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9" r:id="rId3"/>
    <p:sldMasterId id="2147483648" r:id="rId4"/>
  </p:sldMasterIdLst>
  <p:notesMasterIdLst>
    <p:notesMasterId r:id="rId24"/>
  </p:notesMasterIdLst>
  <p:handoutMasterIdLst>
    <p:handoutMasterId r:id="rId25"/>
  </p:handoutMasterIdLst>
  <p:sldIdLst>
    <p:sldId id="431" r:id="rId5"/>
    <p:sldId id="485" r:id="rId6"/>
    <p:sldId id="486" r:id="rId7"/>
    <p:sldId id="487" r:id="rId8"/>
    <p:sldId id="488" r:id="rId9"/>
    <p:sldId id="489" r:id="rId10"/>
    <p:sldId id="490" r:id="rId11"/>
    <p:sldId id="492" r:id="rId12"/>
    <p:sldId id="491" r:id="rId13"/>
    <p:sldId id="508" r:id="rId14"/>
    <p:sldId id="493" r:id="rId15"/>
    <p:sldId id="506" r:id="rId16"/>
    <p:sldId id="495" r:id="rId17"/>
    <p:sldId id="496" r:id="rId18"/>
    <p:sldId id="503" r:id="rId19"/>
    <p:sldId id="497" r:id="rId20"/>
    <p:sldId id="499" r:id="rId21"/>
    <p:sldId id="500" r:id="rId22"/>
    <p:sldId id="505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2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Marchio" initials="GM" lastIdx="1" clrIdx="0">
    <p:extLst>
      <p:ext uri="{19B8F6BF-5375-455C-9EA6-DF929625EA0E}">
        <p15:presenceInfo xmlns:p15="http://schemas.microsoft.com/office/powerpoint/2012/main" userId="dbaba0e4-1ca9-4c7d-901c-b8f30053d930" providerId="Windows Live"/>
      </p:ext>
    </p:extLst>
  </p:cmAuthor>
  <p:cmAuthor id="2" name="Maurizio Mastrolembo" initials="MM" lastIdx="1" clrIdx="1">
    <p:extLst>
      <p:ext uri="{19B8F6BF-5375-455C-9EA6-DF929625EA0E}">
        <p15:presenceInfo xmlns:p15="http://schemas.microsoft.com/office/powerpoint/2012/main" userId="556a747ea0e201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4B"/>
    <a:srgbClr val="4CACE8"/>
    <a:srgbClr val="50D236"/>
    <a:srgbClr val="29741A"/>
    <a:srgbClr val="18450F"/>
    <a:srgbClr val="7F7F7F"/>
    <a:srgbClr val="3FAE29"/>
    <a:srgbClr val="E4F8E0"/>
    <a:srgbClr val="39A02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291" autoAdjust="0"/>
  </p:normalViewPr>
  <p:slideViewPr>
    <p:cSldViewPr>
      <p:cViewPr varScale="1">
        <p:scale>
          <a:sx n="111" d="100"/>
          <a:sy n="111" d="100"/>
        </p:scale>
        <p:origin x="870" y="114"/>
      </p:cViewPr>
      <p:guideLst>
        <p:guide orient="horz" pos="4156"/>
        <p:guide pos="7197"/>
        <p:guide pos="347"/>
        <p:guide pos="2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F0D0E-A6FB-4108-8799-E9B14B2EBE54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A3AE3-F73C-4102-8F31-97478CFD9B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158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BEC5-1692-4E88-9685-8F91418EF228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FF62-962A-4EC2-B30F-A4C2DB8350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2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hyperlink" Target="mailto:direzione@pec.easygov.it" TargetMode="External"/><Relationship Id="rId5" Type="http://schemas.openxmlformats.org/officeDocument/2006/relationships/hyperlink" Target="mailto:info@easygov.it" TargetMode="External"/><Relationship Id="rId4" Type="http://schemas.openxmlformats.org/officeDocument/2006/relationships/hyperlink" Target="http://www.easygov.it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5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3C6A45-46F0-4CBB-84A3-A8D25C78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A019D9-3BD6-409A-AA70-0B57E77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E143D4-B03B-4D17-93C4-42AF1919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66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DE929-CC91-428B-93C9-E5C0EE1F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463E3-38A4-4C95-8345-84A6C75A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1124FC-BE5A-4048-ACB9-079C0B9A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7BE36E-3F50-487F-A11A-B74B791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12D418-E85B-49FF-AE91-CC75685C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1C8B8A-CC10-49B8-AF89-10D1C1D1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02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D2ADD-9035-4C78-A936-62092A00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F2EF89-6DB2-4A38-86AC-146737DEA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B19B4C-2062-41CB-BE8C-141F1D64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4CC168-C892-4A6D-9ADD-5A90238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6935B1-7D0F-40ED-A2AF-1A695A54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1BB5CC-1741-49D5-956E-5950BCC8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31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A6B3D-C878-439C-A54E-584A5668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820223-B9A5-40DF-849F-516C43EF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0E92D-7059-42F5-A288-97C99627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AAF5B2-7F22-4496-9842-C4FED7F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16552-B875-49A0-A517-DA8C127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4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4BDB23-2A69-40C9-B5E3-53BCFB009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AF8307-5A60-4ABB-B3FB-4921E0351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D1C08-F6C9-4AC3-8CD1-D06FB2A7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588365-6C47-45D7-92DC-93F6E4D1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007434-C619-4AA0-9D35-AD40A27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0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3552395" cy="49685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367808" y="1340768"/>
            <a:ext cx="6816757" cy="49685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1" y="548680"/>
            <a:ext cx="10657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5456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5184576" cy="453650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6096000" y="1340768"/>
            <a:ext cx="5088565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30F0408-873D-4595-BE78-DC0E7C945B12}"/>
              </a:ext>
            </a:extLst>
          </p:cNvPr>
          <p:cNvSpPr/>
          <p:nvPr userDrawn="1"/>
        </p:nvSpPr>
        <p:spPr>
          <a:xfrm>
            <a:off x="7680176" y="6525344"/>
            <a:ext cx="3132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10125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71940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71940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350371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350371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628802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28802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907233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907233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Sole 10"/>
          <p:cNvSpPr/>
          <p:nvPr userDrawn="1"/>
        </p:nvSpPr>
        <p:spPr>
          <a:xfrm>
            <a:off x="127146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2" name="Sole 11"/>
          <p:cNvSpPr/>
          <p:nvPr userDrawn="1"/>
        </p:nvSpPr>
        <p:spPr>
          <a:xfrm>
            <a:off x="415178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3" name="Sole 12"/>
          <p:cNvSpPr/>
          <p:nvPr userDrawn="1"/>
        </p:nvSpPr>
        <p:spPr>
          <a:xfrm>
            <a:off x="6840083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4" name="Sole 13"/>
          <p:cNvSpPr/>
          <p:nvPr userDrawn="1"/>
        </p:nvSpPr>
        <p:spPr>
          <a:xfrm>
            <a:off x="9624392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501748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84962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0162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5" name="Anello 14"/>
          <p:cNvSpPr/>
          <p:nvPr userDrawn="1"/>
        </p:nvSpPr>
        <p:spPr>
          <a:xfrm>
            <a:off x="90723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 userDrawn="1"/>
        </p:nvSpPr>
        <p:spPr>
          <a:xfrm>
            <a:off x="12954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154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8" name="Anello 17"/>
          <p:cNvSpPr/>
          <p:nvPr userDrawn="1"/>
        </p:nvSpPr>
        <p:spPr>
          <a:xfrm>
            <a:off x="18715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484786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4367809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21" name="Anello 20"/>
          <p:cNvSpPr/>
          <p:nvPr userDrawn="1"/>
        </p:nvSpPr>
        <p:spPr>
          <a:xfrm>
            <a:off x="5423928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 userDrawn="1"/>
        </p:nvSpPr>
        <p:spPr>
          <a:xfrm>
            <a:off x="9114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/>
          <p:nvPr userDrawn="1"/>
        </p:nvSpPr>
        <p:spPr>
          <a:xfrm>
            <a:off x="4463821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/>
          <p:nvPr userDrawn="1"/>
        </p:nvSpPr>
        <p:spPr>
          <a:xfrm>
            <a:off x="81122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242333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72240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1986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10657184" cy="45365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6517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4CCF6E-FA9F-4600-8804-91CAD726660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64191" y="30952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2C1855C-6299-4884-9021-917A70EA3CA4}"/>
              </a:ext>
            </a:extLst>
          </p:cNvPr>
          <p:cNvCxnSpPr/>
          <p:nvPr userDrawn="1"/>
        </p:nvCxnSpPr>
        <p:spPr>
          <a:xfrm>
            <a:off x="3898856" y="749655"/>
            <a:ext cx="0" cy="537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0449234-9D46-4425-B0B7-87384A4672AB}"/>
              </a:ext>
            </a:extLst>
          </p:cNvPr>
          <p:cNvSpPr/>
          <p:nvPr userDrawn="1"/>
        </p:nvSpPr>
        <p:spPr>
          <a:xfrm>
            <a:off x="4065499" y="1511925"/>
            <a:ext cx="5628833" cy="4500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principale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1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2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3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4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5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6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A800DB9-48A3-4FA3-969B-20EF83C58305}"/>
              </a:ext>
            </a:extLst>
          </p:cNvPr>
          <p:cNvGrpSpPr/>
          <p:nvPr userDrawn="1"/>
        </p:nvGrpSpPr>
        <p:grpSpPr>
          <a:xfrm>
            <a:off x="4217850" y="2061901"/>
            <a:ext cx="319053" cy="216000"/>
            <a:chOff x="4217850" y="2061901"/>
            <a:chExt cx="319053" cy="216000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9CF18C98-B268-4732-ACF8-86289166039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3C58F2A-B849-4FD1-9717-CF00DAF0DD6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6D566DB7-46BF-4701-9DD6-7B59EE1BA8E2}"/>
              </a:ext>
            </a:extLst>
          </p:cNvPr>
          <p:cNvGrpSpPr/>
          <p:nvPr userDrawn="1"/>
        </p:nvGrpSpPr>
        <p:grpSpPr>
          <a:xfrm>
            <a:off x="4217850" y="2573959"/>
            <a:ext cx="319053" cy="216000"/>
            <a:chOff x="4217850" y="2523815"/>
            <a:chExt cx="319053" cy="216000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17BE9AD2-3398-446E-8739-27DC8AD24C2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AAE18D9-0C3E-4705-B822-37CF018B4FDE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09C18A5-27F5-44AE-8028-A65ADBC6EDCE}"/>
              </a:ext>
            </a:extLst>
          </p:cNvPr>
          <p:cNvGrpSpPr/>
          <p:nvPr userDrawn="1"/>
        </p:nvGrpSpPr>
        <p:grpSpPr>
          <a:xfrm>
            <a:off x="4217850" y="3122999"/>
            <a:ext cx="319053" cy="216000"/>
            <a:chOff x="4217850" y="2987224"/>
            <a:chExt cx="319053" cy="216000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2737C864-051C-4A1D-B48A-69902D33FDF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B117A17C-3844-4923-A2B0-8247D5F34FA3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8B06795-0D94-4909-A7AA-059CB81FA0CA}"/>
              </a:ext>
            </a:extLst>
          </p:cNvPr>
          <p:cNvGrpSpPr/>
          <p:nvPr userDrawn="1"/>
        </p:nvGrpSpPr>
        <p:grpSpPr>
          <a:xfrm>
            <a:off x="4217850" y="3672039"/>
            <a:ext cx="319053" cy="216000"/>
            <a:chOff x="4217850" y="3568060"/>
            <a:chExt cx="319053" cy="216000"/>
          </a:xfrm>
        </p:grpSpPr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1892652A-E551-408A-9B54-83052A699D4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7" name="AutoShape 5">
              <a:extLst>
                <a:ext uri="{FF2B5EF4-FFF2-40B4-BE49-F238E27FC236}">
                  <a16:creationId xmlns:a16="http://schemas.microsoft.com/office/drawing/2014/main" id="{E0249040-E698-45CB-90D6-3F78250538F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4" name="Rettangolo 23">
            <a:extLst>
              <a:ext uri="{FF2B5EF4-FFF2-40B4-BE49-F238E27FC236}">
                <a16:creationId xmlns:a16="http://schemas.microsoft.com/office/drawing/2014/main" id="{39264603-AAD6-4ED2-8751-5136E2CC978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2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BE9E201-8CC2-47AF-9436-CC562D0893F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16591" y="32476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62F56E7-BC6E-4C55-9476-6A5F8EE9856A}"/>
              </a:ext>
            </a:extLst>
          </p:cNvPr>
          <p:cNvCxnSpPr/>
          <p:nvPr userDrawn="1"/>
        </p:nvCxnSpPr>
        <p:spPr>
          <a:xfrm>
            <a:off x="4051256" y="902055"/>
            <a:ext cx="0" cy="5376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41252078-8AAB-4823-B433-24D054F52421}"/>
              </a:ext>
            </a:extLst>
          </p:cNvPr>
          <p:cNvGrpSpPr/>
          <p:nvPr userDrawn="1"/>
        </p:nvGrpSpPr>
        <p:grpSpPr>
          <a:xfrm>
            <a:off x="4715639" y="3247624"/>
            <a:ext cx="5628833" cy="2471039"/>
            <a:chOff x="4217899" y="1664325"/>
            <a:chExt cx="5628833" cy="2471039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ABB653CD-78C8-457B-BC1B-EAFED2AC11C3}"/>
                </a:ext>
              </a:extLst>
            </p:cNvPr>
            <p:cNvSpPr/>
            <p:nvPr userDrawn="1"/>
          </p:nvSpPr>
          <p:spPr>
            <a:xfrm>
              <a:off x="4217899" y="1664325"/>
              <a:ext cx="5628833" cy="2250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Progetto SUA | Riunione plenaria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management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Attività di </a:t>
              </a:r>
              <a:r>
                <a:rPr lang="it-IT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assessment</a:t>
              </a:r>
              <a:endParaRPr lang="it-IT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Obiettivi di progetto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Prossimi passi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D2E00102-5F3E-40E6-A829-683904C43930}"/>
                </a:ext>
              </a:extLst>
            </p:cNvPr>
            <p:cNvGrpSpPr/>
            <p:nvPr userDrawn="1"/>
          </p:nvGrpSpPr>
          <p:grpSpPr>
            <a:xfrm>
              <a:off x="4370250" y="2299439"/>
              <a:ext cx="319053" cy="216000"/>
              <a:chOff x="4217850" y="2061901"/>
              <a:chExt cx="319053" cy="216000"/>
            </a:xfrm>
            <a:solidFill>
              <a:schemeClr val="bg1"/>
            </a:solidFill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5F771937-C175-487E-9B25-51E2DD5EB8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0" name="AutoShape 5">
                <a:extLst>
                  <a:ext uri="{FF2B5EF4-FFF2-40B4-BE49-F238E27FC236}">
                    <a16:creationId xmlns:a16="http://schemas.microsoft.com/office/drawing/2014/main" id="{965EFAD1-B94D-4AC3-A60E-43054C9969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B85CB0F0-15CD-42D8-AD36-9743CD653BF8}"/>
                </a:ext>
              </a:extLst>
            </p:cNvPr>
            <p:cNvGrpSpPr/>
            <p:nvPr userDrawn="1"/>
          </p:nvGrpSpPr>
          <p:grpSpPr>
            <a:xfrm>
              <a:off x="4370250" y="2848479"/>
              <a:ext cx="319053" cy="216000"/>
              <a:chOff x="4217850" y="2523815"/>
              <a:chExt cx="319053" cy="216000"/>
            </a:xfrm>
            <a:solidFill>
              <a:schemeClr val="bg1"/>
            </a:solidFill>
          </p:grpSpPr>
          <p:sp>
            <p:nvSpPr>
              <p:cNvPr id="32" name="AutoShape 5">
                <a:extLst>
                  <a:ext uri="{FF2B5EF4-FFF2-40B4-BE49-F238E27FC236}">
                    <a16:creationId xmlns:a16="http://schemas.microsoft.com/office/drawing/2014/main" id="{93A2349E-C7A9-434B-B768-17CCFECFF9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3" name="AutoShape 5">
                <a:extLst>
                  <a:ext uri="{FF2B5EF4-FFF2-40B4-BE49-F238E27FC236}">
                    <a16:creationId xmlns:a16="http://schemas.microsoft.com/office/drawing/2014/main" id="{C99E40BA-257F-4B87-9454-71E2CC7567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4566DA73-50B1-4330-97F5-D4A4C9D26983}"/>
                </a:ext>
              </a:extLst>
            </p:cNvPr>
            <p:cNvGrpSpPr/>
            <p:nvPr userDrawn="1"/>
          </p:nvGrpSpPr>
          <p:grpSpPr>
            <a:xfrm>
              <a:off x="4370250" y="3397519"/>
              <a:ext cx="319053" cy="737845"/>
              <a:chOff x="4217850" y="2987224"/>
              <a:chExt cx="319053" cy="737845"/>
            </a:xfrm>
            <a:solidFill>
              <a:schemeClr val="bg1"/>
            </a:solidFill>
          </p:grpSpPr>
          <p:sp>
            <p:nvSpPr>
              <p:cNvPr id="35" name="AutoShape 5">
                <a:extLst>
                  <a:ext uri="{FF2B5EF4-FFF2-40B4-BE49-F238E27FC236}">
                    <a16:creationId xmlns:a16="http://schemas.microsoft.com/office/drawing/2014/main" id="{BFDDE969-B78B-4E74-B89A-16A2E63C5B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6" name="AutoShape 5">
                <a:extLst>
                  <a:ext uri="{FF2B5EF4-FFF2-40B4-BE49-F238E27FC236}">
                    <a16:creationId xmlns:a16="http://schemas.microsoft.com/office/drawing/2014/main" id="{17C25DC3-5A37-4A65-B53F-9270210572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9" name="AutoShape 5">
                <a:extLst>
                  <a:ext uri="{FF2B5EF4-FFF2-40B4-BE49-F238E27FC236}">
                    <a16:creationId xmlns:a16="http://schemas.microsoft.com/office/drawing/2014/main" id="{A8033AC2-34A4-4ADB-86F2-B86A344AF6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21785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0" name="AutoShape 5">
                <a:extLst>
                  <a:ext uri="{FF2B5EF4-FFF2-40B4-BE49-F238E27FC236}">
                    <a16:creationId xmlns:a16="http://schemas.microsoft.com/office/drawing/2014/main" id="{C7B3411C-62F4-4032-A4CB-6175A867BA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36566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83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338554"/>
          </a:xfrm>
        </p:spPr>
        <p:txBody>
          <a:bodyPr>
            <a:spAutoFit/>
          </a:bodyPr>
          <a:lstStyle>
            <a:lvl1pPr marL="0" indent="0" algn="just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600">
                <a:latin typeface="+mj-lt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76B6FA4-5FDF-4120-BEA9-51D43664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485180"/>
            <a:ext cx="10969219" cy="360040"/>
          </a:xfrm>
        </p:spPr>
        <p:txBody>
          <a:bodyPr lIns="36000" tIns="0" rIns="36000" bIns="0" anchor="t">
            <a:noAutofit/>
          </a:bodyPr>
          <a:lstStyle>
            <a:lvl1pPr>
              <a:defRPr sz="2400" b="1">
                <a:latin typeface="+mj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762D2C1-3EEF-433F-8281-A112CE7A7D6E}"/>
              </a:ext>
            </a:extLst>
          </p:cNvPr>
          <p:cNvSpPr/>
          <p:nvPr userDrawn="1"/>
        </p:nvSpPr>
        <p:spPr>
          <a:xfrm>
            <a:off x="7752184" y="6525344"/>
            <a:ext cx="3312368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038290" y="6520541"/>
            <a:ext cx="3461930" cy="272910"/>
            <a:chOff x="8038290" y="6520541"/>
            <a:chExt cx="3461930" cy="27291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369EB1B-459C-40FF-A0DB-ABB0104CB6AB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8038290" y="6520541"/>
              <a:ext cx="1823244" cy="272910"/>
              <a:chOff x="1631504" y="2748552"/>
              <a:chExt cx="6012755" cy="900000"/>
            </a:xfrm>
          </p:grpSpPr>
          <p:pic>
            <p:nvPicPr>
              <p:cNvPr id="9" name="Picture 2" descr="Risultati immagini per Provincia di Potenza logo">
                <a:extLst>
                  <a:ext uri="{FF2B5EF4-FFF2-40B4-BE49-F238E27FC236}">
                    <a16:creationId xmlns:a16="http://schemas.microsoft.com/office/drawing/2014/main" id="{FC507E37-0FEE-4073-8F71-3A1766C29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1504" y="2748552"/>
                <a:ext cx="765746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Risultati immagini per Provincia di Brescia logo">
                <a:extLst>
                  <a:ext uri="{FF2B5EF4-FFF2-40B4-BE49-F238E27FC236}">
                    <a16:creationId xmlns:a16="http://schemas.microsoft.com/office/drawing/2014/main" id="{CE8AFC3C-CC3F-4FC7-A903-FB8425AFDD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7800" y="2748552"/>
                <a:ext cx="675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2" descr="Risultati immagini per provincia di vicenza logo">
                <a:extLst>
                  <a:ext uri="{FF2B5EF4-FFF2-40B4-BE49-F238E27FC236}">
                    <a16:creationId xmlns:a16="http://schemas.microsoft.com/office/drawing/2014/main" id="{8EBFBE49-1977-46A7-96BF-25478FC887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6486" y="2748552"/>
                <a:ext cx="6624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4" descr="Risultati immagini per Provincia di Salerno logo">
                <a:extLst>
                  <a:ext uri="{FF2B5EF4-FFF2-40B4-BE49-F238E27FC236}">
                    <a16:creationId xmlns:a16="http://schemas.microsoft.com/office/drawing/2014/main" id="{55EC009D-C4B1-4E07-953E-3B58B9CDF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9436" y="2748552"/>
                <a:ext cx="567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6" descr="Risultati immagini per Provincia di Novara logo">
                <a:extLst>
                  <a:ext uri="{FF2B5EF4-FFF2-40B4-BE49-F238E27FC236}">
                    <a16:creationId xmlns:a16="http://schemas.microsoft.com/office/drawing/2014/main" id="{755128AC-825D-407F-AC48-CE9957614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6986" y="2748552"/>
                <a:ext cx="6066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Immagine 13" descr="Risultati immagini per provincia lecce">
                <a:extLst>
                  <a:ext uri="{FF2B5EF4-FFF2-40B4-BE49-F238E27FC236}">
                    <a16:creationId xmlns:a16="http://schemas.microsoft.com/office/drawing/2014/main" id="{84720EDA-52BB-48E0-A4C7-599596CFB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4137" y="2748552"/>
                <a:ext cx="630122" cy="90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A3AC4AE5-32EA-4F0E-B6AC-9E8409097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73350" y="2748552"/>
                <a:ext cx="902586" cy="900000"/>
              </a:xfrm>
              <a:prstGeom prst="rect">
                <a:avLst/>
              </a:prstGeom>
            </p:spPr>
          </p:pic>
        </p:grp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ACCD9BA7-EA41-4B73-9406-B68F06D9E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0449256" y="6550491"/>
              <a:ext cx="690449" cy="213010"/>
            </a:xfrm>
            <a:prstGeom prst="rect">
              <a:avLst/>
            </a:prstGeom>
          </p:spPr>
        </p:pic>
        <p:grpSp>
          <p:nvGrpSpPr>
            <p:cNvPr id="16" name="Group 15"/>
            <p:cNvGrpSpPr>
              <a:grpSpLocks noChangeAspect="1"/>
            </p:cNvGrpSpPr>
            <p:nvPr userDrawn="1"/>
          </p:nvGrpSpPr>
          <p:grpSpPr>
            <a:xfrm>
              <a:off x="11201095" y="6550165"/>
              <a:ext cx="299125" cy="213662"/>
              <a:chOff x="1051560" y="6272216"/>
              <a:chExt cx="1391603" cy="1119184"/>
            </a:xfrm>
          </p:grpSpPr>
          <p:grpSp>
            <p:nvGrpSpPr>
              <p:cNvPr id="17" name="Group 73"/>
              <p:cNvGrpSpPr/>
              <p:nvPr/>
            </p:nvGrpSpPr>
            <p:grpSpPr>
              <a:xfrm>
                <a:off x="1909763" y="6272216"/>
                <a:ext cx="533400" cy="508000"/>
                <a:chOff x="1905000" y="5715000"/>
                <a:chExt cx="445770" cy="381000"/>
              </a:xfrm>
            </p:grpSpPr>
            <p:sp>
              <p:nvSpPr>
                <p:cNvPr id="24" name="Rectangle 25"/>
                <p:cNvSpPr>
                  <a:spLocks noChangeArrowheads="1"/>
                </p:cNvSpPr>
                <p:nvPr/>
              </p:nvSpPr>
              <p:spPr bwMode="gray">
                <a:xfrm>
                  <a:off x="2293620" y="5988118"/>
                  <a:ext cx="57150" cy="107882"/>
                </a:xfrm>
                <a:prstGeom prst="rect">
                  <a:avLst/>
                </a:prstGeom>
                <a:solidFill>
                  <a:srgbClr val="F445F6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25" name="Rectangle 26"/>
                <p:cNvSpPr>
                  <a:spLocks noChangeArrowheads="1"/>
                </p:cNvSpPr>
                <p:nvPr/>
              </p:nvSpPr>
              <p:spPr bwMode="gray">
                <a:xfrm>
                  <a:off x="2132171" y="5757333"/>
                  <a:ext cx="44291" cy="66914"/>
                </a:xfrm>
                <a:prstGeom prst="rect">
                  <a:avLst/>
                </a:prstGeom>
                <a:solidFill>
                  <a:srgbClr val="F6B67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26" name="Rectangle 27"/>
                <p:cNvSpPr>
                  <a:spLocks noChangeArrowheads="1"/>
                </p:cNvSpPr>
                <p:nvPr/>
              </p:nvSpPr>
              <p:spPr bwMode="gray">
                <a:xfrm>
                  <a:off x="1905000" y="5715000"/>
                  <a:ext cx="227171" cy="42333"/>
                </a:xfrm>
                <a:prstGeom prst="rect">
                  <a:avLst/>
                </a:prstGeom>
                <a:solidFill>
                  <a:srgbClr val="F48F1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27" name="Rectangle 28"/>
                <p:cNvSpPr>
                  <a:spLocks noChangeArrowheads="1"/>
                </p:cNvSpPr>
                <p:nvPr/>
              </p:nvSpPr>
              <p:spPr bwMode="gray">
                <a:xfrm>
                  <a:off x="1905000" y="5757333"/>
                  <a:ext cx="227171" cy="66914"/>
                </a:xfrm>
                <a:prstGeom prst="rect">
                  <a:avLst/>
                </a:prstGeom>
                <a:solidFill>
                  <a:srgbClr val="EB660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28" name="Rectangle 29"/>
                <p:cNvSpPr>
                  <a:spLocks noChangeArrowheads="1"/>
                </p:cNvSpPr>
                <p:nvPr/>
              </p:nvSpPr>
              <p:spPr bwMode="gray">
                <a:xfrm>
                  <a:off x="2176462" y="5824247"/>
                  <a:ext cx="117158" cy="163871"/>
                </a:xfrm>
                <a:prstGeom prst="rect">
                  <a:avLst/>
                </a:prstGeom>
                <a:solidFill>
                  <a:srgbClr val="F3BF09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29" name="Rectangle 30"/>
                <p:cNvSpPr>
                  <a:spLocks noChangeArrowheads="1"/>
                </p:cNvSpPr>
                <p:nvPr/>
              </p:nvSpPr>
              <p:spPr bwMode="gray">
                <a:xfrm>
                  <a:off x="2176462" y="5988118"/>
                  <a:ext cx="117158" cy="107882"/>
                </a:xfrm>
                <a:prstGeom prst="rect">
                  <a:avLst/>
                </a:prstGeom>
                <a:solidFill>
                  <a:srgbClr val="E93409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30" name="Rectangle 31"/>
                <p:cNvSpPr>
                  <a:spLocks noChangeArrowheads="1"/>
                </p:cNvSpPr>
                <p:nvPr/>
              </p:nvSpPr>
              <p:spPr bwMode="gray">
                <a:xfrm>
                  <a:off x="2132171" y="5824247"/>
                  <a:ext cx="44291" cy="163871"/>
                </a:xfrm>
                <a:prstGeom prst="rect">
                  <a:avLst/>
                </a:prstGeom>
                <a:solidFill>
                  <a:srgbClr val="EA8804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31" name="Rectangle 32"/>
                <p:cNvSpPr>
                  <a:spLocks noChangeArrowheads="1"/>
                </p:cNvSpPr>
                <p:nvPr/>
              </p:nvSpPr>
              <p:spPr bwMode="gray">
                <a:xfrm>
                  <a:off x="2132171" y="5988118"/>
                  <a:ext cx="44291" cy="107882"/>
                </a:xfrm>
                <a:prstGeom prst="rect">
                  <a:avLst/>
                </a:prstGeom>
                <a:solidFill>
                  <a:srgbClr val="E02504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32" name="Freeform 33"/>
                <p:cNvSpPr>
                  <a:spLocks/>
                </p:cNvSpPr>
                <p:nvPr/>
              </p:nvSpPr>
              <p:spPr bwMode="gray">
                <a:xfrm>
                  <a:off x="1905000" y="5824247"/>
                  <a:ext cx="227171" cy="16387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9" y="0"/>
                    </a:cxn>
                    <a:cxn ang="0">
                      <a:pos x="159" y="120"/>
                    </a:cxn>
                    <a:cxn ang="0">
                      <a:pos x="99" y="120"/>
                    </a:cxn>
                    <a:cxn ang="0">
                      <a:pos x="99" y="80"/>
                    </a:cxn>
                    <a:cxn ang="0">
                      <a:pos x="0" y="8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9" h="120">
                      <a:moveTo>
                        <a:pt x="0" y="0"/>
                      </a:moveTo>
                      <a:lnTo>
                        <a:pt x="159" y="0"/>
                      </a:lnTo>
                      <a:lnTo>
                        <a:pt x="159" y="120"/>
                      </a:lnTo>
                      <a:lnTo>
                        <a:pt x="99" y="120"/>
                      </a:lnTo>
                      <a:lnTo>
                        <a:pt x="99" y="80"/>
                      </a:lnTo>
                      <a:lnTo>
                        <a:pt x="0" y="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4C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33" name="Rectangle 34"/>
                <p:cNvSpPr>
                  <a:spLocks noChangeArrowheads="1"/>
                </p:cNvSpPr>
                <p:nvPr/>
              </p:nvSpPr>
              <p:spPr bwMode="gray">
                <a:xfrm>
                  <a:off x="2046446" y="5988118"/>
                  <a:ext cx="85725" cy="107882"/>
                </a:xfrm>
                <a:prstGeom prst="rect">
                  <a:avLst/>
                </a:prstGeom>
                <a:solidFill>
                  <a:srgbClr val="D614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34" name="Rectangle 35"/>
                <p:cNvSpPr>
                  <a:spLocks noChangeArrowheads="1"/>
                </p:cNvSpPr>
                <p:nvPr/>
              </p:nvSpPr>
              <p:spPr bwMode="gray">
                <a:xfrm>
                  <a:off x="1905000" y="5933495"/>
                  <a:ext cx="141446" cy="54624"/>
                </a:xfrm>
                <a:prstGeom prst="rect">
                  <a:avLst/>
                </a:prstGeom>
                <a:solidFill>
                  <a:srgbClr val="C93C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35" name="Rectangle 36"/>
                <p:cNvSpPr>
                  <a:spLocks noChangeArrowheads="1"/>
                </p:cNvSpPr>
                <p:nvPr/>
              </p:nvSpPr>
              <p:spPr bwMode="gray">
                <a:xfrm>
                  <a:off x="1905000" y="5988118"/>
                  <a:ext cx="141446" cy="107882"/>
                </a:xfrm>
                <a:prstGeom prst="rect">
                  <a:avLst/>
                </a:prstGeom>
                <a:solidFill>
                  <a:srgbClr val="C010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36" name="Rectangle 25"/>
                <p:cNvSpPr>
                  <a:spLocks noChangeArrowheads="1"/>
                </p:cNvSpPr>
                <p:nvPr/>
              </p:nvSpPr>
              <p:spPr bwMode="gray">
                <a:xfrm>
                  <a:off x="2293620" y="5988118"/>
                  <a:ext cx="57150" cy="107882"/>
                </a:xfrm>
                <a:prstGeom prst="rect">
                  <a:avLst/>
                </a:prstGeom>
                <a:solidFill>
                  <a:srgbClr val="F445F6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37" name="Rectangle 26"/>
                <p:cNvSpPr>
                  <a:spLocks noChangeArrowheads="1"/>
                </p:cNvSpPr>
                <p:nvPr/>
              </p:nvSpPr>
              <p:spPr bwMode="gray">
                <a:xfrm>
                  <a:off x="2132171" y="5757333"/>
                  <a:ext cx="44291" cy="66914"/>
                </a:xfrm>
                <a:prstGeom prst="rect">
                  <a:avLst/>
                </a:prstGeom>
                <a:solidFill>
                  <a:srgbClr val="F6B67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38" name="Rectangle 27"/>
                <p:cNvSpPr>
                  <a:spLocks noChangeArrowheads="1"/>
                </p:cNvSpPr>
                <p:nvPr/>
              </p:nvSpPr>
              <p:spPr bwMode="gray">
                <a:xfrm>
                  <a:off x="1905000" y="5715000"/>
                  <a:ext cx="227171" cy="42333"/>
                </a:xfrm>
                <a:prstGeom prst="rect">
                  <a:avLst/>
                </a:prstGeom>
                <a:solidFill>
                  <a:srgbClr val="F48F1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39" name="Rectangle 28"/>
                <p:cNvSpPr>
                  <a:spLocks noChangeArrowheads="1"/>
                </p:cNvSpPr>
                <p:nvPr/>
              </p:nvSpPr>
              <p:spPr bwMode="gray">
                <a:xfrm>
                  <a:off x="1905000" y="5757333"/>
                  <a:ext cx="227171" cy="66914"/>
                </a:xfrm>
                <a:prstGeom prst="rect">
                  <a:avLst/>
                </a:prstGeom>
                <a:solidFill>
                  <a:srgbClr val="EB660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40" name="Rectangle 29"/>
                <p:cNvSpPr>
                  <a:spLocks noChangeArrowheads="1"/>
                </p:cNvSpPr>
                <p:nvPr/>
              </p:nvSpPr>
              <p:spPr bwMode="gray">
                <a:xfrm>
                  <a:off x="2176462" y="5824247"/>
                  <a:ext cx="117158" cy="163871"/>
                </a:xfrm>
                <a:prstGeom prst="rect">
                  <a:avLst/>
                </a:prstGeom>
                <a:solidFill>
                  <a:srgbClr val="F3BF09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41" name="Rectangle 30"/>
                <p:cNvSpPr>
                  <a:spLocks noChangeArrowheads="1"/>
                </p:cNvSpPr>
                <p:nvPr/>
              </p:nvSpPr>
              <p:spPr bwMode="gray">
                <a:xfrm>
                  <a:off x="2176462" y="5988118"/>
                  <a:ext cx="117158" cy="107882"/>
                </a:xfrm>
                <a:prstGeom prst="rect">
                  <a:avLst/>
                </a:prstGeom>
                <a:solidFill>
                  <a:srgbClr val="E93409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42" name="Rectangle 31"/>
                <p:cNvSpPr>
                  <a:spLocks noChangeArrowheads="1"/>
                </p:cNvSpPr>
                <p:nvPr/>
              </p:nvSpPr>
              <p:spPr bwMode="gray">
                <a:xfrm>
                  <a:off x="2132171" y="5824247"/>
                  <a:ext cx="44291" cy="163871"/>
                </a:xfrm>
                <a:prstGeom prst="rect">
                  <a:avLst/>
                </a:prstGeom>
                <a:solidFill>
                  <a:srgbClr val="EA8804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43" name="Rectangle 32"/>
                <p:cNvSpPr>
                  <a:spLocks noChangeArrowheads="1"/>
                </p:cNvSpPr>
                <p:nvPr/>
              </p:nvSpPr>
              <p:spPr bwMode="gray">
                <a:xfrm>
                  <a:off x="2132171" y="5988118"/>
                  <a:ext cx="44291" cy="107882"/>
                </a:xfrm>
                <a:prstGeom prst="rect">
                  <a:avLst/>
                </a:prstGeom>
                <a:solidFill>
                  <a:srgbClr val="E02504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44" name="Freeform 33"/>
                <p:cNvSpPr>
                  <a:spLocks/>
                </p:cNvSpPr>
                <p:nvPr/>
              </p:nvSpPr>
              <p:spPr bwMode="gray">
                <a:xfrm>
                  <a:off x="1905000" y="5824247"/>
                  <a:ext cx="227171" cy="16387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9" y="0"/>
                    </a:cxn>
                    <a:cxn ang="0">
                      <a:pos x="159" y="120"/>
                    </a:cxn>
                    <a:cxn ang="0">
                      <a:pos x="99" y="120"/>
                    </a:cxn>
                    <a:cxn ang="0">
                      <a:pos x="99" y="80"/>
                    </a:cxn>
                    <a:cxn ang="0">
                      <a:pos x="0" y="8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9" h="120">
                      <a:moveTo>
                        <a:pt x="0" y="0"/>
                      </a:moveTo>
                      <a:lnTo>
                        <a:pt x="159" y="0"/>
                      </a:lnTo>
                      <a:lnTo>
                        <a:pt x="159" y="120"/>
                      </a:lnTo>
                      <a:lnTo>
                        <a:pt x="99" y="120"/>
                      </a:lnTo>
                      <a:lnTo>
                        <a:pt x="99" y="80"/>
                      </a:lnTo>
                      <a:lnTo>
                        <a:pt x="0" y="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4C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45" name="Rectangle 34"/>
                <p:cNvSpPr>
                  <a:spLocks noChangeArrowheads="1"/>
                </p:cNvSpPr>
                <p:nvPr/>
              </p:nvSpPr>
              <p:spPr bwMode="gray">
                <a:xfrm>
                  <a:off x="2046446" y="5988118"/>
                  <a:ext cx="85725" cy="107882"/>
                </a:xfrm>
                <a:prstGeom prst="rect">
                  <a:avLst/>
                </a:prstGeom>
                <a:solidFill>
                  <a:srgbClr val="D614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46" name="Rectangle 35"/>
                <p:cNvSpPr>
                  <a:spLocks noChangeArrowheads="1"/>
                </p:cNvSpPr>
                <p:nvPr/>
              </p:nvSpPr>
              <p:spPr bwMode="gray">
                <a:xfrm>
                  <a:off x="1905000" y="5933495"/>
                  <a:ext cx="141446" cy="54624"/>
                </a:xfrm>
                <a:prstGeom prst="rect">
                  <a:avLst/>
                </a:prstGeom>
                <a:solidFill>
                  <a:srgbClr val="C93C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47" name="Rectangle 36"/>
                <p:cNvSpPr>
                  <a:spLocks noChangeArrowheads="1"/>
                </p:cNvSpPr>
                <p:nvPr/>
              </p:nvSpPr>
              <p:spPr bwMode="gray">
                <a:xfrm>
                  <a:off x="1905000" y="5988118"/>
                  <a:ext cx="141446" cy="107882"/>
                </a:xfrm>
                <a:prstGeom prst="rect">
                  <a:avLst/>
                </a:prstGeom>
                <a:solidFill>
                  <a:srgbClr val="C010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</p:grpSp>
          <p:grpSp>
            <p:nvGrpSpPr>
              <p:cNvPr id="18" name="Group 45"/>
              <p:cNvGrpSpPr/>
              <p:nvPr/>
            </p:nvGrpSpPr>
            <p:grpSpPr>
              <a:xfrm>
                <a:off x="1051560" y="6781800"/>
                <a:ext cx="1005840" cy="609600"/>
                <a:chOff x="1051560" y="6781800"/>
                <a:chExt cx="1005840" cy="609600"/>
              </a:xfrm>
            </p:grpSpPr>
            <p:sp>
              <p:nvSpPr>
                <p:cNvPr id="19" name="Rectangle 37"/>
                <p:cNvSpPr>
                  <a:spLocks noChangeArrowheads="1"/>
                </p:cNvSpPr>
                <p:nvPr/>
              </p:nvSpPr>
              <p:spPr bwMode="black">
                <a:xfrm>
                  <a:off x="1648968" y="6781800"/>
                  <a:ext cx="256032" cy="54864"/>
                </a:xfrm>
                <a:prstGeom prst="rect">
                  <a:avLst/>
                </a:prstGeom>
                <a:solidFill>
                  <a:srgbClr val="A10000"/>
                </a:solidFill>
                <a:ln w="0">
                  <a:solidFill>
                    <a:srgbClr val="A1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  <p:sp>
              <p:nvSpPr>
                <p:cNvPr id="23" name="Freeform 7"/>
                <p:cNvSpPr>
                  <a:spLocks noEditPoints="1"/>
                </p:cNvSpPr>
                <p:nvPr/>
              </p:nvSpPr>
              <p:spPr bwMode="black">
                <a:xfrm>
                  <a:off x="1051560" y="7000790"/>
                  <a:ext cx="1005840" cy="390610"/>
                </a:xfrm>
                <a:custGeom>
                  <a:avLst/>
                  <a:gdLst/>
                  <a:ahLst/>
                  <a:cxnLst>
                    <a:cxn ang="0">
                      <a:pos x="581" y="233"/>
                    </a:cxn>
                    <a:cxn ang="0">
                      <a:pos x="538" y="949"/>
                    </a:cxn>
                    <a:cxn ang="0">
                      <a:pos x="630" y="946"/>
                    </a:cxn>
                    <a:cxn ang="0">
                      <a:pos x="793" y="880"/>
                    </a:cxn>
                    <a:cxn ang="0">
                      <a:pos x="886" y="728"/>
                    </a:cxn>
                    <a:cxn ang="0">
                      <a:pos x="905" y="505"/>
                    </a:cxn>
                    <a:cxn ang="0">
                      <a:pos x="850" y="329"/>
                    </a:cxn>
                    <a:cxn ang="0">
                      <a:pos x="727" y="241"/>
                    </a:cxn>
                    <a:cxn ang="0">
                      <a:pos x="521" y="3"/>
                    </a:cxn>
                    <a:cxn ang="0">
                      <a:pos x="643" y="74"/>
                    </a:cxn>
                    <a:cxn ang="0">
                      <a:pos x="761" y="24"/>
                    </a:cxn>
                    <a:cxn ang="0">
                      <a:pos x="855" y="9"/>
                    </a:cxn>
                    <a:cxn ang="0">
                      <a:pos x="1026" y="40"/>
                    </a:cxn>
                    <a:cxn ang="0">
                      <a:pos x="1180" y="172"/>
                    </a:cxn>
                    <a:cxn ang="0">
                      <a:pos x="1265" y="383"/>
                    </a:cxn>
                    <a:cxn ang="0">
                      <a:pos x="1265" y="641"/>
                    </a:cxn>
                    <a:cxn ang="0">
                      <a:pos x="1175" y="857"/>
                    </a:cxn>
                    <a:cxn ang="0">
                      <a:pos x="1005" y="1006"/>
                    </a:cxn>
                    <a:cxn ang="0">
                      <a:pos x="766" y="1074"/>
                    </a:cxn>
                    <a:cxn ang="0">
                      <a:pos x="601" y="1074"/>
                    </a:cxn>
                    <a:cxn ang="0">
                      <a:pos x="692" y="1447"/>
                    </a:cxn>
                    <a:cxn ang="0">
                      <a:pos x="171" y="1408"/>
                    </a:cxn>
                    <a:cxn ang="0">
                      <a:pos x="413" y="3"/>
                    </a:cxn>
                    <a:cxn ang="0">
                      <a:pos x="3876" y="20"/>
                    </a:cxn>
                    <a:cxn ang="0">
                      <a:pos x="4036" y="100"/>
                    </a:cxn>
                    <a:cxn ang="0">
                      <a:pos x="4113" y="232"/>
                    </a:cxn>
                    <a:cxn ang="0">
                      <a:pos x="4091" y="362"/>
                    </a:cxn>
                    <a:cxn ang="0">
                      <a:pos x="3995" y="436"/>
                    </a:cxn>
                    <a:cxn ang="0">
                      <a:pos x="3859" y="438"/>
                    </a:cxn>
                    <a:cxn ang="0">
                      <a:pos x="3757" y="114"/>
                    </a:cxn>
                    <a:cxn ang="0">
                      <a:pos x="3597" y="187"/>
                    </a:cxn>
                    <a:cxn ang="0">
                      <a:pos x="3508" y="339"/>
                    </a:cxn>
                    <a:cxn ang="0">
                      <a:pos x="3489" y="565"/>
                    </a:cxn>
                    <a:cxn ang="0">
                      <a:pos x="3547" y="753"/>
                    </a:cxn>
                    <a:cxn ang="0">
                      <a:pos x="3668" y="869"/>
                    </a:cxn>
                    <a:cxn ang="0">
                      <a:pos x="3821" y="896"/>
                    </a:cxn>
                    <a:cxn ang="0">
                      <a:pos x="3931" y="872"/>
                    </a:cxn>
                    <a:cxn ang="0">
                      <a:pos x="4079" y="810"/>
                    </a:cxn>
                    <a:cxn ang="0">
                      <a:pos x="4016" y="1024"/>
                    </a:cxn>
                    <a:cxn ang="0">
                      <a:pos x="3830" y="1080"/>
                    </a:cxn>
                    <a:cxn ang="0">
                      <a:pos x="3651" y="1095"/>
                    </a:cxn>
                    <a:cxn ang="0">
                      <a:pos x="3426" y="1060"/>
                    </a:cxn>
                    <a:cxn ang="0">
                      <a:pos x="3255" y="947"/>
                    </a:cxn>
                    <a:cxn ang="0">
                      <a:pos x="3140" y="772"/>
                    </a:cxn>
                    <a:cxn ang="0">
                      <a:pos x="3101" y="561"/>
                    </a:cxn>
                    <a:cxn ang="0">
                      <a:pos x="3153" y="318"/>
                    </a:cxn>
                    <a:cxn ang="0">
                      <a:pos x="3293" y="135"/>
                    </a:cxn>
                    <a:cxn ang="0">
                      <a:pos x="3508" y="27"/>
                    </a:cxn>
                    <a:cxn ang="0">
                      <a:pos x="2910" y="0"/>
                    </a:cxn>
                    <a:cxn ang="0">
                      <a:pos x="3040" y="52"/>
                    </a:cxn>
                    <a:cxn ang="0">
                      <a:pos x="3093" y="178"/>
                    </a:cxn>
                    <a:cxn ang="0">
                      <a:pos x="3071" y="277"/>
                    </a:cxn>
                    <a:cxn ang="0">
                      <a:pos x="3004" y="393"/>
                    </a:cxn>
                    <a:cxn ang="0">
                      <a:pos x="2876" y="561"/>
                    </a:cxn>
                    <a:cxn ang="0">
                      <a:pos x="1784" y="1078"/>
                    </a:cxn>
                    <a:cxn ang="0">
                      <a:pos x="1313" y="118"/>
                    </a:cxn>
                    <a:cxn ang="0">
                      <a:pos x="2247" y="25"/>
                    </a:cxn>
                    <a:cxn ang="0">
                      <a:pos x="2759" y="62"/>
                    </a:cxn>
                    <a:cxn ang="0">
                      <a:pos x="2872" y="4"/>
                    </a:cxn>
                  </a:cxnLst>
                  <a:rect l="0" t="0" r="r" b="b"/>
                  <a:pathLst>
                    <a:path w="4127" h="1544">
                      <a:moveTo>
                        <a:pt x="640" y="229"/>
                      </a:moveTo>
                      <a:lnTo>
                        <a:pt x="622" y="229"/>
                      </a:lnTo>
                      <a:lnTo>
                        <a:pt x="603" y="230"/>
                      </a:lnTo>
                      <a:lnTo>
                        <a:pt x="581" y="233"/>
                      </a:lnTo>
                      <a:lnTo>
                        <a:pt x="553" y="235"/>
                      </a:lnTo>
                      <a:lnTo>
                        <a:pt x="521" y="241"/>
                      </a:lnTo>
                      <a:lnTo>
                        <a:pt x="521" y="947"/>
                      </a:lnTo>
                      <a:lnTo>
                        <a:pt x="538" y="949"/>
                      </a:lnTo>
                      <a:lnTo>
                        <a:pt x="553" y="949"/>
                      </a:lnTo>
                      <a:lnTo>
                        <a:pt x="566" y="949"/>
                      </a:lnTo>
                      <a:lnTo>
                        <a:pt x="578" y="949"/>
                      </a:lnTo>
                      <a:lnTo>
                        <a:pt x="630" y="946"/>
                      </a:lnTo>
                      <a:lnTo>
                        <a:pt x="677" y="937"/>
                      </a:lnTo>
                      <a:lnTo>
                        <a:pt x="720" y="924"/>
                      </a:lnTo>
                      <a:lnTo>
                        <a:pt x="758" y="905"/>
                      </a:lnTo>
                      <a:lnTo>
                        <a:pt x="793" y="880"/>
                      </a:lnTo>
                      <a:lnTo>
                        <a:pt x="824" y="850"/>
                      </a:lnTo>
                      <a:lnTo>
                        <a:pt x="849" y="815"/>
                      </a:lnTo>
                      <a:lnTo>
                        <a:pt x="870" y="775"/>
                      </a:lnTo>
                      <a:lnTo>
                        <a:pt x="886" y="728"/>
                      </a:lnTo>
                      <a:lnTo>
                        <a:pt x="897" y="678"/>
                      </a:lnTo>
                      <a:lnTo>
                        <a:pt x="905" y="622"/>
                      </a:lnTo>
                      <a:lnTo>
                        <a:pt x="907" y="561"/>
                      </a:lnTo>
                      <a:lnTo>
                        <a:pt x="905" y="505"/>
                      </a:lnTo>
                      <a:lnTo>
                        <a:pt x="897" y="452"/>
                      </a:lnTo>
                      <a:lnTo>
                        <a:pt x="886" y="407"/>
                      </a:lnTo>
                      <a:lnTo>
                        <a:pt x="870" y="366"/>
                      </a:lnTo>
                      <a:lnTo>
                        <a:pt x="850" y="329"/>
                      </a:lnTo>
                      <a:lnTo>
                        <a:pt x="826" y="299"/>
                      </a:lnTo>
                      <a:lnTo>
                        <a:pt x="797" y="274"/>
                      </a:lnTo>
                      <a:lnTo>
                        <a:pt x="763" y="254"/>
                      </a:lnTo>
                      <a:lnTo>
                        <a:pt x="727" y="241"/>
                      </a:lnTo>
                      <a:lnTo>
                        <a:pt x="686" y="232"/>
                      </a:lnTo>
                      <a:lnTo>
                        <a:pt x="640" y="229"/>
                      </a:lnTo>
                      <a:close/>
                      <a:moveTo>
                        <a:pt x="413" y="3"/>
                      </a:moveTo>
                      <a:lnTo>
                        <a:pt x="521" y="3"/>
                      </a:lnTo>
                      <a:lnTo>
                        <a:pt x="521" y="143"/>
                      </a:lnTo>
                      <a:lnTo>
                        <a:pt x="566" y="117"/>
                      </a:lnTo>
                      <a:lnTo>
                        <a:pt x="607" y="93"/>
                      </a:lnTo>
                      <a:lnTo>
                        <a:pt x="643" y="74"/>
                      </a:lnTo>
                      <a:lnTo>
                        <a:pt x="677" y="57"/>
                      </a:lnTo>
                      <a:lnTo>
                        <a:pt x="707" y="44"/>
                      </a:lnTo>
                      <a:lnTo>
                        <a:pt x="735" y="33"/>
                      </a:lnTo>
                      <a:lnTo>
                        <a:pt x="761" y="24"/>
                      </a:lnTo>
                      <a:lnTo>
                        <a:pt x="785" y="18"/>
                      </a:lnTo>
                      <a:lnTo>
                        <a:pt x="809" y="13"/>
                      </a:lnTo>
                      <a:lnTo>
                        <a:pt x="831" y="10"/>
                      </a:lnTo>
                      <a:lnTo>
                        <a:pt x="855" y="9"/>
                      </a:lnTo>
                      <a:lnTo>
                        <a:pt x="879" y="8"/>
                      </a:lnTo>
                      <a:lnTo>
                        <a:pt x="931" y="12"/>
                      </a:lnTo>
                      <a:lnTo>
                        <a:pt x="980" y="23"/>
                      </a:lnTo>
                      <a:lnTo>
                        <a:pt x="1026" y="40"/>
                      </a:lnTo>
                      <a:lnTo>
                        <a:pt x="1070" y="64"/>
                      </a:lnTo>
                      <a:lnTo>
                        <a:pt x="1110" y="94"/>
                      </a:lnTo>
                      <a:lnTo>
                        <a:pt x="1148" y="130"/>
                      </a:lnTo>
                      <a:lnTo>
                        <a:pt x="1180" y="172"/>
                      </a:lnTo>
                      <a:lnTo>
                        <a:pt x="1209" y="218"/>
                      </a:lnTo>
                      <a:lnTo>
                        <a:pt x="1233" y="268"/>
                      </a:lnTo>
                      <a:lnTo>
                        <a:pt x="1252" y="324"/>
                      </a:lnTo>
                      <a:lnTo>
                        <a:pt x="1265" y="383"/>
                      </a:lnTo>
                      <a:lnTo>
                        <a:pt x="1274" y="446"/>
                      </a:lnTo>
                      <a:lnTo>
                        <a:pt x="1278" y="512"/>
                      </a:lnTo>
                      <a:lnTo>
                        <a:pt x="1274" y="578"/>
                      </a:lnTo>
                      <a:lnTo>
                        <a:pt x="1265" y="641"/>
                      </a:lnTo>
                      <a:lnTo>
                        <a:pt x="1252" y="701"/>
                      </a:lnTo>
                      <a:lnTo>
                        <a:pt x="1232" y="756"/>
                      </a:lnTo>
                      <a:lnTo>
                        <a:pt x="1205" y="809"/>
                      </a:lnTo>
                      <a:lnTo>
                        <a:pt x="1175" y="857"/>
                      </a:lnTo>
                      <a:lnTo>
                        <a:pt x="1140" y="901"/>
                      </a:lnTo>
                      <a:lnTo>
                        <a:pt x="1099" y="941"/>
                      </a:lnTo>
                      <a:lnTo>
                        <a:pt x="1054" y="976"/>
                      </a:lnTo>
                      <a:lnTo>
                        <a:pt x="1005" y="1006"/>
                      </a:lnTo>
                      <a:lnTo>
                        <a:pt x="951" y="1031"/>
                      </a:lnTo>
                      <a:lnTo>
                        <a:pt x="894" y="1051"/>
                      </a:lnTo>
                      <a:lnTo>
                        <a:pt x="831" y="1065"/>
                      </a:lnTo>
                      <a:lnTo>
                        <a:pt x="766" y="1074"/>
                      </a:lnTo>
                      <a:lnTo>
                        <a:pt x="696" y="1078"/>
                      </a:lnTo>
                      <a:lnTo>
                        <a:pt x="670" y="1078"/>
                      </a:lnTo>
                      <a:lnTo>
                        <a:pt x="637" y="1076"/>
                      </a:lnTo>
                      <a:lnTo>
                        <a:pt x="601" y="1074"/>
                      </a:lnTo>
                      <a:lnTo>
                        <a:pt x="561" y="1071"/>
                      </a:lnTo>
                      <a:lnTo>
                        <a:pt x="521" y="1068"/>
                      </a:lnTo>
                      <a:lnTo>
                        <a:pt x="521" y="1408"/>
                      </a:lnTo>
                      <a:lnTo>
                        <a:pt x="692" y="1447"/>
                      </a:lnTo>
                      <a:lnTo>
                        <a:pt x="692" y="1544"/>
                      </a:lnTo>
                      <a:lnTo>
                        <a:pt x="18" y="1544"/>
                      </a:lnTo>
                      <a:lnTo>
                        <a:pt x="18" y="1447"/>
                      </a:lnTo>
                      <a:lnTo>
                        <a:pt x="171" y="1408"/>
                      </a:lnTo>
                      <a:lnTo>
                        <a:pt x="171" y="229"/>
                      </a:lnTo>
                      <a:lnTo>
                        <a:pt x="0" y="229"/>
                      </a:lnTo>
                      <a:lnTo>
                        <a:pt x="0" y="128"/>
                      </a:lnTo>
                      <a:lnTo>
                        <a:pt x="413" y="3"/>
                      </a:lnTo>
                      <a:close/>
                      <a:moveTo>
                        <a:pt x="3711" y="0"/>
                      </a:moveTo>
                      <a:lnTo>
                        <a:pt x="3770" y="3"/>
                      </a:lnTo>
                      <a:lnTo>
                        <a:pt x="3825" y="9"/>
                      </a:lnTo>
                      <a:lnTo>
                        <a:pt x="3876" y="20"/>
                      </a:lnTo>
                      <a:lnTo>
                        <a:pt x="3923" y="34"/>
                      </a:lnTo>
                      <a:lnTo>
                        <a:pt x="3965" y="53"/>
                      </a:lnTo>
                      <a:lnTo>
                        <a:pt x="4004" y="75"/>
                      </a:lnTo>
                      <a:lnTo>
                        <a:pt x="4036" y="100"/>
                      </a:lnTo>
                      <a:lnTo>
                        <a:pt x="4064" y="129"/>
                      </a:lnTo>
                      <a:lnTo>
                        <a:pt x="4086" y="160"/>
                      </a:lnTo>
                      <a:lnTo>
                        <a:pt x="4103" y="194"/>
                      </a:lnTo>
                      <a:lnTo>
                        <a:pt x="4113" y="232"/>
                      </a:lnTo>
                      <a:lnTo>
                        <a:pt x="4117" y="271"/>
                      </a:lnTo>
                      <a:lnTo>
                        <a:pt x="4114" y="304"/>
                      </a:lnTo>
                      <a:lnTo>
                        <a:pt x="4105" y="334"/>
                      </a:lnTo>
                      <a:lnTo>
                        <a:pt x="4091" y="362"/>
                      </a:lnTo>
                      <a:lnTo>
                        <a:pt x="4074" y="387"/>
                      </a:lnTo>
                      <a:lnTo>
                        <a:pt x="4051" y="407"/>
                      </a:lnTo>
                      <a:lnTo>
                        <a:pt x="4025" y="423"/>
                      </a:lnTo>
                      <a:lnTo>
                        <a:pt x="3995" y="436"/>
                      </a:lnTo>
                      <a:lnTo>
                        <a:pt x="3961" y="443"/>
                      </a:lnTo>
                      <a:lnTo>
                        <a:pt x="3925" y="446"/>
                      </a:lnTo>
                      <a:lnTo>
                        <a:pt x="3891" y="444"/>
                      </a:lnTo>
                      <a:lnTo>
                        <a:pt x="3859" y="438"/>
                      </a:lnTo>
                      <a:lnTo>
                        <a:pt x="3826" y="428"/>
                      </a:lnTo>
                      <a:lnTo>
                        <a:pt x="3792" y="413"/>
                      </a:lnTo>
                      <a:lnTo>
                        <a:pt x="3757" y="394"/>
                      </a:lnTo>
                      <a:lnTo>
                        <a:pt x="3757" y="114"/>
                      </a:lnTo>
                      <a:lnTo>
                        <a:pt x="3711" y="125"/>
                      </a:lnTo>
                      <a:lnTo>
                        <a:pt x="3668" y="140"/>
                      </a:lnTo>
                      <a:lnTo>
                        <a:pt x="3631" y="162"/>
                      </a:lnTo>
                      <a:lnTo>
                        <a:pt x="3597" y="187"/>
                      </a:lnTo>
                      <a:lnTo>
                        <a:pt x="3568" y="218"/>
                      </a:lnTo>
                      <a:lnTo>
                        <a:pt x="3543" y="253"/>
                      </a:lnTo>
                      <a:lnTo>
                        <a:pt x="3523" y="294"/>
                      </a:lnTo>
                      <a:lnTo>
                        <a:pt x="3508" y="339"/>
                      </a:lnTo>
                      <a:lnTo>
                        <a:pt x="3497" y="391"/>
                      </a:lnTo>
                      <a:lnTo>
                        <a:pt x="3489" y="447"/>
                      </a:lnTo>
                      <a:lnTo>
                        <a:pt x="3487" y="507"/>
                      </a:lnTo>
                      <a:lnTo>
                        <a:pt x="3489" y="565"/>
                      </a:lnTo>
                      <a:lnTo>
                        <a:pt x="3497" y="617"/>
                      </a:lnTo>
                      <a:lnTo>
                        <a:pt x="3509" y="667"/>
                      </a:lnTo>
                      <a:lnTo>
                        <a:pt x="3526" y="712"/>
                      </a:lnTo>
                      <a:lnTo>
                        <a:pt x="3547" y="753"/>
                      </a:lnTo>
                      <a:lnTo>
                        <a:pt x="3571" y="790"/>
                      </a:lnTo>
                      <a:lnTo>
                        <a:pt x="3600" y="821"/>
                      </a:lnTo>
                      <a:lnTo>
                        <a:pt x="3632" y="847"/>
                      </a:lnTo>
                      <a:lnTo>
                        <a:pt x="3668" y="869"/>
                      </a:lnTo>
                      <a:lnTo>
                        <a:pt x="3707" y="885"/>
                      </a:lnTo>
                      <a:lnTo>
                        <a:pt x="3750" y="894"/>
                      </a:lnTo>
                      <a:lnTo>
                        <a:pt x="3795" y="897"/>
                      </a:lnTo>
                      <a:lnTo>
                        <a:pt x="3821" y="896"/>
                      </a:lnTo>
                      <a:lnTo>
                        <a:pt x="3847" y="894"/>
                      </a:lnTo>
                      <a:lnTo>
                        <a:pt x="3874" y="889"/>
                      </a:lnTo>
                      <a:lnTo>
                        <a:pt x="3901" y="881"/>
                      </a:lnTo>
                      <a:lnTo>
                        <a:pt x="3931" y="872"/>
                      </a:lnTo>
                      <a:lnTo>
                        <a:pt x="3964" y="861"/>
                      </a:lnTo>
                      <a:lnTo>
                        <a:pt x="3999" y="846"/>
                      </a:lnTo>
                      <a:lnTo>
                        <a:pt x="4036" y="830"/>
                      </a:lnTo>
                      <a:lnTo>
                        <a:pt x="4079" y="810"/>
                      </a:lnTo>
                      <a:lnTo>
                        <a:pt x="4127" y="787"/>
                      </a:lnTo>
                      <a:lnTo>
                        <a:pt x="4127" y="976"/>
                      </a:lnTo>
                      <a:lnTo>
                        <a:pt x="4069" y="1001"/>
                      </a:lnTo>
                      <a:lnTo>
                        <a:pt x="4016" y="1024"/>
                      </a:lnTo>
                      <a:lnTo>
                        <a:pt x="3966" y="1041"/>
                      </a:lnTo>
                      <a:lnTo>
                        <a:pt x="3919" y="1058"/>
                      </a:lnTo>
                      <a:lnTo>
                        <a:pt x="3874" y="1070"/>
                      </a:lnTo>
                      <a:lnTo>
                        <a:pt x="3830" y="1080"/>
                      </a:lnTo>
                      <a:lnTo>
                        <a:pt x="3786" y="1086"/>
                      </a:lnTo>
                      <a:lnTo>
                        <a:pt x="3742" y="1091"/>
                      </a:lnTo>
                      <a:lnTo>
                        <a:pt x="3697" y="1094"/>
                      </a:lnTo>
                      <a:lnTo>
                        <a:pt x="3651" y="1095"/>
                      </a:lnTo>
                      <a:lnTo>
                        <a:pt x="3588" y="1093"/>
                      </a:lnTo>
                      <a:lnTo>
                        <a:pt x="3530" y="1086"/>
                      </a:lnTo>
                      <a:lnTo>
                        <a:pt x="3476" y="1075"/>
                      </a:lnTo>
                      <a:lnTo>
                        <a:pt x="3426" y="1060"/>
                      </a:lnTo>
                      <a:lnTo>
                        <a:pt x="3378" y="1039"/>
                      </a:lnTo>
                      <a:lnTo>
                        <a:pt x="3334" y="1014"/>
                      </a:lnTo>
                      <a:lnTo>
                        <a:pt x="3294" y="984"/>
                      </a:lnTo>
                      <a:lnTo>
                        <a:pt x="3255" y="947"/>
                      </a:lnTo>
                      <a:lnTo>
                        <a:pt x="3219" y="907"/>
                      </a:lnTo>
                      <a:lnTo>
                        <a:pt x="3188" y="865"/>
                      </a:lnTo>
                      <a:lnTo>
                        <a:pt x="3162" y="820"/>
                      </a:lnTo>
                      <a:lnTo>
                        <a:pt x="3140" y="772"/>
                      </a:lnTo>
                      <a:lnTo>
                        <a:pt x="3124" y="722"/>
                      </a:lnTo>
                      <a:lnTo>
                        <a:pt x="3111" y="670"/>
                      </a:lnTo>
                      <a:lnTo>
                        <a:pt x="3104" y="616"/>
                      </a:lnTo>
                      <a:lnTo>
                        <a:pt x="3101" y="561"/>
                      </a:lnTo>
                      <a:lnTo>
                        <a:pt x="3105" y="494"/>
                      </a:lnTo>
                      <a:lnTo>
                        <a:pt x="3115" y="433"/>
                      </a:lnTo>
                      <a:lnTo>
                        <a:pt x="3130" y="373"/>
                      </a:lnTo>
                      <a:lnTo>
                        <a:pt x="3153" y="318"/>
                      </a:lnTo>
                      <a:lnTo>
                        <a:pt x="3179" y="267"/>
                      </a:lnTo>
                      <a:lnTo>
                        <a:pt x="3213" y="219"/>
                      </a:lnTo>
                      <a:lnTo>
                        <a:pt x="3250" y="175"/>
                      </a:lnTo>
                      <a:lnTo>
                        <a:pt x="3293" y="135"/>
                      </a:lnTo>
                      <a:lnTo>
                        <a:pt x="3341" y="102"/>
                      </a:lnTo>
                      <a:lnTo>
                        <a:pt x="3392" y="72"/>
                      </a:lnTo>
                      <a:lnTo>
                        <a:pt x="3448" y="47"/>
                      </a:lnTo>
                      <a:lnTo>
                        <a:pt x="3508" y="27"/>
                      </a:lnTo>
                      <a:lnTo>
                        <a:pt x="3573" y="12"/>
                      </a:lnTo>
                      <a:lnTo>
                        <a:pt x="3640" y="3"/>
                      </a:lnTo>
                      <a:lnTo>
                        <a:pt x="3711" y="0"/>
                      </a:lnTo>
                      <a:close/>
                      <a:moveTo>
                        <a:pt x="2910" y="0"/>
                      </a:moveTo>
                      <a:lnTo>
                        <a:pt x="2948" y="4"/>
                      </a:lnTo>
                      <a:lnTo>
                        <a:pt x="2983" y="14"/>
                      </a:lnTo>
                      <a:lnTo>
                        <a:pt x="3014" y="30"/>
                      </a:lnTo>
                      <a:lnTo>
                        <a:pt x="3040" y="52"/>
                      </a:lnTo>
                      <a:lnTo>
                        <a:pt x="3063" y="78"/>
                      </a:lnTo>
                      <a:lnTo>
                        <a:pt x="3079" y="109"/>
                      </a:lnTo>
                      <a:lnTo>
                        <a:pt x="3089" y="142"/>
                      </a:lnTo>
                      <a:lnTo>
                        <a:pt x="3093" y="178"/>
                      </a:lnTo>
                      <a:lnTo>
                        <a:pt x="3091" y="203"/>
                      </a:lnTo>
                      <a:lnTo>
                        <a:pt x="3088" y="227"/>
                      </a:lnTo>
                      <a:lnTo>
                        <a:pt x="3081" y="252"/>
                      </a:lnTo>
                      <a:lnTo>
                        <a:pt x="3071" y="277"/>
                      </a:lnTo>
                      <a:lnTo>
                        <a:pt x="3060" y="303"/>
                      </a:lnTo>
                      <a:lnTo>
                        <a:pt x="3044" y="331"/>
                      </a:lnTo>
                      <a:lnTo>
                        <a:pt x="3025" y="361"/>
                      </a:lnTo>
                      <a:lnTo>
                        <a:pt x="3004" y="393"/>
                      </a:lnTo>
                      <a:lnTo>
                        <a:pt x="2978" y="429"/>
                      </a:lnTo>
                      <a:lnTo>
                        <a:pt x="2948" y="468"/>
                      </a:lnTo>
                      <a:lnTo>
                        <a:pt x="2914" y="512"/>
                      </a:lnTo>
                      <a:lnTo>
                        <a:pt x="2876" y="561"/>
                      </a:lnTo>
                      <a:lnTo>
                        <a:pt x="2472" y="1078"/>
                      </a:lnTo>
                      <a:lnTo>
                        <a:pt x="2182" y="1078"/>
                      </a:lnTo>
                      <a:lnTo>
                        <a:pt x="2182" y="424"/>
                      </a:lnTo>
                      <a:lnTo>
                        <a:pt x="1784" y="1078"/>
                      </a:lnTo>
                      <a:lnTo>
                        <a:pt x="1518" y="1078"/>
                      </a:lnTo>
                      <a:lnTo>
                        <a:pt x="1518" y="234"/>
                      </a:lnTo>
                      <a:lnTo>
                        <a:pt x="1313" y="214"/>
                      </a:lnTo>
                      <a:lnTo>
                        <a:pt x="1313" y="118"/>
                      </a:lnTo>
                      <a:lnTo>
                        <a:pt x="1690" y="25"/>
                      </a:lnTo>
                      <a:lnTo>
                        <a:pt x="1832" y="25"/>
                      </a:lnTo>
                      <a:lnTo>
                        <a:pt x="1832" y="713"/>
                      </a:lnTo>
                      <a:lnTo>
                        <a:pt x="2247" y="25"/>
                      </a:lnTo>
                      <a:lnTo>
                        <a:pt x="2497" y="25"/>
                      </a:lnTo>
                      <a:lnTo>
                        <a:pt x="2497" y="822"/>
                      </a:lnTo>
                      <a:lnTo>
                        <a:pt x="2759" y="473"/>
                      </a:lnTo>
                      <a:lnTo>
                        <a:pt x="2759" y="62"/>
                      </a:lnTo>
                      <a:lnTo>
                        <a:pt x="2779" y="44"/>
                      </a:lnTo>
                      <a:lnTo>
                        <a:pt x="2806" y="27"/>
                      </a:lnTo>
                      <a:lnTo>
                        <a:pt x="2837" y="13"/>
                      </a:lnTo>
                      <a:lnTo>
                        <a:pt x="2872" y="4"/>
                      </a:lnTo>
                      <a:lnTo>
                        <a:pt x="29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noProof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313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contatti.jpg">
            <a:extLst>
              <a:ext uri="{FF2B5EF4-FFF2-40B4-BE49-F238E27FC236}">
                <a16:creationId xmlns:a16="http://schemas.microsoft.com/office/drawing/2014/main" id="{DC7F2D20-A9E9-9C44-A387-E4F24AFD18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0" y="0"/>
            <a:ext cx="9144000" cy="6858000"/>
          </a:xfrm>
          <a:prstGeom prst="rect">
            <a:avLst/>
          </a:prstGeom>
        </p:spPr>
      </p:pic>
      <p:pic>
        <p:nvPicPr>
          <p:cNvPr id="4" name="Immagine 3" descr="easygov_logo.png">
            <a:extLst>
              <a:ext uri="{FF2B5EF4-FFF2-40B4-BE49-F238E27FC236}">
                <a16:creationId xmlns:a16="http://schemas.microsoft.com/office/drawing/2014/main" id="{5C7062A1-CF5C-4D46-A8E2-6B17DB1037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0" y="4149080"/>
            <a:ext cx="2469776" cy="5092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8C6B7E-6922-4440-85D1-A9B37687D65C}"/>
              </a:ext>
            </a:extLst>
          </p:cNvPr>
          <p:cNvSpPr txBox="1"/>
          <p:nvPr userDrawn="1"/>
        </p:nvSpPr>
        <p:spPr>
          <a:xfrm>
            <a:off x="47328" y="4751273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EASYGOV SOLUTIONS S.R.L.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Tel.: (+39) 02.21118943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Fax: (+39) 0362.275151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Sito web: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4"/>
              </a:rPr>
              <a:t>www.easygov.it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5"/>
              </a:rPr>
              <a:t>info@easygov.it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 Certificata: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6"/>
              </a:rPr>
              <a:t>direzione@pec.easygov.it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SEDE LEGALE: Via Comina, 39 – 20831 Seregno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CAPITALE SOCIALE: Euro 10.000 </a:t>
            </a:r>
            <a:r>
              <a:rPr lang="it-IT" sz="10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i.v</a:t>
            </a:r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CODICE FISCALE – P.IVA: n. 03111770131</a:t>
            </a:r>
          </a:p>
          <a:p>
            <a:r>
              <a:rPr lang="pt-P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R.E.A. MB 1872203</a:t>
            </a:r>
          </a:p>
        </p:txBody>
      </p:sp>
      <p:cxnSp>
        <p:nvCxnSpPr>
          <p:cNvPr id="7" name="Connettore 1 5">
            <a:extLst>
              <a:ext uri="{FF2B5EF4-FFF2-40B4-BE49-F238E27FC236}">
                <a16:creationId xmlns:a16="http://schemas.microsoft.com/office/drawing/2014/main" id="{1792260C-0584-CE4F-BE18-2652B6AAC437}"/>
              </a:ext>
            </a:extLst>
          </p:cNvPr>
          <p:cNvCxnSpPr/>
          <p:nvPr userDrawn="1"/>
        </p:nvCxnSpPr>
        <p:spPr>
          <a:xfrm>
            <a:off x="119336" y="6093296"/>
            <a:ext cx="3600400" cy="0"/>
          </a:xfrm>
          <a:prstGeom prst="line">
            <a:avLst/>
          </a:prstGeom>
          <a:ln w="9525" cmpd="sng">
            <a:solidFill>
              <a:srgbClr val="142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573BE-2185-43CB-BDBB-7ED1504C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5C1768-9F76-48ED-A532-6971001E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02D07-8D6C-4F54-B18A-DC762D01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460BE7-7A89-4DFA-922F-A484439A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9713F-53EC-4FAA-A39F-CFAAD006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1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6389F-A677-4D25-848D-8C6EA110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3D58C5-4028-457C-ABF8-9E65ABDB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40C588-7828-493A-B4E7-CDC50573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DB562-7009-4087-A094-588F489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BCD20E-7BF7-4AB2-BA62-FF711C9B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4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65000-716D-4BEB-BECA-6C381E89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B53F71-CE75-48CC-A5BD-4994D0D2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1F313-CDA5-44FC-A805-DFDE59DA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691F3-9F57-4A42-A876-CF8A000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A5891-F942-41D9-83B7-D5040251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7268A-DAA0-40FE-ACB2-7D07D78C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31A29-51E7-45A5-9E02-D15FB6E64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4F204E-8F1C-49FE-947E-1ED25A6F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D7075-1A2A-44AD-B0CD-509B2B2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94F787-25F0-4BCA-8FCC-5B5F7892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A67A6A-E3A5-4CA1-80B5-608FE5F6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5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DCCE6-4BE5-46A1-B0B7-848A4258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928AE0-B0F0-458D-B500-9F0C7E40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5967AE-B49C-41A7-B118-53E153F3F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E5ABD4-2E38-4A63-8C5F-584D1B13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63DBFD-0335-4B52-9F7C-5BEDD906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EBE256-2164-4DE6-A7DC-014A16C6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D36C51-D89B-4C81-918F-3938A3B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EAD4E8-3FB3-44C0-A3EF-01149118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34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0AEDA-FBA4-43EF-B7CF-9E36641E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00B61A-CBC4-47EB-B022-86BB518A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2F9401-D2DB-4C18-B0F0-36ECEB0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31A6F5-5FE9-497A-BAD3-72F92BA3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72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easygov_cover.jpg">
            <a:extLst>
              <a:ext uri="{FF2B5EF4-FFF2-40B4-BE49-F238E27FC236}">
                <a16:creationId xmlns:a16="http://schemas.microsoft.com/office/drawing/2014/main" id="{5D52DF21-609A-BD42-AE44-ECE24AD1C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r" defTabSz="457189" rtl="0" eaLnBrk="1" latinLnBrk="0" hangingPunct="1">
        <a:spcBef>
          <a:spcPct val="0"/>
        </a:spcBef>
        <a:buNone/>
        <a:defRPr lang="it-IT" sz="3200" b="1" kern="1200" dirty="0">
          <a:solidFill>
            <a:srgbClr val="14284B"/>
          </a:solidFill>
          <a:latin typeface="Hind Light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intro-1.jpg">
            <a:extLst>
              <a:ext uri="{FF2B5EF4-FFF2-40B4-BE49-F238E27FC236}">
                <a16:creationId xmlns:a16="http://schemas.microsoft.com/office/drawing/2014/main" id="{326C0B2C-66C4-0D4E-921F-42A6B1936E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3119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4000" b="0" i="0" kern="1200">
          <a:solidFill>
            <a:srgbClr val="14284B"/>
          </a:solidFill>
          <a:latin typeface="Oswald Regular"/>
          <a:ea typeface="+mj-ea"/>
          <a:cs typeface="Oswald Regular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025DE06-FE3A-4B22-B097-2D70F01394D4}"/>
              </a:ext>
            </a:extLst>
          </p:cNvPr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642330-1641-45A7-92B9-5843DEA189F8}"/>
              </a:ext>
            </a:extLst>
          </p:cNvPr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11" name="Immagine 10" descr="easygov_logo.png">
            <a:extLst>
              <a:ext uri="{FF2B5EF4-FFF2-40B4-BE49-F238E27FC236}">
                <a16:creationId xmlns:a16="http://schemas.microsoft.com/office/drawing/2014/main" id="{3C022713-3DDF-4234-8D47-D171C1D9211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381" y="1556792"/>
            <a:ext cx="10969219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err="1"/>
              <a:t>Testo</a:t>
            </a:r>
            <a:endParaRPr lang="nl-NL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6" name="Rettangolo 5"/>
          <p:cNvSpPr/>
          <p:nvPr userDrawn="1"/>
        </p:nvSpPr>
        <p:spPr>
          <a:xfrm>
            <a:off x="335361" y="548680"/>
            <a:ext cx="96011" cy="648072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9264352" y="6567166"/>
            <a:ext cx="289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fld id="{B788FD01-2033-421F-BA71-0E92D466CDC9}" type="slidenum">
              <a:rPr lang="it-IT" sz="1000" b="0" i="0" baseline="0" smtClean="0">
                <a:solidFill>
                  <a:srgbClr val="14284B"/>
                </a:solidFill>
                <a:latin typeface="Hind Light"/>
                <a:cs typeface="Hind Light"/>
              </a:rPr>
              <a:t>‹#›</a:t>
            </a:fld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9" name="Immagine 8" descr="easygov_logo.png">
            <a:extLst>
              <a:ext uri="{FF2B5EF4-FFF2-40B4-BE49-F238E27FC236}">
                <a16:creationId xmlns:a16="http://schemas.microsoft.com/office/drawing/2014/main" id="{6F2FC4B5-BC89-F848-8770-A6F1FC1693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72" r:id="rId3"/>
    <p:sldLayoutId id="2147483673" r:id="rId4"/>
    <p:sldLayoutId id="2147483674" r:id="rId5"/>
    <p:sldLayoutId id="2147483677" r:id="rId6"/>
    <p:sldLayoutId id="2147483678" r:id="rId7"/>
    <p:sldLayoutId id="2147483676" r:id="rId8"/>
  </p:sldLayoutIdLst>
  <p:hf hdr="0"/>
  <p:txStyles>
    <p:titleStyle>
      <a:lvl1pPr marL="0" marR="0" indent="0" algn="l" defTabSz="914377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nl-NL" sz="2800" b="0" i="0" kern="1200" dirty="0">
          <a:solidFill>
            <a:srgbClr val="14284B"/>
          </a:solidFill>
          <a:latin typeface="Hind Light"/>
          <a:ea typeface="+mn-ea"/>
          <a:cs typeface="Hind Light"/>
        </a:defRPr>
      </a:lvl1pPr>
    </p:titleStyle>
    <p:bodyStyle>
      <a:lvl1pPr marL="268288" indent="-268288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1pPr>
      <a:lvl2pPr marL="457188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4.png"/><Relationship Id="rId5" Type="http://schemas.openxmlformats.org/officeDocument/2006/relationships/image" Target="../media/image37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5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28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1.png"/><Relationship Id="rId11" Type="http://schemas.openxmlformats.org/officeDocument/2006/relationships/image" Target="../media/image270.png"/><Relationship Id="rId5" Type="http://schemas.openxmlformats.org/officeDocument/2006/relationships/image" Target="../media/image30.png"/><Relationship Id="rId10" Type="http://schemas.openxmlformats.org/officeDocument/2006/relationships/image" Target="../media/image260.png"/><Relationship Id="rId4" Type="http://schemas.openxmlformats.org/officeDocument/2006/relationships/image" Target="../media/image29.png"/><Relationship Id="rId9" Type="http://schemas.openxmlformats.org/officeDocument/2006/relationships/image" Target="../media/image2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8AB6250-85F7-4C47-B696-928215BF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48" y="5877272"/>
            <a:ext cx="7939568" cy="980728"/>
          </a:xfrm>
          <a:prstGeom prst="rect">
            <a:avLst/>
          </a:prstGeom>
        </p:spPr>
      </p:pic>
      <p:sp>
        <p:nvSpPr>
          <p:cNvPr id="26" name="Titolo 4">
            <a:extLst>
              <a:ext uri="{FF2B5EF4-FFF2-40B4-BE49-F238E27FC236}">
                <a16:creationId xmlns:a16="http://schemas.microsoft.com/office/drawing/2014/main" id="{AA69E5A9-722F-4F8A-9CFC-CD73B133A670}"/>
              </a:ext>
            </a:extLst>
          </p:cNvPr>
          <p:cNvSpPr txBox="1">
            <a:spLocks/>
          </p:cNvSpPr>
          <p:nvPr/>
        </p:nvSpPr>
        <p:spPr>
          <a:xfrm>
            <a:off x="6600056" y="1871852"/>
            <a:ext cx="5100055" cy="292268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 defTabSz="457189" rtl="0" eaLnBrk="1" latinLnBrk="0" hangingPunct="1">
              <a:spcBef>
                <a:spcPct val="0"/>
              </a:spcBef>
              <a:buNone/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+mj-cs"/>
              </a:defRPr>
            </a:lvl1pPr>
          </a:lstStyle>
          <a:p>
            <a:pPr algn="ctr"/>
            <a:r>
              <a:rPr lang="it-IT" dirty="0"/>
              <a:t>Progetto </a:t>
            </a:r>
            <a:r>
              <a:rPr lang="it-IT" dirty="0" smtClean="0"/>
              <a:t>SUA</a:t>
            </a:r>
          </a:p>
          <a:p>
            <a:pPr algn="ctr"/>
            <a:r>
              <a:rPr lang="it-IT" b="0" dirty="0"/>
              <a:t/>
            </a:r>
            <a:br>
              <a:rPr lang="it-IT" b="0" dirty="0"/>
            </a:br>
            <a:r>
              <a:rPr lang="it-IT" b="0" dirty="0"/>
              <a:t>Linee guida per l’istituzione e la gestione a regime di una Stazione Unica Appaltante (SUA</a:t>
            </a:r>
            <a:r>
              <a:rPr lang="it-IT" b="0" dirty="0" smtClean="0"/>
              <a:t>)</a:t>
            </a:r>
            <a:endParaRPr lang="it-IT" b="0" dirty="0"/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2364C8D4-F638-485F-BECF-28CAA7072E3B}"/>
              </a:ext>
            </a:extLst>
          </p:cNvPr>
          <p:cNvGrpSpPr>
            <a:grpSpLocks noChangeAspect="1"/>
          </p:cNvGrpSpPr>
          <p:nvPr/>
        </p:nvGrpSpPr>
        <p:grpSpPr>
          <a:xfrm>
            <a:off x="6600056" y="476672"/>
            <a:ext cx="5100056" cy="763395"/>
            <a:chOff x="1631504" y="2748552"/>
            <a:chExt cx="6012755" cy="900000"/>
          </a:xfrm>
        </p:grpSpPr>
        <p:pic>
          <p:nvPicPr>
            <p:cNvPr id="28" name="Picture 2" descr="Risultati immagini per Provincia di Potenza logo">
              <a:extLst>
                <a:ext uri="{FF2B5EF4-FFF2-40B4-BE49-F238E27FC236}">
                  <a16:creationId xmlns:a16="http://schemas.microsoft.com/office/drawing/2014/main" id="{8D2801D9-E964-469E-A883-F49C3D0CF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04" y="2748552"/>
              <a:ext cx="765746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Risultati immagini per Provincia di Brescia logo">
              <a:extLst>
                <a:ext uri="{FF2B5EF4-FFF2-40B4-BE49-F238E27FC236}">
                  <a16:creationId xmlns:a16="http://schemas.microsoft.com/office/drawing/2014/main" id="{A01B590F-278D-40AD-B163-F26BE133F3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800" y="2748552"/>
              <a:ext cx="675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isultati immagini per provincia di vicenza logo">
              <a:extLst>
                <a:ext uri="{FF2B5EF4-FFF2-40B4-BE49-F238E27FC236}">
                  <a16:creationId xmlns:a16="http://schemas.microsoft.com/office/drawing/2014/main" id="{A83AA90A-2CEE-4159-888E-D270F40B6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486" y="2748552"/>
              <a:ext cx="6624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4" descr="Risultati immagini per Provincia di Salerno logo">
              <a:extLst>
                <a:ext uri="{FF2B5EF4-FFF2-40B4-BE49-F238E27FC236}">
                  <a16:creationId xmlns:a16="http://schemas.microsoft.com/office/drawing/2014/main" id="{1D0731B7-5DF0-4FC8-B433-45FC3B38BC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436" y="2748552"/>
              <a:ext cx="567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6" descr="Risultati immagini per Provincia di Novara logo">
              <a:extLst>
                <a:ext uri="{FF2B5EF4-FFF2-40B4-BE49-F238E27FC236}">
                  <a16:creationId xmlns:a16="http://schemas.microsoft.com/office/drawing/2014/main" id="{A205ACBE-6391-429C-AAD1-5660C677E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986" y="2748552"/>
              <a:ext cx="6066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magine 32" descr="Risultati immagini per provincia lecce">
              <a:extLst>
                <a:ext uri="{FF2B5EF4-FFF2-40B4-BE49-F238E27FC236}">
                  <a16:creationId xmlns:a16="http://schemas.microsoft.com/office/drawing/2014/main" id="{8635B755-3A5B-47C5-9DAC-2F5F8087E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137" y="2748552"/>
              <a:ext cx="630122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77244474-E9D9-4FA1-AF95-1E2C9018F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73350" y="2748552"/>
              <a:ext cx="902586" cy="900000"/>
            </a:xfrm>
            <a:prstGeom prst="rect">
              <a:avLst/>
            </a:prstGeom>
          </p:spPr>
        </p:pic>
      </p:grpSp>
      <p:sp>
        <p:nvSpPr>
          <p:cNvPr id="13" name="Titolo 4">
            <a:extLst>
              <a:ext uri="{FF2B5EF4-FFF2-40B4-BE49-F238E27FC236}">
                <a16:creationId xmlns:a16="http://schemas.microsoft.com/office/drawing/2014/main" id="{AA69E5A9-722F-4F8A-9CFC-CD73B133A670}"/>
              </a:ext>
            </a:extLst>
          </p:cNvPr>
          <p:cNvSpPr txBox="1">
            <a:spLocks/>
          </p:cNvSpPr>
          <p:nvPr/>
        </p:nvSpPr>
        <p:spPr>
          <a:xfrm>
            <a:off x="6600056" y="5251512"/>
            <a:ext cx="5100055" cy="5760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 defTabSz="457189" rtl="0" eaLnBrk="1" latinLnBrk="0" hangingPunct="1">
              <a:spcBef>
                <a:spcPct val="0"/>
              </a:spcBef>
              <a:buNone/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+mj-cs"/>
              </a:defRPr>
            </a:lvl1pPr>
          </a:lstStyle>
          <a:p>
            <a:pPr algn="ctr"/>
            <a:r>
              <a:rPr lang="it-IT" sz="2000" b="0" dirty="0" smtClean="0"/>
              <a:t>Roma, 15 Luglio </a:t>
            </a:r>
            <a:r>
              <a:rPr lang="it-IT" sz="2000" b="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789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1708160"/>
          </a:xfrm>
        </p:spPr>
        <p:txBody>
          <a:bodyPr/>
          <a:lstStyle/>
          <a:p>
            <a:r>
              <a:rPr lang="it-IT" dirty="0"/>
              <a:t>Il successo delle attività di </a:t>
            </a:r>
            <a:r>
              <a:rPr lang="it-IT" i="1" dirty="0" err="1"/>
              <a:t>procurement</a:t>
            </a:r>
            <a:r>
              <a:rPr lang="it-IT" dirty="0"/>
              <a:t> è garantito dalla progettazione </a:t>
            </a:r>
            <a:r>
              <a:rPr lang="it-IT" dirty="0" smtClean="0"/>
              <a:t>e adozione di </a:t>
            </a:r>
            <a:r>
              <a:rPr lang="it-IT" dirty="0"/>
              <a:t>processi standardizzati e condivisi con tutti i soggetti coinvolti nelle procedure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A tal proposito, la </a:t>
            </a:r>
            <a:r>
              <a:rPr lang="it-IT" dirty="0"/>
              <a:t>Centrale Unica di </a:t>
            </a:r>
            <a:r>
              <a:rPr lang="it-IT" dirty="0" smtClean="0"/>
              <a:t>Committenza «Area Vasta Brescia» ha implementato un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Sistema di Gestione della Qualità (SGQ)</a:t>
            </a:r>
            <a:r>
              <a:rPr lang="it-IT" dirty="0" smtClean="0"/>
              <a:t> conforme agli standard previsti dalla norma internazionale e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ha ottenuto nel 2017 la Certificazione di Qualità UNI EN ISO </a:t>
            </a:r>
            <a:r>
              <a:rPr lang="it-IT" sz="1400" b="1" dirty="0" smtClean="0">
                <a:solidFill>
                  <a:srgbClr val="3FAE29"/>
                </a:solidFill>
                <a:latin typeface="Segoe Print" panose="02000600000000000000" pitchFamily="2" charset="0"/>
              </a:rPr>
              <a:t>9001:2015</a:t>
            </a:r>
            <a:r>
              <a:rPr lang="it-IT" dirty="0" smtClean="0"/>
              <a:t> (estesa nel 2018 anche alle Sedi Distaccate Territoriali).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</a:t>
            </a:r>
            <a:r>
              <a:rPr lang="it-IT" dirty="0" smtClean="0"/>
              <a:t>Organizzativo</a:t>
            </a:r>
            <a:r>
              <a:rPr lang="it-IT" dirty="0"/>
              <a:t/>
            </a:r>
            <a:br>
              <a:rPr lang="it-IT" dirty="0"/>
            </a:br>
            <a:r>
              <a:rPr lang="it-IT" sz="2000" b="0" i="1" dirty="0" smtClean="0"/>
              <a:t>Certificazione di Qualità UNI EN ISO 9001:2015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496" y="244399"/>
            <a:ext cx="1152128" cy="1021735"/>
          </a:xfrm>
          <a:prstGeom prst="rect">
            <a:avLst/>
          </a:prstGeom>
        </p:spPr>
      </p:pic>
      <p:sp>
        <p:nvSpPr>
          <p:cNvPr id="7" name="Flowchart: Alternate Process 6"/>
          <p:cNvSpPr/>
          <p:nvPr/>
        </p:nvSpPr>
        <p:spPr>
          <a:xfrm>
            <a:off x="527380" y="3515996"/>
            <a:ext cx="2194196" cy="1006236"/>
          </a:xfrm>
          <a:prstGeom prst="flowChartAlternateProcess">
            <a:avLst/>
          </a:prstGeom>
          <a:solidFill>
            <a:srgbClr val="14284B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>
              <a:lnSpc>
                <a:spcPts val="2000"/>
              </a:lnSpc>
            </a:pPr>
            <a:r>
              <a:rPr lang="it-IT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rappresenta il Sistema di Gestione della Qualità</a:t>
            </a:r>
            <a:endParaRPr lang="it-IT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927648" y="3165034"/>
            <a:ext cx="8568943" cy="17081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just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tabLst/>
              <a:defRPr sz="1600" b="0" i="0" kern="1200">
                <a:solidFill>
                  <a:srgbClr val="14284B"/>
                </a:solidFill>
                <a:latin typeface="+mj-lt"/>
                <a:ea typeface="+mn-ea"/>
                <a:cs typeface="Hind Medium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i="1" dirty="0" smtClean="0"/>
              <a:t>un ulteriore sviluppo del consolidato </a:t>
            </a:r>
            <a:r>
              <a:rPr lang="it-IT" b="1" i="1" dirty="0" smtClean="0"/>
              <a:t>sistema </a:t>
            </a:r>
            <a:r>
              <a:rPr lang="it-IT" b="1" i="1" dirty="0"/>
              <a:t>di misure </a:t>
            </a:r>
            <a:r>
              <a:rPr lang="it-IT" b="1" i="1" dirty="0" err="1"/>
              <a:t>anticorruttive</a:t>
            </a:r>
            <a:r>
              <a:rPr lang="it-IT" b="1" i="1" dirty="0"/>
              <a:t> e di trasparenza</a:t>
            </a:r>
            <a:r>
              <a:rPr lang="it-IT" i="1" dirty="0"/>
              <a:t>;</a:t>
            </a:r>
          </a:p>
          <a:p>
            <a:pPr marL="285750" indent="-285750"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i="1" dirty="0"/>
              <a:t>uno strumento fondamentale per </a:t>
            </a:r>
            <a:r>
              <a:rPr lang="it-IT" b="1" i="1" dirty="0"/>
              <a:t>gestire il continuo miglioramento dei processi di acquisizione</a:t>
            </a:r>
            <a:r>
              <a:rPr lang="it-IT" i="1" dirty="0"/>
              <a:t> </a:t>
            </a:r>
            <a:r>
              <a:rPr lang="it-IT" i="1" dirty="0" smtClean="0"/>
              <a:t>al fine di </a:t>
            </a:r>
            <a:r>
              <a:rPr lang="it-IT" i="1" dirty="0"/>
              <a:t>renderli sempre più </a:t>
            </a:r>
            <a:r>
              <a:rPr lang="it-IT" b="1" i="1" dirty="0"/>
              <a:t>efficienti, efficaci ed orientati verso il soddisfacimento dei fabbisogni espressi dal territorio</a:t>
            </a:r>
            <a:r>
              <a:rPr lang="it-IT" i="1" dirty="0"/>
              <a:t>;</a:t>
            </a:r>
          </a:p>
          <a:p>
            <a:pPr marL="285750" indent="-285750"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i="1" dirty="0"/>
              <a:t>una </a:t>
            </a:r>
            <a:r>
              <a:rPr lang="it-IT" b="1" i="1" dirty="0"/>
              <a:t>garanzia </a:t>
            </a:r>
            <a:r>
              <a:rPr lang="it-IT" b="1" i="1" dirty="0" smtClean="0"/>
              <a:t>per la </a:t>
            </a:r>
            <a:r>
              <a:rPr lang="it-IT" b="1" i="1" dirty="0"/>
              <a:t>selezione di Operatori Economici </a:t>
            </a:r>
            <a:r>
              <a:rPr lang="it-IT" i="1" dirty="0"/>
              <a:t>che </a:t>
            </a:r>
            <a:r>
              <a:rPr lang="it-IT" i="1" dirty="0" smtClean="0"/>
              <a:t>garantiscano </a:t>
            </a:r>
            <a:r>
              <a:rPr lang="it-IT" i="1" dirty="0"/>
              <a:t>adeguati livelli qualitativi delle forniture.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527380" y="5226251"/>
            <a:ext cx="2194196" cy="1006236"/>
          </a:xfrm>
          <a:prstGeom prst="flowChartAlternateProcess">
            <a:avLst/>
          </a:prstGeom>
          <a:solidFill>
            <a:srgbClr val="14284B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>
              <a:lnSpc>
                <a:spcPts val="2000"/>
              </a:lnSpc>
            </a:pPr>
            <a:r>
              <a:rPr lang="it-IT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Obiettivi della C.U.C.</a:t>
            </a:r>
          </a:p>
          <a:p>
            <a:pPr algn="ctr">
              <a:lnSpc>
                <a:spcPts val="2000"/>
              </a:lnSpc>
            </a:pPr>
            <a:r>
              <a:rPr lang="it-IT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il 2019</a:t>
            </a:r>
            <a:endParaRPr lang="it-IT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927648" y="5265011"/>
            <a:ext cx="8568943" cy="92871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just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tabLst/>
              <a:defRPr sz="1600" b="0" i="0" kern="1200">
                <a:solidFill>
                  <a:srgbClr val="14284B"/>
                </a:solidFill>
                <a:latin typeface="+mj-lt"/>
                <a:ea typeface="+mn-ea"/>
                <a:cs typeface="Hind Medium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b="1" i="1" dirty="0"/>
              <a:t>mantenimento e miglioramento del Sistema di Gestione della Qualità </a:t>
            </a:r>
            <a:r>
              <a:rPr lang="it-IT" i="1" dirty="0" smtClean="0"/>
              <a:t>certificato; </a:t>
            </a:r>
            <a:endParaRPr lang="it-IT" i="1" dirty="0"/>
          </a:p>
          <a:p>
            <a:pPr marL="285750" indent="-285750"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b="1" i="1" dirty="0"/>
              <a:t>incremento del livello di soddisfazione </a:t>
            </a:r>
            <a:r>
              <a:rPr lang="it-IT" i="1" dirty="0"/>
              <a:t>dei propri “utenti”;</a:t>
            </a:r>
          </a:p>
          <a:p>
            <a:pPr marL="285750" indent="-285750"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b="1" i="1" dirty="0"/>
              <a:t>progressiva riduzione della spesa pubblica locale </a:t>
            </a:r>
            <a:r>
              <a:rPr lang="it-IT" i="1" dirty="0"/>
              <a:t>nelle attività di approvvigionamento.</a:t>
            </a:r>
          </a:p>
        </p:txBody>
      </p:sp>
    </p:spTree>
    <p:extLst>
      <p:ext uri="{BB962C8B-B14F-4D97-AF65-F5344CB8AC3E}">
        <p14:creationId xmlns:p14="http://schemas.microsoft.com/office/powerpoint/2010/main" val="10221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595291"/>
          </a:xfrm>
        </p:spPr>
        <p:txBody>
          <a:bodyPr/>
          <a:lstStyle/>
          <a:p>
            <a:r>
              <a:rPr lang="it-IT" dirty="0"/>
              <a:t>Sulla base dell’esperienza della Provincia di Brescia, sono stati identificati </a:t>
            </a:r>
            <a:r>
              <a:rPr lang="it-IT" b="1" dirty="0"/>
              <a:t>i fattori amministrativi e regolamentari interni ed esterni </a:t>
            </a:r>
            <a:r>
              <a:rPr lang="it-IT" dirty="0"/>
              <a:t>di cui una Centrale Unica di Committenza </a:t>
            </a:r>
            <a:r>
              <a:rPr lang="it-IT" b="1" dirty="0"/>
              <a:t>deve dotarsi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Amministrativo</a:t>
            </a:r>
            <a:br>
              <a:rPr lang="it-IT" dirty="0"/>
            </a:br>
            <a:r>
              <a:rPr lang="it-IT" sz="2000" b="0" i="1" dirty="0"/>
              <a:t>Atti e strumenti</a:t>
            </a:r>
            <a:endParaRPr lang="it-IT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608551" y="1913075"/>
            <a:ext cx="3386259" cy="2305700"/>
            <a:chOff x="608551" y="1913075"/>
            <a:chExt cx="3386259" cy="2305700"/>
          </a:xfrm>
        </p:grpSpPr>
        <p:sp>
          <p:nvSpPr>
            <p:cNvPr id="8" name="Rounded Rectangle 7"/>
            <p:cNvSpPr/>
            <p:nvPr/>
          </p:nvSpPr>
          <p:spPr>
            <a:xfrm>
              <a:off x="608551" y="2027213"/>
              <a:ext cx="3240360" cy="2191562"/>
            </a:xfrm>
            <a:prstGeom prst="roundRect">
              <a:avLst>
                <a:gd name="adj" fmla="val 667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540000" rIns="36000" bIns="36000" rtlCol="0" anchor="t"/>
            <a:lstStyle/>
            <a:p>
              <a:pPr algn="just"/>
              <a:r>
                <a:rPr lang="it-IT" sz="1200" i="1" dirty="0" smtClean="0">
                  <a:solidFill>
                    <a:srgbClr val="14284B"/>
                  </a:solidFill>
                </a:rPr>
                <a:t>Disciplina i rapporti tra la Provincia di Brescia e le Comunità Montane per la costituzione della Centrale Unica di Committenza «Area Vasta Brescia». In particolare, definisce l’organizzazione e la ripartizione delle responsabilità tra la Sede Principale (Ufficio Stazione Appaltante) e le Sedi Distaccate Territoriali al fine di programmare e gestire efficientemente le iniziative di acquisto.</a:t>
              </a:r>
              <a:endParaRPr lang="it-IT" sz="1200" i="1" dirty="0">
                <a:solidFill>
                  <a:srgbClr val="14284B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5840" y="2084925"/>
              <a:ext cx="2945782" cy="413624"/>
            </a:xfrm>
            <a:prstGeom prst="roundRect">
              <a:avLst>
                <a:gd name="adj" fmla="val 6677"/>
              </a:avLst>
            </a:prstGeom>
            <a:solidFill>
              <a:srgbClr val="3FAE29"/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288000" bIns="36000" rtlCol="0" anchor="ctr"/>
            <a:lstStyle/>
            <a:p>
              <a:pPr algn="ctr"/>
              <a:r>
                <a:rPr lang="it-IT" sz="11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Convenzione per la Costituzione della CUC</a:t>
              </a:r>
              <a:endParaRPr lang="en-US" sz="11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343152" y="1913075"/>
              <a:ext cx="651658" cy="6495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167" y="2033093"/>
              <a:ext cx="494420" cy="473994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496" y="243734"/>
            <a:ext cx="1152878" cy="1022400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4467833" y="1913075"/>
            <a:ext cx="3386259" cy="2305700"/>
            <a:chOff x="4467833" y="1913075"/>
            <a:chExt cx="3386259" cy="2305700"/>
          </a:xfrm>
        </p:grpSpPr>
        <p:sp>
          <p:nvSpPr>
            <p:cNvPr id="64" name="Rounded Rectangle 63"/>
            <p:cNvSpPr/>
            <p:nvPr/>
          </p:nvSpPr>
          <p:spPr>
            <a:xfrm>
              <a:off x="4467833" y="2027213"/>
              <a:ext cx="3240360" cy="2191562"/>
            </a:xfrm>
            <a:prstGeom prst="roundRect">
              <a:avLst>
                <a:gd name="adj" fmla="val 667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540000" rIns="36000" bIns="36000" rtlCol="0" anchor="t"/>
            <a:lstStyle/>
            <a:p>
              <a:pPr algn="just"/>
              <a:r>
                <a:rPr lang="it-IT" sz="1200" i="1" dirty="0">
                  <a:solidFill>
                    <a:srgbClr val="14284B"/>
                  </a:solidFill>
                </a:rPr>
                <a:t>Documento con cui la SUA di Brescia ha definito (i) il proprio ambito di operatività, (ii) le modalità di adesione dei Comuni e delle Comunità Montane, (iii) la struttura organizzativa interna, (iv) le modalità di contribuzione degli Enti </a:t>
              </a:r>
              <a:r>
                <a:rPr lang="it-IT" sz="1200" i="1" dirty="0" smtClean="0">
                  <a:solidFill>
                    <a:srgbClr val="14284B"/>
                  </a:solidFill>
                </a:rPr>
                <a:t>aderenti</a:t>
              </a:r>
              <a:r>
                <a:rPr lang="it-IT" sz="1200" i="1" dirty="0">
                  <a:solidFill>
                    <a:srgbClr val="14284B"/>
                  </a:solidFill>
                </a:rPr>
                <a:t>, (v) le competenze e le responsabilità attribuite alla CUC nella gestione delle procedure di gara.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615122" y="2084925"/>
              <a:ext cx="2945782" cy="413624"/>
            </a:xfrm>
            <a:prstGeom prst="roundRect">
              <a:avLst>
                <a:gd name="adj" fmla="val 6677"/>
              </a:avLst>
            </a:prstGeom>
            <a:solidFill>
              <a:srgbClr val="3FAE29"/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288000" bIns="36000" rtlCol="0" anchor="ctr"/>
            <a:lstStyle/>
            <a:p>
              <a:pPr algn="ctr"/>
              <a:r>
                <a:rPr lang="it-IT" sz="11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Regolamento </a:t>
              </a:r>
              <a:r>
                <a:rPr lang="it-IT" sz="1100" b="1" dirty="0">
                  <a:solidFill>
                    <a:schemeClr val="bg1"/>
                  </a:solidFill>
                  <a:latin typeface="Segoe Print" panose="02000600000000000000" pitchFamily="2" charset="0"/>
                </a:rPr>
                <a:t>della Centrale </a:t>
              </a:r>
            </a:p>
            <a:p>
              <a:pPr algn="ctr"/>
              <a:r>
                <a:rPr lang="it-IT" sz="1100" b="1" dirty="0">
                  <a:solidFill>
                    <a:schemeClr val="bg1"/>
                  </a:solidFill>
                  <a:latin typeface="Segoe Print" panose="02000600000000000000" pitchFamily="2" charset="0"/>
                </a:rPr>
                <a:t>Unica di </a:t>
              </a:r>
              <a:r>
                <a:rPr lang="it-IT" sz="11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Committenza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7202434" y="1913075"/>
              <a:ext cx="651658" cy="6495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449" y="2033093"/>
              <a:ext cx="494420" cy="473994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8327115" y="1913075"/>
            <a:ext cx="3386259" cy="2305700"/>
            <a:chOff x="8327115" y="1913075"/>
            <a:chExt cx="3386259" cy="2305700"/>
          </a:xfrm>
        </p:grpSpPr>
        <p:sp>
          <p:nvSpPr>
            <p:cNvPr id="70" name="Rounded Rectangle 69"/>
            <p:cNvSpPr/>
            <p:nvPr/>
          </p:nvSpPr>
          <p:spPr>
            <a:xfrm>
              <a:off x="8327115" y="2027213"/>
              <a:ext cx="3240360" cy="2191562"/>
            </a:xfrm>
            <a:prstGeom prst="roundRect">
              <a:avLst>
                <a:gd name="adj" fmla="val 667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540000" rIns="36000" bIns="36000" rtlCol="0" anchor="t"/>
            <a:lstStyle/>
            <a:p>
              <a:pPr algn="just"/>
              <a:r>
                <a:rPr lang="it-IT" sz="1200" i="1" dirty="0">
                  <a:solidFill>
                    <a:srgbClr val="14284B"/>
                  </a:solidFill>
                </a:rPr>
                <a:t>Disciplina i rapporti tra i Comuni aderenti e la Stazione Unica Appaltante cui sono delegate le attività di gestione e svolgimento delle procedure di acquisto in forma aggregata. In particolare, si definisce la distribuzione delle responsabilità e delle competenze tra la Provincia di Brescia e gli Enti aderenti.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8474404" y="2084925"/>
              <a:ext cx="2945782" cy="413624"/>
            </a:xfrm>
            <a:prstGeom prst="roundRect">
              <a:avLst>
                <a:gd name="adj" fmla="val 6677"/>
              </a:avLst>
            </a:prstGeom>
            <a:solidFill>
              <a:srgbClr val="3FAE29"/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288000" bIns="36000" rtlCol="0" anchor="ctr"/>
            <a:lstStyle/>
            <a:p>
              <a:pPr algn="ctr"/>
              <a:r>
                <a:rPr lang="it-IT" sz="11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Schema </a:t>
              </a:r>
              <a:r>
                <a:rPr lang="it-IT" sz="1100" b="1" dirty="0">
                  <a:solidFill>
                    <a:schemeClr val="bg1"/>
                  </a:solidFill>
                  <a:latin typeface="Segoe Print" panose="02000600000000000000" pitchFamily="2" charset="0"/>
                </a:rPr>
                <a:t>di Convenzione </a:t>
              </a:r>
            </a:p>
            <a:p>
              <a:pPr algn="ctr"/>
              <a:r>
                <a:rPr lang="it-IT" sz="1100" b="1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con i Comuni </a:t>
              </a:r>
              <a:endParaRPr lang="en-US" sz="1100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11061716" y="1913075"/>
              <a:ext cx="651658" cy="6495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482" y="2032905"/>
              <a:ext cx="409856" cy="409856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08551" y="4453140"/>
            <a:ext cx="3386259" cy="1928188"/>
            <a:chOff x="608551" y="4453140"/>
            <a:chExt cx="3386259" cy="1928188"/>
          </a:xfrm>
        </p:grpSpPr>
        <p:sp>
          <p:nvSpPr>
            <p:cNvPr id="121" name="Rounded Rectangle 120"/>
            <p:cNvSpPr/>
            <p:nvPr/>
          </p:nvSpPr>
          <p:spPr>
            <a:xfrm>
              <a:off x="608551" y="4567278"/>
              <a:ext cx="3240360" cy="1814050"/>
            </a:xfrm>
            <a:prstGeom prst="roundRect">
              <a:avLst>
                <a:gd name="adj" fmla="val 667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540000" rIns="36000" bIns="36000" rtlCol="0" anchor="t"/>
            <a:lstStyle/>
            <a:p>
              <a:pPr algn="just"/>
              <a:r>
                <a:rPr lang="it-IT" sz="1200" i="1" dirty="0">
                  <a:solidFill>
                    <a:srgbClr val="14284B"/>
                  </a:solidFill>
                </a:rPr>
                <a:t>In applicazione della Legge 145/2018 e nell’ottica di favorire le sinergie tra le professionalità in campo e la riduzione degli oneri finanziari e </a:t>
              </a:r>
              <a:r>
                <a:rPr lang="it-IT" sz="1200" i="1" dirty="0" smtClean="0">
                  <a:solidFill>
                    <a:srgbClr val="14284B"/>
                  </a:solidFill>
                </a:rPr>
                <a:t>amministrativi, </a:t>
              </a:r>
              <a:r>
                <a:rPr lang="it-IT" sz="1200" i="1" dirty="0">
                  <a:solidFill>
                    <a:srgbClr val="14284B"/>
                  </a:solidFill>
                </a:rPr>
                <a:t>regola il distacco </a:t>
              </a:r>
              <a:r>
                <a:rPr lang="it-IT" sz="1200" i="1" dirty="0" smtClean="0">
                  <a:solidFill>
                    <a:srgbClr val="14284B"/>
                  </a:solidFill>
                </a:rPr>
                <a:t>di </a:t>
              </a:r>
              <a:r>
                <a:rPr lang="it-IT" sz="1200" i="1" dirty="0">
                  <a:solidFill>
                    <a:srgbClr val="14284B"/>
                  </a:solidFill>
                </a:rPr>
                <a:t>personale dei Comuni presso le sedi della CUC o di altri Enti aderenti</a:t>
              </a:r>
              <a:r>
                <a:rPr lang="it-IT" sz="1200" i="1" dirty="0" smtClean="0">
                  <a:solidFill>
                    <a:srgbClr val="14284B"/>
                  </a:solidFill>
                </a:rPr>
                <a:t>.</a:t>
              </a:r>
              <a:endParaRPr lang="it-IT" sz="1200" i="1" dirty="0">
                <a:solidFill>
                  <a:srgbClr val="14284B"/>
                </a:solidFill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755840" y="4624990"/>
              <a:ext cx="2945782" cy="413624"/>
            </a:xfrm>
            <a:prstGeom prst="roundRect">
              <a:avLst>
                <a:gd name="adj" fmla="val 6677"/>
              </a:avLst>
            </a:prstGeom>
            <a:solidFill>
              <a:srgbClr val="3FAE29"/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288000" bIns="36000" rtlCol="0" anchor="ctr"/>
            <a:lstStyle/>
            <a:p>
              <a:pPr algn="ctr"/>
              <a:r>
                <a:rPr lang="it-IT" sz="1100" b="1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Convenzione </a:t>
              </a:r>
              <a:r>
                <a:rPr lang="it-IT" sz="11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utilizzo di personale </a:t>
              </a:r>
              <a:r>
                <a:rPr lang="it-IT" sz="1100" b="1" dirty="0">
                  <a:solidFill>
                    <a:schemeClr val="bg1"/>
                  </a:solidFill>
                  <a:latin typeface="Segoe Print" panose="02000600000000000000" pitchFamily="2" charset="0"/>
                </a:rPr>
                <a:t>temporaneamente assegnato </a:t>
              </a:r>
              <a:endParaRPr lang="en-US" sz="1100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3343152" y="4453140"/>
              <a:ext cx="651658" cy="6495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629" y="4513811"/>
              <a:ext cx="528174" cy="528174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467833" y="4453140"/>
            <a:ext cx="3386259" cy="1928188"/>
            <a:chOff x="4467833" y="4453140"/>
            <a:chExt cx="3386259" cy="1928188"/>
          </a:xfrm>
        </p:grpSpPr>
        <p:sp>
          <p:nvSpPr>
            <p:cNvPr id="126" name="Rounded Rectangle 125"/>
            <p:cNvSpPr/>
            <p:nvPr/>
          </p:nvSpPr>
          <p:spPr>
            <a:xfrm>
              <a:off x="4467833" y="4567278"/>
              <a:ext cx="3240360" cy="1814050"/>
            </a:xfrm>
            <a:prstGeom prst="roundRect">
              <a:avLst>
                <a:gd name="adj" fmla="val 667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540000" rIns="36000" bIns="36000" rtlCol="0" anchor="t"/>
            <a:lstStyle/>
            <a:p>
              <a:pPr algn="just"/>
              <a:r>
                <a:rPr lang="it-IT" sz="1200" i="1" dirty="0">
                  <a:solidFill>
                    <a:srgbClr val="14284B"/>
                  </a:solidFill>
                </a:rPr>
                <a:t>Indica le modalità di contribuzione degli Enti locali aderenti alle spese di funzionamento e gestione della CUC, determinando le tariffe fisse e variabili da versare rispettivamente per l’adesione alla SUA e il servizio di espletamento delle procedure di gara.</a:t>
              </a: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4615122" y="4624990"/>
              <a:ext cx="2945782" cy="413624"/>
            </a:xfrm>
            <a:prstGeom prst="roundRect">
              <a:avLst>
                <a:gd name="adj" fmla="val 6677"/>
              </a:avLst>
            </a:prstGeom>
            <a:solidFill>
              <a:srgbClr val="3FAE29"/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288000" bIns="36000" rtlCol="0" anchor="ctr"/>
            <a:lstStyle/>
            <a:p>
              <a:pPr algn="ctr"/>
              <a:r>
                <a:rPr lang="it-IT" sz="11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Modello tariffario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7202434" y="4453140"/>
              <a:ext cx="651658" cy="6495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200" y="4576631"/>
              <a:ext cx="402535" cy="402535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8327115" y="4453140"/>
            <a:ext cx="3386259" cy="1928188"/>
            <a:chOff x="8327115" y="4453140"/>
            <a:chExt cx="3386259" cy="1928188"/>
          </a:xfrm>
        </p:grpSpPr>
        <p:sp>
          <p:nvSpPr>
            <p:cNvPr id="131" name="Rounded Rectangle 130"/>
            <p:cNvSpPr/>
            <p:nvPr/>
          </p:nvSpPr>
          <p:spPr>
            <a:xfrm>
              <a:off x="8327115" y="4567278"/>
              <a:ext cx="3240360" cy="1814050"/>
            </a:xfrm>
            <a:prstGeom prst="roundRect">
              <a:avLst>
                <a:gd name="adj" fmla="val 667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540000" rIns="36000" bIns="36000" rtlCol="0" anchor="t"/>
            <a:lstStyle/>
            <a:p>
              <a:pPr algn="just"/>
              <a:r>
                <a:rPr lang="it-IT" sz="1200" i="1" dirty="0">
                  <a:solidFill>
                    <a:srgbClr val="14284B"/>
                  </a:solidFill>
                </a:rPr>
                <a:t>Composto da (i) modelli, (ii) atti e (iii) modulistica occorrente per </a:t>
              </a:r>
              <a:r>
                <a:rPr lang="it-IT" sz="1200" i="1" dirty="0" smtClean="0">
                  <a:solidFill>
                    <a:srgbClr val="14284B"/>
                  </a:solidFill>
                </a:rPr>
                <a:t>l’istituzione della CUC e la </a:t>
              </a:r>
              <a:r>
                <a:rPr lang="it-IT" sz="1200" i="1" dirty="0">
                  <a:solidFill>
                    <a:srgbClr val="14284B"/>
                  </a:solidFill>
                </a:rPr>
                <a:t>gestione delle iniziative di </a:t>
              </a:r>
              <a:r>
                <a:rPr lang="it-IT" sz="1200" i="1" dirty="0" smtClean="0">
                  <a:solidFill>
                    <a:srgbClr val="14284B"/>
                  </a:solidFill>
                </a:rPr>
                <a:t>acquisto. </a:t>
              </a:r>
              <a:endParaRPr lang="it-IT" sz="1200" i="1" dirty="0">
                <a:solidFill>
                  <a:srgbClr val="14284B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8474404" y="4624990"/>
              <a:ext cx="2945782" cy="413624"/>
            </a:xfrm>
            <a:prstGeom prst="roundRect">
              <a:avLst>
                <a:gd name="adj" fmla="val 6677"/>
              </a:avLst>
            </a:prstGeom>
            <a:solidFill>
              <a:srgbClr val="3FAE29"/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288000" bIns="36000" rtlCol="0" anchor="ctr"/>
            <a:lstStyle/>
            <a:p>
              <a:pPr algn="ctr"/>
              <a:r>
                <a:rPr lang="it-IT" sz="11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Set di strumenti operativi</a:t>
              </a:r>
              <a:endParaRPr lang="en-US" sz="1100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11061716" y="4453140"/>
              <a:ext cx="651658" cy="6495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808" y="4553162"/>
              <a:ext cx="449473" cy="449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06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Amministrativo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b="0" i="1" dirty="0" smtClean="0"/>
              <a:t>Convenzione per la costituzione della CUC e Regolamento della CUC</a:t>
            </a:r>
            <a:endParaRPr lang="it-IT" sz="2000" dirty="0"/>
          </a:p>
        </p:txBody>
      </p:sp>
      <p:sp>
        <p:nvSpPr>
          <p:cNvPr id="34" name="CasellaDiTesto 58">
            <a:extLst>
              <a:ext uri="{FF2B5EF4-FFF2-40B4-BE49-F238E27FC236}">
                <a16:creationId xmlns:a16="http://schemas.microsoft.com/office/drawing/2014/main" id="{C2D45F66-D448-44F3-920F-2C3C579389FE}"/>
              </a:ext>
            </a:extLst>
          </p:cNvPr>
          <p:cNvSpPr txBox="1"/>
          <p:nvPr/>
        </p:nvSpPr>
        <p:spPr>
          <a:xfrm>
            <a:off x="527380" y="1485559"/>
            <a:ext cx="53285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3FAE29"/>
            </a:solidFill>
          </a:ln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it-IT" sz="1400" b="1" i="1" dirty="0" smtClean="0">
                <a:solidFill>
                  <a:srgbClr val="3FAE29"/>
                </a:solidFill>
                <a:latin typeface="+mj-lt"/>
              </a:rPr>
              <a:t>CONVENZIONE PER LA COSTITUZIONE DELLA CUC</a:t>
            </a:r>
            <a:endParaRPr lang="it-IT" sz="1400" b="1" dirty="0">
              <a:solidFill>
                <a:srgbClr val="3FAE29"/>
              </a:solidFill>
              <a:latin typeface="+mj-lt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3544772" y="2066181"/>
            <a:ext cx="2311200" cy="148681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just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tabLst/>
              <a:defRPr sz="1600" b="0" i="0" kern="1200">
                <a:solidFill>
                  <a:srgbClr val="14284B"/>
                </a:solidFill>
                <a:latin typeface="Hind Medium"/>
                <a:ea typeface="+mn-ea"/>
                <a:cs typeface="Hind Medium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00"/>
              </a:lnSpc>
              <a:spcAft>
                <a:spcPts val="1200"/>
              </a:spcAft>
            </a:pPr>
            <a:r>
              <a:rPr lang="it-IT" sz="1400" b="1" u="sng" dirty="0" smtClean="0">
                <a:latin typeface="+mj-lt"/>
              </a:rPr>
              <a:t>Obiettivo</a:t>
            </a:r>
            <a:r>
              <a:rPr lang="it-IT" sz="1400" i="1" dirty="0" smtClean="0">
                <a:latin typeface="+mj-lt"/>
              </a:rPr>
              <a:t>: disciplinare i rapporti tra Comunità Montane e Provincia di Brescia per la costituzione della CUC di Area Vasta</a:t>
            </a:r>
            <a:endParaRPr lang="it-IT" sz="1400" b="1" u="sng" dirty="0" smtClean="0">
              <a:latin typeface="+mj-lt"/>
            </a:endParaRPr>
          </a:p>
          <a:p>
            <a:pPr algn="l">
              <a:lnSpc>
                <a:spcPts val="1800"/>
              </a:lnSpc>
              <a:spcAft>
                <a:spcPts val="1200"/>
              </a:spcAft>
            </a:pPr>
            <a:r>
              <a:rPr lang="it-IT" sz="1400" b="1" u="sng" dirty="0" smtClean="0">
                <a:latin typeface="+mj-lt"/>
              </a:rPr>
              <a:t>Durata</a:t>
            </a:r>
            <a:r>
              <a:rPr lang="it-IT" sz="1400" i="1" dirty="0" smtClean="0">
                <a:latin typeface="+mj-lt"/>
              </a:rPr>
              <a:t>: circa 3 anni dalla data di sottoscrizione (*)</a:t>
            </a:r>
          </a:p>
        </p:txBody>
      </p:sp>
      <p:sp>
        <p:nvSpPr>
          <p:cNvPr id="37" name="CasellaDiTesto 58">
            <a:extLst>
              <a:ext uri="{FF2B5EF4-FFF2-40B4-BE49-F238E27FC236}">
                <a16:creationId xmlns:a16="http://schemas.microsoft.com/office/drawing/2014/main" id="{C2D45F66-D448-44F3-920F-2C3C579389FE}"/>
              </a:ext>
            </a:extLst>
          </p:cNvPr>
          <p:cNvSpPr txBox="1"/>
          <p:nvPr/>
        </p:nvSpPr>
        <p:spPr>
          <a:xfrm>
            <a:off x="548913" y="4137034"/>
            <a:ext cx="3348000" cy="30777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lvl="1"/>
            <a:r>
              <a:rPr lang="it-IT" sz="1400" b="1" dirty="0" smtClean="0">
                <a:solidFill>
                  <a:srgbClr val="14284B"/>
                </a:solidFill>
                <a:latin typeface="+mj-lt"/>
              </a:rPr>
              <a:t>PRINCIPALI CARATTERISTICHE</a:t>
            </a:r>
            <a:endParaRPr lang="it-IT" sz="1400" b="1" dirty="0">
              <a:solidFill>
                <a:srgbClr val="14284B"/>
              </a:solidFill>
              <a:latin typeface="+mj-lt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48913" y="4112121"/>
            <a:ext cx="3348000" cy="0"/>
          </a:xfrm>
          <a:prstGeom prst="line">
            <a:avLst/>
          </a:prstGeom>
          <a:ln w="19050">
            <a:solidFill>
              <a:srgbClr val="3FAE29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61">
            <a:extLst>
              <a:ext uri="{FF2B5EF4-FFF2-40B4-BE49-F238E27FC236}">
                <a16:creationId xmlns:a16="http://schemas.microsoft.com/office/drawing/2014/main" id="{CCAADBB8-B7DD-4ABE-99F7-15B71ECA08C6}"/>
              </a:ext>
            </a:extLst>
          </p:cNvPr>
          <p:cNvGrpSpPr/>
          <p:nvPr/>
        </p:nvGrpSpPr>
        <p:grpSpPr>
          <a:xfrm rot="5400000">
            <a:off x="3720000" y="3843559"/>
            <a:ext cx="4752000" cy="36000"/>
            <a:chOff x="814388" y="4745038"/>
            <a:chExt cx="7493000" cy="112713"/>
          </a:xfrm>
          <a:solidFill>
            <a:srgbClr val="14284B"/>
          </a:solidFill>
        </p:grpSpPr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1B5CE1BD-14CD-4171-B4ED-E0E024296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4813301"/>
              <a:ext cx="22225" cy="1111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D65EE832-E389-4310-BBAF-FF21258FE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88" y="4802188"/>
              <a:ext cx="79375" cy="22225"/>
            </a:xfrm>
            <a:custGeom>
              <a:avLst/>
              <a:gdLst>
                <a:gd name="T0" fmla="*/ 2 w 7"/>
                <a:gd name="T1" fmla="*/ 0 h 2"/>
                <a:gd name="T2" fmla="*/ 0 w 7"/>
                <a:gd name="T3" fmla="*/ 2 h 2"/>
                <a:gd name="T4" fmla="*/ 3 w 7"/>
                <a:gd name="T5" fmla="*/ 0 h 2"/>
                <a:gd name="T6" fmla="*/ 5 w 7"/>
                <a:gd name="T7" fmla="*/ 1 h 2"/>
                <a:gd name="T8" fmla="*/ 7 w 7"/>
                <a:gd name="T9" fmla="*/ 1 h 2"/>
                <a:gd name="T10" fmla="*/ 2 w 7"/>
                <a:gd name="T11" fmla="*/ 0 h 2"/>
                <a:gd name="T12" fmla="*/ 2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19D4FF90-90FF-461C-88BD-5BA54056F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4778376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F1507E26-5342-435D-B998-F4A7555F2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FBE28900-EB36-4FB6-A0E4-1E8329020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476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B62C3C25-0981-465A-BB28-B698D758C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477837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385C8CEA-EC25-4368-B622-BC7DD2480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B60485A3-5C88-4807-A85D-F60FA8849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767263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C225FBF7-01AB-4871-ABB1-52EEE4EC4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4778376"/>
              <a:ext cx="12700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B194BDD8-F187-45F1-B24E-AE8EF93C7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F02DBC6B-0981-4538-9486-DE4B7CF6B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DC2F82AF-246B-4BDA-A27D-FE652DDBF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957677CB-5253-45A4-B2F0-D0BAF1744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" y="4789488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D64E98E4-988D-4E6B-8B2D-EED72D43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5" y="4756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368ED720-9C33-41FE-B28C-94EE2BD58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0" y="4767263"/>
              <a:ext cx="66675" cy="11113"/>
            </a:xfrm>
            <a:custGeom>
              <a:avLst/>
              <a:gdLst>
                <a:gd name="T0" fmla="*/ 3 w 6"/>
                <a:gd name="T1" fmla="*/ 0 h 1"/>
                <a:gd name="T2" fmla="*/ 3 w 6"/>
                <a:gd name="T3" fmla="*/ 1 h 1"/>
                <a:gd name="T4" fmla="*/ 3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5" y="0"/>
                    <a:pt x="0" y="0"/>
                    <a:pt x="3" y="1"/>
                  </a:cubicBezTo>
                  <a:cubicBezTo>
                    <a:pt x="3" y="1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FF341A2F-DB3C-433D-8B81-540AFCCD9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13952F5E-04E7-4874-A201-E36033EFD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0836B169-DC42-46B4-B4B6-6FE7EE27A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4756151"/>
              <a:ext cx="0" cy="1111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96939640-4388-4091-99F2-D05265F54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767263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69554151-6BDC-437E-821E-9648F321A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3AA92855-BAD1-4D81-A8FD-1F1CF2873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9E54BD19-5BA8-4422-A1FE-B9C0E1DEF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600" y="4824413"/>
              <a:ext cx="33338" cy="11113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60549804-BB70-4736-AB5B-D3A4F6B5E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61CDEF1C-BCAC-48B8-9DBA-217A1AE16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835526"/>
              <a:ext cx="3333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18406A50-0744-4522-A51C-077AF3A6F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835526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B234FFEE-EE99-4038-91A1-56CC04AA4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83552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CD1D286E-4874-48EF-A73A-2D40D20A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938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755FB10-DE68-4892-BAFC-E4E71D79F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388" y="4745038"/>
              <a:ext cx="7380288" cy="112713"/>
            </a:xfrm>
            <a:custGeom>
              <a:avLst/>
              <a:gdLst>
                <a:gd name="T0" fmla="*/ 75 w 655"/>
                <a:gd name="T1" fmla="*/ 7 h 10"/>
                <a:gd name="T2" fmla="*/ 80 w 655"/>
                <a:gd name="T3" fmla="*/ 7 h 10"/>
                <a:gd name="T4" fmla="*/ 97 w 655"/>
                <a:gd name="T5" fmla="*/ 8 h 10"/>
                <a:gd name="T6" fmla="*/ 133 w 655"/>
                <a:gd name="T7" fmla="*/ 8 h 10"/>
                <a:gd name="T8" fmla="*/ 156 w 655"/>
                <a:gd name="T9" fmla="*/ 7 h 10"/>
                <a:gd name="T10" fmla="*/ 193 w 655"/>
                <a:gd name="T11" fmla="*/ 7 h 10"/>
                <a:gd name="T12" fmla="*/ 208 w 655"/>
                <a:gd name="T13" fmla="*/ 8 h 10"/>
                <a:gd name="T14" fmla="*/ 229 w 655"/>
                <a:gd name="T15" fmla="*/ 7 h 10"/>
                <a:gd name="T16" fmla="*/ 250 w 655"/>
                <a:gd name="T17" fmla="*/ 7 h 10"/>
                <a:gd name="T18" fmla="*/ 274 w 655"/>
                <a:gd name="T19" fmla="*/ 7 h 10"/>
                <a:gd name="T20" fmla="*/ 326 w 655"/>
                <a:gd name="T21" fmla="*/ 8 h 10"/>
                <a:gd name="T22" fmla="*/ 385 w 655"/>
                <a:gd name="T23" fmla="*/ 8 h 10"/>
                <a:gd name="T24" fmla="*/ 412 w 655"/>
                <a:gd name="T25" fmla="*/ 7 h 10"/>
                <a:gd name="T26" fmla="*/ 456 w 655"/>
                <a:gd name="T27" fmla="*/ 7 h 10"/>
                <a:gd name="T28" fmla="*/ 474 w 655"/>
                <a:gd name="T29" fmla="*/ 8 h 10"/>
                <a:gd name="T30" fmla="*/ 496 w 655"/>
                <a:gd name="T31" fmla="*/ 6 h 10"/>
                <a:gd name="T32" fmla="*/ 505 w 655"/>
                <a:gd name="T33" fmla="*/ 6 h 10"/>
                <a:gd name="T34" fmla="*/ 521 w 655"/>
                <a:gd name="T35" fmla="*/ 6 h 10"/>
                <a:gd name="T36" fmla="*/ 547 w 655"/>
                <a:gd name="T37" fmla="*/ 6 h 10"/>
                <a:gd name="T38" fmla="*/ 569 w 655"/>
                <a:gd name="T39" fmla="*/ 6 h 10"/>
                <a:gd name="T40" fmla="*/ 593 w 655"/>
                <a:gd name="T41" fmla="*/ 6 h 10"/>
                <a:gd name="T42" fmla="*/ 604 w 655"/>
                <a:gd name="T43" fmla="*/ 6 h 10"/>
                <a:gd name="T44" fmla="*/ 620 w 655"/>
                <a:gd name="T45" fmla="*/ 7 h 10"/>
                <a:gd name="T46" fmla="*/ 645 w 655"/>
                <a:gd name="T47" fmla="*/ 6 h 10"/>
                <a:gd name="T48" fmla="*/ 654 w 655"/>
                <a:gd name="T49" fmla="*/ 6 h 10"/>
                <a:gd name="T50" fmla="*/ 641 w 655"/>
                <a:gd name="T51" fmla="*/ 4 h 10"/>
                <a:gd name="T52" fmla="*/ 628 w 655"/>
                <a:gd name="T53" fmla="*/ 3 h 10"/>
                <a:gd name="T54" fmla="*/ 615 w 655"/>
                <a:gd name="T55" fmla="*/ 3 h 10"/>
                <a:gd name="T56" fmla="*/ 590 w 655"/>
                <a:gd name="T57" fmla="*/ 3 h 10"/>
                <a:gd name="T58" fmla="*/ 580 w 655"/>
                <a:gd name="T59" fmla="*/ 4 h 10"/>
                <a:gd name="T60" fmla="*/ 570 w 655"/>
                <a:gd name="T61" fmla="*/ 3 h 10"/>
                <a:gd name="T62" fmla="*/ 552 w 655"/>
                <a:gd name="T63" fmla="*/ 4 h 10"/>
                <a:gd name="T64" fmla="*/ 532 w 655"/>
                <a:gd name="T65" fmla="*/ 2 h 10"/>
                <a:gd name="T66" fmla="*/ 509 w 655"/>
                <a:gd name="T67" fmla="*/ 3 h 10"/>
                <a:gd name="T68" fmla="*/ 504 w 655"/>
                <a:gd name="T69" fmla="*/ 2 h 10"/>
                <a:gd name="T70" fmla="*/ 485 w 655"/>
                <a:gd name="T71" fmla="*/ 1 h 10"/>
                <a:gd name="T72" fmla="*/ 477 w 655"/>
                <a:gd name="T73" fmla="*/ 1 h 10"/>
                <a:gd name="T74" fmla="*/ 465 w 655"/>
                <a:gd name="T75" fmla="*/ 3 h 10"/>
                <a:gd name="T76" fmla="*/ 453 w 655"/>
                <a:gd name="T77" fmla="*/ 3 h 10"/>
                <a:gd name="T78" fmla="*/ 437 w 655"/>
                <a:gd name="T79" fmla="*/ 3 h 10"/>
                <a:gd name="T80" fmla="*/ 418 w 655"/>
                <a:gd name="T81" fmla="*/ 3 h 10"/>
                <a:gd name="T82" fmla="*/ 390 w 655"/>
                <a:gd name="T83" fmla="*/ 4 h 10"/>
                <a:gd name="T84" fmla="*/ 369 w 655"/>
                <a:gd name="T85" fmla="*/ 3 h 10"/>
                <a:gd name="T86" fmla="*/ 355 w 655"/>
                <a:gd name="T87" fmla="*/ 4 h 10"/>
                <a:gd name="T88" fmla="*/ 339 w 655"/>
                <a:gd name="T89" fmla="*/ 4 h 10"/>
                <a:gd name="T90" fmla="*/ 304 w 655"/>
                <a:gd name="T91" fmla="*/ 0 h 10"/>
                <a:gd name="T92" fmla="*/ 272 w 655"/>
                <a:gd name="T93" fmla="*/ 2 h 10"/>
                <a:gd name="T94" fmla="*/ 249 w 655"/>
                <a:gd name="T95" fmla="*/ 1 h 10"/>
                <a:gd name="T96" fmla="*/ 207 w 655"/>
                <a:gd name="T97" fmla="*/ 1 h 10"/>
                <a:gd name="T98" fmla="*/ 172 w 655"/>
                <a:gd name="T99" fmla="*/ 3 h 10"/>
                <a:gd name="T100" fmla="*/ 141 w 655"/>
                <a:gd name="T101" fmla="*/ 3 h 10"/>
                <a:gd name="T102" fmla="*/ 128 w 655"/>
                <a:gd name="T103" fmla="*/ 3 h 10"/>
                <a:gd name="T104" fmla="*/ 116 w 655"/>
                <a:gd name="T105" fmla="*/ 2 h 10"/>
                <a:gd name="T106" fmla="*/ 110 w 655"/>
                <a:gd name="T107" fmla="*/ 2 h 10"/>
                <a:gd name="T108" fmla="*/ 92 w 655"/>
                <a:gd name="T109" fmla="*/ 2 h 10"/>
                <a:gd name="T110" fmla="*/ 34 w 655"/>
                <a:gd name="T111" fmla="*/ 4 h 10"/>
                <a:gd name="T112" fmla="*/ 14 w 655"/>
                <a:gd name="T113" fmla="*/ 3 h 10"/>
                <a:gd name="T114" fmla="*/ 7 w 655"/>
                <a:gd name="T115" fmla="*/ 7 h 10"/>
                <a:gd name="T116" fmla="*/ 14 w 655"/>
                <a:gd name="T117" fmla="*/ 7 h 10"/>
                <a:gd name="T118" fmla="*/ 41 w 655"/>
                <a:gd name="T119" fmla="*/ 7 h 10"/>
                <a:gd name="T120" fmla="*/ 55 w 655"/>
                <a:gd name="T121" fmla="*/ 7 h 10"/>
                <a:gd name="T122" fmla="*/ 122 w 655"/>
                <a:gd name="T123" fmla="*/ 7 h 10"/>
                <a:gd name="T124" fmla="*/ 111 w 655"/>
                <a:gd name="T1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5" h="10">
                  <a:moveTo>
                    <a:pt x="57" y="9"/>
                  </a:moveTo>
                  <a:cubicBezTo>
                    <a:pt x="60" y="9"/>
                    <a:pt x="58" y="8"/>
                    <a:pt x="59" y="7"/>
                  </a:cubicBezTo>
                  <a:cubicBezTo>
                    <a:pt x="62" y="7"/>
                    <a:pt x="60" y="8"/>
                    <a:pt x="61" y="9"/>
                  </a:cubicBezTo>
                  <a:cubicBezTo>
                    <a:pt x="63" y="8"/>
                    <a:pt x="65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8" y="7"/>
                    <a:pt x="72" y="8"/>
                    <a:pt x="74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7"/>
                    <a:pt x="74" y="6"/>
                    <a:pt x="74" y="6"/>
                  </a:cubicBezTo>
                  <a:cubicBezTo>
                    <a:pt x="75" y="6"/>
                    <a:pt x="76" y="5"/>
                    <a:pt x="77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8" y="7"/>
                    <a:pt x="75" y="6"/>
                    <a:pt x="75" y="7"/>
                  </a:cubicBezTo>
                  <a:cubicBezTo>
                    <a:pt x="78" y="7"/>
                    <a:pt x="80" y="6"/>
                    <a:pt x="82" y="6"/>
                  </a:cubicBezTo>
                  <a:cubicBezTo>
                    <a:pt x="83" y="7"/>
                    <a:pt x="78" y="7"/>
                    <a:pt x="80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80" y="8"/>
                    <a:pt x="76" y="7"/>
                    <a:pt x="78" y="8"/>
                  </a:cubicBezTo>
                  <a:cubicBezTo>
                    <a:pt x="82" y="9"/>
                    <a:pt x="82" y="8"/>
                    <a:pt x="86" y="8"/>
                  </a:cubicBezTo>
                  <a:cubicBezTo>
                    <a:pt x="86" y="8"/>
                    <a:pt x="85" y="7"/>
                    <a:pt x="86" y="7"/>
                  </a:cubicBezTo>
                  <a:cubicBezTo>
                    <a:pt x="91" y="6"/>
                    <a:pt x="90" y="9"/>
                    <a:pt x="94" y="8"/>
                  </a:cubicBezTo>
                  <a:cubicBezTo>
                    <a:pt x="95" y="7"/>
                    <a:pt x="95" y="6"/>
                    <a:pt x="98" y="7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8"/>
                    <a:pt x="99" y="6"/>
                    <a:pt x="103" y="7"/>
                  </a:cubicBezTo>
                  <a:cubicBezTo>
                    <a:pt x="102" y="8"/>
                    <a:pt x="100" y="7"/>
                    <a:pt x="101" y="8"/>
                  </a:cubicBezTo>
                  <a:cubicBezTo>
                    <a:pt x="103" y="8"/>
                    <a:pt x="102" y="7"/>
                    <a:pt x="104" y="7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8" y="8"/>
                    <a:pt x="113" y="7"/>
                    <a:pt x="117" y="7"/>
                  </a:cubicBezTo>
                  <a:cubicBezTo>
                    <a:pt x="116" y="7"/>
                    <a:pt x="116" y="7"/>
                    <a:pt x="117" y="8"/>
                  </a:cubicBezTo>
                  <a:cubicBezTo>
                    <a:pt x="122" y="7"/>
                    <a:pt x="128" y="8"/>
                    <a:pt x="133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6" y="8"/>
                    <a:pt x="135" y="8"/>
                  </a:cubicBezTo>
                  <a:cubicBezTo>
                    <a:pt x="137" y="8"/>
                    <a:pt x="135" y="8"/>
                    <a:pt x="136" y="7"/>
                  </a:cubicBezTo>
                  <a:cubicBezTo>
                    <a:pt x="138" y="7"/>
                    <a:pt x="138" y="8"/>
                    <a:pt x="137" y="8"/>
                  </a:cubicBezTo>
                  <a:cubicBezTo>
                    <a:pt x="141" y="7"/>
                    <a:pt x="147" y="7"/>
                    <a:pt x="151" y="7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3" y="8"/>
                    <a:pt x="153" y="6"/>
                    <a:pt x="156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62" y="7"/>
                    <a:pt x="169" y="7"/>
                    <a:pt x="173" y="8"/>
                  </a:cubicBezTo>
                  <a:cubicBezTo>
                    <a:pt x="174" y="7"/>
                    <a:pt x="179" y="8"/>
                    <a:pt x="180" y="7"/>
                  </a:cubicBezTo>
                  <a:cubicBezTo>
                    <a:pt x="183" y="7"/>
                    <a:pt x="182" y="8"/>
                    <a:pt x="187" y="8"/>
                  </a:cubicBezTo>
                  <a:cubicBezTo>
                    <a:pt x="189" y="8"/>
                    <a:pt x="189" y="7"/>
                    <a:pt x="191" y="7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5" y="8"/>
                    <a:pt x="195" y="7"/>
                    <a:pt x="195" y="7"/>
                  </a:cubicBezTo>
                  <a:cubicBezTo>
                    <a:pt x="197" y="7"/>
                    <a:pt x="201" y="8"/>
                    <a:pt x="201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6" y="8"/>
                    <a:pt x="205" y="8"/>
                    <a:pt x="205" y="8"/>
                  </a:cubicBezTo>
                  <a:cubicBezTo>
                    <a:pt x="208" y="7"/>
                    <a:pt x="205" y="9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3" y="8"/>
                    <a:pt x="215" y="8"/>
                  </a:cubicBezTo>
                  <a:cubicBezTo>
                    <a:pt x="215" y="8"/>
                    <a:pt x="215" y="8"/>
                    <a:pt x="215" y="8"/>
                  </a:cubicBezTo>
                  <a:cubicBezTo>
                    <a:pt x="219" y="9"/>
                    <a:pt x="224" y="8"/>
                    <a:pt x="228" y="8"/>
                  </a:cubicBezTo>
                  <a:cubicBezTo>
                    <a:pt x="227" y="8"/>
                    <a:pt x="227" y="7"/>
                    <a:pt x="229" y="7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30" y="7"/>
                    <a:pt x="228" y="7"/>
                    <a:pt x="229" y="7"/>
                  </a:cubicBezTo>
                  <a:cubicBezTo>
                    <a:pt x="231" y="7"/>
                    <a:pt x="231" y="8"/>
                    <a:pt x="230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8"/>
                    <a:pt x="231" y="8"/>
                    <a:pt x="231" y="8"/>
                  </a:cubicBezTo>
                  <a:cubicBezTo>
                    <a:pt x="232" y="8"/>
                    <a:pt x="235" y="9"/>
                    <a:pt x="236" y="8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241" y="9"/>
                    <a:pt x="243" y="8"/>
                    <a:pt x="247" y="8"/>
                  </a:cubicBezTo>
                  <a:cubicBezTo>
                    <a:pt x="247" y="8"/>
                    <a:pt x="249" y="8"/>
                    <a:pt x="250" y="7"/>
                  </a:cubicBezTo>
                  <a:cubicBezTo>
                    <a:pt x="253" y="7"/>
                    <a:pt x="256" y="8"/>
                    <a:pt x="259" y="8"/>
                  </a:cubicBezTo>
                  <a:cubicBezTo>
                    <a:pt x="262" y="8"/>
                    <a:pt x="260" y="7"/>
                    <a:pt x="261" y="7"/>
                  </a:cubicBezTo>
                  <a:cubicBezTo>
                    <a:pt x="261" y="7"/>
                    <a:pt x="265" y="7"/>
                    <a:pt x="263" y="8"/>
                  </a:cubicBezTo>
                  <a:cubicBezTo>
                    <a:pt x="267" y="8"/>
                    <a:pt x="268" y="8"/>
                    <a:pt x="274" y="7"/>
                  </a:cubicBezTo>
                  <a:cubicBezTo>
                    <a:pt x="273" y="7"/>
                    <a:pt x="272" y="7"/>
                    <a:pt x="273" y="7"/>
                  </a:cubicBezTo>
                  <a:cubicBezTo>
                    <a:pt x="274" y="6"/>
                    <a:pt x="275" y="7"/>
                    <a:pt x="275" y="7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80" y="6"/>
                    <a:pt x="288" y="9"/>
                    <a:pt x="293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7" y="7"/>
                    <a:pt x="297" y="7"/>
                    <a:pt x="297" y="7"/>
                  </a:cubicBezTo>
                  <a:cubicBezTo>
                    <a:pt x="299" y="7"/>
                    <a:pt x="296" y="8"/>
                    <a:pt x="297" y="8"/>
                  </a:cubicBezTo>
                  <a:cubicBezTo>
                    <a:pt x="303" y="7"/>
                    <a:pt x="306" y="8"/>
                    <a:pt x="310" y="8"/>
                  </a:cubicBezTo>
                  <a:cubicBezTo>
                    <a:pt x="313" y="10"/>
                    <a:pt x="322" y="7"/>
                    <a:pt x="326" y="9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7" y="8"/>
                    <a:pt x="327" y="8"/>
                    <a:pt x="328" y="9"/>
                  </a:cubicBezTo>
                  <a:cubicBezTo>
                    <a:pt x="328" y="8"/>
                    <a:pt x="327" y="8"/>
                    <a:pt x="328" y="8"/>
                  </a:cubicBezTo>
                  <a:cubicBezTo>
                    <a:pt x="338" y="7"/>
                    <a:pt x="348" y="9"/>
                    <a:pt x="358" y="9"/>
                  </a:cubicBezTo>
                  <a:cubicBezTo>
                    <a:pt x="362" y="9"/>
                    <a:pt x="360" y="7"/>
                    <a:pt x="365" y="8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71" y="8"/>
                    <a:pt x="379" y="9"/>
                    <a:pt x="386" y="8"/>
                  </a:cubicBezTo>
                  <a:cubicBezTo>
                    <a:pt x="386" y="8"/>
                    <a:pt x="386" y="8"/>
                    <a:pt x="385" y="8"/>
                  </a:cubicBezTo>
                  <a:cubicBezTo>
                    <a:pt x="386" y="9"/>
                    <a:pt x="390" y="8"/>
                    <a:pt x="391" y="8"/>
                  </a:cubicBezTo>
                  <a:cubicBezTo>
                    <a:pt x="392" y="8"/>
                    <a:pt x="391" y="8"/>
                    <a:pt x="391" y="8"/>
                  </a:cubicBezTo>
                  <a:cubicBezTo>
                    <a:pt x="393" y="9"/>
                    <a:pt x="395" y="8"/>
                    <a:pt x="396" y="8"/>
                  </a:cubicBezTo>
                  <a:cubicBezTo>
                    <a:pt x="396" y="8"/>
                    <a:pt x="396" y="8"/>
                    <a:pt x="395" y="8"/>
                  </a:cubicBezTo>
                  <a:cubicBezTo>
                    <a:pt x="396" y="8"/>
                    <a:pt x="400" y="9"/>
                    <a:pt x="399" y="8"/>
                  </a:cubicBezTo>
                  <a:cubicBezTo>
                    <a:pt x="402" y="8"/>
                    <a:pt x="404" y="8"/>
                    <a:pt x="407" y="8"/>
                  </a:cubicBezTo>
                  <a:cubicBezTo>
                    <a:pt x="408" y="7"/>
                    <a:pt x="411" y="8"/>
                    <a:pt x="412" y="7"/>
                  </a:cubicBezTo>
                  <a:cubicBezTo>
                    <a:pt x="412" y="8"/>
                    <a:pt x="416" y="8"/>
                    <a:pt x="418" y="8"/>
                  </a:cubicBezTo>
                  <a:cubicBezTo>
                    <a:pt x="418" y="8"/>
                    <a:pt x="420" y="8"/>
                    <a:pt x="419" y="8"/>
                  </a:cubicBezTo>
                  <a:cubicBezTo>
                    <a:pt x="421" y="8"/>
                    <a:pt x="423" y="8"/>
                    <a:pt x="422" y="8"/>
                  </a:cubicBezTo>
                  <a:cubicBezTo>
                    <a:pt x="426" y="9"/>
                    <a:pt x="430" y="6"/>
                    <a:pt x="432" y="8"/>
                  </a:cubicBezTo>
                  <a:cubicBezTo>
                    <a:pt x="438" y="8"/>
                    <a:pt x="443" y="7"/>
                    <a:pt x="448" y="7"/>
                  </a:cubicBezTo>
                  <a:cubicBezTo>
                    <a:pt x="448" y="8"/>
                    <a:pt x="443" y="7"/>
                    <a:pt x="443" y="8"/>
                  </a:cubicBezTo>
                  <a:cubicBezTo>
                    <a:pt x="448" y="8"/>
                    <a:pt x="451" y="7"/>
                    <a:pt x="456" y="7"/>
                  </a:cubicBezTo>
                  <a:cubicBezTo>
                    <a:pt x="457" y="7"/>
                    <a:pt x="455" y="8"/>
                    <a:pt x="454" y="8"/>
                  </a:cubicBezTo>
                  <a:cubicBezTo>
                    <a:pt x="459" y="7"/>
                    <a:pt x="464" y="8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8" y="8"/>
                    <a:pt x="470" y="8"/>
                    <a:pt x="469" y="7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7" y="7"/>
                    <a:pt x="472" y="6"/>
                    <a:pt x="472" y="5"/>
                  </a:cubicBezTo>
                  <a:cubicBezTo>
                    <a:pt x="471" y="7"/>
                    <a:pt x="477" y="6"/>
                    <a:pt x="474" y="8"/>
                  </a:cubicBezTo>
                  <a:cubicBezTo>
                    <a:pt x="475" y="8"/>
                    <a:pt x="476" y="7"/>
                    <a:pt x="475" y="7"/>
                  </a:cubicBezTo>
                  <a:cubicBezTo>
                    <a:pt x="476" y="7"/>
                    <a:pt x="477" y="7"/>
                    <a:pt x="476" y="8"/>
                  </a:cubicBezTo>
                  <a:cubicBezTo>
                    <a:pt x="479" y="7"/>
                    <a:pt x="478" y="7"/>
                    <a:pt x="481" y="7"/>
                  </a:cubicBezTo>
                  <a:cubicBezTo>
                    <a:pt x="481" y="7"/>
                    <a:pt x="480" y="7"/>
                    <a:pt x="480" y="7"/>
                  </a:cubicBezTo>
                  <a:cubicBezTo>
                    <a:pt x="481" y="7"/>
                    <a:pt x="483" y="6"/>
                    <a:pt x="485" y="7"/>
                  </a:cubicBezTo>
                  <a:cubicBezTo>
                    <a:pt x="485" y="7"/>
                    <a:pt x="485" y="7"/>
                    <a:pt x="484" y="7"/>
                  </a:cubicBezTo>
                  <a:cubicBezTo>
                    <a:pt x="489" y="7"/>
                    <a:pt x="491" y="6"/>
                    <a:pt x="496" y="6"/>
                  </a:cubicBezTo>
                  <a:cubicBezTo>
                    <a:pt x="495" y="7"/>
                    <a:pt x="497" y="7"/>
                    <a:pt x="498" y="8"/>
                  </a:cubicBezTo>
                  <a:cubicBezTo>
                    <a:pt x="500" y="7"/>
                    <a:pt x="500" y="7"/>
                    <a:pt x="500" y="7"/>
                  </a:cubicBezTo>
                  <a:cubicBezTo>
                    <a:pt x="499" y="7"/>
                    <a:pt x="499" y="7"/>
                    <a:pt x="499" y="7"/>
                  </a:cubicBezTo>
                  <a:cubicBezTo>
                    <a:pt x="501" y="7"/>
                    <a:pt x="503" y="6"/>
                    <a:pt x="505" y="6"/>
                  </a:cubicBezTo>
                  <a:cubicBezTo>
                    <a:pt x="503" y="7"/>
                    <a:pt x="503" y="7"/>
                    <a:pt x="503" y="7"/>
                  </a:cubicBezTo>
                  <a:cubicBezTo>
                    <a:pt x="507" y="7"/>
                    <a:pt x="507" y="7"/>
                    <a:pt x="507" y="7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7" y="6"/>
                    <a:pt x="505" y="5"/>
                    <a:pt x="508" y="5"/>
                  </a:cubicBezTo>
                  <a:cubicBezTo>
                    <a:pt x="507" y="5"/>
                    <a:pt x="510" y="5"/>
                    <a:pt x="511" y="6"/>
                  </a:cubicBezTo>
                  <a:cubicBezTo>
                    <a:pt x="511" y="6"/>
                    <a:pt x="511" y="6"/>
                    <a:pt x="511" y="6"/>
                  </a:cubicBezTo>
                  <a:cubicBezTo>
                    <a:pt x="512" y="5"/>
                    <a:pt x="513" y="5"/>
                    <a:pt x="515" y="5"/>
                  </a:cubicBezTo>
                  <a:cubicBezTo>
                    <a:pt x="515" y="6"/>
                    <a:pt x="514" y="7"/>
                    <a:pt x="515" y="7"/>
                  </a:cubicBezTo>
                  <a:cubicBezTo>
                    <a:pt x="516" y="6"/>
                    <a:pt x="520" y="6"/>
                    <a:pt x="521" y="6"/>
                  </a:cubicBezTo>
                  <a:cubicBezTo>
                    <a:pt x="521" y="6"/>
                    <a:pt x="520" y="6"/>
                    <a:pt x="521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3" y="6"/>
                    <a:pt x="522" y="7"/>
                  </a:cubicBezTo>
                  <a:cubicBezTo>
                    <a:pt x="525" y="7"/>
                    <a:pt x="522" y="5"/>
                    <a:pt x="525" y="6"/>
                  </a:cubicBezTo>
                  <a:cubicBezTo>
                    <a:pt x="525" y="6"/>
                    <a:pt x="525" y="6"/>
                    <a:pt x="524" y="6"/>
                  </a:cubicBezTo>
                  <a:cubicBezTo>
                    <a:pt x="528" y="6"/>
                    <a:pt x="531" y="6"/>
                    <a:pt x="534" y="6"/>
                  </a:cubicBezTo>
                  <a:cubicBezTo>
                    <a:pt x="535" y="7"/>
                    <a:pt x="532" y="6"/>
                    <a:pt x="533" y="7"/>
                  </a:cubicBezTo>
                  <a:cubicBezTo>
                    <a:pt x="537" y="7"/>
                    <a:pt x="542" y="6"/>
                    <a:pt x="547" y="6"/>
                  </a:cubicBezTo>
                  <a:cubicBezTo>
                    <a:pt x="546" y="6"/>
                    <a:pt x="546" y="6"/>
                    <a:pt x="546" y="6"/>
                  </a:cubicBezTo>
                  <a:cubicBezTo>
                    <a:pt x="547" y="5"/>
                    <a:pt x="549" y="7"/>
                    <a:pt x="552" y="6"/>
                  </a:cubicBezTo>
                  <a:cubicBezTo>
                    <a:pt x="551" y="6"/>
                    <a:pt x="551" y="7"/>
                    <a:pt x="551" y="7"/>
                  </a:cubicBezTo>
                  <a:cubicBezTo>
                    <a:pt x="554" y="7"/>
                    <a:pt x="558" y="6"/>
                    <a:pt x="562" y="6"/>
                  </a:cubicBezTo>
                  <a:cubicBezTo>
                    <a:pt x="562" y="6"/>
                    <a:pt x="562" y="6"/>
                    <a:pt x="562" y="6"/>
                  </a:cubicBezTo>
                  <a:cubicBezTo>
                    <a:pt x="563" y="7"/>
                    <a:pt x="566" y="6"/>
                    <a:pt x="568" y="7"/>
                  </a:cubicBezTo>
                  <a:cubicBezTo>
                    <a:pt x="569" y="6"/>
                    <a:pt x="570" y="6"/>
                    <a:pt x="569" y="6"/>
                  </a:cubicBezTo>
                  <a:cubicBezTo>
                    <a:pt x="576" y="8"/>
                    <a:pt x="581" y="5"/>
                    <a:pt x="586" y="6"/>
                  </a:cubicBezTo>
                  <a:cubicBezTo>
                    <a:pt x="586" y="6"/>
                    <a:pt x="585" y="7"/>
                    <a:pt x="585" y="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6"/>
                    <a:pt x="589" y="6"/>
                    <a:pt x="588" y="5"/>
                  </a:cubicBezTo>
                  <a:cubicBezTo>
                    <a:pt x="589" y="5"/>
                    <a:pt x="590" y="5"/>
                    <a:pt x="592" y="5"/>
                  </a:cubicBezTo>
                  <a:cubicBezTo>
                    <a:pt x="589" y="5"/>
                    <a:pt x="592" y="6"/>
                    <a:pt x="592" y="6"/>
                  </a:cubicBezTo>
                  <a:cubicBezTo>
                    <a:pt x="592" y="6"/>
                    <a:pt x="593" y="6"/>
                    <a:pt x="593" y="6"/>
                  </a:cubicBezTo>
                  <a:cubicBezTo>
                    <a:pt x="595" y="7"/>
                    <a:pt x="593" y="4"/>
                    <a:pt x="596" y="5"/>
                  </a:cubicBezTo>
                  <a:cubicBezTo>
                    <a:pt x="596" y="5"/>
                    <a:pt x="596" y="5"/>
                    <a:pt x="596" y="5"/>
                  </a:cubicBezTo>
                  <a:cubicBezTo>
                    <a:pt x="597" y="5"/>
                    <a:pt x="598" y="5"/>
                    <a:pt x="600" y="5"/>
                  </a:cubicBezTo>
                  <a:cubicBezTo>
                    <a:pt x="600" y="6"/>
                    <a:pt x="598" y="5"/>
                    <a:pt x="598" y="6"/>
                  </a:cubicBezTo>
                  <a:cubicBezTo>
                    <a:pt x="600" y="6"/>
                    <a:pt x="602" y="4"/>
                    <a:pt x="604" y="5"/>
                  </a:cubicBezTo>
                  <a:cubicBezTo>
                    <a:pt x="603" y="5"/>
                    <a:pt x="602" y="5"/>
                    <a:pt x="601" y="6"/>
                  </a:cubicBezTo>
                  <a:cubicBezTo>
                    <a:pt x="603" y="6"/>
                    <a:pt x="603" y="6"/>
                    <a:pt x="604" y="6"/>
                  </a:cubicBezTo>
                  <a:cubicBezTo>
                    <a:pt x="604" y="6"/>
                    <a:pt x="604" y="6"/>
                    <a:pt x="604" y="6"/>
                  </a:cubicBezTo>
                  <a:cubicBezTo>
                    <a:pt x="607" y="7"/>
                    <a:pt x="607" y="7"/>
                    <a:pt x="607" y="7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609" y="5"/>
                    <a:pt x="611" y="6"/>
                    <a:pt x="614" y="5"/>
                  </a:cubicBezTo>
                  <a:cubicBezTo>
                    <a:pt x="611" y="6"/>
                    <a:pt x="614" y="6"/>
                    <a:pt x="614" y="6"/>
                  </a:cubicBezTo>
                  <a:cubicBezTo>
                    <a:pt x="615" y="7"/>
                    <a:pt x="616" y="7"/>
                    <a:pt x="615" y="7"/>
                  </a:cubicBezTo>
                  <a:cubicBezTo>
                    <a:pt x="617" y="6"/>
                    <a:pt x="618" y="8"/>
                    <a:pt x="620" y="7"/>
                  </a:cubicBezTo>
                  <a:cubicBezTo>
                    <a:pt x="620" y="7"/>
                    <a:pt x="622" y="7"/>
                    <a:pt x="621" y="7"/>
                  </a:cubicBezTo>
                  <a:cubicBezTo>
                    <a:pt x="623" y="7"/>
                    <a:pt x="621" y="7"/>
                    <a:pt x="621" y="7"/>
                  </a:cubicBezTo>
                  <a:cubicBezTo>
                    <a:pt x="624" y="6"/>
                    <a:pt x="628" y="8"/>
                    <a:pt x="632" y="6"/>
                  </a:cubicBezTo>
                  <a:cubicBezTo>
                    <a:pt x="636" y="6"/>
                    <a:pt x="637" y="5"/>
                    <a:pt x="640" y="5"/>
                  </a:cubicBezTo>
                  <a:cubicBezTo>
                    <a:pt x="641" y="5"/>
                    <a:pt x="639" y="6"/>
                    <a:pt x="639" y="6"/>
                  </a:cubicBezTo>
                  <a:cubicBezTo>
                    <a:pt x="641" y="6"/>
                    <a:pt x="642" y="6"/>
                    <a:pt x="644" y="6"/>
                  </a:cubicBezTo>
                  <a:cubicBezTo>
                    <a:pt x="644" y="6"/>
                    <a:pt x="644" y="6"/>
                    <a:pt x="645" y="6"/>
                  </a:cubicBezTo>
                  <a:cubicBezTo>
                    <a:pt x="646" y="6"/>
                    <a:pt x="646" y="5"/>
                    <a:pt x="647" y="6"/>
                  </a:cubicBezTo>
                  <a:cubicBezTo>
                    <a:pt x="647" y="6"/>
                    <a:pt x="647" y="6"/>
                    <a:pt x="646" y="7"/>
                  </a:cubicBezTo>
                  <a:cubicBezTo>
                    <a:pt x="648" y="6"/>
                    <a:pt x="649" y="6"/>
                    <a:pt x="651" y="6"/>
                  </a:cubicBezTo>
                  <a:cubicBezTo>
                    <a:pt x="651" y="6"/>
                    <a:pt x="650" y="6"/>
                    <a:pt x="649" y="7"/>
                  </a:cubicBezTo>
                  <a:cubicBezTo>
                    <a:pt x="651" y="7"/>
                    <a:pt x="654" y="6"/>
                    <a:pt x="655" y="6"/>
                  </a:cubicBezTo>
                  <a:cubicBezTo>
                    <a:pt x="654" y="5"/>
                    <a:pt x="654" y="5"/>
                    <a:pt x="654" y="5"/>
                  </a:cubicBezTo>
                  <a:cubicBezTo>
                    <a:pt x="654" y="5"/>
                    <a:pt x="654" y="6"/>
                    <a:pt x="654" y="6"/>
                  </a:cubicBezTo>
                  <a:cubicBezTo>
                    <a:pt x="652" y="7"/>
                    <a:pt x="651" y="6"/>
                    <a:pt x="651" y="6"/>
                  </a:cubicBezTo>
                  <a:cubicBezTo>
                    <a:pt x="652" y="5"/>
                    <a:pt x="652" y="5"/>
                    <a:pt x="652" y="5"/>
                  </a:cubicBezTo>
                  <a:cubicBezTo>
                    <a:pt x="651" y="4"/>
                    <a:pt x="647" y="6"/>
                    <a:pt x="645" y="6"/>
                  </a:cubicBezTo>
                  <a:cubicBezTo>
                    <a:pt x="646" y="4"/>
                    <a:pt x="646" y="4"/>
                    <a:pt x="646" y="4"/>
                  </a:cubicBezTo>
                  <a:cubicBezTo>
                    <a:pt x="643" y="5"/>
                    <a:pt x="643" y="5"/>
                    <a:pt x="643" y="5"/>
                  </a:cubicBezTo>
                  <a:cubicBezTo>
                    <a:pt x="643" y="5"/>
                    <a:pt x="643" y="4"/>
                    <a:pt x="644" y="4"/>
                  </a:cubicBezTo>
                  <a:cubicBezTo>
                    <a:pt x="642" y="4"/>
                    <a:pt x="642" y="5"/>
                    <a:pt x="641" y="4"/>
                  </a:cubicBezTo>
                  <a:cubicBezTo>
                    <a:pt x="641" y="4"/>
                    <a:pt x="641" y="4"/>
                    <a:pt x="641" y="4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9" y="4"/>
                    <a:pt x="639" y="3"/>
                    <a:pt x="640" y="4"/>
                  </a:cubicBezTo>
                  <a:cubicBezTo>
                    <a:pt x="637" y="3"/>
                    <a:pt x="635" y="4"/>
                    <a:pt x="634" y="4"/>
                  </a:cubicBezTo>
                  <a:cubicBezTo>
                    <a:pt x="634" y="4"/>
                    <a:pt x="634" y="4"/>
                    <a:pt x="634" y="4"/>
                  </a:cubicBezTo>
                  <a:cubicBezTo>
                    <a:pt x="630" y="4"/>
                    <a:pt x="633" y="4"/>
                    <a:pt x="630" y="5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8" y="4"/>
                    <a:pt x="628" y="4"/>
                    <a:pt x="628" y="4"/>
                  </a:cubicBezTo>
                  <a:cubicBezTo>
                    <a:pt x="627" y="4"/>
                    <a:pt x="626" y="4"/>
                    <a:pt x="627" y="4"/>
                  </a:cubicBezTo>
                  <a:cubicBezTo>
                    <a:pt x="625" y="4"/>
                    <a:pt x="627" y="4"/>
                    <a:pt x="626" y="5"/>
                  </a:cubicBezTo>
                  <a:cubicBezTo>
                    <a:pt x="624" y="4"/>
                    <a:pt x="620" y="5"/>
                    <a:pt x="619" y="4"/>
                  </a:cubicBezTo>
                  <a:cubicBezTo>
                    <a:pt x="619" y="4"/>
                    <a:pt x="622" y="4"/>
                    <a:pt x="619" y="5"/>
                  </a:cubicBezTo>
                  <a:cubicBezTo>
                    <a:pt x="619" y="3"/>
                    <a:pt x="617" y="5"/>
                    <a:pt x="615" y="4"/>
                  </a:cubicBezTo>
                  <a:cubicBezTo>
                    <a:pt x="615" y="3"/>
                    <a:pt x="617" y="4"/>
                    <a:pt x="615" y="3"/>
                  </a:cubicBezTo>
                  <a:cubicBezTo>
                    <a:pt x="614" y="4"/>
                    <a:pt x="611" y="3"/>
                    <a:pt x="610" y="3"/>
                  </a:cubicBezTo>
                  <a:cubicBezTo>
                    <a:pt x="610" y="4"/>
                    <a:pt x="606" y="4"/>
                    <a:pt x="603" y="4"/>
                  </a:cubicBezTo>
                  <a:cubicBezTo>
                    <a:pt x="604" y="4"/>
                    <a:pt x="598" y="3"/>
                    <a:pt x="596" y="3"/>
                  </a:cubicBezTo>
                  <a:cubicBezTo>
                    <a:pt x="596" y="3"/>
                    <a:pt x="596" y="3"/>
                    <a:pt x="596" y="3"/>
                  </a:cubicBezTo>
                  <a:cubicBezTo>
                    <a:pt x="595" y="4"/>
                    <a:pt x="593" y="4"/>
                    <a:pt x="591" y="4"/>
                  </a:cubicBezTo>
                  <a:cubicBezTo>
                    <a:pt x="591" y="3"/>
                    <a:pt x="591" y="3"/>
                    <a:pt x="592" y="3"/>
                  </a:cubicBezTo>
                  <a:cubicBezTo>
                    <a:pt x="590" y="3"/>
                    <a:pt x="590" y="3"/>
                    <a:pt x="590" y="3"/>
                  </a:cubicBezTo>
                  <a:cubicBezTo>
                    <a:pt x="590" y="3"/>
                    <a:pt x="589" y="3"/>
                    <a:pt x="588" y="3"/>
                  </a:cubicBezTo>
                  <a:cubicBezTo>
                    <a:pt x="589" y="3"/>
                    <a:pt x="589" y="3"/>
                    <a:pt x="589" y="3"/>
                  </a:cubicBezTo>
                  <a:cubicBezTo>
                    <a:pt x="586" y="3"/>
                    <a:pt x="584" y="3"/>
                    <a:pt x="581" y="3"/>
                  </a:cubicBezTo>
                  <a:cubicBezTo>
                    <a:pt x="580" y="4"/>
                    <a:pt x="583" y="5"/>
                    <a:pt x="580" y="5"/>
                  </a:cubicBezTo>
                  <a:cubicBezTo>
                    <a:pt x="580" y="5"/>
                    <a:pt x="580" y="4"/>
                    <a:pt x="580" y="4"/>
                  </a:cubicBezTo>
                  <a:cubicBezTo>
                    <a:pt x="580" y="4"/>
                    <a:pt x="579" y="4"/>
                    <a:pt x="579" y="4"/>
                  </a:cubicBezTo>
                  <a:cubicBezTo>
                    <a:pt x="580" y="4"/>
                    <a:pt x="580" y="4"/>
                    <a:pt x="580" y="4"/>
                  </a:cubicBezTo>
                  <a:cubicBezTo>
                    <a:pt x="579" y="3"/>
                    <a:pt x="579" y="4"/>
                    <a:pt x="578" y="4"/>
                  </a:cubicBezTo>
                  <a:cubicBezTo>
                    <a:pt x="578" y="4"/>
                    <a:pt x="577" y="4"/>
                    <a:pt x="578" y="3"/>
                  </a:cubicBezTo>
                  <a:cubicBezTo>
                    <a:pt x="578" y="3"/>
                    <a:pt x="579" y="4"/>
                    <a:pt x="579" y="3"/>
                  </a:cubicBezTo>
                  <a:cubicBezTo>
                    <a:pt x="578" y="3"/>
                    <a:pt x="576" y="3"/>
                    <a:pt x="576" y="3"/>
                  </a:cubicBezTo>
                  <a:cubicBezTo>
                    <a:pt x="576" y="3"/>
                    <a:pt x="576" y="3"/>
                    <a:pt x="575" y="3"/>
                  </a:cubicBezTo>
                  <a:cubicBezTo>
                    <a:pt x="572" y="3"/>
                    <a:pt x="574" y="3"/>
                    <a:pt x="572" y="2"/>
                  </a:cubicBezTo>
                  <a:cubicBezTo>
                    <a:pt x="572" y="3"/>
                    <a:pt x="570" y="2"/>
                    <a:pt x="570" y="3"/>
                  </a:cubicBezTo>
                  <a:cubicBezTo>
                    <a:pt x="570" y="3"/>
                    <a:pt x="569" y="3"/>
                    <a:pt x="569" y="3"/>
                  </a:cubicBezTo>
                  <a:cubicBezTo>
                    <a:pt x="568" y="3"/>
                    <a:pt x="563" y="3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1" y="4"/>
                    <a:pt x="556" y="3"/>
                    <a:pt x="552" y="4"/>
                  </a:cubicBezTo>
                  <a:cubicBezTo>
                    <a:pt x="552" y="3"/>
                    <a:pt x="552" y="3"/>
                    <a:pt x="552" y="3"/>
                  </a:cubicBezTo>
                  <a:cubicBezTo>
                    <a:pt x="550" y="4"/>
                    <a:pt x="547" y="3"/>
                    <a:pt x="545" y="4"/>
                  </a:cubicBezTo>
                  <a:cubicBezTo>
                    <a:pt x="544" y="4"/>
                    <a:pt x="544" y="4"/>
                    <a:pt x="544" y="3"/>
                  </a:cubicBezTo>
                  <a:cubicBezTo>
                    <a:pt x="542" y="3"/>
                    <a:pt x="542" y="4"/>
                    <a:pt x="539" y="3"/>
                  </a:cubicBezTo>
                  <a:cubicBezTo>
                    <a:pt x="541" y="3"/>
                    <a:pt x="538" y="3"/>
                    <a:pt x="541" y="3"/>
                  </a:cubicBezTo>
                  <a:cubicBezTo>
                    <a:pt x="539" y="3"/>
                    <a:pt x="538" y="2"/>
                    <a:pt x="535" y="3"/>
                  </a:cubicBezTo>
                  <a:cubicBezTo>
                    <a:pt x="536" y="2"/>
                    <a:pt x="534" y="2"/>
                    <a:pt x="532" y="2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33" y="3"/>
                    <a:pt x="532" y="3"/>
                    <a:pt x="531" y="3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26" y="1"/>
                    <a:pt x="522" y="4"/>
                    <a:pt x="519" y="2"/>
                  </a:cubicBezTo>
                  <a:cubicBezTo>
                    <a:pt x="517" y="3"/>
                    <a:pt x="521" y="2"/>
                    <a:pt x="520" y="3"/>
                  </a:cubicBezTo>
                  <a:cubicBezTo>
                    <a:pt x="518" y="3"/>
                    <a:pt x="515" y="2"/>
                    <a:pt x="515" y="2"/>
                  </a:cubicBezTo>
                  <a:cubicBezTo>
                    <a:pt x="512" y="1"/>
                    <a:pt x="512" y="3"/>
                    <a:pt x="509" y="3"/>
                  </a:cubicBezTo>
                  <a:cubicBezTo>
                    <a:pt x="509" y="3"/>
                    <a:pt x="509" y="4"/>
                    <a:pt x="507" y="4"/>
                  </a:cubicBezTo>
                  <a:cubicBezTo>
                    <a:pt x="505" y="4"/>
                    <a:pt x="504" y="3"/>
                    <a:pt x="506" y="3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7" y="3"/>
                    <a:pt x="508" y="3"/>
                    <a:pt x="507" y="2"/>
                  </a:cubicBezTo>
                  <a:cubicBezTo>
                    <a:pt x="507" y="3"/>
                    <a:pt x="507" y="3"/>
                    <a:pt x="507" y="3"/>
                  </a:cubicBezTo>
                  <a:cubicBezTo>
                    <a:pt x="506" y="2"/>
                    <a:pt x="503" y="2"/>
                    <a:pt x="503" y="2"/>
                  </a:cubicBezTo>
                  <a:cubicBezTo>
                    <a:pt x="502" y="2"/>
                    <a:pt x="503" y="2"/>
                    <a:pt x="504" y="2"/>
                  </a:cubicBezTo>
                  <a:cubicBezTo>
                    <a:pt x="501" y="2"/>
                    <a:pt x="499" y="2"/>
                    <a:pt x="496" y="2"/>
                  </a:cubicBezTo>
                  <a:cubicBezTo>
                    <a:pt x="497" y="2"/>
                    <a:pt x="497" y="3"/>
                    <a:pt x="497" y="3"/>
                  </a:cubicBezTo>
                  <a:cubicBezTo>
                    <a:pt x="492" y="2"/>
                    <a:pt x="495" y="3"/>
                    <a:pt x="492" y="3"/>
                  </a:cubicBezTo>
                  <a:cubicBezTo>
                    <a:pt x="490" y="3"/>
                    <a:pt x="493" y="2"/>
                    <a:pt x="490" y="3"/>
                  </a:cubicBezTo>
                  <a:cubicBezTo>
                    <a:pt x="488" y="2"/>
                    <a:pt x="489" y="2"/>
                    <a:pt x="490" y="1"/>
                  </a:cubicBezTo>
                  <a:cubicBezTo>
                    <a:pt x="487" y="2"/>
                    <a:pt x="485" y="1"/>
                    <a:pt x="483" y="1"/>
                  </a:cubicBezTo>
                  <a:cubicBezTo>
                    <a:pt x="485" y="1"/>
                    <a:pt x="485" y="1"/>
                    <a:pt x="485" y="1"/>
                  </a:cubicBezTo>
                  <a:cubicBezTo>
                    <a:pt x="484" y="1"/>
                    <a:pt x="483" y="1"/>
                    <a:pt x="482" y="1"/>
                  </a:cubicBezTo>
                  <a:cubicBezTo>
                    <a:pt x="483" y="2"/>
                    <a:pt x="483" y="2"/>
                    <a:pt x="483" y="2"/>
                  </a:cubicBezTo>
                  <a:cubicBezTo>
                    <a:pt x="482" y="1"/>
                    <a:pt x="482" y="1"/>
                    <a:pt x="482" y="1"/>
                  </a:cubicBezTo>
                  <a:cubicBezTo>
                    <a:pt x="481" y="2"/>
                    <a:pt x="482" y="2"/>
                    <a:pt x="481" y="3"/>
                  </a:cubicBezTo>
                  <a:cubicBezTo>
                    <a:pt x="479" y="2"/>
                    <a:pt x="477" y="3"/>
                    <a:pt x="477" y="2"/>
                  </a:cubicBezTo>
                  <a:cubicBezTo>
                    <a:pt x="480" y="3"/>
                    <a:pt x="476" y="1"/>
                    <a:pt x="479" y="1"/>
                  </a:cubicBezTo>
                  <a:cubicBezTo>
                    <a:pt x="479" y="1"/>
                    <a:pt x="478" y="1"/>
                    <a:pt x="477" y="1"/>
                  </a:cubicBezTo>
                  <a:cubicBezTo>
                    <a:pt x="477" y="1"/>
                    <a:pt x="477" y="1"/>
                    <a:pt x="478" y="1"/>
                  </a:cubicBezTo>
                  <a:cubicBezTo>
                    <a:pt x="474" y="0"/>
                    <a:pt x="476" y="2"/>
                    <a:pt x="473" y="2"/>
                  </a:cubicBezTo>
                  <a:cubicBezTo>
                    <a:pt x="473" y="1"/>
                    <a:pt x="472" y="1"/>
                    <a:pt x="471" y="1"/>
                  </a:cubicBezTo>
                  <a:cubicBezTo>
                    <a:pt x="473" y="1"/>
                    <a:pt x="472" y="2"/>
                    <a:pt x="471" y="2"/>
                  </a:cubicBezTo>
                  <a:cubicBezTo>
                    <a:pt x="468" y="2"/>
                    <a:pt x="468" y="3"/>
                    <a:pt x="467" y="3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3"/>
                    <a:pt x="467" y="3"/>
                    <a:pt x="465" y="3"/>
                  </a:cubicBezTo>
                  <a:cubicBezTo>
                    <a:pt x="465" y="3"/>
                    <a:pt x="467" y="3"/>
                    <a:pt x="466" y="3"/>
                  </a:cubicBezTo>
                  <a:cubicBezTo>
                    <a:pt x="464" y="4"/>
                    <a:pt x="462" y="2"/>
                    <a:pt x="460" y="3"/>
                  </a:cubicBezTo>
                  <a:cubicBezTo>
                    <a:pt x="458" y="2"/>
                    <a:pt x="460" y="2"/>
                    <a:pt x="459" y="1"/>
                  </a:cubicBezTo>
                  <a:cubicBezTo>
                    <a:pt x="456" y="2"/>
                    <a:pt x="456" y="1"/>
                    <a:pt x="453" y="1"/>
                  </a:cubicBezTo>
                  <a:cubicBezTo>
                    <a:pt x="454" y="2"/>
                    <a:pt x="454" y="2"/>
                    <a:pt x="452" y="2"/>
                  </a:cubicBezTo>
                  <a:cubicBezTo>
                    <a:pt x="456" y="2"/>
                    <a:pt x="456" y="2"/>
                    <a:pt x="456" y="2"/>
                  </a:cubicBezTo>
                  <a:cubicBezTo>
                    <a:pt x="453" y="3"/>
                    <a:pt x="453" y="3"/>
                    <a:pt x="453" y="3"/>
                  </a:cubicBezTo>
                  <a:cubicBezTo>
                    <a:pt x="455" y="3"/>
                    <a:pt x="456" y="2"/>
                    <a:pt x="457" y="3"/>
                  </a:cubicBezTo>
                  <a:cubicBezTo>
                    <a:pt x="456" y="3"/>
                    <a:pt x="456" y="3"/>
                    <a:pt x="457" y="3"/>
                  </a:cubicBezTo>
                  <a:cubicBezTo>
                    <a:pt x="455" y="3"/>
                    <a:pt x="453" y="4"/>
                    <a:pt x="450" y="3"/>
                  </a:cubicBezTo>
                  <a:cubicBezTo>
                    <a:pt x="451" y="2"/>
                    <a:pt x="451" y="2"/>
                    <a:pt x="451" y="2"/>
                  </a:cubicBezTo>
                  <a:cubicBezTo>
                    <a:pt x="447" y="1"/>
                    <a:pt x="445" y="3"/>
                    <a:pt x="440" y="2"/>
                  </a:cubicBezTo>
                  <a:cubicBezTo>
                    <a:pt x="442" y="3"/>
                    <a:pt x="442" y="3"/>
                    <a:pt x="442" y="3"/>
                  </a:cubicBezTo>
                  <a:cubicBezTo>
                    <a:pt x="441" y="3"/>
                    <a:pt x="439" y="3"/>
                    <a:pt x="437" y="3"/>
                  </a:cubicBezTo>
                  <a:cubicBezTo>
                    <a:pt x="438" y="2"/>
                    <a:pt x="437" y="2"/>
                    <a:pt x="436" y="2"/>
                  </a:cubicBezTo>
                  <a:cubicBezTo>
                    <a:pt x="436" y="2"/>
                    <a:pt x="433" y="2"/>
                    <a:pt x="432" y="3"/>
                  </a:cubicBezTo>
                  <a:cubicBezTo>
                    <a:pt x="431" y="2"/>
                    <a:pt x="431" y="2"/>
                    <a:pt x="431" y="2"/>
                  </a:cubicBezTo>
                  <a:cubicBezTo>
                    <a:pt x="427" y="2"/>
                    <a:pt x="426" y="4"/>
                    <a:pt x="423" y="3"/>
                  </a:cubicBezTo>
                  <a:cubicBezTo>
                    <a:pt x="424" y="3"/>
                    <a:pt x="423" y="3"/>
                    <a:pt x="425" y="2"/>
                  </a:cubicBezTo>
                  <a:cubicBezTo>
                    <a:pt x="424" y="2"/>
                    <a:pt x="423" y="2"/>
                    <a:pt x="423" y="2"/>
                  </a:cubicBezTo>
                  <a:cubicBezTo>
                    <a:pt x="422" y="2"/>
                    <a:pt x="420" y="3"/>
                    <a:pt x="418" y="3"/>
                  </a:cubicBezTo>
                  <a:cubicBezTo>
                    <a:pt x="418" y="3"/>
                    <a:pt x="418" y="3"/>
                    <a:pt x="417" y="3"/>
                  </a:cubicBezTo>
                  <a:cubicBezTo>
                    <a:pt x="416" y="3"/>
                    <a:pt x="417" y="3"/>
                    <a:pt x="417" y="3"/>
                  </a:cubicBezTo>
                  <a:cubicBezTo>
                    <a:pt x="417" y="3"/>
                    <a:pt x="415" y="3"/>
                    <a:pt x="416" y="4"/>
                  </a:cubicBezTo>
                  <a:cubicBezTo>
                    <a:pt x="412" y="2"/>
                    <a:pt x="406" y="4"/>
                    <a:pt x="403" y="3"/>
                  </a:cubicBezTo>
                  <a:cubicBezTo>
                    <a:pt x="400" y="3"/>
                    <a:pt x="397" y="3"/>
                    <a:pt x="395" y="3"/>
                  </a:cubicBezTo>
                  <a:cubicBezTo>
                    <a:pt x="395" y="3"/>
                    <a:pt x="395" y="3"/>
                    <a:pt x="396" y="3"/>
                  </a:cubicBezTo>
                  <a:cubicBezTo>
                    <a:pt x="392" y="2"/>
                    <a:pt x="394" y="4"/>
                    <a:pt x="390" y="4"/>
                  </a:cubicBezTo>
                  <a:cubicBezTo>
                    <a:pt x="388" y="3"/>
                    <a:pt x="392" y="3"/>
                    <a:pt x="391" y="3"/>
                  </a:cubicBezTo>
                  <a:cubicBezTo>
                    <a:pt x="390" y="1"/>
                    <a:pt x="387" y="3"/>
                    <a:pt x="384" y="2"/>
                  </a:cubicBezTo>
                  <a:cubicBezTo>
                    <a:pt x="385" y="2"/>
                    <a:pt x="385" y="2"/>
                    <a:pt x="385" y="2"/>
                  </a:cubicBezTo>
                  <a:cubicBezTo>
                    <a:pt x="383" y="2"/>
                    <a:pt x="380" y="3"/>
                    <a:pt x="377" y="3"/>
                  </a:cubicBezTo>
                  <a:cubicBezTo>
                    <a:pt x="377" y="3"/>
                    <a:pt x="378" y="3"/>
                    <a:pt x="377" y="2"/>
                  </a:cubicBezTo>
                  <a:cubicBezTo>
                    <a:pt x="375" y="3"/>
                    <a:pt x="372" y="4"/>
                    <a:pt x="369" y="4"/>
                  </a:cubicBezTo>
                  <a:cubicBezTo>
                    <a:pt x="370" y="3"/>
                    <a:pt x="370" y="4"/>
                    <a:pt x="369" y="3"/>
                  </a:cubicBezTo>
                  <a:cubicBezTo>
                    <a:pt x="368" y="3"/>
                    <a:pt x="370" y="4"/>
                    <a:pt x="367" y="4"/>
                  </a:cubicBezTo>
                  <a:cubicBezTo>
                    <a:pt x="366" y="4"/>
                    <a:pt x="365" y="3"/>
                    <a:pt x="364" y="3"/>
                  </a:cubicBezTo>
                  <a:cubicBezTo>
                    <a:pt x="367" y="3"/>
                    <a:pt x="367" y="3"/>
                    <a:pt x="367" y="3"/>
                  </a:cubicBezTo>
                  <a:cubicBezTo>
                    <a:pt x="366" y="2"/>
                    <a:pt x="364" y="3"/>
                    <a:pt x="362" y="3"/>
                  </a:cubicBezTo>
                  <a:cubicBezTo>
                    <a:pt x="363" y="2"/>
                    <a:pt x="363" y="2"/>
                    <a:pt x="363" y="2"/>
                  </a:cubicBezTo>
                  <a:cubicBezTo>
                    <a:pt x="359" y="2"/>
                    <a:pt x="359" y="3"/>
                    <a:pt x="355" y="3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3" y="5"/>
                    <a:pt x="353" y="3"/>
                    <a:pt x="351" y="4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49" y="3"/>
                    <a:pt x="346" y="4"/>
                    <a:pt x="343" y="4"/>
                  </a:cubicBezTo>
                  <a:cubicBezTo>
                    <a:pt x="344" y="3"/>
                    <a:pt x="347" y="3"/>
                    <a:pt x="349" y="2"/>
                  </a:cubicBezTo>
                  <a:cubicBezTo>
                    <a:pt x="348" y="2"/>
                    <a:pt x="344" y="2"/>
                    <a:pt x="344" y="3"/>
                  </a:cubicBezTo>
                  <a:cubicBezTo>
                    <a:pt x="344" y="3"/>
                    <a:pt x="345" y="2"/>
                    <a:pt x="346" y="3"/>
                  </a:cubicBezTo>
                  <a:cubicBezTo>
                    <a:pt x="344" y="3"/>
                    <a:pt x="342" y="4"/>
                    <a:pt x="339" y="4"/>
                  </a:cubicBezTo>
                  <a:cubicBezTo>
                    <a:pt x="339" y="2"/>
                    <a:pt x="331" y="3"/>
                    <a:pt x="329" y="2"/>
                  </a:cubicBezTo>
                  <a:cubicBezTo>
                    <a:pt x="324" y="3"/>
                    <a:pt x="319" y="1"/>
                    <a:pt x="314" y="2"/>
                  </a:cubicBezTo>
                  <a:cubicBezTo>
                    <a:pt x="316" y="3"/>
                    <a:pt x="312" y="2"/>
                    <a:pt x="312" y="3"/>
                  </a:cubicBezTo>
                  <a:cubicBezTo>
                    <a:pt x="311" y="3"/>
                    <a:pt x="310" y="3"/>
                    <a:pt x="310" y="3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5" y="2"/>
                    <a:pt x="307" y="2"/>
                    <a:pt x="307" y="1"/>
                  </a:cubicBezTo>
                  <a:cubicBezTo>
                    <a:pt x="304" y="1"/>
                    <a:pt x="306" y="1"/>
                    <a:pt x="304" y="0"/>
                  </a:cubicBezTo>
                  <a:cubicBezTo>
                    <a:pt x="304" y="1"/>
                    <a:pt x="303" y="1"/>
                    <a:pt x="301" y="1"/>
                  </a:cubicBezTo>
                  <a:cubicBezTo>
                    <a:pt x="304" y="2"/>
                    <a:pt x="304" y="2"/>
                    <a:pt x="304" y="2"/>
                  </a:cubicBezTo>
                  <a:cubicBezTo>
                    <a:pt x="300" y="3"/>
                    <a:pt x="300" y="0"/>
                    <a:pt x="29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5" y="1"/>
                    <a:pt x="289" y="1"/>
                    <a:pt x="287" y="2"/>
                  </a:cubicBezTo>
                  <a:cubicBezTo>
                    <a:pt x="287" y="2"/>
                    <a:pt x="286" y="1"/>
                    <a:pt x="287" y="1"/>
                  </a:cubicBezTo>
                  <a:cubicBezTo>
                    <a:pt x="282" y="1"/>
                    <a:pt x="276" y="3"/>
                    <a:pt x="272" y="2"/>
                  </a:cubicBezTo>
                  <a:cubicBezTo>
                    <a:pt x="272" y="1"/>
                    <a:pt x="272" y="1"/>
                    <a:pt x="272" y="1"/>
                  </a:cubicBezTo>
                  <a:cubicBezTo>
                    <a:pt x="271" y="2"/>
                    <a:pt x="271" y="2"/>
                    <a:pt x="269" y="2"/>
                  </a:cubicBezTo>
                  <a:cubicBezTo>
                    <a:pt x="269" y="2"/>
                    <a:pt x="270" y="1"/>
                    <a:pt x="269" y="1"/>
                  </a:cubicBezTo>
                  <a:cubicBezTo>
                    <a:pt x="269" y="2"/>
                    <a:pt x="267" y="2"/>
                    <a:pt x="265" y="2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2" y="1"/>
                    <a:pt x="259" y="2"/>
                    <a:pt x="255" y="3"/>
                  </a:cubicBezTo>
                  <a:cubicBezTo>
                    <a:pt x="255" y="2"/>
                    <a:pt x="251" y="1"/>
                    <a:pt x="249" y="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3" y="1"/>
                    <a:pt x="239" y="2"/>
                    <a:pt x="234" y="2"/>
                  </a:cubicBezTo>
                  <a:cubicBezTo>
                    <a:pt x="230" y="1"/>
                    <a:pt x="222" y="2"/>
                    <a:pt x="217" y="1"/>
                  </a:cubicBezTo>
                  <a:cubicBezTo>
                    <a:pt x="218" y="1"/>
                    <a:pt x="217" y="2"/>
                    <a:pt x="216" y="2"/>
                  </a:cubicBezTo>
                  <a:cubicBezTo>
                    <a:pt x="214" y="2"/>
                    <a:pt x="212" y="3"/>
                    <a:pt x="212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2" y="1"/>
                    <a:pt x="209" y="1"/>
                    <a:pt x="207" y="1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2" y="0"/>
                    <a:pt x="193" y="3"/>
                    <a:pt x="190" y="1"/>
                  </a:cubicBezTo>
                  <a:cubicBezTo>
                    <a:pt x="189" y="2"/>
                    <a:pt x="187" y="2"/>
                    <a:pt x="186" y="2"/>
                  </a:cubicBezTo>
                  <a:cubicBezTo>
                    <a:pt x="186" y="1"/>
                    <a:pt x="186" y="1"/>
                    <a:pt x="186" y="1"/>
                  </a:cubicBezTo>
                  <a:cubicBezTo>
                    <a:pt x="183" y="1"/>
                    <a:pt x="181" y="1"/>
                    <a:pt x="176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3"/>
                    <a:pt x="172" y="3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7" y="2"/>
                    <a:pt x="162" y="1"/>
                    <a:pt x="158" y="2"/>
                  </a:cubicBezTo>
                  <a:cubicBezTo>
                    <a:pt x="158" y="2"/>
                    <a:pt x="158" y="1"/>
                    <a:pt x="159" y="1"/>
                  </a:cubicBezTo>
                  <a:cubicBezTo>
                    <a:pt x="157" y="1"/>
                    <a:pt x="151" y="0"/>
                    <a:pt x="152" y="2"/>
                  </a:cubicBezTo>
                  <a:cubicBezTo>
                    <a:pt x="152" y="1"/>
                    <a:pt x="148" y="2"/>
                    <a:pt x="145" y="2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4" y="3"/>
                    <a:pt x="144" y="3"/>
                    <a:pt x="141" y="3"/>
                  </a:cubicBezTo>
                  <a:cubicBezTo>
                    <a:pt x="140" y="3"/>
                    <a:pt x="140" y="3"/>
                    <a:pt x="141" y="3"/>
                  </a:cubicBezTo>
                  <a:cubicBezTo>
                    <a:pt x="139" y="2"/>
                    <a:pt x="139" y="3"/>
                    <a:pt x="137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2"/>
                    <a:pt x="136" y="3"/>
                    <a:pt x="134" y="3"/>
                  </a:cubicBezTo>
                  <a:cubicBezTo>
                    <a:pt x="133" y="4"/>
                    <a:pt x="130" y="3"/>
                    <a:pt x="130" y="2"/>
                  </a:cubicBezTo>
                  <a:cubicBezTo>
                    <a:pt x="130" y="3"/>
                    <a:pt x="128" y="3"/>
                    <a:pt x="127" y="3"/>
                  </a:cubicBezTo>
                  <a:cubicBezTo>
                    <a:pt x="127" y="3"/>
                    <a:pt x="127" y="3"/>
                    <a:pt x="128" y="3"/>
                  </a:cubicBezTo>
                  <a:cubicBezTo>
                    <a:pt x="124" y="2"/>
                    <a:pt x="122" y="4"/>
                    <a:pt x="119" y="3"/>
                  </a:cubicBezTo>
                  <a:cubicBezTo>
                    <a:pt x="119" y="3"/>
                    <a:pt x="119" y="2"/>
                    <a:pt x="119" y="2"/>
                  </a:cubicBezTo>
                  <a:cubicBezTo>
                    <a:pt x="122" y="2"/>
                    <a:pt x="124" y="2"/>
                    <a:pt x="124" y="3"/>
                  </a:cubicBezTo>
                  <a:cubicBezTo>
                    <a:pt x="124" y="2"/>
                    <a:pt x="122" y="2"/>
                    <a:pt x="124" y="1"/>
                  </a:cubicBezTo>
                  <a:cubicBezTo>
                    <a:pt x="122" y="1"/>
                    <a:pt x="118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3" y="2"/>
                    <a:pt x="113" y="2"/>
                  </a:cubicBezTo>
                  <a:cubicBezTo>
                    <a:pt x="112" y="1"/>
                    <a:pt x="110" y="1"/>
                    <a:pt x="109" y="1"/>
                  </a:cubicBezTo>
                  <a:cubicBezTo>
                    <a:pt x="109" y="2"/>
                    <a:pt x="107" y="2"/>
                    <a:pt x="109" y="3"/>
                  </a:cubicBezTo>
                  <a:cubicBezTo>
                    <a:pt x="108" y="3"/>
                    <a:pt x="109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1" y="2"/>
                    <a:pt x="112" y="2"/>
                    <a:pt x="113" y="2"/>
                  </a:cubicBezTo>
                  <a:cubicBezTo>
                    <a:pt x="112" y="3"/>
                    <a:pt x="111" y="3"/>
                    <a:pt x="110" y="3"/>
                  </a:cubicBezTo>
                  <a:cubicBezTo>
                    <a:pt x="109" y="3"/>
                    <a:pt x="109" y="4"/>
                    <a:pt x="108" y="4"/>
                  </a:cubicBezTo>
                  <a:cubicBezTo>
                    <a:pt x="107" y="3"/>
                    <a:pt x="103" y="2"/>
                    <a:pt x="103" y="2"/>
                  </a:cubicBezTo>
                  <a:cubicBezTo>
                    <a:pt x="99" y="2"/>
                    <a:pt x="94" y="2"/>
                    <a:pt x="92" y="3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1" y="3"/>
                    <a:pt x="92" y="3"/>
                    <a:pt x="92" y="2"/>
                  </a:cubicBezTo>
                  <a:cubicBezTo>
                    <a:pt x="90" y="3"/>
                    <a:pt x="86" y="3"/>
                    <a:pt x="85" y="4"/>
                  </a:cubicBezTo>
                  <a:cubicBezTo>
                    <a:pt x="83" y="3"/>
                    <a:pt x="87" y="3"/>
                    <a:pt x="83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7" y="1"/>
                    <a:pt x="72" y="5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7" y="2"/>
                    <a:pt x="47" y="4"/>
                    <a:pt x="38" y="3"/>
                  </a:cubicBezTo>
                  <a:cubicBezTo>
                    <a:pt x="36" y="2"/>
                    <a:pt x="35" y="3"/>
                    <a:pt x="34" y="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4" y="2"/>
                    <a:pt x="20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5" y="4"/>
                    <a:pt x="15" y="3"/>
                  </a:cubicBezTo>
                  <a:cubicBezTo>
                    <a:pt x="15" y="3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10" y="2"/>
                    <a:pt x="6" y="2"/>
                  </a:cubicBezTo>
                  <a:cubicBezTo>
                    <a:pt x="4" y="2"/>
                    <a:pt x="1" y="3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7"/>
                    <a:pt x="4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8"/>
                    <a:pt x="7" y="8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1" y="8"/>
                    <a:pt x="13" y="8"/>
                  </a:cubicBezTo>
                  <a:cubicBezTo>
                    <a:pt x="14" y="8"/>
                    <a:pt x="12" y="7"/>
                    <a:pt x="14" y="7"/>
                  </a:cubicBezTo>
                  <a:cubicBezTo>
                    <a:pt x="15" y="7"/>
                    <a:pt x="15" y="8"/>
                    <a:pt x="16" y="7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7" y="8"/>
                    <a:pt x="19" y="8"/>
                    <a:pt x="20" y="7"/>
                  </a:cubicBezTo>
                  <a:cubicBezTo>
                    <a:pt x="21" y="8"/>
                    <a:pt x="24" y="7"/>
                    <a:pt x="24" y="8"/>
                  </a:cubicBezTo>
                  <a:cubicBezTo>
                    <a:pt x="25" y="8"/>
                    <a:pt x="27" y="7"/>
                    <a:pt x="28" y="7"/>
                  </a:cubicBezTo>
                  <a:cubicBezTo>
                    <a:pt x="25" y="9"/>
                    <a:pt x="32" y="7"/>
                    <a:pt x="32" y="9"/>
                  </a:cubicBezTo>
                  <a:cubicBezTo>
                    <a:pt x="34" y="7"/>
                    <a:pt x="38" y="8"/>
                    <a:pt x="41" y="7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2" y="8"/>
                    <a:pt x="42" y="8"/>
                    <a:pt x="43" y="8"/>
                  </a:cubicBezTo>
                  <a:cubicBezTo>
                    <a:pt x="44" y="7"/>
                    <a:pt x="46" y="7"/>
                    <a:pt x="48" y="6"/>
                  </a:cubicBezTo>
                  <a:cubicBezTo>
                    <a:pt x="50" y="7"/>
                    <a:pt x="46" y="8"/>
                    <a:pt x="47" y="9"/>
                  </a:cubicBezTo>
                  <a:cubicBezTo>
                    <a:pt x="47" y="8"/>
                    <a:pt x="51" y="8"/>
                    <a:pt x="50" y="7"/>
                  </a:cubicBezTo>
                  <a:cubicBezTo>
                    <a:pt x="52" y="8"/>
                    <a:pt x="51" y="7"/>
                    <a:pt x="52" y="8"/>
                  </a:cubicBezTo>
                  <a:cubicBezTo>
                    <a:pt x="52" y="7"/>
                    <a:pt x="54" y="8"/>
                    <a:pt x="55" y="7"/>
                  </a:cubicBezTo>
                  <a:cubicBezTo>
                    <a:pt x="57" y="8"/>
                    <a:pt x="56" y="8"/>
                    <a:pt x="58" y="8"/>
                  </a:cubicBezTo>
                  <a:cubicBezTo>
                    <a:pt x="59" y="8"/>
                    <a:pt x="57" y="9"/>
                    <a:pt x="57" y="9"/>
                  </a:cubicBezTo>
                  <a:close/>
                  <a:moveTo>
                    <a:pt x="117" y="7"/>
                  </a:moveTo>
                  <a:cubicBezTo>
                    <a:pt x="117" y="7"/>
                    <a:pt x="117" y="7"/>
                    <a:pt x="117" y="7"/>
                  </a:cubicBezTo>
                  <a:cubicBezTo>
                    <a:pt x="116" y="7"/>
                    <a:pt x="116" y="7"/>
                    <a:pt x="115" y="7"/>
                  </a:cubicBezTo>
                  <a:cubicBezTo>
                    <a:pt x="116" y="7"/>
                    <a:pt x="116" y="7"/>
                    <a:pt x="117" y="7"/>
                  </a:cubicBezTo>
                  <a:close/>
                  <a:moveTo>
                    <a:pt x="122" y="7"/>
                  </a:moveTo>
                  <a:cubicBezTo>
                    <a:pt x="121" y="7"/>
                    <a:pt x="120" y="7"/>
                    <a:pt x="120" y="7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1" y="6"/>
                    <a:pt x="122" y="7"/>
                  </a:cubicBezTo>
                  <a:close/>
                  <a:moveTo>
                    <a:pt x="111" y="1"/>
                  </a:moveTo>
                  <a:cubicBezTo>
                    <a:pt x="112" y="1"/>
                    <a:pt x="112" y="2"/>
                    <a:pt x="112" y="2"/>
                  </a:cubicBezTo>
                  <a:cubicBezTo>
                    <a:pt x="112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091A1747-8489-470A-A371-FE46A9470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4767263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9">
              <a:extLst>
                <a:ext uri="{FF2B5EF4-FFF2-40B4-BE49-F238E27FC236}">
                  <a16:creationId xmlns:a16="http://schemas.microsoft.com/office/drawing/2014/main" id="{3464BD85-F105-4E39-A191-CF7A40E62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26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A6CBDADD-23B3-48F7-8A59-1EEE564E3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4835526"/>
              <a:ext cx="1588" cy="15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41">
              <a:extLst>
                <a:ext uri="{FF2B5EF4-FFF2-40B4-BE49-F238E27FC236}">
                  <a16:creationId xmlns:a16="http://schemas.microsoft.com/office/drawing/2014/main" id="{3E356E7F-6CD0-4128-8DAD-293CEBADF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4813301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42">
              <a:extLst>
                <a:ext uri="{FF2B5EF4-FFF2-40B4-BE49-F238E27FC236}">
                  <a16:creationId xmlns:a16="http://schemas.microsoft.com/office/drawing/2014/main" id="{5541FDAB-7875-4CF3-A0F4-12BA3DDEA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4813301"/>
              <a:ext cx="22225" cy="1111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48DB9749-6F05-471C-B5DA-C89694FF8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813301"/>
              <a:ext cx="0" cy="1111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3D511C5B-7909-4954-8F36-429E3AE19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835526"/>
              <a:ext cx="23813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A49FF86F-C891-4948-B4C5-EF799A283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138" y="4813301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AFEF20CD-0366-4F12-AAE6-A2CE67621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91997918-46FD-4059-AD16-BDE427A79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813301"/>
              <a:ext cx="2222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48">
              <a:extLst>
                <a:ext uri="{FF2B5EF4-FFF2-40B4-BE49-F238E27FC236}">
                  <a16:creationId xmlns:a16="http://schemas.microsoft.com/office/drawing/2014/main" id="{109B8B20-5BB5-4F5C-8A99-31B2E2FB2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50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49">
              <a:extLst>
                <a:ext uri="{FF2B5EF4-FFF2-40B4-BE49-F238E27FC236}">
                  <a16:creationId xmlns:a16="http://schemas.microsoft.com/office/drawing/2014/main" id="{02D6811B-D7A0-4DA8-B7AA-A57FDBD53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50">
              <a:extLst>
                <a:ext uri="{FF2B5EF4-FFF2-40B4-BE49-F238E27FC236}">
                  <a16:creationId xmlns:a16="http://schemas.microsoft.com/office/drawing/2014/main" id="{3A874EA0-08F6-4227-8FC7-B324E8226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8E268DA5-2A4C-4B9B-BC60-47DF0959C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67BDF3D1-F832-4D5F-853D-2D763C1CE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4813301"/>
              <a:ext cx="34925" cy="11113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189E8B2E-3176-4550-94FC-FB64CD03C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4767263"/>
              <a:ext cx="55563" cy="22225"/>
            </a:xfrm>
            <a:custGeom>
              <a:avLst/>
              <a:gdLst>
                <a:gd name="T0" fmla="*/ 1 w 5"/>
                <a:gd name="T1" fmla="*/ 1 h 2"/>
                <a:gd name="T2" fmla="*/ 4 w 5"/>
                <a:gd name="T3" fmla="*/ 2 h 2"/>
                <a:gd name="T4" fmla="*/ 4 w 5"/>
                <a:gd name="T5" fmla="*/ 1 h 2"/>
                <a:gd name="T6" fmla="*/ 1 w 5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0" y="0"/>
                    <a:pt x="5" y="2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B47620A1-5634-4D9D-BE00-F54A9311C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4767263"/>
              <a:ext cx="33338" cy="11113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3" y="1"/>
                    <a:pt x="1" y="1"/>
                    <a:pt x="2" y="0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66542373-5927-4406-8767-2D003E21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816FFC08-CEF6-4166-8924-71FA29DC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813301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7 w 14"/>
                <a:gd name="T3" fmla="*/ 7 h 7"/>
                <a:gd name="T4" fmla="*/ 14 w 14"/>
                <a:gd name="T5" fmla="*/ 0 h 7"/>
                <a:gd name="T6" fmla="*/ 0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7" y="7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01FDA7AB-E030-4F3C-BDD2-356FE435F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850" y="4767263"/>
              <a:ext cx="33338" cy="0"/>
            </a:xfrm>
            <a:custGeom>
              <a:avLst/>
              <a:gdLst>
                <a:gd name="T0" fmla="*/ 14 w 21"/>
                <a:gd name="T1" fmla="*/ 21 w 21"/>
                <a:gd name="T2" fmla="*/ 0 w 21"/>
                <a:gd name="T3" fmla="*/ 14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58">
              <a:extLst>
                <a:ext uri="{FF2B5EF4-FFF2-40B4-BE49-F238E27FC236}">
                  <a16:creationId xmlns:a16="http://schemas.microsoft.com/office/drawing/2014/main" id="{1FC0BF44-7327-408C-AAE5-B2E1079D5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76726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59">
              <a:extLst>
                <a:ext uri="{FF2B5EF4-FFF2-40B4-BE49-F238E27FC236}">
                  <a16:creationId xmlns:a16="http://schemas.microsoft.com/office/drawing/2014/main" id="{AA9917F2-0620-4D64-BF3B-330C767E2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4767263"/>
              <a:ext cx="34925" cy="1111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60">
              <a:extLst>
                <a:ext uri="{FF2B5EF4-FFF2-40B4-BE49-F238E27FC236}">
                  <a16:creationId xmlns:a16="http://schemas.microsoft.com/office/drawing/2014/main" id="{967C92FF-3B42-4A89-BBB0-7D04AD632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756151"/>
              <a:ext cx="11113" cy="0"/>
            </a:xfrm>
            <a:custGeom>
              <a:avLst/>
              <a:gdLst>
                <a:gd name="T0" fmla="*/ 0 w 7"/>
                <a:gd name="T1" fmla="*/ 7 w 7"/>
                <a:gd name="T2" fmla="*/ 0 w 7"/>
                <a:gd name="T3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91" name="CasellaDiTesto 58">
            <a:extLst>
              <a:ext uri="{FF2B5EF4-FFF2-40B4-BE49-F238E27FC236}">
                <a16:creationId xmlns:a16="http://schemas.microsoft.com/office/drawing/2014/main" id="{C2D45F66-D448-44F3-920F-2C3C579389FE}"/>
              </a:ext>
            </a:extLst>
          </p:cNvPr>
          <p:cNvSpPr txBox="1"/>
          <p:nvPr/>
        </p:nvSpPr>
        <p:spPr>
          <a:xfrm>
            <a:off x="6317774" y="1485559"/>
            <a:ext cx="53285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3FAE29"/>
            </a:solidFill>
          </a:ln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it-IT" sz="1400" b="1" i="1" dirty="0" smtClean="0">
                <a:solidFill>
                  <a:srgbClr val="3FAE29"/>
                </a:solidFill>
                <a:latin typeface="+mj-lt"/>
              </a:rPr>
              <a:t>REGOLAMENTO DELLA CUC</a:t>
            </a:r>
            <a:endParaRPr lang="it-IT" sz="1400" b="1" dirty="0">
              <a:solidFill>
                <a:srgbClr val="3FAE29"/>
              </a:solidFill>
              <a:latin typeface="+mj-lt"/>
            </a:endParaRPr>
          </a:p>
        </p:txBody>
      </p:sp>
      <p:sp>
        <p:nvSpPr>
          <p:cNvPr id="92" name="CasellaDiTesto 58">
            <a:extLst>
              <a:ext uri="{FF2B5EF4-FFF2-40B4-BE49-F238E27FC236}">
                <a16:creationId xmlns:a16="http://schemas.microsoft.com/office/drawing/2014/main" id="{C2D45F66-D448-44F3-920F-2C3C579389FE}"/>
              </a:ext>
            </a:extLst>
          </p:cNvPr>
          <p:cNvSpPr txBox="1"/>
          <p:nvPr/>
        </p:nvSpPr>
        <p:spPr>
          <a:xfrm>
            <a:off x="6339307" y="4137034"/>
            <a:ext cx="3348000" cy="30777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lvl="1"/>
            <a:r>
              <a:rPr lang="it-IT" sz="1400" b="1" dirty="0" smtClean="0">
                <a:solidFill>
                  <a:srgbClr val="14284B"/>
                </a:solidFill>
                <a:latin typeface="+mj-lt"/>
              </a:rPr>
              <a:t>PRINCIPALI CARATTERISTICHE</a:t>
            </a:r>
            <a:endParaRPr lang="it-IT" sz="1400" b="1" dirty="0">
              <a:solidFill>
                <a:srgbClr val="14284B"/>
              </a:solidFill>
              <a:latin typeface="+mj-lt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6339307" y="4112121"/>
            <a:ext cx="3348000" cy="0"/>
          </a:xfrm>
          <a:prstGeom prst="line">
            <a:avLst/>
          </a:prstGeom>
          <a:ln w="19050">
            <a:solidFill>
              <a:srgbClr val="3FAE29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egnaposto testo 26">
            <a:extLst>
              <a:ext uri="{FF2B5EF4-FFF2-40B4-BE49-F238E27FC236}">
                <a16:creationId xmlns:a16="http://schemas.microsoft.com/office/drawing/2014/main" id="{3389B9B1-2755-4DCA-BFC4-DC5408E51C08}"/>
              </a:ext>
            </a:extLst>
          </p:cNvPr>
          <p:cNvSpPr txBox="1">
            <a:spLocks/>
          </p:cNvSpPr>
          <p:nvPr/>
        </p:nvSpPr>
        <p:spPr>
          <a:xfrm>
            <a:off x="844492" y="4537155"/>
            <a:ext cx="5008201" cy="539406"/>
          </a:xfrm>
          <a:prstGeom prst="rect">
            <a:avLst/>
          </a:prstGeom>
        </p:spPr>
        <p:txBody>
          <a:bodyPr anchor="ctr"/>
          <a:lstStyle>
            <a:lvl1pPr marL="268288" indent="-268288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400" i="1" dirty="0" smtClean="0">
                <a:latin typeface="+mj-lt"/>
              </a:rPr>
              <a:t>Accordo di integrazione tra la Stazione Appaltante della Provincia e quelle istituite presso le Comunità Montane;</a:t>
            </a:r>
            <a:endParaRPr lang="it-IT" sz="1400" i="1" dirty="0">
              <a:latin typeface="+mj-lt"/>
            </a:endParaRPr>
          </a:p>
        </p:txBody>
      </p:sp>
      <p:sp>
        <p:nvSpPr>
          <p:cNvPr id="116" name="Segnaposto testo 26">
            <a:extLst>
              <a:ext uri="{FF2B5EF4-FFF2-40B4-BE49-F238E27FC236}">
                <a16:creationId xmlns:a16="http://schemas.microsoft.com/office/drawing/2014/main" id="{3389B9B1-2755-4DCA-BFC4-DC5408E51C08}"/>
              </a:ext>
            </a:extLst>
          </p:cNvPr>
          <p:cNvSpPr txBox="1">
            <a:spLocks/>
          </p:cNvSpPr>
          <p:nvPr/>
        </p:nvSpPr>
        <p:spPr>
          <a:xfrm>
            <a:off x="844492" y="5118790"/>
            <a:ext cx="5008201" cy="539406"/>
          </a:xfrm>
          <a:prstGeom prst="rect">
            <a:avLst/>
          </a:prstGeom>
        </p:spPr>
        <p:txBody>
          <a:bodyPr anchor="ctr"/>
          <a:lstStyle>
            <a:lvl1pPr marL="268288" indent="-268288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400" i="1" dirty="0" smtClean="0">
                <a:latin typeface="+mj-lt"/>
              </a:rPr>
              <a:t>Istituzione della Cabina di Regia per la gestione dei rapporti tra le sedi e il coordinamento delle attività;</a:t>
            </a:r>
            <a:endParaRPr lang="it-IT" sz="1400" i="1" dirty="0">
              <a:latin typeface="+mj-lt"/>
            </a:endParaRPr>
          </a:p>
        </p:txBody>
      </p:sp>
      <p:sp>
        <p:nvSpPr>
          <p:cNvPr id="121" name="Segnaposto testo 26">
            <a:extLst>
              <a:ext uri="{FF2B5EF4-FFF2-40B4-BE49-F238E27FC236}">
                <a16:creationId xmlns:a16="http://schemas.microsoft.com/office/drawing/2014/main" id="{3389B9B1-2755-4DCA-BFC4-DC5408E51C08}"/>
              </a:ext>
            </a:extLst>
          </p:cNvPr>
          <p:cNvSpPr txBox="1">
            <a:spLocks/>
          </p:cNvSpPr>
          <p:nvPr/>
        </p:nvSpPr>
        <p:spPr>
          <a:xfrm>
            <a:off x="844492" y="5700426"/>
            <a:ext cx="5008201" cy="539406"/>
          </a:xfrm>
          <a:prstGeom prst="rect">
            <a:avLst/>
          </a:prstGeom>
        </p:spPr>
        <p:txBody>
          <a:bodyPr anchor="ctr"/>
          <a:lstStyle>
            <a:lvl1pPr marL="268288" indent="-268288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400" i="1" dirty="0">
                <a:latin typeface="+mj-lt"/>
              </a:rPr>
              <a:t>Descrizione degli ambiti </a:t>
            </a:r>
            <a:r>
              <a:rPr lang="it-IT" sz="1400" i="1" dirty="0" smtClean="0">
                <a:latin typeface="+mj-lt"/>
              </a:rPr>
              <a:t>di operatività nonché dei servizi e degli </a:t>
            </a:r>
            <a:r>
              <a:rPr lang="it-IT" sz="1400" i="1" dirty="0">
                <a:latin typeface="+mj-lt"/>
              </a:rPr>
              <a:t>strumenti informatici messi a </a:t>
            </a:r>
            <a:r>
              <a:rPr lang="it-IT" sz="1400" i="1" dirty="0" smtClean="0">
                <a:latin typeface="+mj-lt"/>
              </a:rPr>
              <a:t>disposizione della CUC.</a:t>
            </a:r>
            <a:endParaRPr lang="it-IT" sz="1400" i="1" dirty="0">
              <a:latin typeface="+mj-lt"/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496" y="243734"/>
            <a:ext cx="1152878" cy="10224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3"/>
          <a:srcRect l="32282" t="25251" r="33068" b="33392"/>
          <a:stretch/>
        </p:blipFill>
        <p:spPr>
          <a:xfrm>
            <a:off x="6317773" y="2056475"/>
            <a:ext cx="2917675" cy="18099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8" name="Content Placeholder 1"/>
          <p:cNvSpPr txBox="1">
            <a:spLocks/>
          </p:cNvSpPr>
          <p:nvPr/>
        </p:nvSpPr>
        <p:spPr>
          <a:xfrm>
            <a:off x="9336360" y="2218022"/>
            <a:ext cx="2310006" cy="148681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just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tabLst/>
              <a:defRPr sz="1600" b="0" i="0" kern="1200">
                <a:solidFill>
                  <a:srgbClr val="14284B"/>
                </a:solidFill>
                <a:latin typeface="Hind Medium"/>
                <a:ea typeface="+mn-ea"/>
                <a:cs typeface="Hind Medium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00"/>
              </a:lnSpc>
              <a:spcAft>
                <a:spcPts val="1200"/>
              </a:spcAft>
            </a:pPr>
            <a:r>
              <a:rPr lang="it-IT" sz="1400" b="1" u="sng" dirty="0" smtClean="0">
                <a:latin typeface="+mj-lt"/>
              </a:rPr>
              <a:t>Obiettivo</a:t>
            </a:r>
            <a:r>
              <a:rPr lang="it-IT" sz="1400" i="1" dirty="0" smtClean="0">
                <a:latin typeface="+mj-lt"/>
              </a:rPr>
              <a:t>: definire la struttura e la modalità di gestione della CUC </a:t>
            </a:r>
            <a:endParaRPr lang="it-IT" sz="1400" b="1" u="sng" dirty="0" smtClean="0">
              <a:latin typeface="+mj-lt"/>
            </a:endParaRPr>
          </a:p>
          <a:p>
            <a:pPr algn="l">
              <a:lnSpc>
                <a:spcPts val="1800"/>
              </a:lnSpc>
              <a:spcAft>
                <a:spcPts val="1200"/>
              </a:spcAft>
            </a:pPr>
            <a:r>
              <a:rPr lang="it-IT" sz="1400" b="1" u="sng" dirty="0" smtClean="0">
                <a:latin typeface="+mj-lt"/>
              </a:rPr>
              <a:t>Approvato con</a:t>
            </a:r>
            <a:r>
              <a:rPr lang="it-IT" sz="1400" i="1" dirty="0">
                <a:latin typeface="+mj-lt"/>
              </a:rPr>
              <a:t> Delibera del Consiglio Provinciale n. 27 del 31 luglio 2017</a:t>
            </a:r>
            <a:endParaRPr lang="it-IT" sz="1400" i="1" dirty="0" smtClean="0">
              <a:latin typeface="+mj-lt"/>
            </a:endParaRPr>
          </a:p>
        </p:txBody>
      </p:sp>
      <p:sp>
        <p:nvSpPr>
          <p:cNvPr id="129" name="Content Placeholder 1"/>
          <p:cNvSpPr txBox="1">
            <a:spLocks/>
          </p:cNvSpPr>
          <p:nvPr/>
        </p:nvSpPr>
        <p:spPr>
          <a:xfrm>
            <a:off x="527380" y="6333682"/>
            <a:ext cx="53253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just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tabLst/>
              <a:defRPr sz="1600" b="0" i="0" kern="1200">
                <a:solidFill>
                  <a:srgbClr val="14284B"/>
                </a:solidFill>
                <a:latin typeface="+mj-lt"/>
                <a:ea typeface="+mn-ea"/>
                <a:cs typeface="Hind Medium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1000" i="1" dirty="0" smtClean="0"/>
              <a:t>(*) Accordo rinnovabile previa manifestazione di volontà di tutte le parti.</a:t>
            </a:r>
            <a:endParaRPr lang="it-IT" sz="1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5350" t="19200" r="13775" b="6029"/>
          <a:stretch/>
        </p:blipFill>
        <p:spPr>
          <a:xfrm>
            <a:off x="527380" y="2056475"/>
            <a:ext cx="2919600" cy="18099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30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/>
          <p:nvPr/>
        </p:nvGrpSpPr>
        <p:grpSpPr>
          <a:xfrm>
            <a:off x="545994" y="4698858"/>
            <a:ext cx="319053" cy="216000"/>
            <a:chOff x="4217850" y="2061901"/>
            <a:chExt cx="319053" cy="216000"/>
          </a:xfrm>
          <a:solidFill>
            <a:srgbClr val="3FAE29"/>
          </a:solidFill>
        </p:grpSpPr>
        <p:sp>
          <p:nvSpPr>
            <p:cNvPr id="131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2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</p:grpSp>
      <p:grpSp>
        <p:nvGrpSpPr>
          <p:cNvPr id="133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/>
          <p:nvPr/>
        </p:nvGrpSpPr>
        <p:grpSpPr>
          <a:xfrm>
            <a:off x="545994" y="5280493"/>
            <a:ext cx="319053" cy="216000"/>
            <a:chOff x="4217850" y="2061901"/>
            <a:chExt cx="319053" cy="216000"/>
          </a:xfrm>
          <a:solidFill>
            <a:srgbClr val="3FAE29"/>
          </a:solidFill>
        </p:grpSpPr>
        <p:sp>
          <p:nvSpPr>
            <p:cNvPr id="134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5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</p:grpSp>
      <p:grpSp>
        <p:nvGrpSpPr>
          <p:cNvPr id="139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/>
          <p:nvPr/>
        </p:nvGrpSpPr>
        <p:grpSpPr>
          <a:xfrm>
            <a:off x="545994" y="5862129"/>
            <a:ext cx="319053" cy="216000"/>
            <a:chOff x="4217850" y="2061901"/>
            <a:chExt cx="319053" cy="216000"/>
          </a:xfrm>
          <a:solidFill>
            <a:srgbClr val="3FAE29"/>
          </a:solidFill>
        </p:grpSpPr>
        <p:sp>
          <p:nvSpPr>
            <p:cNvPr id="140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1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142" name="Segnaposto testo 26">
            <a:extLst>
              <a:ext uri="{FF2B5EF4-FFF2-40B4-BE49-F238E27FC236}">
                <a16:creationId xmlns:a16="http://schemas.microsoft.com/office/drawing/2014/main" id="{3389B9B1-2755-4DCA-BFC4-DC5408E51C08}"/>
              </a:ext>
            </a:extLst>
          </p:cNvPr>
          <p:cNvSpPr txBox="1">
            <a:spLocks/>
          </p:cNvSpPr>
          <p:nvPr/>
        </p:nvSpPr>
        <p:spPr>
          <a:xfrm>
            <a:off x="6638165" y="4537155"/>
            <a:ext cx="5008201" cy="539406"/>
          </a:xfrm>
          <a:prstGeom prst="rect">
            <a:avLst/>
          </a:prstGeom>
        </p:spPr>
        <p:txBody>
          <a:bodyPr anchor="ctr"/>
          <a:lstStyle>
            <a:lvl1pPr marL="268288" indent="-268288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400" i="1" dirty="0">
                <a:latin typeface="+mj-lt"/>
              </a:rPr>
              <a:t>Individuazione delle funzioni e delle competenze attribuite alla CUC nonché dell’ambito di operatività della stessa;</a:t>
            </a:r>
          </a:p>
        </p:txBody>
      </p:sp>
      <p:sp>
        <p:nvSpPr>
          <p:cNvPr id="143" name="Segnaposto testo 26">
            <a:extLst>
              <a:ext uri="{FF2B5EF4-FFF2-40B4-BE49-F238E27FC236}">
                <a16:creationId xmlns:a16="http://schemas.microsoft.com/office/drawing/2014/main" id="{3389B9B1-2755-4DCA-BFC4-DC5408E51C08}"/>
              </a:ext>
            </a:extLst>
          </p:cNvPr>
          <p:cNvSpPr txBox="1">
            <a:spLocks/>
          </p:cNvSpPr>
          <p:nvPr/>
        </p:nvSpPr>
        <p:spPr>
          <a:xfrm>
            <a:off x="6638165" y="5118790"/>
            <a:ext cx="5008201" cy="539406"/>
          </a:xfrm>
          <a:prstGeom prst="rect">
            <a:avLst/>
          </a:prstGeom>
        </p:spPr>
        <p:txBody>
          <a:bodyPr anchor="ctr"/>
          <a:lstStyle>
            <a:lvl1pPr marL="268288" indent="-268288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400" i="1" dirty="0">
                <a:latin typeface="+mj-lt"/>
              </a:rPr>
              <a:t>Descrizione del modello organizzativo e di funzionamento;</a:t>
            </a:r>
          </a:p>
        </p:txBody>
      </p:sp>
      <p:sp>
        <p:nvSpPr>
          <p:cNvPr id="144" name="Segnaposto testo 26">
            <a:extLst>
              <a:ext uri="{FF2B5EF4-FFF2-40B4-BE49-F238E27FC236}">
                <a16:creationId xmlns:a16="http://schemas.microsoft.com/office/drawing/2014/main" id="{3389B9B1-2755-4DCA-BFC4-DC5408E51C08}"/>
              </a:ext>
            </a:extLst>
          </p:cNvPr>
          <p:cNvSpPr txBox="1">
            <a:spLocks/>
          </p:cNvSpPr>
          <p:nvPr/>
        </p:nvSpPr>
        <p:spPr>
          <a:xfrm>
            <a:off x="6638165" y="5700426"/>
            <a:ext cx="5008201" cy="539406"/>
          </a:xfrm>
          <a:prstGeom prst="rect">
            <a:avLst/>
          </a:prstGeom>
        </p:spPr>
        <p:txBody>
          <a:bodyPr anchor="ctr"/>
          <a:lstStyle>
            <a:lvl1pPr marL="268288" indent="-268288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400" i="1" dirty="0">
                <a:latin typeface="+mj-lt"/>
              </a:rPr>
              <a:t>Illustrazione del modello tariffario adottato dalla CUC per l’adesione dei Comuni e la gestione delle procedure di gara</a:t>
            </a:r>
          </a:p>
        </p:txBody>
      </p:sp>
      <p:grpSp>
        <p:nvGrpSpPr>
          <p:cNvPr id="145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/>
          <p:nvPr/>
        </p:nvGrpSpPr>
        <p:grpSpPr>
          <a:xfrm>
            <a:off x="6339667" y="4698858"/>
            <a:ext cx="319053" cy="216000"/>
            <a:chOff x="4217850" y="2061901"/>
            <a:chExt cx="319053" cy="216000"/>
          </a:xfrm>
          <a:solidFill>
            <a:srgbClr val="3FAE29"/>
          </a:solidFill>
        </p:grpSpPr>
        <p:sp>
          <p:nvSpPr>
            <p:cNvPr id="146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7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</p:grpSp>
      <p:grpSp>
        <p:nvGrpSpPr>
          <p:cNvPr id="148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/>
          <p:nvPr/>
        </p:nvGrpSpPr>
        <p:grpSpPr>
          <a:xfrm>
            <a:off x="6339667" y="5280493"/>
            <a:ext cx="319053" cy="216000"/>
            <a:chOff x="4217850" y="2061901"/>
            <a:chExt cx="319053" cy="216000"/>
          </a:xfrm>
          <a:solidFill>
            <a:srgbClr val="3FAE29"/>
          </a:solidFill>
        </p:grpSpPr>
        <p:sp>
          <p:nvSpPr>
            <p:cNvPr id="149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50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</p:grpSp>
      <p:grpSp>
        <p:nvGrpSpPr>
          <p:cNvPr id="151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/>
          <p:nvPr/>
        </p:nvGrpSpPr>
        <p:grpSpPr>
          <a:xfrm>
            <a:off x="6339667" y="5862129"/>
            <a:ext cx="319053" cy="216000"/>
            <a:chOff x="4217850" y="2061901"/>
            <a:chExt cx="319053" cy="216000"/>
          </a:xfrm>
          <a:solidFill>
            <a:srgbClr val="3FAE29"/>
          </a:solidFill>
        </p:grpSpPr>
        <p:sp>
          <p:nvSpPr>
            <p:cNvPr id="152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53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6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Amministrativo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b="0" i="1" dirty="0" smtClean="0"/>
              <a:t>Convenzioni con gli Enti aderenti</a:t>
            </a:r>
            <a:endParaRPr lang="it-IT" sz="2000" dirty="0"/>
          </a:p>
        </p:txBody>
      </p:sp>
      <p:sp>
        <p:nvSpPr>
          <p:cNvPr id="34" name="CasellaDiTesto 58">
            <a:extLst>
              <a:ext uri="{FF2B5EF4-FFF2-40B4-BE49-F238E27FC236}">
                <a16:creationId xmlns:a16="http://schemas.microsoft.com/office/drawing/2014/main" id="{C2D45F66-D448-44F3-920F-2C3C579389FE}"/>
              </a:ext>
            </a:extLst>
          </p:cNvPr>
          <p:cNvSpPr txBox="1"/>
          <p:nvPr/>
        </p:nvSpPr>
        <p:spPr>
          <a:xfrm>
            <a:off x="527380" y="1485559"/>
            <a:ext cx="53285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3FAE29"/>
            </a:solidFill>
          </a:ln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it-IT" sz="1400" b="1" i="1" dirty="0" smtClean="0">
                <a:solidFill>
                  <a:srgbClr val="3FAE29"/>
                </a:solidFill>
                <a:latin typeface="+mj-lt"/>
              </a:rPr>
              <a:t>SCHEMA DI CONVENZIONE CON I COMUNI</a:t>
            </a:r>
            <a:endParaRPr lang="it-IT" sz="1400" b="1" dirty="0">
              <a:solidFill>
                <a:srgbClr val="3FAE29"/>
              </a:solidFill>
              <a:latin typeface="+mj-lt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33703" t="18076" r="34842" b="44080"/>
          <a:stretch/>
        </p:blipFill>
        <p:spPr>
          <a:xfrm>
            <a:off x="548913" y="2028760"/>
            <a:ext cx="2669971" cy="18069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6" name="Content Placeholder 1"/>
          <p:cNvSpPr txBox="1">
            <a:spLocks/>
          </p:cNvSpPr>
          <p:nvPr/>
        </p:nvSpPr>
        <p:spPr>
          <a:xfrm>
            <a:off x="3357291" y="2231957"/>
            <a:ext cx="2524851" cy="148681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just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tabLst/>
              <a:defRPr sz="1600" b="0" i="0" kern="1200">
                <a:solidFill>
                  <a:srgbClr val="14284B"/>
                </a:solidFill>
                <a:latin typeface="Hind Medium"/>
                <a:ea typeface="+mn-ea"/>
                <a:cs typeface="Hind Medium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00"/>
              </a:lnSpc>
              <a:spcAft>
                <a:spcPts val="1200"/>
              </a:spcAft>
            </a:pPr>
            <a:r>
              <a:rPr lang="it-IT" sz="1400" b="1" u="sng" dirty="0" smtClean="0">
                <a:latin typeface="+mj-lt"/>
              </a:rPr>
              <a:t>Obiettivo</a:t>
            </a:r>
            <a:r>
              <a:rPr lang="it-IT" sz="1400" i="1" dirty="0" smtClean="0">
                <a:latin typeface="+mj-lt"/>
              </a:rPr>
              <a:t>: regolare i rapporti tra CUC e Comuni aderenti</a:t>
            </a:r>
            <a:endParaRPr lang="it-IT" sz="1400" b="1" u="sng" dirty="0" smtClean="0">
              <a:latin typeface="+mj-lt"/>
            </a:endParaRPr>
          </a:p>
          <a:p>
            <a:pPr algn="l">
              <a:lnSpc>
                <a:spcPts val="1800"/>
              </a:lnSpc>
              <a:spcAft>
                <a:spcPts val="1200"/>
              </a:spcAft>
            </a:pPr>
            <a:r>
              <a:rPr lang="it-IT" sz="1400" b="1" u="sng" dirty="0" smtClean="0">
                <a:latin typeface="+mj-lt"/>
              </a:rPr>
              <a:t>Ambito di applicazione</a:t>
            </a:r>
            <a:r>
              <a:rPr lang="it-IT" sz="1400" i="1" dirty="0" smtClean="0">
                <a:latin typeface="+mj-lt"/>
              </a:rPr>
              <a:t>: tutte le procedure disciplinate dal Codice</a:t>
            </a:r>
            <a:endParaRPr lang="it-IT" sz="1400" b="1" u="sng" dirty="0" smtClean="0">
              <a:latin typeface="+mj-lt"/>
            </a:endParaRPr>
          </a:p>
          <a:p>
            <a:pPr algn="l">
              <a:lnSpc>
                <a:spcPts val="1800"/>
              </a:lnSpc>
              <a:spcAft>
                <a:spcPts val="1200"/>
              </a:spcAft>
            </a:pPr>
            <a:r>
              <a:rPr lang="it-IT" sz="1400" b="1" u="sng" dirty="0" smtClean="0">
                <a:latin typeface="+mj-lt"/>
              </a:rPr>
              <a:t>Durata</a:t>
            </a:r>
            <a:r>
              <a:rPr lang="it-IT" sz="1400" i="1" dirty="0" smtClean="0">
                <a:latin typeface="+mj-lt"/>
              </a:rPr>
              <a:t>: circa 5 anni</a:t>
            </a:r>
          </a:p>
        </p:txBody>
      </p:sp>
      <p:sp>
        <p:nvSpPr>
          <p:cNvPr id="37" name="CasellaDiTesto 58">
            <a:extLst>
              <a:ext uri="{FF2B5EF4-FFF2-40B4-BE49-F238E27FC236}">
                <a16:creationId xmlns:a16="http://schemas.microsoft.com/office/drawing/2014/main" id="{C2D45F66-D448-44F3-920F-2C3C579389FE}"/>
              </a:ext>
            </a:extLst>
          </p:cNvPr>
          <p:cNvSpPr txBox="1"/>
          <p:nvPr/>
        </p:nvSpPr>
        <p:spPr>
          <a:xfrm>
            <a:off x="548913" y="4137034"/>
            <a:ext cx="3348000" cy="30777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lvl="1"/>
            <a:r>
              <a:rPr lang="it-IT" sz="1400" b="1" dirty="0" smtClean="0">
                <a:solidFill>
                  <a:srgbClr val="14284B"/>
                </a:solidFill>
                <a:latin typeface="+mj-lt"/>
              </a:rPr>
              <a:t>PRINCIPALI CARATTERISTICHE</a:t>
            </a:r>
            <a:endParaRPr lang="it-IT" sz="1400" b="1" dirty="0">
              <a:solidFill>
                <a:srgbClr val="14284B"/>
              </a:solidFill>
              <a:latin typeface="+mj-lt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48913" y="4112121"/>
            <a:ext cx="3348000" cy="0"/>
          </a:xfrm>
          <a:prstGeom prst="line">
            <a:avLst/>
          </a:prstGeom>
          <a:ln w="19050">
            <a:solidFill>
              <a:srgbClr val="3FAE29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61">
            <a:extLst>
              <a:ext uri="{FF2B5EF4-FFF2-40B4-BE49-F238E27FC236}">
                <a16:creationId xmlns:a16="http://schemas.microsoft.com/office/drawing/2014/main" id="{CCAADBB8-B7DD-4ABE-99F7-15B71ECA08C6}"/>
              </a:ext>
            </a:extLst>
          </p:cNvPr>
          <p:cNvGrpSpPr/>
          <p:nvPr/>
        </p:nvGrpSpPr>
        <p:grpSpPr>
          <a:xfrm rot="5400000">
            <a:off x="3720000" y="3987328"/>
            <a:ext cx="4752000" cy="36000"/>
            <a:chOff x="814388" y="4745038"/>
            <a:chExt cx="7493000" cy="112713"/>
          </a:xfrm>
          <a:solidFill>
            <a:srgbClr val="14284B"/>
          </a:solidFill>
        </p:grpSpPr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1B5CE1BD-14CD-4171-B4ED-E0E024296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4813301"/>
              <a:ext cx="22225" cy="1111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D65EE832-E389-4310-BBAF-FF21258FE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88" y="4802188"/>
              <a:ext cx="79375" cy="22225"/>
            </a:xfrm>
            <a:custGeom>
              <a:avLst/>
              <a:gdLst>
                <a:gd name="T0" fmla="*/ 2 w 7"/>
                <a:gd name="T1" fmla="*/ 0 h 2"/>
                <a:gd name="T2" fmla="*/ 0 w 7"/>
                <a:gd name="T3" fmla="*/ 2 h 2"/>
                <a:gd name="T4" fmla="*/ 3 w 7"/>
                <a:gd name="T5" fmla="*/ 0 h 2"/>
                <a:gd name="T6" fmla="*/ 5 w 7"/>
                <a:gd name="T7" fmla="*/ 1 h 2"/>
                <a:gd name="T8" fmla="*/ 7 w 7"/>
                <a:gd name="T9" fmla="*/ 1 h 2"/>
                <a:gd name="T10" fmla="*/ 2 w 7"/>
                <a:gd name="T11" fmla="*/ 0 h 2"/>
                <a:gd name="T12" fmla="*/ 2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19D4FF90-90FF-461C-88BD-5BA54056F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4778376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F1507E26-5342-435D-B998-F4A7555F2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FBE28900-EB36-4FB6-A0E4-1E8329020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476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B62C3C25-0981-465A-BB28-B698D758C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477837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385C8CEA-EC25-4368-B622-BC7DD2480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B60485A3-5C88-4807-A85D-F60FA8849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767263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C225FBF7-01AB-4871-ABB1-52EEE4EC4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4778376"/>
              <a:ext cx="12700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B194BDD8-F187-45F1-B24E-AE8EF93C7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F02DBC6B-0981-4538-9486-DE4B7CF6B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DC2F82AF-246B-4BDA-A27D-FE652DDBF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957677CB-5253-45A4-B2F0-D0BAF1744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" y="4789488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D64E98E4-988D-4E6B-8B2D-EED72D43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5" y="4756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368ED720-9C33-41FE-B28C-94EE2BD58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0" y="4767263"/>
              <a:ext cx="66675" cy="11113"/>
            </a:xfrm>
            <a:custGeom>
              <a:avLst/>
              <a:gdLst>
                <a:gd name="T0" fmla="*/ 3 w 6"/>
                <a:gd name="T1" fmla="*/ 0 h 1"/>
                <a:gd name="T2" fmla="*/ 3 w 6"/>
                <a:gd name="T3" fmla="*/ 1 h 1"/>
                <a:gd name="T4" fmla="*/ 3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5" y="0"/>
                    <a:pt x="0" y="0"/>
                    <a:pt x="3" y="1"/>
                  </a:cubicBezTo>
                  <a:cubicBezTo>
                    <a:pt x="3" y="1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FF341A2F-DB3C-433D-8B81-540AFCCD9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13952F5E-04E7-4874-A201-E36033EFD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0836B169-DC42-46B4-B4B6-6FE7EE27A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4756151"/>
              <a:ext cx="0" cy="1111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96939640-4388-4091-99F2-D05265F54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767263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69554151-6BDC-437E-821E-9648F321A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3AA92855-BAD1-4D81-A8FD-1F1CF2873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4778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9E54BD19-5BA8-4422-A1FE-B9C0E1DEF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600" y="4824413"/>
              <a:ext cx="33338" cy="11113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60549804-BB70-4736-AB5B-D3A4F6B5E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61CDEF1C-BCAC-48B8-9DBA-217A1AE16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835526"/>
              <a:ext cx="3333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18406A50-0744-4522-A51C-077AF3A6F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835526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B234FFEE-EE99-4038-91A1-56CC04AA4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835526"/>
              <a:ext cx="22225" cy="0"/>
            </a:xfrm>
            <a:custGeom>
              <a:avLst/>
              <a:gdLst>
                <a:gd name="T0" fmla="*/ 2 w 2"/>
                <a:gd name="T1" fmla="*/ 1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CD1D286E-4874-48EF-A73A-2D40D20A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938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755FB10-DE68-4892-BAFC-E4E71D79F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388" y="4745038"/>
              <a:ext cx="7380288" cy="112713"/>
            </a:xfrm>
            <a:custGeom>
              <a:avLst/>
              <a:gdLst>
                <a:gd name="T0" fmla="*/ 75 w 655"/>
                <a:gd name="T1" fmla="*/ 7 h 10"/>
                <a:gd name="T2" fmla="*/ 80 w 655"/>
                <a:gd name="T3" fmla="*/ 7 h 10"/>
                <a:gd name="T4" fmla="*/ 97 w 655"/>
                <a:gd name="T5" fmla="*/ 8 h 10"/>
                <a:gd name="T6" fmla="*/ 133 w 655"/>
                <a:gd name="T7" fmla="*/ 8 h 10"/>
                <a:gd name="T8" fmla="*/ 156 w 655"/>
                <a:gd name="T9" fmla="*/ 7 h 10"/>
                <a:gd name="T10" fmla="*/ 193 w 655"/>
                <a:gd name="T11" fmla="*/ 7 h 10"/>
                <a:gd name="T12" fmla="*/ 208 w 655"/>
                <a:gd name="T13" fmla="*/ 8 h 10"/>
                <a:gd name="T14" fmla="*/ 229 w 655"/>
                <a:gd name="T15" fmla="*/ 7 h 10"/>
                <a:gd name="T16" fmla="*/ 250 w 655"/>
                <a:gd name="T17" fmla="*/ 7 h 10"/>
                <a:gd name="T18" fmla="*/ 274 w 655"/>
                <a:gd name="T19" fmla="*/ 7 h 10"/>
                <a:gd name="T20" fmla="*/ 326 w 655"/>
                <a:gd name="T21" fmla="*/ 8 h 10"/>
                <a:gd name="T22" fmla="*/ 385 w 655"/>
                <a:gd name="T23" fmla="*/ 8 h 10"/>
                <a:gd name="T24" fmla="*/ 412 w 655"/>
                <a:gd name="T25" fmla="*/ 7 h 10"/>
                <a:gd name="T26" fmla="*/ 456 w 655"/>
                <a:gd name="T27" fmla="*/ 7 h 10"/>
                <a:gd name="T28" fmla="*/ 474 w 655"/>
                <a:gd name="T29" fmla="*/ 8 h 10"/>
                <a:gd name="T30" fmla="*/ 496 w 655"/>
                <a:gd name="T31" fmla="*/ 6 h 10"/>
                <a:gd name="T32" fmla="*/ 505 w 655"/>
                <a:gd name="T33" fmla="*/ 6 h 10"/>
                <a:gd name="T34" fmla="*/ 521 w 655"/>
                <a:gd name="T35" fmla="*/ 6 h 10"/>
                <a:gd name="T36" fmla="*/ 547 w 655"/>
                <a:gd name="T37" fmla="*/ 6 h 10"/>
                <a:gd name="T38" fmla="*/ 569 w 655"/>
                <a:gd name="T39" fmla="*/ 6 h 10"/>
                <a:gd name="T40" fmla="*/ 593 w 655"/>
                <a:gd name="T41" fmla="*/ 6 h 10"/>
                <a:gd name="T42" fmla="*/ 604 w 655"/>
                <a:gd name="T43" fmla="*/ 6 h 10"/>
                <a:gd name="T44" fmla="*/ 620 w 655"/>
                <a:gd name="T45" fmla="*/ 7 h 10"/>
                <a:gd name="T46" fmla="*/ 645 w 655"/>
                <a:gd name="T47" fmla="*/ 6 h 10"/>
                <a:gd name="T48" fmla="*/ 654 w 655"/>
                <a:gd name="T49" fmla="*/ 6 h 10"/>
                <a:gd name="T50" fmla="*/ 641 w 655"/>
                <a:gd name="T51" fmla="*/ 4 h 10"/>
                <a:gd name="T52" fmla="*/ 628 w 655"/>
                <a:gd name="T53" fmla="*/ 3 h 10"/>
                <a:gd name="T54" fmla="*/ 615 w 655"/>
                <a:gd name="T55" fmla="*/ 3 h 10"/>
                <a:gd name="T56" fmla="*/ 590 w 655"/>
                <a:gd name="T57" fmla="*/ 3 h 10"/>
                <a:gd name="T58" fmla="*/ 580 w 655"/>
                <a:gd name="T59" fmla="*/ 4 h 10"/>
                <a:gd name="T60" fmla="*/ 570 w 655"/>
                <a:gd name="T61" fmla="*/ 3 h 10"/>
                <a:gd name="T62" fmla="*/ 552 w 655"/>
                <a:gd name="T63" fmla="*/ 4 h 10"/>
                <a:gd name="T64" fmla="*/ 532 w 655"/>
                <a:gd name="T65" fmla="*/ 2 h 10"/>
                <a:gd name="T66" fmla="*/ 509 w 655"/>
                <a:gd name="T67" fmla="*/ 3 h 10"/>
                <a:gd name="T68" fmla="*/ 504 w 655"/>
                <a:gd name="T69" fmla="*/ 2 h 10"/>
                <a:gd name="T70" fmla="*/ 485 w 655"/>
                <a:gd name="T71" fmla="*/ 1 h 10"/>
                <a:gd name="T72" fmla="*/ 477 w 655"/>
                <a:gd name="T73" fmla="*/ 1 h 10"/>
                <a:gd name="T74" fmla="*/ 465 w 655"/>
                <a:gd name="T75" fmla="*/ 3 h 10"/>
                <a:gd name="T76" fmla="*/ 453 w 655"/>
                <a:gd name="T77" fmla="*/ 3 h 10"/>
                <a:gd name="T78" fmla="*/ 437 w 655"/>
                <a:gd name="T79" fmla="*/ 3 h 10"/>
                <a:gd name="T80" fmla="*/ 418 w 655"/>
                <a:gd name="T81" fmla="*/ 3 h 10"/>
                <a:gd name="T82" fmla="*/ 390 w 655"/>
                <a:gd name="T83" fmla="*/ 4 h 10"/>
                <a:gd name="T84" fmla="*/ 369 w 655"/>
                <a:gd name="T85" fmla="*/ 3 h 10"/>
                <a:gd name="T86" fmla="*/ 355 w 655"/>
                <a:gd name="T87" fmla="*/ 4 h 10"/>
                <a:gd name="T88" fmla="*/ 339 w 655"/>
                <a:gd name="T89" fmla="*/ 4 h 10"/>
                <a:gd name="T90" fmla="*/ 304 w 655"/>
                <a:gd name="T91" fmla="*/ 0 h 10"/>
                <a:gd name="T92" fmla="*/ 272 w 655"/>
                <a:gd name="T93" fmla="*/ 2 h 10"/>
                <a:gd name="T94" fmla="*/ 249 w 655"/>
                <a:gd name="T95" fmla="*/ 1 h 10"/>
                <a:gd name="T96" fmla="*/ 207 w 655"/>
                <a:gd name="T97" fmla="*/ 1 h 10"/>
                <a:gd name="T98" fmla="*/ 172 w 655"/>
                <a:gd name="T99" fmla="*/ 3 h 10"/>
                <a:gd name="T100" fmla="*/ 141 w 655"/>
                <a:gd name="T101" fmla="*/ 3 h 10"/>
                <a:gd name="T102" fmla="*/ 128 w 655"/>
                <a:gd name="T103" fmla="*/ 3 h 10"/>
                <a:gd name="T104" fmla="*/ 116 w 655"/>
                <a:gd name="T105" fmla="*/ 2 h 10"/>
                <a:gd name="T106" fmla="*/ 110 w 655"/>
                <a:gd name="T107" fmla="*/ 2 h 10"/>
                <a:gd name="T108" fmla="*/ 92 w 655"/>
                <a:gd name="T109" fmla="*/ 2 h 10"/>
                <a:gd name="T110" fmla="*/ 34 w 655"/>
                <a:gd name="T111" fmla="*/ 4 h 10"/>
                <a:gd name="T112" fmla="*/ 14 w 655"/>
                <a:gd name="T113" fmla="*/ 3 h 10"/>
                <a:gd name="T114" fmla="*/ 7 w 655"/>
                <a:gd name="T115" fmla="*/ 7 h 10"/>
                <a:gd name="T116" fmla="*/ 14 w 655"/>
                <a:gd name="T117" fmla="*/ 7 h 10"/>
                <a:gd name="T118" fmla="*/ 41 w 655"/>
                <a:gd name="T119" fmla="*/ 7 h 10"/>
                <a:gd name="T120" fmla="*/ 55 w 655"/>
                <a:gd name="T121" fmla="*/ 7 h 10"/>
                <a:gd name="T122" fmla="*/ 122 w 655"/>
                <a:gd name="T123" fmla="*/ 7 h 10"/>
                <a:gd name="T124" fmla="*/ 111 w 655"/>
                <a:gd name="T1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5" h="10">
                  <a:moveTo>
                    <a:pt x="57" y="9"/>
                  </a:moveTo>
                  <a:cubicBezTo>
                    <a:pt x="60" y="9"/>
                    <a:pt x="58" y="8"/>
                    <a:pt x="59" y="7"/>
                  </a:cubicBezTo>
                  <a:cubicBezTo>
                    <a:pt x="62" y="7"/>
                    <a:pt x="60" y="8"/>
                    <a:pt x="61" y="9"/>
                  </a:cubicBezTo>
                  <a:cubicBezTo>
                    <a:pt x="63" y="8"/>
                    <a:pt x="65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8" y="7"/>
                    <a:pt x="72" y="8"/>
                    <a:pt x="74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7"/>
                    <a:pt x="74" y="6"/>
                    <a:pt x="74" y="6"/>
                  </a:cubicBezTo>
                  <a:cubicBezTo>
                    <a:pt x="75" y="6"/>
                    <a:pt x="76" y="5"/>
                    <a:pt x="77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8" y="7"/>
                    <a:pt x="75" y="6"/>
                    <a:pt x="75" y="7"/>
                  </a:cubicBezTo>
                  <a:cubicBezTo>
                    <a:pt x="78" y="7"/>
                    <a:pt x="80" y="6"/>
                    <a:pt x="82" y="6"/>
                  </a:cubicBezTo>
                  <a:cubicBezTo>
                    <a:pt x="83" y="7"/>
                    <a:pt x="78" y="7"/>
                    <a:pt x="80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80" y="8"/>
                    <a:pt x="76" y="7"/>
                    <a:pt x="78" y="8"/>
                  </a:cubicBezTo>
                  <a:cubicBezTo>
                    <a:pt x="82" y="9"/>
                    <a:pt x="82" y="8"/>
                    <a:pt x="86" y="8"/>
                  </a:cubicBezTo>
                  <a:cubicBezTo>
                    <a:pt x="86" y="8"/>
                    <a:pt x="85" y="7"/>
                    <a:pt x="86" y="7"/>
                  </a:cubicBezTo>
                  <a:cubicBezTo>
                    <a:pt x="91" y="6"/>
                    <a:pt x="90" y="9"/>
                    <a:pt x="94" y="8"/>
                  </a:cubicBezTo>
                  <a:cubicBezTo>
                    <a:pt x="95" y="7"/>
                    <a:pt x="95" y="6"/>
                    <a:pt x="98" y="7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8"/>
                    <a:pt x="99" y="6"/>
                    <a:pt x="103" y="7"/>
                  </a:cubicBezTo>
                  <a:cubicBezTo>
                    <a:pt x="102" y="8"/>
                    <a:pt x="100" y="7"/>
                    <a:pt x="101" y="8"/>
                  </a:cubicBezTo>
                  <a:cubicBezTo>
                    <a:pt x="103" y="8"/>
                    <a:pt x="102" y="7"/>
                    <a:pt x="104" y="7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8" y="8"/>
                    <a:pt x="113" y="7"/>
                    <a:pt x="117" y="7"/>
                  </a:cubicBezTo>
                  <a:cubicBezTo>
                    <a:pt x="116" y="7"/>
                    <a:pt x="116" y="7"/>
                    <a:pt x="117" y="8"/>
                  </a:cubicBezTo>
                  <a:cubicBezTo>
                    <a:pt x="122" y="7"/>
                    <a:pt x="128" y="8"/>
                    <a:pt x="133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6" y="8"/>
                    <a:pt x="135" y="8"/>
                  </a:cubicBezTo>
                  <a:cubicBezTo>
                    <a:pt x="137" y="8"/>
                    <a:pt x="135" y="8"/>
                    <a:pt x="136" y="7"/>
                  </a:cubicBezTo>
                  <a:cubicBezTo>
                    <a:pt x="138" y="7"/>
                    <a:pt x="138" y="8"/>
                    <a:pt x="137" y="8"/>
                  </a:cubicBezTo>
                  <a:cubicBezTo>
                    <a:pt x="141" y="7"/>
                    <a:pt x="147" y="7"/>
                    <a:pt x="151" y="7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3" y="8"/>
                    <a:pt x="153" y="6"/>
                    <a:pt x="156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62" y="7"/>
                    <a:pt x="169" y="7"/>
                    <a:pt x="173" y="8"/>
                  </a:cubicBezTo>
                  <a:cubicBezTo>
                    <a:pt x="174" y="7"/>
                    <a:pt x="179" y="8"/>
                    <a:pt x="180" y="7"/>
                  </a:cubicBezTo>
                  <a:cubicBezTo>
                    <a:pt x="183" y="7"/>
                    <a:pt x="182" y="8"/>
                    <a:pt x="187" y="8"/>
                  </a:cubicBezTo>
                  <a:cubicBezTo>
                    <a:pt x="189" y="8"/>
                    <a:pt x="189" y="7"/>
                    <a:pt x="191" y="7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5" y="8"/>
                    <a:pt x="195" y="7"/>
                    <a:pt x="195" y="7"/>
                  </a:cubicBezTo>
                  <a:cubicBezTo>
                    <a:pt x="197" y="7"/>
                    <a:pt x="201" y="8"/>
                    <a:pt x="201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6" y="8"/>
                    <a:pt x="205" y="8"/>
                    <a:pt x="205" y="8"/>
                  </a:cubicBezTo>
                  <a:cubicBezTo>
                    <a:pt x="208" y="7"/>
                    <a:pt x="205" y="9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3" y="8"/>
                    <a:pt x="215" y="8"/>
                  </a:cubicBezTo>
                  <a:cubicBezTo>
                    <a:pt x="215" y="8"/>
                    <a:pt x="215" y="8"/>
                    <a:pt x="215" y="8"/>
                  </a:cubicBezTo>
                  <a:cubicBezTo>
                    <a:pt x="219" y="9"/>
                    <a:pt x="224" y="8"/>
                    <a:pt x="228" y="8"/>
                  </a:cubicBezTo>
                  <a:cubicBezTo>
                    <a:pt x="227" y="8"/>
                    <a:pt x="227" y="7"/>
                    <a:pt x="229" y="7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30" y="7"/>
                    <a:pt x="228" y="7"/>
                    <a:pt x="229" y="7"/>
                  </a:cubicBezTo>
                  <a:cubicBezTo>
                    <a:pt x="231" y="7"/>
                    <a:pt x="231" y="8"/>
                    <a:pt x="230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8"/>
                    <a:pt x="231" y="8"/>
                    <a:pt x="231" y="8"/>
                  </a:cubicBezTo>
                  <a:cubicBezTo>
                    <a:pt x="232" y="8"/>
                    <a:pt x="235" y="9"/>
                    <a:pt x="236" y="8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241" y="9"/>
                    <a:pt x="243" y="8"/>
                    <a:pt x="247" y="8"/>
                  </a:cubicBezTo>
                  <a:cubicBezTo>
                    <a:pt x="247" y="8"/>
                    <a:pt x="249" y="8"/>
                    <a:pt x="250" y="7"/>
                  </a:cubicBezTo>
                  <a:cubicBezTo>
                    <a:pt x="253" y="7"/>
                    <a:pt x="256" y="8"/>
                    <a:pt x="259" y="8"/>
                  </a:cubicBezTo>
                  <a:cubicBezTo>
                    <a:pt x="262" y="8"/>
                    <a:pt x="260" y="7"/>
                    <a:pt x="261" y="7"/>
                  </a:cubicBezTo>
                  <a:cubicBezTo>
                    <a:pt x="261" y="7"/>
                    <a:pt x="265" y="7"/>
                    <a:pt x="263" y="8"/>
                  </a:cubicBezTo>
                  <a:cubicBezTo>
                    <a:pt x="267" y="8"/>
                    <a:pt x="268" y="8"/>
                    <a:pt x="274" y="7"/>
                  </a:cubicBezTo>
                  <a:cubicBezTo>
                    <a:pt x="273" y="7"/>
                    <a:pt x="272" y="7"/>
                    <a:pt x="273" y="7"/>
                  </a:cubicBezTo>
                  <a:cubicBezTo>
                    <a:pt x="274" y="6"/>
                    <a:pt x="275" y="7"/>
                    <a:pt x="275" y="7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80" y="6"/>
                    <a:pt x="288" y="9"/>
                    <a:pt x="293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7" y="7"/>
                    <a:pt x="297" y="7"/>
                    <a:pt x="297" y="7"/>
                  </a:cubicBezTo>
                  <a:cubicBezTo>
                    <a:pt x="299" y="7"/>
                    <a:pt x="296" y="8"/>
                    <a:pt x="297" y="8"/>
                  </a:cubicBezTo>
                  <a:cubicBezTo>
                    <a:pt x="303" y="7"/>
                    <a:pt x="306" y="8"/>
                    <a:pt x="310" y="8"/>
                  </a:cubicBezTo>
                  <a:cubicBezTo>
                    <a:pt x="313" y="10"/>
                    <a:pt x="322" y="7"/>
                    <a:pt x="326" y="9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7" y="8"/>
                    <a:pt x="327" y="8"/>
                    <a:pt x="328" y="9"/>
                  </a:cubicBezTo>
                  <a:cubicBezTo>
                    <a:pt x="328" y="8"/>
                    <a:pt x="327" y="8"/>
                    <a:pt x="328" y="8"/>
                  </a:cubicBezTo>
                  <a:cubicBezTo>
                    <a:pt x="338" y="7"/>
                    <a:pt x="348" y="9"/>
                    <a:pt x="358" y="9"/>
                  </a:cubicBezTo>
                  <a:cubicBezTo>
                    <a:pt x="362" y="9"/>
                    <a:pt x="360" y="7"/>
                    <a:pt x="365" y="8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71" y="8"/>
                    <a:pt x="379" y="9"/>
                    <a:pt x="386" y="8"/>
                  </a:cubicBezTo>
                  <a:cubicBezTo>
                    <a:pt x="386" y="8"/>
                    <a:pt x="386" y="8"/>
                    <a:pt x="385" y="8"/>
                  </a:cubicBezTo>
                  <a:cubicBezTo>
                    <a:pt x="386" y="9"/>
                    <a:pt x="390" y="8"/>
                    <a:pt x="391" y="8"/>
                  </a:cubicBezTo>
                  <a:cubicBezTo>
                    <a:pt x="392" y="8"/>
                    <a:pt x="391" y="8"/>
                    <a:pt x="391" y="8"/>
                  </a:cubicBezTo>
                  <a:cubicBezTo>
                    <a:pt x="393" y="9"/>
                    <a:pt x="395" y="8"/>
                    <a:pt x="396" y="8"/>
                  </a:cubicBezTo>
                  <a:cubicBezTo>
                    <a:pt x="396" y="8"/>
                    <a:pt x="396" y="8"/>
                    <a:pt x="395" y="8"/>
                  </a:cubicBezTo>
                  <a:cubicBezTo>
                    <a:pt x="396" y="8"/>
                    <a:pt x="400" y="9"/>
                    <a:pt x="399" y="8"/>
                  </a:cubicBezTo>
                  <a:cubicBezTo>
                    <a:pt x="402" y="8"/>
                    <a:pt x="404" y="8"/>
                    <a:pt x="407" y="8"/>
                  </a:cubicBezTo>
                  <a:cubicBezTo>
                    <a:pt x="408" y="7"/>
                    <a:pt x="411" y="8"/>
                    <a:pt x="412" y="7"/>
                  </a:cubicBezTo>
                  <a:cubicBezTo>
                    <a:pt x="412" y="8"/>
                    <a:pt x="416" y="8"/>
                    <a:pt x="418" y="8"/>
                  </a:cubicBezTo>
                  <a:cubicBezTo>
                    <a:pt x="418" y="8"/>
                    <a:pt x="420" y="8"/>
                    <a:pt x="419" y="8"/>
                  </a:cubicBezTo>
                  <a:cubicBezTo>
                    <a:pt x="421" y="8"/>
                    <a:pt x="423" y="8"/>
                    <a:pt x="422" y="8"/>
                  </a:cubicBezTo>
                  <a:cubicBezTo>
                    <a:pt x="426" y="9"/>
                    <a:pt x="430" y="6"/>
                    <a:pt x="432" y="8"/>
                  </a:cubicBezTo>
                  <a:cubicBezTo>
                    <a:pt x="438" y="8"/>
                    <a:pt x="443" y="7"/>
                    <a:pt x="448" y="7"/>
                  </a:cubicBezTo>
                  <a:cubicBezTo>
                    <a:pt x="448" y="8"/>
                    <a:pt x="443" y="7"/>
                    <a:pt x="443" y="8"/>
                  </a:cubicBezTo>
                  <a:cubicBezTo>
                    <a:pt x="448" y="8"/>
                    <a:pt x="451" y="7"/>
                    <a:pt x="456" y="7"/>
                  </a:cubicBezTo>
                  <a:cubicBezTo>
                    <a:pt x="457" y="7"/>
                    <a:pt x="455" y="8"/>
                    <a:pt x="454" y="8"/>
                  </a:cubicBezTo>
                  <a:cubicBezTo>
                    <a:pt x="459" y="7"/>
                    <a:pt x="464" y="8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8" y="8"/>
                    <a:pt x="470" y="8"/>
                    <a:pt x="469" y="7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7" y="7"/>
                    <a:pt x="472" y="6"/>
                    <a:pt x="472" y="5"/>
                  </a:cubicBezTo>
                  <a:cubicBezTo>
                    <a:pt x="471" y="7"/>
                    <a:pt x="477" y="6"/>
                    <a:pt x="474" y="8"/>
                  </a:cubicBezTo>
                  <a:cubicBezTo>
                    <a:pt x="475" y="8"/>
                    <a:pt x="476" y="7"/>
                    <a:pt x="475" y="7"/>
                  </a:cubicBezTo>
                  <a:cubicBezTo>
                    <a:pt x="476" y="7"/>
                    <a:pt x="477" y="7"/>
                    <a:pt x="476" y="8"/>
                  </a:cubicBezTo>
                  <a:cubicBezTo>
                    <a:pt x="479" y="7"/>
                    <a:pt x="478" y="7"/>
                    <a:pt x="481" y="7"/>
                  </a:cubicBezTo>
                  <a:cubicBezTo>
                    <a:pt x="481" y="7"/>
                    <a:pt x="480" y="7"/>
                    <a:pt x="480" y="7"/>
                  </a:cubicBezTo>
                  <a:cubicBezTo>
                    <a:pt x="481" y="7"/>
                    <a:pt x="483" y="6"/>
                    <a:pt x="485" y="7"/>
                  </a:cubicBezTo>
                  <a:cubicBezTo>
                    <a:pt x="485" y="7"/>
                    <a:pt x="485" y="7"/>
                    <a:pt x="484" y="7"/>
                  </a:cubicBezTo>
                  <a:cubicBezTo>
                    <a:pt x="489" y="7"/>
                    <a:pt x="491" y="6"/>
                    <a:pt x="496" y="6"/>
                  </a:cubicBezTo>
                  <a:cubicBezTo>
                    <a:pt x="495" y="7"/>
                    <a:pt x="497" y="7"/>
                    <a:pt x="498" y="8"/>
                  </a:cubicBezTo>
                  <a:cubicBezTo>
                    <a:pt x="500" y="7"/>
                    <a:pt x="500" y="7"/>
                    <a:pt x="500" y="7"/>
                  </a:cubicBezTo>
                  <a:cubicBezTo>
                    <a:pt x="499" y="7"/>
                    <a:pt x="499" y="7"/>
                    <a:pt x="499" y="7"/>
                  </a:cubicBezTo>
                  <a:cubicBezTo>
                    <a:pt x="501" y="7"/>
                    <a:pt x="503" y="6"/>
                    <a:pt x="505" y="6"/>
                  </a:cubicBezTo>
                  <a:cubicBezTo>
                    <a:pt x="503" y="7"/>
                    <a:pt x="503" y="7"/>
                    <a:pt x="503" y="7"/>
                  </a:cubicBezTo>
                  <a:cubicBezTo>
                    <a:pt x="507" y="7"/>
                    <a:pt x="507" y="7"/>
                    <a:pt x="507" y="7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7" y="6"/>
                    <a:pt x="505" y="5"/>
                    <a:pt x="508" y="5"/>
                  </a:cubicBezTo>
                  <a:cubicBezTo>
                    <a:pt x="507" y="5"/>
                    <a:pt x="510" y="5"/>
                    <a:pt x="511" y="6"/>
                  </a:cubicBezTo>
                  <a:cubicBezTo>
                    <a:pt x="511" y="6"/>
                    <a:pt x="511" y="6"/>
                    <a:pt x="511" y="6"/>
                  </a:cubicBezTo>
                  <a:cubicBezTo>
                    <a:pt x="512" y="5"/>
                    <a:pt x="513" y="5"/>
                    <a:pt x="515" y="5"/>
                  </a:cubicBezTo>
                  <a:cubicBezTo>
                    <a:pt x="515" y="6"/>
                    <a:pt x="514" y="7"/>
                    <a:pt x="515" y="7"/>
                  </a:cubicBezTo>
                  <a:cubicBezTo>
                    <a:pt x="516" y="6"/>
                    <a:pt x="520" y="6"/>
                    <a:pt x="521" y="6"/>
                  </a:cubicBezTo>
                  <a:cubicBezTo>
                    <a:pt x="521" y="6"/>
                    <a:pt x="520" y="6"/>
                    <a:pt x="521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3" y="6"/>
                    <a:pt x="522" y="7"/>
                  </a:cubicBezTo>
                  <a:cubicBezTo>
                    <a:pt x="525" y="7"/>
                    <a:pt x="522" y="5"/>
                    <a:pt x="525" y="6"/>
                  </a:cubicBezTo>
                  <a:cubicBezTo>
                    <a:pt x="525" y="6"/>
                    <a:pt x="525" y="6"/>
                    <a:pt x="524" y="6"/>
                  </a:cubicBezTo>
                  <a:cubicBezTo>
                    <a:pt x="528" y="6"/>
                    <a:pt x="531" y="6"/>
                    <a:pt x="534" y="6"/>
                  </a:cubicBezTo>
                  <a:cubicBezTo>
                    <a:pt x="535" y="7"/>
                    <a:pt x="532" y="6"/>
                    <a:pt x="533" y="7"/>
                  </a:cubicBezTo>
                  <a:cubicBezTo>
                    <a:pt x="537" y="7"/>
                    <a:pt x="542" y="6"/>
                    <a:pt x="547" y="6"/>
                  </a:cubicBezTo>
                  <a:cubicBezTo>
                    <a:pt x="546" y="6"/>
                    <a:pt x="546" y="6"/>
                    <a:pt x="546" y="6"/>
                  </a:cubicBezTo>
                  <a:cubicBezTo>
                    <a:pt x="547" y="5"/>
                    <a:pt x="549" y="7"/>
                    <a:pt x="552" y="6"/>
                  </a:cubicBezTo>
                  <a:cubicBezTo>
                    <a:pt x="551" y="6"/>
                    <a:pt x="551" y="7"/>
                    <a:pt x="551" y="7"/>
                  </a:cubicBezTo>
                  <a:cubicBezTo>
                    <a:pt x="554" y="7"/>
                    <a:pt x="558" y="6"/>
                    <a:pt x="562" y="6"/>
                  </a:cubicBezTo>
                  <a:cubicBezTo>
                    <a:pt x="562" y="6"/>
                    <a:pt x="562" y="6"/>
                    <a:pt x="562" y="6"/>
                  </a:cubicBezTo>
                  <a:cubicBezTo>
                    <a:pt x="563" y="7"/>
                    <a:pt x="566" y="6"/>
                    <a:pt x="568" y="7"/>
                  </a:cubicBezTo>
                  <a:cubicBezTo>
                    <a:pt x="569" y="6"/>
                    <a:pt x="570" y="6"/>
                    <a:pt x="569" y="6"/>
                  </a:cubicBezTo>
                  <a:cubicBezTo>
                    <a:pt x="576" y="8"/>
                    <a:pt x="581" y="5"/>
                    <a:pt x="586" y="6"/>
                  </a:cubicBezTo>
                  <a:cubicBezTo>
                    <a:pt x="586" y="6"/>
                    <a:pt x="585" y="7"/>
                    <a:pt x="585" y="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6"/>
                    <a:pt x="589" y="6"/>
                    <a:pt x="588" y="5"/>
                  </a:cubicBezTo>
                  <a:cubicBezTo>
                    <a:pt x="589" y="5"/>
                    <a:pt x="590" y="5"/>
                    <a:pt x="592" y="5"/>
                  </a:cubicBezTo>
                  <a:cubicBezTo>
                    <a:pt x="589" y="5"/>
                    <a:pt x="592" y="6"/>
                    <a:pt x="592" y="6"/>
                  </a:cubicBezTo>
                  <a:cubicBezTo>
                    <a:pt x="592" y="6"/>
                    <a:pt x="593" y="6"/>
                    <a:pt x="593" y="6"/>
                  </a:cubicBezTo>
                  <a:cubicBezTo>
                    <a:pt x="595" y="7"/>
                    <a:pt x="593" y="4"/>
                    <a:pt x="596" y="5"/>
                  </a:cubicBezTo>
                  <a:cubicBezTo>
                    <a:pt x="596" y="5"/>
                    <a:pt x="596" y="5"/>
                    <a:pt x="596" y="5"/>
                  </a:cubicBezTo>
                  <a:cubicBezTo>
                    <a:pt x="597" y="5"/>
                    <a:pt x="598" y="5"/>
                    <a:pt x="600" y="5"/>
                  </a:cubicBezTo>
                  <a:cubicBezTo>
                    <a:pt x="600" y="6"/>
                    <a:pt x="598" y="5"/>
                    <a:pt x="598" y="6"/>
                  </a:cubicBezTo>
                  <a:cubicBezTo>
                    <a:pt x="600" y="6"/>
                    <a:pt x="602" y="4"/>
                    <a:pt x="604" y="5"/>
                  </a:cubicBezTo>
                  <a:cubicBezTo>
                    <a:pt x="603" y="5"/>
                    <a:pt x="602" y="5"/>
                    <a:pt x="601" y="6"/>
                  </a:cubicBezTo>
                  <a:cubicBezTo>
                    <a:pt x="603" y="6"/>
                    <a:pt x="603" y="6"/>
                    <a:pt x="604" y="6"/>
                  </a:cubicBezTo>
                  <a:cubicBezTo>
                    <a:pt x="604" y="6"/>
                    <a:pt x="604" y="6"/>
                    <a:pt x="604" y="6"/>
                  </a:cubicBezTo>
                  <a:cubicBezTo>
                    <a:pt x="607" y="7"/>
                    <a:pt x="607" y="7"/>
                    <a:pt x="607" y="7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609" y="5"/>
                    <a:pt x="611" y="6"/>
                    <a:pt x="614" y="5"/>
                  </a:cubicBezTo>
                  <a:cubicBezTo>
                    <a:pt x="611" y="6"/>
                    <a:pt x="614" y="6"/>
                    <a:pt x="614" y="6"/>
                  </a:cubicBezTo>
                  <a:cubicBezTo>
                    <a:pt x="615" y="7"/>
                    <a:pt x="616" y="7"/>
                    <a:pt x="615" y="7"/>
                  </a:cubicBezTo>
                  <a:cubicBezTo>
                    <a:pt x="617" y="6"/>
                    <a:pt x="618" y="8"/>
                    <a:pt x="620" y="7"/>
                  </a:cubicBezTo>
                  <a:cubicBezTo>
                    <a:pt x="620" y="7"/>
                    <a:pt x="622" y="7"/>
                    <a:pt x="621" y="7"/>
                  </a:cubicBezTo>
                  <a:cubicBezTo>
                    <a:pt x="623" y="7"/>
                    <a:pt x="621" y="7"/>
                    <a:pt x="621" y="7"/>
                  </a:cubicBezTo>
                  <a:cubicBezTo>
                    <a:pt x="624" y="6"/>
                    <a:pt x="628" y="8"/>
                    <a:pt x="632" y="6"/>
                  </a:cubicBezTo>
                  <a:cubicBezTo>
                    <a:pt x="636" y="6"/>
                    <a:pt x="637" y="5"/>
                    <a:pt x="640" y="5"/>
                  </a:cubicBezTo>
                  <a:cubicBezTo>
                    <a:pt x="641" y="5"/>
                    <a:pt x="639" y="6"/>
                    <a:pt x="639" y="6"/>
                  </a:cubicBezTo>
                  <a:cubicBezTo>
                    <a:pt x="641" y="6"/>
                    <a:pt x="642" y="6"/>
                    <a:pt x="644" y="6"/>
                  </a:cubicBezTo>
                  <a:cubicBezTo>
                    <a:pt x="644" y="6"/>
                    <a:pt x="644" y="6"/>
                    <a:pt x="645" y="6"/>
                  </a:cubicBezTo>
                  <a:cubicBezTo>
                    <a:pt x="646" y="6"/>
                    <a:pt x="646" y="5"/>
                    <a:pt x="647" y="6"/>
                  </a:cubicBezTo>
                  <a:cubicBezTo>
                    <a:pt x="647" y="6"/>
                    <a:pt x="647" y="6"/>
                    <a:pt x="646" y="7"/>
                  </a:cubicBezTo>
                  <a:cubicBezTo>
                    <a:pt x="648" y="6"/>
                    <a:pt x="649" y="6"/>
                    <a:pt x="651" y="6"/>
                  </a:cubicBezTo>
                  <a:cubicBezTo>
                    <a:pt x="651" y="6"/>
                    <a:pt x="650" y="6"/>
                    <a:pt x="649" y="7"/>
                  </a:cubicBezTo>
                  <a:cubicBezTo>
                    <a:pt x="651" y="7"/>
                    <a:pt x="654" y="6"/>
                    <a:pt x="655" y="6"/>
                  </a:cubicBezTo>
                  <a:cubicBezTo>
                    <a:pt x="654" y="5"/>
                    <a:pt x="654" y="5"/>
                    <a:pt x="654" y="5"/>
                  </a:cubicBezTo>
                  <a:cubicBezTo>
                    <a:pt x="654" y="5"/>
                    <a:pt x="654" y="6"/>
                    <a:pt x="654" y="6"/>
                  </a:cubicBezTo>
                  <a:cubicBezTo>
                    <a:pt x="652" y="7"/>
                    <a:pt x="651" y="6"/>
                    <a:pt x="651" y="6"/>
                  </a:cubicBezTo>
                  <a:cubicBezTo>
                    <a:pt x="652" y="5"/>
                    <a:pt x="652" y="5"/>
                    <a:pt x="652" y="5"/>
                  </a:cubicBezTo>
                  <a:cubicBezTo>
                    <a:pt x="651" y="4"/>
                    <a:pt x="647" y="6"/>
                    <a:pt x="645" y="6"/>
                  </a:cubicBezTo>
                  <a:cubicBezTo>
                    <a:pt x="646" y="4"/>
                    <a:pt x="646" y="4"/>
                    <a:pt x="646" y="4"/>
                  </a:cubicBezTo>
                  <a:cubicBezTo>
                    <a:pt x="643" y="5"/>
                    <a:pt x="643" y="5"/>
                    <a:pt x="643" y="5"/>
                  </a:cubicBezTo>
                  <a:cubicBezTo>
                    <a:pt x="643" y="5"/>
                    <a:pt x="643" y="4"/>
                    <a:pt x="644" y="4"/>
                  </a:cubicBezTo>
                  <a:cubicBezTo>
                    <a:pt x="642" y="4"/>
                    <a:pt x="642" y="5"/>
                    <a:pt x="641" y="4"/>
                  </a:cubicBezTo>
                  <a:cubicBezTo>
                    <a:pt x="641" y="4"/>
                    <a:pt x="641" y="4"/>
                    <a:pt x="641" y="4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9" y="4"/>
                    <a:pt x="639" y="3"/>
                    <a:pt x="640" y="4"/>
                  </a:cubicBezTo>
                  <a:cubicBezTo>
                    <a:pt x="637" y="3"/>
                    <a:pt x="635" y="4"/>
                    <a:pt x="634" y="4"/>
                  </a:cubicBezTo>
                  <a:cubicBezTo>
                    <a:pt x="634" y="4"/>
                    <a:pt x="634" y="4"/>
                    <a:pt x="634" y="4"/>
                  </a:cubicBezTo>
                  <a:cubicBezTo>
                    <a:pt x="630" y="4"/>
                    <a:pt x="633" y="4"/>
                    <a:pt x="630" y="5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8" y="4"/>
                    <a:pt x="628" y="4"/>
                    <a:pt x="628" y="4"/>
                  </a:cubicBezTo>
                  <a:cubicBezTo>
                    <a:pt x="627" y="4"/>
                    <a:pt x="626" y="4"/>
                    <a:pt x="627" y="4"/>
                  </a:cubicBezTo>
                  <a:cubicBezTo>
                    <a:pt x="625" y="4"/>
                    <a:pt x="627" y="4"/>
                    <a:pt x="626" y="5"/>
                  </a:cubicBezTo>
                  <a:cubicBezTo>
                    <a:pt x="624" y="4"/>
                    <a:pt x="620" y="5"/>
                    <a:pt x="619" y="4"/>
                  </a:cubicBezTo>
                  <a:cubicBezTo>
                    <a:pt x="619" y="4"/>
                    <a:pt x="622" y="4"/>
                    <a:pt x="619" y="5"/>
                  </a:cubicBezTo>
                  <a:cubicBezTo>
                    <a:pt x="619" y="3"/>
                    <a:pt x="617" y="5"/>
                    <a:pt x="615" y="4"/>
                  </a:cubicBezTo>
                  <a:cubicBezTo>
                    <a:pt x="615" y="3"/>
                    <a:pt x="617" y="4"/>
                    <a:pt x="615" y="3"/>
                  </a:cubicBezTo>
                  <a:cubicBezTo>
                    <a:pt x="614" y="4"/>
                    <a:pt x="611" y="3"/>
                    <a:pt x="610" y="3"/>
                  </a:cubicBezTo>
                  <a:cubicBezTo>
                    <a:pt x="610" y="4"/>
                    <a:pt x="606" y="4"/>
                    <a:pt x="603" y="4"/>
                  </a:cubicBezTo>
                  <a:cubicBezTo>
                    <a:pt x="604" y="4"/>
                    <a:pt x="598" y="3"/>
                    <a:pt x="596" y="3"/>
                  </a:cubicBezTo>
                  <a:cubicBezTo>
                    <a:pt x="596" y="3"/>
                    <a:pt x="596" y="3"/>
                    <a:pt x="596" y="3"/>
                  </a:cubicBezTo>
                  <a:cubicBezTo>
                    <a:pt x="595" y="4"/>
                    <a:pt x="593" y="4"/>
                    <a:pt x="591" y="4"/>
                  </a:cubicBezTo>
                  <a:cubicBezTo>
                    <a:pt x="591" y="3"/>
                    <a:pt x="591" y="3"/>
                    <a:pt x="592" y="3"/>
                  </a:cubicBezTo>
                  <a:cubicBezTo>
                    <a:pt x="590" y="3"/>
                    <a:pt x="590" y="3"/>
                    <a:pt x="590" y="3"/>
                  </a:cubicBezTo>
                  <a:cubicBezTo>
                    <a:pt x="590" y="3"/>
                    <a:pt x="589" y="3"/>
                    <a:pt x="588" y="3"/>
                  </a:cubicBezTo>
                  <a:cubicBezTo>
                    <a:pt x="589" y="3"/>
                    <a:pt x="589" y="3"/>
                    <a:pt x="589" y="3"/>
                  </a:cubicBezTo>
                  <a:cubicBezTo>
                    <a:pt x="586" y="3"/>
                    <a:pt x="584" y="3"/>
                    <a:pt x="581" y="3"/>
                  </a:cubicBezTo>
                  <a:cubicBezTo>
                    <a:pt x="580" y="4"/>
                    <a:pt x="583" y="5"/>
                    <a:pt x="580" y="5"/>
                  </a:cubicBezTo>
                  <a:cubicBezTo>
                    <a:pt x="580" y="5"/>
                    <a:pt x="580" y="4"/>
                    <a:pt x="580" y="4"/>
                  </a:cubicBezTo>
                  <a:cubicBezTo>
                    <a:pt x="580" y="4"/>
                    <a:pt x="579" y="4"/>
                    <a:pt x="579" y="4"/>
                  </a:cubicBezTo>
                  <a:cubicBezTo>
                    <a:pt x="580" y="4"/>
                    <a:pt x="580" y="4"/>
                    <a:pt x="580" y="4"/>
                  </a:cubicBezTo>
                  <a:cubicBezTo>
                    <a:pt x="579" y="3"/>
                    <a:pt x="579" y="4"/>
                    <a:pt x="578" y="4"/>
                  </a:cubicBezTo>
                  <a:cubicBezTo>
                    <a:pt x="578" y="4"/>
                    <a:pt x="577" y="4"/>
                    <a:pt x="578" y="3"/>
                  </a:cubicBezTo>
                  <a:cubicBezTo>
                    <a:pt x="578" y="3"/>
                    <a:pt x="579" y="4"/>
                    <a:pt x="579" y="3"/>
                  </a:cubicBezTo>
                  <a:cubicBezTo>
                    <a:pt x="578" y="3"/>
                    <a:pt x="576" y="3"/>
                    <a:pt x="576" y="3"/>
                  </a:cubicBezTo>
                  <a:cubicBezTo>
                    <a:pt x="576" y="3"/>
                    <a:pt x="576" y="3"/>
                    <a:pt x="575" y="3"/>
                  </a:cubicBezTo>
                  <a:cubicBezTo>
                    <a:pt x="572" y="3"/>
                    <a:pt x="574" y="3"/>
                    <a:pt x="572" y="2"/>
                  </a:cubicBezTo>
                  <a:cubicBezTo>
                    <a:pt x="572" y="3"/>
                    <a:pt x="570" y="2"/>
                    <a:pt x="570" y="3"/>
                  </a:cubicBezTo>
                  <a:cubicBezTo>
                    <a:pt x="570" y="3"/>
                    <a:pt x="569" y="3"/>
                    <a:pt x="569" y="3"/>
                  </a:cubicBezTo>
                  <a:cubicBezTo>
                    <a:pt x="568" y="3"/>
                    <a:pt x="563" y="3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5" y="4"/>
                    <a:pt x="565" y="4"/>
                    <a:pt x="565" y="4"/>
                  </a:cubicBezTo>
                  <a:cubicBezTo>
                    <a:pt x="561" y="4"/>
                    <a:pt x="556" y="3"/>
                    <a:pt x="552" y="4"/>
                  </a:cubicBezTo>
                  <a:cubicBezTo>
                    <a:pt x="552" y="3"/>
                    <a:pt x="552" y="3"/>
                    <a:pt x="552" y="3"/>
                  </a:cubicBezTo>
                  <a:cubicBezTo>
                    <a:pt x="550" y="4"/>
                    <a:pt x="547" y="3"/>
                    <a:pt x="545" y="4"/>
                  </a:cubicBezTo>
                  <a:cubicBezTo>
                    <a:pt x="544" y="4"/>
                    <a:pt x="544" y="4"/>
                    <a:pt x="544" y="3"/>
                  </a:cubicBezTo>
                  <a:cubicBezTo>
                    <a:pt x="542" y="3"/>
                    <a:pt x="542" y="4"/>
                    <a:pt x="539" y="3"/>
                  </a:cubicBezTo>
                  <a:cubicBezTo>
                    <a:pt x="541" y="3"/>
                    <a:pt x="538" y="3"/>
                    <a:pt x="541" y="3"/>
                  </a:cubicBezTo>
                  <a:cubicBezTo>
                    <a:pt x="539" y="3"/>
                    <a:pt x="538" y="2"/>
                    <a:pt x="535" y="3"/>
                  </a:cubicBezTo>
                  <a:cubicBezTo>
                    <a:pt x="536" y="2"/>
                    <a:pt x="534" y="2"/>
                    <a:pt x="532" y="2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33" y="3"/>
                    <a:pt x="532" y="3"/>
                    <a:pt x="531" y="3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26" y="1"/>
                    <a:pt x="522" y="4"/>
                    <a:pt x="519" y="2"/>
                  </a:cubicBezTo>
                  <a:cubicBezTo>
                    <a:pt x="517" y="3"/>
                    <a:pt x="521" y="2"/>
                    <a:pt x="520" y="3"/>
                  </a:cubicBezTo>
                  <a:cubicBezTo>
                    <a:pt x="518" y="3"/>
                    <a:pt x="515" y="2"/>
                    <a:pt x="515" y="2"/>
                  </a:cubicBezTo>
                  <a:cubicBezTo>
                    <a:pt x="512" y="1"/>
                    <a:pt x="512" y="3"/>
                    <a:pt x="509" y="3"/>
                  </a:cubicBezTo>
                  <a:cubicBezTo>
                    <a:pt x="509" y="3"/>
                    <a:pt x="509" y="4"/>
                    <a:pt x="507" y="4"/>
                  </a:cubicBezTo>
                  <a:cubicBezTo>
                    <a:pt x="505" y="4"/>
                    <a:pt x="504" y="3"/>
                    <a:pt x="506" y="3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7" y="3"/>
                    <a:pt x="508" y="3"/>
                    <a:pt x="507" y="2"/>
                  </a:cubicBezTo>
                  <a:cubicBezTo>
                    <a:pt x="507" y="3"/>
                    <a:pt x="507" y="3"/>
                    <a:pt x="507" y="3"/>
                  </a:cubicBezTo>
                  <a:cubicBezTo>
                    <a:pt x="506" y="2"/>
                    <a:pt x="503" y="2"/>
                    <a:pt x="503" y="2"/>
                  </a:cubicBezTo>
                  <a:cubicBezTo>
                    <a:pt x="502" y="2"/>
                    <a:pt x="503" y="2"/>
                    <a:pt x="504" y="2"/>
                  </a:cubicBezTo>
                  <a:cubicBezTo>
                    <a:pt x="501" y="2"/>
                    <a:pt x="499" y="2"/>
                    <a:pt x="496" y="2"/>
                  </a:cubicBezTo>
                  <a:cubicBezTo>
                    <a:pt x="497" y="2"/>
                    <a:pt x="497" y="3"/>
                    <a:pt x="497" y="3"/>
                  </a:cubicBezTo>
                  <a:cubicBezTo>
                    <a:pt x="492" y="2"/>
                    <a:pt x="495" y="3"/>
                    <a:pt x="492" y="3"/>
                  </a:cubicBezTo>
                  <a:cubicBezTo>
                    <a:pt x="490" y="3"/>
                    <a:pt x="493" y="2"/>
                    <a:pt x="490" y="3"/>
                  </a:cubicBezTo>
                  <a:cubicBezTo>
                    <a:pt x="488" y="2"/>
                    <a:pt x="489" y="2"/>
                    <a:pt x="490" y="1"/>
                  </a:cubicBezTo>
                  <a:cubicBezTo>
                    <a:pt x="487" y="2"/>
                    <a:pt x="485" y="1"/>
                    <a:pt x="483" y="1"/>
                  </a:cubicBezTo>
                  <a:cubicBezTo>
                    <a:pt x="485" y="1"/>
                    <a:pt x="485" y="1"/>
                    <a:pt x="485" y="1"/>
                  </a:cubicBezTo>
                  <a:cubicBezTo>
                    <a:pt x="484" y="1"/>
                    <a:pt x="483" y="1"/>
                    <a:pt x="482" y="1"/>
                  </a:cubicBezTo>
                  <a:cubicBezTo>
                    <a:pt x="483" y="2"/>
                    <a:pt x="483" y="2"/>
                    <a:pt x="483" y="2"/>
                  </a:cubicBezTo>
                  <a:cubicBezTo>
                    <a:pt x="482" y="1"/>
                    <a:pt x="482" y="1"/>
                    <a:pt x="482" y="1"/>
                  </a:cubicBezTo>
                  <a:cubicBezTo>
                    <a:pt x="481" y="2"/>
                    <a:pt x="482" y="2"/>
                    <a:pt x="481" y="3"/>
                  </a:cubicBezTo>
                  <a:cubicBezTo>
                    <a:pt x="479" y="2"/>
                    <a:pt x="477" y="3"/>
                    <a:pt x="477" y="2"/>
                  </a:cubicBezTo>
                  <a:cubicBezTo>
                    <a:pt x="480" y="3"/>
                    <a:pt x="476" y="1"/>
                    <a:pt x="479" y="1"/>
                  </a:cubicBezTo>
                  <a:cubicBezTo>
                    <a:pt x="479" y="1"/>
                    <a:pt x="478" y="1"/>
                    <a:pt x="477" y="1"/>
                  </a:cubicBezTo>
                  <a:cubicBezTo>
                    <a:pt x="477" y="1"/>
                    <a:pt x="477" y="1"/>
                    <a:pt x="478" y="1"/>
                  </a:cubicBezTo>
                  <a:cubicBezTo>
                    <a:pt x="474" y="0"/>
                    <a:pt x="476" y="2"/>
                    <a:pt x="473" y="2"/>
                  </a:cubicBezTo>
                  <a:cubicBezTo>
                    <a:pt x="473" y="1"/>
                    <a:pt x="472" y="1"/>
                    <a:pt x="471" y="1"/>
                  </a:cubicBezTo>
                  <a:cubicBezTo>
                    <a:pt x="473" y="1"/>
                    <a:pt x="472" y="2"/>
                    <a:pt x="471" y="2"/>
                  </a:cubicBezTo>
                  <a:cubicBezTo>
                    <a:pt x="468" y="2"/>
                    <a:pt x="468" y="3"/>
                    <a:pt x="467" y="3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3"/>
                    <a:pt x="467" y="3"/>
                    <a:pt x="465" y="3"/>
                  </a:cubicBezTo>
                  <a:cubicBezTo>
                    <a:pt x="465" y="3"/>
                    <a:pt x="467" y="3"/>
                    <a:pt x="466" y="3"/>
                  </a:cubicBezTo>
                  <a:cubicBezTo>
                    <a:pt x="464" y="4"/>
                    <a:pt x="462" y="2"/>
                    <a:pt x="460" y="3"/>
                  </a:cubicBezTo>
                  <a:cubicBezTo>
                    <a:pt x="458" y="2"/>
                    <a:pt x="460" y="2"/>
                    <a:pt x="459" y="1"/>
                  </a:cubicBezTo>
                  <a:cubicBezTo>
                    <a:pt x="456" y="2"/>
                    <a:pt x="456" y="1"/>
                    <a:pt x="453" y="1"/>
                  </a:cubicBezTo>
                  <a:cubicBezTo>
                    <a:pt x="454" y="2"/>
                    <a:pt x="454" y="2"/>
                    <a:pt x="452" y="2"/>
                  </a:cubicBezTo>
                  <a:cubicBezTo>
                    <a:pt x="456" y="2"/>
                    <a:pt x="456" y="2"/>
                    <a:pt x="456" y="2"/>
                  </a:cubicBezTo>
                  <a:cubicBezTo>
                    <a:pt x="453" y="3"/>
                    <a:pt x="453" y="3"/>
                    <a:pt x="453" y="3"/>
                  </a:cubicBezTo>
                  <a:cubicBezTo>
                    <a:pt x="455" y="3"/>
                    <a:pt x="456" y="2"/>
                    <a:pt x="457" y="3"/>
                  </a:cubicBezTo>
                  <a:cubicBezTo>
                    <a:pt x="456" y="3"/>
                    <a:pt x="456" y="3"/>
                    <a:pt x="457" y="3"/>
                  </a:cubicBezTo>
                  <a:cubicBezTo>
                    <a:pt x="455" y="3"/>
                    <a:pt x="453" y="4"/>
                    <a:pt x="450" y="3"/>
                  </a:cubicBezTo>
                  <a:cubicBezTo>
                    <a:pt x="451" y="2"/>
                    <a:pt x="451" y="2"/>
                    <a:pt x="451" y="2"/>
                  </a:cubicBezTo>
                  <a:cubicBezTo>
                    <a:pt x="447" y="1"/>
                    <a:pt x="445" y="3"/>
                    <a:pt x="440" y="2"/>
                  </a:cubicBezTo>
                  <a:cubicBezTo>
                    <a:pt x="442" y="3"/>
                    <a:pt x="442" y="3"/>
                    <a:pt x="442" y="3"/>
                  </a:cubicBezTo>
                  <a:cubicBezTo>
                    <a:pt x="441" y="3"/>
                    <a:pt x="439" y="3"/>
                    <a:pt x="437" y="3"/>
                  </a:cubicBezTo>
                  <a:cubicBezTo>
                    <a:pt x="438" y="2"/>
                    <a:pt x="437" y="2"/>
                    <a:pt x="436" y="2"/>
                  </a:cubicBezTo>
                  <a:cubicBezTo>
                    <a:pt x="436" y="2"/>
                    <a:pt x="433" y="2"/>
                    <a:pt x="432" y="3"/>
                  </a:cubicBezTo>
                  <a:cubicBezTo>
                    <a:pt x="431" y="2"/>
                    <a:pt x="431" y="2"/>
                    <a:pt x="431" y="2"/>
                  </a:cubicBezTo>
                  <a:cubicBezTo>
                    <a:pt x="427" y="2"/>
                    <a:pt x="426" y="4"/>
                    <a:pt x="423" y="3"/>
                  </a:cubicBezTo>
                  <a:cubicBezTo>
                    <a:pt x="424" y="3"/>
                    <a:pt x="423" y="3"/>
                    <a:pt x="425" y="2"/>
                  </a:cubicBezTo>
                  <a:cubicBezTo>
                    <a:pt x="424" y="2"/>
                    <a:pt x="423" y="2"/>
                    <a:pt x="423" y="2"/>
                  </a:cubicBezTo>
                  <a:cubicBezTo>
                    <a:pt x="422" y="2"/>
                    <a:pt x="420" y="3"/>
                    <a:pt x="418" y="3"/>
                  </a:cubicBezTo>
                  <a:cubicBezTo>
                    <a:pt x="418" y="3"/>
                    <a:pt x="418" y="3"/>
                    <a:pt x="417" y="3"/>
                  </a:cubicBezTo>
                  <a:cubicBezTo>
                    <a:pt x="416" y="3"/>
                    <a:pt x="417" y="3"/>
                    <a:pt x="417" y="3"/>
                  </a:cubicBezTo>
                  <a:cubicBezTo>
                    <a:pt x="417" y="3"/>
                    <a:pt x="415" y="3"/>
                    <a:pt x="416" y="4"/>
                  </a:cubicBezTo>
                  <a:cubicBezTo>
                    <a:pt x="412" y="2"/>
                    <a:pt x="406" y="4"/>
                    <a:pt x="403" y="3"/>
                  </a:cubicBezTo>
                  <a:cubicBezTo>
                    <a:pt x="400" y="3"/>
                    <a:pt x="397" y="3"/>
                    <a:pt x="395" y="3"/>
                  </a:cubicBezTo>
                  <a:cubicBezTo>
                    <a:pt x="395" y="3"/>
                    <a:pt x="395" y="3"/>
                    <a:pt x="396" y="3"/>
                  </a:cubicBezTo>
                  <a:cubicBezTo>
                    <a:pt x="392" y="2"/>
                    <a:pt x="394" y="4"/>
                    <a:pt x="390" y="4"/>
                  </a:cubicBezTo>
                  <a:cubicBezTo>
                    <a:pt x="388" y="3"/>
                    <a:pt x="392" y="3"/>
                    <a:pt x="391" y="3"/>
                  </a:cubicBezTo>
                  <a:cubicBezTo>
                    <a:pt x="390" y="1"/>
                    <a:pt x="387" y="3"/>
                    <a:pt x="384" y="2"/>
                  </a:cubicBezTo>
                  <a:cubicBezTo>
                    <a:pt x="385" y="2"/>
                    <a:pt x="385" y="2"/>
                    <a:pt x="385" y="2"/>
                  </a:cubicBezTo>
                  <a:cubicBezTo>
                    <a:pt x="383" y="2"/>
                    <a:pt x="380" y="3"/>
                    <a:pt x="377" y="3"/>
                  </a:cubicBezTo>
                  <a:cubicBezTo>
                    <a:pt x="377" y="3"/>
                    <a:pt x="378" y="3"/>
                    <a:pt x="377" y="2"/>
                  </a:cubicBezTo>
                  <a:cubicBezTo>
                    <a:pt x="375" y="3"/>
                    <a:pt x="372" y="4"/>
                    <a:pt x="369" y="4"/>
                  </a:cubicBezTo>
                  <a:cubicBezTo>
                    <a:pt x="370" y="3"/>
                    <a:pt x="370" y="4"/>
                    <a:pt x="369" y="3"/>
                  </a:cubicBezTo>
                  <a:cubicBezTo>
                    <a:pt x="368" y="3"/>
                    <a:pt x="370" y="4"/>
                    <a:pt x="367" y="4"/>
                  </a:cubicBezTo>
                  <a:cubicBezTo>
                    <a:pt x="366" y="4"/>
                    <a:pt x="365" y="3"/>
                    <a:pt x="364" y="3"/>
                  </a:cubicBezTo>
                  <a:cubicBezTo>
                    <a:pt x="367" y="3"/>
                    <a:pt x="367" y="3"/>
                    <a:pt x="367" y="3"/>
                  </a:cubicBezTo>
                  <a:cubicBezTo>
                    <a:pt x="366" y="2"/>
                    <a:pt x="364" y="3"/>
                    <a:pt x="362" y="3"/>
                  </a:cubicBezTo>
                  <a:cubicBezTo>
                    <a:pt x="363" y="2"/>
                    <a:pt x="363" y="2"/>
                    <a:pt x="363" y="2"/>
                  </a:cubicBezTo>
                  <a:cubicBezTo>
                    <a:pt x="359" y="2"/>
                    <a:pt x="359" y="3"/>
                    <a:pt x="355" y="3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3" y="5"/>
                    <a:pt x="353" y="3"/>
                    <a:pt x="351" y="4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49" y="3"/>
                    <a:pt x="346" y="4"/>
                    <a:pt x="343" y="4"/>
                  </a:cubicBezTo>
                  <a:cubicBezTo>
                    <a:pt x="344" y="3"/>
                    <a:pt x="347" y="3"/>
                    <a:pt x="349" y="2"/>
                  </a:cubicBezTo>
                  <a:cubicBezTo>
                    <a:pt x="348" y="2"/>
                    <a:pt x="344" y="2"/>
                    <a:pt x="344" y="3"/>
                  </a:cubicBezTo>
                  <a:cubicBezTo>
                    <a:pt x="344" y="3"/>
                    <a:pt x="345" y="2"/>
                    <a:pt x="346" y="3"/>
                  </a:cubicBezTo>
                  <a:cubicBezTo>
                    <a:pt x="344" y="3"/>
                    <a:pt x="342" y="4"/>
                    <a:pt x="339" y="4"/>
                  </a:cubicBezTo>
                  <a:cubicBezTo>
                    <a:pt x="339" y="2"/>
                    <a:pt x="331" y="3"/>
                    <a:pt x="329" y="2"/>
                  </a:cubicBezTo>
                  <a:cubicBezTo>
                    <a:pt x="324" y="3"/>
                    <a:pt x="319" y="1"/>
                    <a:pt x="314" y="2"/>
                  </a:cubicBezTo>
                  <a:cubicBezTo>
                    <a:pt x="316" y="3"/>
                    <a:pt x="312" y="2"/>
                    <a:pt x="312" y="3"/>
                  </a:cubicBezTo>
                  <a:cubicBezTo>
                    <a:pt x="311" y="3"/>
                    <a:pt x="310" y="3"/>
                    <a:pt x="310" y="3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5" y="2"/>
                    <a:pt x="307" y="2"/>
                    <a:pt x="307" y="1"/>
                  </a:cubicBezTo>
                  <a:cubicBezTo>
                    <a:pt x="304" y="1"/>
                    <a:pt x="306" y="1"/>
                    <a:pt x="304" y="0"/>
                  </a:cubicBezTo>
                  <a:cubicBezTo>
                    <a:pt x="304" y="1"/>
                    <a:pt x="303" y="1"/>
                    <a:pt x="301" y="1"/>
                  </a:cubicBezTo>
                  <a:cubicBezTo>
                    <a:pt x="304" y="2"/>
                    <a:pt x="304" y="2"/>
                    <a:pt x="304" y="2"/>
                  </a:cubicBezTo>
                  <a:cubicBezTo>
                    <a:pt x="300" y="3"/>
                    <a:pt x="300" y="0"/>
                    <a:pt x="29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5" y="1"/>
                    <a:pt x="289" y="1"/>
                    <a:pt x="287" y="2"/>
                  </a:cubicBezTo>
                  <a:cubicBezTo>
                    <a:pt x="287" y="2"/>
                    <a:pt x="286" y="1"/>
                    <a:pt x="287" y="1"/>
                  </a:cubicBezTo>
                  <a:cubicBezTo>
                    <a:pt x="282" y="1"/>
                    <a:pt x="276" y="3"/>
                    <a:pt x="272" y="2"/>
                  </a:cubicBezTo>
                  <a:cubicBezTo>
                    <a:pt x="272" y="1"/>
                    <a:pt x="272" y="1"/>
                    <a:pt x="272" y="1"/>
                  </a:cubicBezTo>
                  <a:cubicBezTo>
                    <a:pt x="271" y="2"/>
                    <a:pt x="271" y="2"/>
                    <a:pt x="269" y="2"/>
                  </a:cubicBezTo>
                  <a:cubicBezTo>
                    <a:pt x="269" y="2"/>
                    <a:pt x="270" y="1"/>
                    <a:pt x="269" y="1"/>
                  </a:cubicBezTo>
                  <a:cubicBezTo>
                    <a:pt x="269" y="2"/>
                    <a:pt x="267" y="2"/>
                    <a:pt x="265" y="2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2" y="1"/>
                    <a:pt x="259" y="2"/>
                    <a:pt x="255" y="3"/>
                  </a:cubicBezTo>
                  <a:cubicBezTo>
                    <a:pt x="255" y="2"/>
                    <a:pt x="251" y="1"/>
                    <a:pt x="249" y="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3" y="1"/>
                    <a:pt x="239" y="2"/>
                    <a:pt x="234" y="2"/>
                  </a:cubicBezTo>
                  <a:cubicBezTo>
                    <a:pt x="230" y="1"/>
                    <a:pt x="222" y="2"/>
                    <a:pt x="217" y="1"/>
                  </a:cubicBezTo>
                  <a:cubicBezTo>
                    <a:pt x="218" y="1"/>
                    <a:pt x="217" y="2"/>
                    <a:pt x="216" y="2"/>
                  </a:cubicBezTo>
                  <a:cubicBezTo>
                    <a:pt x="214" y="2"/>
                    <a:pt x="212" y="3"/>
                    <a:pt x="212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2" y="1"/>
                    <a:pt x="209" y="1"/>
                    <a:pt x="207" y="1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2" y="0"/>
                    <a:pt x="193" y="3"/>
                    <a:pt x="190" y="1"/>
                  </a:cubicBezTo>
                  <a:cubicBezTo>
                    <a:pt x="189" y="2"/>
                    <a:pt x="187" y="2"/>
                    <a:pt x="186" y="2"/>
                  </a:cubicBezTo>
                  <a:cubicBezTo>
                    <a:pt x="186" y="1"/>
                    <a:pt x="186" y="1"/>
                    <a:pt x="186" y="1"/>
                  </a:cubicBezTo>
                  <a:cubicBezTo>
                    <a:pt x="183" y="1"/>
                    <a:pt x="181" y="1"/>
                    <a:pt x="176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1"/>
                    <a:pt x="174" y="3"/>
                    <a:pt x="172" y="3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7" y="2"/>
                    <a:pt x="162" y="1"/>
                    <a:pt x="158" y="2"/>
                  </a:cubicBezTo>
                  <a:cubicBezTo>
                    <a:pt x="158" y="2"/>
                    <a:pt x="158" y="1"/>
                    <a:pt x="159" y="1"/>
                  </a:cubicBezTo>
                  <a:cubicBezTo>
                    <a:pt x="157" y="1"/>
                    <a:pt x="151" y="0"/>
                    <a:pt x="152" y="2"/>
                  </a:cubicBezTo>
                  <a:cubicBezTo>
                    <a:pt x="152" y="1"/>
                    <a:pt x="148" y="2"/>
                    <a:pt x="145" y="2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4" y="3"/>
                    <a:pt x="144" y="3"/>
                    <a:pt x="141" y="3"/>
                  </a:cubicBezTo>
                  <a:cubicBezTo>
                    <a:pt x="140" y="3"/>
                    <a:pt x="140" y="3"/>
                    <a:pt x="141" y="3"/>
                  </a:cubicBezTo>
                  <a:cubicBezTo>
                    <a:pt x="139" y="2"/>
                    <a:pt x="139" y="3"/>
                    <a:pt x="137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2"/>
                    <a:pt x="136" y="3"/>
                    <a:pt x="134" y="3"/>
                  </a:cubicBezTo>
                  <a:cubicBezTo>
                    <a:pt x="133" y="4"/>
                    <a:pt x="130" y="3"/>
                    <a:pt x="130" y="2"/>
                  </a:cubicBezTo>
                  <a:cubicBezTo>
                    <a:pt x="130" y="3"/>
                    <a:pt x="128" y="3"/>
                    <a:pt x="127" y="3"/>
                  </a:cubicBezTo>
                  <a:cubicBezTo>
                    <a:pt x="127" y="3"/>
                    <a:pt x="127" y="3"/>
                    <a:pt x="128" y="3"/>
                  </a:cubicBezTo>
                  <a:cubicBezTo>
                    <a:pt x="124" y="2"/>
                    <a:pt x="122" y="4"/>
                    <a:pt x="119" y="3"/>
                  </a:cubicBezTo>
                  <a:cubicBezTo>
                    <a:pt x="119" y="3"/>
                    <a:pt x="119" y="2"/>
                    <a:pt x="119" y="2"/>
                  </a:cubicBezTo>
                  <a:cubicBezTo>
                    <a:pt x="122" y="2"/>
                    <a:pt x="124" y="2"/>
                    <a:pt x="124" y="3"/>
                  </a:cubicBezTo>
                  <a:cubicBezTo>
                    <a:pt x="124" y="2"/>
                    <a:pt x="122" y="2"/>
                    <a:pt x="124" y="1"/>
                  </a:cubicBezTo>
                  <a:cubicBezTo>
                    <a:pt x="122" y="1"/>
                    <a:pt x="118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3" y="2"/>
                    <a:pt x="113" y="2"/>
                  </a:cubicBezTo>
                  <a:cubicBezTo>
                    <a:pt x="112" y="1"/>
                    <a:pt x="110" y="1"/>
                    <a:pt x="109" y="1"/>
                  </a:cubicBezTo>
                  <a:cubicBezTo>
                    <a:pt x="109" y="2"/>
                    <a:pt x="107" y="2"/>
                    <a:pt x="109" y="3"/>
                  </a:cubicBezTo>
                  <a:cubicBezTo>
                    <a:pt x="108" y="3"/>
                    <a:pt x="109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1" y="2"/>
                    <a:pt x="112" y="2"/>
                    <a:pt x="113" y="2"/>
                  </a:cubicBezTo>
                  <a:cubicBezTo>
                    <a:pt x="112" y="3"/>
                    <a:pt x="111" y="3"/>
                    <a:pt x="110" y="3"/>
                  </a:cubicBezTo>
                  <a:cubicBezTo>
                    <a:pt x="109" y="3"/>
                    <a:pt x="109" y="4"/>
                    <a:pt x="108" y="4"/>
                  </a:cubicBezTo>
                  <a:cubicBezTo>
                    <a:pt x="107" y="3"/>
                    <a:pt x="103" y="2"/>
                    <a:pt x="103" y="2"/>
                  </a:cubicBezTo>
                  <a:cubicBezTo>
                    <a:pt x="99" y="2"/>
                    <a:pt x="94" y="2"/>
                    <a:pt x="92" y="3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1" y="3"/>
                    <a:pt x="92" y="3"/>
                    <a:pt x="92" y="2"/>
                  </a:cubicBezTo>
                  <a:cubicBezTo>
                    <a:pt x="90" y="3"/>
                    <a:pt x="86" y="3"/>
                    <a:pt x="85" y="4"/>
                  </a:cubicBezTo>
                  <a:cubicBezTo>
                    <a:pt x="83" y="3"/>
                    <a:pt x="87" y="3"/>
                    <a:pt x="83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7" y="1"/>
                    <a:pt x="72" y="5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7" y="2"/>
                    <a:pt x="47" y="4"/>
                    <a:pt x="38" y="3"/>
                  </a:cubicBezTo>
                  <a:cubicBezTo>
                    <a:pt x="36" y="2"/>
                    <a:pt x="35" y="3"/>
                    <a:pt x="34" y="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4" y="2"/>
                    <a:pt x="20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5" y="4"/>
                    <a:pt x="15" y="3"/>
                  </a:cubicBezTo>
                  <a:cubicBezTo>
                    <a:pt x="15" y="3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10" y="2"/>
                    <a:pt x="6" y="2"/>
                  </a:cubicBezTo>
                  <a:cubicBezTo>
                    <a:pt x="4" y="2"/>
                    <a:pt x="1" y="3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7"/>
                    <a:pt x="4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8"/>
                    <a:pt x="7" y="8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1" y="8"/>
                    <a:pt x="13" y="8"/>
                  </a:cubicBezTo>
                  <a:cubicBezTo>
                    <a:pt x="14" y="8"/>
                    <a:pt x="12" y="7"/>
                    <a:pt x="14" y="7"/>
                  </a:cubicBezTo>
                  <a:cubicBezTo>
                    <a:pt x="15" y="7"/>
                    <a:pt x="15" y="8"/>
                    <a:pt x="16" y="7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7" y="8"/>
                    <a:pt x="19" y="8"/>
                    <a:pt x="20" y="7"/>
                  </a:cubicBezTo>
                  <a:cubicBezTo>
                    <a:pt x="21" y="8"/>
                    <a:pt x="24" y="7"/>
                    <a:pt x="24" y="8"/>
                  </a:cubicBezTo>
                  <a:cubicBezTo>
                    <a:pt x="25" y="8"/>
                    <a:pt x="27" y="7"/>
                    <a:pt x="28" y="7"/>
                  </a:cubicBezTo>
                  <a:cubicBezTo>
                    <a:pt x="25" y="9"/>
                    <a:pt x="32" y="7"/>
                    <a:pt x="32" y="9"/>
                  </a:cubicBezTo>
                  <a:cubicBezTo>
                    <a:pt x="34" y="7"/>
                    <a:pt x="38" y="8"/>
                    <a:pt x="41" y="7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2" y="8"/>
                    <a:pt x="42" y="8"/>
                    <a:pt x="43" y="8"/>
                  </a:cubicBezTo>
                  <a:cubicBezTo>
                    <a:pt x="44" y="7"/>
                    <a:pt x="46" y="7"/>
                    <a:pt x="48" y="6"/>
                  </a:cubicBezTo>
                  <a:cubicBezTo>
                    <a:pt x="50" y="7"/>
                    <a:pt x="46" y="8"/>
                    <a:pt x="47" y="9"/>
                  </a:cubicBezTo>
                  <a:cubicBezTo>
                    <a:pt x="47" y="8"/>
                    <a:pt x="51" y="8"/>
                    <a:pt x="50" y="7"/>
                  </a:cubicBezTo>
                  <a:cubicBezTo>
                    <a:pt x="52" y="8"/>
                    <a:pt x="51" y="7"/>
                    <a:pt x="52" y="8"/>
                  </a:cubicBezTo>
                  <a:cubicBezTo>
                    <a:pt x="52" y="7"/>
                    <a:pt x="54" y="8"/>
                    <a:pt x="55" y="7"/>
                  </a:cubicBezTo>
                  <a:cubicBezTo>
                    <a:pt x="57" y="8"/>
                    <a:pt x="56" y="8"/>
                    <a:pt x="58" y="8"/>
                  </a:cubicBezTo>
                  <a:cubicBezTo>
                    <a:pt x="59" y="8"/>
                    <a:pt x="57" y="9"/>
                    <a:pt x="57" y="9"/>
                  </a:cubicBezTo>
                  <a:close/>
                  <a:moveTo>
                    <a:pt x="117" y="7"/>
                  </a:moveTo>
                  <a:cubicBezTo>
                    <a:pt x="117" y="7"/>
                    <a:pt x="117" y="7"/>
                    <a:pt x="117" y="7"/>
                  </a:cubicBezTo>
                  <a:cubicBezTo>
                    <a:pt x="116" y="7"/>
                    <a:pt x="116" y="7"/>
                    <a:pt x="115" y="7"/>
                  </a:cubicBezTo>
                  <a:cubicBezTo>
                    <a:pt x="116" y="7"/>
                    <a:pt x="116" y="7"/>
                    <a:pt x="117" y="7"/>
                  </a:cubicBezTo>
                  <a:close/>
                  <a:moveTo>
                    <a:pt x="122" y="7"/>
                  </a:moveTo>
                  <a:cubicBezTo>
                    <a:pt x="121" y="7"/>
                    <a:pt x="120" y="7"/>
                    <a:pt x="120" y="7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1" y="6"/>
                    <a:pt x="122" y="7"/>
                  </a:cubicBezTo>
                  <a:close/>
                  <a:moveTo>
                    <a:pt x="111" y="1"/>
                  </a:moveTo>
                  <a:cubicBezTo>
                    <a:pt x="112" y="1"/>
                    <a:pt x="112" y="2"/>
                    <a:pt x="112" y="2"/>
                  </a:cubicBezTo>
                  <a:cubicBezTo>
                    <a:pt x="112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091A1747-8489-470A-A371-FE46A9470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4767263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9">
              <a:extLst>
                <a:ext uri="{FF2B5EF4-FFF2-40B4-BE49-F238E27FC236}">
                  <a16:creationId xmlns:a16="http://schemas.microsoft.com/office/drawing/2014/main" id="{3464BD85-F105-4E39-A191-CF7A40E62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263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A6CBDADD-23B3-48F7-8A59-1EEE564E3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4835526"/>
              <a:ext cx="1588" cy="15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41">
              <a:extLst>
                <a:ext uri="{FF2B5EF4-FFF2-40B4-BE49-F238E27FC236}">
                  <a16:creationId xmlns:a16="http://schemas.microsoft.com/office/drawing/2014/main" id="{3E356E7F-6CD0-4128-8DAD-293CEBADF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4813301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42">
              <a:extLst>
                <a:ext uri="{FF2B5EF4-FFF2-40B4-BE49-F238E27FC236}">
                  <a16:creationId xmlns:a16="http://schemas.microsoft.com/office/drawing/2014/main" id="{5541FDAB-7875-4CF3-A0F4-12BA3DDEA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4813301"/>
              <a:ext cx="22225" cy="1111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48DB9749-6F05-471C-B5DA-C89694FF8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813301"/>
              <a:ext cx="0" cy="1111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3D511C5B-7909-4954-8F36-429E3AE19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4835526"/>
              <a:ext cx="23813" cy="0"/>
            </a:xfrm>
            <a:custGeom>
              <a:avLst/>
              <a:gdLst>
                <a:gd name="T0" fmla="*/ 2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A49FF86F-C891-4948-B4C5-EF799A283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138" y="4813301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AFEF20CD-0366-4F12-AAE6-A2CE67621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4835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91997918-46FD-4059-AD16-BDE427A79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813301"/>
              <a:ext cx="2222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48">
              <a:extLst>
                <a:ext uri="{FF2B5EF4-FFF2-40B4-BE49-F238E27FC236}">
                  <a16:creationId xmlns:a16="http://schemas.microsoft.com/office/drawing/2014/main" id="{109B8B20-5BB5-4F5C-8A99-31B2E2FB2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50" y="4824413"/>
              <a:ext cx="111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49">
              <a:extLst>
                <a:ext uri="{FF2B5EF4-FFF2-40B4-BE49-F238E27FC236}">
                  <a16:creationId xmlns:a16="http://schemas.microsoft.com/office/drawing/2014/main" id="{02D6811B-D7A0-4DA8-B7AA-A57FDBD53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50">
              <a:extLst>
                <a:ext uri="{FF2B5EF4-FFF2-40B4-BE49-F238E27FC236}">
                  <a16:creationId xmlns:a16="http://schemas.microsoft.com/office/drawing/2014/main" id="{3A874EA0-08F6-4227-8FC7-B324E8226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48244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8E268DA5-2A4C-4B9B-BC60-47DF0959C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4824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67BDF3D1-F832-4D5F-853D-2D763C1CE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4813301"/>
              <a:ext cx="34925" cy="11113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189E8B2E-3176-4550-94FC-FB64CD03C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4767263"/>
              <a:ext cx="55563" cy="22225"/>
            </a:xfrm>
            <a:custGeom>
              <a:avLst/>
              <a:gdLst>
                <a:gd name="T0" fmla="*/ 1 w 5"/>
                <a:gd name="T1" fmla="*/ 1 h 2"/>
                <a:gd name="T2" fmla="*/ 4 w 5"/>
                <a:gd name="T3" fmla="*/ 2 h 2"/>
                <a:gd name="T4" fmla="*/ 4 w 5"/>
                <a:gd name="T5" fmla="*/ 1 h 2"/>
                <a:gd name="T6" fmla="*/ 1 w 5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0" y="0"/>
                    <a:pt x="5" y="2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B47620A1-5634-4D9D-BE00-F54A9311C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4767263"/>
              <a:ext cx="33338" cy="11113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3" y="1"/>
                    <a:pt x="1" y="1"/>
                    <a:pt x="2" y="0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66542373-5927-4406-8767-2D003E21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0" y="4767263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816FFC08-CEF6-4166-8924-71FA29DC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813301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7 w 14"/>
                <a:gd name="T3" fmla="*/ 7 h 7"/>
                <a:gd name="T4" fmla="*/ 14 w 14"/>
                <a:gd name="T5" fmla="*/ 0 h 7"/>
                <a:gd name="T6" fmla="*/ 0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7" y="7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01FDA7AB-E030-4F3C-BDD2-356FE435F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850" y="4767263"/>
              <a:ext cx="33338" cy="0"/>
            </a:xfrm>
            <a:custGeom>
              <a:avLst/>
              <a:gdLst>
                <a:gd name="T0" fmla="*/ 14 w 21"/>
                <a:gd name="T1" fmla="*/ 21 w 21"/>
                <a:gd name="T2" fmla="*/ 0 w 21"/>
                <a:gd name="T3" fmla="*/ 14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58">
              <a:extLst>
                <a:ext uri="{FF2B5EF4-FFF2-40B4-BE49-F238E27FC236}">
                  <a16:creationId xmlns:a16="http://schemas.microsoft.com/office/drawing/2014/main" id="{1FC0BF44-7327-408C-AAE5-B2E1079D5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476726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59">
              <a:extLst>
                <a:ext uri="{FF2B5EF4-FFF2-40B4-BE49-F238E27FC236}">
                  <a16:creationId xmlns:a16="http://schemas.microsoft.com/office/drawing/2014/main" id="{AA9917F2-0620-4D64-BF3B-330C767E2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4767263"/>
              <a:ext cx="34925" cy="1111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60">
              <a:extLst>
                <a:ext uri="{FF2B5EF4-FFF2-40B4-BE49-F238E27FC236}">
                  <a16:creationId xmlns:a16="http://schemas.microsoft.com/office/drawing/2014/main" id="{967C92FF-3B42-4A89-BBB0-7D04AD632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756151"/>
              <a:ext cx="11113" cy="0"/>
            </a:xfrm>
            <a:custGeom>
              <a:avLst/>
              <a:gdLst>
                <a:gd name="T0" fmla="*/ 0 w 7"/>
                <a:gd name="T1" fmla="*/ 7 w 7"/>
                <a:gd name="T2" fmla="*/ 0 w 7"/>
                <a:gd name="T3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91" name="CasellaDiTesto 58">
            <a:extLst>
              <a:ext uri="{FF2B5EF4-FFF2-40B4-BE49-F238E27FC236}">
                <a16:creationId xmlns:a16="http://schemas.microsoft.com/office/drawing/2014/main" id="{C2D45F66-D448-44F3-920F-2C3C579389FE}"/>
              </a:ext>
            </a:extLst>
          </p:cNvPr>
          <p:cNvSpPr txBox="1"/>
          <p:nvPr/>
        </p:nvSpPr>
        <p:spPr>
          <a:xfrm>
            <a:off x="6317774" y="1485559"/>
            <a:ext cx="53285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3FAE29"/>
            </a:solidFill>
          </a:ln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it-IT" sz="1400" b="1" i="1" dirty="0" smtClean="0">
                <a:solidFill>
                  <a:srgbClr val="3FAE29"/>
                </a:solidFill>
                <a:latin typeface="+mj-lt"/>
              </a:rPr>
              <a:t>CONVENZIONE PER UTILIZZO DI PERSONALE DISTACCATO</a:t>
            </a:r>
            <a:endParaRPr lang="it-IT" sz="1400" b="1" dirty="0">
              <a:solidFill>
                <a:srgbClr val="3FAE29"/>
              </a:solidFill>
              <a:latin typeface="+mj-lt"/>
            </a:endParaRPr>
          </a:p>
        </p:txBody>
      </p:sp>
      <p:sp>
        <p:nvSpPr>
          <p:cNvPr id="92" name="CasellaDiTesto 58">
            <a:extLst>
              <a:ext uri="{FF2B5EF4-FFF2-40B4-BE49-F238E27FC236}">
                <a16:creationId xmlns:a16="http://schemas.microsoft.com/office/drawing/2014/main" id="{C2D45F66-D448-44F3-920F-2C3C579389FE}"/>
              </a:ext>
            </a:extLst>
          </p:cNvPr>
          <p:cNvSpPr txBox="1"/>
          <p:nvPr/>
        </p:nvSpPr>
        <p:spPr>
          <a:xfrm>
            <a:off x="6339307" y="4137034"/>
            <a:ext cx="3348000" cy="30777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lvl="1"/>
            <a:r>
              <a:rPr lang="it-IT" sz="1400" b="1" dirty="0" smtClean="0">
                <a:solidFill>
                  <a:srgbClr val="14284B"/>
                </a:solidFill>
                <a:latin typeface="+mj-lt"/>
              </a:rPr>
              <a:t>PRINCIPALI CARATTERISTICHE</a:t>
            </a:r>
            <a:endParaRPr lang="it-IT" sz="1400" b="1" dirty="0">
              <a:solidFill>
                <a:srgbClr val="14284B"/>
              </a:solidFill>
              <a:latin typeface="+mj-lt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6339307" y="4112121"/>
            <a:ext cx="3348000" cy="0"/>
          </a:xfrm>
          <a:prstGeom prst="line">
            <a:avLst/>
          </a:prstGeom>
          <a:ln w="19050">
            <a:solidFill>
              <a:srgbClr val="3FAE29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3"/>
          <a:srcRect l="19288" t="26200" r="22438" b="33900"/>
          <a:stretch/>
        </p:blipFill>
        <p:spPr>
          <a:xfrm>
            <a:off x="6719689" y="2061869"/>
            <a:ext cx="4519686" cy="17406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496" y="243734"/>
            <a:ext cx="1152878" cy="1022400"/>
          </a:xfrm>
          <a:prstGeom prst="rect">
            <a:avLst/>
          </a:prstGeom>
        </p:spPr>
      </p:pic>
      <p:sp>
        <p:nvSpPr>
          <p:cNvPr id="110" name="Segnaposto testo 26">
            <a:extLst>
              <a:ext uri="{FF2B5EF4-FFF2-40B4-BE49-F238E27FC236}">
                <a16:creationId xmlns:a16="http://schemas.microsoft.com/office/drawing/2014/main" id="{3389B9B1-2755-4DCA-BFC4-DC5408E51C08}"/>
              </a:ext>
            </a:extLst>
          </p:cNvPr>
          <p:cNvSpPr txBox="1">
            <a:spLocks/>
          </p:cNvSpPr>
          <p:nvPr/>
        </p:nvSpPr>
        <p:spPr>
          <a:xfrm>
            <a:off x="844492" y="4537155"/>
            <a:ext cx="5008201" cy="539406"/>
          </a:xfrm>
          <a:prstGeom prst="rect">
            <a:avLst/>
          </a:prstGeom>
        </p:spPr>
        <p:txBody>
          <a:bodyPr anchor="ctr"/>
          <a:lstStyle>
            <a:lvl1pPr marL="268288" indent="-268288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400" i="1" dirty="0">
                <a:latin typeface="+mj-lt"/>
              </a:rPr>
              <a:t>Ripartizione delle competenze tra CUC (es. espletamento procedura, ecc.) ed Enti aderenti (es. nomina RUP, ecc.);</a:t>
            </a:r>
          </a:p>
        </p:txBody>
      </p:sp>
      <p:sp>
        <p:nvSpPr>
          <p:cNvPr id="125" name="Segnaposto testo 26">
            <a:extLst>
              <a:ext uri="{FF2B5EF4-FFF2-40B4-BE49-F238E27FC236}">
                <a16:creationId xmlns:a16="http://schemas.microsoft.com/office/drawing/2014/main" id="{3389B9B1-2755-4DCA-BFC4-DC5408E51C08}"/>
              </a:ext>
            </a:extLst>
          </p:cNvPr>
          <p:cNvSpPr txBox="1">
            <a:spLocks/>
          </p:cNvSpPr>
          <p:nvPr/>
        </p:nvSpPr>
        <p:spPr>
          <a:xfrm>
            <a:off x="844492" y="5118790"/>
            <a:ext cx="5008201" cy="539406"/>
          </a:xfrm>
          <a:prstGeom prst="rect">
            <a:avLst/>
          </a:prstGeom>
        </p:spPr>
        <p:txBody>
          <a:bodyPr anchor="ctr"/>
          <a:lstStyle>
            <a:lvl1pPr marL="268288" indent="-268288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400" i="1" dirty="0">
                <a:latin typeface="+mj-lt"/>
              </a:rPr>
              <a:t>Organizzazione della CUC;</a:t>
            </a:r>
          </a:p>
        </p:txBody>
      </p:sp>
      <p:sp>
        <p:nvSpPr>
          <p:cNvPr id="127" name="Segnaposto testo 26">
            <a:extLst>
              <a:ext uri="{FF2B5EF4-FFF2-40B4-BE49-F238E27FC236}">
                <a16:creationId xmlns:a16="http://schemas.microsoft.com/office/drawing/2014/main" id="{3389B9B1-2755-4DCA-BFC4-DC5408E51C08}"/>
              </a:ext>
            </a:extLst>
          </p:cNvPr>
          <p:cNvSpPr txBox="1">
            <a:spLocks/>
          </p:cNvSpPr>
          <p:nvPr/>
        </p:nvSpPr>
        <p:spPr>
          <a:xfrm>
            <a:off x="844492" y="5700426"/>
            <a:ext cx="5008201" cy="539406"/>
          </a:xfrm>
          <a:prstGeom prst="rect">
            <a:avLst/>
          </a:prstGeom>
        </p:spPr>
        <p:txBody>
          <a:bodyPr anchor="ctr"/>
          <a:lstStyle>
            <a:lvl1pPr marL="268288" indent="-268288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400" i="1" dirty="0">
                <a:latin typeface="+mj-lt"/>
              </a:rPr>
              <a:t>Definizione delle modalità di contribuzione degli Enti aderenti e indicazione delle scadenza per il versamento della quota.</a:t>
            </a:r>
          </a:p>
        </p:txBody>
      </p:sp>
      <p:grpSp>
        <p:nvGrpSpPr>
          <p:cNvPr id="128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/>
          <p:nvPr/>
        </p:nvGrpSpPr>
        <p:grpSpPr>
          <a:xfrm>
            <a:off x="545994" y="4698858"/>
            <a:ext cx="319053" cy="216000"/>
            <a:chOff x="4217850" y="2061901"/>
            <a:chExt cx="319053" cy="216000"/>
          </a:xfrm>
          <a:solidFill>
            <a:srgbClr val="3FAE29"/>
          </a:solidFill>
        </p:grpSpPr>
        <p:sp>
          <p:nvSpPr>
            <p:cNvPr id="129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0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</p:grpSp>
      <p:grpSp>
        <p:nvGrpSpPr>
          <p:cNvPr id="131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/>
          <p:nvPr/>
        </p:nvGrpSpPr>
        <p:grpSpPr>
          <a:xfrm>
            <a:off x="545994" y="5280493"/>
            <a:ext cx="319053" cy="216000"/>
            <a:chOff x="4217850" y="2061901"/>
            <a:chExt cx="319053" cy="216000"/>
          </a:xfrm>
          <a:solidFill>
            <a:srgbClr val="3FAE29"/>
          </a:solidFill>
        </p:grpSpPr>
        <p:sp>
          <p:nvSpPr>
            <p:cNvPr id="132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3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</p:grpSp>
      <p:grpSp>
        <p:nvGrpSpPr>
          <p:cNvPr id="134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/>
          <p:nvPr/>
        </p:nvGrpSpPr>
        <p:grpSpPr>
          <a:xfrm>
            <a:off x="545994" y="5862129"/>
            <a:ext cx="319053" cy="216000"/>
            <a:chOff x="4217850" y="2061901"/>
            <a:chExt cx="319053" cy="216000"/>
          </a:xfrm>
          <a:solidFill>
            <a:srgbClr val="3FAE29"/>
          </a:solidFill>
        </p:grpSpPr>
        <p:sp>
          <p:nvSpPr>
            <p:cNvPr id="135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6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137" name="Segnaposto testo 26">
            <a:extLst>
              <a:ext uri="{FF2B5EF4-FFF2-40B4-BE49-F238E27FC236}">
                <a16:creationId xmlns:a16="http://schemas.microsoft.com/office/drawing/2014/main" id="{3389B9B1-2755-4DCA-BFC4-DC5408E51C08}"/>
              </a:ext>
            </a:extLst>
          </p:cNvPr>
          <p:cNvSpPr txBox="1">
            <a:spLocks/>
          </p:cNvSpPr>
          <p:nvPr/>
        </p:nvSpPr>
        <p:spPr>
          <a:xfrm>
            <a:off x="6638165" y="4537155"/>
            <a:ext cx="5008201" cy="539406"/>
          </a:xfrm>
          <a:prstGeom prst="rect">
            <a:avLst/>
          </a:prstGeom>
        </p:spPr>
        <p:txBody>
          <a:bodyPr anchor="ctr"/>
          <a:lstStyle>
            <a:lvl1pPr marL="268288" indent="-268288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400" i="1" dirty="0">
                <a:latin typeface="+mj-lt"/>
              </a:rPr>
              <a:t>Modulo per la richiesta di assegnazione temporanea del personale degli Enti aderenti;</a:t>
            </a:r>
          </a:p>
        </p:txBody>
      </p:sp>
      <p:sp>
        <p:nvSpPr>
          <p:cNvPr id="138" name="Segnaposto testo 26">
            <a:extLst>
              <a:ext uri="{FF2B5EF4-FFF2-40B4-BE49-F238E27FC236}">
                <a16:creationId xmlns:a16="http://schemas.microsoft.com/office/drawing/2014/main" id="{3389B9B1-2755-4DCA-BFC4-DC5408E51C08}"/>
              </a:ext>
            </a:extLst>
          </p:cNvPr>
          <p:cNvSpPr txBox="1">
            <a:spLocks/>
          </p:cNvSpPr>
          <p:nvPr/>
        </p:nvSpPr>
        <p:spPr>
          <a:xfrm>
            <a:off x="6638165" y="5118790"/>
            <a:ext cx="5008201" cy="539406"/>
          </a:xfrm>
          <a:prstGeom prst="rect">
            <a:avLst/>
          </a:prstGeom>
        </p:spPr>
        <p:txBody>
          <a:bodyPr anchor="ctr"/>
          <a:lstStyle>
            <a:lvl1pPr marL="268288" indent="-268288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400" i="1" dirty="0">
                <a:latin typeface="+mj-lt"/>
              </a:rPr>
              <a:t>Spesa del personale sostenuta dall’Ente aderente;</a:t>
            </a:r>
          </a:p>
        </p:txBody>
      </p:sp>
      <p:sp>
        <p:nvSpPr>
          <p:cNvPr id="139" name="Segnaposto testo 26">
            <a:extLst>
              <a:ext uri="{FF2B5EF4-FFF2-40B4-BE49-F238E27FC236}">
                <a16:creationId xmlns:a16="http://schemas.microsoft.com/office/drawing/2014/main" id="{3389B9B1-2755-4DCA-BFC4-DC5408E51C08}"/>
              </a:ext>
            </a:extLst>
          </p:cNvPr>
          <p:cNvSpPr txBox="1">
            <a:spLocks/>
          </p:cNvSpPr>
          <p:nvPr/>
        </p:nvSpPr>
        <p:spPr>
          <a:xfrm>
            <a:off x="6638165" y="5700426"/>
            <a:ext cx="5008201" cy="539406"/>
          </a:xfrm>
          <a:prstGeom prst="rect">
            <a:avLst/>
          </a:prstGeom>
        </p:spPr>
        <p:txBody>
          <a:bodyPr anchor="ctr"/>
          <a:lstStyle>
            <a:lvl1pPr marL="268288" indent="-268288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400" i="1" dirty="0">
                <a:latin typeface="+mj-lt"/>
              </a:rPr>
              <a:t>Sconto sulle tariffe per gli Enti che prestano personale ai fini dell’espletamento delle procedure di gara in forma aggregata.</a:t>
            </a:r>
          </a:p>
        </p:txBody>
      </p:sp>
      <p:grpSp>
        <p:nvGrpSpPr>
          <p:cNvPr id="140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/>
          <p:nvPr/>
        </p:nvGrpSpPr>
        <p:grpSpPr>
          <a:xfrm>
            <a:off x="6339667" y="4698858"/>
            <a:ext cx="319053" cy="216000"/>
            <a:chOff x="4217850" y="2061901"/>
            <a:chExt cx="319053" cy="216000"/>
          </a:xfrm>
          <a:solidFill>
            <a:srgbClr val="3FAE29"/>
          </a:solidFill>
        </p:grpSpPr>
        <p:sp>
          <p:nvSpPr>
            <p:cNvPr id="141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2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</p:grpSp>
      <p:grpSp>
        <p:nvGrpSpPr>
          <p:cNvPr id="143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/>
          <p:nvPr/>
        </p:nvGrpSpPr>
        <p:grpSpPr>
          <a:xfrm>
            <a:off x="6339667" y="5280493"/>
            <a:ext cx="319053" cy="216000"/>
            <a:chOff x="4217850" y="2061901"/>
            <a:chExt cx="319053" cy="216000"/>
          </a:xfrm>
          <a:solidFill>
            <a:srgbClr val="3FAE29"/>
          </a:solidFill>
        </p:grpSpPr>
        <p:sp>
          <p:nvSpPr>
            <p:cNvPr id="144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5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</p:grpSp>
      <p:grpSp>
        <p:nvGrpSpPr>
          <p:cNvPr id="146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/>
          <p:nvPr/>
        </p:nvGrpSpPr>
        <p:grpSpPr>
          <a:xfrm>
            <a:off x="6339667" y="5862129"/>
            <a:ext cx="319053" cy="216000"/>
            <a:chOff x="4217850" y="2061901"/>
            <a:chExt cx="319053" cy="216000"/>
          </a:xfrm>
          <a:solidFill>
            <a:srgbClr val="3FAE29"/>
          </a:solidFill>
        </p:grpSpPr>
        <p:sp>
          <p:nvSpPr>
            <p:cNvPr id="147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8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8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348813"/>
          </a:xfrm>
        </p:spPr>
        <p:txBody>
          <a:bodyPr/>
          <a:lstStyle/>
          <a:p>
            <a:r>
              <a:rPr lang="it-IT" b="1" dirty="0" smtClean="0"/>
              <a:t>Il Regolamento </a:t>
            </a:r>
            <a:r>
              <a:rPr lang="it-IT" b="1" dirty="0"/>
              <a:t>e la Convenzione prevedono che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Ambito Amministrativo</a:t>
            </a:r>
            <a:br>
              <a:rPr lang="it-IT" dirty="0" smtClean="0"/>
            </a:br>
            <a:r>
              <a:rPr lang="it-IT" sz="2000" b="0" i="1" dirty="0" smtClean="0"/>
              <a:t>Modello tariffario</a:t>
            </a:r>
            <a:endParaRPr lang="it-IT" b="0" i="1" dirty="0"/>
          </a:p>
        </p:txBody>
      </p:sp>
      <p:sp>
        <p:nvSpPr>
          <p:cNvPr id="4" name="Freeform 220"/>
          <p:cNvSpPr>
            <a:spLocks/>
          </p:cNvSpPr>
          <p:nvPr/>
        </p:nvSpPr>
        <p:spPr bwMode="auto">
          <a:xfrm rot="1161617">
            <a:off x="691225" y="1651218"/>
            <a:ext cx="729370" cy="276134"/>
          </a:xfrm>
          <a:custGeom>
            <a:avLst/>
            <a:gdLst>
              <a:gd name="T0" fmla="*/ 77 w 162"/>
              <a:gd name="T1" fmla="*/ 36 h 51"/>
              <a:gd name="T2" fmla="*/ 61 w 162"/>
              <a:gd name="T3" fmla="*/ 36 h 51"/>
              <a:gd name="T4" fmla="*/ 50 w 162"/>
              <a:gd name="T5" fmla="*/ 35 h 51"/>
              <a:gd name="T6" fmla="*/ 41 w 162"/>
              <a:gd name="T7" fmla="*/ 35 h 51"/>
              <a:gd name="T8" fmla="*/ 14 w 162"/>
              <a:gd name="T9" fmla="*/ 29 h 51"/>
              <a:gd name="T10" fmla="*/ 14 w 162"/>
              <a:gd name="T11" fmla="*/ 29 h 51"/>
              <a:gd name="T12" fmla="*/ 6 w 162"/>
              <a:gd name="T13" fmla="*/ 19 h 51"/>
              <a:gd name="T14" fmla="*/ 11 w 162"/>
              <a:gd name="T15" fmla="*/ 19 h 51"/>
              <a:gd name="T16" fmla="*/ 15 w 162"/>
              <a:gd name="T17" fmla="*/ 21 h 51"/>
              <a:gd name="T18" fmla="*/ 26 w 162"/>
              <a:gd name="T19" fmla="*/ 23 h 51"/>
              <a:gd name="T20" fmla="*/ 41 w 162"/>
              <a:gd name="T21" fmla="*/ 25 h 51"/>
              <a:gd name="T22" fmla="*/ 43 w 162"/>
              <a:gd name="T23" fmla="*/ 26 h 51"/>
              <a:gd name="T24" fmla="*/ 62 w 162"/>
              <a:gd name="T25" fmla="*/ 27 h 51"/>
              <a:gd name="T26" fmla="*/ 63 w 162"/>
              <a:gd name="T27" fmla="*/ 27 h 51"/>
              <a:gd name="T28" fmla="*/ 81 w 162"/>
              <a:gd name="T29" fmla="*/ 27 h 51"/>
              <a:gd name="T30" fmla="*/ 81 w 162"/>
              <a:gd name="T31" fmla="*/ 27 h 51"/>
              <a:gd name="T32" fmla="*/ 105 w 162"/>
              <a:gd name="T33" fmla="*/ 23 h 51"/>
              <a:gd name="T34" fmla="*/ 106 w 162"/>
              <a:gd name="T35" fmla="*/ 23 h 51"/>
              <a:gd name="T36" fmla="*/ 126 w 162"/>
              <a:gd name="T37" fmla="*/ 18 h 51"/>
              <a:gd name="T38" fmla="*/ 108 w 162"/>
              <a:gd name="T39" fmla="*/ 10 h 51"/>
              <a:gd name="T40" fmla="*/ 107 w 162"/>
              <a:gd name="T41" fmla="*/ 8 h 51"/>
              <a:gd name="T42" fmla="*/ 107 w 162"/>
              <a:gd name="T43" fmla="*/ 7 h 51"/>
              <a:gd name="T44" fmla="*/ 113 w 162"/>
              <a:gd name="T45" fmla="*/ 0 h 51"/>
              <a:gd name="T46" fmla="*/ 126 w 162"/>
              <a:gd name="T47" fmla="*/ 4 h 51"/>
              <a:gd name="T48" fmla="*/ 126 w 162"/>
              <a:gd name="T49" fmla="*/ 4 h 51"/>
              <a:gd name="T50" fmla="*/ 137 w 162"/>
              <a:gd name="T51" fmla="*/ 6 h 51"/>
              <a:gd name="T52" fmla="*/ 138 w 162"/>
              <a:gd name="T53" fmla="*/ 6 h 51"/>
              <a:gd name="T54" fmla="*/ 138 w 162"/>
              <a:gd name="T55" fmla="*/ 7 h 51"/>
              <a:gd name="T56" fmla="*/ 156 w 162"/>
              <a:gd name="T57" fmla="*/ 4 h 51"/>
              <a:gd name="T58" fmla="*/ 157 w 162"/>
              <a:gd name="T59" fmla="*/ 4 h 51"/>
              <a:gd name="T60" fmla="*/ 160 w 162"/>
              <a:gd name="T61" fmla="*/ 17 h 51"/>
              <a:gd name="T62" fmla="*/ 160 w 162"/>
              <a:gd name="T63" fmla="*/ 18 h 51"/>
              <a:gd name="T64" fmla="*/ 150 w 162"/>
              <a:gd name="T65" fmla="*/ 24 h 51"/>
              <a:gd name="T66" fmla="*/ 149 w 162"/>
              <a:gd name="T67" fmla="*/ 24 h 51"/>
              <a:gd name="T68" fmla="*/ 127 w 162"/>
              <a:gd name="T69" fmla="*/ 51 h 51"/>
              <a:gd name="T70" fmla="*/ 123 w 162"/>
              <a:gd name="T71" fmla="*/ 46 h 51"/>
              <a:gd name="T72" fmla="*/ 123 w 162"/>
              <a:gd name="T73" fmla="*/ 45 h 51"/>
              <a:gd name="T74" fmla="*/ 124 w 162"/>
              <a:gd name="T75" fmla="*/ 45 h 51"/>
              <a:gd name="T76" fmla="*/ 133 w 162"/>
              <a:gd name="T77" fmla="*/ 26 h 51"/>
              <a:gd name="T78" fmla="*/ 126 w 162"/>
              <a:gd name="T79" fmla="*/ 28 h 51"/>
              <a:gd name="T80" fmla="*/ 126 w 162"/>
              <a:gd name="T81" fmla="*/ 28 h 51"/>
              <a:gd name="T82" fmla="*/ 77 w 162"/>
              <a:gd name="T83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51">
                <a:moveTo>
                  <a:pt x="77" y="36"/>
                </a:moveTo>
                <a:cubicBezTo>
                  <a:pt x="73" y="38"/>
                  <a:pt x="68" y="35"/>
                  <a:pt x="61" y="36"/>
                </a:cubicBezTo>
                <a:cubicBezTo>
                  <a:pt x="58" y="34"/>
                  <a:pt x="52" y="35"/>
                  <a:pt x="50" y="35"/>
                </a:cubicBezTo>
                <a:cubicBezTo>
                  <a:pt x="46" y="34"/>
                  <a:pt x="44" y="37"/>
                  <a:pt x="41" y="35"/>
                </a:cubicBezTo>
                <a:cubicBezTo>
                  <a:pt x="33" y="33"/>
                  <a:pt x="21" y="30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1" y="27"/>
                  <a:pt x="0" y="25"/>
                  <a:pt x="6" y="19"/>
                </a:cubicBezTo>
                <a:cubicBezTo>
                  <a:pt x="8" y="19"/>
                  <a:pt x="9" y="19"/>
                  <a:pt x="11" y="19"/>
                </a:cubicBezTo>
                <a:cubicBezTo>
                  <a:pt x="12" y="21"/>
                  <a:pt x="14" y="21"/>
                  <a:pt x="15" y="21"/>
                </a:cubicBezTo>
                <a:cubicBezTo>
                  <a:pt x="17" y="23"/>
                  <a:pt x="24" y="24"/>
                  <a:pt x="26" y="23"/>
                </a:cubicBezTo>
                <a:cubicBezTo>
                  <a:pt x="32" y="23"/>
                  <a:pt x="37" y="26"/>
                  <a:pt x="41" y="25"/>
                </a:cubicBezTo>
                <a:cubicBezTo>
                  <a:pt x="41" y="26"/>
                  <a:pt x="42" y="26"/>
                  <a:pt x="43" y="26"/>
                </a:cubicBezTo>
                <a:cubicBezTo>
                  <a:pt x="50" y="27"/>
                  <a:pt x="56" y="28"/>
                  <a:pt x="62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7" y="28"/>
                  <a:pt x="77" y="28"/>
                  <a:pt x="81" y="27"/>
                </a:cubicBezTo>
                <a:cubicBezTo>
                  <a:pt x="81" y="27"/>
                  <a:pt x="81" y="27"/>
                  <a:pt x="81" y="27"/>
                </a:cubicBezTo>
                <a:cubicBezTo>
                  <a:pt x="87" y="27"/>
                  <a:pt x="99" y="25"/>
                  <a:pt x="105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13" y="23"/>
                  <a:pt x="120" y="20"/>
                  <a:pt x="126" y="18"/>
                </a:cubicBezTo>
                <a:cubicBezTo>
                  <a:pt x="122" y="13"/>
                  <a:pt x="114" y="13"/>
                  <a:pt x="108" y="10"/>
                </a:cubicBezTo>
                <a:cubicBezTo>
                  <a:pt x="108" y="10"/>
                  <a:pt x="108" y="8"/>
                  <a:pt x="107" y="8"/>
                </a:cubicBezTo>
                <a:cubicBezTo>
                  <a:pt x="107" y="8"/>
                  <a:pt x="107" y="8"/>
                  <a:pt x="107" y="7"/>
                </a:cubicBezTo>
                <a:cubicBezTo>
                  <a:pt x="110" y="6"/>
                  <a:pt x="107" y="0"/>
                  <a:pt x="113" y="0"/>
                </a:cubicBezTo>
                <a:cubicBezTo>
                  <a:pt x="116" y="2"/>
                  <a:pt x="123" y="4"/>
                  <a:pt x="126" y="4"/>
                </a:cubicBezTo>
                <a:cubicBezTo>
                  <a:pt x="126" y="4"/>
                  <a:pt x="126" y="4"/>
                  <a:pt x="126" y="4"/>
                </a:cubicBezTo>
                <a:cubicBezTo>
                  <a:pt x="129" y="5"/>
                  <a:pt x="136" y="6"/>
                  <a:pt x="137" y="6"/>
                </a:cubicBezTo>
                <a:cubicBezTo>
                  <a:pt x="138" y="6"/>
                  <a:pt x="138" y="6"/>
                  <a:pt x="138" y="6"/>
                </a:cubicBezTo>
                <a:cubicBezTo>
                  <a:pt x="138" y="6"/>
                  <a:pt x="138" y="6"/>
                  <a:pt x="138" y="7"/>
                </a:cubicBezTo>
                <a:cubicBezTo>
                  <a:pt x="146" y="5"/>
                  <a:pt x="150" y="7"/>
                  <a:pt x="156" y="4"/>
                </a:cubicBezTo>
                <a:cubicBezTo>
                  <a:pt x="156" y="4"/>
                  <a:pt x="156" y="4"/>
                  <a:pt x="157" y="4"/>
                </a:cubicBezTo>
                <a:cubicBezTo>
                  <a:pt x="162" y="5"/>
                  <a:pt x="159" y="14"/>
                  <a:pt x="160" y="17"/>
                </a:cubicBezTo>
                <a:cubicBezTo>
                  <a:pt x="160" y="17"/>
                  <a:pt x="160" y="17"/>
                  <a:pt x="160" y="18"/>
                </a:cubicBezTo>
                <a:cubicBezTo>
                  <a:pt x="157" y="20"/>
                  <a:pt x="152" y="20"/>
                  <a:pt x="150" y="24"/>
                </a:cubicBezTo>
                <a:cubicBezTo>
                  <a:pt x="150" y="24"/>
                  <a:pt x="150" y="24"/>
                  <a:pt x="149" y="24"/>
                </a:cubicBezTo>
                <a:cubicBezTo>
                  <a:pt x="141" y="28"/>
                  <a:pt x="137" y="44"/>
                  <a:pt x="127" y="51"/>
                </a:cubicBezTo>
                <a:cubicBezTo>
                  <a:pt x="125" y="50"/>
                  <a:pt x="124" y="47"/>
                  <a:pt x="123" y="46"/>
                </a:cubicBezTo>
                <a:cubicBezTo>
                  <a:pt x="123" y="46"/>
                  <a:pt x="123" y="45"/>
                  <a:pt x="123" y="45"/>
                </a:cubicBezTo>
                <a:cubicBezTo>
                  <a:pt x="123" y="45"/>
                  <a:pt x="123" y="45"/>
                  <a:pt x="124" y="45"/>
                </a:cubicBezTo>
                <a:cubicBezTo>
                  <a:pt x="127" y="39"/>
                  <a:pt x="133" y="32"/>
                  <a:pt x="133" y="26"/>
                </a:cubicBezTo>
                <a:cubicBezTo>
                  <a:pt x="131" y="26"/>
                  <a:pt x="128" y="26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13" y="31"/>
                  <a:pt x="92" y="35"/>
                  <a:pt x="77" y="36"/>
                </a:cubicBezTo>
                <a:close/>
              </a:path>
            </a:pathLst>
          </a:custGeom>
          <a:solidFill>
            <a:srgbClr val="3FAE2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496" y="243734"/>
            <a:ext cx="1152878" cy="102240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9874426" y="4111282"/>
            <a:ext cx="1982214" cy="903700"/>
          </a:xfrm>
          <a:prstGeom prst="rect">
            <a:avLst/>
          </a:prstGeom>
        </p:spPr>
        <p:txBody>
          <a:bodyPr wrap="square" lIns="36000" tIns="36000" rIns="36000" bIns="36000" anchor="ctr">
            <a:spAutoFit/>
          </a:bodyPr>
          <a:lstStyle/>
          <a:p>
            <a:pPr>
              <a:tabLst>
                <a:tab pos="266700" algn="l"/>
              </a:tabLst>
            </a:pPr>
            <a:r>
              <a:rPr lang="it-IT" sz="900" i="1" dirty="0" smtClean="0"/>
              <a:t>(**) L’importo si intende al </a:t>
            </a:r>
            <a:r>
              <a:rPr lang="it-IT" sz="900" i="1" dirty="0"/>
              <a:t>netto delle spese sostenute per </a:t>
            </a:r>
            <a:r>
              <a:rPr lang="it-IT" sz="900" i="1" dirty="0" smtClean="0"/>
              <a:t>le </a:t>
            </a:r>
            <a:r>
              <a:rPr lang="it-IT" sz="900" i="1" dirty="0"/>
              <a:t>comunicazioni / pubblicazioni di legge nonché per il rimborso del contributo di gara e dell’incentivo (ex art. 113, comma 5, del </a:t>
            </a:r>
            <a:r>
              <a:rPr lang="it-IT" sz="900" i="1" dirty="0" smtClean="0"/>
              <a:t>Codice).</a:t>
            </a:r>
            <a:endParaRPr lang="it-IT" sz="9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111516" y="2867501"/>
            <a:ext cx="8715849" cy="2746809"/>
            <a:chOff x="1111516" y="2867501"/>
            <a:chExt cx="8715849" cy="2746809"/>
          </a:xfrm>
        </p:grpSpPr>
        <p:sp>
          <p:nvSpPr>
            <p:cNvPr id="8" name="Rectangle 7"/>
            <p:cNvSpPr/>
            <p:nvPr/>
          </p:nvSpPr>
          <p:spPr>
            <a:xfrm>
              <a:off x="1111516" y="2874685"/>
              <a:ext cx="37630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1400" dirty="0" smtClean="0"/>
                <a:t>I costi sono ridistribuiti tra i Comuni in funzione di due</a:t>
              </a:r>
              <a:r>
                <a:rPr lang="it-IT" sz="1400" b="1" dirty="0" smtClean="0"/>
                <a:t> criteri</a:t>
              </a:r>
              <a:r>
                <a:rPr lang="it-IT" sz="1400" dirty="0" smtClean="0"/>
                <a:t>:</a:t>
              </a:r>
              <a:endParaRPr lang="it-IT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6BDEA3-2668-46CF-9275-89489AAAD99B}"/>
                </a:ext>
              </a:extLst>
            </p:cNvPr>
            <p:cNvSpPr/>
            <p:nvPr/>
          </p:nvSpPr>
          <p:spPr>
            <a:xfrm>
              <a:off x="1148573" y="3859420"/>
              <a:ext cx="3867307" cy="15656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4AA007-AF48-4F4E-8E74-55E42D8CB515}"/>
                </a:ext>
              </a:extLst>
            </p:cNvPr>
            <p:cNvSpPr/>
            <p:nvPr/>
          </p:nvSpPr>
          <p:spPr>
            <a:xfrm>
              <a:off x="1423853" y="3679146"/>
              <a:ext cx="1496396" cy="19261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1802716-8BAC-4B2D-BDBB-B38DA7167135}"/>
                </a:ext>
              </a:extLst>
            </p:cNvPr>
            <p:cNvGrpSpPr/>
            <p:nvPr/>
          </p:nvGrpSpPr>
          <p:grpSpPr>
            <a:xfrm flipH="1">
              <a:off x="3113274" y="3679146"/>
              <a:ext cx="1602406" cy="1926152"/>
              <a:chOff x="435429" y="1545770"/>
              <a:chExt cx="3434900" cy="454175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3C9208-77DC-44DD-97BA-6A2468A60458}"/>
                  </a:ext>
                </a:extLst>
              </p:cNvPr>
              <p:cNvSpPr/>
              <p:nvPr/>
            </p:nvSpPr>
            <p:spPr>
              <a:xfrm>
                <a:off x="435429" y="1545770"/>
                <a:ext cx="3207656" cy="4541754"/>
              </a:xfrm>
              <a:prstGeom prst="rect">
                <a:avLst/>
              </a:prstGeom>
              <a:solidFill>
                <a:srgbClr val="3FAE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4" name="Right Triangle 23">
                <a:extLst>
                  <a:ext uri="{FF2B5EF4-FFF2-40B4-BE49-F238E27FC236}">
                    <a16:creationId xmlns:a16="http://schemas.microsoft.com/office/drawing/2014/main" id="{197B12A3-7A50-459C-A643-E07F09DBCA86}"/>
                  </a:ext>
                </a:extLst>
              </p:cNvPr>
              <p:cNvSpPr/>
              <p:nvPr/>
            </p:nvSpPr>
            <p:spPr>
              <a:xfrm>
                <a:off x="3643089" y="1545770"/>
                <a:ext cx="227240" cy="425076"/>
              </a:xfrm>
              <a:prstGeom prst="rtTriangl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5" name="Right Triangle 24">
                <a:extLst>
                  <a:ext uri="{FF2B5EF4-FFF2-40B4-BE49-F238E27FC236}">
                    <a16:creationId xmlns:a16="http://schemas.microsoft.com/office/drawing/2014/main" id="{3F8A8B79-AE52-42A9-8AAA-075448C32CBC}"/>
                  </a:ext>
                </a:extLst>
              </p:cNvPr>
              <p:cNvSpPr/>
              <p:nvPr/>
            </p:nvSpPr>
            <p:spPr>
              <a:xfrm flipV="1">
                <a:off x="3643085" y="5662453"/>
                <a:ext cx="227240" cy="425076"/>
              </a:xfrm>
              <a:prstGeom prst="rtTriangl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1" name="Freeform 4197">
              <a:extLst>
                <a:ext uri="{FF2B5EF4-FFF2-40B4-BE49-F238E27FC236}">
                  <a16:creationId xmlns:a16="http://schemas.microsoft.com/office/drawing/2014/main" id="{9285334C-962D-4CE6-B471-5A36188ED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8707" y="4135138"/>
              <a:ext cx="357549" cy="297959"/>
            </a:xfrm>
            <a:custGeom>
              <a:avLst/>
              <a:gdLst>
                <a:gd name="T0" fmla="*/ 540 w 901"/>
                <a:gd name="T1" fmla="*/ 161 h 826"/>
                <a:gd name="T2" fmla="*/ 360 w 901"/>
                <a:gd name="T3" fmla="*/ 255 h 826"/>
                <a:gd name="T4" fmla="*/ 360 w 901"/>
                <a:gd name="T5" fmla="*/ 255 h 826"/>
                <a:gd name="T6" fmla="*/ 201 w 901"/>
                <a:gd name="T7" fmla="*/ 255 h 826"/>
                <a:gd name="T8" fmla="*/ 749 w 901"/>
                <a:gd name="T9" fmla="*/ 46 h 826"/>
                <a:gd name="T10" fmla="*/ 692 w 901"/>
                <a:gd name="T11" fmla="*/ 248 h 826"/>
                <a:gd name="T12" fmla="*/ 568 w 901"/>
                <a:gd name="T13" fmla="*/ 103 h 826"/>
                <a:gd name="T14" fmla="*/ 556 w 901"/>
                <a:gd name="T15" fmla="*/ 104 h 826"/>
                <a:gd name="T16" fmla="*/ 341 w 901"/>
                <a:gd name="T17" fmla="*/ 135 h 826"/>
                <a:gd name="T18" fmla="*/ 333 w 901"/>
                <a:gd name="T19" fmla="*/ 141 h 826"/>
                <a:gd name="T20" fmla="*/ 330 w 901"/>
                <a:gd name="T21" fmla="*/ 255 h 826"/>
                <a:gd name="T22" fmla="*/ 120 w 901"/>
                <a:gd name="T23" fmla="*/ 4 h 826"/>
                <a:gd name="T24" fmla="*/ 109 w 901"/>
                <a:gd name="T25" fmla="*/ 0 h 826"/>
                <a:gd name="T26" fmla="*/ 5 w 901"/>
                <a:gd name="T27" fmla="*/ 48 h 826"/>
                <a:gd name="T28" fmla="*/ 0 w 901"/>
                <a:gd name="T29" fmla="*/ 58 h 826"/>
                <a:gd name="T30" fmla="*/ 82 w 901"/>
                <a:gd name="T31" fmla="*/ 255 h 826"/>
                <a:gd name="T32" fmla="*/ 5 w 901"/>
                <a:gd name="T33" fmla="*/ 259 h 826"/>
                <a:gd name="T34" fmla="*/ 0 w 901"/>
                <a:gd name="T35" fmla="*/ 271 h 826"/>
                <a:gd name="T36" fmla="*/ 120 w 901"/>
                <a:gd name="T37" fmla="*/ 643 h 826"/>
                <a:gd name="T38" fmla="*/ 589 w 901"/>
                <a:gd name="T39" fmla="*/ 676 h 826"/>
                <a:gd name="T40" fmla="*/ 157 w 901"/>
                <a:gd name="T41" fmla="*/ 679 h 826"/>
                <a:gd name="T42" fmla="*/ 131 w 901"/>
                <a:gd name="T43" fmla="*/ 693 h 826"/>
                <a:gd name="T44" fmla="*/ 113 w 901"/>
                <a:gd name="T45" fmla="*/ 716 h 826"/>
                <a:gd name="T46" fmla="*/ 105 w 901"/>
                <a:gd name="T47" fmla="*/ 744 h 826"/>
                <a:gd name="T48" fmla="*/ 108 w 901"/>
                <a:gd name="T49" fmla="*/ 774 h 826"/>
                <a:gd name="T50" fmla="*/ 122 w 901"/>
                <a:gd name="T51" fmla="*/ 798 h 826"/>
                <a:gd name="T52" fmla="*/ 144 w 901"/>
                <a:gd name="T53" fmla="*/ 818 h 826"/>
                <a:gd name="T54" fmla="*/ 172 w 901"/>
                <a:gd name="T55" fmla="*/ 826 h 826"/>
                <a:gd name="T56" fmla="*/ 202 w 901"/>
                <a:gd name="T57" fmla="*/ 823 h 826"/>
                <a:gd name="T58" fmla="*/ 228 w 901"/>
                <a:gd name="T59" fmla="*/ 809 h 826"/>
                <a:gd name="T60" fmla="*/ 246 w 901"/>
                <a:gd name="T61" fmla="*/ 787 h 826"/>
                <a:gd name="T62" fmla="*/ 255 w 901"/>
                <a:gd name="T63" fmla="*/ 759 h 826"/>
                <a:gd name="T64" fmla="*/ 246 w 901"/>
                <a:gd name="T65" fmla="*/ 716 h 826"/>
                <a:gd name="T66" fmla="*/ 514 w 901"/>
                <a:gd name="T67" fmla="*/ 727 h 826"/>
                <a:gd name="T68" fmla="*/ 512 w 901"/>
                <a:gd name="T69" fmla="*/ 766 h 826"/>
                <a:gd name="T70" fmla="*/ 523 w 901"/>
                <a:gd name="T71" fmla="*/ 793 h 826"/>
                <a:gd name="T72" fmla="*/ 543 w 901"/>
                <a:gd name="T73" fmla="*/ 813 h 826"/>
                <a:gd name="T74" fmla="*/ 570 w 901"/>
                <a:gd name="T75" fmla="*/ 825 h 826"/>
                <a:gd name="T76" fmla="*/ 601 w 901"/>
                <a:gd name="T77" fmla="*/ 825 h 826"/>
                <a:gd name="T78" fmla="*/ 628 w 901"/>
                <a:gd name="T79" fmla="*/ 813 h 826"/>
                <a:gd name="T80" fmla="*/ 648 w 901"/>
                <a:gd name="T81" fmla="*/ 793 h 826"/>
                <a:gd name="T82" fmla="*/ 659 w 901"/>
                <a:gd name="T83" fmla="*/ 766 h 826"/>
                <a:gd name="T84" fmla="*/ 658 w 901"/>
                <a:gd name="T85" fmla="*/ 730 h 826"/>
                <a:gd name="T86" fmla="*/ 635 w 901"/>
                <a:gd name="T87" fmla="*/ 695 h 826"/>
                <a:gd name="T88" fmla="*/ 630 w 901"/>
                <a:gd name="T89" fmla="*/ 635 h 826"/>
                <a:gd name="T90" fmla="*/ 886 w 901"/>
                <a:gd name="T91" fmla="*/ 75 h 826"/>
                <a:gd name="T92" fmla="*/ 897 w 901"/>
                <a:gd name="T93" fmla="*/ 70 h 826"/>
                <a:gd name="T94" fmla="*/ 901 w 901"/>
                <a:gd name="T95" fmla="*/ 60 h 826"/>
                <a:gd name="T96" fmla="*/ 897 w 901"/>
                <a:gd name="T97" fmla="*/ 49 h 826"/>
                <a:gd name="T98" fmla="*/ 886 w 901"/>
                <a:gd name="T99" fmla="*/ 4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1" h="826">
                  <a:moveTo>
                    <a:pt x="442" y="255"/>
                  </a:moveTo>
                  <a:lnTo>
                    <a:pt x="540" y="161"/>
                  </a:lnTo>
                  <a:lnTo>
                    <a:pt x="540" y="161"/>
                  </a:lnTo>
                  <a:lnTo>
                    <a:pt x="540" y="161"/>
                  </a:lnTo>
                  <a:lnTo>
                    <a:pt x="562" y="139"/>
                  </a:lnTo>
                  <a:lnTo>
                    <a:pt x="659" y="255"/>
                  </a:lnTo>
                  <a:lnTo>
                    <a:pt x="442" y="255"/>
                  </a:lnTo>
                  <a:close/>
                  <a:moveTo>
                    <a:pt x="360" y="255"/>
                  </a:moveTo>
                  <a:lnTo>
                    <a:pt x="360" y="165"/>
                  </a:lnTo>
                  <a:lnTo>
                    <a:pt x="493" y="165"/>
                  </a:lnTo>
                  <a:lnTo>
                    <a:pt x="399" y="255"/>
                  </a:lnTo>
                  <a:lnTo>
                    <a:pt x="360" y="255"/>
                  </a:lnTo>
                  <a:close/>
                  <a:moveTo>
                    <a:pt x="114" y="255"/>
                  </a:moveTo>
                  <a:lnTo>
                    <a:pt x="34" y="67"/>
                  </a:lnTo>
                  <a:lnTo>
                    <a:pt x="101" y="35"/>
                  </a:lnTo>
                  <a:lnTo>
                    <a:pt x="201" y="255"/>
                  </a:lnTo>
                  <a:lnTo>
                    <a:pt x="114" y="255"/>
                  </a:lnTo>
                  <a:close/>
                  <a:moveTo>
                    <a:pt x="886" y="45"/>
                  </a:moveTo>
                  <a:lnTo>
                    <a:pt x="753" y="45"/>
                  </a:lnTo>
                  <a:lnTo>
                    <a:pt x="749" y="46"/>
                  </a:lnTo>
                  <a:lnTo>
                    <a:pt x="745" y="48"/>
                  </a:lnTo>
                  <a:lnTo>
                    <a:pt x="740" y="51"/>
                  </a:lnTo>
                  <a:lnTo>
                    <a:pt x="739" y="57"/>
                  </a:lnTo>
                  <a:lnTo>
                    <a:pt x="692" y="248"/>
                  </a:lnTo>
                  <a:lnTo>
                    <a:pt x="575" y="107"/>
                  </a:lnTo>
                  <a:lnTo>
                    <a:pt x="573" y="105"/>
                  </a:lnTo>
                  <a:lnTo>
                    <a:pt x="571" y="104"/>
                  </a:lnTo>
                  <a:lnTo>
                    <a:pt x="568" y="103"/>
                  </a:lnTo>
                  <a:lnTo>
                    <a:pt x="564" y="102"/>
                  </a:lnTo>
                  <a:lnTo>
                    <a:pt x="561" y="102"/>
                  </a:lnTo>
                  <a:lnTo>
                    <a:pt x="559" y="103"/>
                  </a:lnTo>
                  <a:lnTo>
                    <a:pt x="556" y="104"/>
                  </a:lnTo>
                  <a:lnTo>
                    <a:pt x="554" y="106"/>
                  </a:lnTo>
                  <a:lnTo>
                    <a:pt x="524" y="135"/>
                  </a:lnTo>
                  <a:lnTo>
                    <a:pt x="345" y="135"/>
                  </a:lnTo>
                  <a:lnTo>
                    <a:pt x="341" y="135"/>
                  </a:lnTo>
                  <a:lnTo>
                    <a:pt x="339" y="136"/>
                  </a:lnTo>
                  <a:lnTo>
                    <a:pt x="336" y="138"/>
                  </a:lnTo>
                  <a:lnTo>
                    <a:pt x="334" y="139"/>
                  </a:lnTo>
                  <a:lnTo>
                    <a:pt x="333" y="141"/>
                  </a:lnTo>
                  <a:lnTo>
                    <a:pt x="331" y="144"/>
                  </a:lnTo>
                  <a:lnTo>
                    <a:pt x="331" y="147"/>
                  </a:lnTo>
                  <a:lnTo>
                    <a:pt x="330" y="150"/>
                  </a:lnTo>
                  <a:lnTo>
                    <a:pt x="330" y="255"/>
                  </a:lnTo>
                  <a:lnTo>
                    <a:pt x="234" y="255"/>
                  </a:lnTo>
                  <a:lnTo>
                    <a:pt x="123" y="8"/>
                  </a:lnTo>
                  <a:lnTo>
                    <a:pt x="122" y="6"/>
                  </a:lnTo>
                  <a:lnTo>
                    <a:pt x="120" y="4"/>
                  </a:lnTo>
                  <a:lnTo>
                    <a:pt x="117" y="2"/>
                  </a:lnTo>
                  <a:lnTo>
                    <a:pt x="114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2" y="1"/>
                  </a:lnTo>
                  <a:lnTo>
                    <a:pt x="8" y="46"/>
                  </a:lnTo>
                  <a:lnTo>
                    <a:pt x="5" y="48"/>
                  </a:lnTo>
                  <a:lnTo>
                    <a:pt x="3" y="50"/>
                  </a:lnTo>
                  <a:lnTo>
                    <a:pt x="2" y="52"/>
                  </a:lnTo>
                  <a:lnTo>
                    <a:pt x="1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6"/>
                  </a:lnTo>
                  <a:lnTo>
                    <a:pt x="82" y="255"/>
                  </a:lnTo>
                  <a:lnTo>
                    <a:pt x="15" y="255"/>
                  </a:lnTo>
                  <a:lnTo>
                    <a:pt x="11" y="256"/>
                  </a:lnTo>
                  <a:lnTo>
                    <a:pt x="7" y="257"/>
                  </a:lnTo>
                  <a:lnTo>
                    <a:pt x="5" y="259"/>
                  </a:lnTo>
                  <a:lnTo>
                    <a:pt x="2" y="261"/>
                  </a:lnTo>
                  <a:lnTo>
                    <a:pt x="1" y="265"/>
                  </a:lnTo>
                  <a:lnTo>
                    <a:pt x="0" y="268"/>
                  </a:lnTo>
                  <a:lnTo>
                    <a:pt x="0" y="271"/>
                  </a:lnTo>
                  <a:lnTo>
                    <a:pt x="1" y="275"/>
                  </a:lnTo>
                  <a:lnTo>
                    <a:pt x="114" y="635"/>
                  </a:lnTo>
                  <a:lnTo>
                    <a:pt x="116" y="640"/>
                  </a:lnTo>
                  <a:lnTo>
                    <a:pt x="120" y="643"/>
                  </a:lnTo>
                  <a:lnTo>
                    <a:pt x="123" y="645"/>
                  </a:lnTo>
                  <a:lnTo>
                    <a:pt x="128" y="646"/>
                  </a:lnTo>
                  <a:lnTo>
                    <a:pt x="596" y="646"/>
                  </a:lnTo>
                  <a:lnTo>
                    <a:pt x="589" y="676"/>
                  </a:lnTo>
                  <a:lnTo>
                    <a:pt x="180" y="676"/>
                  </a:lnTo>
                  <a:lnTo>
                    <a:pt x="172" y="676"/>
                  </a:lnTo>
                  <a:lnTo>
                    <a:pt x="165" y="677"/>
                  </a:lnTo>
                  <a:lnTo>
                    <a:pt x="157" y="679"/>
                  </a:lnTo>
                  <a:lnTo>
                    <a:pt x="151" y="682"/>
                  </a:lnTo>
                  <a:lnTo>
                    <a:pt x="144" y="685"/>
                  </a:lnTo>
                  <a:lnTo>
                    <a:pt x="138" y="689"/>
                  </a:lnTo>
                  <a:lnTo>
                    <a:pt x="131" y="693"/>
                  </a:lnTo>
                  <a:lnTo>
                    <a:pt x="127" y="698"/>
                  </a:lnTo>
                  <a:lnTo>
                    <a:pt x="122" y="703"/>
                  </a:lnTo>
                  <a:lnTo>
                    <a:pt x="117" y="709"/>
                  </a:lnTo>
                  <a:lnTo>
                    <a:pt x="113" y="716"/>
                  </a:lnTo>
                  <a:lnTo>
                    <a:pt x="110" y="722"/>
                  </a:lnTo>
                  <a:lnTo>
                    <a:pt x="108" y="729"/>
                  </a:lnTo>
                  <a:lnTo>
                    <a:pt x="106" y="736"/>
                  </a:lnTo>
                  <a:lnTo>
                    <a:pt x="105" y="744"/>
                  </a:lnTo>
                  <a:lnTo>
                    <a:pt x="105" y="751"/>
                  </a:lnTo>
                  <a:lnTo>
                    <a:pt x="105" y="759"/>
                  </a:lnTo>
                  <a:lnTo>
                    <a:pt x="106" y="766"/>
                  </a:lnTo>
                  <a:lnTo>
                    <a:pt x="108" y="774"/>
                  </a:lnTo>
                  <a:lnTo>
                    <a:pt x="110" y="780"/>
                  </a:lnTo>
                  <a:lnTo>
                    <a:pt x="113" y="787"/>
                  </a:lnTo>
                  <a:lnTo>
                    <a:pt x="117" y="793"/>
                  </a:lnTo>
                  <a:lnTo>
                    <a:pt x="122" y="798"/>
                  </a:lnTo>
                  <a:lnTo>
                    <a:pt x="127" y="804"/>
                  </a:lnTo>
                  <a:lnTo>
                    <a:pt x="131" y="809"/>
                  </a:lnTo>
                  <a:lnTo>
                    <a:pt x="138" y="813"/>
                  </a:lnTo>
                  <a:lnTo>
                    <a:pt x="144" y="818"/>
                  </a:lnTo>
                  <a:lnTo>
                    <a:pt x="151" y="821"/>
                  </a:lnTo>
                  <a:lnTo>
                    <a:pt x="157" y="823"/>
                  </a:lnTo>
                  <a:lnTo>
                    <a:pt x="165" y="825"/>
                  </a:lnTo>
                  <a:lnTo>
                    <a:pt x="172" y="826"/>
                  </a:lnTo>
                  <a:lnTo>
                    <a:pt x="180" y="826"/>
                  </a:lnTo>
                  <a:lnTo>
                    <a:pt x="187" y="826"/>
                  </a:lnTo>
                  <a:lnTo>
                    <a:pt x="195" y="825"/>
                  </a:lnTo>
                  <a:lnTo>
                    <a:pt x="202" y="823"/>
                  </a:lnTo>
                  <a:lnTo>
                    <a:pt x="209" y="821"/>
                  </a:lnTo>
                  <a:lnTo>
                    <a:pt x="215" y="818"/>
                  </a:lnTo>
                  <a:lnTo>
                    <a:pt x="221" y="813"/>
                  </a:lnTo>
                  <a:lnTo>
                    <a:pt x="228" y="809"/>
                  </a:lnTo>
                  <a:lnTo>
                    <a:pt x="233" y="804"/>
                  </a:lnTo>
                  <a:lnTo>
                    <a:pt x="238" y="798"/>
                  </a:lnTo>
                  <a:lnTo>
                    <a:pt x="242" y="793"/>
                  </a:lnTo>
                  <a:lnTo>
                    <a:pt x="246" y="787"/>
                  </a:lnTo>
                  <a:lnTo>
                    <a:pt x="249" y="780"/>
                  </a:lnTo>
                  <a:lnTo>
                    <a:pt x="251" y="774"/>
                  </a:lnTo>
                  <a:lnTo>
                    <a:pt x="254" y="766"/>
                  </a:lnTo>
                  <a:lnTo>
                    <a:pt x="255" y="759"/>
                  </a:lnTo>
                  <a:lnTo>
                    <a:pt x="255" y="751"/>
                  </a:lnTo>
                  <a:lnTo>
                    <a:pt x="254" y="738"/>
                  </a:lnTo>
                  <a:lnTo>
                    <a:pt x="250" y="727"/>
                  </a:lnTo>
                  <a:lnTo>
                    <a:pt x="246" y="716"/>
                  </a:lnTo>
                  <a:lnTo>
                    <a:pt x="240" y="706"/>
                  </a:lnTo>
                  <a:lnTo>
                    <a:pt x="526" y="706"/>
                  </a:lnTo>
                  <a:lnTo>
                    <a:pt x="519" y="716"/>
                  </a:lnTo>
                  <a:lnTo>
                    <a:pt x="514" y="727"/>
                  </a:lnTo>
                  <a:lnTo>
                    <a:pt x="511" y="738"/>
                  </a:lnTo>
                  <a:lnTo>
                    <a:pt x="510" y="751"/>
                  </a:lnTo>
                  <a:lnTo>
                    <a:pt x="511" y="759"/>
                  </a:lnTo>
                  <a:lnTo>
                    <a:pt x="512" y="766"/>
                  </a:lnTo>
                  <a:lnTo>
                    <a:pt x="514" y="774"/>
                  </a:lnTo>
                  <a:lnTo>
                    <a:pt x="516" y="780"/>
                  </a:lnTo>
                  <a:lnTo>
                    <a:pt x="519" y="787"/>
                  </a:lnTo>
                  <a:lnTo>
                    <a:pt x="523" y="793"/>
                  </a:lnTo>
                  <a:lnTo>
                    <a:pt x="528" y="798"/>
                  </a:lnTo>
                  <a:lnTo>
                    <a:pt x="532" y="804"/>
                  </a:lnTo>
                  <a:lnTo>
                    <a:pt x="538" y="809"/>
                  </a:lnTo>
                  <a:lnTo>
                    <a:pt x="543" y="813"/>
                  </a:lnTo>
                  <a:lnTo>
                    <a:pt x="549" y="818"/>
                  </a:lnTo>
                  <a:lnTo>
                    <a:pt x="556" y="821"/>
                  </a:lnTo>
                  <a:lnTo>
                    <a:pt x="563" y="823"/>
                  </a:lnTo>
                  <a:lnTo>
                    <a:pt x="570" y="825"/>
                  </a:lnTo>
                  <a:lnTo>
                    <a:pt x="577" y="826"/>
                  </a:lnTo>
                  <a:lnTo>
                    <a:pt x="586" y="826"/>
                  </a:lnTo>
                  <a:lnTo>
                    <a:pt x="593" y="826"/>
                  </a:lnTo>
                  <a:lnTo>
                    <a:pt x="601" y="825"/>
                  </a:lnTo>
                  <a:lnTo>
                    <a:pt x="607" y="823"/>
                  </a:lnTo>
                  <a:lnTo>
                    <a:pt x="615" y="821"/>
                  </a:lnTo>
                  <a:lnTo>
                    <a:pt x="621" y="818"/>
                  </a:lnTo>
                  <a:lnTo>
                    <a:pt x="628" y="813"/>
                  </a:lnTo>
                  <a:lnTo>
                    <a:pt x="633" y="809"/>
                  </a:lnTo>
                  <a:lnTo>
                    <a:pt x="638" y="804"/>
                  </a:lnTo>
                  <a:lnTo>
                    <a:pt x="644" y="798"/>
                  </a:lnTo>
                  <a:lnTo>
                    <a:pt x="648" y="793"/>
                  </a:lnTo>
                  <a:lnTo>
                    <a:pt x="651" y="787"/>
                  </a:lnTo>
                  <a:lnTo>
                    <a:pt x="654" y="780"/>
                  </a:lnTo>
                  <a:lnTo>
                    <a:pt x="658" y="774"/>
                  </a:lnTo>
                  <a:lnTo>
                    <a:pt x="659" y="766"/>
                  </a:lnTo>
                  <a:lnTo>
                    <a:pt x="660" y="759"/>
                  </a:lnTo>
                  <a:lnTo>
                    <a:pt x="661" y="751"/>
                  </a:lnTo>
                  <a:lnTo>
                    <a:pt x="660" y="740"/>
                  </a:lnTo>
                  <a:lnTo>
                    <a:pt x="658" y="730"/>
                  </a:lnTo>
                  <a:lnTo>
                    <a:pt x="653" y="720"/>
                  </a:lnTo>
                  <a:lnTo>
                    <a:pt x="649" y="710"/>
                  </a:lnTo>
                  <a:lnTo>
                    <a:pt x="643" y="702"/>
                  </a:lnTo>
                  <a:lnTo>
                    <a:pt x="635" y="695"/>
                  </a:lnTo>
                  <a:lnTo>
                    <a:pt x="627" y="689"/>
                  </a:lnTo>
                  <a:lnTo>
                    <a:pt x="618" y="684"/>
                  </a:lnTo>
                  <a:lnTo>
                    <a:pt x="629" y="637"/>
                  </a:lnTo>
                  <a:lnTo>
                    <a:pt x="630" y="635"/>
                  </a:lnTo>
                  <a:lnTo>
                    <a:pt x="630" y="634"/>
                  </a:lnTo>
                  <a:lnTo>
                    <a:pt x="717" y="274"/>
                  </a:lnTo>
                  <a:lnTo>
                    <a:pt x="765" y="75"/>
                  </a:lnTo>
                  <a:lnTo>
                    <a:pt x="886" y="75"/>
                  </a:lnTo>
                  <a:lnTo>
                    <a:pt x="889" y="75"/>
                  </a:lnTo>
                  <a:lnTo>
                    <a:pt x="891" y="74"/>
                  </a:lnTo>
                  <a:lnTo>
                    <a:pt x="895" y="73"/>
                  </a:lnTo>
                  <a:lnTo>
                    <a:pt x="897" y="70"/>
                  </a:lnTo>
                  <a:lnTo>
                    <a:pt x="899" y="68"/>
                  </a:lnTo>
                  <a:lnTo>
                    <a:pt x="900" y="66"/>
                  </a:lnTo>
                  <a:lnTo>
                    <a:pt x="901" y="63"/>
                  </a:lnTo>
                  <a:lnTo>
                    <a:pt x="901" y="60"/>
                  </a:lnTo>
                  <a:lnTo>
                    <a:pt x="901" y="57"/>
                  </a:lnTo>
                  <a:lnTo>
                    <a:pt x="900" y="54"/>
                  </a:lnTo>
                  <a:lnTo>
                    <a:pt x="899" y="51"/>
                  </a:lnTo>
                  <a:lnTo>
                    <a:pt x="897" y="49"/>
                  </a:lnTo>
                  <a:lnTo>
                    <a:pt x="895" y="47"/>
                  </a:lnTo>
                  <a:lnTo>
                    <a:pt x="891" y="46"/>
                  </a:lnTo>
                  <a:lnTo>
                    <a:pt x="889" y="45"/>
                  </a:lnTo>
                  <a:lnTo>
                    <a:pt x="88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9D30CE-39A8-4191-969A-F1BE2900893A}"/>
                </a:ext>
              </a:extLst>
            </p:cNvPr>
            <p:cNvSpPr txBox="1"/>
            <p:nvPr/>
          </p:nvSpPr>
          <p:spPr>
            <a:xfrm>
              <a:off x="3300960" y="4592576"/>
              <a:ext cx="1333045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nl-NL"/>
              </a:defPPr>
              <a:lvl1pPr algn="ctr">
                <a:defRPr sz="1050">
                  <a:solidFill>
                    <a:schemeClr val="bg1"/>
                  </a:solidFill>
                </a:defRPr>
              </a:lvl1pPr>
            </a:lstStyle>
            <a:p>
              <a:r>
                <a:rPr lang="it-IT" i="1" dirty="0" smtClean="0"/>
                <a:t>Livello </a:t>
              </a:r>
              <a:r>
                <a:rPr lang="it-IT" i="1" dirty="0"/>
                <a:t>di Complessità e Valore delle Procedure gestite dalla CUC per conto dei singoli </a:t>
              </a:r>
              <a:r>
                <a:rPr lang="it-IT" i="1" dirty="0" smtClean="0"/>
                <a:t>Comuni</a:t>
              </a:r>
              <a:endParaRPr lang="it-IT" i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6ACBA1-C900-4A90-BA80-CC6F4C898AF7}"/>
                </a:ext>
              </a:extLst>
            </p:cNvPr>
            <p:cNvSpPr txBox="1"/>
            <p:nvPr/>
          </p:nvSpPr>
          <p:spPr>
            <a:xfrm>
              <a:off x="3300960" y="3724894"/>
              <a:ext cx="1333044" cy="334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it-IT" sz="1050" b="1" dirty="0" smtClean="0">
                  <a:solidFill>
                    <a:schemeClr val="bg1"/>
                  </a:solidFill>
                </a:rPr>
                <a:t>COMPLESSITÀ E</a:t>
              </a:r>
            </a:p>
            <a:p>
              <a:pPr algn="ctr"/>
              <a:r>
                <a:rPr lang="it-IT" sz="1050" b="1" dirty="0" smtClean="0">
                  <a:solidFill>
                    <a:schemeClr val="bg1"/>
                  </a:solidFill>
                </a:rPr>
                <a:t> VALORE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220"/>
            <p:cNvSpPr>
              <a:spLocks/>
            </p:cNvSpPr>
            <p:nvPr/>
          </p:nvSpPr>
          <p:spPr bwMode="auto">
            <a:xfrm rot="2141382">
              <a:off x="3011581" y="3371675"/>
              <a:ext cx="411710" cy="188604"/>
            </a:xfrm>
            <a:custGeom>
              <a:avLst/>
              <a:gdLst>
                <a:gd name="T0" fmla="*/ 77 w 162"/>
                <a:gd name="T1" fmla="*/ 36 h 51"/>
                <a:gd name="T2" fmla="*/ 61 w 162"/>
                <a:gd name="T3" fmla="*/ 36 h 51"/>
                <a:gd name="T4" fmla="*/ 50 w 162"/>
                <a:gd name="T5" fmla="*/ 35 h 51"/>
                <a:gd name="T6" fmla="*/ 41 w 162"/>
                <a:gd name="T7" fmla="*/ 35 h 51"/>
                <a:gd name="T8" fmla="*/ 14 w 162"/>
                <a:gd name="T9" fmla="*/ 29 h 51"/>
                <a:gd name="T10" fmla="*/ 14 w 162"/>
                <a:gd name="T11" fmla="*/ 29 h 51"/>
                <a:gd name="T12" fmla="*/ 6 w 162"/>
                <a:gd name="T13" fmla="*/ 19 h 51"/>
                <a:gd name="T14" fmla="*/ 11 w 162"/>
                <a:gd name="T15" fmla="*/ 19 h 51"/>
                <a:gd name="T16" fmla="*/ 15 w 162"/>
                <a:gd name="T17" fmla="*/ 21 h 51"/>
                <a:gd name="T18" fmla="*/ 26 w 162"/>
                <a:gd name="T19" fmla="*/ 23 h 51"/>
                <a:gd name="T20" fmla="*/ 41 w 162"/>
                <a:gd name="T21" fmla="*/ 25 h 51"/>
                <a:gd name="T22" fmla="*/ 43 w 162"/>
                <a:gd name="T23" fmla="*/ 26 h 51"/>
                <a:gd name="T24" fmla="*/ 62 w 162"/>
                <a:gd name="T25" fmla="*/ 27 h 51"/>
                <a:gd name="T26" fmla="*/ 63 w 162"/>
                <a:gd name="T27" fmla="*/ 27 h 51"/>
                <a:gd name="T28" fmla="*/ 81 w 162"/>
                <a:gd name="T29" fmla="*/ 27 h 51"/>
                <a:gd name="T30" fmla="*/ 81 w 162"/>
                <a:gd name="T31" fmla="*/ 27 h 51"/>
                <a:gd name="T32" fmla="*/ 105 w 162"/>
                <a:gd name="T33" fmla="*/ 23 h 51"/>
                <a:gd name="T34" fmla="*/ 106 w 162"/>
                <a:gd name="T35" fmla="*/ 23 h 51"/>
                <a:gd name="T36" fmla="*/ 126 w 162"/>
                <a:gd name="T37" fmla="*/ 18 h 51"/>
                <a:gd name="T38" fmla="*/ 108 w 162"/>
                <a:gd name="T39" fmla="*/ 10 h 51"/>
                <a:gd name="T40" fmla="*/ 107 w 162"/>
                <a:gd name="T41" fmla="*/ 8 h 51"/>
                <a:gd name="T42" fmla="*/ 107 w 162"/>
                <a:gd name="T43" fmla="*/ 7 h 51"/>
                <a:gd name="T44" fmla="*/ 113 w 162"/>
                <a:gd name="T45" fmla="*/ 0 h 51"/>
                <a:gd name="T46" fmla="*/ 126 w 162"/>
                <a:gd name="T47" fmla="*/ 4 h 51"/>
                <a:gd name="T48" fmla="*/ 126 w 162"/>
                <a:gd name="T49" fmla="*/ 4 h 51"/>
                <a:gd name="T50" fmla="*/ 137 w 162"/>
                <a:gd name="T51" fmla="*/ 6 h 51"/>
                <a:gd name="T52" fmla="*/ 138 w 162"/>
                <a:gd name="T53" fmla="*/ 6 h 51"/>
                <a:gd name="T54" fmla="*/ 138 w 162"/>
                <a:gd name="T55" fmla="*/ 7 h 51"/>
                <a:gd name="T56" fmla="*/ 156 w 162"/>
                <a:gd name="T57" fmla="*/ 4 h 51"/>
                <a:gd name="T58" fmla="*/ 157 w 162"/>
                <a:gd name="T59" fmla="*/ 4 h 51"/>
                <a:gd name="T60" fmla="*/ 160 w 162"/>
                <a:gd name="T61" fmla="*/ 17 h 51"/>
                <a:gd name="T62" fmla="*/ 160 w 162"/>
                <a:gd name="T63" fmla="*/ 18 h 51"/>
                <a:gd name="T64" fmla="*/ 150 w 162"/>
                <a:gd name="T65" fmla="*/ 24 h 51"/>
                <a:gd name="T66" fmla="*/ 149 w 162"/>
                <a:gd name="T67" fmla="*/ 24 h 51"/>
                <a:gd name="T68" fmla="*/ 127 w 162"/>
                <a:gd name="T69" fmla="*/ 51 h 51"/>
                <a:gd name="T70" fmla="*/ 123 w 162"/>
                <a:gd name="T71" fmla="*/ 46 h 51"/>
                <a:gd name="T72" fmla="*/ 123 w 162"/>
                <a:gd name="T73" fmla="*/ 45 h 51"/>
                <a:gd name="T74" fmla="*/ 124 w 162"/>
                <a:gd name="T75" fmla="*/ 45 h 51"/>
                <a:gd name="T76" fmla="*/ 133 w 162"/>
                <a:gd name="T77" fmla="*/ 26 h 51"/>
                <a:gd name="T78" fmla="*/ 126 w 162"/>
                <a:gd name="T79" fmla="*/ 28 h 51"/>
                <a:gd name="T80" fmla="*/ 126 w 162"/>
                <a:gd name="T81" fmla="*/ 28 h 51"/>
                <a:gd name="T82" fmla="*/ 77 w 162"/>
                <a:gd name="T83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51">
                  <a:moveTo>
                    <a:pt x="77" y="36"/>
                  </a:moveTo>
                  <a:cubicBezTo>
                    <a:pt x="73" y="38"/>
                    <a:pt x="68" y="35"/>
                    <a:pt x="61" y="36"/>
                  </a:cubicBezTo>
                  <a:cubicBezTo>
                    <a:pt x="58" y="34"/>
                    <a:pt x="52" y="35"/>
                    <a:pt x="50" y="35"/>
                  </a:cubicBezTo>
                  <a:cubicBezTo>
                    <a:pt x="46" y="34"/>
                    <a:pt x="44" y="37"/>
                    <a:pt x="41" y="35"/>
                  </a:cubicBezTo>
                  <a:cubicBezTo>
                    <a:pt x="33" y="33"/>
                    <a:pt x="21" y="30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27"/>
                    <a:pt x="0" y="25"/>
                    <a:pt x="6" y="19"/>
                  </a:cubicBezTo>
                  <a:cubicBezTo>
                    <a:pt x="8" y="19"/>
                    <a:pt x="9" y="19"/>
                    <a:pt x="11" y="19"/>
                  </a:cubicBezTo>
                  <a:cubicBezTo>
                    <a:pt x="12" y="21"/>
                    <a:pt x="14" y="21"/>
                    <a:pt x="15" y="21"/>
                  </a:cubicBezTo>
                  <a:cubicBezTo>
                    <a:pt x="17" y="23"/>
                    <a:pt x="24" y="24"/>
                    <a:pt x="26" y="23"/>
                  </a:cubicBezTo>
                  <a:cubicBezTo>
                    <a:pt x="32" y="23"/>
                    <a:pt x="37" y="26"/>
                    <a:pt x="41" y="25"/>
                  </a:cubicBezTo>
                  <a:cubicBezTo>
                    <a:pt x="41" y="26"/>
                    <a:pt x="42" y="26"/>
                    <a:pt x="43" y="26"/>
                  </a:cubicBezTo>
                  <a:cubicBezTo>
                    <a:pt x="50" y="27"/>
                    <a:pt x="56" y="28"/>
                    <a:pt x="6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7" y="28"/>
                    <a:pt x="77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7" y="27"/>
                    <a:pt x="99" y="25"/>
                    <a:pt x="105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3" y="23"/>
                    <a:pt x="120" y="20"/>
                    <a:pt x="126" y="18"/>
                  </a:cubicBezTo>
                  <a:cubicBezTo>
                    <a:pt x="122" y="13"/>
                    <a:pt x="114" y="13"/>
                    <a:pt x="108" y="10"/>
                  </a:cubicBezTo>
                  <a:cubicBezTo>
                    <a:pt x="108" y="10"/>
                    <a:pt x="108" y="8"/>
                    <a:pt x="107" y="8"/>
                  </a:cubicBezTo>
                  <a:cubicBezTo>
                    <a:pt x="107" y="8"/>
                    <a:pt x="107" y="8"/>
                    <a:pt x="107" y="7"/>
                  </a:cubicBezTo>
                  <a:cubicBezTo>
                    <a:pt x="110" y="6"/>
                    <a:pt x="107" y="0"/>
                    <a:pt x="113" y="0"/>
                  </a:cubicBezTo>
                  <a:cubicBezTo>
                    <a:pt x="116" y="2"/>
                    <a:pt x="123" y="4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9" y="5"/>
                    <a:pt x="136" y="6"/>
                    <a:pt x="137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38" y="6"/>
                    <a:pt x="138" y="6"/>
                    <a:pt x="138" y="7"/>
                  </a:cubicBezTo>
                  <a:cubicBezTo>
                    <a:pt x="146" y="5"/>
                    <a:pt x="150" y="7"/>
                    <a:pt x="156" y="4"/>
                  </a:cubicBezTo>
                  <a:cubicBezTo>
                    <a:pt x="156" y="4"/>
                    <a:pt x="156" y="4"/>
                    <a:pt x="157" y="4"/>
                  </a:cubicBezTo>
                  <a:cubicBezTo>
                    <a:pt x="162" y="5"/>
                    <a:pt x="159" y="14"/>
                    <a:pt x="160" y="17"/>
                  </a:cubicBezTo>
                  <a:cubicBezTo>
                    <a:pt x="160" y="17"/>
                    <a:pt x="160" y="17"/>
                    <a:pt x="160" y="18"/>
                  </a:cubicBezTo>
                  <a:cubicBezTo>
                    <a:pt x="157" y="20"/>
                    <a:pt x="152" y="20"/>
                    <a:pt x="150" y="24"/>
                  </a:cubicBezTo>
                  <a:cubicBezTo>
                    <a:pt x="150" y="24"/>
                    <a:pt x="150" y="24"/>
                    <a:pt x="149" y="24"/>
                  </a:cubicBezTo>
                  <a:cubicBezTo>
                    <a:pt x="141" y="28"/>
                    <a:pt x="137" y="44"/>
                    <a:pt x="127" y="51"/>
                  </a:cubicBezTo>
                  <a:cubicBezTo>
                    <a:pt x="125" y="50"/>
                    <a:pt x="124" y="47"/>
                    <a:pt x="123" y="46"/>
                  </a:cubicBezTo>
                  <a:cubicBezTo>
                    <a:pt x="123" y="46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cubicBezTo>
                    <a:pt x="127" y="39"/>
                    <a:pt x="133" y="32"/>
                    <a:pt x="133" y="26"/>
                  </a:cubicBezTo>
                  <a:cubicBezTo>
                    <a:pt x="131" y="26"/>
                    <a:pt x="128" y="26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13" y="31"/>
                    <a:pt x="92" y="35"/>
                    <a:pt x="77" y="36"/>
                  </a:cubicBez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0"/>
            <p:cNvSpPr>
              <a:spLocks/>
            </p:cNvSpPr>
            <p:nvPr/>
          </p:nvSpPr>
          <p:spPr bwMode="auto">
            <a:xfrm rot="19458618" flipH="1">
              <a:off x="2354120" y="3367535"/>
              <a:ext cx="411710" cy="188604"/>
            </a:xfrm>
            <a:custGeom>
              <a:avLst/>
              <a:gdLst>
                <a:gd name="T0" fmla="*/ 77 w 162"/>
                <a:gd name="T1" fmla="*/ 36 h 51"/>
                <a:gd name="T2" fmla="*/ 61 w 162"/>
                <a:gd name="T3" fmla="*/ 36 h 51"/>
                <a:gd name="T4" fmla="*/ 50 w 162"/>
                <a:gd name="T5" fmla="*/ 35 h 51"/>
                <a:gd name="T6" fmla="*/ 41 w 162"/>
                <a:gd name="T7" fmla="*/ 35 h 51"/>
                <a:gd name="T8" fmla="*/ 14 w 162"/>
                <a:gd name="T9" fmla="*/ 29 h 51"/>
                <a:gd name="T10" fmla="*/ 14 w 162"/>
                <a:gd name="T11" fmla="*/ 29 h 51"/>
                <a:gd name="T12" fmla="*/ 6 w 162"/>
                <a:gd name="T13" fmla="*/ 19 h 51"/>
                <a:gd name="T14" fmla="*/ 11 w 162"/>
                <a:gd name="T15" fmla="*/ 19 h 51"/>
                <a:gd name="T16" fmla="*/ 15 w 162"/>
                <a:gd name="T17" fmla="*/ 21 h 51"/>
                <a:gd name="T18" fmla="*/ 26 w 162"/>
                <a:gd name="T19" fmla="*/ 23 h 51"/>
                <a:gd name="T20" fmla="*/ 41 w 162"/>
                <a:gd name="T21" fmla="*/ 25 h 51"/>
                <a:gd name="T22" fmla="*/ 43 w 162"/>
                <a:gd name="T23" fmla="*/ 26 h 51"/>
                <a:gd name="T24" fmla="*/ 62 w 162"/>
                <a:gd name="T25" fmla="*/ 27 h 51"/>
                <a:gd name="T26" fmla="*/ 63 w 162"/>
                <a:gd name="T27" fmla="*/ 27 h 51"/>
                <a:gd name="T28" fmla="*/ 81 w 162"/>
                <a:gd name="T29" fmla="*/ 27 h 51"/>
                <a:gd name="T30" fmla="*/ 81 w 162"/>
                <a:gd name="T31" fmla="*/ 27 h 51"/>
                <a:gd name="T32" fmla="*/ 105 w 162"/>
                <a:gd name="T33" fmla="*/ 23 h 51"/>
                <a:gd name="T34" fmla="*/ 106 w 162"/>
                <a:gd name="T35" fmla="*/ 23 h 51"/>
                <a:gd name="T36" fmla="*/ 126 w 162"/>
                <a:gd name="T37" fmla="*/ 18 h 51"/>
                <a:gd name="T38" fmla="*/ 108 w 162"/>
                <a:gd name="T39" fmla="*/ 10 h 51"/>
                <a:gd name="T40" fmla="*/ 107 w 162"/>
                <a:gd name="T41" fmla="*/ 8 h 51"/>
                <a:gd name="T42" fmla="*/ 107 w 162"/>
                <a:gd name="T43" fmla="*/ 7 h 51"/>
                <a:gd name="T44" fmla="*/ 113 w 162"/>
                <a:gd name="T45" fmla="*/ 0 h 51"/>
                <a:gd name="T46" fmla="*/ 126 w 162"/>
                <a:gd name="T47" fmla="*/ 4 h 51"/>
                <a:gd name="T48" fmla="*/ 126 w 162"/>
                <a:gd name="T49" fmla="*/ 4 h 51"/>
                <a:gd name="T50" fmla="*/ 137 w 162"/>
                <a:gd name="T51" fmla="*/ 6 h 51"/>
                <a:gd name="T52" fmla="*/ 138 w 162"/>
                <a:gd name="T53" fmla="*/ 6 h 51"/>
                <a:gd name="T54" fmla="*/ 138 w 162"/>
                <a:gd name="T55" fmla="*/ 7 h 51"/>
                <a:gd name="T56" fmla="*/ 156 w 162"/>
                <a:gd name="T57" fmla="*/ 4 h 51"/>
                <a:gd name="T58" fmla="*/ 157 w 162"/>
                <a:gd name="T59" fmla="*/ 4 h 51"/>
                <a:gd name="T60" fmla="*/ 160 w 162"/>
                <a:gd name="T61" fmla="*/ 17 h 51"/>
                <a:gd name="T62" fmla="*/ 160 w 162"/>
                <a:gd name="T63" fmla="*/ 18 h 51"/>
                <a:gd name="T64" fmla="*/ 150 w 162"/>
                <a:gd name="T65" fmla="*/ 24 h 51"/>
                <a:gd name="T66" fmla="*/ 149 w 162"/>
                <a:gd name="T67" fmla="*/ 24 h 51"/>
                <a:gd name="T68" fmla="*/ 127 w 162"/>
                <a:gd name="T69" fmla="*/ 51 h 51"/>
                <a:gd name="T70" fmla="*/ 123 w 162"/>
                <a:gd name="T71" fmla="*/ 46 h 51"/>
                <a:gd name="T72" fmla="*/ 123 w 162"/>
                <a:gd name="T73" fmla="*/ 45 h 51"/>
                <a:gd name="T74" fmla="*/ 124 w 162"/>
                <a:gd name="T75" fmla="*/ 45 h 51"/>
                <a:gd name="T76" fmla="*/ 133 w 162"/>
                <a:gd name="T77" fmla="*/ 26 h 51"/>
                <a:gd name="T78" fmla="*/ 126 w 162"/>
                <a:gd name="T79" fmla="*/ 28 h 51"/>
                <a:gd name="T80" fmla="*/ 126 w 162"/>
                <a:gd name="T81" fmla="*/ 28 h 51"/>
                <a:gd name="T82" fmla="*/ 77 w 162"/>
                <a:gd name="T83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51">
                  <a:moveTo>
                    <a:pt x="77" y="36"/>
                  </a:moveTo>
                  <a:cubicBezTo>
                    <a:pt x="73" y="38"/>
                    <a:pt x="68" y="35"/>
                    <a:pt x="61" y="36"/>
                  </a:cubicBezTo>
                  <a:cubicBezTo>
                    <a:pt x="58" y="34"/>
                    <a:pt x="52" y="35"/>
                    <a:pt x="50" y="35"/>
                  </a:cubicBezTo>
                  <a:cubicBezTo>
                    <a:pt x="46" y="34"/>
                    <a:pt x="44" y="37"/>
                    <a:pt x="41" y="35"/>
                  </a:cubicBezTo>
                  <a:cubicBezTo>
                    <a:pt x="33" y="33"/>
                    <a:pt x="21" y="30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27"/>
                    <a:pt x="0" y="25"/>
                    <a:pt x="6" y="19"/>
                  </a:cubicBezTo>
                  <a:cubicBezTo>
                    <a:pt x="8" y="19"/>
                    <a:pt x="9" y="19"/>
                    <a:pt x="11" y="19"/>
                  </a:cubicBezTo>
                  <a:cubicBezTo>
                    <a:pt x="12" y="21"/>
                    <a:pt x="14" y="21"/>
                    <a:pt x="15" y="21"/>
                  </a:cubicBezTo>
                  <a:cubicBezTo>
                    <a:pt x="17" y="23"/>
                    <a:pt x="24" y="24"/>
                    <a:pt x="26" y="23"/>
                  </a:cubicBezTo>
                  <a:cubicBezTo>
                    <a:pt x="32" y="23"/>
                    <a:pt x="37" y="26"/>
                    <a:pt x="41" y="25"/>
                  </a:cubicBezTo>
                  <a:cubicBezTo>
                    <a:pt x="41" y="26"/>
                    <a:pt x="42" y="26"/>
                    <a:pt x="43" y="26"/>
                  </a:cubicBezTo>
                  <a:cubicBezTo>
                    <a:pt x="50" y="27"/>
                    <a:pt x="56" y="28"/>
                    <a:pt x="6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7" y="28"/>
                    <a:pt x="77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7" y="27"/>
                    <a:pt x="99" y="25"/>
                    <a:pt x="105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3" y="23"/>
                    <a:pt x="120" y="20"/>
                    <a:pt x="126" y="18"/>
                  </a:cubicBezTo>
                  <a:cubicBezTo>
                    <a:pt x="122" y="13"/>
                    <a:pt x="114" y="13"/>
                    <a:pt x="108" y="10"/>
                  </a:cubicBezTo>
                  <a:cubicBezTo>
                    <a:pt x="108" y="10"/>
                    <a:pt x="108" y="8"/>
                    <a:pt x="107" y="8"/>
                  </a:cubicBezTo>
                  <a:cubicBezTo>
                    <a:pt x="107" y="8"/>
                    <a:pt x="107" y="8"/>
                    <a:pt x="107" y="7"/>
                  </a:cubicBezTo>
                  <a:cubicBezTo>
                    <a:pt x="110" y="6"/>
                    <a:pt x="107" y="0"/>
                    <a:pt x="113" y="0"/>
                  </a:cubicBezTo>
                  <a:cubicBezTo>
                    <a:pt x="116" y="2"/>
                    <a:pt x="123" y="4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9" y="5"/>
                    <a:pt x="136" y="6"/>
                    <a:pt x="137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38" y="6"/>
                    <a:pt x="138" y="6"/>
                    <a:pt x="138" y="7"/>
                  </a:cubicBezTo>
                  <a:cubicBezTo>
                    <a:pt x="146" y="5"/>
                    <a:pt x="150" y="7"/>
                    <a:pt x="156" y="4"/>
                  </a:cubicBezTo>
                  <a:cubicBezTo>
                    <a:pt x="156" y="4"/>
                    <a:pt x="156" y="4"/>
                    <a:pt x="157" y="4"/>
                  </a:cubicBezTo>
                  <a:cubicBezTo>
                    <a:pt x="162" y="5"/>
                    <a:pt x="159" y="14"/>
                    <a:pt x="160" y="17"/>
                  </a:cubicBezTo>
                  <a:cubicBezTo>
                    <a:pt x="160" y="17"/>
                    <a:pt x="160" y="17"/>
                    <a:pt x="160" y="18"/>
                  </a:cubicBezTo>
                  <a:cubicBezTo>
                    <a:pt x="157" y="20"/>
                    <a:pt x="152" y="20"/>
                    <a:pt x="150" y="24"/>
                  </a:cubicBezTo>
                  <a:cubicBezTo>
                    <a:pt x="150" y="24"/>
                    <a:pt x="150" y="24"/>
                    <a:pt x="149" y="24"/>
                  </a:cubicBezTo>
                  <a:cubicBezTo>
                    <a:pt x="141" y="28"/>
                    <a:pt x="137" y="44"/>
                    <a:pt x="127" y="51"/>
                  </a:cubicBezTo>
                  <a:cubicBezTo>
                    <a:pt x="125" y="50"/>
                    <a:pt x="124" y="47"/>
                    <a:pt x="123" y="46"/>
                  </a:cubicBezTo>
                  <a:cubicBezTo>
                    <a:pt x="123" y="46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cubicBezTo>
                    <a:pt x="127" y="39"/>
                    <a:pt x="133" y="32"/>
                    <a:pt x="133" y="26"/>
                  </a:cubicBezTo>
                  <a:cubicBezTo>
                    <a:pt x="131" y="26"/>
                    <a:pt x="128" y="26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13" y="31"/>
                    <a:pt x="92" y="35"/>
                    <a:pt x="77" y="36"/>
                  </a:cubicBez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23001" y="2867501"/>
              <a:ext cx="37013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1400" dirty="0"/>
                <a:t>Il corrispettivo altresì prevede due tipologie di </a:t>
              </a:r>
              <a:r>
                <a:rPr lang="it-IT" sz="1400" b="1" dirty="0">
                  <a:solidFill>
                    <a:srgbClr val="14284B"/>
                  </a:solidFill>
                </a:rPr>
                <a:t>quote: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6BDEA3-2668-46CF-9275-89489AAAD99B}"/>
                </a:ext>
              </a:extLst>
            </p:cNvPr>
            <p:cNvSpPr/>
            <p:nvPr/>
          </p:nvSpPr>
          <p:spPr>
            <a:xfrm>
              <a:off x="5960058" y="3859420"/>
              <a:ext cx="3867307" cy="15656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4AA007-AF48-4F4E-8E74-55E42D8CB515}"/>
                </a:ext>
              </a:extLst>
            </p:cNvPr>
            <p:cNvSpPr/>
            <p:nvPr/>
          </p:nvSpPr>
          <p:spPr>
            <a:xfrm>
              <a:off x="6235338" y="3679146"/>
              <a:ext cx="1496396" cy="19261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72F26C-D59F-4AB0-A4FE-C89C8262A4C3}"/>
                </a:ext>
              </a:extLst>
            </p:cNvPr>
            <p:cNvSpPr txBox="1"/>
            <p:nvPr/>
          </p:nvSpPr>
          <p:spPr>
            <a:xfrm>
              <a:off x="6326222" y="4592576"/>
              <a:ext cx="1333045" cy="969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1050" i="1" dirty="0" smtClean="0">
                  <a:solidFill>
                    <a:schemeClr val="bg1"/>
                  </a:solidFill>
                </a:rPr>
                <a:t>Determinata in </a:t>
              </a:r>
              <a:r>
                <a:rPr lang="it-IT" sz="1050" i="1" dirty="0">
                  <a:solidFill>
                    <a:schemeClr val="bg1"/>
                  </a:solidFill>
                </a:rPr>
                <a:t>base </a:t>
              </a:r>
              <a:r>
                <a:rPr lang="it-IT" sz="1050" i="1" dirty="0" smtClean="0">
                  <a:solidFill>
                    <a:schemeClr val="bg1"/>
                  </a:solidFill>
                </a:rPr>
                <a:t>alla rilevanza dimensionale del Comune (*). L’importo ridotto è del 50% in caso di adesione nel secondo semestre</a:t>
              </a:r>
              <a:endParaRPr lang="it-IT" sz="1050" i="1" dirty="0">
                <a:solidFill>
                  <a:schemeClr val="bg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1802716-8BAC-4B2D-BDBB-B38DA7167135}"/>
                </a:ext>
              </a:extLst>
            </p:cNvPr>
            <p:cNvGrpSpPr/>
            <p:nvPr/>
          </p:nvGrpSpPr>
          <p:grpSpPr>
            <a:xfrm flipH="1">
              <a:off x="7924759" y="3679146"/>
              <a:ext cx="1602406" cy="1926152"/>
              <a:chOff x="435429" y="1545770"/>
              <a:chExt cx="3434900" cy="454175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A3C9208-77DC-44DD-97BA-6A2468A60458}"/>
                  </a:ext>
                </a:extLst>
              </p:cNvPr>
              <p:cNvSpPr/>
              <p:nvPr/>
            </p:nvSpPr>
            <p:spPr>
              <a:xfrm>
                <a:off x="435429" y="1545770"/>
                <a:ext cx="3207656" cy="4541754"/>
              </a:xfrm>
              <a:prstGeom prst="rect">
                <a:avLst/>
              </a:prstGeom>
              <a:solidFill>
                <a:srgbClr val="3FAE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41" name="Right Triangle 40">
                <a:extLst>
                  <a:ext uri="{FF2B5EF4-FFF2-40B4-BE49-F238E27FC236}">
                    <a16:creationId xmlns:a16="http://schemas.microsoft.com/office/drawing/2014/main" id="{197B12A3-7A50-459C-A643-E07F09DBCA86}"/>
                  </a:ext>
                </a:extLst>
              </p:cNvPr>
              <p:cNvSpPr/>
              <p:nvPr/>
            </p:nvSpPr>
            <p:spPr>
              <a:xfrm>
                <a:off x="3643089" y="1545770"/>
                <a:ext cx="227240" cy="425076"/>
              </a:xfrm>
              <a:prstGeom prst="rtTriangl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900"/>
              </a:p>
            </p:txBody>
          </p:sp>
          <p:sp>
            <p:nvSpPr>
              <p:cNvPr id="42" name="Right Triangle 41">
                <a:extLst>
                  <a:ext uri="{FF2B5EF4-FFF2-40B4-BE49-F238E27FC236}">
                    <a16:creationId xmlns:a16="http://schemas.microsoft.com/office/drawing/2014/main" id="{3F8A8B79-AE52-42A9-8AAA-075448C32CBC}"/>
                  </a:ext>
                </a:extLst>
              </p:cNvPr>
              <p:cNvSpPr/>
              <p:nvPr/>
            </p:nvSpPr>
            <p:spPr>
              <a:xfrm flipV="1">
                <a:off x="3643085" y="5662453"/>
                <a:ext cx="227240" cy="425076"/>
              </a:xfrm>
              <a:prstGeom prst="rtTriangl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79D30CE-39A8-4191-969A-F1BE2900893A}"/>
                </a:ext>
              </a:extLst>
            </p:cNvPr>
            <p:cNvSpPr txBox="1"/>
            <p:nvPr/>
          </p:nvSpPr>
          <p:spPr>
            <a:xfrm>
              <a:off x="8030769" y="4592576"/>
              <a:ext cx="1496395" cy="64633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>
              <a:defPPr>
                <a:defRPr lang="nl-NL"/>
              </a:defPPr>
              <a:lvl1pPr algn="ctr">
                <a:defRPr sz="1050">
                  <a:solidFill>
                    <a:schemeClr val="bg1"/>
                  </a:solidFill>
                </a:defRPr>
              </a:lvl1pPr>
            </a:lstStyle>
            <a:p>
              <a:pPr>
                <a:tabLst>
                  <a:tab pos="266700" algn="l"/>
                </a:tabLst>
              </a:pPr>
              <a:r>
                <a:rPr lang="it-IT" i="1" dirty="0" smtClean="0"/>
                <a:t>Determinata </a:t>
              </a:r>
              <a:r>
                <a:rPr lang="it-IT" i="1" dirty="0"/>
                <a:t>in funzione della </a:t>
              </a:r>
              <a:r>
                <a:rPr lang="it-IT" i="1" dirty="0" smtClean="0"/>
                <a:t>complessità e del valore della procedura di gara (**)</a:t>
              </a:r>
              <a:endParaRPr lang="it-IT" i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E3C76D-20D6-4732-80D7-7099679A566D}"/>
                </a:ext>
              </a:extLst>
            </p:cNvPr>
            <p:cNvSpPr txBox="1"/>
            <p:nvPr/>
          </p:nvSpPr>
          <p:spPr>
            <a:xfrm>
              <a:off x="6317014" y="3724894"/>
              <a:ext cx="1333044" cy="334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</a:rPr>
                <a:t>FISSA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6ACBA1-C900-4A90-BA80-CC6F4C898AF7}"/>
                </a:ext>
              </a:extLst>
            </p:cNvPr>
            <p:cNvSpPr txBox="1"/>
            <p:nvPr/>
          </p:nvSpPr>
          <p:spPr>
            <a:xfrm>
              <a:off x="8112445" y="3724894"/>
              <a:ext cx="1333044" cy="334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it-IT" sz="1050" b="1" dirty="0" smtClean="0">
                  <a:solidFill>
                    <a:schemeClr val="bg1"/>
                  </a:solidFill>
                </a:rPr>
                <a:t>VARIABILE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3F8A8B79-AE52-42A9-8AAA-075448C32CBC}"/>
                </a:ext>
              </a:extLst>
            </p:cNvPr>
            <p:cNvSpPr/>
            <p:nvPr/>
          </p:nvSpPr>
          <p:spPr>
            <a:xfrm flipH="1" flipV="1">
              <a:off x="6119765" y="5416009"/>
              <a:ext cx="116610" cy="198301"/>
            </a:xfrm>
            <a:prstGeom prst="rtTriangl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197B12A3-7A50-459C-A643-E07F09DBCA86}"/>
                </a:ext>
              </a:extLst>
            </p:cNvPr>
            <p:cNvSpPr/>
            <p:nvPr/>
          </p:nvSpPr>
          <p:spPr>
            <a:xfrm flipH="1">
              <a:off x="6118009" y="3684087"/>
              <a:ext cx="116610" cy="198301"/>
            </a:xfrm>
            <a:prstGeom prst="rtTriangl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3" name="Freeform 220"/>
            <p:cNvSpPr>
              <a:spLocks/>
            </p:cNvSpPr>
            <p:nvPr/>
          </p:nvSpPr>
          <p:spPr bwMode="auto">
            <a:xfrm rot="2141382">
              <a:off x="7823066" y="3402802"/>
              <a:ext cx="411710" cy="188604"/>
            </a:xfrm>
            <a:custGeom>
              <a:avLst/>
              <a:gdLst>
                <a:gd name="T0" fmla="*/ 77 w 162"/>
                <a:gd name="T1" fmla="*/ 36 h 51"/>
                <a:gd name="T2" fmla="*/ 61 w 162"/>
                <a:gd name="T3" fmla="*/ 36 h 51"/>
                <a:gd name="T4" fmla="*/ 50 w 162"/>
                <a:gd name="T5" fmla="*/ 35 h 51"/>
                <a:gd name="T6" fmla="*/ 41 w 162"/>
                <a:gd name="T7" fmla="*/ 35 h 51"/>
                <a:gd name="T8" fmla="*/ 14 w 162"/>
                <a:gd name="T9" fmla="*/ 29 h 51"/>
                <a:gd name="T10" fmla="*/ 14 w 162"/>
                <a:gd name="T11" fmla="*/ 29 h 51"/>
                <a:gd name="T12" fmla="*/ 6 w 162"/>
                <a:gd name="T13" fmla="*/ 19 h 51"/>
                <a:gd name="T14" fmla="*/ 11 w 162"/>
                <a:gd name="T15" fmla="*/ 19 h 51"/>
                <a:gd name="T16" fmla="*/ 15 w 162"/>
                <a:gd name="T17" fmla="*/ 21 h 51"/>
                <a:gd name="T18" fmla="*/ 26 w 162"/>
                <a:gd name="T19" fmla="*/ 23 h 51"/>
                <a:gd name="T20" fmla="*/ 41 w 162"/>
                <a:gd name="T21" fmla="*/ 25 h 51"/>
                <a:gd name="T22" fmla="*/ 43 w 162"/>
                <a:gd name="T23" fmla="*/ 26 h 51"/>
                <a:gd name="T24" fmla="*/ 62 w 162"/>
                <a:gd name="T25" fmla="*/ 27 h 51"/>
                <a:gd name="T26" fmla="*/ 63 w 162"/>
                <a:gd name="T27" fmla="*/ 27 h 51"/>
                <a:gd name="T28" fmla="*/ 81 w 162"/>
                <a:gd name="T29" fmla="*/ 27 h 51"/>
                <a:gd name="T30" fmla="*/ 81 w 162"/>
                <a:gd name="T31" fmla="*/ 27 h 51"/>
                <a:gd name="T32" fmla="*/ 105 w 162"/>
                <a:gd name="T33" fmla="*/ 23 h 51"/>
                <a:gd name="T34" fmla="*/ 106 w 162"/>
                <a:gd name="T35" fmla="*/ 23 h 51"/>
                <a:gd name="T36" fmla="*/ 126 w 162"/>
                <a:gd name="T37" fmla="*/ 18 h 51"/>
                <a:gd name="T38" fmla="*/ 108 w 162"/>
                <a:gd name="T39" fmla="*/ 10 h 51"/>
                <a:gd name="T40" fmla="*/ 107 w 162"/>
                <a:gd name="T41" fmla="*/ 8 h 51"/>
                <a:gd name="T42" fmla="*/ 107 w 162"/>
                <a:gd name="T43" fmla="*/ 7 h 51"/>
                <a:gd name="T44" fmla="*/ 113 w 162"/>
                <a:gd name="T45" fmla="*/ 0 h 51"/>
                <a:gd name="T46" fmla="*/ 126 w 162"/>
                <a:gd name="T47" fmla="*/ 4 h 51"/>
                <a:gd name="T48" fmla="*/ 126 w 162"/>
                <a:gd name="T49" fmla="*/ 4 h 51"/>
                <a:gd name="T50" fmla="*/ 137 w 162"/>
                <a:gd name="T51" fmla="*/ 6 h 51"/>
                <a:gd name="T52" fmla="*/ 138 w 162"/>
                <a:gd name="T53" fmla="*/ 6 h 51"/>
                <a:gd name="T54" fmla="*/ 138 w 162"/>
                <a:gd name="T55" fmla="*/ 7 h 51"/>
                <a:gd name="T56" fmla="*/ 156 w 162"/>
                <a:gd name="T57" fmla="*/ 4 h 51"/>
                <a:gd name="T58" fmla="*/ 157 w 162"/>
                <a:gd name="T59" fmla="*/ 4 h 51"/>
                <a:gd name="T60" fmla="*/ 160 w 162"/>
                <a:gd name="T61" fmla="*/ 17 h 51"/>
                <a:gd name="T62" fmla="*/ 160 w 162"/>
                <a:gd name="T63" fmla="*/ 18 h 51"/>
                <a:gd name="T64" fmla="*/ 150 w 162"/>
                <a:gd name="T65" fmla="*/ 24 h 51"/>
                <a:gd name="T66" fmla="*/ 149 w 162"/>
                <a:gd name="T67" fmla="*/ 24 h 51"/>
                <a:gd name="T68" fmla="*/ 127 w 162"/>
                <a:gd name="T69" fmla="*/ 51 h 51"/>
                <a:gd name="T70" fmla="*/ 123 w 162"/>
                <a:gd name="T71" fmla="*/ 46 h 51"/>
                <a:gd name="T72" fmla="*/ 123 w 162"/>
                <a:gd name="T73" fmla="*/ 45 h 51"/>
                <a:gd name="T74" fmla="*/ 124 w 162"/>
                <a:gd name="T75" fmla="*/ 45 h 51"/>
                <a:gd name="T76" fmla="*/ 133 w 162"/>
                <a:gd name="T77" fmla="*/ 26 h 51"/>
                <a:gd name="T78" fmla="*/ 126 w 162"/>
                <a:gd name="T79" fmla="*/ 28 h 51"/>
                <a:gd name="T80" fmla="*/ 126 w 162"/>
                <a:gd name="T81" fmla="*/ 28 h 51"/>
                <a:gd name="T82" fmla="*/ 77 w 162"/>
                <a:gd name="T83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51">
                  <a:moveTo>
                    <a:pt x="77" y="36"/>
                  </a:moveTo>
                  <a:cubicBezTo>
                    <a:pt x="73" y="38"/>
                    <a:pt x="68" y="35"/>
                    <a:pt x="61" y="36"/>
                  </a:cubicBezTo>
                  <a:cubicBezTo>
                    <a:pt x="58" y="34"/>
                    <a:pt x="52" y="35"/>
                    <a:pt x="50" y="35"/>
                  </a:cubicBezTo>
                  <a:cubicBezTo>
                    <a:pt x="46" y="34"/>
                    <a:pt x="44" y="37"/>
                    <a:pt x="41" y="35"/>
                  </a:cubicBezTo>
                  <a:cubicBezTo>
                    <a:pt x="33" y="33"/>
                    <a:pt x="21" y="30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27"/>
                    <a:pt x="0" y="25"/>
                    <a:pt x="6" y="19"/>
                  </a:cubicBezTo>
                  <a:cubicBezTo>
                    <a:pt x="8" y="19"/>
                    <a:pt x="9" y="19"/>
                    <a:pt x="11" y="19"/>
                  </a:cubicBezTo>
                  <a:cubicBezTo>
                    <a:pt x="12" y="21"/>
                    <a:pt x="14" y="21"/>
                    <a:pt x="15" y="21"/>
                  </a:cubicBezTo>
                  <a:cubicBezTo>
                    <a:pt x="17" y="23"/>
                    <a:pt x="24" y="24"/>
                    <a:pt x="26" y="23"/>
                  </a:cubicBezTo>
                  <a:cubicBezTo>
                    <a:pt x="32" y="23"/>
                    <a:pt x="37" y="26"/>
                    <a:pt x="41" y="25"/>
                  </a:cubicBezTo>
                  <a:cubicBezTo>
                    <a:pt x="41" y="26"/>
                    <a:pt x="42" y="26"/>
                    <a:pt x="43" y="26"/>
                  </a:cubicBezTo>
                  <a:cubicBezTo>
                    <a:pt x="50" y="27"/>
                    <a:pt x="56" y="28"/>
                    <a:pt x="6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7" y="28"/>
                    <a:pt x="77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7" y="27"/>
                    <a:pt x="99" y="25"/>
                    <a:pt x="105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3" y="23"/>
                    <a:pt x="120" y="20"/>
                    <a:pt x="126" y="18"/>
                  </a:cubicBezTo>
                  <a:cubicBezTo>
                    <a:pt x="122" y="13"/>
                    <a:pt x="114" y="13"/>
                    <a:pt x="108" y="10"/>
                  </a:cubicBezTo>
                  <a:cubicBezTo>
                    <a:pt x="108" y="10"/>
                    <a:pt x="108" y="8"/>
                    <a:pt x="107" y="8"/>
                  </a:cubicBezTo>
                  <a:cubicBezTo>
                    <a:pt x="107" y="8"/>
                    <a:pt x="107" y="8"/>
                    <a:pt x="107" y="7"/>
                  </a:cubicBezTo>
                  <a:cubicBezTo>
                    <a:pt x="110" y="6"/>
                    <a:pt x="107" y="0"/>
                    <a:pt x="113" y="0"/>
                  </a:cubicBezTo>
                  <a:cubicBezTo>
                    <a:pt x="116" y="2"/>
                    <a:pt x="123" y="4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9" y="5"/>
                    <a:pt x="136" y="6"/>
                    <a:pt x="137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38" y="6"/>
                    <a:pt x="138" y="6"/>
                    <a:pt x="138" y="7"/>
                  </a:cubicBezTo>
                  <a:cubicBezTo>
                    <a:pt x="146" y="5"/>
                    <a:pt x="150" y="7"/>
                    <a:pt x="156" y="4"/>
                  </a:cubicBezTo>
                  <a:cubicBezTo>
                    <a:pt x="156" y="4"/>
                    <a:pt x="156" y="4"/>
                    <a:pt x="157" y="4"/>
                  </a:cubicBezTo>
                  <a:cubicBezTo>
                    <a:pt x="162" y="5"/>
                    <a:pt x="159" y="14"/>
                    <a:pt x="160" y="17"/>
                  </a:cubicBezTo>
                  <a:cubicBezTo>
                    <a:pt x="160" y="17"/>
                    <a:pt x="160" y="17"/>
                    <a:pt x="160" y="18"/>
                  </a:cubicBezTo>
                  <a:cubicBezTo>
                    <a:pt x="157" y="20"/>
                    <a:pt x="152" y="20"/>
                    <a:pt x="150" y="24"/>
                  </a:cubicBezTo>
                  <a:cubicBezTo>
                    <a:pt x="150" y="24"/>
                    <a:pt x="150" y="24"/>
                    <a:pt x="149" y="24"/>
                  </a:cubicBezTo>
                  <a:cubicBezTo>
                    <a:pt x="141" y="28"/>
                    <a:pt x="137" y="44"/>
                    <a:pt x="127" y="51"/>
                  </a:cubicBezTo>
                  <a:cubicBezTo>
                    <a:pt x="125" y="50"/>
                    <a:pt x="124" y="47"/>
                    <a:pt x="123" y="46"/>
                  </a:cubicBezTo>
                  <a:cubicBezTo>
                    <a:pt x="123" y="46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cubicBezTo>
                    <a:pt x="127" y="39"/>
                    <a:pt x="133" y="32"/>
                    <a:pt x="133" y="26"/>
                  </a:cubicBezTo>
                  <a:cubicBezTo>
                    <a:pt x="131" y="26"/>
                    <a:pt x="128" y="26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13" y="31"/>
                    <a:pt x="92" y="35"/>
                    <a:pt x="77" y="36"/>
                  </a:cubicBez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0"/>
            <p:cNvSpPr>
              <a:spLocks/>
            </p:cNvSpPr>
            <p:nvPr/>
          </p:nvSpPr>
          <p:spPr bwMode="auto">
            <a:xfrm rot="19458618" flipH="1">
              <a:off x="7165605" y="3398662"/>
              <a:ext cx="411710" cy="188604"/>
            </a:xfrm>
            <a:custGeom>
              <a:avLst/>
              <a:gdLst>
                <a:gd name="T0" fmla="*/ 77 w 162"/>
                <a:gd name="T1" fmla="*/ 36 h 51"/>
                <a:gd name="T2" fmla="*/ 61 w 162"/>
                <a:gd name="T3" fmla="*/ 36 h 51"/>
                <a:gd name="T4" fmla="*/ 50 w 162"/>
                <a:gd name="T5" fmla="*/ 35 h 51"/>
                <a:gd name="T6" fmla="*/ 41 w 162"/>
                <a:gd name="T7" fmla="*/ 35 h 51"/>
                <a:gd name="T8" fmla="*/ 14 w 162"/>
                <a:gd name="T9" fmla="*/ 29 h 51"/>
                <a:gd name="T10" fmla="*/ 14 w 162"/>
                <a:gd name="T11" fmla="*/ 29 h 51"/>
                <a:gd name="T12" fmla="*/ 6 w 162"/>
                <a:gd name="T13" fmla="*/ 19 h 51"/>
                <a:gd name="T14" fmla="*/ 11 w 162"/>
                <a:gd name="T15" fmla="*/ 19 h 51"/>
                <a:gd name="T16" fmla="*/ 15 w 162"/>
                <a:gd name="T17" fmla="*/ 21 h 51"/>
                <a:gd name="T18" fmla="*/ 26 w 162"/>
                <a:gd name="T19" fmla="*/ 23 h 51"/>
                <a:gd name="T20" fmla="*/ 41 w 162"/>
                <a:gd name="T21" fmla="*/ 25 h 51"/>
                <a:gd name="T22" fmla="*/ 43 w 162"/>
                <a:gd name="T23" fmla="*/ 26 h 51"/>
                <a:gd name="T24" fmla="*/ 62 w 162"/>
                <a:gd name="T25" fmla="*/ 27 h 51"/>
                <a:gd name="T26" fmla="*/ 63 w 162"/>
                <a:gd name="T27" fmla="*/ 27 h 51"/>
                <a:gd name="T28" fmla="*/ 81 w 162"/>
                <a:gd name="T29" fmla="*/ 27 h 51"/>
                <a:gd name="T30" fmla="*/ 81 w 162"/>
                <a:gd name="T31" fmla="*/ 27 h 51"/>
                <a:gd name="T32" fmla="*/ 105 w 162"/>
                <a:gd name="T33" fmla="*/ 23 h 51"/>
                <a:gd name="T34" fmla="*/ 106 w 162"/>
                <a:gd name="T35" fmla="*/ 23 h 51"/>
                <a:gd name="T36" fmla="*/ 126 w 162"/>
                <a:gd name="T37" fmla="*/ 18 h 51"/>
                <a:gd name="T38" fmla="*/ 108 w 162"/>
                <a:gd name="T39" fmla="*/ 10 h 51"/>
                <a:gd name="T40" fmla="*/ 107 w 162"/>
                <a:gd name="T41" fmla="*/ 8 h 51"/>
                <a:gd name="T42" fmla="*/ 107 w 162"/>
                <a:gd name="T43" fmla="*/ 7 h 51"/>
                <a:gd name="T44" fmla="*/ 113 w 162"/>
                <a:gd name="T45" fmla="*/ 0 h 51"/>
                <a:gd name="T46" fmla="*/ 126 w 162"/>
                <a:gd name="T47" fmla="*/ 4 h 51"/>
                <a:gd name="T48" fmla="*/ 126 w 162"/>
                <a:gd name="T49" fmla="*/ 4 h 51"/>
                <a:gd name="T50" fmla="*/ 137 w 162"/>
                <a:gd name="T51" fmla="*/ 6 h 51"/>
                <a:gd name="T52" fmla="*/ 138 w 162"/>
                <a:gd name="T53" fmla="*/ 6 h 51"/>
                <a:gd name="T54" fmla="*/ 138 w 162"/>
                <a:gd name="T55" fmla="*/ 7 h 51"/>
                <a:gd name="T56" fmla="*/ 156 w 162"/>
                <a:gd name="T57" fmla="*/ 4 h 51"/>
                <a:gd name="T58" fmla="*/ 157 w 162"/>
                <a:gd name="T59" fmla="*/ 4 h 51"/>
                <a:gd name="T60" fmla="*/ 160 w 162"/>
                <a:gd name="T61" fmla="*/ 17 h 51"/>
                <a:gd name="T62" fmla="*/ 160 w 162"/>
                <a:gd name="T63" fmla="*/ 18 h 51"/>
                <a:gd name="T64" fmla="*/ 150 w 162"/>
                <a:gd name="T65" fmla="*/ 24 h 51"/>
                <a:gd name="T66" fmla="*/ 149 w 162"/>
                <a:gd name="T67" fmla="*/ 24 h 51"/>
                <a:gd name="T68" fmla="*/ 127 w 162"/>
                <a:gd name="T69" fmla="*/ 51 h 51"/>
                <a:gd name="T70" fmla="*/ 123 w 162"/>
                <a:gd name="T71" fmla="*/ 46 h 51"/>
                <a:gd name="T72" fmla="*/ 123 w 162"/>
                <a:gd name="T73" fmla="*/ 45 h 51"/>
                <a:gd name="T74" fmla="*/ 124 w 162"/>
                <a:gd name="T75" fmla="*/ 45 h 51"/>
                <a:gd name="T76" fmla="*/ 133 w 162"/>
                <a:gd name="T77" fmla="*/ 26 h 51"/>
                <a:gd name="T78" fmla="*/ 126 w 162"/>
                <a:gd name="T79" fmla="*/ 28 h 51"/>
                <a:gd name="T80" fmla="*/ 126 w 162"/>
                <a:gd name="T81" fmla="*/ 28 h 51"/>
                <a:gd name="T82" fmla="*/ 77 w 162"/>
                <a:gd name="T83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51">
                  <a:moveTo>
                    <a:pt x="77" y="36"/>
                  </a:moveTo>
                  <a:cubicBezTo>
                    <a:pt x="73" y="38"/>
                    <a:pt x="68" y="35"/>
                    <a:pt x="61" y="36"/>
                  </a:cubicBezTo>
                  <a:cubicBezTo>
                    <a:pt x="58" y="34"/>
                    <a:pt x="52" y="35"/>
                    <a:pt x="50" y="35"/>
                  </a:cubicBezTo>
                  <a:cubicBezTo>
                    <a:pt x="46" y="34"/>
                    <a:pt x="44" y="37"/>
                    <a:pt x="41" y="35"/>
                  </a:cubicBezTo>
                  <a:cubicBezTo>
                    <a:pt x="33" y="33"/>
                    <a:pt x="21" y="30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27"/>
                    <a:pt x="0" y="25"/>
                    <a:pt x="6" y="19"/>
                  </a:cubicBezTo>
                  <a:cubicBezTo>
                    <a:pt x="8" y="19"/>
                    <a:pt x="9" y="19"/>
                    <a:pt x="11" y="19"/>
                  </a:cubicBezTo>
                  <a:cubicBezTo>
                    <a:pt x="12" y="21"/>
                    <a:pt x="14" y="21"/>
                    <a:pt x="15" y="21"/>
                  </a:cubicBezTo>
                  <a:cubicBezTo>
                    <a:pt x="17" y="23"/>
                    <a:pt x="24" y="24"/>
                    <a:pt x="26" y="23"/>
                  </a:cubicBezTo>
                  <a:cubicBezTo>
                    <a:pt x="32" y="23"/>
                    <a:pt x="37" y="26"/>
                    <a:pt x="41" y="25"/>
                  </a:cubicBezTo>
                  <a:cubicBezTo>
                    <a:pt x="41" y="26"/>
                    <a:pt x="42" y="26"/>
                    <a:pt x="43" y="26"/>
                  </a:cubicBezTo>
                  <a:cubicBezTo>
                    <a:pt x="50" y="27"/>
                    <a:pt x="56" y="28"/>
                    <a:pt x="6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7" y="28"/>
                    <a:pt x="77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7" y="27"/>
                    <a:pt x="99" y="25"/>
                    <a:pt x="105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3" y="23"/>
                    <a:pt x="120" y="20"/>
                    <a:pt x="126" y="18"/>
                  </a:cubicBezTo>
                  <a:cubicBezTo>
                    <a:pt x="122" y="13"/>
                    <a:pt x="114" y="13"/>
                    <a:pt x="108" y="10"/>
                  </a:cubicBezTo>
                  <a:cubicBezTo>
                    <a:pt x="108" y="10"/>
                    <a:pt x="108" y="8"/>
                    <a:pt x="107" y="8"/>
                  </a:cubicBezTo>
                  <a:cubicBezTo>
                    <a:pt x="107" y="8"/>
                    <a:pt x="107" y="8"/>
                    <a:pt x="107" y="7"/>
                  </a:cubicBezTo>
                  <a:cubicBezTo>
                    <a:pt x="110" y="6"/>
                    <a:pt x="107" y="0"/>
                    <a:pt x="113" y="0"/>
                  </a:cubicBezTo>
                  <a:cubicBezTo>
                    <a:pt x="116" y="2"/>
                    <a:pt x="123" y="4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9" y="5"/>
                    <a:pt x="136" y="6"/>
                    <a:pt x="137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38" y="6"/>
                    <a:pt x="138" y="6"/>
                    <a:pt x="138" y="7"/>
                  </a:cubicBezTo>
                  <a:cubicBezTo>
                    <a:pt x="146" y="5"/>
                    <a:pt x="150" y="7"/>
                    <a:pt x="156" y="4"/>
                  </a:cubicBezTo>
                  <a:cubicBezTo>
                    <a:pt x="156" y="4"/>
                    <a:pt x="156" y="4"/>
                    <a:pt x="157" y="4"/>
                  </a:cubicBezTo>
                  <a:cubicBezTo>
                    <a:pt x="162" y="5"/>
                    <a:pt x="159" y="14"/>
                    <a:pt x="160" y="17"/>
                  </a:cubicBezTo>
                  <a:cubicBezTo>
                    <a:pt x="160" y="17"/>
                    <a:pt x="160" y="17"/>
                    <a:pt x="160" y="18"/>
                  </a:cubicBezTo>
                  <a:cubicBezTo>
                    <a:pt x="157" y="20"/>
                    <a:pt x="152" y="20"/>
                    <a:pt x="150" y="24"/>
                  </a:cubicBezTo>
                  <a:cubicBezTo>
                    <a:pt x="150" y="24"/>
                    <a:pt x="150" y="24"/>
                    <a:pt x="149" y="24"/>
                  </a:cubicBezTo>
                  <a:cubicBezTo>
                    <a:pt x="141" y="28"/>
                    <a:pt x="137" y="44"/>
                    <a:pt x="127" y="51"/>
                  </a:cubicBezTo>
                  <a:cubicBezTo>
                    <a:pt x="125" y="50"/>
                    <a:pt x="124" y="47"/>
                    <a:pt x="123" y="46"/>
                  </a:cubicBezTo>
                  <a:cubicBezTo>
                    <a:pt x="123" y="46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cubicBezTo>
                    <a:pt x="127" y="39"/>
                    <a:pt x="133" y="32"/>
                    <a:pt x="133" y="26"/>
                  </a:cubicBezTo>
                  <a:cubicBezTo>
                    <a:pt x="131" y="26"/>
                    <a:pt x="128" y="26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13" y="31"/>
                    <a:pt x="92" y="35"/>
                    <a:pt x="77" y="36"/>
                  </a:cubicBez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06524" y="3684087"/>
              <a:ext cx="1541258" cy="1930223"/>
              <a:chOff x="1306524" y="3684087"/>
              <a:chExt cx="1541258" cy="193022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72F26C-D59F-4AB0-A4FE-C89C8262A4C3}"/>
                  </a:ext>
                </a:extLst>
              </p:cNvPr>
              <p:cNvSpPr txBox="1"/>
              <p:nvPr/>
            </p:nvSpPr>
            <p:spPr>
              <a:xfrm>
                <a:off x="1514737" y="4592576"/>
                <a:ext cx="1333045" cy="807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it-IT" sz="1050" i="1" dirty="0" smtClean="0">
                    <a:solidFill>
                      <a:schemeClr val="bg1"/>
                    </a:solidFill>
                  </a:rPr>
                  <a:t>Rapportata </a:t>
                </a:r>
                <a:r>
                  <a:rPr lang="it-IT" sz="1050" i="1" dirty="0">
                    <a:solidFill>
                      <a:schemeClr val="bg1"/>
                    </a:solidFill>
                  </a:rPr>
                  <a:t>per ciascun anno al </a:t>
                </a:r>
                <a:r>
                  <a:rPr lang="it-IT" sz="1050" i="1" dirty="0" smtClean="0">
                    <a:solidFill>
                      <a:schemeClr val="bg1"/>
                    </a:solidFill>
                  </a:rPr>
                  <a:t>numero, allo </a:t>
                </a:r>
                <a:r>
                  <a:rPr lang="it-IT" sz="1050" i="1" dirty="0">
                    <a:solidFill>
                      <a:schemeClr val="bg1"/>
                    </a:solidFill>
                  </a:rPr>
                  <a:t>strumento e all’apporto collaborativo richiesto ai </a:t>
                </a:r>
                <a:r>
                  <a:rPr lang="it-IT" sz="1050" i="1" dirty="0" smtClean="0">
                    <a:solidFill>
                      <a:schemeClr val="bg1"/>
                    </a:solidFill>
                  </a:rPr>
                  <a:t>Comuni</a:t>
                </a:r>
                <a:endParaRPr lang="it-IT" sz="105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E3C76D-20D6-4732-80D7-7099679A566D}"/>
                  </a:ext>
                </a:extLst>
              </p:cNvPr>
              <p:cNvSpPr txBox="1"/>
              <p:nvPr/>
            </p:nvSpPr>
            <p:spPr>
              <a:xfrm>
                <a:off x="1505529" y="3724894"/>
                <a:ext cx="1333044" cy="33458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050" b="1" dirty="0" smtClean="0">
                    <a:solidFill>
                      <a:schemeClr val="bg1"/>
                    </a:solidFill>
                  </a:rPr>
                  <a:t>RILEVANZA DIMENSIONALE</a:t>
                </a:r>
                <a:endParaRPr lang="en-US" sz="105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3F8A8B79-AE52-42A9-8AAA-075448C32CBC}"/>
                  </a:ext>
                </a:extLst>
              </p:cNvPr>
              <p:cNvSpPr/>
              <p:nvPr/>
            </p:nvSpPr>
            <p:spPr>
              <a:xfrm flipH="1" flipV="1">
                <a:off x="1308280" y="5416009"/>
                <a:ext cx="116610" cy="198301"/>
              </a:xfrm>
              <a:prstGeom prst="rtTriangl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197B12A3-7A50-459C-A643-E07F09DBCA86}"/>
                  </a:ext>
                </a:extLst>
              </p:cNvPr>
              <p:cNvSpPr/>
              <p:nvPr/>
            </p:nvSpPr>
            <p:spPr>
              <a:xfrm flipH="1">
                <a:off x="1306524" y="3684087"/>
                <a:ext cx="116610" cy="198301"/>
              </a:xfrm>
              <a:prstGeom prst="rtTriangl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6" name="Freeform 4814"/>
              <p:cNvSpPr>
                <a:spLocks noEditPoints="1"/>
              </p:cNvSpPr>
              <p:nvPr/>
            </p:nvSpPr>
            <p:spPr bwMode="auto">
              <a:xfrm>
                <a:off x="1990394" y="4127811"/>
                <a:ext cx="284713" cy="312613"/>
              </a:xfrm>
              <a:custGeom>
                <a:avLst/>
                <a:gdLst>
                  <a:gd name="T0" fmla="*/ 148 w 280"/>
                  <a:gd name="T1" fmla="*/ 304 h 372"/>
                  <a:gd name="T2" fmla="*/ 148 w 280"/>
                  <a:gd name="T3" fmla="*/ 98 h 372"/>
                  <a:gd name="T4" fmla="*/ 164 w 280"/>
                  <a:gd name="T5" fmla="*/ 92 h 372"/>
                  <a:gd name="T6" fmla="*/ 180 w 280"/>
                  <a:gd name="T7" fmla="*/ 72 h 372"/>
                  <a:gd name="T8" fmla="*/ 186 w 280"/>
                  <a:gd name="T9" fmla="*/ 48 h 372"/>
                  <a:gd name="T10" fmla="*/ 178 w 280"/>
                  <a:gd name="T11" fmla="*/ 20 h 372"/>
                  <a:gd name="T12" fmla="*/ 160 w 280"/>
                  <a:gd name="T13" fmla="*/ 48 h 372"/>
                  <a:gd name="T14" fmla="*/ 106 w 280"/>
                  <a:gd name="T15" fmla="*/ 0 h 372"/>
                  <a:gd name="T16" fmla="*/ 80 w 280"/>
                  <a:gd name="T17" fmla="*/ 32 h 372"/>
                  <a:gd name="T18" fmla="*/ 78 w 280"/>
                  <a:gd name="T19" fmla="*/ 56 h 372"/>
                  <a:gd name="T20" fmla="*/ 88 w 280"/>
                  <a:gd name="T21" fmla="*/ 80 h 372"/>
                  <a:gd name="T22" fmla="*/ 108 w 280"/>
                  <a:gd name="T23" fmla="*/ 96 h 372"/>
                  <a:gd name="T24" fmla="*/ 116 w 280"/>
                  <a:gd name="T25" fmla="*/ 300 h 372"/>
                  <a:gd name="T26" fmla="*/ 108 w 280"/>
                  <a:gd name="T27" fmla="*/ 308 h 372"/>
                  <a:gd name="T28" fmla="*/ 96 w 280"/>
                  <a:gd name="T29" fmla="*/ 336 h 372"/>
                  <a:gd name="T30" fmla="*/ 98 w 280"/>
                  <a:gd name="T31" fmla="*/ 350 h 372"/>
                  <a:gd name="T32" fmla="*/ 106 w 280"/>
                  <a:gd name="T33" fmla="*/ 360 h 372"/>
                  <a:gd name="T34" fmla="*/ 124 w 280"/>
                  <a:gd name="T35" fmla="*/ 370 h 372"/>
                  <a:gd name="T36" fmla="*/ 140 w 280"/>
                  <a:gd name="T37" fmla="*/ 370 h 372"/>
                  <a:gd name="T38" fmla="*/ 158 w 280"/>
                  <a:gd name="T39" fmla="*/ 360 h 372"/>
                  <a:gd name="T40" fmla="*/ 168 w 280"/>
                  <a:gd name="T41" fmla="*/ 342 h 372"/>
                  <a:gd name="T42" fmla="*/ 168 w 280"/>
                  <a:gd name="T43" fmla="*/ 328 h 372"/>
                  <a:gd name="T44" fmla="*/ 158 w 280"/>
                  <a:gd name="T45" fmla="*/ 310 h 372"/>
                  <a:gd name="T46" fmla="*/ 144 w 280"/>
                  <a:gd name="T47" fmla="*/ 346 h 372"/>
                  <a:gd name="T48" fmla="*/ 132 w 280"/>
                  <a:gd name="T49" fmla="*/ 352 h 372"/>
                  <a:gd name="T50" fmla="*/ 120 w 280"/>
                  <a:gd name="T51" fmla="*/ 346 h 372"/>
                  <a:gd name="T52" fmla="*/ 116 w 280"/>
                  <a:gd name="T53" fmla="*/ 336 h 372"/>
                  <a:gd name="T54" fmla="*/ 120 w 280"/>
                  <a:gd name="T55" fmla="*/ 324 h 372"/>
                  <a:gd name="T56" fmla="*/ 132 w 280"/>
                  <a:gd name="T57" fmla="*/ 320 h 372"/>
                  <a:gd name="T58" fmla="*/ 144 w 280"/>
                  <a:gd name="T59" fmla="*/ 324 h 372"/>
                  <a:gd name="T60" fmla="*/ 148 w 280"/>
                  <a:gd name="T61" fmla="*/ 336 h 372"/>
                  <a:gd name="T62" fmla="*/ 144 w 280"/>
                  <a:gd name="T63" fmla="*/ 346 h 372"/>
                  <a:gd name="T64" fmla="*/ 186 w 280"/>
                  <a:gd name="T65" fmla="*/ 318 h 372"/>
                  <a:gd name="T66" fmla="*/ 172 w 280"/>
                  <a:gd name="T67" fmla="*/ 296 h 372"/>
                  <a:gd name="T68" fmla="*/ 168 w 280"/>
                  <a:gd name="T69" fmla="*/ 286 h 372"/>
                  <a:gd name="T70" fmla="*/ 168 w 280"/>
                  <a:gd name="T71" fmla="*/ 250 h 372"/>
                  <a:gd name="T72" fmla="*/ 172 w 280"/>
                  <a:gd name="T73" fmla="*/ 190 h 372"/>
                  <a:gd name="T74" fmla="*/ 178 w 280"/>
                  <a:gd name="T75" fmla="*/ 194 h 372"/>
                  <a:gd name="T76" fmla="*/ 186 w 280"/>
                  <a:gd name="T77" fmla="*/ 190 h 372"/>
                  <a:gd name="T78" fmla="*/ 188 w 280"/>
                  <a:gd name="T79" fmla="*/ 180 h 372"/>
                  <a:gd name="T80" fmla="*/ 168 w 280"/>
                  <a:gd name="T81" fmla="*/ 150 h 372"/>
                  <a:gd name="T82" fmla="*/ 204 w 280"/>
                  <a:gd name="T83" fmla="*/ 158 h 372"/>
                  <a:gd name="T84" fmla="*/ 212 w 280"/>
                  <a:gd name="T85" fmla="*/ 160 h 372"/>
                  <a:gd name="T86" fmla="*/ 218 w 280"/>
                  <a:gd name="T87" fmla="*/ 158 h 372"/>
                  <a:gd name="T88" fmla="*/ 220 w 280"/>
                  <a:gd name="T89" fmla="*/ 146 h 372"/>
                  <a:gd name="T90" fmla="*/ 216 w 280"/>
                  <a:gd name="T91" fmla="*/ 102 h 372"/>
                  <a:gd name="T92" fmla="*/ 240 w 280"/>
                  <a:gd name="T93" fmla="*/ 126 h 372"/>
                  <a:gd name="T94" fmla="*/ 248 w 280"/>
                  <a:gd name="T95" fmla="*/ 126 h 372"/>
                  <a:gd name="T96" fmla="*/ 254 w 280"/>
                  <a:gd name="T97" fmla="*/ 122 h 372"/>
                  <a:gd name="T98" fmla="*/ 252 w 280"/>
                  <a:gd name="T99" fmla="*/ 110 h 372"/>
                  <a:gd name="T100" fmla="*/ 84 w 280"/>
                  <a:gd name="T101" fmla="*/ 234 h 372"/>
                  <a:gd name="T102" fmla="*/ 96 w 280"/>
                  <a:gd name="T103" fmla="*/ 292 h 372"/>
                  <a:gd name="T104" fmla="*/ 0 w 280"/>
                  <a:gd name="T105" fmla="*/ 318 h 372"/>
                  <a:gd name="T106" fmla="*/ 72 w 280"/>
                  <a:gd name="T107" fmla="*/ 290 h 372"/>
                  <a:gd name="T108" fmla="*/ 80 w 280"/>
                  <a:gd name="T109" fmla="*/ 292 h 372"/>
                  <a:gd name="T110" fmla="*/ 86 w 280"/>
                  <a:gd name="T111" fmla="*/ 290 h 372"/>
                  <a:gd name="T112" fmla="*/ 88 w 280"/>
                  <a:gd name="T113" fmla="*/ 278 h 372"/>
                  <a:gd name="T114" fmla="*/ 84 w 280"/>
                  <a:gd name="T115" fmla="*/ 234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0" h="372">
                    <a:moveTo>
                      <a:pt x="158" y="310"/>
                    </a:moveTo>
                    <a:lnTo>
                      <a:pt x="158" y="310"/>
                    </a:lnTo>
                    <a:lnTo>
                      <a:pt x="148" y="304"/>
                    </a:lnTo>
                    <a:lnTo>
                      <a:pt x="148" y="304"/>
                    </a:lnTo>
                    <a:lnTo>
                      <a:pt x="148" y="300"/>
                    </a:lnTo>
                    <a:lnTo>
                      <a:pt x="148" y="98"/>
                    </a:lnTo>
                    <a:lnTo>
                      <a:pt x="148" y="98"/>
                    </a:lnTo>
                    <a:lnTo>
                      <a:pt x="156" y="96"/>
                    </a:lnTo>
                    <a:lnTo>
                      <a:pt x="164" y="92"/>
                    </a:lnTo>
                    <a:lnTo>
                      <a:pt x="170" y="86"/>
                    </a:lnTo>
                    <a:lnTo>
                      <a:pt x="176" y="80"/>
                    </a:lnTo>
                    <a:lnTo>
                      <a:pt x="180" y="72"/>
                    </a:lnTo>
                    <a:lnTo>
                      <a:pt x="184" y="64"/>
                    </a:lnTo>
                    <a:lnTo>
                      <a:pt x="186" y="56"/>
                    </a:lnTo>
                    <a:lnTo>
                      <a:pt x="186" y="48"/>
                    </a:lnTo>
                    <a:lnTo>
                      <a:pt x="186" y="48"/>
                    </a:lnTo>
                    <a:lnTo>
                      <a:pt x="184" y="32"/>
                    </a:lnTo>
                    <a:lnTo>
                      <a:pt x="178" y="20"/>
                    </a:lnTo>
                    <a:lnTo>
                      <a:pt x="170" y="10"/>
                    </a:lnTo>
                    <a:lnTo>
                      <a:pt x="160" y="0"/>
                    </a:lnTo>
                    <a:lnTo>
                      <a:pt x="160" y="48"/>
                    </a:lnTo>
                    <a:lnTo>
                      <a:pt x="106" y="48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94" y="10"/>
                    </a:lnTo>
                    <a:lnTo>
                      <a:pt x="86" y="20"/>
                    </a:lnTo>
                    <a:lnTo>
                      <a:pt x="80" y="32"/>
                    </a:lnTo>
                    <a:lnTo>
                      <a:pt x="78" y="48"/>
                    </a:lnTo>
                    <a:lnTo>
                      <a:pt x="78" y="48"/>
                    </a:lnTo>
                    <a:lnTo>
                      <a:pt x="78" y="56"/>
                    </a:lnTo>
                    <a:lnTo>
                      <a:pt x="82" y="64"/>
                    </a:lnTo>
                    <a:lnTo>
                      <a:pt x="84" y="72"/>
                    </a:lnTo>
                    <a:lnTo>
                      <a:pt x="88" y="80"/>
                    </a:lnTo>
                    <a:lnTo>
                      <a:pt x="94" y="86"/>
                    </a:lnTo>
                    <a:lnTo>
                      <a:pt x="100" y="92"/>
                    </a:lnTo>
                    <a:lnTo>
                      <a:pt x="108" y="96"/>
                    </a:lnTo>
                    <a:lnTo>
                      <a:pt x="116" y="98"/>
                    </a:lnTo>
                    <a:lnTo>
                      <a:pt x="116" y="300"/>
                    </a:lnTo>
                    <a:lnTo>
                      <a:pt x="116" y="300"/>
                    </a:lnTo>
                    <a:lnTo>
                      <a:pt x="116" y="304"/>
                    </a:lnTo>
                    <a:lnTo>
                      <a:pt x="116" y="304"/>
                    </a:lnTo>
                    <a:lnTo>
                      <a:pt x="108" y="308"/>
                    </a:lnTo>
                    <a:lnTo>
                      <a:pt x="102" y="316"/>
                    </a:lnTo>
                    <a:lnTo>
                      <a:pt x="98" y="326"/>
                    </a:lnTo>
                    <a:lnTo>
                      <a:pt x="96" y="336"/>
                    </a:lnTo>
                    <a:lnTo>
                      <a:pt x="96" y="336"/>
                    </a:lnTo>
                    <a:lnTo>
                      <a:pt x="96" y="342"/>
                    </a:lnTo>
                    <a:lnTo>
                      <a:pt x="98" y="350"/>
                    </a:lnTo>
                    <a:lnTo>
                      <a:pt x="102" y="356"/>
                    </a:lnTo>
                    <a:lnTo>
                      <a:pt x="106" y="360"/>
                    </a:lnTo>
                    <a:lnTo>
                      <a:pt x="106" y="360"/>
                    </a:lnTo>
                    <a:lnTo>
                      <a:pt x="112" y="366"/>
                    </a:lnTo>
                    <a:lnTo>
                      <a:pt x="118" y="368"/>
                    </a:lnTo>
                    <a:lnTo>
                      <a:pt x="124" y="370"/>
                    </a:lnTo>
                    <a:lnTo>
                      <a:pt x="132" y="372"/>
                    </a:lnTo>
                    <a:lnTo>
                      <a:pt x="132" y="372"/>
                    </a:lnTo>
                    <a:lnTo>
                      <a:pt x="140" y="370"/>
                    </a:lnTo>
                    <a:lnTo>
                      <a:pt x="146" y="368"/>
                    </a:lnTo>
                    <a:lnTo>
                      <a:pt x="152" y="366"/>
                    </a:lnTo>
                    <a:lnTo>
                      <a:pt x="158" y="360"/>
                    </a:lnTo>
                    <a:lnTo>
                      <a:pt x="162" y="356"/>
                    </a:lnTo>
                    <a:lnTo>
                      <a:pt x="166" y="350"/>
                    </a:lnTo>
                    <a:lnTo>
                      <a:pt x="168" y="342"/>
                    </a:lnTo>
                    <a:lnTo>
                      <a:pt x="168" y="336"/>
                    </a:lnTo>
                    <a:lnTo>
                      <a:pt x="168" y="336"/>
                    </a:lnTo>
                    <a:lnTo>
                      <a:pt x="168" y="328"/>
                    </a:lnTo>
                    <a:lnTo>
                      <a:pt x="166" y="322"/>
                    </a:lnTo>
                    <a:lnTo>
                      <a:pt x="162" y="316"/>
                    </a:lnTo>
                    <a:lnTo>
                      <a:pt x="158" y="310"/>
                    </a:lnTo>
                    <a:lnTo>
                      <a:pt x="158" y="310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138" y="350"/>
                    </a:lnTo>
                    <a:lnTo>
                      <a:pt x="132" y="352"/>
                    </a:lnTo>
                    <a:lnTo>
                      <a:pt x="132" y="352"/>
                    </a:lnTo>
                    <a:lnTo>
                      <a:pt x="126" y="350"/>
                    </a:lnTo>
                    <a:lnTo>
                      <a:pt x="120" y="346"/>
                    </a:lnTo>
                    <a:lnTo>
                      <a:pt x="120" y="346"/>
                    </a:lnTo>
                    <a:lnTo>
                      <a:pt x="118" y="342"/>
                    </a:lnTo>
                    <a:lnTo>
                      <a:pt x="116" y="336"/>
                    </a:lnTo>
                    <a:lnTo>
                      <a:pt x="116" y="336"/>
                    </a:lnTo>
                    <a:lnTo>
                      <a:pt x="118" y="330"/>
                    </a:lnTo>
                    <a:lnTo>
                      <a:pt x="120" y="324"/>
                    </a:lnTo>
                    <a:lnTo>
                      <a:pt x="120" y="324"/>
                    </a:lnTo>
                    <a:lnTo>
                      <a:pt x="126" y="320"/>
                    </a:lnTo>
                    <a:lnTo>
                      <a:pt x="132" y="320"/>
                    </a:lnTo>
                    <a:lnTo>
                      <a:pt x="132" y="320"/>
                    </a:lnTo>
                    <a:lnTo>
                      <a:pt x="138" y="320"/>
                    </a:lnTo>
                    <a:lnTo>
                      <a:pt x="144" y="324"/>
                    </a:lnTo>
                    <a:lnTo>
                      <a:pt x="144" y="324"/>
                    </a:lnTo>
                    <a:lnTo>
                      <a:pt x="146" y="330"/>
                    </a:lnTo>
                    <a:lnTo>
                      <a:pt x="148" y="336"/>
                    </a:lnTo>
                    <a:lnTo>
                      <a:pt x="148" y="336"/>
                    </a:lnTo>
                    <a:lnTo>
                      <a:pt x="146" y="342"/>
                    </a:lnTo>
                    <a:lnTo>
                      <a:pt x="144" y="346"/>
                    </a:lnTo>
                    <a:lnTo>
                      <a:pt x="144" y="346"/>
                    </a:lnTo>
                    <a:close/>
                    <a:moveTo>
                      <a:pt x="280" y="38"/>
                    </a:moveTo>
                    <a:lnTo>
                      <a:pt x="280" y="318"/>
                    </a:lnTo>
                    <a:lnTo>
                      <a:pt x="186" y="318"/>
                    </a:lnTo>
                    <a:lnTo>
                      <a:pt x="186" y="318"/>
                    </a:lnTo>
                    <a:lnTo>
                      <a:pt x="180" y="306"/>
                    </a:lnTo>
                    <a:lnTo>
                      <a:pt x="172" y="296"/>
                    </a:lnTo>
                    <a:lnTo>
                      <a:pt x="172" y="296"/>
                    </a:lnTo>
                    <a:lnTo>
                      <a:pt x="168" y="292"/>
                    </a:lnTo>
                    <a:lnTo>
                      <a:pt x="168" y="286"/>
                    </a:lnTo>
                    <a:lnTo>
                      <a:pt x="248" y="286"/>
                    </a:lnTo>
                    <a:lnTo>
                      <a:pt x="248" y="170"/>
                    </a:lnTo>
                    <a:lnTo>
                      <a:pt x="168" y="250"/>
                    </a:lnTo>
                    <a:lnTo>
                      <a:pt x="168" y="188"/>
                    </a:lnTo>
                    <a:lnTo>
                      <a:pt x="172" y="190"/>
                    </a:lnTo>
                    <a:lnTo>
                      <a:pt x="172" y="190"/>
                    </a:lnTo>
                    <a:lnTo>
                      <a:pt x="174" y="192"/>
                    </a:lnTo>
                    <a:lnTo>
                      <a:pt x="178" y="194"/>
                    </a:lnTo>
                    <a:lnTo>
                      <a:pt x="178" y="194"/>
                    </a:lnTo>
                    <a:lnTo>
                      <a:pt x="182" y="192"/>
                    </a:lnTo>
                    <a:lnTo>
                      <a:pt x="186" y="190"/>
                    </a:lnTo>
                    <a:lnTo>
                      <a:pt x="186" y="190"/>
                    </a:lnTo>
                    <a:lnTo>
                      <a:pt x="188" y="186"/>
                    </a:lnTo>
                    <a:lnTo>
                      <a:pt x="188" y="184"/>
                    </a:lnTo>
                    <a:lnTo>
                      <a:pt x="188" y="180"/>
                    </a:lnTo>
                    <a:lnTo>
                      <a:pt x="186" y="176"/>
                    </a:lnTo>
                    <a:lnTo>
                      <a:pt x="168" y="160"/>
                    </a:lnTo>
                    <a:lnTo>
                      <a:pt x="168" y="150"/>
                    </a:lnTo>
                    <a:lnTo>
                      <a:pt x="182" y="136"/>
                    </a:lnTo>
                    <a:lnTo>
                      <a:pt x="204" y="158"/>
                    </a:lnTo>
                    <a:lnTo>
                      <a:pt x="204" y="158"/>
                    </a:lnTo>
                    <a:lnTo>
                      <a:pt x="208" y="160"/>
                    </a:lnTo>
                    <a:lnTo>
                      <a:pt x="212" y="160"/>
                    </a:lnTo>
                    <a:lnTo>
                      <a:pt x="212" y="160"/>
                    </a:lnTo>
                    <a:lnTo>
                      <a:pt x="214" y="160"/>
                    </a:lnTo>
                    <a:lnTo>
                      <a:pt x="218" y="158"/>
                    </a:lnTo>
                    <a:lnTo>
                      <a:pt x="218" y="158"/>
                    </a:lnTo>
                    <a:lnTo>
                      <a:pt x="220" y="154"/>
                    </a:lnTo>
                    <a:lnTo>
                      <a:pt x="222" y="150"/>
                    </a:lnTo>
                    <a:lnTo>
                      <a:pt x="220" y="146"/>
                    </a:lnTo>
                    <a:lnTo>
                      <a:pt x="218" y="144"/>
                    </a:lnTo>
                    <a:lnTo>
                      <a:pt x="196" y="122"/>
                    </a:lnTo>
                    <a:lnTo>
                      <a:pt x="216" y="102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40" y="126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48" y="126"/>
                    </a:lnTo>
                    <a:lnTo>
                      <a:pt x="252" y="124"/>
                    </a:lnTo>
                    <a:lnTo>
                      <a:pt x="252" y="124"/>
                    </a:lnTo>
                    <a:lnTo>
                      <a:pt x="254" y="122"/>
                    </a:lnTo>
                    <a:lnTo>
                      <a:pt x="254" y="118"/>
                    </a:lnTo>
                    <a:lnTo>
                      <a:pt x="254" y="114"/>
                    </a:lnTo>
                    <a:lnTo>
                      <a:pt x="252" y="110"/>
                    </a:lnTo>
                    <a:lnTo>
                      <a:pt x="230" y="88"/>
                    </a:lnTo>
                    <a:lnTo>
                      <a:pt x="280" y="38"/>
                    </a:lnTo>
                    <a:close/>
                    <a:moveTo>
                      <a:pt x="84" y="234"/>
                    </a:moveTo>
                    <a:lnTo>
                      <a:pt x="96" y="248"/>
                    </a:lnTo>
                    <a:lnTo>
                      <a:pt x="96" y="292"/>
                    </a:lnTo>
                    <a:lnTo>
                      <a:pt x="96" y="292"/>
                    </a:lnTo>
                    <a:lnTo>
                      <a:pt x="86" y="304"/>
                    </a:lnTo>
                    <a:lnTo>
                      <a:pt x="80" y="318"/>
                    </a:lnTo>
                    <a:lnTo>
                      <a:pt x="0" y="318"/>
                    </a:lnTo>
                    <a:lnTo>
                      <a:pt x="50" y="268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292"/>
                    </a:lnTo>
                    <a:lnTo>
                      <a:pt x="80" y="292"/>
                    </a:lnTo>
                    <a:lnTo>
                      <a:pt x="80" y="292"/>
                    </a:lnTo>
                    <a:lnTo>
                      <a:pt x="84" y="292"/>
                    </a:lnTo>
                    <a:lnTo>
                      <a:pt x="86" y="290"/>
                    </a:lnTo>
                    <a:lnTo>
                      <a:pt x="86" y="290"/>
                    </a:lnTo>
                    <a:lnTo>
                      <a:pt x="88" y="286"/>
                    </a:lnTo>
                    <a:lnTo>
                      <a:pt x="90" y="282"/>
                    </a:lnTo>
                    <a:lnTo>
                      <a:pt x="88" y="278"/>
                    </a:lnTo>
                    <a:lnTo>
                      <a:pt x="86" y="274"/>
                    </a:lnTo>
                    <a:lnTo>
                      <a:pt x="64" y="254"/>
                    </a:lnTo>
                    <a:lnTo>
                      <a:pt x="84" y="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7" name="Freeform 4902"/>
            <p:cNvSpPr>
              <a:spLocks noEditPoints="1"/>
            </p:cNvSpPr>
            <p:nvPr/>
          </p:nvSpPr>
          <p:spPr bwMode="auto">
            <a:xfrm>
              <a:off x="6861479" y="4129806"/>
              <a:ext cx="262528" cy="308622"/>
            </a:xfrm>
            <a:custGeom>
              <a:avLst/>
              <a:gdLst>
                <a:gd name="T0" fmla="*/ 196 w 262"/>
                <a:gd name="T1" fmla="*/ 16 h 308"/>
                <a:gd name="T2" fmla="*/ 48 w 262"/>
                <a:gd name="T3" fmla="*/ 0 h 308"/>
                <a:gd name="T4" fmla="*/ 42 w 262"/>
                <a:gd name="T5" fmla="*/ 2 h 308"/>
                <a:gd name="T6" fmla="*/ 34 w 262"/>
                <a:gd name="T7" fmla="*/ 10 h 308"/>
                <a:gd name="T8" fmla="*/ 32 w 262"/>
                <a:gd name="T9" fmla="*/ 62 h 308"/>
                <a:gd name="T10" fmla="*/ 42 w 262"/>
                <a:gd name="T11" fmla="*/ 64 h 308"/>
                <a:gd name="T12" fmla="*/ 176 w 262"/>
                <a:gd name="T13" fmla="*/ 196 h 308"/>
                <a:gd name="T14" fmla="*/ 118 w 262"/>
                <a:gd name="T15" fmla="*/ 254 h 308"/>
                <a:gd name="T16" fmla="*/ 32 w 262"/>
                <a:gd name="T17" fmla="*/ 292 h 308"/>
                <a:gd name="T18" fmla="*/ 34 w 262"/>
                <a:gd name="T19" fmla="*/ 300 h 308"/>
                <a:gd name="T20" fmla="*/ 42 w 262"/>
                <a:gd name="T21" fmla="*/ 308 h 308"/>
                <a:gd name="T22" fmla="*/ 246 w 262"/>
                <a:gd name="T23" fmla="*/ 308 h 308"/>
                <a:gd name="T24" fmla="*/ 252 w 262"/>
                <a:gd name="T25" fmla="*/ 308 h 308"/>
                <a:gd name="T26" fmla="*/ 262 w 262"/>
                <a:gd name="T27" fmla="*/ 300 h 308"/>
                <a:gd name="T28" fmla="*/ 262 w 262"/>
                <a:gd name="T29" fmla="*/ 82 h 308"/>
                <a:gd name="T30" fmla="*/ 178 w 262"/>
                <a:gd name="T31" fmla="*/ 84 h 308"/>
                <a:gd name="T32" fmla="*/ 196 w 262"/>
                <a:gd name="T33" fmla="*/ 42 h 308"/>
                <a:gd name="T34" fmla="*/ 220 w 262"/>
                <a:gd name="T35" fmla="*/ 66 h 308"/>
                <a:gd name="T36" fmla="*/ 178 w 262"/>
                <a:gd name="T37" fmla="*/ 84 h 308"/>
                <a:gd name="T38" fmla="*/ 124 w 262"/>
                <a:gd name="T39" fmla="*/ 214 h 308"/>
                <a:gd name="T40" fmla="*/ 116 w 262"/>
                <a:gd name="T41" fmla="*/ 226 h 308"/>
                <a:gd name="T42" fmla="*/ 4 w 262"/>
                <a:gd name="T43" fmla="*/ 114 h 308"/>
                <a:gd name="T44" fmla="*/ 0 w 262"/>
                <a:gd name="T45" fmla="*/ 110 h 308"/>
                <a:gd name="T46" fmla="*/ 14 w 262"/>
                <a:gd name="T47" fmla="*/ 104 h 308"/>
                <a:gd name="T48" fmla="*/ 36 w 262"/>
                <a:gd name="T49" fmla="*/ 82 h 308"/>
                <a:gd name="T50" fmla="*/ 32 w 262"/>
                <a:gd name="T51" fmla="*/ 78 h 308"/>
                <a:gd name="T52" fmla="*/ 26 w 262"/>
                <a:gd name="T53" fmla="*/ 92 h 308"/>
                <a:gd name="T54" fmla="*/ 136 w 262"/>
                <a:gd name="T55" fmla="*/ 202 h 308"/>
                <a:gd name="T56" fmla="*/ 148 w 262"/>
                <a:gd name="T57" fmla="*/ 194 h 308"/>
                <a:gd name="T58" fmla="*/ 36 w 262"/>
                <a:gd name="T59" fmla="*/ 82 h 308"/>
                <a:gd name="T60" fmla="*/ 172 w 262"/>
                <a:gd name="T61" fmla="*/ 228 h 308"/>
                <a:gd name="T62" fmla="*/ 158 w 262"/>
                <a:gd name="T63" fmla="*/ 236 h 308"/>
                <a:gd name="T64" fmla="*/ 152 w 262"/>
                <a:gd name="T65" fmla="*/ 244 h 308"/>
                <a:gd name="T66" fmla="*/ 182 w 262"/>
                <a:gd name="T67" fmla="*/ 26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" h="308">
                  <a:moveTo>
                    <a:pt x="246" y="66"/>
                  </a:moveTo>
                  <a:lnTo>
                    <a:pt x="196" y="16"/>
                  </a:lnTo>
                  <a:lnTo>
                    <a:pt x="18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8" y="4"/>
                  </a:lnTo>
                  <a:lnTo>
                    <a:pt x="34" y="10"/>
                  </a:lnTo>
                  <a:lnTo>
                    <a:pt x="32" y="16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2" y="64"/>
                  </a:lnTo>
                  <a:lnTo>
                    <a:pt x="50" y="70"/>
                  </a:lnTo>
                  <a:lnTo>
                    <a:pt x="176" y="196"/>
                  </a:lnTo>
                  <a:lnTo>
                    <a:pt x="198" y="276"/>
                  </a:lnTo>
                  <a:lnTo>
                    <a:pt x="118" y="254"/>
                  </a:lnTo>
                  <a:lnTo>
                    <a:pt x="32" y="168"/>
                  </a:lnTo>
                  <a:lnTo>
                    <a:pt x="32" y="292"/>
                  </a:lnTo>
                  <a:lnTo>
                    <a:pt x="32" y="292"/>
                  </a:lnTo>
                  <a:lnTo>
                    <a:pt x="34" y="300"/>
                  </a:lnTo>
                  <a:lnTo>
                    <a:pt x="38" y="304"/>
                  </a:lnTo>
                  <a:lnTo>
                    <a:pt x="42" y="308"/>
                  </a:lnTo>
                  <a:lnTo>
                    <a:pt x="48" y="308"/>
                  </a:lnTo>
                  <a:lnTo>
                    <a:pt x="246" y="308"/>
                  </a:lnTo>
                  <a:lnTo>
                    <a:pt x="246" y="308"/>
                  </a:lnTo>
                  <a:lnTo>
                    <a:pt x="252" y="308"/>
                  </a:lnTo>
                  <a:lnTo>
                    <a:pt x="258" y="304"/>
                  </a:lnTo>
                  <a:lnTo>
                    <a:pt x="262" y="300"/>
                  </a:lnTo>
                  <a:lnTo>
                    <a:pt x="262" y="292"/>
                  </a:lnTo>
                  <a:lnTo>
                    <a:pt x="262" y="82"/>
                  </a:lnTo>
                  <a:lnTo>
                    <a:pt x="246" y="66"/>
                  </a:lnTo>
                  <a:close/>
                  <a:moveTo>
                    <a:pt x="178" y="84"/>
                  </a:moveTo>
                  <a:lnTo>
                    <a:pt x="178" y="24"/>
                  </a:lnTo>
                  <a:lnTo>
                    <a:pt x="196" y="42"/>
                  </a:lnTo>
                  <a:lnTo>
                    <a:pt x="196" y="66"/>
                  </a:lnTo>
                  <a:lnTo>
                    <a:pt x="220" y="66"/>
                  </a:lnTo>
                  <a:lnTo>
                    <a:pt x="238" y="84"/>
                  </a:lnTo>
                  <a:lnTo>
                    <a:pt x="178" y="84"/>
                  </a:lnTo>
                  <a:close/>
                  <a:moveTo>
                    <a:pt x="36" y="126"/>
                  </a:moveTo>
                  <a:lnTo>
                    <a:pt x="124" y="214"/>
                  </a:lnTo>
                  <a:lnTo>
                    <a:pt x="124" y="214"/>
                  </a:lnTo>
                  <a:lnTo>
                    <a:pt x="116" y="226"/>
                  </a:lnTo>
                  <a:lnTo>
                    <a:pt x="22" y="132"/>
                  </a:lnTo>
                  <a:lnTo>
                    <a:pt x="4" y="114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8" y="98"/>
                  </a:lnTo>
                  <a:lnTo>
                    <a:pt x="14" y="104"/>
                  </a:lnTo>
                  <a:lnTo>
                    <a:pt x="36" y="126"/>
                  </a:lnTo>
                  <a:close/>
                  <a:moveTo>
                    <a:pt x="36" y="82"/>
                  </a:moveTo>
                  <a:lnTo>
                    <a:pt x="32" y="78"/>
                  </a:lnTo>
                  <a:lnTo>
                    <a:pt x="32" y="78"/>
                  </a:lnTo>
                  <a:lnTo>
                    <a:pt x="20" y="86"/>
                  </a:lnTo>
                  <a:lnTo>
                    <a:pt x="26" y="92"/>
                  </a:lnTo>
                  <a:lnTo>
                    <a:pt x="48" y="114"/>
                  </a:lnTo>
                  <a:lnTo>
                    <a:pt x="136" y="202"/>
                  </a:lnTo>
                  <a:lnTo>
                    <a:pt x="136" y="202"/>
                  </a:lnTo>
                  <a:lnTo>
                    <a:pt x="148" y="194"/>
                  </a:lnTo>
                  <a:lnTo>
                    <a:pt x="54" y="100"/>
                  </a:lnTo>
                  <a:lnTo>
                    <a:pt x="36" y="82"/>
                  </a:lnTo>
                  <a:close/>
                  <a:moveTo>
                    <a:pt x="172" y="228"/>
                  </a:moveTo>
                  <a:lnTo>
                    <a:pt x="172" y="228"/>
                  </a:lnTo>
                  <a:lnTo>
                    <a:pt x="166" y="230"/>
                  </a:lnTo>
                  <a:lnTo>
                    <a:pt x="158" y="236"/>
                  </a:lnTo>
                  <a:lnTo>
                    <a:pt x="158" y="236"/>
                  </a:lnTo>
                  <a:lnTo>
                    <a:pt x="152" y="244"/>
                  </a:lnTo>
                  <a:lnTo>
                    <a:pt x="150" y="250"/>
                  </a:lnTo>
                  <a:lnTo>
                    <a:pt x="182" y="260"/>
                  </a:lnTo>
                  <a:lnTo>
                    <a:pt x="172" y="2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4990"/>
            <p:cNvSpPr>
              <a:spLocks noEditPoints="1"/>
            </p:cNvSpPr>
            <p:nvPr/>
          </p:nvSpPr>
          <p:spPr bwMode="auto">
            <a:xfrm>
              <a:off x="8660819" y="4119912"/>
              <a:ext cx="236295" cy="328411"/>
            </a:xfrm>
            <a:custGeom>
              <a:avLst/>
              <a:gdLst>
                <a:gd name="T0" fmla="*/ 0 w 236"/>
                <a:gd name="T1" fmla="*/ 16 h 328"/>
                <a:gd name="T2" fmla="*/ 220 w 236"/>
                <a:gd name="T3" fmla="*/ 328 h 328"/>
                <a:gd name="T4" fmla="*/ 236 w 236"/>
                <a:gd name="T5" fmla="*/ 16 h 328"/>
                <a:gd name="T6" fmla="*/ 66 w 236"/>
                <a:gd name="T7" fmla="*/ 290 h 328"/>
                <a:gd name="T8" fmla="*/ 40 w 236"/>
                <a:gd name="T9" fmla="*/ 300 h 328"/>
                <a:gd name="T10" fmla="*/ 36 w 236"/>
                <a:gd name="T11" fmla="*/ 270 h 328"/>
                <a:gd name="T12" fmla="*/ 64 w 236"/>
                <a:gd name="T13" fmla="*/ 274 h 328"/>
                <a:gd name="T14" fmla="*/ 60 w 236"/>
                <a:gd name="T15" fmla="*/ 252 h 328"/>
                <a:gd name="T16" fmla="*/ 34 w 236"/>
                <a:gd name="T17" fmla="*/ 244 h 328"/>
                <a:gd name="T18" fmla="*/ 56 w 236"/>
                <a:gd name="T19" fmla="*/ 220 h 328"/>
                <a:gd name="T20" fmla="*/ 66 w 236"/>
                <a:gd name="T21" fmla="*/ 196 h 328"/>
                <a:gd name="T22" fmla="*/ 44 w 236"/>
                <a:gd name="T23" fmla="*/ 206 h 328"/>
                <a:gd name="T24" fmla="*/ 34 w 236"/>
                <a:gd name="T25" fmla="*/ 180 h 328"/>
                <a:gd name="T26" fmla="*/ 62 w 236"/>
                <a:gd name="T27" fmla="*/ 178 h 328"/>
                <a:gd name="T28" fmla="*/ 62 w 236"/>
                <a:gd name="T29" fmla="*/ 158 h 328"/>
                <a:gd name="T30" fmla="*/ 34 w 236"/>
                <a:gd name="T31" fmla="*/ 154 h 328"/>
                <a:gd name="T32" fmla="*/ 44 w 236"/>
                <a:gd name="T33" fmla="*/ 128 h 328"/>
                <a:gd name="T34" fmla="*/ 66 w 236"/>
                <a:gd name="T35" fmla="*/ 150 h 328"/>
                <a:gd name="T36" fmla="*/ 88 w 236"/>
                <a:gd name="T37" fmla="*/ 300 h 328"/>
                <a:gd name="T38" fmla="*/ 78 w 236"/>
                <a:gd name="T39" fmla="*/ 278 h 328"/>
                <a:gd name="T40" fmla="*/ 106 w 236"/>
                <a:gd name="T41" fmla="*/ 268 h 328"/>
                <a:gd name="T42" fmla="*/ 110 w 236"/>
                <a:gd name="T43" fmla="*/ 248 h 328"/>
                <a:gd name="T44" fmla="*/ 82 w 236"/>
                <a:gd name="T45" fmla="*/ 250 h 328"/>
                <a:gd name="T46" fmla="*/ 86 w 236"/>
                <a:gd name="T47" fmla="*/ 222 h 328"/>
                <a:gd name="T48" fmla="*/ 112 w 236"/>
                <a:gd name="T49" fmla="*/ 230 h 328"/>
                <a:gd name="T50" fmla="*/ 102 w 236"/>
                <a:gd name="T51" fmla="*/ 206 h 328"/>
                <a:gd name="T52" fmla="*/ 78 w 236"/>
                <a:gd name="T53" fmla="*/ 184 h 328"/>
                <a:gd name="T54" fmla="*/ 102 w 236"/>
                <a:gd name="T55" fmla="*/ 174 h 328"/>
                <a:gd name="T56" fmla="*/ 112 w 236"/>
                <a:gd name="T57" fmla="*/ 150 h 328"/>
                <a:gd name="T58" fmla="*/ 86 w 236"/>
                <a:gd name="T59" fmla="*/ 160 h 328"/>
                <a:gd name="T60" fmla="*/ 82 w 236"/>
                <a:gd name="T61" fmla="*/ 130 h 328"/>
                <a:gd name="T62" fmla="*/ 110 w 236"/>
                <a:gd name="T63" fmla="*/ 134 h 328"/>
                <a:gd name="T64" fmla="*/ 150 w 236"/>
                <a:gd name="T65" fmla="*/ 300 h 328"/>
                <a:gd name="T66" fmla="*/ 124 w 236"/>
                <a:gd name="T67" fmla="*/ 290 h 328"/>
                <a:gd name="T68" fmla="*/ 148 w 236"/>
                <a:gd name="T69" fmla="*/ 268 h 328"/>
                <a:gd name="T70" fmla="*/ 158 w 236"/>
                <a:gd name="T71" fmla="*/ 244 h 328"/>
                <a:gd name="T72" fmla="*/ 134 w 236"/>
                <a:gd name="T73" fmla="*/ 254 h 328"/>
                <a:gd name="T74" fmla="*/ 126 w 236"/>
                <a:gd name="T75" fmla="*/ 226 h 328"/>
                <a:gd name="T76" fmla="*/ 154 w 236"/>
                <a:gd name="T77" fmla="*/ 224 h 328"/>
                <a:gd name="T78" fmla="*/ 154 w 236"/>
                <a:gd name="T79" fmla="*/ 204 h 328"/>
                <a:gd name="T80" fmla="*/ 126 w 236"/>
                <a:gd name="T81" fmla="*/ 200 h 328"/>
                <a:gd name="T82" fmla="*/ 134 w 236"/>
                <a:gd name="T83" fmla="*/ 174 h 328"/>
                <a:gd name="T84" fmla="*/ 158 w 236"/>
                <a:gd name="T85" fmla="*/ 196 h 328"/>
                <a:gd name="T86" fmla="*/ 134 w 236"/>
                <a:gd name="T87" fmla="*/ 160 h 328"/>
                <a:gd name="T88" fmla="*/ 124 w 236"/>
                <a:gd name="T89" fmla="*/ 138 h 328"/>
                <a:gd name="T90" fmla="*/ 150 w 236"/>
                <a:gd name="T91" fmla="*/ 128 h 328"/>
                <a:gd name="T92" fmla="*/ 202 w 236"/>
                <a:gd name="T93" fmla="*/ 290 h 328"/>
                <a:gd name="T94" fmla="*/ 176 w 236"/>
                <a:gd name="T95" fmla="*/ 300 h 328"/>
                <a:gd name="T96" fmla="*/ 172 w 236"/>
                <a:gd name="T97" fmla="*/ 226 h 328"/>
                <a:gd name="T98" fmla="*/ 200 w 236"/>
                <a:gd name="T99" fmla="*/ 224 h 328"/>
                <a:gd name="T100" fmla="*/ 200 w 236"/>
                <a:gd name="T101" fmla="*/ 204 h 328"/>
                <a:gd name="T102" fmla="*/ 172 w 236"/>
                <a:gd name="T103" fmla="*/ 200 h 328"/>
                <a:gd name="T104" fmla="*/ 180 w 236"/>
                <a:gd name="T105" fmla="*/ 174 h 328"/>
                <a:gd name="T106" fmla="*/ 202 w 236"/>
                <a:gd name="T107" fmla="*/ 196 h 328"/>
                <a:gd name="T108" fmla="*/ 180 w 236"/>
                <a:gd name="T109" fmla="*/ 160 h 328"/>
                <a:gd name="T110" fmla="*/ 170 w 236"/>
                <a:gd name="T111" fmla="*/ 138 h 328"/>
                <a:gd name="T112" fmla="*/ 196 w 236"/>
                <a:gd name="T113" fmla="*/ 128 h 328"/>
                <a:gd name="T114" fmla="*/ 202 w 236"/>
                <a:gd name="T115" fmla="*/ 88 h 328"/>
                <a:gd name="T116" fmla="*/ 36 w 236"/>
                <a:gd name="T117" fmla="*/ 92 h 328"/>
                <a:gd name="T118" fmla="*/ 40 w 236"/>
                <a:gd name="T119" fmla="*/ 48 h 328"/>
                <a:gd name="T120" fmla="*/ 202 w 236"/>
                <a:gd name="T121" fmla="*/ 5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328">
                  <a:moveTo>
                    <a:pt x="22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2" y="318"/>
                  </a:lnTo>
                  <a:lnTo>
                    <a:pt x="6" y="322"/>
                  </a:lnTo>
                  <a:lnTo>
                    <a:pt x="10" y="326"/>
                  </a:lnTo>
                  <a:lnTo>
                    <a:pt x="16" y="328"/>
                  </a:lnTo>
                  <a:lnTo>
                    <a:pt x="220" y="328"/>
                  </a:lnTo>
                  <a:lnTo>
                    <a:pt x="220" y="328"/>
                  </a:lnTo>
                  <a:lnTo>
                    <a:pt x="226" y="326"/>
                  </a:lnTo>
                  <a:lnTo>
                    <a:pt x="230" y="322"/>
                  </a:lnTo>
                  <a:lnTo>
                    <a:pt x="234" y="318"/>
                  </a:lnTo>
                  <a:lnTo>
                    <a:pt x="236" y="312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4" y="10"/>
                  </a:lnTo>
                  <a:lnTo>
                    <a:pt x="230" y="6"/>
                  </a:lnTo>
                  <a:lnTo>
                    <a:pt x="226" y="2"/>
                  </a:lnTo>
                  <a:lnTo>
                    <a:pt x="220" y="0"/>
                  </a:lnTo>
                  <a:lnTo>
                    <a:pt x="220" y="0"/>
                  </a:lnTo>
                  <a:close/>
                  <a:moveTo>
                    <a:pt x="66" y="290"/>
                  </a:moveTo>
                  <a:lnTo>
                    <a:pt x="66" y="290"/>
                  </a:lnTo>
                  <a:lnTo>
                    <a:pt x="64" y="294"/>
                  </a:lnTo>
                  <a:lnTo>
                    <a:pt x="62" y="296"/>
                  </a:lnTo>
                  <a:lnTo>
                    <a:pt x="60" y="300"/>
                  </a:lnTo>
                  <a:lnTo>
                    <a:pt x="56" y="300"/>
                  </a:lnTo>
                  <a:lnTo>
                    <a:pt x="44" y="300"/>
                  </a:lnTo>
                  <a:lnTo>
                    <a:pt x="44" y="300"/>
                  </a:lnTo>
                  <a:lnTo>
                    <a:pt x="40" y="300"/>
                  </a:lnTo>
                  <a:lnTo>
                    <a:pt x="36" y="296"/>
                  </a:lnTo>
                  <a:lnTo>
                    <a:pt x="34" y="294"/>
                  </a:lnTo>
                  <a:lnTo>
                    <a:pt x="34" y="290"/>
                  </a:lnTo>
                  <a:lnTo>
                    <a:pt x="34" y="278"/>
                  </a:lnTo>
                  <a:lnTo>
                    <a:pt x="34" y="278"/>
                  </a:lnTo>
                  <a:lnTo>
                    <a:pt x="34" y="274"/>
                  </a:lnTo>
                  <a:lnTo>
                    <a:pt x="36" y="270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56" y="268"/>
                  </a:lnTo>
                  <a:lnTo>
                    <a:pt x="56" y="268"/>
                  </a:lnTo>
                  <a:lnTo>
                    <a:pt x="60" y="268"/>
                  </a:lnTo>
                  <a:lnTo>
                    <a:pt x="62" y="270"/>
                  </a:lnTo>
                  <a:lnTo>
                    <a:pt x="64" y="274"/>
                  </a:lnTo>
                  <a:lnTo>
                    <a:pt x="66" y="278"/>
                  </a:lnTo>
                  <a:lnTo>
                    <a:pt x="66" y="290"/>
                  </a:lnTo>
                  <a:close/>
                  <a:moveTo>
                    <a:pt x="66" y="244"/>
                  </a:moveTo>
                  <a:lnTo>
                    <a:pt x="66" y="244"/>
                  </a:lnTo>
                  <a:lnTo>
                    <a:pt x="64" y="248"/>
                  </a:lnTo>
                  <a:lnTo>
                    <a:pt x="62" y="250"/>
                  </a:lnTo>
                  <a:lnTo>
                    <a:pt x="60" y="252"/>
                  </a:lnTo>
                  <a:lnTo>
                    <a:pt x="56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0" y="252"/>
                  </a:lnTo>
                  <a:lnTo>
                    <a:pt x="36" y="250"/>
                  </a:lnTo>
                  <a:lnTo>
                    <a:pt x="34" y="248"/>
                  </a:lnTo>
                  <a:lnTo>
                    <a:pt x="34" y="244"/>
                  </a:lnTo>
                  <a:lnTo>
                    <a:pt x="34" y="230"/>
                  </a:lnTo>
                  <a:lnTo>
                    <a:pt x="34" y="230"/>
                  </a:lnTo>
                  <a:lnTo>
                    <a:pt x="34" y="226"/>
                  </a:lnTo>
                  <a:lnTo>
                    <a:pt x="36" y="224"/>
                  </a:lnTo>
                  <a:lnTo>
                    <a:pt x="40" y="222"/>
                  </a:lnTo>
                  <a:lnTo>
                    <a:pt x="44" y="220"/>
                  </a:lnTo>
                  <a:lnTo>
                    <a:pt x="56" y="220"/>
                  </a:lnTo>
                  <a:lnTo>
                    <a:pt x="56" y="220"/>
                  </a:lnTo>
                  <a:lnTo>
                    <a:pt x="60" y="222"/>
                  </a:lnTo>
                  <a:lnTo>
                    <a:pt x="62" y="224"/>
                  </a:lnTo>
                  <a:lnTo>
                    <a:pt x="64" y="226"/>
                  </a:lnTo>
                  <a:lnTo>
                    <a:pt x="66" y="230"/>
                  </a:lnTo>
                  <a:lnTo>
                    <a:pt x="66" y="244"/>
                  </a:lnTo>
                  <a:close/>
                  <a:moveTo>
                    <a:pt x="66" y="196"/>
                  </a:moveTo>
                  <a:lnTo>
                    <a:pt x="66" y="196"/>
                  </a:lnTo>
                  <a:lnTo>
                    <a:pt x="64" y="200"/>
                  </a:lnTo>
                  <a:lnTo>
                    <a:pt x="62" y="204"/>
                  </a:lnTo>
                  <a:lnTo>
                    <a:pt x="60" y="206"/>
                  </a:lnTo>
                  <a:lnTo>
                    <a:pt x="56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4" y="200"/>
                  </a:lnTo>
                  <a:lnTo>
                    <a:pt x="34" y="196"/>
                  </a:lnTo>
                  <a:lnTo>
                    <a:pt x="34" y="184"/>
                  </a:lnTo>
                  <a:lnTo>
                    <a:pt x="34" y="184"/>
                  </a:lnTo>
                  <a:lnTo>
                    <a:pt x="34" y="180"/>
                  </a:lnTo>
                  <a:lnTo>
                    <a:pt x="36" y="178"/>
                  </a:lnTo>
                  <a:lnTo>
                    <a:pt x="40" y="176"/>
                  </a:lnTo>
                  <a:lnTo>
                    <a:pt x="44" y="174"/>
                  </a:lnTo>
                  <a:lnTo>
                    <a:pt x="56" y="174"/>
                  </a:lnTo>
                  <a:lnTo>
                    <a:pt x="56" y="174"/>
                  </a:lnTo>
                  <a:lnTo>
                    <a:pt x="60" y="176"/>
                  </a:lnTo>
                  <a:lnTo>
                    <a:pt x="62" y="178"/>
                  </a:lnTo>
                  <a:lnTo>
                    <a:pt x="64" y="180"/>
                  </a:lnTo>
                  <a:lnTo>
                    <a:pt x="66" y="184"/>
                  </a:lnTo>
                  <a:lnTo>
                    <a:pt x="66" y="196"/>
                  </a:lnTo>
                  <a:close/>
                  <a:moveTo>
                    <a:pt x="66" y="150"/>
                  </a:moveTo>
                  <a:lnTo>
                    <a:pt x="66" y="150"/>
                  </a:lnTo>
                  <a:lnTo>
                    <a:pt x="64" y="154"/>
                  </a:lnTo>
                  <a:lnTo>
                    <a:pt x="62" y="158"/>
                  </a:lnTo>
                  <a:lnTo>
                    <a:pt x="60" y="160"/>
                  </a:lnTo>
                  <a:lnTo>
                    <a:pt x="56" y="160"/>
                  </a:lnTo>
                  <a:lnTo>
                    <a:pt x="44" y="160"/>
                  </a:lnTo>
                  <a:lnTo>
                    <a:pt x="44" y="160"/>
                  </a:lnTo>
                  <a:lnTo>
                    <a:pt x="40" y="160"/>
                  </a:lnTo>
                  <a:lnTo>
                    <a:pt x="36" y="158"/>
                  </a:lnTo>
                  <a:lnTo>
                    <a:pt x="34" y="154"/>
                  </a:lnTo>
                  <a:lnTo>
                    <a:pt x="34" y="150"/>
                  </a:lnTo>
                  <a:lnTo>
                    <a:pt x="34" y="138"/>
                  </a:lnTo>
                  <a:lnTo>
                    <a:pt x="34" y="138"/>
                  </a:lnTo>
                  <a:lnTo>
                    <a:pt x="34" y="134"/>
                  </a:lnTo>
                  <a:lnTo>
                    <a:pt x="36" y="130"/>
                  </a:lnTo>
                  <a:lnTo>
                    <a:pt x="40" y="128"/>
                  </a:lnTo>
                  <a:lnTo>
                    <a:pt x="44" y="128"/>
                  </a:lnTo>
                  <a:lnTo>
                    <a:pt x="56" y="128"/>
                  </a:lnTo>
                  <a:lnTo>
                    <a:pt x="56" y="128"/>
                  </a:lnTo>
                  <a:lnTo>
                    <a:pt x="60" y="128"/>
                  </a:lnTo>
                  <a:lnTo>
                    <a:pt x="62" y="130"/>
                  </a:lnTo>
                  <a:lnTo>
                    <a:pt x="64" y="134"/>
                  </a:lnTo>
                  <a:lnTo>
                    <a:pt x="66" y="138"/>
                  </a:lnTo>
                  <a:lnTo>
                    <a:pt x="66" y="150"/>
                  </a:lnTo>
                  <a:close/>
                  <a:moveTo>
                    <a:pt x="112" y="290"/>
                  </a:moveTo>
                  <a:lnTo>
                    <a:pt x="112" y="290"/>
                  </a:lnTo>
                  <a:lnTo>
                    <a:pt x="110" y="294"/>
                  </a:lnTo>
                  <a:lnTo>
                    <a:pt x="108" y="296"/>
                  </a:lnTo>
                  <a:lnTo>
                    <a:pt x="106" y="300"/>
                  </a:lnTo>
                  <a:lnTo>
                    <a:pt x="102" y="300"/>
                  </a:lnTo>
                  <a:lnTo>
                    <a:pt x="88" y="300"/>
                  </a:lnTo>
                  <a:lnTo>
                    <a:pt x="88" y="300"/>
                  </a:lnTo>
                  <a:lnTo>
                    <a:pt x="86" y="300"/>
                  </a:lnTo>
                  <a:lnTo>
                    <a:pt x="82" y="296"/>
                  </a:lnTo>
                  <a:lnTo>
                    <a:pt x="80" y="294"/>
                  </a:lnTo>
                  <a:lnTo>
                    <a:pt x="78" y="290"/>
                  </a:lnTo>
                  <a:lnTo>
                    <a:pt x="78" y="278"/>
                  </a:lnTo>
                  <a:lnTo>
                    <a:pt x="78" y="278"/>
                  </a:lnTo>
                  <a:lnTo>
                    <a:pt x="80" y="274"/>
                  </a:lnTo>
                  <a:lnTo>
                    <a:pt x="82" y="270"/>
                  </a:lnTo>
                  <a:lnTo>
                    <a:pt x="86" y="268"/>
                  </a:lnTo>
                  <a:lnTo>
                    <a:pt x="88" y="268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106" y="268"/>
                  </a:lnTo>
                  <a:lnTo>
                    <a:pt x="108" y="270"/>
                  </a:lnTo>
                  <a:lnTo>
                    <a:pt x="110" y="274"/>
                  </a:lnTo>
                  <a:lnTo>
                    <a:pt x="112" y="278"/>
                  </a:lnTo>
                  <a:lnTo>
                    <a:pt x="112" y="290"/>
                  </a:lnTo>
                  <a:close/>
                  <a:moveTo>
                    <a:pt x="112" y="244"/>
                  </a:moveTo>
                  <a:lnTo>
                    <a:pt x="112" y="244"/>
                  </a:lnTo>
                  <a:lnTo>
                    <a:pt x="110" y="248"/>
                  </a:lnTo>
                  <a:lnTo>
                    <a:pt x="108" y="250"/>
                  </a:lnTo>
                  <a:lnTo>
                    <a:pt x="106" y="252"/>
                  </a:lnTo>
                  <a:lnTo>
                    <a:pt x="102" y="254"/>
                  </a:lnTo>
                  <a:lnTo>
                    <a:pt x="88" y="254"/>
                  </a:lnTo>
                  <a:lnTo>
                    <a:pt x="88" y="254"/>
                  </a:lnTo>
                  <a:lnTo>
                    <a:pt x="86" y="252"/>
                  </a:lnTo>
                  <a:lnTo>
                    <a:pt x="82" y="250"/>
                  </a:lnTo>
                  <a:lnTo>
                    <a:pt x="80" y="248"/>
                  </a:lnTo>
                  <a:lnTo>
                    <a:pt x="78" y="244"/>
                  </a:lnTo>
                  <a:lnTo>
                    <a:pt x="78" y="230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2" y="224"/>
                  </a:lnTo>
                  <a:lnTo>
                    <a:pt x="86" y="222"/>
                  </a:lnTo>
                  <a:lnTo>
                    <a:pt x="88" y="220"/>
                  </a:lnTo>
                  <a:lnTo>
                    <a:pt x="102" y="220"/>
                  </a:lnTo>
                  <a:lnTo>
                    <a:pt x="102" y="220"/>
                  </a:lnTo>
                  <a:lnTo>
                    <a:pt x="106" y="222"/>
                  </a:lnTo>
                  <a:lnTo>
                    <a:pt x="108" y="224"/>
                  </a:lnTo>
                  <a:lnTo>
                    <a:pt x="110" y="226"/>
                  </a:lnTo>
                  <a:lnTo>
                    <a:pt x="112" y="230"/>
                  </a:lnTo>
                  <a:lnTo>
                    <a:pt x="112" y="244"/>
                  </a:lnTo>
                  <a:close/>
                  <a:moveTo>
                    <a:pt x="112" y="196"/>
                  </a:moveTo>
                  <a:lnTo>
                    <a:pt x="112" y="196"/>
                  </a:lnTo>
                  <a:lnTo>
                    <a:pt x="110" y="200"/>
                  </a:lnTo>
                  <a:lnTo>
                    <a:pt x="108" y="204"/>
                  </a:lnTo>
                  <a:lnTo>
                    <a:pt x="106" y="206"/>
                  </a:lnTo>
                  <a:lnTo>
                    <a:pt x="102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86" y="206"/>
                  </a:lnTo>
                  <a:lnTo>
                    <a:pt x="82" y="204"/>
                  </a:lnTo>
                  <a:lnTo>
                    <a:pt x="80" y="200"/>
                  </a:lnTo>
                  <a:lnTo>
                    <a:pt x="78" y="196"/>
                  </a:lnTo>
                  <a:lnTo>
                    <a:pt x="78" y="184"/>
                  </a:lnTo>
                  <a:lnTo>
                    <a:pt x="78" y="184"/>
                  </a:lnTo>
                  <a:lnTo>
                    <a:pt x="80" y="180"/>
                  </a:lnTo>
                  <a:lnTo>
                    <a:pt x="82" y="178"/>
                  </a:lnTo>
                  <a:lnTo>
                    <a:pt x="86" y="176"/>
                  </a:lnTo>
                  <a:lnTo>
                    <a:pt x="88" y="174"/>
                  </a:lnTo>
                  <a:lnTo>
                    <a:pt x="102" y="174"/>
                  </a:lnTo>
                  <a:lnTo>
                    <a:pt x="102" y="174"/>
                  </a:lnTo>
                  <a:lnTo>
                    <a:pt x="106" y="176"/>
                  </a:lnTo>
                  <a:lnTo>
                    <a:pt x="108" y="178"/>
                  </a:lnTo>
                  <a:lnTo>
                    <a:pt x="110" y="180"/>
                  </a:lnTo>
                  <a:lnTo>
                    <a:pt x="112" y="184"/>
                  </a:lnTo>
                  <a:lnTo>
                    <a:pt x="112" y="196"/>
                  </a:lnTo>
                  <a:close/>
                  <a:moveTo>
                    <a:pt x="112" y="150"/>
                  </a:moveTo>
                  <a:lnTo>
                    <a:pt x="112" y="150"/>
                  </a:lnTo>
                  <a:lnTo>
                    <a:pt x="110" y="154"/>
                  </a:lnTo>
                  <a:lnTo>
                    <a:pt x="108" y="158"/>
                  </a:lnTo>
                  <a:lnTo>
                    <a:pt x="106" y="160"/>
                  </a:lnTo>
                  <a:lnTo>
                    <a:pt x="102" y="160"/>
                  </a:lnTo>
                  <a:lnTo>
                    <a:pt x="88" y="160"/>
                  </a:lnTo>
                  <a:lnTo>
                    <a:pt x="88" y="160"/>
                  </a:lnTo>
                  <a:lnTo>
                    <a:pt x="86" y="160"/>
                  </a:lnTo>
                  <a:lnTo>
                    <a:pt x="82" y="158"/>
                  </a:lnTo>
                  <a:lnTo>
                    <a:pt x="80" y="154"/>
                  </a:lnTo>
                  <a:lnTo>
                    <a:pt x="78" y="150"/>
                  </a:lnTo>
                  <a:lnTo>
                    <a:pt x="78" y="138"/>
                  </a:lnTo>
                  <a:lnTo>
                    <a:pt x="78" y="138"/>
                  </a:lnTo>
                  <a:lnTo>
                    <a:pt x="80" y="134"/>
                  </a:lnTo>
                  <a:lnTo>
                    <a:pt x="82" y="130"/>
                  </a:lnTo>
                  <a:lnTo>
                    <a:pt x="86" y="128"/>
                  </a:lnTo>
                  <a:lnTo>
                    <a:pt x="88" y="128"/>
                  </a:lnTo>
                  <a:lnTo>
                    <a:pt x="102" y="128"/>
                  </a:lnTo>
                  <a:lnTo>
                    <a:pt x="102" y="128"/>
                  </a:lnTo>
                  <a:lnTo>
                    <a:pt x="106" y="128"/>
                  </a:lnTo>
                  <a:lnTo>
                    <a:pt x="108" y="130"/>
                  </a:lnTo>
                  <a:lnTo>
                    <a:pt x="110" y="134"/>
                  </a:lnTo>
                  <a:lnTo>
                    <a:pt x="112" y="138"/>
                  </a:lnTo>
                  <a:lnTo>
                    <a:pt x="112" y="150"/>
                  </a:lnTo>
                  <a:close/>
                  <a:moveTo>
                    <a:pt x="158" y="290"/>
                  </a:moveTo>
                  <a:lnTo>
                    <a:pt x="158" y="290"/>
                  </a:lnTo>
                  <a:lnTo>
                    <a:pt x="156" y="294"/>
                  </a:lnTo>
                  <a:lnTo>
                    <a:pt x="154" y="296"/>
                  </a:lnTo>
                  <a:lnTo>
                    <a:pt x="150" y="300"/>
                  </a:lnTo>
                  <a:lnTo>
                    <a:pt x="148" y="300"/>
                  </a:lnTo>
                  <a:lnTo>
                    <a:pt x="134" y="300"/>
                  </a:lnTo>
                  <a:lnTo>
                    <a:pt x="134" y="300"/>
                  </a:lnTo>
                  <a:lnTo>
                    <a:pt x="130" y="300"/>
                  </a:lnTo>
                  <a:lnTo>
                    <a:pt x="128" y="296"/>
                  </a:lnTo>
                  <a:lnTo>
                    <a:pt x="126" y="294"/>
                  </a:lnTo>
                  <a:lnTo>
                    <a:pt x="124" y="290"/>
                  </a:lnTo>
                  <a:lnTo>
                    <a:pt x="124" y="278"/>
                  </a:lnTo>
                  <a:lnTo>
                    <a:pt x="124" y="278"/>
                  </a:lnTo>
                  <a:lnTo>
                    <a:pt x="126" y="274"/>
                  </a:lnTo>
                  <a:lnTo>
                    <a:pt x="128" y="270"/>
                  </a:lnTo>
                  <a:lnTo>
                    <a:pt x="130" y="268"/>
                  </a:lnTo>
                  <a:lnTo>
                    <a:pt x="134" y="268"/>
                  </a:lnTo>
                  <a:lnTo>
                    <a:pt x="148" y="268"/>
                  </a:lnTo>
                  <a:lnTo>
                    <a:pt x="148" y="268"/>
                  </a:lnTo>
                  <a:lnTo>
                    <a:pt x="150" y="268"/>
                  </a:lnTo>
                  <a:lnTo>
                    <a:pt x="154" y="270"/>
                  </a:lnTo>
                  <a:lnTo>
                    <a:pt x="156" y="274"/>
                  </a:lnTo>
                  <a:lnTo>
                    <a:pt x="158" y="278"/>
                  </a:lnTo>
                  <a:lnTo>
                    <a:pt x="158" y="290"/>
                  </a:lnTo>
                  <a:close/>
                  <a:moveTo>
                    <a:pt x="158" y="244"/>
                  </a:moveTo>
                  <a:lnTo>
                    <a:pt x="158" y="244"/>
                  </a:lnTo>
                  <a:lnTo>
                    <a:pt x="156" y="248"/>
                  </a:lnTo>
                  <a:lnTo>
                    <a:pt x="154" y="250"/>
                  </a:lnTo>
                  <a:lnTo>
                    <a:pt x="150" y="252"/>
                  </a:lnTo>
                  <a:lnTo>
                    <a:pt x="148" y="254"/>
                  </a:lnTo>
                  <a:lnTo>
                    <a:pt x="134" y="254"/>
                  </a:lnTo>
                  <a:lnTo>
                    <a:pt x="134" y="254"/>
                  </a:lnTo>
                  <a:lnTo>
                    <a:pt x="130" y="252"/>
                  </a:lnTo>
                  <a:lnTo>
                    <a:pt x="128" y="250"/>
                  </a:lnTo>
                  <a:lnTo>
                    <a:pt x="126" y="248"/>
                  </a:lnTo>
                  <a:lnTo>
                    <a:pt x="124" y="244"/>
                  </a:lnTo>
                  <a:lnTo>
                    <a:pt x="124" y="230"/>
                  </a:lnTo>
                  <a:lnTo>
                    <a:pt x="124" y="230"/>
                  </a:lnTo>
                  <a:lnTo>
                    <a:pt x="126" y="226"/>
                  </a:lnTo>
                  <a:lnTo>
                    <a:pt x="128" y="224"/>
                  </a:lnTo>
                  <a:lnTo>
                    <a:pt x="130" y="222"/>
                  </a:lnTo>
                  <a:lnTo>
                    <a:pt x="134" y="220"/>
                  </a:lnTo>
                  <a:lnTo>
                    <a:pt x="148" y="220"/>
                  </a:lnTo>
                  <a:lnTo>
                    <a:pt x="148" y="220"/>
                  </a:lnTo>
                  <a:lnTo>
                    <a:pt x="150" y="222"/>
                  </a:lnTo>
                  <a:lnTo>
                    <a:pt x="154" y="224"/>
                  </a:lnTo>
                  <a:lnTo>
                    <a:pt x="156" y="226"/>
                  </a:lnTo>
                  <a:lnTo>
                    <a:pt x="158" y="230"/>
                  </a:lnTo>
                  <a:lnTo>
                    <a:pt x="158" y="244"/>
                  </a:lnTo>
                  <a:close/>
                  <a:moveTo>
                    <a:pt x="158" y="196"/>
                  </a:moveTo>
                  <a:lnTo>
                    <a:pt x="158" y="196"/>
                  </a:lnTo>
                  <a:lnTo>
                    <a:pt x="156" y="200"/>
                  </a:lnTo>
                  <a:lnTo>
                    <a:pt x="154" y="204"/>
                  </a:lnTo>
                  <a:lnTo>
                    <a:pt x="150" y="206"/>
                  </a:lnTo>
                  <a:lnTo>
                    <a:pt x="148" y="206"/>
                  </a:lnTo>
                  <a:lnTo>
                    <a:pt x="134" y="206"/>
                  </a:lnTo>
                  <a:lnTo>
                    <a:pt x="134" y="206"/>
                  </a:lnTo>
                  <a:lnTo>
                    <a:pt x="130" y="206"/>
                  </a:lnTo>
                  <a:lnTo>
                    <a:pt x="128" y="204"/>
                  </a:lnTo>
                  <a:lnTo>
                    <a:pt x="126" y="200"/>
                  </a:lnTo>
                  <a:lnTo>
                    <a:pt x="124" y="196"/>
                  </a:lnTo>
                  <a:lnTo>
                    <a:pt x="124" y="184"/>
                  </a:lnTo>
                  <a:lnTo>
                    <a:pt x="124" y="184"/>
                  </a:lnTo>
                  <a:lnTo>
                    <a:pt x="126" y="180"/>
                  </a:lnTo>
                  <a:lnTo>
                    <a:pt x="128" y="178"/>
                  </a:lnTo>
                  <a:lnTo>
                    <a:pt x="130" y="176"/>
                  </a:lnTo>
                  <a:lnTo>
                    <a:pt x="134" y="174"/>
                  </a:lnTo>
                  <a:lnTo>
                    <a:pt x="148" y="174"/>
                  </a:lnTo>
                  <a:lnTo>
                    <a:pt x="148" y="174"/>
                  </a:lnTo>
                  <a:lnTo>
                    <a:pt x="150" y="176"/>
                  </a:lnTo>
                  <a:lnTo>
                    <a:pt x="154" y="178"/>
                  </a:lnTo>
                  <a:lnTo>
                    <a:pt x="156" y="180"/>
                  </a:lnTo>
                  <a:lnTo>
                    <a:pt x="158" y="184"/>
                  </a:lnTo>
                  <a:lnTo>
                    <a:pt x="158" y="196"/>
                  </a:lnTo>
                  <a:close/>
                  <a:moveTo>
                    <a:pt x="158" y="150"/>
                  </a:moveTo>
                  <a:lnTo>
                    <a:pt x="158" y="150"/>
                  </a:lnTo>
                  <a:lnTo>
                    <a:pt x="156" y="154"/>
                  </a:lnTo>
                  <a:lnTo>
                    <a:pt x="154" y="158"/>
                  </a:lnTo>
                  <a:lnTo>
                    <a:pt x="150" y="160"/>
                  </a:lnTo>
                  <a:lnTo>
                    <a:pt x="148" y="160"/>
                  </a:lnTo>
                  <a:lnTo>
                    <a:pt x="134" y="160"/>
                  </a:lnTo>
                  <a:lnTo>
                    <a:pt x="134" y="160"/>
                  </a:lnTo>
                  <a:lnTo>
                    <a:pt x="130" y="160"/>
                  </a:lnTo>
                  <a:lnTo>
                    <a:pt x="128" y="158"/>
                  </a:lnTo>
                  <a:lnTo>
                    <a:pt x="126" y="154"/>
                  </a:lnTo>
                  <a:lnTo>
                    <a:pt x="124" y="150"/>
                  </a:lnTo>
                  <a:lnTo>
                    <a:pt x="124" y="138"/>
                  </a:lnTo>
                  <a:lnTo>
                    <a:pt x="124" y="138"/>
                  </a:lnTo>
                  <a:lnTo>
                    <a:pt x="126" y="134"/>
                  </a:lnTo>
                  <a:lnTo>
                    <a:pt x="128" y="130"/>
                  </a:lnTo>
                  <a:lnTo>
                    <a:pt x="130" y="128"/>
                  </a:lnTo>
                  <a:lnTo>
                    <a:pt x="134" y="128"/>
                  </a:lnTo>
                  <a:lnTo>
                    <a:pt x="148" y="128"/>
                  </a:lnTo>
                  <a:lnTo>
                    <a:pt x="148" y="128"/>
                  </a:lnTo>
                  <a:lnTo>
                    <a:pt x="150" y="128"/>
                  </a:lnTo>
                  <a:lnTo>
                    <a:pt x="154" y="130"/>
                  </a:lnTo>
                  <a:lnTo>
                    <a:pt x="156" y="134"/>
                  </a:lnTo>
                  <a:lnTo>
                    <a:pt x="158" y="138"/>
                  </a:lnTo>
                  <a:lnTo>
                    <a:pt x="158" y="150"/>
                  </a:lnTo>
                  <a:close/>
                  <a:moveTo>
                    <a:pt x="202" y="244"/>
                  </a:moveTo>
                  <a:lnTo>
                    <a:pt x="202" y="290"/>
                  </a:lnTo>
                  <a:lnTo>
                    <a:pt x="202" y="290"/>
                  </a:lnTo>
                  <a:lnTo>
                    <a:pt x="202" y="294"/>
                  </a:lnTo>
                  <a:lnTo>
                    <a:pt x="200" y="296"/>
                  </a:lnTo>
                  <a:lnTo>
                    <a:pt x="196" y="300"/>
                  </a:lnTo>
                  <a:lnTo>
                    <a:pt x="192" y="300"/>
                  </a:lnTo>
                  <a:lnTo>
                    <a:pt x="180" y="300"/>
                  </a:lnTo>
                  <a:lnTo>
                    <a:pt x="180" y="300"/>
                  </a:lnTo>
                  <a:lnTo>
                    <a:pt x="176" y="300"/>
                  </a:lnTo>
                  <a:lnTo>
                    <a:pt x="174" y="296"/>
                  </a:lnTo>
                  <a:lnTo>
                    <a:pt x="172" y="294"/>
                  </a:lnTo>
                  <a:lnTo>
                    <a:pt x="170" y="290"/>
                  </a:lnTo>
                  <a:lnTo>
                    <a:pt x="170" y="244"/>
                  </a:lnTo>
                  <a:lnTo>
                    <a:pt x="170" y="230"/>
                  </a:lnTo>
                  <a:lnTo>
                    <a:pt x="170" y="230"/>
                  </a:lnTo>
                  <a:lnTo>
                    <a:pt x="172" y="226"/>
                  </a:lnTo>
                  <a:lnTo>
                    <a:pt x="174" y="224"/>
                  </a:lnTo>
                  <a:lnTo>
                    <a:pt x="176" y="222"/>
                  </a:lnTo>
                  <a:lnTo>
                    <a:pt x="180" y="220"/>
                  </a:lnTo>
                  <a:lnTo>
                    <a:pt x="192" y="220"/>
                  </a:lnTo>
                  <a:lnTo>
                    <a:pt x="192" y="220"/>
                  </a:lnTo>
                  <a:lnTo>
                    <a:pt x="196" y="222"/>
                  </a:lnTo>
                  <a:lnTo>
                    <a:pt x="200" y="224"/>
                  </a:lnTo>
                  <a:lnTo>
                    <a:pt x="202" y="226"/>
                  </a:lnTo>
                  <a:lnTo>
                    <a:pt x="202" y="230"/>
                  </a:lnTo>
                  <a:lnTo>
                    <a:pt x="202" y="244"/>
                  </a:lnTo>
                  <a:close/>
                  <a:moveTo>
                    <a:pt x="202" y="196"/>
                  </a:moveTo>
                  <a:lnTo>
                    <a:pt x="202" y="196"/>
                  </a:lnTo>
                  <a:lnTo>
                    <a:pt x="202" y="200"/>
                  </a:lnTo>
                  <a:lnTo>
                    <a:pt x="200" y="204"/>
                  </a:lnTo>
                  <a:lnTo>
                    <a:pt x="196" y="206"/>
                  </a:lnTo>
                  <a:lnTo>
                    <a:pt x="192" y="206"/>
                  </a:lnTo>
                  <a:lnTo>
                    <a:pt x="180" y="206"/>
                  </a:lnTo>
                  <a:lnTo>
                    <a:pt x="180" y="206"/>
                  </a:lnTo>
                  <a:lnTo>
                    <a:pt x="176" y="206"/>
                  </a:lnTo>
                  <a:lnTo>
                    <a:pt x="174" y="204"/>
                  </a:lnTo>
                  <a:lnTo>
                    <a:pt x="172" y="200"/>
                  </a:lnTo>
                  <a:lnTo>
                    <a:pt x="170" y="196"/>
                  </a:lnTo>
                  <a:lnTo>
                    <a:pt x="170" y="184"/>
                  </a:lnTo>
                  <a:lnTo>
                    <a:pt x="170" y="184"/>
                  </a:lnTo>
                  <a:lnTo>
                    <a:pt x="172" y="180"/>
                  </a:lnTo>
                  <a:lnTo>
                    <a:pt x="174" y="178"/>
                  </a:lnTo>
                  <a:lnTo>
                    <a:pt x="176" y="176"/>
                  </a:lnTo>
                  <a:lnTo>
                    <a:pt x="180" y="174"/>
                  </a:lnTo>
                  <a:lnTo>
                    <a:pt x="192" y="174"/>
                  </a:lnTo>
                  <a:lnTo>
                    <a:pt x="192" y="174"/>
                  </a:lnTo>
                  <a:lnTo>
                    <a:pt x="196" y="176"/>
                  </a:lnTo>
                  <a:lnTo>
                    <a:pt x="200" y="178"/>
                  </a:lnTo>
                  <a:lnTo>
                    <a:pt x="202" y="180"/>
                  </a:lnTo>
                  <a:lnTo>
                    <a:pt x="202" y="184"/>
                  </a:lnTo>
                  <a:lnTo>
                    <a:pt x="202" y="196"/>
                  </a:lnTo>
                  <a:close/>
                  <a:moveTo>
                    <a:pt x="202" y="150"/>
                  </a:moveTo>
                  <a:lnTo>
                    <a:pt x="202" y="150"/>
                  </a:lnTo>
                  <a:lnTo>
                    <a:pt x="202" y="154"/>
                  </a:lnTo>
                  <a:lnTo>
                    <a:pt x="200" y="158"/>
                  </a:lnTo>
                  <a:lnTo>
                    <a:pt x="196" y="160"/>
                  </a:lnTo>
                  <a:lnTo>
                    <a:pt x="192" y="160"/>
                  </a:lnTo>
                  <a:lnTo>
                    <a:pt x="180" y="160"/>
                  </a:lnTo>
                  <a:lnTo>
                    <a:pt x="180" y="160"/>
                  </a:lnTo>
                  <a:lnTo>
                    <a:pt x="176" y="160"/>
                  </a:lnTo>
                  <a:lnTo>
                    <a:pt x="174" y="158"/>
                  </a:lnTo>
                  <a:lnTo>
                    <a:pt x="172" y="154"/>
                  </a:lnTo>
                  <a:lnTo>
                    <a:pt x="170" y="150"/>
                  </a:lnTo>
                  <a:lnTo>
                    <a:pt x="170" y="138"/>
                  </a:lnTo>
                  <a:lnTo>
                    <a:pt x="170" y="138"/>
                  </a:lnTo>
                  <a:lnTo>
                    <a:pt x="172" y="134"/>
                  </a:lnTo>
                  <a:lnTo>
                    <a:pt x="174" y="130"/>
                  </a:lnTo>
                  <a:lnTo>
                    <a:pt x="176" y="128"/>
                  </a:lnTo>
                  <a:lnTo>
                    <a:pt x="180" y="128"/>
                  </a:lnTo>
                  <a:lnTo>
                    <a:pt x="192" y="128"/>
                  </a:lnTo>
                  <a:lnTo>
                    <a:pt x="192" y="128"/>
                  </a:lnTo>
                  <a:lnTo>
                    <a:pt x="196" y="128"/>
                  </a:lnTo>
                  <a:lnTo>
                    <a:pt x="200" y="130"/>
                  </a:lnTo>
                  <a:lnTo>
                    <a:pt x="202" y="134"/>
                  </a:lnTo>
                  <a:lnTo>
                    <a:pt x="202" y="138"/>
                  </a:lnTo>
                  <a:lnTo>
                    <a:pt x="202" y="150"/>
                  </a:lnTo>
                  <a:close/>
                  <a:moveTo>
                    <a:pt x="202" y="84"/>
                  </a:moveTo>
                  <a:lnTo>
                    <a:pt x="202" y="84"/>
                  </a:lnTo>
                  <a:lnTo>
                    <a:pt x="202" y="88"/>
                  </a:lnTo>
                  <a:lnTo>
                    <a:pt x="200" y="92"/>
                  </a:lnTo>
                  <a:lnTo>
                    <a:pt x="196" y="94"/>
                  </a:lnTo>
                  <a:lnTo>
                    <a:pt x="192" y="94"/>
                  </a:lnTo>
                  <a:lnTo>
                    <a:pt x="44" y="94"/>
                  </a:lnTo>
                  <a:lnTo>
                    <a:pt x="44" y="94"/>
                  </a:lnTo>
                  <a:lnTo>
                    <a:pt x="40" y="94"/>
                  </a:lnTo>
                  <a:lnTo>
                    <a:pt x="36" y="92"/>
                  </a:lnTo>
                  <a:lnTo>
                    <a:pt x="34" y="88"/>
                  </a:lnTo>
                  <a:lnTo>
                    <a:pt x="34" y="84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40" y="48"/>
                  </a:lnTo>
                  <a:lnTo>
                    <a:pt x="44" y="46"/>
                  </a:lnTo>
                  <a:lnTo>
                    <a:pt x="192" y="46"/>
                  </a:lnTo>
                  <a:lnTo>
                    <a:pt x="192" y="46"/>
                  </a:lnTo>
                  <a:lnTo>
                    <a:pt x="196" y="48"/>
                  </a:lnTo>
                  <a:lnTo>
                    <a:pt x="200" y="50"/>
                  </a:lnTo>
                  <a:lnTo>
                    <a:pt x="202" y="52"/>
                  </a:lnTo>
                  <a:lnTo>
                    <a:pt x="202" y="56"/>
                  </a:lnTo>
                  <a:lnTo>
                    <a:pt x="202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5960058" y="5632371"/>
            <a:ext cx="4312406" cy="90370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>
              <a:tabLst>
                <a:tab pos="266700" algn="l"/>
              </a:tabLst>
            </a:pPr>
            <a:r>
              <a:rPr lang="it-IT" sz="900" i="1" dirty="0" smtClean="0"/>
              <a:t>(*) In </a:t>
            </a:r>
            <a:r>
              <a:rPr lang="it-IT" sz="900" i="1" dirty="0"/>
              <a:t>caso di adesione alla CUC da parte di un Consorzio di Comuni o di </a:t>
            </a:r>
            <a:r>
              <a:rPr lang="it-IT" sz="900" i="1" dirty="0" smtClean="0"/>
              <a:t>un’Unione </a:t>
            </a:r>
            <a:r>
              <a:rPr lang="it-IT" sz="900" i="1" dirty="0"/>
              <a:t>di Comuni, </a:t>
            </a:r>
            <a:r>
              <a:rPr lang="it-IT" sz="900" i="1" dirty="0" smtClean="0"/>
              <a:t>la quota è </a:t>
            </a:r>
            <a:r>
              <a:rPr lang="it-IT" sz="900" i="1" dirty="0"/>
              <a:t>pari a zero esclusivamente nel caso in cui tutti i Comuni aggregati abbiano aderito alla CUC ed abbiano versato la relativa quota associativa. Qualora invece abbiano aderito solo alcuni dei Comuni aggregati, il Consorzio o l’Unione </a:t>
            </a:r>
            <a:r>
              <a:rPr lang="it-IT" sz="900" i="1" dirty="0" smtClean="0"/>
              <a:t>dovrà </a:t>
            </a:r>
            <a:r>
              <a:rPr lang="it-IT" sz="900" i="1" dirty="0"/>
              <a:t>versare la quota fissa prevista per la fascia demografica risultante dalla sommatoria degli abitanti di tutti i Comuni aggregati.</a:t>
            </a:r>
          </a:p>
        </p:txBody>
      </p:sp>
      <p:sp>
        <p:nvSpPr>
          <p:cNvPr id="51" name="Content Placeholder 1"/>
          <p:cNvSpPr txBox="1">
            <a:spLocks/>
          </p:cNvSpPr>
          <p:nvPr/>
        </p:nvSpPr>
        <p:spPr>
          <a:xfrm>
            <a:off x="527380" y="1650008"/>
            <a:ext cx="10969211" cy="114672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just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tabLst/>
              <a:defRPr sz="1600" b="0" i="0" kern="1200">
                <a:solidFill>
                  <a:srgbClr val="14284B"/>
                </a:solidFill>
                <a:latin typeface="+mj-lt"/>
                <a:ea typeface="+mn-ea"/>
                <a:cs typeface="Hind Medium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	 gli Enti aderenti alla CUC </a:t>
            </a:r>
            <a:r>
              <a:rPr lang="it-IT" sz="1400" b="1" dirty="0" smtClean="0">
                <a:solidFill>
                  <a:srgbClr val="00B050"/>
                </a:solidFill>
                <a:latin typeface="Segoe Print" panose="02000600000000000000" pitchFamily="2" charset="0"/>
              </a:rPr>
              <a:t>contribuiscano agli oneri</a:t>
            </a:r>
            <a:r>
              <a:rPr lang="it-IT" b="1" dirty="0" smtClean="0">
                <a:solidFill>
                  <a:srgbClr val="00B050"/>
                </a:solidFill>
                <a:latin typeface="Segoe Print" panose="02000600000000000000" pitchFamily="2" charset="0"/>
              </a:rPr>
              <a:t> </a:t>
            </a:r>
            <a:r>
              <a:rPr lang="it-IT" dirty="0" smtClean="0"/>
              <a:t>per il funzionamento della struttura e per le attività connesse alla gestione delle procedure di gara.</a:t>
            </a:r>
          </a:p>
          <a:p>
            <a:r>
              <a:rPr lang="it-IT" dirty="0" smtClean="0"/>
              <a:t>Spetta alla Cabina di Regia predisporre </a:t>
            </a:r>
            <a:r>
              <a:rPr lang="it-IT" sz="1400" b="1" dirty="0" smtClean="0">
                <a:solidFill>
                  <a:srgbClr val="00B050"/>
                </a:solidFill>
                <a:latin typeface="Segoe Print" panose="02000600000000000000" pitchFamily="2" charset="0"/>
              </a:rPr>
              <a:t>una stima triennale delle spese correnti e/o di investimenti</a:t>
            </a:r>
            <a:r>
              <a:rPr lang="it-IT" b="1" dirty="0" smtClean="0">
                <a:solidFill>
                  <a:srgbClr val="00B050"/>
                </a:solidFill>
                <a:latin typeface="Segoe Print" panose="02000600000000000000" pitchFamily="2" charset="0"/>
              </a:rPr>
              <a:t> </a:t>
            </a:r>
            <a:r>
              <a:rPr lang="it-IT" dirty="0" smtClean="0"/>
              <a:t>che consenta di definire la percentuale di contribuzione richiesta a ciascun Ente aderente alla CUC.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39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605294"/>
          </a:xfrm>
        </p:spPr>
        <p:txBody>
          <a:bodyPr/>
          <a:lstStyle/>
          <a:p>
            <a:r>
              <a:rPr lang="it-IT" dirty="0" smtClean="0"/>
              <a:t>Il </a:t>
            </a:r>
            <a:r>
              <a:rPr lang="it-IT" sz="1400" b="1" dirty="0">
                <a:solidFill>
                  <a:srgbClr val="00B050"/>
                </a:solidFill>
                <a:latin typeface="Segoe Print" panose="02000600000000000000" pitchFamily="2" charset="0"/>
              </a:rPr>
              <a:t>corrispettivo variabile</a:t>
            </a:r>
            <a:r>
              <a:rPr lang="it-IT" b="1" dirty="0">
                <a:solidFill>
                  <a:srgbClr val="00B050"/>
                </a:solidFill>
                <a:latin typeface="Segoe Print" panose="02000600000000000000" pitchFamily="2" charset="0"/>
              </a:rPr>
              <a:t> </a:t>
            </a:r>
            <a:r>
              <a:rPr lang="it-IT" dirty="0" smtClean="0"/>
              <a:t>versato dagli Enti aderenti per contribuire alle spese di funzionamento della CUC è determinato in funzione della </a:t>
            </a:r>
            <a:r>
              <a:rPr lang="it-IT" b="1" dirty="0" smtClean="0"/>
              <a:t>tipologia </a:t>
            </a:r>
            <a:r>
              <a:rPr lang="it-IT" dirty="0" smtClean="0"/>
              <a:t>e dell’</a:t>
            </a:r>
            <a:r>
              <a:rPr lang="it-IT" b="1" dirty="0" smtClean="0"/>
              <a:t>importo </a:t>
            </a:r>
            <a:r>
              <a:rPr lang="it-IT" b="1" dirty="0"/>
              <a:t>a base </a:t>
            </a:r>
            <a:r>
              <a:rPr lang="it-IT" b="1" dirty="0" smtClean="0"/>
              <a:t>d’asta</a:t>
            </a:r>
            <a:r>
              <a:rPr lang="it-IT" dirty="0" smtClean="0"/>
              <a:t> delle procedure attivate, secondo il seguente schema: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Ambito Amministrativo</a:t>
            </a:r>
            <a:br>
              <a:rPr lang="it-IT" dirty="0" smtClean="0"/>
            </a:br>
            <a:r>
              <a:rPr lang="it-IT" sz="2000" b="0" i="1" dirty="0" smtClean="0"/>
              <a:t>Modello tariffario: focus su corrispettivo variabile</a:t>
            </a:r>
            <a:endParaRPr lang="it-IT" b="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496" y="243734"/>
            <a:ext cx="1152878" cy="1022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3391" y="2265531"/>
            <a:ext cx="5266614" cy="718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b"/>
          <a:lstStyle/>
          <a:p>
            <a:pPr algn="ctr"/>
            <a:r>
              <a:rPr lang="it-IT" sz="1400" b="1" i="1" dirty="0">
                <a:solidFill>
                  <a:srgbClr val="14284B"/>
                </a:solidFill>
              </a:rPr>
              <a:t>0,4% sull’importo a base </a:t>
            </a:r>
            <a:r>
              <a:rPr lang="it-IT" sz="1400" b="1" i="1" dirty="0" smtClean="0">
                <a:solidFill>
                  <a:srgbClr val="14284B"/>
                </a:solidFill>
              </a:rPr>
              <a:t>di gara </a:t>
            </a:r>
            <a:r>
              <a:rPr lang="it-IT" sz="1400" i="1" dirty="0" smtClean="0">
                <a:solidFill>
                  <a:srgbClr val="14284B"/>
                </a:solidFill>
              </a:rPr>
              <a:t>(+</a:t>
            </a:r>
            <a:r>
              <a:rPr lang="it-IT" sz="1400" i="1" dirty="0">
                <a:solidFill>
                  <a:srgbClr val="14284B"/>
                </a:solidFill>
              </a:rPr>
              <a:t>0,1% in caso di applicazione del criterio OEV) fino ad un massimo di € </a:t>
            </a:r>
            <a:r>
              <a:rPr lang="it-IT" sz="1400" i="1" dirty="0" smtClean="0">
                <a:solidFill>
                  <a:srgbClr val="14284B"/>
                </a:solidFill>
              </a:rPr>
              <a:t>10.000</a:t>
            </a:r>
            <a:endParaRPr lang="it-IT" sz="1400" i="1" dirty="0">
              <a:solidFill>
                <a:srgbClr val="14284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3115" y="2265531"/>
            <a:ext cx="5263476" cy="718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b"/>
          <a:lstStyle/>
          <a:p>
            <a:pPr algn="ctr"/>
            <a:r>
              <a:rPr lang="it-IT" sz="1400" b="1" i="1" dirty="0">
                <a:solidFill>
                  <a:srgbClr val="14284B"/>
                </a:solidFill>
              </a:rPr>
              <a:t>0,5% sull’importo a base di gara </a:t>
            </a:r>
            <a:r>
              <a:rPr lang="it-IT" sz="1400" i="1" dirty="0">
                <a:solidFill>
                  <a:srgbClr val="14284B"/>
                </a:solidFill>
              </a:rPr>
              <a:t>per un importo compreso tra € 2.000 e € </a:t>
            </a:r>
            <a:r>
              <a:rPr lang="it-IT" sz="1400" i="1" dirty="0" smtClean="0">
                <a:solidFill>
                  <a:srgbClr val="14284B"/>
                </a:solidFill>
              </a:rPr>
              <a:t>10.000</a:t>
            </a:r>
            <a:endParaRPr lang="it-IT" sz="1400" i="1" dirty="0">
              <a:solidFill>
                <a:srgbClr val="14284B"/>
              </a:solidFill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27380" y="3050595"/>
            <a:ext cx="10969211" cy="34881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just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tabLst/>
              <a:defRPr sz="1600" b="0" i="0" kern="1200">
                <a:solidFill>
                  <a:srgbClr val="14284B"/>
                </a:solidFill>
                <a:latin typeface="+mj-lt"/>
                <a:ea typeface="+mn-ea"/>
                <a:cs typeface="Hind Medium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Sono inoltre previste </a:t>
            </a:r>
            <a:r>
              <a:rPr lang="it-IT" sz="1400" b="1" dirty="0" smtClean="0">
                <a:solidFill>
                  <a:srgbClr val="00B050"/>
                </a:solidFill>
                <a:latin typeface="Segoe Print" panose="02000600000000000000" pitchFamily="2" charset="0"/>
              </a:rPr>
              <a:t>riduzioni delle tariffe</a:t>
            </a:r>
            <a:r>
              <a:rPr lang="it-IT" sz="1400" dirty="0" smtClean="0"/>
              <a:t> </a:t>
            </a:r>
            <a:r>
              <a:rPr lang="it-IT" dirty="0" smtClean="0"/>
              <a:t>per le seguenti casistiche:</a:t>
            </a:r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 bwMode="ltGray">
          <a:xfrm>
            <a:off x="527380" y="3387331"/>
            <a:ext cx="10969210" cy="354327"/>
          </a:xfrm>
          <a:prstGeom prst="roundRect">
            <a:avLst>
              <a:gd name="adj" fmla="val 18969"/>
            </a:avLst>
          </a:prstGeom>
          <a:solidFill>
            <a:srgbClr val="14284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spcBef>
                <a:spcPts val="300"/>
              </a:spcBef>
              <a:spcAft>
                <a:spcPts val="300"/>
              </a:spcAft>
              <a:defRPr/>
            </a:pPr>
            <a:endParaRPr lang="it-IT" altLang="it-IT" sz="1400" b="1" i="1" dirty="0">
              <a:latin typeface="Calibri" panose="020F0502020204030204" pitchFamily="34" charset="0"/>
            </a:endParaRPr>
          </a:p>
        </p:txBody>
      </p:sp>
      <p:cxnSp>
        <p:nvCxnSpPr>
          <p:cNvPr id="16" name="Straight Connector 28"/>
          <p:cNvCxnSpPr>
            <a:cxnSpLocks noChangeShapeType="1"/>
          </p:cNvCxnSpPr>
          <p:nvPr/>
        </p:nvCxnSpPr>
        <p:spPr bwMode="auto">
          <a:xfrm>
            <a:off x="3084627" y="4108788"/>
            <a:ext cx="8370000" cy="0"/>
          </a:xfrm>
          <a:prstGeom prst="line">
            <a:avLst/>
          </a:prstGeom>
          <a:noFill/>
          <a:ln w="19050" algn="ctr">
            <a:solidFill>
              <a:srgbClr val="14284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 bwMode="ltGray">
          <a:xfrm>
            <a:off x="609675" y="3410606"/>
            <a:ext cx="2317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b="1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Tipologia</a:t>
            </a:r>
            <a:endParaRPr lang="it-IT" sz="1400" b="1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ltGray">
          <a:xfrm>
            <a:off x="10237310" y="3410606"/>
            <a:ext cx="1127973" cy="307777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it-IT" sz="1400" b="1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% di sconto</a:t>
            </a:r>
            <a:endParaRPr lang="it-IT" sz="1400" b="1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0102215" y="3754232"/>
            <a:ext cx="0" cy="1908000"/>
          </a:xfrm>
          <a:prstGeom prst="line">
            <a:avLst/>
          </a:prstGeom>
          <a:ln w="19050">
            <a:solidFill>
              <a:srgbClr val="14284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 bwMode="ltGray">
          <a:xfrm>
            <a:off x="3197837" y="3410606"/>
            <a:ext cx="6769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b="1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Descrizione</a:t>
            </a:r>
            <a:endParaRPr lang="it-IT" sz="1400" b="1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062743" y="3754232"/>
            <a:ext cx="0" cy="1908000"/>
          </a:xfrm>
          <a:prstGeom prst="line">
            <a:avLst/>
          </a:prstGeom>
          <a:ln w="19050">
            <a:solidFill>
              <a:srgbClr val="14284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ltGray">
          <a:xfrm>
            <a:off x="623392" y="3805726"/>
            <a:ext cx="2303194" cy="61433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it-IT" sz="14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Procedure di gara in forma aggregata</a:t>
            </a:r>
          </a:p>
        </p:txBody>
      </p:sp>
      <p:sp>
        <p:nvSpPr>
          <p:cNvPr id="40" name="Rectangle 39"/>
          <p:cNvSpPr/>
          <p:nvPr/>
        </p:nvSpPr>
        <p:spPr bwMode="ltGray">
          <a:xfrm>
            <a:off x="3197837" y="3805726"/>
            <a:ext cx="6773543" cy="2172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400"/>
              </a:spcAft>
            </a:pPr>
            <a:r>
              <a:rPr lang="it-IT" sz="1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Aggregazione di </a:t>
            </a:r>
            <a:r>
              <a:rPr lang="it-IT" sz="1400" i="1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almeno</a:t>
            </a:r>
            <a:r>
              <a:rPr lang="it-IT" sz="1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 Enti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10283073" y="3805726"/>
            <a:ext cx="1082211" cy="2172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144000" bIns="0" rtlCol="0" anchor="ctr"/>
          <a:lstStyle/>
          <a:p>
            <a:pPr algn="r">
              <a:spcAft>
                <a:spcPts val="400"/>
              </a:spcAft>
            </a:pPr>
            <a:r>
              <a:rPr lang="it-IT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- 20%</a:t>
            </a:r>
          </a:p>
        </p:txBody>
      </p:sp>
      <p:sp>
        <p:nvSpPr>
          <p:cNvPr id="47" name="Right Arrow 46"/>
          <p:cNvSpPr>
            <a:spLocks noChangeAspect="1"/>
          </p:cNvSpPr>
          <p:nvPr/>
        </p:nvSpPr>
        <p:spPr bwMode="ltGray">
          <a:xfrm rot="5400000">
            <a:off x="10388037" y="3786733"/>
            <a:ext cx="233688" cy="255246"/>
          </a:xfrm>
          <a:prstGeom prst="rightArrow">
            <a:avLst>
              <a:gd name="adj1" fmla="val 57271"/>
              <a:gd name="adj2" fmla="val 53344"/>
            </a:avLst>
          </a:prstGeom>
          <a:solidFill>
            <a:srgbClr val="3FAE2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ltGray">
          <a:xfrm>
            <a:off x="3197837" y="4194590"/>
            <a:ext cx="6773543" cy="2172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400"/>
              </a:spcAft>
            </a:pPr>
            <a:r>
              <a:rPr lang="it-IT" sz="1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Aggregazione di </a:t>
            </a:r>
            <a:r>
              <a:rPr lang="it-IT" sz="1400" i="1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oltre</a:t>
            </a:r>
            <a:r>
              <a:rPr lang="it-IT" sz="1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 Enti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10283073" y="4194590"/>
            <a:ext cx="1082211" cy="2172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144000" bIns="0" rtlCol="0" anchor="ctr"/>
          <a:lstStyle/>
          <a:p>
            <a:pPr algn="r">
              <a:spcAft>
                <a:spcPts val="400"/>
              </a:spcAft>
            </a:pPr>
            <a:r>
              <a:rPr lang="it-IT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- 30%</a:t>
            </a:r>
          </a:p>
        </p:txBody>
      </p:sp>
      <p:sp>
        <p:nvSpPr>
          <p:cNvPr id="55" name="Right Arrow 54"/>
          <p:cNvSpPr>
            <a:spLocks noChangeAspect="1"/>
          </p:cNvSpPr>
          <p:nvPr/>
        </p:nvSpPr>
        <p:spPr bwMode="ltGray">
          <a:xfrm rot="5400000">
            <a:off x="10388037" y="4175597"/>
            <a:ext cx="233688" cy="255246"/>
          </a:xfrm>
          <a:prstGeom prst="rightArrow">
            <a:avLst>
              <a:gd name="adj1" fmla="val 57271"/>
              <a:gd name="adj2" fmla="val 53344"/>
            </a:avLst>
          </a:prstGeom>
          <a:solidFill>
            <a:srgbClr val="3FAE2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ltGray">
          <a:xfrm>
            <a:off x="623392" y="4568944"/>
            <a:ext cx="2303194" cy="10182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it-IT" sz="14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Distacco di personale degli Enti presso la CUC</a:t>
            </a:r>
          </a:p>
        </p:txBody>
      </p:sp>
      <p:sp>
        <p:nvSpPr>
          <p:cNvPr id="58" name="Rectangle 57"/>
          <p:cNvSpPr/>
          <p:nvPr/>
        </p:nvSpPr>
        <p:spPr bwMode="ltGray">
          <a:xfrm>
            <a:off x="3197837" y="4583454"/>
            <a:ext cx="6773543" cy="2172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400"/>
              </a:spcAft>
            </a:pPr>
            <a:r>
              <a:rPr lang="it-IT" sz="1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Partecipazione </a:t>
            </a:r>
            <a:r>
              <a:rPr lang="it-IT" sz="1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lavori di stesura </a:t>
            </a:r>
            <a:r>
              <a:rPr lang="it-IT" sz="1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della documentazione tecnica relativa </a:t>
            </a:r>
            <a:r>
              <a:rPr lang="it-IT" sz="1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alle gare aggregate</a:t>
            </a:r>
            <a:endParaRPr lang="it-IT" sz="1400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ltGray">
          <a:xfrm>
            <a:off x="10283073" y="4583454"/>
            <a:ext cx="1082211" cy="2172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144000" bIns="0" rtlCol="0" anchor="ctr"/>
          <a:lstStyle/>
          <a:p>
            <a:pPr algn="r">
              <a:spcAft>
                <a:spcPts val="400"/>
              </a:spcAft>
            </a:pPr>
            <a:r>
              <a:rPr lang="it-IT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- 15%</a:t>
            </a:r>
          </a:p>
        </p:txBody>
      </p:sp>
      <p:sp>
        <p:nvSpPr>
          <p:cNvPr id="60" name="Right Arrow 59"/>
          <p:cNvSpPr>
            <a:spLocks noChangeAspect="1"/>
          </p:cNvSpPr>
          <p:nvPr/>
        </p:nvSpPr>
        <p:spPr bwMode="ltGray">
          <a:xfrm rot="5400000">
            <a:off x="10388037" y="4564461"/>
            <a:ext cx="233688" cy="255246"/>
          </a:xfrm>
          <a:prstGeom prst="rightArrow">
            <a:avLst>
              <a:gd name="adj1" fmla="val 57271"/>
              <a:gd name="adj2" fmla="val 53344"/>
            </a:avLst>
          </a:prstGeom>
          <a:solidFill>
            <a:srgbClr val="3FAE2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3" name="Rectangle 62"/>
          <p:cNvSpPr/>
          <p:nvPr/>
        </p:nvSpPr>
        <p:spPr bwMode="ltGray">
          <a:xfrm>
            <a:off x="3197837" y="4976716"/>
            <a:ext cx="6773543" cy="2172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400"/>
              </a:spcAft>
            </a:pPr>
            <a:r>
              <a:rPr lang="it-IT" sz="1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Partecipazione alle </a:t>
            </a:r>
            <a:r>
              <a:rPr lang="it-IT" sz="1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Commissioni di </a:t>
            </a:r>
            <a:r>
              <a:rPr lang="it-IT" sz="1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Gara delle procedure </a:t>
            </a:r>
            <a:r>
              <a:rPr lang="it-IT" sz="1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 gara aggregate o di altri Enti</a:t>
            </a:r>
            <a:endParaRPr lang="it-IT" sz="1400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ltGray">
          <a:xfrm>
            <a:off x="10283073" y="4972321"/>
            <a:ext cx="1082211" cy="2172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144000" bIns="0" rtlCol="0" anchor="ctr"/>
          <a:lstStyle/>
          <a:p>
            <a:pPr algn="r">
              <a:spcAft>
                <a:spcPts val="400"/>
              </a:spcAft>
            </a:pPr>
            <a:r>
              <a:rPr lang="it-IT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- 15%</a:t>
            </a:r>
          </a:p>
        </p:txBody>
      </p:sp>
      <p:sp>
        <p:nvSpPr>
          <p:cNvPr id="65" name="Right Arrow 64"/>
          <p:cNvSpPr>
            <a:spLocks noChangeAspect="1"/>
          </p:cNvSpPr>
          <p:nvPr/>
        </p:nvSpPr>
        <p:spPr bwMode="ltGray">
          <a:xfrm rot="5400000">
            <a:off x="10388037" y="4953328"/>
            <a:ext cx="233688" cy="255246"/>
          </a:xfrm>
          <a:prstGeom prst="rightArrow">
            <a:avLst>
              <a:gd name="adj1" fmla="val 57271"/>
              <a:gd name="adj2" fmla="val 53344"/>
            </a:avLst>
          </a:prstGeom>
          <a:solidFill>
            <a:srgbClr val="3FAE2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cxnSp>
        <p:nvCxnSpPr>
          <p:cNvPr id="66" name="Straight Connector 28"/>
          <p:cNvCxnSpPr>
            <a:cxnSpLocks noChangeShapeType="1"/>
          </p:cNvCxnSpPr>
          <p:nvPr/>
        </p:nvCxnSpPr>
        <p:spPr bwMode="auto">
          <a:xfrm>
            <a:off x="604964" y="4497652"/>
            <a:ext cx="10849663" cy="0"/>
          </a:xfrm>
          <a:prstGeom prst="line">
            <a:avLst/>
          </a:prstGeom>
          <a:noFill/>
          <a:ln w="19050" algn="ctr">
            <a:solidFill>
              <a:srgbClr val="14284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28"/>
          <p:cNvCxnSpPr>
            <a:cxnSpLocks noChangeShapeType="1"/>
          </p:cNvCxnSpPr>
          <p:nvPr/>
        </p:nvCxnSpPr>
        <p:spPr bwMode="auto">
          <a:xfrm>
            <a:off x="3084627" y="4888715"/>
            <a:ext cx="8370000" cy="0"/>
          </a:xfrm>
          <a:prstGeom prst="line">
            <a:avLst/>
          </a:prstGeom>
          <a:noFill/>
          <a:ln w="19050" algn="ctr">
            <a:solidFill>
              <a:srgbClr val="14284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ound Same Side Corner Rectangle 50"/>
          <p:cNvSpPr/>
          <p:nvPr/>
        </p:nvSpPr>
        <p:spPr>
          <a:xfrm>
            <a:off x="623391" y="1971111"/>
            <a:ext cx="5266614" cy="491528"/>
          </a:xfrm>
          <a:prstGeom prst="round2SameRect">
            <a:avLst/>
          </a:prstGeom>
          <a:solidFill>
            <a:srgbClr val="3FAE2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400" b="1" i="1" dirty="0" smtClean="0"/>
              <a:t>FORNITURE, SERVIZI E LAVORI</a:t>
            </a:r>
            <a:endParaRPr lang="it-IT" sz="1400" b="1" i="1" dirty="0"/>
          </a:p>
        </p:txBody>
      </p:sp>
      <p:sp>
        <p:nvSpPr>
          <p:cNvPr id="69" name="Round Same Side Corner Rectangle 68"/>
          <p:cNvSpPr/>
          <p:nvPr/>
        </p:nvSpPr>
        <p:spPr>
          <a:xfrm>
            <a:off x="6229977" y="1971111"/>
            <a:ext cx="5266614" cy="491528"/>
          </a:xfrm>
          <a:prstGeom prst="round2SameRect">
            <a:avLst/>
          </a:prstGeom>
          <a:solidFill>
            <a:srgbClr val="3FAE2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400" b="1" i="1" dirty="0"/>
              <a:t>CONCESSIONI, PARTENARIATO PUBBLICO-PRIVATO E SERVIZI ATTINENTI ALL'ARCHITETTURA E ALL'INGEGNERIA</a:t>
            </a:r>
          </a:p>
        </p:txBody>
      </p:sp>
      <p:sp>
        <p:nvSpPr>
          <p:cNvPr id="70" name="Content Placeholder 1"/>
          <p:cNvSpPr txBox="1">
            <a:spLocks/>
          </p:cNvSpPr>
          <p:nvPr/>
        </p:nvSpPr>
        <p:spPr>
          <a:xfrm>
            <a:off x="527380" y="5693985"/>
            <a:ext cx="10969211" cy="86177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just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tabLst/>
              <a:defRPr sz="1600" b="0" i="0" kern="1200">
                <a:solidFill>
                  <a:srgbClr val="14284B"/>
                </a:solidFill>
                <a:latin typeface="+mj-lt"/>
                <a:ea typeface="+mn-ea"/>
                <a:cs typeface="Hind Medium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È altresì prevista per l’Ente, previa accettazione della CUC</a:t>
            </a:r>
            <a:r>
              <a:rPr lang="it-IT" dirty="0"/>
              <a:t>, la possibilità di </a:t>
            </a:r>
            <a:r>
              <a:rPr lang="it-IT" b="1" dirty="0" smtClean="0"/>
              <a:t>richiedere l’indizione della procedura nell’arco di 15 giorni dall’invio della documentazione completa</a:t>
            </a:r>
            <a:r>
              <a:rPr lang="it-IT" dirty="0" smtClean="0"/>
              <a:t>, pagando una tariffa maggiorata del  quota aggiuntiva pari al 50% della tariffa finale fino al limite massimo di € 10.000 (elevato a € 15.000 nei casi di concessioni o partenariato pubblico-privato).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3197837" y="5369977"/>
            <a:ext cx="6773543" cy="2172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400"/>
              </a:spcAft>
            </a:pPr>
            <a:r>
              <a:rPr lang="it-IT" sz="1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Partecipazione alle verifiche circa il possesso dei requisiti dell’aggiudicatario</a:t>
            </a:r>
          </a:p>
        </p:txBody>
      </p:sp>
      <p:sp>
        <p:nvSpPr>
          <p:cNvPr id="43" name="Rectangle 42"/>
          <p:cNvSpPr/>
          <p:nvPr/>
        </p:nvSpPr>
        <p:spPr bwMode="ltGray">
          <a:xfrm>
            <a:off x="10283073" y="5369977"/>
            <a:ext cx="1082211" cy="2172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144000" bIns="0" rtlCol="0" anchor="ctr"/>
          <a:lstStyle/>
          <a:p>
            <a:pPr algn="r">
              <a:spcAft>
                <a:spcPts val="400"/>
              </a:spcAft>
            </a:pPr>
            <a:r>
              <a:rPr lang="it-IT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- 5%</a:t>
            </a:r>
          </a:p>
        </p:txBody>
      </p:sp>
      <p:sp>
        <p:nvSpPr>
          <p:cNvPr id="44" name="Right Arrow 43"/>
          <p:cNvSpPr>
            <a:spLocks noChangeAspect="1"/>
          </p:cNvSpPr>
          <p:nvPr/>
        </p:nvSpPr>
        <p:spPr bwMode="ltGray">
          <a:xfrm rot="5400000">
            <a:off x="10388037" y="5350984"/>
            <a:ext cx="233688" cy="255246"/>
          </a:xfrm>
          <a:prstGeom prst="rightArrow">
            <a:avLst>
              <a:gd name="adj1" fmla="val 57271"/>
              <a:gd name="adj2" fmla="val 53344"/>
            </a:avLst>
          </a:prstGeom>
          <a:solidFill>
            <a:srgbClr val="3FAE2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cxnSp>
        <p:nvCxnSpPr>
          <p:cNvPr id="45" name="Straight Connector 28"/>
          <p:cNvCxnSpPr>
            <a:cxnSpLocks noChangeShapeType="1"/>
          </p:cNvCxnSpPr>
          <p:nvPr/>
        </p:nvCxnSpPr>
        <p:spPr bwMode="auto">
          <a:xfrm>
            <a:off x="3084627" y="5281977"/>
            <a:ext cx="8370000" cy="0"/>
          </a:xfrm>
          <a:prstGeom prst="line">
            <a:avLst/>
          </a:prstGeom>
          <a:noFill/>
          <a:ln w="19050" algn="ctr">
            <a:solidFill>
              <a:srgbClr val="14284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085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861774"/>
          </a:xfrm>
        </p:spPr>
        <p:txBody>
          <a:bodyPr/>
          <a:lstStyle/>
          <a:p>
            <a:r>
              <a:rPr lang="it-IT" dirty="0"/>
              <a:t>Ai fini </a:t>
            </a:r>
            <a:r>
              <a:rPr lang="it-IT" dirty="0" smtClean="0"/>
              <a:t>dell’istituzione della SUA e della </a:t>
            </a:r>
            <a:r>
              <a:rPr lang="it-IT" dirty="0"/>
              <a:t>gestione delle </a:t>
            </a:r>
            <a:r>
              <a:rPr lang="it-IT" dirty="0" smtClean="0"/>
              <a:t>procedure </a:t>
            </a:r>
            <a:r>
              <a:rPr lang="it-IT" dirty="0"/>
              <a:t>di </a:t>
            </a:r>
            <a:r>
              <a:rPr lang="it-IT" dirty="0" smtClean="0"/>
              <a:t>gara, </a:t>
            </a:r>
            <a:r>
              <a:rPr lang="it-IT" dirty="0"/>
              <a:t>la </a:t>
            </a:r>
            <a:r>
              <a:rPr lang="it-IT" dirty="0" smtClean="0"/>
              <a:t>Centrale Unica di Committenza «Area Vasta Brescia» ha </a:t>
            </a:r>
            <a:r>
              <a:rPr lang="it-IT" dirty="0"/>
              <a:t>predisposto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un set di strumenti operativi</a:t>
            </a:r>
            <a:r>
              <a:rPr lang="it-IT" sz="1400" dirty="0">
                <a:solidFill>
                  <a:srgbClr val="00B050"/>
                </a:solidFill>
                <a:latin typeface="Segoe Print" panose="02000600000000000000" pitchFamily="2" charset="0"/>
              </a:rPr>
              <a:t> </a:t>
            </a:r>
            <a:r>
              <a:rPr lang="it-IT" dirty="0"/>
              <a:t>(es. atti, schemi, modulistica, ecc</a:t>
            </a:r>
            <a:r>
              <a:rPr lang="it-IT" dirty="0" smtClean="0"/>
              <a:t>.) </a:t>
            </a:r>
            <a:r>
              <a:rPr lang="it-IT" dirty="0"/>
              <a:t>che saranno messi a disposizione degli Enti </a:t>
            </a:r>
            <a:r>
              <a:rPr lang="it-IT" dirty="0" smtClean="0"/>
              <a:t>riusanti: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Amministrativo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b="0" i="1" dirty="0"/>
              <a:t>Set di strumenti operativi</a:t>
            </a:r>
            <a:endParaRPr lang="it-IT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496" y="243734"/>
            <a:ext cx="1152878" cy="10224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24435" y="2314825"/>
            <a:ext cx="10972156" cy="4066503"/>
            <a:chOff x="524435" y="2314825"/>
            <a:chExt cx="10972156" cy="4066503"/>
          </a:xfrm>
        </p:grpSpPr>
        <p:sp>
          <p:nvSpPr>
            <p:cNvPr id="9" name="Rounded Rectangle 8"/>
            <p:cNvSpPr/>
            <p:nvPr/>
          </p:nvSpPr>
          <p:spPr>
            <a:xfrm>
              <a:off x="527380" y="2361625"/>
              <a:ext cx="10969211" cy="338400"/>
            </a:xfrm>
            <a:prstGeom prst="roundRect">
              <a:avLst>
                <a:gd name="adj" fmla="val 13378"/>
              </a:avLst>
            </a:prstGeom>
            <a:solidFill>
              <a:srgbClr val="3FAE29"/>
            </a:solidFill>
            <a:ln w="19050"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>
                  <a:solidFill>
                    <a:schemeClr val="bg1"/>
                  </a:solidFill>
                  <a:latin typeface="Segoe Print" panose="02000600000000000000" pitchFamily="2" charset="0"/>
                </a:rPr>
                <a:t>Set di strumenti operativi</a:t>
              </a:r>
              <a:endParaRPr lang="en-US" sz="1400" b="1" i="1" dirty="0">
                <a:solidFill>
                  <a:schemeClr val="bg1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4435" y="2784384"/>
              <a:ext cx="5328582" cy="337411"/>
            </a:xfrm>
            <a:prstGeom prst="roundRect">
              <a:avLst>
                <a:gd name="adj" fmla="val 10089"/>
              </a:avLst>
            </a:prstGeom>
            <a:solidFill>
              <a:srgbClr val="7F7F7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i="1" dirty="0" smtClean="0">
                  <a:solidFill>
                    <a:schemeClr val="bg1"/>
                  </a:solidFill>
                </a:rPr>
                <a:t>Istituzione della SUA</a:t>
              </a:r>
              <a:endParaRPr lang="it-IT" sz="1400" b="1" i="1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927698" y="2314825"/>
              <a:ext cx="432048" cy="432000"/>
              <a:chOff x="1828881" y="3033126"/>
              <a:chExt cx="2402151" cy="2401884"/>
            </a:xfrm>
          </p:grpSpPr>
          <p:sp>
            <p:nvSpPr>
              <p:cNvPr id="4" name="Oval 3"/>
              <p:cNvSpPr>
                <a:spLocks noChangeAspect="1"/>
              </p:cNvSpPr>
              <p:nvPr/>
            </p:nvSpPr>
            <p:spPr>
              <a:xfrm>
                <a:off x="1828881" y="3033126"/>
                <a:ext cx="2402151" cy="240188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3FAE29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717" y="3325038"/>
                <a:ext cx="1709075" cy="1709075"/>
              </a:xfrm>
              <a:prstGeom prst="rect">
                <a:avLst/>
              </a:prstGeom>
            </p:spPr>
          </p:pic>
        </p:grpSp>
        <p:sp>
          <p:nvSpPr>
            <p:cNvPr id="25" name="Rounded Rectangle 24"/>
            <p:cNvSpPr/>
            <p:nvPr/>
          </p:nvSpPr>
          <p:spPr>
            <a:xfrm>
              <a:off x="6168009" y="2784384"/>
              <a:ext cx="5328582" cy="337411"/>
            </a:xfrm>
            <a:prstGeom prst="roundRect">
              <a:avLst>
                <a:gd name="adj" fmla="val 10089"/>
              </a:avLst>
            </a:prstGeom>
            <a:solidFill>
              <a:srgbClr val="7F7F7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i="1" dirty="0" smtClean="0">
                  <a:solidFill>
                    <a:schemeClr val="bg1"/>
                  </a:solidFill>
                </a:rPr>
                <a:t>Gestione delle procedure di gara</a:t>
              </a:r>
              <a:endParaRPr lang="it-IT" sz="1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4435" y="3130730"/>
              <a:ext cx="5328582" cy="325059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spcAft>
                  <a:spcPts val="6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 smtClean="0">
                  <a:solidFill>
                    <a:srgbClr val="14284B"/>
                  </a:solidFill>
                </a:rPr>
                <a:t>Schema di Convenzione con le Comunità Montane;</a:t>
              </a:r>
            </a:p>
            <a:p>
              <a:pPr marL="285750" indent="-285750">
                <a:spcAft>
                  <a:spcPts val="6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 smtClean="0">
                  <a:solidFill>
                    <a:srgbClr val="14284B"/>
                  </a:solidFill>
                </a:rPr>
                <a:t>Regolamento </a:t>
              </a:r>
              <a:r>
                <a:rPr lang="it-IT" sz="1400" i="1" dirty="0">
                  <a:solidFill>
                    <a:srgbClr val="14284B"/>
                  </a:solidFill>
                </a:rPr>
                <a:t>della Centrale Unica di </a:t>
              </a:r>
              <a:r>
                <a:rPr lang="it-IT" sz="1400" i="1" dirty="0" smtClean="0">
                  <a:solidFill>
                    <a:srgbClr val="14284B"/>
                  </a:solidFill>
                </a:rPr>
                <a:t>Committenza;</a:t>
              </a:r>
              <a:endParaRPr lang="it-IT" sz="1400" i="1" dirty="0">
                <a:solidFill>
                  <a:srgbClr val="14284B"/>
                </a:solidFill>
              </a:endParaRPr>
            </a:p>
            <a:p>
              <a:pPr marL="285750" indent="-285750">
                <a:spcAft>
                  <a:spcPts val="6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>
                  <a:solidFill>
                    <a:srgbClr val="14284B"/>
                  </a:solidFill>
                </a:rPr>
                <a:t>Schema di Convenzione con i </a:t>
              </a:r>
              <a:r>
                <a:rPr lang="it-IT" sz="1400" i="1" dirty="0" smtClean="0">
                  <a:solidFill>
                    <a:srgbClr val="14284B"/>
                  </a:solidFill>
                </a:rPr>
                <a:t>Comuni;</a:t>
              </a:r>
              <a:endParaRPr lang="it-IT" sz="1400" i="1" dirty="0">
                <a:solidFill>
                  <a:srgbClr val="14284B"/>
                </a:solidFill>
              </a:endParaRPr>
            </a:p>
            <a:p>
              <a:pPr marL="285750" indent="-285750">
                <a:spcAft>
                  <a:spcPts val="6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>
                  <a:solidFill>
                    <a:srgbClr val="14284B"/>
                  </a:solidFill>
                </a:rPr>
                <a:t>Convenzione per l’utilizzo di personale </a:t>
              </a:r>
              <a:r>
                <a:rPr lang="it-IT" sz="1400" i="1" dirty="0" smtClean="0">
                  <a:solidFill>
                    <a:srgbClr val="14284B"/>
                  </a:solidFill>
                </a:rPr>
                <a:t>distaccato;</a:t>
              </a:r>
              <a:endParaRPr lang="it-IT" sz="1400" i="1" dirty="0">
                <a:solidFill>
                  <a:srgbClr val="14284B"/>
                </a:solidFill>
              </a:endParaRPr>
            </a:p>
            <a:p>
              <a:pPr marL="285750" indent="-285750">
                <a:spcAft>
                  <a:spcPts val="6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>
                  <a:solidFill>
                    <a:srgbClr val="14284B"/>
                  </a:solidFill>
                </a:rPr>
                <a:t>Modello </a:t>
              </a:r>
              <a:r>
                <a:rPr lang="it-IT" sz="1400" i="1" dirty="0" smtClean="0">
                  <a:solidFill>
                    <a:srgbClr val="14284B"/>
                  </a:solidFill>
                </a:rPr>
                <a:t>tariffario.</a:t>
              </a:r>
              <a:endParaRPr lang="it-IT" sz="1400" i="1" dirty="0">
                <a:solidFill>
                  <a:srgbClr val="14284B"/>
                </a:solidFill>
              </a:endParaRPr>
            </a:p>
            <a:p>
              <a:pPr marL="285750" indent="-285750" algn="just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1400" b="1" i="1" dirty="0">
                <a:solidFill>
                  <a:srgbClr val="14284B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68008" y="3130730"/>
              <a:ext cx="5328582" cy="325059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spcAft>
                  <a:spcPts val="6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 err="1">
                  <a:solidFill>
                    <a:srgbClr val="14284B"/>
                  </a:solidFill>
                </a:rPr>
                <a:t>Template</a:t>
              </a:r>
              <a:r>
                <a:rPr lang="it-IT" sz="1400" i="1" dirty="0">
                  <a:solidFill>
                    <a:srgbClr val="14284B"/>
                  </a:solidFill>
                </a:rPr>
                <a:t> per </a:t>
              </a:r>
              <a:r>
                <a:rPr lang="it-IT" sz="1400" i="1" dirty="0" smtClean="0">
                  <a:solidFill>
                    <a:srgbClr val="14284B"/>
                  </a:solidFill>
                </a:rPr>
                <a:t>la predisposizione degli atti di gara;</a:t>
              </a:r>
              <a:endParaRPr lang="it-IT" sz="1400" i="1" dirty="0">
                <a:solidFill>
                  <a:srgbClr val="14284B"/>
                </a:solidFill>
              </a:endParaRPr>
            </a:p>
            <a:p>
              <a:pPr marL="285750" indent="-285750">
                <a:spcAft>
                  <a:spcPts val="6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>
                  <a:solidFill>
                    <a:srgbClr val="14284B"/>
                  </a:solidFill>
                </a:rPr>
                <a:t>Modelli allegati al </a:t>
              </a:r>
              <a:r>
                <a:rPr lang="it-IT" sz="1400" i="1" dirty="0" smtClean="0">
                  <a:solidFill>
                    <a:srgbClr val="14284B"/>
                  </a:solidFill>
                </a:rPr>
                <a:t>Disciplinare;</a:t>
              </a:r>
            </a:p>
            <a:p>
              <a:pPr marL="285750" indent="-285750">
                <a:spcAft>
                  <a:spcPts val="6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 smtClean="0">
                  <a:solidFill>
                    <a:srgbClr val="14284B"/>
                  </a:solidFill>
                </a:rPr>
                <a:t>Schema di contratto e Patto di Integrità;</a:t>
              </a:r>
            </a:p>
            <a:p>
              <a:pPr marL="285750" indent="-285750">
                <a:spcAft>
                  <a:spcPts val="6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 smtClean="0">
                  <a:solidFill>
                    <a:srgbClr val="14284B"/>
                  </a:solidFill>
                </a:rPr>
                <a:t>Modelli </a:t>
              </a:r>
              <a:r>
                <a:rPr lang="it-IT" sz="1400" i="1" dirty="0">
                  <a:solidFill>
                    <a:srgbClr val="14284B"/>
                  </a:solidFill>
                </a:rPr>
                <a:t>di documenti per la pubblicazione;</a:t>
              </a:r>
            </a:p>
            <a:p>
              <a:pPr marL="285750" indent="-285750" algn="just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it-IT" sz="1400" i="1" dirty="0">
                  <a:solidFill>
                    <a:srgbClr val="14284B"/>
                  </a:solidFill>
                </a:rPr>
                <a:t>Modelli di comunicazione;</a:t>
              </a:r>
            </a:p>
            <a:p>
              <a:pPr marL="285750" indent="-285750" algn="just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it-IT" sz="1400" i="1" dirty="0">
                  <a:solidFill>
                    <a:srgbClr val="14284B"/>
                  </a:solidFill>
                </a:rPr>
                <a:t>Moduli per la Commissione;</a:t>
              </a:r>
            </a:p>
            <a:p>
              <a:pPr marL="285750" indent="-285750" algn="just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it-IT" sz="1400" i="1" dirty="0">
                  <a:solidFill>
                    <a:srgbClr val="14284B"/>
                  </a:solidFill>
                </a:rPr>
                <a:t>Avvisi </a:t>
              </a:r>
              <a:r>
                <a:rPr lang="it-IT" sz="1400" i="1" dirty="0" smtClean="0">
                  <a:solidFill>
                    <a:srgbClr val="14284B"/>
                  </a:solidFill>
                </a:rPr>
                <a:t>per le </a:t>
              </a:r>
              <a:r>
                <a:rPr lang="it-IT" sz="1400" i="1" dirty="0">
                  <a:solidFill>
                    <a:srgbClr val="14284B"/>
                  </a:solidFill>
                </a:rPr>
                <a:t>sedute di gara;</a:t>
              </a:r>
            </a:p>
            <a:p>
              <a:pPr marL="285750" indent="-285750" algn="just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it-IT" sz="1400" i="1" dirty="0" err="1">
                  <a:solidFill>
                    <a:srgbClr val="14284B"/>
                  </a:solidFill>
                </a:rPr>
                <a:t>Checklist</a:t>
              </a:r>
              <a:r>
                <a:rPr lang="it-IT" sz="1400" i="1" dirty="0">
                  <a:solidFill>
                    <a:srgbClr val="14284B"/>
                  </a:solidFill>
                </a:rPr>
                <a:t> (es. controllo dei requisiti);</a:t>
              </a:r>
            </a:p>
            <a:p>
              <a:pPr marL="285750" indent="-285750" algn="just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it-IT" sz="1400" i="1" dirty="0">
                  <a:solidFill>
                    <a:srgbClr val="14284B"/>
                  </a:solidFill>
                </a:rPr>
                <a:t>Moduli per verifica dei requisiti;</a:t>
              </a:r>
            </a:p>
            <a:p>
              <a:pPr marL="285750" indent="-285750" algn="just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it-IT" sz="1400" i="1" dirty="0" err="1">
                  <a:solidFill>
                    <a:srgbClr val="14284B"/>
                  </a:solidFill>
                </a:rPr>
                <a:t>Determine</a:t>
              </a:r>
              <a:r>
                <a:rPr lang="it-IT" sz="1400" i="1" dirty="0">
                  <a:solidFill>
                    <a:srgbClr val="14284B"/>
                  </a:solidFill>
                </a:rPr>
                <a:t> a contrarre e di </a:t>
              </a:r>
              <a:r>
                <a:rPr lang="it-IT" sz="1400" i="1" dirty="0" smtClean="0">
                  <a:solidFill>
                    <a:srgbClr val="14284B"/>
                  </a:solidFill>
                </a:rPr>
                <a:t>aggiudicazione;</a:t>
              </a:r>
              <a:endParaRPr lang="it-IT" sz="1400" i="1" dirty="0">
                <a:solidFill>
                  <a:srgbClr val="14284B"/>
                </a:solidFill>
              </a:endParaRPr>
            </a:p>
            <a:p>
              <a:pPr marL="285750" indent="-285750" algn="just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it-IT" sz="1400" i="1" dirty="0">
                  <a:solidFill>
                    <a:srgbClr val="14284B"/>
                  </a:solidFill>
                </a:rPr>
                <a:t>Modelli per la restituzione della cauzione e dei contributi ANAC</a:t>
              </a:r>
              <a:r>
                <a:rPr lang="it-IT" sz="1400" i="1" dirty="0" smtClean="0">
                  <a:solidFill>
                    <a:srgbClr val="14284B"/>
                  </a:solidFill>
                </a:rPr>
                <a:t>.</a:t>
              </a:r>
              <a:endParaRPr lang="it-IT" sz="1400" i="1" dirty="0">
                <a:solidFill>
                  <a:srgbClr val="1428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605294"/>
          </a:xfrm>
        </p:spPr>
        <p:txBody>
          <a:bodyPr/>
          <a:lstStyle/>
          <a:p>
            <a:r>
              <a:rPr lang="it-IT" dirty="0"/>
              <a:t>A valle della definizione degli strumenti ricompresi nel kit di riuso, si presenta di seguito un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cronoprogramma delle attività </a:t>
            </a:r>
            <a:r>
              <a:rPr lang="it-IT" dirty="0"/>
              <a:t>volto all’istituzione e alla gestione a regime di una Centrale Unica di Committenza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Gestionale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b="0" i="1" dirty="0"/>
              <a:t>Cronoprogramma delle </a:t>
            </a:r>
            <a:r>
              <a:rPr lang="it-IT" sz="2000" b="0" i="1" dirty="0" smtClean="0"/>
              <a:t>attività</a:t>
            </a:r>
            <a:endParaRPr lang="it-IT" sz="2000" dirty="0"/>
          </a:p>
        </p:txBody>
      </p:sp>
      <p:graphicFrame>
        <p:nvGraphicFramePr>
          <p:cNvPr id="4" name="Tabella 97">
            <a:extLst>
              <a:ext uri="{FF2B5EF4-FFF2-40B4-BE49-F238E27FC236}">
                <a16:creationId xmlns:a16="http://schemas.microsoft.com/office/drawing/2014/main" id="{5C949D90-2E4C-4DB5-85FA-243542C91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9916"/>
              </p:ext>
            </p:extLst>
          </p:nvPr>
        </p:nvGraphicFramePr>
        <p:xfrm>
          <a:off x="1079208" y="2086129"/>
          <a:ext cx="9971092" cy="4345111"/>
        </p:xfrm>
        <a:graphic>
          <a:graphicData uri="http://schemas.openxmlformats.org/drawingml/2006/table">
            <a:tbl>
              <a:tblPr/>
              <a:tblGrid>
                <a:gridCol w="2976340">
                  <a:extLst>
                    <a:ext uri="{9D8B030D-6E8A-4147-A177-3AD203B41FA5}">
                      <a16:colId xmlns:a16="http://schemas.microsoft.com/office/drawing/2014/main" val="4123653037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2150748628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2783164693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2843819451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2280880300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25323388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3762069201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4219817178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1108039392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1903515187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2213260884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2393539253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1339881396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1367427604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2985403095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183636006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643076115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3885252077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2651390902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979194210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2785839254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2256523958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3350167301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3337902678"/>
                    </a:ext>
                  </a:extLst>
                </a:gridCol>
                <a:gridCol w="291448">
                  <a:extLst>
                    <a:ext uri="{9D8B030D-6E8A-4147-A177-3AD203B41FA5}">
                      <a16:colId xmlns:a16="http://schemas.microsoft.com/office/drawing/2014/main" val="428689516"/>
                    </a:ext>
                  </a:extLst>
                </a:gridCol>
              </a:tblGrid>
              <a:tr h="23963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Mese 1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Mese 2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Mese</a:t>
                      </a:r>
                      <a:r>
                        <a:rPr lang="it-IT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3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Mese</a:t>
                      </a:r>
                      <a:r>
                        <a:rPr lang="it-IT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4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Mese 5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Mese 6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ctr">
                    <a:lnL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ctr">
                    <a:lnL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ctr">
                    <a:lnL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33749"/>
                  </a:ext>
                </a:extLst>
              </a:tr>
              <a:tr h="3505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vert="vert27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556749"/>
                  </a:ext>
                </a:extLst>
              </a:tr>
              <a:tr h="81664">
                <a:tc>
                  <a:txBody>
                    <a:bodyPr/>
                    <a:lstStyle/>
                    <a:p>
                      <a:pPr algn="l" fontAlgn="b"/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404907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Ambito Organizzativo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05121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Definizione</a:t>
                      </a:r>
                      <a:r>
                        <a:rPr lang="it-IT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della struttura organizzativa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079144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Identificazione del modello di funzionamento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958044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Attribuzione</a:t>
                      </a:r>
                      <a:r>
                        <a:rPr lang="it-IT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di ruoli e responsabilità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74161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063537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Ambito Amministrativo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96098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Predisposizione</a:t>
                      </a:r>
                      <a:r>
                        <a:rPr lang="it-IT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del Regolamento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361176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Redazione dello Schema di </a:t>
                      </a:r>
                      <a:r>
                        <a:rPr lang="it-IT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convenzione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792987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Definizione del modello tariffario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381825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Personalizzazione</a:t>
                      </a:r>
                      <a:r>
                        <a:rPr lang="it-IT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del set di strumenti operativi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84741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291707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Ambito</a:t>
                      </a:r>
                      <a:r>
                        <a:rPr lang="it-IT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Tecnologico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836370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Analisi funzionale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ind Medium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8EA9D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ind Medium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8EA9D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ind Medium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8EA9D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ind Medium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8EA9D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814598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Realizzazione</a:t>
                      </a:r>
                      <a:r>
                        <a:rPr lang="it-IT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di un sistema di e-</a:t>
                      </a:r>
                      <a:r>
                        <a:rPr lang="it-IT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Procurement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8EA9D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8EA9D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8EA9D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8EA9D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8EA9D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8EA9D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8EA9D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8EA9DB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1551121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036692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Ambito Informativo / Formativo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40171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Attività di promozione e diffusione</a:t>
                      </a: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8EA9D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8EA9D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8EA9D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8EA9DB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179430632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Organizzazione e supporto seminari</a:t>
                      </a: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016740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Organizzazione e supporto convegno</a:t>
                      </a:r>
                    </a:p>
                  </a:txBody>
                  <a:tcPr marL="5627" marR="5627" marT="56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ind Medium"/>
                        </a:rPr>
                        <a:t> </a:t>
                      </a: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rgbClr val="14284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Hind Medium"/>
                      </a:endParaRPr>
                    </a:p>
                  </a:txBody>
                  <a:tcPr marL="5627" marR="5627" marT="5627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9861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5" y="3733049"/>
            <a:ext cx="305350" cy="30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2" y="2780928"/>
            <a:ext cx="302296" cy="302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5" y="5613052"/>
            <a:ext cx="305350" cy="305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5" y="4869160"/>
            <a:ext cx="305350" cy="305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0496" y="243734"/>
            <a:ext cx="1152878" cy="10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595291"/>
          </a:xfrm>
        </p:spPr>
        <p:txBody>
          <a:bodyPr/>
          <a:lstStyle/>
          <a:p>
            <a:r>
              <a:rPr lang="it-IT" dirty="0"/>
              <a:t>L’indagine svolta dal Gruppo di Lavoro ha consentito di evidenziare un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set di elementi differenzianti per ciascun ambito </a:t>
            </a:r>
            <a:r>
              <a:rPr lang="it-IT" dirty="0"/>
              <a:t>di cui si compone la buona pratica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Gestionale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b="0" i="1" dirty="0"/>
              <a:t>Elementi di differenziazione</a:t>
            </a:r>
            <a:endParaRPr lang="it-IT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168008" y="2420888"/>
            <a:ext cx="5004000" cy="2772000"/>
            <a:chOff x="6518524" y="2195533"/>
            <a:chExt cx="5004000" cy="2772000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6528048" y="2195533"/>
              <a:ext cx="0" cy="2772000"/>
            </a:xfrm>
            <a:prstGeom prst="straightConnector1">
              <a:avLst/>
            </a:prstGeom>
            <a:ln w="19050">
              <a:solidFill>
                <a:srgbClr val="14284B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518524" y="4967533"/>
              <a:ext cx="5004000" cy="0"/>
            </a:xfrm>
            <a:prstGeom prst="straightConnector1">
              <a:avLst/>
            </a:prstGeom>
            <a:ln w="19050">
              <a:solidFill>
                <a:srgbClr val="14284B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lowchart: Connector 41"/>
          <p:cNvSpPr>
            <a:spLocks noChangeAspect="1"/>
          </p:cNvSpPr>
          <p:nvPr/>
        </p:nvSpPr>
        <p:spPr>
          <a:xfrm>
            <a:off x="10360235" y="3757931"/>
            <a:ext cx="120395" cy="120395"/>
          </a:xfrm>
          <a:prstGeom prst="flowChartConnector">
            <a:avLst/>
          </a:prstGeom>
          <a:solidFill>
            <a:srgbClr val="184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/>
          </a:p>
        </p:txBody>
      </p:sp>
      <p:sp>
        <p:nvSpPr>
          <p:cNvPr id="43" name="Rectangle 42"/>
          <p:cNvSpPr>
            <a:spLocks/>
          </p:cNvSpPr>
          <p:nvPr/>
        </p:nvSpPr>
        <p:spPr>
          <a:xfrm>
            <a:off x="9827500" y="3598584"/>
            <a:ext cx="1185864" cy="132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it-IT" sz="1100" i="1" dirty="0" smtClean="0">
                <a:solidFill>
                  <a:srgbClr val="14284B"/>
                </a:solidFill>
              </a:rPr>
              <a:t>Struttura organizzativa</a:t>
            </a:r>
            <a:endParaRPr lang="it-IT" sz="1100" i="1" dirty="0">
              <a:solidFill>
                <a:srgbClr val="14284B"/>
              </a:solidFill>
            </a:endParaRPr>
          </a:p>
        </p:txBody>
      </p:sp>
      <p:sp>
        <p:nvSpPr>
          <p:cNvPr id="40" name="Flowchart: Connector 39"/>
          <p:cNvSpPr>
            <a:spLocks noChangeAspect="1"/>
          </p:cNvSpPr>
          <p:nvPr/>
        </p:nvSpPr>
        <p:spPr>
          <a:xfrm>
            <a:off x="9835359" y="4224518"/>
            <a:ext cx="120395" cy="120395"/>
          </a:xfrm>
          <a:prstGeom prst="flowChartConnector">
            <a:avLst/>
          </a:prstGeom>
          <a:solidFill>
            <a:srgbClr val="297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/>
          </a:p>
        </p:txBody>
      </p:sp>
      <p:sp>
        <p:nvSpPr>
          <p:cNvPr id="41" name="Rectangle 40"/>
          <p:cNvSpPr>
            <a:spLocks/>
          </p:cNvSpPr>
          <p:nvPr/>
        </p:nvSpPr>
        <p:spPr>
          <a:xfrm>
            <a:off x="9302624" y="4065171"/>
            <a:ext cx="1185864" cy="132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it-IT" sz="1100" i="1" dirty="0" smtClean="0">
                <a:solidFill>
                  <a:srgbClr val="14284B"/>
                </a:solidFill>
              </a:rPr>
              <a:t>Modello tariffario</a:t>
            </a:r>
            <a:endParaRPr lang="it-IT" sz="1100" i="1" dirty="0">
              <a:solidFill>
                <a:srgbClr val="14284B"/>
              </a:solidFill>
            </a:endParaRPr>
          </a:p>
        </p:txBody>
      </p:sp>
      <p:sp>
        <p:nvSpPr>
          <p:cNvPr id="38" name="Flowchart: Connector 37"/>
          <p:cNvSpPr>
            <a:spLocks noChangeAspect="1"/>
          </p:cNvSpPr>
          <p:nvPr/>
        </p:nvSpPr>
        <p:spPr>
          <a:xfrm>
            <a:off x="9437047" y="4819632"/>
            <a:ext cx="120395" cy="120395"/>
          </a:xfrm>
          <a:prstGeom prst="flowChartConnector">
            <a:avLst/>
          </a:prstGeom>
          <a:solidFill>
            <a:srgbClr val="297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/>
          </a:p>
        </p:txBody>
      </p:sp>
      <p:sp>
        <p:nvSpPr>
          <p:cNvPr id="39" name="Rectangle 38"/>
          <p:cNvSpPr>
            <a:spLocks/>
          </p:cNvSpPr>
          <p:nvPr/>
        </p:nvSpPr>
        <p:spPr>
          <a:xfrm>
            <a:off x="8904312" y="4660285"/>
            <a:ext cx="1185864" cy="132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it-IT" sz="1100" i="1" dirty="0" smtClean="0">
                <a:solidFill>
                  <a:srgbClr val="14284B"/>
                </a:solidFill>
              </a:rPr>
              <a:t>Set di strumenti operativi</a:t>
            </a:r>
            <a:endParaRPr lang="it-IT" sz="1100" i="1" dirty="0">
              <a:solidFill>
                <a:srgbClr val="14284B"/>
              </a:solidFill>
            </a:endParaRPr>
          </a:p>
        </p:txBody>
      </p:sp>
      <p:sp>
        <p:nvSpPr>
          <p:cNvPr id="36" name="Flowchart: Connector 35"/>
          <p:cNvSpPr>
            <a:spLocks noChangeAspect="1"/>
          </p:cNvSpPr>
          <p:nvPr/>
        </p:nvSpPr>
        <p:spPr>
          <a:xfrm>
            <a:off x="9662437" y="2792522"/>
            <a:ext cx="120395" cy="120395"/>
          </a:xfrm>
          <a:prstGeom prst="flowChartConnector">
            <a:avLst/>
          </a:prstGeom>
          <a:solidFill>
            <a:srgbClr val="297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/>
          </a:p>
        </p:txBody>
      </p:sp>
      <p:sp>
        <p:nvSpPr>
          <p:cNvPr id="37" name="Rectangle 36"/>
          <p:cNvSpPr>
            <a:spLocks/>
          </p:cNvSpPr>
          <p:nvPr/>
        </p:nvSpPr>
        <p:spPr>
          <a:xfrm>
            <a:off x="9070409" y="2633175"/>
            <a:ext cx="1304450" cy="132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it-IT" sz="1100" i="1" dirty="0">
                <a:solidFill>
                  <a:srgbClr val="14284B"/>
                </a:solidFill>
              </a:rPr>
              <a:t>Convenzione </a:t>
            </a:r>
            <a:r>
              <a:rPr lang="it-IT" sz="1100" i="1" dirty="0" smtClean="0">
                <a:solidFill>
                  <a:srgbClr val="14284B"/>
                </a:solidFill>
              </a:rPr>
              <a:t>per la costituzione della CUC</a:t>
            </a:r>
            <a:endParaRPr lang="it-IT" sz="1100" i="1" dirty="0">
              <a:solidFill>
                <a:srgbClr val="14284B"/>
              </a:solidFill>
            </a:endParaRPr>
          </a:p>
        </p:txBody>
      </p:sp>
      <p:sp>
        <p:nvSpPr>
          <p:cNvPr id="34" name="Flowchart: Connector 33"/>
          <p:cNvSpPr>
            <a:spLocks noChangeAspect="1"/>
          </p:cNvSpPr>
          <p:nvPr/>
        </p:nvSpPr>
        <p:spPr>
          <a:xfrm>
            <a:off x="9081821" y="3747255"/>
            <a:ext cx="120395" cy="120395"/>
          </a:xfrm>
          <a:prstGeom prst="flowChartConnector">
            <a:avLst/>
          </a:prstGeom>
          <a:solidFill>
            <a:srgbClr val="297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/>
          </a:p>
        </p:txBody>
      </p:sp>
      <p:sp>
        <p:nvSpPr>
          <p:cNvPr id="35" name="Rectangle 34"/>
          <p:cNvSpPr>
            <a:spLocks/>
          </p:cNvSpPr>
          <p:nvPr/>
        </p:nvSpPr>
        <p:spPr>
          <a:xfrm>
            <a:off x="8424571" y="3587908"/>
            <a:ext cx="1434895" cy="132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it-IT" sz="1100" i="1" dirty="0" smtClean="0">
                <a:solidFill>
                  <a:srgbClr val="14284B"/>
                </a:solidFill>
              </a:rPr>
              <a:t>Convenzioni con i Comuni aderenti</a:t>
            </a:r>
            <a:endParaRPr lang="it-IT" sz="1100" i="1" dirty="0">
              <a:solidFill>
                <a:srgbClr val="14284B"/>
              </a:solidFill>
            </a:endParaRPr>
          </a:p>
        </p:txBody>
      </p:sp>
      <p:sp>
        <p:nvSpPr>
          <p:cNvPr id="32" name="Flowchart: Connector 31"/>
          <p:cNvSpPr>
            <a:spLocks noChangeAspect="1"/>
          </p:cNvSpPr>
          <p:nvPr/>
        </p:nvSpPr>
        <p:spPr>
          <a:xfrm>
            <a:off x="10627447" y="3221524"/>
            <a:ext cx="120395" cy="120395"/>
          </a:xfrm>
          <a:prstGeom prst="flowChartConnector">
            <a:avLst/>
          </a:prstGeom>
          <a:solidFill>
            <a:srgbClr val="184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/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10094712" y="3062177"/>
            <a:ext cx="1185864" cy="132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it-IT" sz="1100" i="1" dirty="0" smtClean="0">
                <a:solidFill>
                  <a:srgbClr val="14284B"/>
                </a:solidFill>
              </a:rPr>
              <a:t>Modello di funzionamento</a:t>
            </a:r>
            <a:endParaRPr lang="it-IT" sz="1100" i="1" dirty="0">
              <a:solidFill>
                <a:srgbClr val="14284B"/>
              </a:solidFill>
            </a:endParaRPr>
          </a:p>
        </p:txBody>
      </p:sp>
      <p:sp>
        <p:nvSpPr>
          <p:cNvPr id="30" name="Flowchart: Connector 29"/>
          <p:cNvSpPr>
            <a:spLocks noChangeAspect="1"/>
          </p:cNvSpPr>
          <p:nvPr/>
        </p:nvSpPr>
        <p:spPr>
          <a:xfrm>
            <a:off x="7952485" y="4129828"/>
            <a:ext cx="120395" cy="120395"/>
          </a:xfrm>
          <a:prstGeom prst="flowChartConnector">
            <a:avLst/>
          </a:prstGeom>
          <a:solidFill>
            <a:srgbClr val="184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/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7419750" y="3970481"/>
            <a:ext cx="1185864" cy="132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it-IT" sz="1100" i="1" dirty="0" smtClean="0">
                <a:solidFill>
                  <a:srgbClr val="14284B"/>
                </a:solidFill>
              </a:rPr>
              <a:t>Mappatura di ruoli e responsabilità</a:t>
            </a:r>
            <a:endParaRPr lang="it-IT" sz="1100" i="1" dirty="0">
              <a:solidFill>
                <a:srgbClr val="14284B"/>
              </a:solidFill>
            </a:endParaRPr>
          </a:p>
        </p:txBody>
      </p:sp>
      <p:sp>
        <p:nvSpPr>
          <p:cNvPr id="28" name="Flowchart: Connector 27"/>
          <p:cNvSpPr>
            <a:spLocks noChangeAspect="1"/>
          </p:cNvSpPr>
          <p:nvPr/>
        </p:nvSpPr>
        <p:spPr>
          <a:xfrm>
            <a:off x="7036571" y="4686080"/>
            <a:ext cx="120395" cy="120395"/>
          </a:xfrm>
          <a:prstGeom prst="flowChartConnector">
            <a:avLst/>
          </a:prstGeom>
          <a:solidFill>
            <a:srgbClr val="39A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/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6503836" y="4526733"/>
            <a:ext cx="1185864" cy="132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it-IT" sz="1100" i="1" dirty="0" smtClean="0">
                <a:solidFill>
                  <a:srgbClr val="14284B"/>
                </a:solidFill>
              </a:rPr>
              <a:t>Sistema di</a:t>
            </a:r>
          </a:p>
          <a:p>
            <a:pPr algn="ctr">
              <a:lnSpc>
                <a:spcPct val="80000"/>
              </a:lnSpc>
            </a:pPr>
            <a:r>
              <a:rPr lang="it-IT" sz="1100" i="1" dirty="0" smtClean="0">
                <a:solidFill>
                  <a:srgbClr val="14284B"/>
                </a:solidFill>
              </a:rPr>
              <a:t>e-</a:t>
            </a:r>
            <a:r>
              <a:rPr lang="it-IT" sz="1100" i="1" dirty="0" err="1" smtClean="0">
                <a:solidFill>
                  <a:srgbClr val="14284B"/>
                </a:solidFill>
              </a:rPr>
              <a:t>Procurement</a:t>
            </a:r>
            <a:endParaRPr lang="it-IT" sz="1100" i="1" dirty="0">
              <a:solidFill>
                <a:srgbClr val="14284B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157379" y="3724820"/>
            <a:ext cx="1734831" cy="101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100" b="1" dirty="0">
                <a:solidFill>
                  <a:srgbClr val="3FAE29"/>
                </a:solidFill>
                <a:latin typeface="Segoe Print" panose="02000600000000000000" pitchFamily="2" charset="0"/>
              </a:rPr>
              <a:t>Rilevanza dell’elemento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7399006" y="5270412"/>
            <a:ext cx="2542005" cy="132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100" b="1" dirty="0" smtClean="0">
                <a:solidFill>
                  <a:srgbClr val="3FAE29"/>
                </a:solidFill>
                <a:latin typeface="Segoe Print" panose="02000600000000000000" pitchFamily="2" charset="0"/>
              </a:rPr>
              <a:t>Livello di personalizzazione</a:t>
            </a:r>
            <a:endParaRPr lang="it-IT" sz="1100" b="1" dirty="0">
              <a:solidFill>
                <a:srgbClr val="3FAE29"/>
              </a:solidFill>
              <a:latin typeface="Segoe Print" panose="02000600000000000000" pitchFamily="2" charset="0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 bwMode="auto">
          <a:xfrm>
            <a:off x="10896257" y="5281873"/>
            <a:ext cx="108428" cy="109513"/>
            <a:chOff x="466" y="1539"/>
            <a:chExt cx="332" cy="332"/>
          </a:xfrm>
        </p:grpSpPr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466" y="1539"/>
              <a:ext cx="332" cy="332"/>
            </a:xfrm>
            <a:prstGeom prst="rect">
              <a:avLst/>
            </a:prstGeom>
            <a:solidFill>
              <a:srgbClr val="14284B"/>
            </a:solidFill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" name="AutoShape 17"/>
            <p:cNvSpPr>
              <a:spLocks noChangeArrowheads="1"/>
            </p:cNvSpPr>
            <p:nvPr/>
          </p:nvSpPr>
          <p:spPr bwMode="auto">
            <a:xfrm>
              <a:off x="522" y="1595"/>
              <a:ext cx="220" cy="220"/>
            </a:xfrm>
            <a:prstGeom prst="plus">
              <a:avLst>
                <a:gd name="adj" fmla="val 37625"/>
              </a:avLst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21"/>
          <p:cNvGrpSpPr>
            <a:grpSpLocks noChangeAspect="1"/>
          </p:cNvGrpSpPr>
          <p:nvPr/>
        </p:nvGrpSpPr>
        <p:grpSpPr bwMode="auto">
          <a:xfrm>
            <a:off x="6258678" y="5282629"/>
            <a:ext cx="107999" cy="108000"/>
            <a:chOff x="5394" y="1539"/>
            <a:chExt cx="332" cy="332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394" y="1539"/>
              <a:ext cx="332" cy="332"/>
            </a:xfrm>
            <a:prstGeom prst="rect">
              <a:avLst/>
            </a:prstGeom>
            <a:solidFill>
              <a:srgbClr val="14284B"/>
            </a:solidFill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449" y="1677"/>
              <a:ext cx="219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 bwMode="auto">
          <a:xfrm>
            <a:off x="5986337" y="5012880"/>
            <a:ext cx="107999" cy="108000"/>
            <a:chOff x="5394" y="1539"/>
            <a:chExt cx="332" cy="332"/>
          </a:xfrm>
        </p:grpSpPr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5394" y="1539"/>
              <a:ext cx="332" cy="332"/>
            </a:xfrm>
            <a:prstGeom prst="rect">
              <a:avLst/>
            </a:prstGeom>
            <a:solidFill>
              <a:srgbClr val="14284B"/>
            </a:solidFill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5449" y="1677"/>
              <a:ext cx="219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Group 15"/>
          <p:cNvGrpSpPr>
            <a:grpSpLocks noChangeAspect="1"/>
          </p:cNvGrpSpPr>
          <p:nvPr/>
        </p:nvGrpSpPr>
        <p:grpSpPr bwMode="auto">
          <a:xfrm>
            <a:off x="5986122" y="2585042"/>
            <a:ext cx="108428" cy="109513"/>
            <a:chOff x="466" y="1539"/>
            <a:chExt cx="332" cy="332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66" y="1539"/>
              <a:ext cx="332" cy="332"/>
            </a:xfrm>
            <a:prstGeom prst="rect">
              <a:avLst/>
            </a:prstGeom>
            <a:solidFill>
              <a:srgbClr val="14284B"/>
            </a:solidFill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522" y="1595"/>
              <a:ext cx="220" cy="220"/>
            </a:xfrm>
            <a:prstGeom prst="plus">
              <a:avLst>
                <a:gd name="adj" fmla="val 37625"/>
              </a:avLst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1384" y="3456362"/>
            <a:ext cx="4206171" cy="1988263"/>
            <a:chOff x="551384" y="3644481"/>
            <a:chExt cx="4206171" cy="1988263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4" y="3644481"/>
              <a:ext cx="506185" cy="506185"/>
            </a:xfrm>
            <a:prstGeom prst="rect">
              <a:avLst/>
            </a:prstGeom>
          </p:spPr>
        </p:pic>
        <p:sp>
          <p:nvSpPr>
            <p:cNvPr id="49" name="Content Placeholder 1"/>
            <p:cNvSpPr txBox="1">
              <a:spLocks/>
            </p:cNvSpPr>
            <p:nvPr/>
          </p:nvSpPr>
          <p:spPr>
            <a:xfrm>
              <a:off x="1250840" y="4155416"/>
              <a:ext cx="3506715" cy="1477328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just" defTabSz="914377" rtl="0" eaLnBrk="1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tabLst/>
                <a:defRPr sz="1600" b="0" i="0" kern="1200">
                  <a:solidFill>
                    <a:srgbClr val="14284B"/>
                  </a:solidFill>
                  <a:latin typeface="+mj-lt"/>
                  <a:ea typeface="+mn-ea"/>
                  <a:cs typeface="Hind Medium"/>
                </a:defRPr>
              </a:lvl1pPr>
              <a:lvl2pPr marL="457188" indent="0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indent="-180975" fontAlgn="b">
                <a:spcAft>
                  <a:spcPts val="2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 smtClean="0"/>
                <a:t>Convenzione per la costituzione della CUC</a:t>
              </a:r>
            </a:p>
            <a:p>
              <a:pPr marL="180975" indent="-180975" fontAlgn="b">
                <a:spcAft>
                  <a:spcPts val="2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 smtClean="0"/>
                <a:t>Regolamento</a:t>
              </a:r>
              <a:endParaRPr lang="it-IT" sz="1400" i="1" dirty="0"/>
            </a:p>
            <a:p>
              <a:pPr marL="180975" indent="-180975" fontAlgn="b">
                <a:spcAft>
                  <a:spcPts val="2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 smtClean="0"/>
                <a:t>Convenzioni con i Comuni aderenti</a:t>
              </a:r>
              <a:endParaRPr lang="it-IT" sz="1400" i="1" dirty="0"/>
            </a:p>
            <a:p>
              <a:pPr marL="180975" indent="-180975" fontAlgn="b">
                <a:spcAft>
                  <a:spcPts val="2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/>
                <a:t>Modello tariffario</a:t>
              </a:r>
            </a:p>
            <a:p>
              <a:pPr marL="180975" indent="-180975" fontAlgn="b">
                <a:spcAft>
                  <a:spcPts val="2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/>
                <a:t>Set di strumenti operativi</a:t>
              </a:r>
            </a:p>
          </p:txBody>
        </p:sp>
        <p:sp>
          <p:nvSpPr>
            <p:cNvPr id="53" name="Round Same Side Corner Rectangle 52"/>
            <p:cNvSpPr/>
            <p:nvPr/>
          </p:nvSpPr>
          <p:spPr>
            <a:xfrm>
              <a:off x="1250841" y="3644481"/>
              <a:ext cx="3506714" cy="462107"/>
            </a:xfrm>
            <a:prstGeom prst="round2SameRect">
              <a:avLst/>
            </a:prstGeom>
            <a:solidFill>
              <a:srgbClr val="29741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solidFill>
                    <a:schemeClr val="bg1"/>
                  </a:solidFill>
                  <a:latin typeface="Segoe Print" panose="02000600000000000000" pitchFamily="2" charset="0"/>
                </a:rPr>
                <a:t>Amministrativo</a:t>
              </a:r>
              <a:endParaRPr lang="it-IT" sz="1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51384" y="1993209"/>
            <a:ext cx="4206171" cy="1421082"/>
            <a:chOff x="551384" y="2078934"/>
            <a:chExt cx="4206171" cy="1421082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4" y="2078934"/>
              <a:ext cx="506185" cy="506185"/>
            </a:xfrm>
            <a:prstGeom prst="rect">
              <a:avLst/>
            </a:prstGeom>
          </p:spPr>
        </p:pic>
        <p:sp>
          <p:nvSpPr>
            <p:cNvPr id="46" name="Content Placeholder 1"/>
            <p:cNvSpPr txBox="1">
              <a:spLocks/>
            </p:cNvSpPr>
            <p:nvPr/>
          </p:nvSpPr>
          <p:spPr>
            <a:xfrm>
              <a:off x="1250840" y="2586946"/>
              <a:ext cx="3506715" cy="91307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just" defTabSz="914377" rtl="0" eaLnBrk="1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tabLst/>
                <a:defRPr sz="1600" b="0" i="0" kern="1200">
                  <a:solidFill>
                    <a:srgbClr val="14284B"/>
                  </a:solidFill>
                  <a:latin typeface="+mj-lt"/>
                  <a:ea typeface="+mn-ea"/>
                  <a:cs typeface="Hind Medium"/>
                </a:defRPr>
              </a:lvl1pPr>
              <a:lvl2pPr marL="457188" indent="0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indent="-180975" fontAlgn="b">
                <a:spcAft>
                  <a:spcPts val="2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 smtClean="0"/>
                <a:t>Struttura organizzativa</a:t>
              </a:r>
            </a:p>
            <a:p>
              <a:pPr marL="180975" indent="-180975" fontAlgn="b">
                <a:spcAft>
                  <a:spcPts val="2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 smtClean="0"/>
                <a:t>Modello di funzionamento</a:t>
              </a:r>
            </a:p>
            <a:p>
              <a:pPr marL="180975" indent="-180975" fontAlgn="b">
                <a:spcAft>
                  <a:spcPts val="2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 smtClean="0"/>
                <a:t>Mappatura di ruoli e responsabilità</a:t>
              </a:r>
              <a:endParaRPr lang="it-IT" sz="1400" i="1" dirty="0"/>
            </a:p>
          </p:txBody>
        </p:sp>
        <p:sp>
          <p:nvSpPr>
            <p:cNvPr id="56" name="Round Same Side Corner Rectangle 55"/>
            <p:cNvSpPr/>
            <p:nvPr/>
          </p:nvSpPr>
          <p:spPr>
            <a:xfrm>
              <a:off x="1250841" y="2078934"/>
              <a:ext cx="3506714" cy="462107"/>
            </a:xfrm>
            <a:prstGeom prst="round2SameRect">
              <a:avLst/>
            </a:prstGeom>
            <a:solidFill>
              <a:srgbClr val="18450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Organizzativo</a:t>
              </a:r>
              <a:endParaRPr lang="it-IT" sz="1400" b="1" dirty="0">
                <a:solidFill>
                  <a:schemeClr val="bg1"/>
                </a:solidFill>
                <a:latin typeface="Segoe Print" panose="02000600000000000000" pitchFamily="2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51384" y="5526962"/>
            <a:ext cx="4206171" cy="812074"/>
            <a:chOff x="551384" y="5495079"/>
            <a:chExt cx="4206171" cy="81207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4" y="5495079"/>
              <a:ext cx="506185" cy="506185"/>
            </a:xfrm>
            <a:prstGeom prst="rect">
              <a:avLst/>
            </a:prstGeom>
          </p:spPr>
        </p:pic>
        <p:sp>
          <p:nvSpPr>
            <p:cNvPr id="51" name="Content Placeholder 1"/>
            <p:cNvSpPr txBox="1">
              <a:spLocks/>
            </p:cNvSpPr>
            <p:nvPr/>
          </p:nvSpPr>
          <p:spPr>
            <a:xfrm>
              <a:off x="1250840" y="5998607"/>
              <a:ext cx="3506715" cy="30854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just" defTabSz="914377" rtl="0" eaLnBrk="1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tabLst/>
                <a:defRPr sz="1600" b="0" i="0" kern="1200">
                  <a:solidFill>
                    <a:srgbClr val="14284B"/>
                  </a:solidFill>
                  <a:latin typeface="+mj-lt"/>
                  <a:ea typeface="+mn-ea"/>
                  <a:cs typeface="Hind Medium"/>
                </a:defRPr>
              </a:lvl1pPr>
              <a:lvl2pPr marL="457188" indent="0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indent="-180975" fontAlgn="b">
                <a:spcAft>
                  <a:spcPts val="200"/>
                </a:spcAft>
                <a:buClr>
                  <a:srgbClr val="14284B"/>
                </a:buClr>
                <a:buFont typeface="Wingdings" panose="05000000000000000000" pitchFamily="2" charset="2"/>
                <a:buChar char="§"/>
              </a:pPr>
              <a:r>
                <a:rPr lang="it-IT" sz="1400" i="1" dirty="0"/>
                <a:t>Sistema di </a:t>
              </a:r>
              <a:r>
                <a:rPr lang="it-IT" sz="1400" i="1" dirty="0" smtClean="0"/>
                <a:t>e-</a:t>
              </a:r>
              <a:r>
                <a:rPr lang="it-IT" sz="1400" i="1" dirty="0" err="1" smtClean="0"/>
                <a:t>Procurement</a:t>
              </a:r>
              <a:endParaRPr lang="it-IT" sz="1400" i="1" dirty="0"/>
            </a:p>
          </p:txBody>
        </p:sp>
        <p:sp>
          <p:nvSpPr>
            <p:cNvPr id="59" name="Round Same Side Corner Rectangle 58"/>
            <p:cNvSpPr/>
            <p:nvPr/>
          </p:nvSpPr>
          <p:spPr>
            <a:xfrm>
              <a:off x="1250841" y="5495079"/>
              <a:ext cx="3506714" cy="462107"/>
            </a:xfrm>
            <a:prstGeom prst="round2SameRect">
              <a:avLst/>
            </a:prstGeom>
            <a:solidFill>
              <a:srgbClr val="39A0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solidFill>
                    <a:schemeClr val="bg1"/>
                  </a:solidFill>
                  <a:latin typeface="Segoe Print" panose="02000600000000000000" pitchFamily="2" charset="0"/>
                </a:rPr>
                <a:t>Tecnologico</a:t>
              </a:r>
              <a:endParaRPr lang="it-IT" sz="1400" dirty="0"/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0496" y="243734"/>
            <a:ext cx="1152878" cy="1022400"/>
          </a:xfrm>
          <a:prstGeom prst="rect">
            <a:avLst/>
          </a:prstGeom>
        </p:spPr>
      </p:pic>
      <p:sp>
        <p:nvSpPr>
          <p:cNvPr id="61" name="Flowchart: Connector 60"/>
          <p:cNvSpPr>
            <a:spLocks noChangeAspect="1"/>
          </p:cNvSpPr>
          <p:nvPr/>
        </p:nvSpPr>
        <p:spPr>
          <a:xfrm>
            <a:off x="9176865" y="3155380"/>
            <a:ext cx="120395" cy="120395"/>
          </a:xfrm>
          <a:prstGeom prst="flowChartConnector">
            <a:avLst/>
          </a:prstGeom>
          <a:solidFill>
            <a:srgbClr val="297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/>
          </a:p>
        </p:txBody>
      </p:sp>
      <p:sp>
        <p:nvSpPr>
          <p:cNvPr id="62" name="Rectangle 61"/>
          <p:cNvSpPr>
            <a:spLocks/>
          </p:cNvSpPr>
          <p:nvPr/>
        </p:nvSpPr>
        <p:spPr>
          <a:xfrm>
            <a:off x="8644130" y="2996033"/>
            <a:ext cx="1185864" cy="132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it-IT" sz="1100" i="1" dirty="0" smtClean="0">
                <a:solidFill>
                  <a:srgbClr val="14284B"/>
                </a:solidFill>
              </a:rPr>
              <a:t>Regolamento</a:t>
            </a:r>
            <a:endParaRPr lang="it-IT" sz="1100" i="1" dirty="0">
              <a:solidFill>
                <a:srgbClr val="1428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344133"/>
          </a:xfrm>
        </p:spPr>
        <p:txBody>
          <a:bodyPr/>
          <a:lstStyle/>
          <a:p>
            <a:r>
              <a:rPr lang="it-IT" dirty="0"/>
              <a:t>Si presenta di seguito una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sintesi della buona pratica </a:t>
            </a:r>
            <a:r>
              <a:rPr lang="it-IT" dirty="0"/>
              <a:t>per ambito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Informativo / Formativo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400" y="244800"/>
            <a:ext cx="1152000" cy="101967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27380" y="1896911"/>
            <a:ext cx="7520637" cy="133352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tIns="36000" rIns="72000" bIns="3600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i="1" dirty="0">
                <a:solidFill>
                  <a:srgbClr val="14284B"/>
                </a:solidFill>
              </a:rPr>
              <a:t>Struttura </a:t>
            </a:r>
            <a:r>
              <a:rPr lang="it-IT" sz="1400" i="1" dirty="0" smtClean="0">
                <a:solidFill>
                  <a:srgbClr val="14284B"/>
                </a:solidFill>
              </a:rPr>
              <a:t>organizzativa </a:t>
            </a:r>
            <a:r>
              <a:rPr lang="it-IT" sz="1400" i="1" dirty="0">
                <a:solidFill>
                  <a:srgbClr val="14284B"/>
                </a:solidFill>
              </a:rPr>
              <a:t>degli uffici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i="1" dirty="0">
                <a:solidFill>
                  <a:srgbClr val="14284B"/>
                </a:solidFill>
              </a:rPr>
              <a:t>Modello di funzionamento della CUC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i="1" dirty="0">
                <a:solidFill>
                  <a:srgbClr val="14284B"/>
                </a:solidFill>
              </a:rPr>
              <a:t>Mappatura </a:t>
            </a:r>
            <a:r>
              <a:rPr lang="it-IT" sz="1400" i="1" dirty="0" smtClean="0">
                <a:solidFill>
                  <a:srgbClr val="14284B"/>
                </a:solidFill>
              </a:rPr>
              <a:t>dei ruoli e delle responsabilità</a:t>
            </a:r>
            <a:endParaRPr lang="it-IT" sz="1400" i="1" dirty="0">
              <a:solidFill>
                <a:srgbClr val="14284B"/>
              </a:solidFill>
            </a:endParaRPr>
          </a:p>
        </p:txBody>
      </p:sp>
      <p:sp>
        <p:nvSpPr>
          <p:cNvPr id="44" name="Rad 23"/>
          <p:cNvSpPr>
            <a:spLocks noChangeAspect="1"/>
          </p:cNvSpPr>
          <p:nvPr/>
        </p:nvSpPr>
        <p:spPr bwMode="gray">
          <a:xfrm>
            <a:off x="527373" y="1896901"/>
            <a:ext cx="1333345" cy="1333344"/>
          </a:xfrm>
          <a:prstGeom prst="donut">
            <a:avLst>
              <a:gd name="adj" fmla="val 11824"/>
            </a:avLst>
          </a:prstGeom>
          <a:solidFill>
            <a:srgbClr val="18450F"/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" y="2245635"/>
            <a:ext cx="648000" cy="648000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2215668" y="3470090"/>
            <a:ext cx="7520637" cy="133352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tIns="36000" rIns="72000" bIns="3600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i="1" dirty="0" smtClean="0">
                <a:solidFill>
                  <a:srgbClr val="14284B"/>
                </a:solidFill>
              </a:rPr>
              <a:t>Convenzione per la costituzione della CUC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i="1" dirty="0" smtClean="0">
                <a:solidFill>
                  <a:srgbClr val="14284B"/>
                </a:solidFill>
              </a:rPr>
              <a:t>Regolamento </a:t>
            </a:r>
            <a:r>
              <a:rPr lang="it-IT" sz="1400" i="1" dirty="0">
                <a:solidFill>
                  <a:srgbClr val="14284B"/>
                </a:solidFill>
              </a:rPr>
              <a:t>della Centrale Unica di Committenza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i="1" dirty="0">
                <a:solidFill>
                  <a:srgbClr val="14284B"/>
                </a:solidFill>
              </a:rPr>
              <a:t>Schema di Convenzione con i Comuni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i="1" dirty="0">
                <a:solidFill>
                  <a:srgbClr val="14284B"/>
                </a:solidFill>
              </a:rPr>
              <a:t>Convenzione per l’utilizzo di personale distaccato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i="1" dirty="0">
                <a:solidFill>
                  <a:srgbClr val="14284B"/>
                </a:solidFill>
              </a:rPr>
              <a:t>Modello tariffario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i="1" dirty="0">
                <a:solidFill>
                  <a:srgbClr val="14284B"/>
                </a:solidFill>
              </a:rPr>
              <a:t>Set di strumenti operativi</a:t>
            </a:r>
          </a:p>
        </p:txBody>
      </p:sp>
      <p:sp>
        <p:nvSpPr>
          <p:cNvPr id="47" name="Rad 23"/>
          <p:cNvSpPr>
            <a:spLocks noChangeAspect="1"/>
          </p:cNvSpPr>
          <p:nvPr/>
        </p:nvSpPr>
        <p:spPr bwMode="gray">
          <a:xfrm>
            <a:off x="2215661" y="3470080"/>
            <a:ext cx="1333345" cy="1333344"/>
          </a:xfrm>
          <a:prstGeom prst="donut">
            <a:avLst>
              <a:gd name="adj" fmla="val 11824"/>
            </a:avLst>
          </a:prstGeom>
          <a:solidFill>
            <a:srgbClr val="29741A"/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33" y="3812752"/>
            <a:ext cx="648000" cy="648000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3903955" y="5047416"/>
            <a:ext cx="7520637" cy="133352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tIns="36000" rIns="72000" bIns="3600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i="1" dirty="0">
                <a:solidFill>
                  <a:srgbClr val="14284B"/>
                </a:solidFill>
              </a:rPr>
              <a:t>Istituzione della SUA in tempi rapidi (circa 6 mesi)</a:t>
            </a:r>
          </a:p>
        </p:txBody>
      </p:sp>
      <p:sp>
        <p:nvSpPr>
          <p:cNvPr id="50" name="Rad 23"/>
          <p:cNvSpPr>
            <a:spLocks noChangeAspect="1"/>
          </p:cNvSpPr>
          <p:nvPr/>
        </p:nvSpPr>
        <p:spPr bwMode="gray">
          <a:xfrm>
            <a:off x="3903948" y="5047406"/>
            <a:ext cx="1333345" cy="1333344"/>
          </a:xfrm>
          <a:prstGeom prst="donut">
            <a:avLst>
              <a:gd name="adj" fmla="val 11824"/>
            </a:avLst>
          </a:prstGeom>
          <a:solidFill>
            <a:srgbClr val="50D236"/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20" y="5383938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3350661"/>
          </a:xfrm>
        </p:spPr>
        <p:txBody>
          <a:bodyPr/>
          <a:lstStyle/>
          <a:p>
            <a:r>
              <a:rPr lang="it-IT" dirty="0"/>
              <a:t>Il Progetto SUA promuove la </a:t>
            </a:r>
            <a:r>
              <a:rPr lang="it-IT" b="1" dirty="0"/>
              <a:t>diffusione dell’esperienza della Provincia di Brescia</a:t>
            </a:r>
            <a:r>
              <a:rPr lang="it-IT" dirty="0"/>
              <a:t> che ha portato alla </a:t>
            </a:r>
            <a:r>
              <a:rPr lang="it-IT" b="1" dirty="0"/>
              <a:t>formalizzazione di  una Stazione Unica Appaltante (SUA)</a:t>
            </a:r>
            <a:r>
              <a:rPr lang="it-IT" dirty="0"/>
              <a:t> </a:t>
            </a:r>
            <a:r>
              <a:rPr lang="it-IT" dirty="0" smtClean="0"/>
              <a:t>con lo scopo </a:t>
            </a:r>
            <a:r>
              <a:rPr lang="it-IT" dirty="0"/>
              <a:t>di</a:t>
            </a:r>
            <a:r>
              <a:rPr lang="it-IT" dirty="0" smtClean="0"/>
              <a:t>:</a:t>
            </a:r>
            <a:endParaRPr lang="it-IT" dirty="0"/>
          </a:p>
          <a:p>
            <a:pPr marL="285750" lvl="1" indent="-285750"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sz="1600" dirty="0" smtClean="0">
                <a:latin typeface="+mj-lt"/>
                <a:cs typeface="Hind Medium"/>
              </a:rPr>
              <a:t>raccogliere i fabbisogni di acquisto dei Comuni presenti nel territorio </a:t>
            </a:r>
            <a:r>
              <a:rPr lang="it-IT" sz="1600" dirty="0">
                <a:latin typeface="+mj-lt"/>
                <a:cs typeface="Hind Medium"/>
              </a:rPr>
              <a:t>bresciano;</a:t>
            </a:r>
          </a:p>
          <a:p>
            <a:pPr marL="285750" lvl="1" indent="-285750"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sz="1600" dirty="0" smtClean="0">
                <a:latin typeface="+mj-lt"/>
                <a:cs typeface="Hind Medium"/>
              </a:rPr>
              <a:t>esperire iniziative di gara su delega o in forma aggregata per l’approvvigionamento </a:t>
            </a:r>
            <a:r>
              <a:rPr lang="it-IT" sz="1600" dirty="0">
                <a:latin typeface="+mj-lt"/>
                <a:cs typeface="Hind Medium"/>
              </a:rPr>
              <a:t>di beni, servizi e lavori </a:t>
            </a:r>
            <a:r>
              <a:rPr lang="it-IT" sz="1600" dirty="0" smtClean="0">
                <a:latin typeface="+mj-lt"/>
                <a:cs typeface="Hind Medium"/>
              </a:rPr>
              <a:t>a favore degli Enti locali aderenti.</a:t>
            </a:r>
            <a:endParaRPr lang="it-IT" dirty="0">
              <a:latin typeface="+mj-lt"/>
            </a:endParaRPr>
          </a:p>
          <a:p>
            <a:endParaRPr lang="it-IT" dirty="0"/>
          </a:p>
          <a:p>
            <a:endParaRPr lang="it-IT" dirty="0"/>
          </a:p>
          <a:p>
            <a:pPr>
              <a:lnSpc>
                <a:spcPct val="100000"/>
              </a:lnSpc>
            </a:pPr>
            <a:r>
              <a:rPr lang="it-IT" dirty="0"/>
              <a:t>L’attuazione di tale intervento progettuale prevede la predisposizione di un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set di strumenti operativi </a:t>
            </a:r>
            <a:r>
              <a:rPr lang="it-IT" dirty="0"/>
              <a:t>(es. regolamenti, bandi, atti e modulistica)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standardizzati</a:t>
            </a:r>
            <a:r>
              <a:rPr lang="it-IT" dirty="0"/>
              <a:t> messi a disposizione di tutti i partner di progetto attraverso un modello relazionale di condivisione della conoscenza, che consenta di generare un miglioramento continuo del processo di acquisizione degli Enti coinvolti.</a:t>
            </a:r>
          </a:p>
          <a:p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dirty="0" smtClean="0"/>
              <a:t>Premessa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562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1446999"/>
          </a:xfrm>
        </p:spPr>
        <p:txBody>
          <a:bodyPr/>
          <a:lstStyle/>
          <a:p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Obiettivo </a:t>
            </a:r>
            <a:r>
              <a:rPr lang="it-IT" dirty="0"/>
              <a:t>del presente documento è quello di illustrare </a:t>
            </a:r>
            <a:r>
              <a:rPr lang="it-IT" b="1" dirty="0"/>
              <a:t>il modello di </a:t>
            </a:r>
            <a:r>
              <a:rPr lang="it-IT" b="1" dirty="0" err="1"/>
              <a:t>governance</a:t>
            </a:r>
            <a:r>
              <a:rPr lang="it-IT" dirty="0"/>
              <a:t> individuato nella buona pratica, volto all’ istituzione e alla gestione a regime di una Stazione Unica Appaltante (SUA) e di predisporre un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kit di riuso </a:t>
            </a:r>
            <a:r>
              <a:rPr lang="it-IT" dirty="0"/>
              <a:t>volto al trasferimento e allo sviluppo di un modello virtuoso e sostenibile per l’implementazione di Stazioni Uniche Appaltanti degli Enti di Area Vasta. </a:t>
            </a:r>
          </a:p>
          <a:p>
            <a:endParaRPr lang="it-IT" sz="800" dirty="0"/>
          </a:p>
          <a:p>
            <a:r>
              <a:rPr lang="it-IT" dirty="0"/>
              <a:t>Il Kit di riuso della buona pratica che si intende trasferire, si articola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in cinque ambiti </a:t>
            </a:r>
            <a:r>
              <a:rPr lang="it-IT" dirty="0"/>
              <a:t>quali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dirty="0"/>
              <a:t>Obiettivo del documento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503712" y="2996952"/>
            <a:ext cx="4419777" cy="3063303"/>
            <a:chOff x="3503712" y="2996952"/>
            <a:chExt cx="4419777" cy="3063303"/>
          </a:xfrm>
        </p:grpSpPr>
        <p:sp>
          <p:nvSpPr>
            <p:cNvPr id="11" name="CasellaDiTesto 16"/>
            <p:cNvSpPr txBox="1"/>
            <p:nvPr/>
          </p:nvSpPr>
          <p:spPr>
            <a:xfrm>
              <a:off x="5794952" y="4423741"/>
              <a:ext cx="1281361" cy="408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lvl="0" indent="-274320" algn="just"/>
              <a:r>
                <a:rPr lang="it-IT" sz="1200" b="1" dirty="0" smtClean="0">
                  <a:solidFill>
                    <a:srgbClr val="14284B"/>
                  </a:solidFill>
                  <a:latin typeface="Segoe Print" panose="02000600000000000000" pitchFamily="2" charset="0"/>
                  <a:cs typeface="Hind Medium"/>
                </a:rPr>
                <a:t>Tecnologico (*)</a:t>
              </a:r>
              <a:endParaRPr lang="it-IT" sz="1200" b="1" dirty="0">
                <a:solidFill>
                  <a:srgbClr val="14284B"/>
                </a:solidFill>
                <a:latin typeface="Segoe Print" panose="02000600000000000000" pitchFamily="2" charset="0"/>
                <a:cs typeface="Hind Medium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3503712" y="3012605"/>
              <a:ext cx="1830941" cy="2953011"/>
            </a:xfrm>
            <a:prstGeom prst="arc">
              <a:avLst>
                <a:gd name="adj1" fmla="val 16719290"/>
                <a:gd name="adj2" fmla="val 4684421"/>
              </a:avLst>
            </a:prstGeom>
            <a:ln w="28575">
              <a:solidFill>
                <a:srgbClr val="1428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CasellaDiTesto 12"/>
            <p:cNvSpPr txBox="1"/>
            <p:nvPr/>
          </p:nvSpPr>
          <p:spPr>
            <a:xfrm>
              <a:off x="5600785" y="3762012"/>
              <a:ext cx="2056573" cy="1880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 algn="just">
                <a:spcAft>
                  <a:spcPts val="900"/>
                </a:spcAft>
              </a:pPr>
              <a:r>
                <a:rPr lang="it-IT" sz="1200" b="1" dirty="0" smtClean="0">
                  <a:solidFill>
                    <a:srgbClr val="14284B"/>
                  </a:solidFill>
                  <a:latin typeface="Segoe Print" panose="02000600000000000000" pitchFamily="2" charset="0"/>
                  <a:cs typeface="Hind Medium"/>
                </a:rPr>
                <a:t>Amministrativo</a:t>
              </a:r>
              <a:endParaRPr lang="it-IT" sz="1200" b="1" dirty="0">
                <a:solidFill>
                  <a:srgbClr val="14284B"/>
                </a:solidFill>
                <a:latin typeface="Segoe Print" panose="02000600000000000000" pitchFamily="2" charset="0"/>
                <a:cs typeface="Hind Medium"/>
              </a:endParaRPr>
            </a:p>
            <a:p>
              <a:pPr indent="-274320" algn="just">
                <a:spcAft>
                  <a:spcPts val="900"/>
                </a:spcAft>
              </a:pPr>
              <a:endParaRPr lang="it-IT" sz="1100" dirty="0" smtClean="0">
                <a:latin typeface="+mj-lt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157408" y="4297867"/>
              <a:ext cx="532516" cy="546169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rgbClr val="3FAE2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wrap="square" lIns="80201" tIns="80201" rIns="80201" bIns="72622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779742" fontAlgn="base">
                <a:defRPr/>
              </a:pPr>
              <a:endParaRPr lang="it-IT" sz="1600" b="1" i="1" kern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593847" y="2996952"/>
              <a:ext cx="532515" cy="546169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rgbClr val="3FAE2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wrap="square" lIns="80201" tIns="80201" rIns="80201" bIns="72622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779742" fontAlgn="base"/>
              <a:endParaRPr lang="it-IT" sz="1600" b="1" i="1" kern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5213527" y="3061525"/>
              <a:ext cx="2709962" cy="33740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lvl="0" indent="-274320" algn="just">
                <a:spcAft>
                  <a:spcPts val="900"/>
                </a:spcAft>
              </a:pPr>
              <a:r>
                <a:rPr lang="it-IT" sz="1200" b="1" dirty="0">
                  <a:solidFill>
                    <a:srgbClr val="14284B"/>
                  </a:solidFill>
                  <a:latin typeface="Segoe Print" panose="02000600000000000000" pitchFamily="2" charset="0"/>
                  <a:cs typeface="Hind Medium"/>
                </a:rPr>
                <a:t>Organizzativo</a:t>
              </a:r>
            </a:p>
          </p:txBody>
        </p:sp>
        <p:sp>
          <p:nvSpPr>
            <p:cNvPr id="18" name="CasellaDiTesto 16"/>
            <p:cNvSpPr txBox="1"/>
            <p:nvPr/>
          </p:nvSpPr>
          <p:spPr>
            <a:xfrm>
              <a:off x="4999379" y="5856203"/>
              <a:ext cx="1805911" cy="1904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lvl="0" indent="-274320" algn="just"/>
              <a:r>
                <a:rPr lang="it-IT" sz="1200" b="1" dirty="0" smtClean="0">
                  <a:solidFill>
                    <a:srgbClr val="14284B"/>
                  </a:solidFill>
                  <a:latin typeface="Segoe Print" panose="02000600000000000000" pitchFamily="2" charset="0"/>
                  <a:cs typeface="Hind Medium"/>
                </a:rPr>
                <a:t>Informativo/Formativo</a:t>
              </a:r>
              <a:endParaRPr lang="it-IT" sz="1200" b="1" dirty="0">
                <a:solidFill>
                  <a:srgbClr val="14284B"/>
                </a:solidFill>
                <a:latin typeface="Segoe Print" panose="02000600000000000000" pitchFamily="2" charset="0"/>
                <a:cs typeface="Hind Medium"/>
              </a:endParaRPr>
            </a:p>
          </p:txBody>
        </p:sp>
        <p:sp>
          <p:nvSpPr>
            <p:cNvPr id="19" name="CasellaDiTesto 16"/>
            <p:cNvSpPr txBox="1"/>
            <p:nvPr/>
          </p:nvSpPr>
          <p:spPr>
            <a:xfrm>
              <a:off x="5546610" y="5222203"/>
              <a:ext cx="1529703" cy="1904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indent="-274320" algn="just"/>
              <a:r>
                <a:rPr lang="it-IT" sz="1200" b="1" dirty="0" smtClean="0">
                  <a:solidFill>
                    <a:srgbClr val="14284B"/>
                  </a:solidFill>
                  <a:latin typeface="Segoe Print" panose="02000600000000000000" pitchFamily="2" charset="0"/>
                  <a:cs typeface="Hind Medium"/>
                </a:rPr>
                <a:t>Gestionale</a:t>
              </a:r>
              <a:endParaRPr lang="it-IT" sz="1200" b="1" dirty="0">
                <a:solidFill>
                  <a:srgbClr val="14284B"/>
                </a:solidFill>
                <a:latin typeface="Segoe Print" panose="02000600000000000000" pitchFamily="2" charset="0"/>
                <a:cs typeface="Hind Medium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911271" y="5007529"/>
              <a:ext cx="532516" cy="546169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rgbClr val="3FAE2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wrap="square" lIns="80201" tIns="80201" rIns="80201" bIns="72622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779742" fontAlgn="base">
                <a:defRPr/>
              </a:pPr>
              <a:endParaRPr lang="it-IT" sz="1600" b="1" i="1" kern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378755" y="5514086"/>
              <a:ext cx="532516" cy="546169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rgbClr val="3FAE2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wrap="square" lIns="80201" tIns="80201" rIns="80201" bIns="72622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779742" fontAlgn="base">
                <a:defRPr/>
              </a:pPr>
              <a:endParaRPr lang="it-IT" sz="1600" b="1" i="1" kern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999185" y="3578211"/>
              <a:ext cx="532516" cy="546169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rgbClr val="3FAE2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wrap="square" lIns="80201" tIns="80201" rIns="80201" bIns="72622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779742" fontAlgn="base"/>
              <a:endParaRPr lang="it-IT" sz="1600" b="1" i="1" kern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5443" y="3671295"/>
              <a:ext cx="360000" cy="36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013" y="5607170"/>
              <a:ext cx="360000" cy="36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104" y="3090036"/>
              <a:ext cx="360000" cy="360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666" y="4390951"/>
              <a:ext cx="360000" cy="360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529" y="5100613"/>
              <a:ext cx="360000" cy="360000"/>
            </a:xfrm>
            <a:prstGeom prst="rect">
              <a:avLst/>
            </a:prstGeom>
          </p:spPr>
        </p:pic>
      </p:grpSp>
      <p:sp>
        <p:nvSpPr>
          <p:cNvPr id="23" name="Content Placeholder 1"/>
          <p:cNvSpPr txBox="1">
            <a:spLocks/>
          </p:cNvSpPr>
          <p:nvPr/>
        </p:nvSpPr>
        <p:spPr>
          <a:xfrm>
            <a:off x="527380" y="6255916"/>
            <a:ext cx="10969211" cy="22383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 algn="just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tabLst/>
              <a:defRPr sz="1600" b="0" i="0" kern="1200">
                <a:solidFill>
                  <a:srgbClr val="14284B"/>
                </a:solidFill>
                <a:latin typeface="+mj-lt"/>
                <a:ea typeface="+mn-ea"/>
                <a:cs typeface="Hind Medium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1000" i="1" dirty="0" smtClean="0"/>
              <a:t>(*) La descrizione dell’Ambito Tecnologico non è oggetto del presente documento e sarà messa a disposizione degli Enti riusanti mediante ulteriore documentazione.</a:t>
            </a:r>
            <a:endParaRPr lang="it-IT" sz="1000" i="1" dirty="0"/>
          </a:p>
        </p:txBody>
      </p:sp>
    </p:spTree>
    <p:extLst>
      <p:ext uri="{BB962C8B-B14F-4D97-AF65-F5344CB8AC3E}">
        <p14:creationId xmlns:p14="http://schemas.microsoft.com/office/powerpoint/2010/main" val="13615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1698157"/>
          </a:xfrm>
        </p:spPr>
        <p:txBody>
          <a:bodyPr/>
          <a:lstStyle/>
          <a:p>
            <a:r>
              <a:rPr lang="it-IT" dirty="0"/>
              <a:t>La «</a:t>
            </a:r>
            <a:r>
              <a:rPr lang="it-IT" b="1" dirty="0"/>
              <a:t>Centrale Unica di Committenza Area Vasta Brescia</a:t>
            </a:r>
            <a:r>
              <a:rPr lang="it-IT" dirty="0"/>
              <a:t>»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opera in qualità di Stazione Unica Appaltante (SUA) </a:t>
            </a:r>
            <a:r>
              <a:rPr lang="it-IT" dirty="0"/>
              <a:t>(ex art. 37, comma 4, </a:t>
            </a:r>
            <a:r>
              <a:rPr lang="it-IT" dirty="0" err="1"/>
              <a:t>lett</a:t>
            </a:r>
            <a:r>
              <a:rPr lang="it-IT" dirty="0"/>
              <a:t>. c</a:t>
            </a:r>
            <a:r>
              <a:rPr lang="it-IT" dirty="0" smtClean="0"/>
              <a:t>), </a:t>
            </a:r>
            <a:r>
              <a:rPr lang="it-IT" dirty="0"/>
              <a:t>del </a:t>
            </a:r>
            <a:r>
              <a:rPr lang="it-IT" dirty="0" err="1"/>
              <a:t>D.Lgs.</a:t>
            </a:r>
            <a:r>
              <a:rPr lang="it-IT" dirty="0"/>
              <a:t> n. 50/2016)</a:t>
            </a:r>
            <a:r>
              <a:rPr lang="it-IT" b="1" dirty="0"/>
              <a:t> per la gestione di iniziative di gara su delega oppure in forma aggregata a favore dei </a:t>
            </a:r>
            <a:r>
              <a:rPr lang="it-IT" b="1" dirty="0" smtClean="0"/>
              <a:t>Comuni aderenti</a:t>
            </a:r>
            <a:r>
              <a:rPr lang="it-IT" dirty="0" smtClean="0"/>
              <a:t>, </a:t>
            </a:r>
            <a:r>
              <a:rPr lang="it-IT" dirty="0"/>
              <a:t>fornendo assistenza di natura tecnico-amministrativa.</a:t>
            </a:r>
            <a:endParaRPr lang="it-IT" b="1" dirty="0"/>
          </a:p>
          <a:p>
            <a:endParaRPr lang="it-IT" dirty="0"/>
          </a:p>
          <a:p>
            <a:r>
              <a:rPr lang="it-IT" dirty="0"/>
              <a:t>Si riportano di seguito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i fattori organizzativi di successo individuati </a:t>
            </a:r>
            <a:r>
              <a:rPr lang="it-IT" dirty="0"/>
              <a:t>nella buona pratica, che si ritiene possano influenzare positivamente il trasferimento e l’adozione della stessa in altri contesti.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2700" dirty="0"/>
              <a:t>Ambito O</a:t>
            </a:r>
            <a:r>
              <a:rPr lang="it-IT" sz="2700" dirty="0" smtClean="0"/>
              <a:t>rganizzativo</a:t>
            </a:r>
            <a:r>
              <a:rPr lang="it-IT" sz="3200" dirty="0"/>
              <a:t/>
            </a:r>
            <a:br>
              <a:rPr lang="it-IT" sz="3200" dirty="0"/>
            </a:br>
            <a:r>
              <a:rPr lang="it-IT" sz="2200" b="0" i="1" dirty="0"/>
              <a:t>Centrale Unica di Committenza</a:t>
            </a:r>
            <a:endParaRPr lang="it-IT" dirty="0"/>
          </a:p>
        </p:txBody>
      </p:sp>
      <p:sp>
        <p:nvSpPr>
          <p:cNvPr id="23" name="Rectangle 22"/>
          <p:cNvSpPr/>
          <p:nvPr/>
        </p:nvSpPr>
        <p:spPr bwMode="ltGray">
          <a:xfrm>
            <a:off x="1656656" y="4281168"/>
            <a:ext cx="4177880" cy="34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0" rIns="72000" bIns="0" rtlCol="0" anchor="ctr"/>
          <a:lstStyle/>
          <a:p>
            <a:r>
              <a:rPr lang="en-US" sz="1600" b="1" i="1" dirty="0" err="1" smtClean="0">
                <a:solidFill>
                  <a:srgbClr val="14284B"/>
                </a:solidFill>
                <a:latin typeface="+mj-lt"/>
              </a:rPr>
              <a:t>Modello</a:t>
            </a:r>
            <a:r>
              <a:rPr lang="en-US" sz="1600" b="1" i="1" dirty="0" smtClean="0">
                <a:solidFill>
                  <a:srgbClr val="14284B"/>
                </a:solidFill>
                <a:latin typeface="+mj-lt"/>
              </a:rPr>
              <a:t> di </a:t>
            </a:r>
            <a:r>
              <a:rPr lang="en-US" sz="1600" b="1" i="1" dirty="0" err="1" smtClean="0">
                <a:solidFill>
                  <a:srgbClr val="14284B"/>
                </a:solidFill>
                <a:latin typeface="+mj-lt"/>
              </a:rPr>
              <a:t>funzionamento</a:t>
            </a:r>
            <a:r>
              <a:rPr lang="en-US" sz="1600" b="1" i="1" dirty="0" smtClean="0">
                <a:solidFill>
                  <a:srgbClr val="14284B"/>
                </a:solidFill>
                <a:latin typeface="+mj-lt"/>
              </a:rPr>
              <a:t> </a:t>
            </a:r>
            <a:r>
              <a:rPr lang="en-US" sz="1600" b="1" i="1" dirty="0" err="1" smtClean="0">
                <a:solidFill>
                  <a:srgbClr val="14284B"/>
                </a:solidFill>
                <a:latin typeface="+mj-lt"/>
              </a:rPr>
              <a:t>della</a:t>
            </a:r>
            <a:r>
              <a:rPr lang="en-US" sz="1600" b="1" i="1" dirty="0" smtClean="0">
                <a:solidFill>
                  <a:srgbClr val="14284B"/>
                </a:solidFill>
                <a:latin typeface="+mj-lt"/>
              </a:rPr>
              <a:t> CUC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061" y="4276438"/>
            <a:ext cx="349863" cy="34986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 bwMode="ltGray">
          <a:xfrm>
            <a:off x="1630088" y="4974415"/>
            <a:ext cx="4177880" cy="34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0" rIns="72000" bIns="0" rtlCol="0" anchor="ctr"/>
          <a:lstStyle/>
          <a:p>
            <a:r>
              <a:rPr lang="en-US" sz="1600" b="1" i="1" dirty="0" err="1" smtClean="0">
                <a:solidFill>
                  <a:srgbClr val="14284B"/>
                </a:solidFill>
                <a:latin typeface="+mj-lt"/>
              </a:rPr>
              <a:t>Mappatura</a:t>
            </a:r>
            <a:r>
              <a:rPr lang="en-US" sz="1600" b="1" i="1" dirty="0" smtClean="0">
                <a:solidFill>
                  <a:srgbClr val="14284B"/>
                </a:solidFill>
                <a:latin typeface="+mj-lt"/>
              </a:rPr>
              <a:t> di </a:t>
            </a:r>
            <a:r>
              <a:rPr lang="en-US" sz="1600" b="1" i="1" dirty="0" err="1" smtClean="0">
                <a:solidFill>
                  <a:srgbClr val="14284B"/>
                </a:solidFill>
                <a:latin typeface="+mj-lt"/>
              </a:rPr>
              <a:t>ruoli</a:t>
            </a:r>
            <a:r>
              <a:rPr lang="en-US" sz="1600" b="1" i="1" dirty="0" smtClean="0">
                <a:solidFill>
                  <a:srgbClr val="14284B"/>
                </a:solidFill>
                <a:latin typeface="+mj-lt"/>
              </a:rPr>
              <a:t> e </a:t>
            </a:r>
            <a:r>
              <a:rPr lang="en-US" sz="1600" b="1" i="1" dirty="0" err="1" smtClean="0">
                <a:solidFill>
                  <a:srgbClr val="14284B"/>
                </a:solidFill>
                <a:latin typeface="+mj-lt"/>
              </a:rPr>
              <a:t>responsabilità</a:t>
            </a:r>
            <a:endParaRPr lang="en-US" sz="1600" b="1" i="1" dirty="0">
              <a:solidFill>
                <a:srgbClr val="14284B"/>
              </a:solidFill>
              <a:latin typeface="+mj-lt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0" y="4924144"/>
            <a:ext cx="440945" cy="44094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ltGray">
          <a:xfrm>
            <a:off x="1646565" y="3537659"/>
            <a:ext cx="4177880" cy="34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0" rIns="72000" bIns="0" rtlCol="0" anchor="ctr"/>
          <a:lstStyle/>
          <a:p>
            <a:r>
              <a:rPr lang="en-US" sz="1600" b="1" i="1" dirty="0" err="1" smtClean="0">
                <a:solidFill>
                  <a:srgbClr val="14284B"/>
                </a:solidFill>
                <a:latin typeface="+mj-lt"/>
              </a:rPr>
              <a:t>Struttura</a:t>
            </a:r>
            <a:r>
              <a:rPr lang="en-US" sz="1600" b="1" i="1" dirty="0" smtClean="0">
                <a:solidFill>
                  <a:srgbClr val="14284B"/>
                </a:solidFill>
                <a:latin typeface="+mj-lt"/>
              </a:rPr>
              <a:t> </a:t>
            </a:r>
            <a:r>
              <a:rPr lang="en-US" sz="1600" b="1" i="1" dirty="0" err="1" smtClean="0">
                <a:solidFill>
                  <a:srgbClr val="14284B"/>
                </a:solidFill>
                <a:latin typeface="+mj-lt"/>
              </a:rPr>
              <a:t>organizzativa</a:t>
            </a:r>
            <a:r>
              <a:rPr lang="en-US" sz="1600" b="1" i="1" dirty="0" smtClean="0">
                <a:solidFill>
                  <a:srgbClr val="14284B"/>
                </a:solidFill>
                <a:latin typeface="+mj-lt"/>
              </a:rPr>
              <a:t> </a:t>
            </a:r>
            <a:r>
              <a:rPr lang="en-US" sz="1600" b="1" i="1" dirty="0" err="1" smtClean="0">
                <a:solidFill>
                  <a:srgbClr val="14284B"/>
                </a:solidFill>
                <a:latin typeface="+mj-lt"/>
              </a:rPr>
              <a:t>degli</a:t>
            </a:r>
            <a:r>
              <a:rPr lang="en-US" sz="1600" b="1" i="1" dirty="0" smtClean="0">
                <a:solidFill>
                  <a:srgbClr val="14284B"/>
                </a:solidFill>
                <a:latin typeface="+mj-lt"/>
              </a:rPr>
              <a:t> </a:t>
            </a:r>
            <a:r>
              <a:rPr lang="en-US" sz="1600" b="1" i="1" dirty="0" err="1" smtClean="0">
                <a:solidFill>
                  <a:srgbClr val="14284B"/>
                </a:solidFill>
                <a:latin typeface="+mj-lt"/>
              </a:rPr>
              <a:t>uffici</a:t>
            </a:r>
            <a:endParaRPr lang="en-US" sz="1600" b="1" i="1" dirty="0" smtClean="0">
              <a:solidFill>
                <a:srgbClr val="14284B"/>
              </a:solidFill>
              <a:latin typeface="+mj-lt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32" y="3429000"/>
            <a:ext cx="557721" cy="5577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0496" y="244399"/>
            <a:ext cx="1152128" cy="102173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198609" y="3471852"/>
            <a:ext cx="458047" cy="472015"/>
            <a:chOff x="5879976" y="3514706"/>
            <a:chExt cx="458047" cy="472015"/>
          </a:xfrm>
        </p:grpSpPr>
        <p:grpSp>
          <p:nvGrpSpPr>
            <p:cNvPr id="5" name="Group 4"/>
            <p:cNvGrpSpPr/>
            <p:nvPr/>
          </p:nvGrpSpPr>
          <p:grpSpPr>
            <a:xfrm>
              <a:off x="5879976" y="3514706"/>
              <a:ext cx="458047" cy="472015"/>
              <a:chOff x="5879976" y="3514706"/>
              <a:chExt cx="458047" cy="472015"/>
            </a:xfrm>
          </p:grpSpPr>
          <p:sp>
            <p:nvSpPr>
              <p:cNvPr id="20" name="Freeform 7"/>
              <p:cNvSpPr>
                <a:spLocks/>
              </p:cNvSpPr>
              <p:nvPr/>
            </p:nvSpPr>
            <p:spPr bwMode="gray">
              <a:xfrm>
                <a:off x="5879976" y="3755198"/>
                <a:ext cx="223199" cy="231523"/>
              </a:xfrm>
              <a:custGeom>
                <a:avLst/>
                <a:gdLst>
                  <a:gd name="T0" fmla="*/ 1373933492 w 285"/>
                  <a:gd name="T1" fmla="*/ 997671888 h 286"/>
                  <a:gd name="T2" fmla="*/ 669170444 w 285"/>
                  <a:gd name="T3" fmla="*/ 0 h 286"/>
                  <a:gd name="T4" fmla="*/ 0 w 285"/>
                  <a:gd name="T5" fmla="*/ 0 h 286"/>
                  <a:gd name="T6" fmla="*/ 2028864394 w 285"/>
                  <a:gd name="T7" fmla="*/ 1729296545 h 286"/>
                  <a:gd name="T8" fmla="*/ 2028864394 w 285"/>
                  <a:gd name="T9" fmla="*/ 1160927192 h 286"/>
                  <a:gd name="T10" fmla="*/ 1373933492 w 285"/>
                  <a:gd name="T11" fmla="*/ 997671888 h 2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5"/>
                  <a:gd name="T19" fmla="*/ 0 h 286"/>
                  <a:gd name="T20" fmla="*/ 285 w 285"/>
                  <a:gd name="T21" fmla="*/ 286 h 2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5" h="286">
                    <a:moveTo>
                      <a:pt x="193" y="165"/>
                    </a:moveTo>
                    <a:cubicBezTo>
                      <a:pt x="132" y="130"/>
                      <a:pt x="97" y="66"/>
                      <a:pt x="9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56"/>
                      <a:pt x="129" y="282"/>
                      <a:pt x="285" y="286"/>
                    </a:cubicBezTo>
                    <a:cubicBezTo>
                      <a:pt x="285" y="192"/>
                      <a:pt x="285" y="192"/>
                      <a:pt x="285" y="192"/>
                    </a:cubicBezTo>
                    <a:cubicBezTo>
                      <a:pt x="254" y="190"/>
                      <a:pt x="222" y="182"/>
                      <a:pt x="193" y="165"/>
                    </a:cubicBezTo>
                    <a:close/>
                  </a:path>
                </a:pathLst>
              </a:custGeom>
              <a:solidFill>
                <a:srgbClr val="14284B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101882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">
              <a:xfrm>
                <a:off x="5879976" y="3514706"/>
                <a:ext cx="223199" cy="231000"/>
              </a:xfrm>
              <a:custGeom>
                <a:avLst/>
                <a:gdLst>
                  <a:gd name="T0" fmla="*/ 861378669 w 285"/>
                  <a:gd name="T1" fmla="*/ 1169874221 h 285"/>
                  <a:gd name="T2" fmla="*/ 2028864394 w 285"/>
                  <a:gd name="T3" fmla="*/ 569784630 h 285"/>
                  <a:gd name="T4" fmla="*/ 2028864394 w 285"/>
                  <a:gd name="T5" fmla="*/ 0 h 285"/>
                  <a:gd name="T6" fmla="*/ 0 w 285"/>
                  <a:gd name="T7" fmla="*/ 1727536036 h 285"/>
                  <a:gd name="T8" fmla="*/ 669170444 w 285"/>
                  <a:gd name="T9" fmla="*/ 1727536036 h 285"/>
                  <a:gd name="T10" fmla="*/ 861378669 w 285"/>
                  <a:gd name="T11" fmla="*/ 1169874221 h 2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5"/>
                  <a:gd name="T19" fmla="*/ 0 h 285"/>
                  <a:gd name="T20" fmla="*/ 285 w 285"/>
                  <a:gd name="T21" fmla="*/ 285 h 2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5" h="285">
                    <a:moveTo>
                      <a:pt x="121" y="193"/>
                    </a:moveTo>
                    <a:cubicBezTo>
                      <a:pt x="156" y="132"/>
                      <a:pt x="219" y="96"/>
                      <a:pt x="285" y="94"/>
                    </a:cubicBezTo>
                    <a:cubicBezTo>
                      <a:pt x="285" y="0"/>
                      <a:pt x="285" y="0"/>
                      <a:pt x="285" y="0"/>
                    </a:cubicBezTo>
                    <a:cubicBezTo>
                      <a:pt x="129" y="3"/>
                      <a:pt x="4" y="129"/>
                      <a:pt x="0" y="285"/>
                    </a:cubicBezTo>
                    <a:cubicBezTo>
                      <a:pt x="94" y="285"/>
                      <a:pt x="94" y="285"/>
                      <a:pt x="94" y="285"/>
                    </a:cubicBezTo>
                    <a:cubicBezTo>
                      <a:pt x="95" y="253"/>
                      <a:pt x="104" y="222"/>
                      <a:pt x="121" y="193"/>
                    </a:cubicBezTo>
                    <a:close/>
                  </a:path>
                </a:pathLst>
              </a:custGeom>
              <a:solidFill>
                <a:srgbClr val="14284B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101882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">
              <a:xfrm>
                <a:off x="6114824" y="3514706"/>
                <a:ext cx="223199" cy="231000"/>
              </a:xfrm>
              <a:custGeom>
                <a:avLst/>
                <a:gdLst>
                  <a:gd name="T0" fmla="*/ 654930735 w 285"/>
                  <a:gd name="T1" fmla="*/ 727383383 h 285"/>
                  <a:gd name="T2" fmla="*/ 1359693782 w 285"/>
                  <a:gd name="T3" fmla="*/ 1727536036 h 285"/>
                  <a:gd name="T4" fmla="*/ 2028864394 w 285"/>
                  <a:gd name="T5" fmla="*/ 1727536036 h 285"/>
                  <a:gd name="T6" fmla="*/ 0 w 285"/>
                  <a:gd name="T7" fmla="*/ 0 h 285"/>
                  <a:gd name="T8" fmla="*/ 0 w 285"/>
                  <a:gd name="T9" fmla="*/ 569784630 h 285"/>
                  <a:gd name="T10" fmla="*/ 654930735 w 285"/>
                  <a:gd name="T11" fmla="*/ 727383383 h 2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5"/>
                  <a:gd name="T19" fmla="*/ 0 h 285"/>
                  <a:gd name="T20" fmla="*/ 285 w 285"/>
                  <a:gd name="T21" fmla="*/ 285 h 2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5" h="285">
                    <a:moveTo>
                      <a:pt x="92" y="120"/>
                    </a:moveTo>
                    <a:cubicBezTo>
                      <a:pt x="153" y="156"/>
                      <a:pt x="188" y="219"/>
                      <a:pt x="191" y="285"/>
                    </a:cubicBezTo>
                    <a:cubicBezTo>
                      <a:pt x="285" y="285"/>
                      <a:pt x="285" y="285"/>
                      <a:pt x="285" y="285"/>
                    </a:cubicBezTo>
                    <a:cubicBezTo>
                      <a:pt x="281" y="129"/>
                      <a:pt x="156" y="3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31" y="95"/>
                      <a:pt x="63" y="104"/>
                      <a:pt x="92" y="120"/>
                    </a:cubicBezTo>
                    <a:close/>
                  </a:path>
                </a:pathLst>
              </a:custGeom>
              <a:solidFill>
                <a:srgbClr val="14284B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101882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gray">
              <a:xfrm>
                <a:off x="6114824" y="3755198"/>
                <a:ext cx="223199" cy="231523"/>
              </a:xfrm>
              <a:custGeom>
                <a:avLst/>
                <a:gdLst>
                  <a:gd name="T0" fmla="*/ 1167485724 w 285"/>
                  <a:gd name="T1" fmla="*/ 556276031 h 286"/>
                  <a:gd name="T2" fmla="*/ 0 w 285"/>
                  <a:gd name="T3" fmla="*/ 1154880609 h 286"/>
                  <a:gd name="T4" fmla="*/ 0 w 285"/>
                  <a:gd name="T5" fmla="*/ 1729296545 h 286"/>
                  <a:gd name="T6" fmla="*/ 2028864394 w 285"/>
                  <a:gd name="T7" fmla="*/ 0 h 286"/>
                  <a:gd name="T8" fmla="*/ 1359693782 w 285"/>
                  <a:gd name="T9" fmla="*/ 0 h 286"/>
                  <a:gd name="T10" fmla="*/ 1167485724 w 285"/>
                  <a:gd name="T11" fmla="*/ 556276031 h 2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5"/>
                  <a:gd name="T19" fmla="*/ 0 h 286"/>
                  <a:gd name="T20" fmla="*/ 285 w 285"/>
                  <a:gd name="T21" fmla="*/ 286 h 2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5" h="286">
                    <a:moveTo>
                      <a:pt x="164" y="92"/>
                    </a:moveTo>
                    <a:cubicBezTo>
                      <a:pt x="129" y="154"/>
                      <a:pt x="66" y="189"/>
                      <a:pt x="0" y="191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156" y="282"/>
                      <a:pt x="282" y="156"/>
                      <a:pt x="285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0" y="32"/>
                      <a:pt x="181" y="63"/>
                      <a:pt x="164" y="92"/>
                    </a:cubicBezTo>
                    <a:close/>
                  </a:path>
                </a:pathLst>
              </a:custGeom>
              <a:solidFill>
                <a:srgbClr val="14284B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101882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5982279" y="3630206"/>
              <a:ext cx="253441" cy="240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b="1" i="1" dirty="0">
                  <a:solidFill>
                    <a:srgbClr val="14284B"/>
                  </a:solidFill>
                </a:rPr>
                <a:t>1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98609" y="4215361"/>
            <a:ext cx="458047" cy="472015"/>
            <a:chOff x="5879976" y="3514706"/>
            <a:chExt cx="458047" cy="472015"/>
          </a:xfrm>
        </p:grpSpPr>
        <p:grpSp>
          <p:nvGrpSpPr>
            <p:cNvPr id="35" name="Group 34"/>
            <p:cNvGrpSpPr/>
            <p:nvPr/>
          </p:nvGrpSpPr>
          <p:grpSpPr>
            <a:xfrm>
              <a:off x="5879976" y="3514706"/>
              <a:ext cx="458047" cy="472015"/>
              <a:chOff x="5879976" y="3514706"/>
              <a:chExt cx="458047" cy="472015"/>
            </a:xfrm>
          </p:grpSpPr>
          <p:sp>
            <p:nvSpPr>
              <p:cNvPr id="37" name="Freeform 7"/>
              <p:cNvSpPr>
                <a:spLocks/>
              </p:cNvSpPr>
              <p:nvPr/>
            </p:nvSpPr>
            <p:spPr bwMode="gray">
              <a:xfrm>
                <a:off x="5879976" y="3755198"/>
                <a:ext cx="223199" cy="231523"/>
              </a:xfrm>
              <a:custGeom>
                <a:avLst/>
                <a:gdLst>
                  <a:gd name="T0" fmla="*/ 1373933492 w 285"/>
                  <a:gd name="T1" fmla="*/ 997671888 h 286"/>
                  <a:gd name="T2" fmla="*/ 669170444 w 285"/>
                  <a:gd name="T3" fmla="*/ 0 h 286"/>
                  <a:gd name="T4" fmla="*/ 0 w 285"/>
                  <a:gd name="T5" fmla="*/ 0 h 286"/>
                  <a:gd name="T6" fmla="*/ 2028864394 w 285"/>
                  <a:gd name="T7" fmla="*/ 1729296545 h 286"/>
                  <a:gd name="T8" fmla="*/ 2028864394 w 285"/>
                  <a:gd name="T9" fmla="*/ 1160927192 h 286"/>
                  <a:gd name="T10" fmla="*/ 1373933492 w 285"/>
                  <a:gd name="T11" fmla="*/ 997671888 h 2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5"/>
                  <a:gd name="T19" fmla="*/ 0 h 286"/>
                  <a:gd name="T20" fmla="*/ 285 w 285"/>
                  <a:gd name="T21" fmla="*/ 286 h 2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5" h="286">
                    <a:moveTo>
                      <a:pt x="193" y="165"/>
                    </a:moveTo>
                    <a:cubicBezTo>
                      <a:pt x="132" y="130"/>
                      <a:pt x="97" y="66"/>
                      <a:pt x="9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56"/>
                      <a:pt x="129" y="282"/>
                      <a:pt x="285" y="286"/>
                    </a:cubicBezTo>
                    <a:cubicBezTo>
                      <a:pt x="285" y="192"/>
                      <a:pt x="285" y="192"/>
                      <a:pt x="285" y="192"/>
                    </a:cubicBezTo>
                    <a:cubicBezTo>
                      <a:pt x="254" y="190"/>
                      <a:pt x="222" y="182"/>
                      <a:pt x="193" y="165"/>
                    </a:cubicBezTo>
                    <a:close/>
                  </a:path>
                </a:pathLst>
              </a:custGeom>
              <a:solidFill>
                <a:srgbClr val="14284B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101882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8" name="Freeform 8"/>
              <p:cNvSpPr>
                <a:spLocks/>
              </p:cNvSpPr>
              <p:nvPr/>
            </p:nvSpPr>
            <p:spPr bwMode="gray">
              <a:xfrm>
                <a:off x="5879976" y="3514706"/>
                <a:ext cx="223199" cy="231000"/>
              </a:xfrm>
              <a:custGeom>
                <a:avLst/>
                <a:gdLst>
                  <a:gd name="T0" fmla="*/ 861378669 w 285"/>
                  <a:gd name="T1" fmla="*/ 1169874221 h 285"/>
                  <a:gd name="T2" fmla="*/ 2028864394 w 285"/>
                  <a:gd name="T3" fmla="*/ 569784630 h 285"/>
                  <a:gd name="T4" fmla="*/ 2028864394 w 285"/>
                  <a:gd name="T5" fmla="*/ 0 h 285"/>
                  <a:gd name="T6" fmla="*/ 0 w 285"/>
                  <a:gd name="T7" fmla="*/ 1727536036 h 285"/>
                  <a:gd name="T8" fmla="*/ 669170444 w 285"/>
                  <a:gd name="T9" fmla="*/ 1727536036 h 285"/>
                  <a:gd name="T10" fmla="*/ 861378669 w 285"/>
                  <a:gd name="T11" fmla="*/ 1169874221 h 2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5"/>
                  <a:gd name="T19" fmla="*/ 0 h 285"/>
                  <a:gd name="T20" fmla="*/ 285 w 285"/>
                  <a:gd name="T21" fmla="*/ 285 h 2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5" h="285">
                    <a:moveTo>
                      <a:pt x="121" y="193"/>
                    </a:moveTo>
                    <a:cubicBezTo>
                      <a:pt x="156" y="132"/>
                      <a:pt x="219" y="96"/>
                      <a:pt x="285" y="94"/>
                    </a:cubicBezTo>
                    <a:cubicBezTo>
                      <a:pt x="285" y="0"/>
                      <a:pt x="285" y="0"/>
                      <a:pt x="285" y="0"/>
                    </a:cubicBezTo>
                    <a:cubicBezTo>
                      <a:pt x="129" y="3"/>
                      <a:pt x="4" y="129"/>
                      <a:pt x="0" y="285"/>
                    </a:cubicBezTo>
                    <a:cubicBezTo>
                      <a:pt x="94" y="285"/>
                      <a:pt x="94" y="285"/>
                      <a:pt x="94" y="285"/>
                    </a:cubicBezTo>
                    <a:cubicBezTo>
                      <a:pt x="95" y="253"/>
                      <a:pt x="104" y="222"/>
                      <a:pt x="121" y="193"/>
                    </a:cubicBezTo>
                    <a:close/>
                  </a:path>
                </a:pathLst>
              </a:custGeom>
              <a:solidFill>
                <a:srgbClr val="14284B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101882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9" name="Freeform 9"/>
              <p:cNvSpPr>
                <a:spLocks/>
              </p:cNvSpPr>
              <p:nvPr/>
            </p:nvSpPr>
            <p:spPr bwMode="gray">
              <a:xfrm>
                <a:off x="6114824" y="3514706"/>
                <a:ext cx="223199" cy="231000"/>
              </a:xfrm>
              <a:custGeom>
                <a:avLst/>
                <a:gdLst>
                  <a:gd name="T0" fmla="*/ 654930735 w 285"/>
                  <a:gd name="T1" fmla="*/ 727383383 h 285"/>
                  <a:gd name="T2" fmla="*/ 1359693782 w 285"/>
                  <a:gd name="T3" fmla="*/ 1727536036 h 285"/>
                  <a:gd name="T4" fmla="*/ 2028864394 w 285"/>
                  <a:gd name="T5" fmla="*/ 1727536036 h 285"/>
                  <a:gd name="T6" fmla="*/ 0 w 285"/>
                  <a:gd name="T7" fmla="*/ 0 h 285"/>
                  <a:gd name="T8" fmla="*/ 0 w 285"/>
                  <a:gd name="T9" fmla="*/ 569784630 h 285"/>
                  <a:gd name="T10" fmla="*/ 654930735 w 285"/>
                  <a:gd name="T11" fmla="*/ 727383383 h 2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5"/>
                  <a:gd name="T19" fmla="*/ 0 h 285"/>
                  <a:gd name="T20" fmla="*/ 285 w 285"/>
                  <a:gd name="T21" fmla="*/ 285 h 2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5" h="285">
                    <a:moveTo>
                      <a:pt x="92" y="120"/>
                    </a:moveTo>
                    <a:cubicBezTo>
                      <a:pt x="153" y="156"/>
                      <a:pt x="188" y="219"/>
                      <a:pt x="191" y="285"/>
                    </a:cubicBezTo>
                    <a:cubicBezTo>
                      <a:pt x="285" y="285"/>
                      <a:pt x="285" y="285"/>
                      <a:pt x="285" y="285"/>
                    </a:cubicBezTo>
                    <a:cubicBezTo>
                      <a:pt x="281" y="129"/>
                      <a:pt x="156" y="3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31" y="95"/>
                      <a:pt x="63" y="104"/>
                      <a:pt x="92" y="120"/>
                    </a:cubicBezTo>
                    <a:close/>
                  </a:path>
                </a:pathLst>
              </a:custGeom>
              <a:solidFill>
                <a:srgbClr val="14284B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101882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0" name="Freeform 10"/>
              <p:cNvSpPr>
                <a:spLocks/>
              </p:cNvSpPr>
              <p:nvPr/>
            </p:nvSpPr>
            <p:spPr bwMode="gray">
              <a:xfrm>
                <a:off x="6114824" y="3755198"/>
                <a:ext cx="223199" cy="231523"/>
              </a:xfrm>
              <a:custGeom>
                <a:avLst/>
                <a:gdLst>
                  <a:gd name="T0" fmla="*/ 1167485724 w 285"/>
                  <a:gd name="T1" fmla="*/ 556276031 h 286"/>
                  <a:gd name="T2" fmla="*/ 0 w 285"/>
                  <a:gd name="T3" fmla="*/ 1154880609 h 286"/>
                  <a:gd name="T4" fmla="*/ 0 w 285"/>
                  <a:gd name="T5" fmla="*/ 1729296545 h 286"/>
                  <a:gd name="T6" fmla="*/ 2028864394 w 285"/>
                  <a:gd name="T7" fmla="*/ 0 h 286"/>
                  <a:gd name="T8" fmla="*/ 1359693782 w 285"/>
                  <a:gd name="T9" fmla="*/ 0 h 286"/>
                  <a:gd name="T10" fmla="*/ 1167485724 w 285"/>
                  <a:gd name="T11" fmla="*/ 556276031 h 2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5"/>
                  <a:gd name="T19" fmla="*/ 0 h 286"/>
                  <a:gd name="T20" fmla="*/ 285 w 285"/>
                  <a:gd name="T21" fmla="*/ 286 h 2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5" h="286">
                    <a:moveTo>
                      <a:pt x="164" y="92"/>
                    </a:moveTo>
                    <a:cubicBezTo>
                      <a:pt x="129" y="154"/>
                      <a:pt x="66" y="189"/>
                      <a:pt x="0" y="191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156" y="282"/>
                      <a:pt x="282" y="156"/>
                      <a:pt x="285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0" y="32"/>
                      <a:pt x="181" y="63"/>
                      <a:pt x="164" y="92"/>
                    </a:cubicBezTo>
                    <a:close/>
                  </a:path>
                </a:pathLst>
              </a:custGeom>
              <a:solidFill>
                <a:srgbClr val="14284B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101882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982279" y="3630206"/>
              <a:ext cx="253441" cy="240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b="1" i="1" dirty="0" smtClean="0">
                  <a:solidFill>
                    <a:srgbClr val="14284B"/>
                  </a:solidFill>
                </a:rPr>
                <a:t>2</a:t>
              </a:r>
              <a:endParaRPr lang="it-IT" sz="1200" b="1" i="1" dirty="0">
                <a:solidFill>
                  <a:srgbClr val="14284B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98609" y="4908608"/>
            <a:ext cx="458047" cy="472015"/>
            <a:chOff x="5879976" y="3514706"/>
            <a:chExt cx="458047" cy="472015"/>
          </a:xfrm>
        </p:grpSpPr>
        <p:grpSp>
          <p:nvGrpSpPr>
            <p:cNvPr id="42" name="Group 41"/>
            <p:cNvGrpSpPr/>
            <p:nvPr/>
          </p:nvGrpSpPr>
          <p:grpSpPr>
            <a:xfrm>
              <a:off x="5879976" y="3514706"/>
              <a:ext cx="458047" cy="472015"/>
              <a:chOff x="5879976" y="3514706"/>
              <a:chExt cx="458047" cy="472015"/>
            </a:xfrm>
          </p:grpSpPr>
          <p:sp>
            <p:nvSpPr>
              <p:cNvPr id="44" name="Freeform 7"/>
              <p:cNvSpPr>
                <a:spLocks/>
              </p:cNvSpPr>
              <p:nvPr/>
            </p:nvSpPr>
            <p:spPr bwMode="gray">
              <a:xfrm>
                <a:off x="5879976" y="3755198"/>
                <a:ext cx="223199" cy="231523"/>
              </a:xfrm>
              <a:custGeom>
                <a:avLst/>
                <a:gdLst>
                  <a:gd name="T0" fmla="*/ 1373933492 w 285"/>
                  <a:gd name="T1" fmla="*/ 997671888 h 286"/>
                  <a:gd name="T2" fmla="*/ 669170444 w 285"/>
                  <a:gd name="T3" fmla="*/ 0 h 286"/>
                  <a:gd name="T4" fmla="*/ 0 w 285"/>
                  <a:gd name="T5" fmla="*/ 0 h 286"/>
                  <a:gd name="T6" fmla="*/ 2028864394 w 285"/>
                  <a:gd name="T7" fmla="*/ 1729296545 h 286"/>
                  <a:gd name="T8" fmla="*/ 2028864394 w 285"/>
                  <a:gd name="T9" fmla="*/ 1160927192 h 286"/>
                  <a:gd name="T10" fmla="*/ 1373933492 w 285"/>
                  <a:gd name="T11" fmla="*/ 997671888 h 2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5"/>
                  <a:gd name="T19" fmla="*/ 0 h 286"/>
                  <a:gd name="T20" fmla="*/ 285 w 285"/>
                  <a:gd name="T21" fmla="*/ 286 h 2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5" h="286">
                    <a:moveTo>
                      <a:pt x="193" y="165"/>
                    </a:moveTo>
                    <a:cubicBezTo>
                      <a:pt x="132" y="130"/>
                      <a:pt x="97" y="66"/>
                      <a:pt x="9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56"/>
                      <a:pt x="129" y="282"/>
                      <a:pt x="285" y="286"/>
                    </a:cubicBezTo>
                    <a:cubicBezTo>
                      <a:pt x="285" y="192"/>
                      <a:pt x="285" y="192"/>
                      <a:pt x="285" y="192"/>
                    </a:cubicBezTo>
                    <a:cubicBezTo>
                      <a:pt x="254" y="190"/>
                      <a:pt x="222" y="182"/>
                      <a:pt x="193" y="165"/>
                    </a:cubicBezTo>
                    <a:close/>
                  </a:path>
                </a:pathLst>
              </a:custGeom>
              <a:solidFill>
                <a:srgbClr val="14284B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101882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5" name="Freeform 8"/>
              <p:cNvSpPr>
                <a:spLocks/>
              </p:cNvSpPr>
              <p:nvPr/>
            </p:nvSpPr>
            <p:spPr bwMode="gray">
              <a:xfrm>
                <a:off x="5879976" y="3514706"/>
                <a:ext cx="223199" cy="231000"/>
              </a:xfrm>
              <a:custGeom>
                <a:avLst/>
                <a:gdLst>
                  <a:gd name="T0" fmla="*/ 861378669 w 285"/>
                  <a:gd name="T1" fmla="*/ 1169874221 h 285"/>
                  <a:gd name="T2" fmla="*/ 2028864394 w 285"/>
                  <a:gd name="T3" fmla="*/ 569784630 h 285"/>
                  <a:gd name="T4" fmla="*/ 2028864394 w 285"/>
                  <a:gd name="T5" fmla="*/ 0 h 285"/>
                  <a:gd name="T6" fmla="*/ 0 w 285"/>
                  <a:gd name="T7" fmla="*/ 1727536036 h 285"/>
                  <a:gd name="T8" fmla="*/ 669170444 w 285"/>
                  <a:gd name="T9" fmla="*/ 1727536036 h 285"/>
                  <a:gd name="T10" fmla="*/ 861378669 w 285"/>
                  <a:gd name="T11" fmla="*/ 1169874221 h 2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5"/>
                  <a:gd name="T19" fmla="*/ 0 h 285"/>
                  <a:gd name="T20" fmla="*/ 285 w 285"/>
                  <a:gd name="T21" fmla="*/ 285 h 2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5" h="285">
                    <a:moveTo>
                      <a:pt x="121" y="193"/>
                    </a:moveTo>
                    <a:cubicBezTo>
                      <a:pt x="156" y="132"/>
                      <a:pt x="219" y="96"/>
                      <a:pt x="285" y="94"/>
                    </a:cubicBezTo>
                    <a:cubicBezTo>
                      <a:pt x="285" y="0"/>
                      <a:pt x="285" y="0"/>
                      <a:pt x="285" y="0"/>
                    </a:cubicBezTo>
                    <a:cubicBezTo>
                      <a:pt x="129" y="3"/>
                      <a:pt x="4" y="129"/>
                      <a:pt x="0" y="285"/>
                    </a:cubicBezTo>
                    <a:cubicBezTo>
                      <a:pt x="94" y="285"/>
                      <a:pt x="94" y="285"/>
                      <a:pt x="94" y="285"/>
                    </a:cubicBezTo>
                    <a:cubicBezTo>
                      <a:pt x="95" y="253"/>
                      <a:pt x="104" y="222"/>
                      <a:pt x="121" y="193"/>
                    </a:cubicBezTo>
                    <a:close/>
                  </a:path>
                </a:pathLst>
              </a:custGeom>
              <a:solidFill>
                <a:srgbClr val="14284B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101882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6" name="Freeform 9"/>
              <p:cNvSpPr>
                <a:spLocks/>
              </p:cNvSpPr>
              <p:nvPr/>
            </p:nvSpPr>
            <p:spPr bwMode="gray">
              <a:xfrm>
                <a:off x="6114824" y="3514706"/>
                <a:ext cx="223199" cy="231000"/>
              </a:xfrm>
              <a:custGeom>
                <a:avLst/>
                <a:gdLst>
                  <a:gd name="T0" fmla="*/ 654930735 w 285"/>
                  <a:gd name="T1" fmla="*/ 727383383 h 285"/>
                  <a:gd name="T2" fmla="*/ 1359693782 w 285"/>
                  <a:gd name="T3" fmla="*/ 1727536036 h 285"/>
                  <a:gd name="T4" fmla="*/ 2028864394 w 285"/>
                  <a:gd name="T5" fmla="*/ 1727536036 h 285"/>
                  <a:gd name="T6" fmla="*/ 0 w 285"/>
                  <a:gd name="T7" fmla="*/ 0 h 285"/>
                  <a:gd name="T8" fmla="*/ 0 w 285"/>
                  <a:gd name="T9" fmla="*/ 569784630 h 285"/>
                  <a:gd name="T10" fmla="*/ 654930735 w 285"/>
                  <a:gd name="T11" fmla="*/ 727383383 h 2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5"/>
                  <a:gd name="T19" fmla="*/ 0 h 285"/>
                  <a:gd name="T20" fmla="*/ 285 w 285"/>
                  <a:gd name="T21" fmla="*/ 285 h 2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5" h="285">
                    <a:moveTo>
                      <a:pt x="92" y="120"/>
                    </a:moveTo>
                    <a:cubicBezTo>
                      <a:pt x="153" y="156"/>
                      <a:pt x="188" y="219"/>
                      <a:pt x="191" y="285"/>
                    </a:cubicBezTo>
                    <a:cubicBezTo>
                      <a:pt x="285" y="285"/>
                      <a:pt x="285" y="285"/>
                      <a:pt x="285" y="285"/>
                    </a:cubicBezTo>
                    <a:cubicBezTo>
                      <a:pt x="281" y="129"/>
                      <a:pt x="156" y="3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31" y="95"/>
                      <a:pt x="63" y="104"/>
                      <a:pt x="92" y="120"/>
                    </a:cubicBezTo>
                    <a:close/>
                  </a:path>
                </a:pathLst>
              </a:custGeom>
              <a:solidFill>
                <a:srgbClr val="14284B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101882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7" name="Freeform 10"/>
              <p:cNvSpPr>
                <a:spLocks/>
              </p:cNvSpPr>
              <p:nvPr/>
            </p:nvSpPr>
            <p:spPr bwMode="gray">
              <a:xfrm>
                <a:off x="6114824" y="3755198"/>
                <a:ext cx="223199" cy="231523"/>
              </a:xfrm>
              <a:custGeom>
                <a:avLst/>
                <a:gdLst>
                  <a:gd name="T0" fmla="*/ 1167485724 w 285"/>
                  <a:gd name="T1" fmla="*/ 556276031 h 286"/>
                  <a:gd name="T2" fmla="*/ 0 w 285"/>
                  <a:gd name="T3" fmla="*/ 1154880609 h 286"/>
                  <a:gd name="T4" fmla="*/ 0 w 285"/>
                  <a:gd name="T5" fmla="*/ 1729296545 h 286"/>
                  <a:gd name="T6" fmla="*/ 2028864394 w 285"/>
                  <a:gd name="T7" fmla="*/ 0 h 286"/>
                  <a:gd name="T8" fmla="*/ 1359693782 w 285"/>
                  <a:gd name="T9" fmla="*/ 0 h 286"/>
                  <a:gd name="T10" fmla="*/ 1167485724 w 285"/>
                  <a:gd name="T11" fmla="*/ 556276031 h 2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5"/>
                  <a:gd name="T19" fmla="*/ 0 h 286"/>
                  <a:gd name="T20" fmla="*/ 285 w 285"/>
                  <a:gd name="T21" fmla="*/ 286 h 2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5" h="286">
                    <a:moveTo>
                      <a:pt x="164" y="92"/>
                    </a:moveTo>
                    <a:cubicBezTo>
                      <a:pt x="129" y="154"/>
                      <a:pt x="66" y="189"/>
                      <a:pt x="0" y="191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156" y="282"/>
                      <a:pt x="282" y="156"/>
                      <a:pt x="285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0" y="32"/>
                      <a:pt x="181" y="63"/>
                      <a:pt x="164" y="92"/>
                    </a:cubicBezTo>
                    <a:close/>
                  </a:path>
                </a:pathLst>
              </a:custGeom>
              <a:solidFill>
                <a:srgbClr val="14284B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101882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5982279" y="3630206"/>
              <a:ext cx="253441" cy="240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b="1" i="1" dirty="0" smtClean="0">
                  <a:solidFill>
                    <a:srgbClr val="14284B"/>
                  </a:solidFill>
                </a:rPr>
                <a:t>3</a:t>
              </a:r>
              <a:endParaRPr lang="it-IT" sz="1200" b="1" i="1" dirty="0">
                <a:solidFill>
                  <a:srgbClr val="1428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1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900246"/>
          </a:xfrm>
        </p:spPr>
        <p:txBody>
          <a:bodyPr/>
          <a:lstStyle/>
          <a:p>
            <a:r>
              <a:rPr lang="it-IT" dirty="0"/>
              <a:t>Alla CUC della Provincia di Brescia hanno aderito </a:t>
            </a:r>
            <a:r>
              <a:rPr lang="it-IT" sz="1400" b="1" dirty="0" smtClean="0">
                <a:solidFill>
                  <a:srgbClr val="3FAE29"/>
                </a:solidFill>
                <a:latin typeface="Segoe Print" panose="02000600000000000000" pitchFamily="2" charset="0"/>
              </a:rPr>
              <a:t>138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Comuni lombardi </a:t>
            </a:r>
            <a:r>
              <a:rPr lang="it-IT" dirty="0"/>
              <a:t>e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7 Unioni di Comuni</a:t>
            </a:r>
            <a:r>
              <a:rPr lang="it-IT" dirty="0"/>
              <a:t> della Provincia.</a:t>
            </a:r>
          </a:p>
          <a:p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Circa il 70% dei Comuni è situato all’interno della Provincia di Brescia </a:t>
            </a:r>
            <a:r>
              <a:rPr lang="it-IT" dirty="0"/>
              <a:t>(115 non vi aderiscono), mentre i restanti 43 Comuni appartengono alle province di Bergamo, Cremona, Mantova e Milano.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2700" dirty="0"/>
              <a:t>Ambito Organizzativo</a:t>
            </a:r>
            <a:br>
              <a:rPr lang="it-IT" sz="2700" dirty="0"/>
            </a:br>
            <a:r>
              <a:rPr lang="it-IT" sz="2200" b="0" i="1" dirty="0"/>
              <a:t>Contesto territoriale di riferimento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53067" y="2242791"/>
            <a:ext cx="4412823" cy="4267602"/>
            <a:chOff x="730703" y="2187439"/>
            <a:chExt cx="4412823" cy="4267602"/>
          </a:xfrm>
        </p:grpSpPr>
        <p:pic>
          <p:nvPicPr>
            <p:cNvPr id="14" name="Picture 2" descr="Risultati immagini per cartina lombardia province pp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793" b="4837"/>
            <a:stretch/>
          </p:blipFill>
          <p:spPr bwMode="auto">
            <a:xfrm>
              <a:off x="730703" y="2187439"/>
              <a:ext cx="4412823" cy="426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ontent Placeholder 1"/>
            <p:cNvSpPr txBox="1">
              <a:spLocks/>
            </p:cNvSpPr>
            <p:nvPr/>
          </p:nvSpPr>
          <p:spPr>
            <a:xfrm>
              <a:off x="3122032" y="4163938"/>
              <a:ext cx="733830" cy="28800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just" defTabSz="914377" rtl="0" eaLnBrk="1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tabLst/>
                <a:defRPr sz="1600" b="0" i="0" kern="1200">
                  <a:solidFill>
                    <a:srgbClr val="14284B"/>
                  </a:solidFill>
                  <a:latin typeface="Hind Medium"/>
                  <a:ea typeface="+mn-ea"/>
                  <a:cs typeface="Hind Medium"/>
                </a:defRPr>
              </a:lvl1pPr>
              <a:lvl2pPr marL="457188" indent="0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0"/>
                </a:spcAft>
              </a:pPr>
              <a:r>
                <a:rPr lang="it-IT" sz="1200" b="1" i="1" dirty="0" smtClean="0">
                  <a:latin typeface="+mj-lt"/>
                </a:rPr>
                <a:t>Brescia</a:t>
              </a:r>
              <a:endParaRPr lang="it-IT" sz="1200" b="1" i="1" dirty="0">
                <a:latin typeface="+mj-lt"/>
              </a:endParaRPr>
            </a:p>
          </p:txBody>
        </p:sp>
        <p:sp>
          <p:nvSpPr>
            <p:cNvPr id="16" name="Content Placeholder 1"/>
            <p:cNvSpPr txBox="1">
              <a:spLocks noChangeAspect="1"/>
            </p:cNvSpPr>
            <p:nvPr/>
          </p:nvSpPr>
          <p:spPr>
            <a:xfrm>
              <a:off x="3377946" y="4418499"/>
              <a:ext cx="222002" cy="222002"/>
            </a:xfrm>
            <a:prstGeom prst="ellipse">
              <a:avLst/>
            </a:prstGeom>
            <a:solidFill>
              <a:srgbClr val="3FAE29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nl-NL"/>
              </a:defPPr>
              <a:lvl1pPr indent="0" algn="ctr" defTabSz="914377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tabLst/>
                <a:defRPr sz="1000" b="1" i="1">
                  <a:solidFill>
                    <a:schemeClr val="bg1"/>
                  </a:solidFill>
                  <a:latin typeface="+mj-lt"/>
                  <a:cs typeface="Hind Medium"/>
                </a:defRPr>
              </a:lvl1pPr>
              <a:lvl2pPr marL="457188" indent="0" defTabSz="914377">
                <a:spcBef>
                  <a:spcPct val="20000"/>
                </a:spcBef>
                <a:buFont typeface="Arial" panose="020B0604020202020204" pitchFamily="34" charset="0"/>
                <a:buNone/>
                <a:defRPr b="0" i="0">
                  <a:solidFill>
                    <a:srgbClr val="14284B"/>
                  </a:solidFill>
                  <a:latin typeface="Hind Light"/>
                  <a:cs typeface="Hind Light"/>
                </a:defRPr>
              </a:lvl2pPr>
              <a:lvl3pPr marL="1142971" indent="-228594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 b="0" i="0">
                  <a:solidFill>
                    <a:srgbClr val="14284B"/>
                  </a:solidFill>
                  <a:latin typeface="Hind Light"/>
                  <a:cs typeface="Hind Light"/>
                </a:defRPr>
              </a:lvl3pPr>
              <a:lvl4pPr marL="1600160" indent="-228594" defTabSz="914377">
                <a:spcBef>
                  <a:spcPct val="20000"/>
                </a:spcBef>
                <a:buFont typeface="Arial" panose="020B0604020202020204" pitchFamily="34" charset="0"/>
                <a:buChar char="–"/>
                <a:defRPr b="0" i="0">
                  <a:solidFill>
                    <a:srgbClr val="14284B"/>
                  </a:solidFill>
                  <a:latin typeface="Hind Light"/>
                  <a:cs typeface="Hind Light"/>
                </a:defRPr>
              </a:lvl4pPr>
              <a:lvl5pPr marL="2057349" indent="-228594" defTabSz="914377">
                <a:spcBef>
                  <a:spcPct val="20000"/>
                </a:spcBef>
                <a:buFont typeface="Arial" panose="020B0604020202020204" pitchFamily="34" charset="0"/>
                <a:buChar char="»"/>
                <a:defRPr b="0" i="0">
                  <a:solidFill>
                    <a:srgbClr val="14284B"/>
                  </a:solidFill>
                  <a:latin typeface="Hind Light"/>
                  <a:cs typeface="Hind Light"/>
                </a:defRPr>
              </a:lvl5pPr>
              <a:lvl6pPr marL="2514537" indent="-228594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6pPr>
              <a:lvl7pPr marL="2971726" indent="-228594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7pPr>
              <a:lvl8pPr marL="3428914" indent="-228594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8pPr>
              <a:lvl9pPr marL="3886103" indent="-228594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9pPr>
            </a:lstStyle>
            <a:p>
              <a:r>
                <a:rPr lang="it-IT" dirty="0"/>
                <a:t>92</a:t>
              </a:r>
            </a:p>
          </p:txBody>
        </p:sp>
        <p:sp>
          <p:nvSpPr>
            <p:cNvPr id="17" name="Content Placeholder 1"/>
            <p:cNvSpPr txBox="1">
              <a:spLocks/>
            </p:cNvSpPr>
            <p:nvPr/>
          </p:nvSpPr>
          <p:spPr>
            <a:xfrm>
              <a:off x="2231631" y="3855949"/>
              <a:ext cx="823438" cy="28800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just" defTabSz="914377" rtl="0" eaLnBrk="1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tabLst/>
                <a:defRPr sz="1600" b="0" i="0" kern="1200">
                  <a:solidFill>
                    <a:srgbClr val="14284B"/>
                  </a:solidFill>
                  <a:latin typeface="Hind Medium"/>
                  <a:ea typeface="+mn-ea"/>
                  <a:cs typeface="Hind Medium"/>
                </a:defRPr>
              </a:lvl1pPr>
              <a:lvl2pPr marL="457188" indent="0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0"/>
                </a:spcAft>
              </a:pPr>
              <a:r>
                <a:rPr lang="it-IT" sz="1200" b="1" i="1" dirty="0" smtClean="0">
                  <a:latin typeface="+mj-lt"/>
                </a:rPr>
                <a:t>Bergamo</a:t>
              </a:r>
              <a:endParaRPr lang="it-IT" sz="1200" b="1" i="1" dirty="0">
                <a:latin typeface="+mj-lt"/>
              </a:endParaRPr>
            </a:p>
          </p:txBody>
        </p:sp>
        <p:sp>
          <p:nvSpPr>
            <p:cNvPr id="18" name="Content Placeholder 1"/>
            <p:cNvSpPr txBox="1">
              <a:spLocks noChangeAspect="1"/>
            </p:cNvSpPr>
            <p:nvPr/>
          </p:nvSpPr>
          <p:spPr>
            <a:xfrm>
              <a:off x="2537953" y="4110510"/>
              <a:ext cx="222002" cy="222002"/>
            </a:xfrm>
            <a:prstGeom prst="ellipse">
              <a:avLst/>
            </a:prstGeom>
            <a:solidFill>
              <a:srgbClr val="3FAE29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nl-NL"/>
              </a:defPPr>
              <a:lvl1pPr indent="0" algn="ctr" defTabSz="914377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tabLst/>
                <a:defRPr sz="1000" b="1" i="1">
                  <a:solidFill>
                    <a:schemeClr val="bg1"/>
                  </a:solidFill>
                  <a:latin typeface="+mj-lt"/>
                  <a:cs typeface="Hind Medium"/>
                </a:defRPr>
              </a:lvl1pPr>
              <a:lvl2pPr marL="457188" indent="0" defTabSz="914377">
                <a:spcBef>
                  <a:spcPct val="20000"/>
                </a:spcBef>
                <a:buFont typeface="Arial" panose="020B0604020202020204" pitchFamily="34" charset="0"/>
                <a:buNone/>
                <a:defRPr b="0" i="0">
                  <a:solidFill>
                    <a:srgbClr val="14284B"/>
                  </a:solidFill>
                  <a:latin typeface="Hind Light"/>
                  <a:cs typeface="Hind Light"/>
                </a:defRPr>
              </a:lvl2pPr>
              <a:lvl3pPr marL="1142971" indent="-228594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 b="0" i="0">
                  <a:solidFill>
                    <a:srgbClr val="14284B"/>
                  </a:solidFill>
                  <a:latin typeface="Hind Light"/>
                  <a:cs typeface="Hind Light"/>
                </a:defRPr>
              </a:lvl3pPr>
              <a:lvl4pPr marL="1600160" indent="-228594" defTabSz="914377">
                <a:spcBef>
                  <a:spcPct val="20000"/>
                </a:spcBef>
                <a:buFont typeface="Arial" panose="020B0604020202020204" pitchFamily="34" charset="0"/>
                <a:buChar char="–"/>
                <a:defRPr b="0" i="0">
                  <a:solidFill>
                    <a:srgbClr val="14284B"/>
                  </a:solidFill>
                  <a:latin typeface="Hind Light"/>
                  <a:cs typeface="Hind Light"/>
                </a:defRPr>
              </a:lvl4pPr>
              <a:lvl5pPr marL="2057349" indent="-228594" defTabSz="914377">
                <a:spcBef>
                  <a:spcPct val="20000"/>
                </a:spcBef>
                <a:buFont typeface="Arial" panose="020B0604020202020204" pitchFamily="34" charset="0"/>
                <a:buChar char="»"/>
                <a:defRPr b="0" i="0">
                  <a:solidFill>
                    <a:srgbClr val="14284B"/>
                  </a:solidFill>
                  <a:latin typeface="Hind Light"/>
                  <a:cs typeface="Hind Light"/>
                </a:defRPr>
              </a:lvl5pPr>
              <a:lvl6pPr marL="2514537" indent="-228594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6pPr>
              <a:lvl7pPr marL="2971726" indent="-228594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7pPr>
              <a:lvl8pPr marL="3428914" indent="-228594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8pPr>
              <a:lvl9pPr marL="3886103" indent="-228594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9pPr>
            </a:lstStyle>
            <a:p>
              <a:r>
                <a:rPr lang="it-IT" dirty="0"/>
                <a:t>35</a:t>
              </a:r>
            </a:p>
          </p:txBody>
        </p:sp>
        <p:sp>
          <p:nvSpPr>
            <p:cNvPr id="19" name="Content Placeholder 1"/>
            <p:cNvSpPr txBox="1">
              <a:spLocks/>
            </p:cNvSpPr>
            <p:nvPr/>
          </p:nvSpPr>
          <p:spPr>
            <a:xfrm>
              <a:off x="2698755" y="5055527"/>
              <a:ext cx="748580" cy="28800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just" defTabSz="914377" rtl="0" eaLnBrk="1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tabLst/>
                <a:defRPr sz="1600" b="0" i="0" kern="1200">
                  <a:solidFill>
                    <a:srgbClr val="14284B"/>
                  </a:solidFill>
                  <a:latin typeface="Hind Medium"/>
                  <a:ea typeface="+mn-ea"/>
                  <a:cs typeface="Hind Medium"/>
                </a:defRPr>
              </a:lvl1pPr>
              <a:lvl2pPr marL="457188" indent="0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0"/>
                </a:spcAft>
              </a:pPr>
              <a:r>
                <a:rPr lang="it-IT" sz="1200" b="1" i="1" dirty="0" smtClean="0">
                  <a:latin typeface="+mj-lt"/>
                </a:rPr>
                <a:t>Cremona</a:t>
              </a:r>
              <a:endParaRPr lang="it-IT" sz="1200" b="1" i="1" dirty="0">
                <a:latin typeface="+mj-lt"/>
              </a:endParaRPr>
            </a:p>
          </p:txBody>
        </p:sp>
        <p:sp>
          <p:nvSpPr>
            <p:cNvPr id="20" name="Content Placeholder 1"/>
            <p:cNvSpPr txBox="1">
              <a:spLocks noChangeAspect="1"/>
            </p:cNvSpPr>
            <p:nvPr/>
          </p:nvSpPr>
          <p:spPr>
            <a:xfrm>
              <a:off x="2967648" y="5310088"/>
              <a:ext cx="222002" cy="222002"/>
            </a:xfrm>
            <a:prstGeom prst="ellipse">
              <a:avLst/>
            </a:prstGeom>
            <a:solidFill>
              <a:srgbClr val="3FAE29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just" defTabSz="914377" rtl="0" eaLnBrk="1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tabLst/>
                <a:defRPr sz="1600" b="0" i="0" kern="1200">
                  <a:solidFill>
                    <a:srgbClr val="14284B"/>
                  </a:solidFill>
                  <a:latin typeface="Hind Medium"/>
                  <a:ea typeface="+mn-ea"/>
                  <a:cs typeface="Hind Medium"/>
                </a:defRPr>
              </a:lvl1pPr>
              <a:lvl2pPr marL="457188" indent="0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0"/>
                </a:spcAft>
              </a:pPr>
              <a:r>
                <a:rPr lang="it-IT" sz="1000" b="1" i="1" dirty="0" smtClean="0">
                  <a:solidFill>
                    <a:schemeClr val="bg1"/>
                  </a:solidFill>
                  <a:latin typeface="+mj-lt"/>
                </a:rPr>
                <a:t>5</a:t>
              </a:r>
              <a:endParaRPr lang="it-IT" sz="10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Content Placeholder 1"/>
            <p:cNvSpPr txBox="1">
              <a:spLocks/>
            </p:cNvSpPr>
            <p:nvPr/>
          </p:nvSpPr>
          <p:spPr>
            <a:xfrm>
              <a:off x="3749450" y="5196903"/>
              <a:ext cx="748580" cy="28800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just" defTabSz="914377" rtl="0" eaLnBrk="1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tabLst/>
                <a:defRPr sz="1600" b="0" i="0" kern="1200">
                  <a:solidFill>
                    <a:srgbClr val="14284B"/>
                  </a:solidFill>
                  <a:latin typeface="Hind Medium"/>
                  <a:ea typeface="+mn-ea"/>
                  <a:cs typeface="Hind Medium"/>
                </a:defRPr>
              </a:lvl1pPr>
              <a:lvl2pPr marL="457188" indent="0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0"/>
                </a:spcAft>
              </a:pPr>
              <a:r>
                <a:rPr lang="it-IT" sz="1200" b="1" i="1" dirty="0" smtClean="0">
                  <a:latin typeface="+mj-lt"/>
                </a:rPr>
                <a:t>Mantova</a:t>
              </a:r>
              <a:endParaRPr lang="it-IT" sz="1200" b="1" i="1" dirty="0">
                <a:latin typeface="+mj-lt"/>
              </a:endParaRPr>
            </a:p>
          </p:txBody>
        </p:sp>
        <p:sp>
          <p:nvSpPr>
            <p:cNvPr id="22" name="Content Placeholder 1"/>
            <p:cNvSpPr txBox="1">
              <a:spLocks noChangeAspect="1"/>
            </p:cNvSpPr>
            <p:nvPr/>
          </p:nvSpPr>
          <p:spPr>
            <a:xfrm>
              <a:off x="4018343" y="5451464"/>
              <a:ext cx="222002" cy="222002"/>
            </a:xfrm>
            <a:prstGeom prst="ellipse">
              <a:avLst/>
            </a:prstGeom>
            <a:solidFill>
              <a:srgbClr val="3FAE29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just" defTabSz="914377" rtl="0" eaLnBrk="1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tabLst/>
                <a:defRPr sz="1600" b="0" i="0" kern="1200">
                  <a:solidFill>
                    <a:srgbClr val="14284B"/>
                  </a:solidFill>
                  <a:latin typeface="Hind Medium"/>
                  <a:ea typeface="+mn-ea"/>
                  <a:cs typeface="Hind Medium"/>
                </a:defRPr>
              </a:lvl1pPr>
              <a:lvl2pPr marL="457188" indent="0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0"/>
                </a:spcAft>
              </a:pPr>
              <a:r>
                <a:rPr lang="it-IT" sz="1000" b="1" i="1" dirty="0" smtClean="0">
                  <a:solidFill>
                    <a:schemeClr val="bg1"/>
                  </a:solidFill>
                  <a:latin typeface="+mj-lt"/>
                </a:rPr>
                <a:t>2</a:t>
              </a:r>
              <a:endParaRPr lang="it-IT" sz="10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Content Placeholder 1"/>
            <p:cNvSpPr txBox="1">
              <a:spLocks/>
            </p:cNvSpPr>
            <p:nvPr/>
          </p:nvSpPr>
          <p:spPr>
            <a:xfrm>
              <a:off x="1320019" y="4457754"/>
              <a:ext cx="618661" cy="28800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just" defTabSz="914377" rtl="0" eaLnBrk="1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tabLst/>
                <a:defRPr sz="1600" b="0" i="0" kern="1200">
                  <a:solidFill>
                    <a:srgbClr val="14284B"/>
                  </a:solidFill>
                  <a:latin typeface="Hind Medium"/>
                  <a:ea typeface="+mn-ea"/>
                  <a:cs typeface="Hind Medium"/>
                </a:defRPr>
              </a:lvl1pPr>
              <a:lvl2pPr marL="457188" indent="0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b="0" i="0" kern="1200">
                  <a:solidFill>
                    <a:srgbClr val="14284B"/>
                  </a:solidFill>
                  <a:latin typeface="Hind Light"/>
                  <a:ea typeface="+mn-ea"/>
                  <a:cs typeface="Hind Light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0"/>
                </a:spcAft>
              </a:pPr>
              <a:r>
                <a:rPr lang="it-IT" sz="1200" b="1" i="1" dirty="0" smtClean="0">
                  <a:latin typeface="+mj-lt"/>
                </a:rPr>
                <a:t>Milano</a:t>
              </a:r>
              <a:endParaRPr lang="it-IT" sz="1200" b="1" i="1" dirty="0">
                <a:latin typeface="+mj-lt"/>
              </a:endParaRPr>
            </a:p>
          </p:txBody>
        </p:sp>
        <p:sp>
          <p:nvSpPr>
            <p:cNvPr id="33" name="Content Placeholder 1"/>
            <p:cNvSpPr txBox="1">
              <a:spLocks noChangeAspect="1"/>
            </p:cNvSpPr>
            <p:nvPr/>
          </p:nvSpPr>
          <p:spPr>
            <a:xfrm>
              <a:off x="1518348" y="4712315"/>
              <a:ext cx="222002" cy="222002"/>
            </a:xfrm>
            <a:prstGeom prst="ellipse">
              <a:avLst/>
            </a:prstGeom>
            <a:solidFill>
              <a:srgbClr val="3FAE29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nl-NL"/>
              </a:defPPr>
              <a:lvl1pPr indent="0" algn="ctr" defTabSz="914377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tabLst/>
                <a:defRPr sz="1000" b="1" i="1">
                  <a:solidFill>
                    <a:schemeClr val="bg1"/>
                  </a:solidFill>
                  <a:latin typeface="+mj-lt"/>
                  <a:cs typeface="Hind Medium"/>
                </a:defRPr>
              </a:lvl1pPr>
              <a:lvl2pPr marL="457188" indent="0" defTabSz="914377">
                <a:spcBef>
                  <a:spcPct val="20000"/>
                </a:spcBef>
                <a:buFont typeface="Arial" panose="020B0604020202020204" pitchFamily="34" charset="0"/>
                <a:buNone/>
                <a:defRPr b="0" i="0">
                  <a:solidFill>
                    <a:srgbClr val="14284B"/>
                  </a:solidFill>
                  <a:latin typeface="Hind Light"/>
                  <a:cs typeface="Hind Light"/>
                </a:defRPr>
              </a:lvl2pPr>
              <a:lvl3pPr marL="1142971" indent="-228594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 b="0" i="0">
                  <a:solidFill>
                    <a:srgbClr val="14284B"/>
                  </a:solidFill>
                  <a:latin typeface="Hind Light"/>
                  <a:cs typeface="Hind Light"/>
                </a:defRPr>
              </a:lvl3pPr>
              <a:lvl4pPr marL="1600160" indent="-228594" defTabSz="914377">
                <a:spcBef>
                  <a:spcPct val="20000"/>
                </a:spcBef>
                <a:buFont typeface="Arial" panose="020B0604020202020204" pitchFamily="34" charset="0"/>
                <a:buChar char="–"/>
                <a:defRPr b="0" i="0">
                  <a:solidFill>
                    <a:srgbClr val="14284B"/>
                  </a:solidFill>
                  <a:latin typeface="Hind Light"/>
                  <a:cs typeface="Hind Light"/>
                </a:defRPr>
              </a:lvl4pPr>
              <a:lvl5pPr marL="2057349" indent="-228594" defTabSz="914377">
                <a:spcBef>
                  <a:spcPct val="20000"/>
                </a:spcBef>
                <a:buFont typeface="Arial" panose="020B0604020202020204" pitchFamily="34" charset="0"/>
                <a:buChar char="»"/>
                <a:defRPr b="0" i="0">
                  <a:solidFill>
                    <a:srgbClr val="14284B"/>
                  </a:solidFill>
                  <a:latin typeface="Hind Light"/>
                  <a:cs typeface="Hind Light"/>
                </a:defRPr>
              </a:lvl5pPr>
              <a:lvl6pPr marL="2514537" indent="-228594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6pPr>
              <a:lvl7pPr marL="2971726" indent="-228594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7pPr>
              <a:lvl8pPr marL="3428914" indent="-228594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8pPr>
              <a:lvl9pPr marL="3886103" indent="-228594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9pPr>
            </a:lstStyle>
            <a:p>
              <a:r>
                <a:rPr lang="it-IT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215680" y="6191605"/>
              <a:ext cx="1702392" cy="222002"/>
              <a:chOff x="2532349" y="6312255"/>
              <a:chExt cx="1702392" cy="222002"/>
            </a:xfrm>
          </p:grpSpPr>
          <p:sp>
            <p:nvSpPr>
              <p:cNvPr id="35" name="Content Placeholder 1"/>
              <p:cNvSpPr txBox="1">
                <a:spLocks noChangeAspect="1"/>
              </p:cNvSpPr>
              <p:nvPr/>
            </p:nvSpPr>
            <p:spPr>
              <a:xfrm>
                <a:off x="2532349" y="6312255"/>
                <a:ext cx="222002" cy="222002"/>
              </a:xfrm>
              <a:prstGeom prst="ellipse">
                <a:avLst/>
              </a:prstGeom>
              <a:solidFill>
                <a:srgbClr val="3FAE29"/>
              </a:solidFill>
              <a:ln w="190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0" tIns="0" rIns="0" bIns="0" rtlCol="0" anchor="ctr">
                <a:noAutofit/>
              </a:bodyPr>
              <a:lstStyle>
                <a:lvl1pPr marL="0" indent="0" algn="just" defTabSz="914377" rtl="0" eaLnBrk="1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300"/>
                  </a:spcAft>
                  <a:buFontTx/>
                  <a:buNone/>
                  <a:tabLst/>
                  <a:defRPr sz="1600" b="0" i="0" kern="1200">
                    <a:solidFill>
                      <a:srgbClr val="14284B"/>
                    </a:solidFill>
                    <a:latin typeface="Hind Medium"/>
                    <a:ea typeface="+mn-ea"/>
                    <a:cs typeface="Hind Medium"/>
                  </a:defRPr>
                </a:lvl1pPr>
                <a:lvl2pPr marL="457188" indent="0" algn="l" defTabSz="91437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1800" b="0" i="0" kern="1200">
                    <a:solidFill>
                      <a:srgbClr val="14284B"/>
                    </a:solidFill>
                    <a:latin typeface="Hind Light"/>
                    <a:ea typeface="+mn-ea"/>
                    <a:cs typeface="Hind Light"/>
                  </a:defRPr>
                </a:lvl2pPr>
                <a:lvl3pPr marL="1142971" indent="-228594" algn="l" defTabSz="91437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rgbClr val="14284B"/>
                    </a:solidFill>
                    <a:latin typeface="Hind Light"/>
                    <a:ea typeface="+mn-ea"/>
                    <a:cs typeface="Hind Light"/>
                  </a:defRPr>
                </a:lvl3pPr>
                <a:lvl4pPr marL="1600160" indent="-228594" algn="l" defTabSz="91437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800" b="0" i="0" kern="1200">
                    <a:solidFill>
                      <a:srgbClr val="14284B"/>
                    </a:solidFill>
                    <a:latin typeface="Hind Light"/>
                    <a:ea typeface="+mn-ea"/>
                    <a:cs typeface="Hind Light"/>
                  </a:defRPr>
                </a:lvl4pPr>
                <a:lvl5pPr marL="2057349" indent="-228594" algn="l" defTabSz="91437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b="0" i="0" kern="1200">
                    <a:solidFill>
                      <a:srgbClr val="14284B"/>
                    </a:solidFill>
                    <a:latin typeface="Hind Light"/>
                    <a:ea typeface="+mn-ea"/>
                    <a:cs typeface="Hind Light"/>
                  </a:defRPr>
                </a:lvl5pPr>
                <a:lvl6pPr marL="2514537" indent="-228594" algn="l" defTabSz="91437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it-IT" sz="1000" b="1" i="1" dirty="0" smtClean="0">
                    <a:solidFill>
                      <a:schemeClr val="bg1"/>
                    </a:solidFill>
                    <a:latin typeface="+mj-lt"/>
                  </a:rPr>
                  <a:t>n</a:t>
                </a:r>
                <a:endParaRPr lang="it-IT" sz="1000" b="1" i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Content Placeholder 1"/>
              <p:cNvSpPr txBox="1">
                <a:spLocks/>
              </p:cNvSpPr>
              <p:nvPr/>
            </p:nvSpPr>
            <p:spPr>
              <a:xfrm>
                <a:off x="2801554" y="6312255"/>
                <a:ext cx="1433187" cy="222002"/>
              </a:xfrm>
              <a:prstGeom prst="rect">
                <a:avLst/>
              </a:prstGeom>
              <a:noFill/>
              <a:ln w="190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0" tIns="0" rIns="0" bIns="0" rtlCol="0" anchor="ctr">
                <a:noAutofit/>
              </a:bodyPr>
              <a:lstStyle>
                <a:lvl1pPr marL="0" indent="0" algn="just" defTabSz="914377" rtl="0" eaLnBrk="1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300"/>
                  </a:spcAft>
                  <a:buFontTx/>
                  <a:buNone/>
                  <a:tabLst/>
                  <a:defRPr sz="1600" b="0" i="0" kern="1200">
                    <a:solidFill>
                      <a:srgbClr val="14284B"/>
                    </a:solidFill>
                    <a:latin typeface="Hind Medium"/>
                    <a:ea typeface="+mn-ea"/>
                    <a:cs typeface="Hind Medium"/>
                  </a:defRPr>
                </a:lvl1pPr>
                <a:lvl2pPr marL="457188" indent="0" algn="l" defTabSz="91437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1800" b="0" i="0" kern="1200">
                    <a:solidFill>
                      <a:srgbClr val="14284B"/>
                    </a:solidFill>
                    <a:latin typeface="Hind Light"/>
                    <a:ea typeface="+mn-ea"/>
                    <a:cs typeface="Hind Light"/>
                  </a:defRPr>
                </a:lvl2pPr>
                <a:lvl3pPr marL="1142971" indent="-228594" algn="l" defTabSz="91437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rgbClr val="14284B"/>
                    </a:solidFill>
                    <a:latin typeface="Hind Light"/>
                    <a:ea typeface="+mn-ea"/>
                    <a:cs typeface="Hind Light"/>
                  </a:defRPr>
                </a:lvl3pPr>
                <a:lvl4pPr marL="1600160" indent="-228594" algn="l" defTabSz="91437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800" b="0" i="0" kern="1200">
                    <a:solidFill>
                      <a:srgbClr val="14284B"/>
                    </a:solidFill>
                    <a:latin typeface="Hind Light"/>
                    <a:ea typeface="+mn-ea"/>
                    <a:cs typeface="Hind Light"/>
                  </a:defRPr>
                </a:lvl4pPr>
                <a:lvl5pPr marL="2057349" indent="-228594" algn="l" defTabSz="91437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b="0" i="0" kern="1200">
                    <a:solidFill>
                      <a:srgbClr val="14284B"/>
                    </a:solidFill>
                    <a:latin typeface="Hind Light"/>
                    <a:ea typeface="+mn-ea"/>
                    <a:cs typeface="Hind Light"/>
                  </a:defRPr>
                </a:lvl5pPr>
                <a:lvl6pPr marL="2514537" indent="-228594" algn="l" defTabSz="91437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it-IT" sz="1000" i="1" dirty="0" smtClean="0">
                    <a:latin typeface="+mj-lt"/>
                  </a:rPr>
                  <a:t>numero di Comuni aderenti</a:t>
                </a:r>
                <a:endParaRPr lang="it-IT" sz="1000" i="1" dirty="0">
                  <a:latin typeface="+mj-lt"/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095999" y="2185631"/>
            <a:ext cx="5400599" cy="4303573"/>
            <a:chOff x="6095999" y="2130279"/>
            <a:chExt cx="5400599" cy="4303573"/>
          </a:xfrm>
        </p:grpSpPr>
        <p:sp>
          <p:nvSpPr>
            <p:cNvPr id="38" name="CasellaDiTesto 58">
              <a:extLst>
                <a:ext uri="{FF2B5EF4-FFF2-40B4-BE49-F238E27FC236}">
                  <a16:creationId xmlns:a16="http://schemas.microsoft.com/office/drawing/2014/main" id="{C2D45F66-D448-44F3-920F-2C3C579389FE}"/>
                </a:ext>
              </a:extLst>
            </p:cNvPr>
            <p:cNvSpPr txBox="1"/>
            <p:nvPr/>
          </p:nvSpPr>
          <p:spPr>
            <a:xfrm>
              <a:off x="6095999" y="2130279"/>
              <a:ext cx="5400599" cy="627582"/>
            </a:xfrm>
            <a:prstGeom prst="roundRect">
              <a:avLst/>
            </a:prstGeom>
            <a:noFill/>
            <a:ln w="12700">
              <a:solidFill>
                <a:srgbClr val="39A024"/>
              </a:solidFill>
            </a:ln>
            <a:effectLst/>
          </p:spPr>
          <p:txBody>
            <a:bodyPr wrap="square" rtlCol="0" anchor="ctr">
              <a:noAutofit/>
            </a:bodyPr>
            <a:lstStyle/>
            <a:p>
              <a:pPr marL="0" lvl="1" algn="ctr"/>
              <a:endParaRPr lang="it-IT" sz="1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CasellaDiTesto 58">
              <a:extLst>
                <a:ext uri="{FF2B5EF4-FFF2-40B4-BE49-F238E27FC236}">
                  <a16:creationId xmlns:a16="http://schemas.microsoft.com/office/drawing/2014/main" id="{C2D45F66-D448-44F3-920F-2C3C579389FE}"/>
                </a:ext>
              </a:extLst>
            </p:cNvPr>
            <p:cNvSpPr txBox="1"/>
            <p:nvPr/>
          </p:nvSpPr>
          <p:spPr>
            <a:xfrm>
              <a:off x="6095999" y="2135990"/>
              <a:ext cx="5400599" cy="292323"/>
            </a:xfrm>
            <a:prstGeom prst="roundRect">
              <a:avLst>
                <a:gd name="adj" fmla="val 26929"/>
              </a:avLst>
            </a:prstGeom>
            <a:solidFill>
              <a:srgbClr val="39A024"/>
            </a:solidFill>
            <a:effectLst/>
          </p:spPr>
          <p:txBody>
            <a:bodyPr wrap="square" rtlCol="0" anchor="ctr">
              <a:noAutofit/>
            </a:bodyPr>
            <a:lstStyle/>
            <a:p>
              <a:pPr marL="0" lvl="1" algn="ctr"/>
              <a:r>
                <a:rPr lang="it-IT" sz="1200" b="1" dirty="0" smtClean="0">
                  <a:solidFill>
                    <a:schemeClr val="bg1"/>
                  </a:solidFill>
                  <a:latin typeface="+mj-lt"/>
                </a:rPr>
                <a:t>CONTESTO TERRITORIALE</a:t>
              </a:r>
              <a:endParaRPr lang="it-IT" sz="1200" b="1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3678" y="2855510"/>
              <a:ext cx="373314" cy="498393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6697588" y="2765738"/>
              <a:ext cx="1486644" cy="68400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14284B"/>
                  </a:solidFill>
                  <a:effectLst/>
                  <a:uLnTx/>
                  <a:uFillTx/>
                  <a:latin typeface="+mj-lt"/>
                </a:rPr>
                <a:t>Provincia di Brescia</a:t>
              </a:r>
              <a:endParaRPr kumimoji="0" lang="it-IT" sz="1200" b="1" i="1" u="none" strike="noStrike" kern="1200" cap="none" spc="0" normalizeH="0" baseline="0" noProof="0" dirty="0">
                <a:ln>
                  <a:noFill/>
                </a:ln>
                <a:solidFill>
                  <a:srgbClr val="14284B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97588" y="3508847"/>
              <a:ext cx="1486644" cy="68400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defRPr/>
              </a:pPr>
              <a:r>
                <a:rPr lang="it-IT" sz="1200" b="1" i="1" dirty="0">
                  <a:solidFill>
                    <a:srgbClr val="14284B"/>
                  </a:solidFill>
                </a:rPr>
                <a:t>Provincia di </a:t>
              </a:r>
              <a:r>
                <a:rPr lang="it-IT" sz="1200" b="1" i="1" dirty="0" smtClean="0">
                  <a:solidFill>
                    <a:srgbClr val="14284B"/>
                  </a:solidFill>
                </a:rPr>
                <a:t>Bergamo</a:t>
              </a:r>
              <a:endParaRPr lang="it-IT" sz="1200" b="1" i="1" dirty="0">
                <a:solidFill>
                  <a:srgbClr val="14284B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97588" y="4251956"/>
              <a:ext cx="1486644" cy="68400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defRPr/>
              </a:pPr>
              <a:r>
                <a:rPr lang="it-IT" sz="1200" b="1" i="1" dirty="0">
                  <a:solidFill>
                    <a:srgbClr val="14284B"/>
                  </a:solidFill>
                </a:rPr>
                <a:t>Provincia di </a:t>
              </a:r>
              <a:r>
                <a:rPr lang="it-IT" sz="1200" b="1" i="1" dirty="0" smtClean="0">
                  <a:solidFill>
                    <a:srgbClr val="14284B"/>
                  </a:solidFill>
                </a:rPr>
                <a:t>Cremona</a:t>
              </a:r>
              <a:endParaRPr lang="it-IT" sz="1200" b="1" i="1" dirty="0">
                <a:solidFill>
                  <a:srgbClr val="14284B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97588" y="4995065"/>
              <a:ext cx="1486644" cy="68400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defRPr/>
              </a:pPr>
              <a:r>
                <a:rPr lang="it-IT" sz="1200" b="1" i="1" dirty="0">
                  <a:solidFill>
                    <a:srgbClr val="14284B"/>
                  </a:solidFill>
                </a:rPr>
                <a:t>Provincia di </a:t>
              </a:r>
              <a:r>
                <a:rPr lang="it-IT" sz="1200" b="1" i="1" dirty="0" smtClean="0">
                  <a:solidFill>
                    <a:srgbClr val="14284B"/>
                  </a:solidFill>
                </a:rPr>
                <a:t>Mantova</a:t>
              </a:r>
              <a:endParaRPr lang="it-IT" sz="1200" b="1" i="1" dirty="0">
                <a:solidFill>
                  <a:srgbClr val="14284B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697588" y="5738175"/>
              <a:ext cx="1486644" cy="68400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defRPr/>
              </a:pPr>
              <a:r>
                <a:rPr lang="it-IT" sz="1200" b="1" i="1" dirty="0">
                  <a:solidFill>
                    <a:srgbClr val="14284B"/>
                  </a:solidFill>
                </a:rPr>
                <a:t>Provincia di </a:t>
              </a:r>
              <a:r>
                <a:rPr lang="it-IT" sz="1200" b="1" i="1" dirty="0" smtClean="0">
                  <a:solidFill>
                    <a:srgbClr val="14284B"/>
                  </a:solidFill>
                </a:rPr>
                <a:t>Milano</a:t>
              </a:r>
              <a:endParaRPr lang="it-IT" sz="1200" b="1" i="1" dirty="0">
                <a:solidFill>
                  <a:srgbClr val="14284B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415354" y="2765738"/>
              <a:ext cx="1713094" cy="68400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it-IT" sz="1200" i="1" dirty="0">
                  <a:solidFill>
                    <a:srgbClr val="14284B"/>
                  </a:solidFill>
                  <a:latin typeface="+mj-lt"/>
                </a:rPr>
                <a:t>Desenzano del Garda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it-IT" sz="1200" i="1" dirty="0">
                  <a:solidFill>
                    <a:srgbClr val="14284B"/>
                  </a:solidFill>
                  <a:latin typeface="+mj-lt"/>
                </a:rPr>
                <a:t>Montichiari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it-IT" sz="1200" i="1" dirty="0">
                  <a:solidFill>
                    <a:srgbClr val="14284B"/>
                  </a:solidFill>
                  <a:latin typeface="+mj-lt"/>
                </a:rPr>
                <a:t>Lumezzane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415354" y="3508847"/>
              <a:ext cx="1713094" cy="68400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it-IT" sz="1200" i="1" dirty="0">
                  <a:solidFill>
                    <a:srgbClr val="14284B"/>
                  </a:solidFill>
                  <a:latin typeface="+mj-lt"/>
                </a:rPr>
                <a:t>Seriate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it-IT" sz="1200" i="1" dirty="0">
                  <a:solidFill>
                    <a:srgbClr val="14284B"/>
                  </a:solidFill>
                  <a:latin typeface="+mj-lt"/>
                </a:rPr>
                <a:t>Martinengo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it-IT" sz="1200" i="1" dirty="0">
                  <a:solidFill>
                    <a:srgbClr val="14284B"/>
                  </a:solidFill>
                  <a:latin typeface="+mj-lt"/>
                </a:rPr>
                <a:t>Brembate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415354" y="4251956"/>
              <a:ext cx="1713094" cy="68400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it-IT" sz="1200" i="1" dirty="0">
                  <a:solidFill>
                    <a:srgbClr val="14284B"/>
                  </a:solidFill>
                  <a:latin typeface="+mj-lt"/>
                </a:rPr>
                <a:t>Bagnolo </a:t>
              </a:r>
              <a:r>
                <a:rPr lang="it-IT" sz="1200" i="1" dirty="0" smtClean="0">
                  <a:solidFill>
                    <a:srgbClr val="14284B"/>
                  </a:solidFill>
                  <a:latin typeface="+mj-lt"/>
                </a:rPr>
                <a:t>Cremasco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it-IT" sz="1200" i="1" dirty="0" smtClean="0">
                  <a:solidFill>
                    <a:srgbClr val="14284B"/>
                  </a:solidFill>
                  <a:latin typeface="+mj-lt"/>
                </a:rPr>
                <a:t>Capergnanica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it-IT" sz="1200" i="1" dirty="0">
                  <a:solidFill>
                    <a:srgbClr val="14284B"/>
                  </a:solidFill>
                  <a:latin typeface="+mj-lt"/>
                </a:rPr>
                <a:t>Salvirola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415354" y="4995065"/>
              <a:ext cx="1713094" cy="68400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it-IT" sz="1200" i="1" dirty="0">
                  <a:solidFill>
                    <a:srgbClr val="14284B"/>
                  </a:solidFill>
                  <a:latin typeface="+mj-lt"/>
                </a:rPr>
                <a:t>Castiglione delle </a:t>
              </a:r>
              <a:r>
                <a:rPr lang="it-IT" sz="1200" i="1" dirty="0" smtClean="0">
                  <a:solidFill>
                    <a:srgbClr val="14284B"/>
                  </a:solidFill>
                  <a:latin typeface="+mj-lt"/>
                </a:rPr>
                <a:t>Stiviere</a:t>
              </a:r>
              <a:endParaRPr lang="it-IT" sz="1200" i="1" dirty="0">
                <a:solidFill>
                  <a:srgbClr val="14284B"/>
                </a:solidFill>
                <a:latin typeface="+mj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15354" y="5738175"/>
              <a:ext cx="1713094" cy="68400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it-IT" sz="1200" i="1" dirty="0">
                  <a:solidFill>
                    <a:srgbClr val="14284B"/>
                  </a:solidFill>
                  <a:latin typeface="+mj-lt"/>
                </a:rPr>
                <a:t>Gessate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9319" y="3608140"/>
              <a:ext cx="342770" cy="47872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6753" y="4351258"/>
              <a:ext cx="347165" cy="483515"/>
            </a:xfrm>
            <a:prstGeom prst="rect">
              <a:avLst/>
            </a:prstGeom>
          </p:spPr>
        </p:pic>
        <p:pic>
          <p:nvPicPr>
            <p:cNvPr id="53" name="Picture 2" descr="Provincia di Mantova â Stemm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1434" y="5094375"/>
              <a:ext cx="357803" cy="483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7083" y="5838228"/>
              <a:ext cx="366505" cy="4835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10289642" y="2765738"/>
                  <a:ext cx="1206956" cy="684000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it-IT" sz="1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4284B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kumimoji="0" lang="it-IT" sz="1200" b="1" i="1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14284B"/>
                      </a:solidFill>
                      <a:effectLst/>
                      <a:uLnTx/>
                      <a:uFillTx/>
                      <a:latin typeface="+mj-lt"/>
                    </a:rPr>
                    <a:t> 580 mila</a:t>
                  </a:r>
                  <a:endParaRPr kumimoji="0" lang="it-IT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14284B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9642" y="2765738"/>
                  <a:ext cx="1206956" cy="684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noFill/>
                </a:ln>
                <a:effectLst/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10289642" y="3508847"/>
                  <a:ext cx="1206956" cy="684000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r>
                        <a:rPr lang="it-IT" sz="1200" b="1" i="1">
                          <a:solidFill>
                            <a:srgbClr val="1428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it-IT" sz="1200" b="1" i="1" dirty="0" smtClean="0">
                      <a:solidFill>
                        <a:srgbClr val="14284B"/>
                      </a:solidFill>
                    </a:rPr>
                    <a:t> 210 mila</a:t>
                  </a:r>
                  <a:endParaRPr lang="it-IT" sz="1200" b="1" i="1" dirty="0">
                    <a:solidFill>
                      <a:srgbClr val="14284B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9642" y="3508847"/>
                  <a:ext cx="1206956" cy="684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noFill/>
                </a:ln>
                <a:effectLst/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0289642" y="4251956"/>
                  <a:ext cx="1206956" cy="684000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r>
                        <a:rPr lang="it-IT" sz="1200" b="1" i="1">
                          <a:solidFill>
                            <a:srgbClr val="1428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it-IT" sz="1200" b="1" i="1" dirty="0" smtClean="0">
                      <a:solidFill>
                        <a:srgbClr val="14284B"/>
                      </a:solidFill>
                    </a:rPr>
                    <a:t> 10 mila</a:t>
                  </a:r>
                  <a:endParaRPr lang="it-IT" sz="1200" b="1" i="1" dirty="0">
                    <a:solidFill>
                      <a:srgbClr val="14284B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9642" y="4251956"/>
                  <a:ext cx="1206956" cy="684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noFill/>
                </a:ln>
                <a:effectLst/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10289642" y="4995065"/>
                  <a:ext cx="1206956" cy="684000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r>
                        <a:rPr lang="it-IT" sz="1200" b="1" i="1">
                          <a:solidFill>
                            <a:srgbClr val="1428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it-IT" sz="1200" b="1" i="1" dirty="0">
                      <a:solidFill>
                        <a:srgbClr val="14284B"/>
                      </a:solidFill>
                    </a:rPr>
                    <a:t> </a:t>
                  </a:r>
                  <a:r>
                    <a:rPr lang="it-IT" sz="1200" b="1" i="1" dirty="0" smtClean="0">
                      <a:solidFill>
                        <a:srgbClr val="14284B"/>
                      </a:solidFill>
                    </a:rPr>
                    <a:t>30 mila</a:t>
                  </a:r>
                  <a:endParaRPr lang="it-IT" sz="1200" b="1" i="1" dirty="0">
                    <a:solidFill>
                      <a:srgbClr val="14284B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9642" y="4995065"/>
                  <a:ext cx="1206956" cy="684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>
                  <a:noFill/>
                </a:ln>
                <a:effectLst/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10289642" y="5738175"/>
                  <a:ext cx="1206956" cy="684000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r>
                        <a:rPr lang="it-IT" sz="1200" b="1" i="1">
                          <a:solidFill>
                            <a:srgbClr val="1428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it-IT" sz="1200" b="1" i="1" dirty="0">
                      <a:solidFill>
                        <a:srgbClr val="14284B"/>
                      </a:solidFill>
                    </a:rPr>
                    <a:t> 10 </a:t>
                  </a:r>
                  <a:r>
                    <a:rPr lang="it-IT" sz="1200" b="1" i="1" dirty="0" smtClean="0">
                      <a:solidFill>
                        <a:srgbClr val="14284B"/>
                      </a:solidFill>
                    </a:rPr>
                    <a:t>mila</a:t>
                  </a:r>
                  <a:endParaRPr lang="it-IT" sz="1200" b="1" i="1" dirty="0">
                    <a:solidFill>
                      <a:srgbClr val="14284B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9642" y="5738175"/>
                  <a:ext cx="1206956" cy="684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noFill/>
                </a:ln>
                <a:effectLst/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CasellaDiTesto 58">
              <a:extLst>
                <a:ext uri="{FF2B5EF4-FFF2-40B4-BE49-F238E27FC236}">
                  <a16:creationId xmlns:a16="http://schemas.microsoft.com/office/drawing/2014/main" id="{C2D45F66-D448-44F3-920F-2C3C579389FE}"/>
                </a:ext>
              </a:extLst>
            </p:cNvPr>
            <p:cNvSpPr txBox="1"/>
            <p:nvPr/>
          </p:nvSpPr>
          <p:spPr>
            <a:xfrm>
              <a:off x="6176193" y="2516935"/>
              <a:ext cx="2077967" cy="204013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noAutofit/>
            </a:bodyPr>
            <a:lstStyle/>
            <a:p>
              <a:pPr marL="0" lvl="1" algn="ctr">
                <a:lnSpc>
                  <a:spcPct val="80000"/>
                </a:lnSpc>
              </a:pPr>
              <a:r>
                <a:rPr lang="it-IT" sz="1200" i="1" dirty="0" smtClean="0">
                  <a:solidFill>
                    <a:srgbClr val="14284B"/>
                  </a:solidFill>
                  <a:latin typeface="+mj-lt"/>
                </a:rPr>
                <a:t>Provincia</a:t>
              </a:r>
              <a:endParaRPr lang="it-IT" sz="1200" i="1" dirty="0">
                <a:solidFill>
                  <a:srgbClr val="14284B"/>
                </a:solidFill>
                <a:latin typeface="+mj-lt"/>
              </a:endParaRPr>
            </a:p>
          </p:txBody>
        </p:sp>
        <p:sp>
          <p:nvSpPr>
            <p:cNvPr id="61" name="CasellaDiTesto 58">
              <a:extLst>
                <a:ext uri="{FF2B5EF4-FFF2-40B4-BE49-F238E27FC236}">
                  <a16:creationId xmlns:a16="http://schemas.microsoft.com/office/drawing/2014/main" id="{C2D45F66-D448-44F3-920F-2C3C579389FE}"/>
                </a:ext>
              </a:extLst>
            </p:cNvPr>
            <p:cNvSpPr txBox="1"/>
            <p:nvPr/>
          </p:nvSpPr>
          <p:spPr>
            <a:xfrm>
              <a:off x="8415354" y="2516935"/>
              <a:ext cx="1713094" cy="204013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noAutofit/>
            </a:bodyPr>
            <a:lstStyle/>
            <a:p>
              <a:pPr marL="0" lvl="1" algn="ctr">
                <a:lnSpc>
                  <a:spcPct val="80000"/>
                </a:lnSpc>
              </a:pPr>
              <a:r>
                <a:rPr lang="it-IT" sz="1200" i="1" dirty="0" smtClean="0">
                  <a:solidFill>
                    <a:srgbClr val="14284B"/>
                  </a:solidFill>
                  <a:latin typeface="+mj-lt"/>
                </a:rPr>
                <a:t>Principali città aderenti</a:t>
              </a:r>
              <a:endParaRPr lang="it-IT" sz="1200" i="1" dirty="0">
                <a:solidFill>
                  <a:srgbClr val="14284B"/>
                </a:solidFill>
                <a:latin typeface="+mj-lt"/>
              </a:endParaRPr>
            </a:p>
          </p:txBody>
        </p:sp>
        <p:sp>
          <p:nvSpPr>
            <p:cNvPr id="62" name="CasellaDiTesto 58">
              <a:extLst>
                <a:ext uri="{FF2B5EF4-FFF2-40B4-BE49-F238E27FC236}">
                  <a16:creationId xmlns:a16="http://schemas.microsoft.com/office/drawing/2014/main" id="{C2D45F66-D448-44F3-920F-2C3C579389FE}"/>
                </a:ext>
              </a:extLst>
            </p:cNvPr>
            <p:cNvSpPr txBox="1"/>
            <p:nvPr/>
          </p:nvSpPr>
          <p:spPr>
            <a:xfrm>
              <a:off x="10289642" y="2516935"/>
              <a:ext cx="1206956" cy="204013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noAutofit/>
            </a:bodyPr>
            <a:lstStyle/>
            <a:p>
              <a:pPr marL="0" lvl="1" algn="ctr">
                <a:lnSpc>
                  <a:spcPct val="80000"/>
                </a:lnSpc>
              </a:pPr>
              <a:r>
                <a:rPr lang="it-IT" sz="1200" i="1" dirty="0" smtClean="0">
                  <a:solidFill>
                    <a:srgbClr val="14284B"/>
                  </a:solidFill>
                  <a:latin typeface="+mj-lt"/>
                </a:rPr>
                <a:t>Totale residenti serviti</a:t>
              </a:r>
              <a:endParaRPr lang="it-IT" sz="1200" i="1" dirty="0">
                <a:solidFill>
                  <a:srgbClr val="14284B"/>
                </a:solidFill>
                <a:latin typeface="+mj-lt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299793" y="2473852"/>
              <a:ext cx="0" cy="3960000"/>
            </a:xfrm>
            <a:prstGeom prst="line">
              <a:avLst/>
            </a:prstGeom>
            <a:ln w="12700">
              <a:solidFill>
                <a:srgbClr val="39A0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0209045" y="2473852"/>
              <a:ext cx="0" cy="3960000"/>
            </a:xfrm>
            <a:prstGeom prst="line">
              <a:avLst/>
            </a:prstGeom>
            <a:ln w="12700">
              <a:solidFill>
                <a:srgbClr val="39A0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095999" y="3479293"/>
              <a:ext cx="5400000" cy="0"/>
            </a:xfrm>
            <a:prstGeom prst="line">
              <a:avLst/>
            </a:prstGeom>
            <a:ln w="12700">
              <a:solidFill>
                <a:srgbClr val="39A0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095999" y="4222402"/>
              <a:ext cx="5400000" cy="0"/>
            </a:xfrm>
            <a:prstGeom prst="line">
              <a:avLst/>
            </a:prstGeom>
            <a:ln w="12700">
              <a:solidFill>
                <a:srgbClr val="39A0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6095999" y="4965511"/>
              <a:ext cx="5400000" cy="0"/>
            </a:xfrm>
            <a:prstGeom prst="line">
              <a:avLst/>
            </a:prstGeom>
            <a:ln w="12700">
              <a:solidFill>
                <a:srgbClr val="39A0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095999" y="5708620"/>
              <a:ext cx="5400000" cy="0"/>
            </a:xfrm>
            <a:prstGeom prst="line">
              <a:avLst/>
            </a:prstGeom>
            <a:ln w="12700">
              <a:solidFill>
                <a:srgbClr val="39A0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lowchart: Extract 68"/>
          <p:cNvSpPr/>
          <p:nvPr/>
        </p:nvSpPr>
        <p:spPr>
          <a:xfrm rot="16200000">
            <a:off x="2981820" y="3442342"/>
            <a:ext cx="4326576" cy="1809525"/>
          </a:xfrm>
          <a:prstGeom prst="flowChartExtract">
            <a:avLst/>
          </a:prstGeom>
          <a:gradFill>
            <a:gsLst>
              <a:gs pos="29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rgbClr val="E4E4E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60496" y="244399"/>
            <a:ext cx="1152128" cy="10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1413207"/>
          </a:xfrm>
        </p:spPr>
        <p:txBody>
          <a:bodyPr/>
          <a:lstStyle/>
          <a:p>
            <a:r>
              <a:rPr lang="it-IT" dirty="0"/>
              <a:t>Nell’organigramma della Provincia di Brescia, la Centrale Unica di Committenza (</a:t>
            </a:r>
            <a:r>
              <a:rPr lang="it-IT" dirty="0" smtClean="0"/>
              <a:t>C.U.C.) </a:t>
            </a:r>
            <a:r>
              <a:rPr lang="it-IT" dirty="0"/>
              <a:t>è un settore che afferisce all’</a:t>
            </a:r>
            <a:r>
              <a:rPr lang="it-IT" i="1" dirty="0"/>
              <a:t>«Area delle Risorse e dello Sviluppo dell’Area Vasta»</a:t>
            </a:r>
            <a:r>
              <a:rPr lang="it-IT" dirty="0"/>
              <a:t> e si compone di </a:t>
            </a:r>
            <a:r>
              <a:rPr lang="it-IT" sz="1400" b="1" dirty="0" smtClean="0">
                <a:solidFill>
                  <a:srgbClr val="3FAE29"/>
                </a:solidFill>
                <a:latin typeface="Segoe Print" panose="02000600000000000000" pitchFamily="2" charset="0"/>
              </a:rPr>
              <a:t>33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risorse</a:t>
            </a:r>
            <a:r>
              <a:rPr lang="it-IT" dirty="0"/>
              <a:t> e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5 sedi </a:t>
            </a:r>
            <a:r>
              <a:rPr lang="it-IT" dirty="0"/>
              <a:t>(una sede principale e 4 sedi territoriali distaccate delle Comunità Montane</a:t>
            </a:r>
            <a:r>
              <a:rPr lang="it-IT" dirty="0" smtClean="0"/>
              <a:t>).</a:t>
            </a:r>
          </a:p>
          <a:p>
            <a:r>
              <a:rPr lang="it-IT" dirty="0" smtClean="0"/>
              <a:t>In particolare, le iniziative di acquisto della C.U.C. sono gestite da </a:t>
            </a:r>
            <a:r>
              <a:rPr lang="it-IT" sz="1400" b="1" dirty="0" smtClean="0">
                <a:solidFill>
                  <a:srgbClr val="3FAE29"/>
                </a:solidFill>
                <a:latin typeface="Segoe Print" panose="02000600000000000000" pitchFamily="2" charset="0"/>
              </a:rPr>
              <a:t>10 Referenti della Gestione delle Gare della CUC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(</a:t>
            </a:r>
            <a:r>
              <a:rPr lang="it-IT" sz="1400" b="1" dirty="0" smtClean="0">
                <a:solidFill>
                  <a:srgbClr val="3FAE29"/>
                </a:solidFill>
                <a:latin typeface="Segoe Print" panose="02000600000000000000" pitchFamily="2" charset="0"/>
              </a:rPr>
              <a:t>RGGC)</a:t>
            </a:r>
            <a:r>
              <a:rPr lang="it-IT" dirty="0" smtClean="0"/>
              <a:t>, di cui circa 6 appartenenti all’</a:t>
            </a:r>
            <a:r>
              <a:rPr lang="it-IT" i="1" dirty="0" smtClean="0"/>
              <a:t>Ufficio Stazione Appaltante</a:t>
            </a:r>
            <a:r>
              <a:rPr lang="it-IT" dirty="0" smtClean="0"/>
              <a:t> e i restanti distribuiti nelle </a:t>
            </a:r>
            <a:r>
              <a:rPr lang="it-IT" i="1" dirty="0" smtClean="0"/>
              <a:t>Sedi Distaccate Territoriali: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2700" dirty="0"/>
              <a:t>Ambito Organizzativo</a:t>
            </a:r>
            <a:br>
              <a:rPr lang="it-IT" sz="2700" dirty="0"/>
            </a:br>
            <a:r>
              <a:rPr lang="it-IT" sz="2200" b="0" i="1" dirty="0" smtClean="0"/>
              <a:t>Struttura organizzativa degli uffici</a:t>
            </a:r>
            <a:endParaRPr lang="it-IT" sz="2200" b="0" i="1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496" y="244399"/>
            <a:ext cx="1152128" cy="10217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26214" y="6373253"/>
            <a:ext cx="4572945" cy="136567"/>
            <a:chOff x="526214" y="6373253"/>
            <a:chExt cx="4572945" cy="136567"/>
          </a:xfrm>
        </p:grpSpPr>
        <p:sp>
          <p:nvSpPr>
            <p:cNvPr id="96" name="Rounded Rectangle 95"/>
            <p:cNvSpPr/>
            <p:nvPr/>
          </p:nvSpPr>
          <p:spPr>
            <a:xfrm>
              <a:off x="526214" y="6373847"/>
              <a:ext cx="254145" cy="135973"/>
            </a:xfrm>
            <a:prstGeom prst="roundRect">
              <a:avLst>
                <a:gd name="adj" fmla="val 13203"/>
              </a:avLst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000" tIns="18000" rIns="18000" bIns="18000" rtlCol="0" anchor="ctr"/>
            <a:lstStyle/>
            <a:p>
              <a:pPr algn="ctr"/>
              <a:endParaRPr lang="it-IT" sz="1300" b="1" i="1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10570" y="6373847"/>
              <a:ext cx="1584176" cy="13597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>
                <a:spcAft>
                  <a:spcPts val="600"/>
                </a:spcAft>
              </a:pPr>
              <a:r>
                <a:rPr lang="it-IT" sz="800" i="1" dirty="0" smtClean="0">
                  <a:solidFill>
                    <a:srgbClr val="14284B"/>
                  </a:solidFill>
                  <a:latin typeface="+mj-lt"/>
                  <a:cs typeface="Hind Medium"/>
                </a:rPr>
                <a:t>Responsabile della struttura</a:t>
              </a:r>
              <a:endParaRPr lang="it-IT" sz="800" i="1" dirty="0">
                <a:solidFill>
                  <a:srgbClr val="14284B"/>
                </a:solidFill>
                <a:latin typeface="+mj-lt"/>
                <a:cs typeface="Hind Medium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145477" y="6373253"/>
              <a:ext cx="254145" cy="135973"/>
            </a:xfrm>
            <a:prstGeom prst="roundRect">
              <a:avLst>
                <a:gd name="adj" fmla="val 13203"/>
              </a:avLst>
            </a:prstGeom>
            <a:solidFill>
              <a:srgbClr val="29741A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Aft>
                  <a:spcPts val="600"/>
                </a:spcAft>
              </a:pPr>
              <a:endParaRPr lang="it-IT" sz="13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429833" y="6373253"/>
              <a:ext cx="1584176" cy="13597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>
                <a:spcAft>
                  <a:spcPts val="600"/>
                </a:spcAft>
              </a:pPr>
              <a:r>
                <a:rPr lang="it-IT" sz="800" i="1" dirty="0" smtClean="0">
                  <a:solidFill>
                    <a:srgbClr val="14284B"/>
                  </a:solidFill>
                  <a:latin typeface="+mj-lt"/>
                  <a:cs typeface="Hind Medium"/>
                </a:rPr>
                <a:t>Sede Principale</a:t>
              </a:r>
              <a:endParaRPr lang="it-IT" sz="800" i="1" dirty="0">
                <a:solidFill>
                  <a:srgbClr val="14284B"/>
                </a:solidFill>
                <a:latin typeface="+mj-lt"/>
                <a:cs typeface="Hind Medium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230627" y="6373253"/>
              <a:ext cx="254145" cy="135973"/>
            </a:xfrm>
            <a:prstGeom prst="roundRect">
              <a:avLst>
                <a:gd name="adj" fmla="val 13203"/>
              </a:avLst>
            </a:prstGeom>
            <a:solidFill>
              <a:srgbClr val="88DF7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Aft>
                  <a:spcPts val="600"/>
                </a:spcAft>
              </a:pPr>
              <a:endParaRPr lang="it-IT" sz="13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514983" y="6373253"/>
              <a:ext cx="1584176" cy="13597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>
                <a:spcAft>
                  <a:spcPts val="600"/>
                </a:spcAft>
              </a:pPr>
              <a:r>
                <a:rPr lang="it-IT" sz="800" i="1" dirty="0" smtClean="0">
                  <a:solidFill>
                    <a:srgbClr val="14284B"/>
                  </a:solidFill>
                  <a:latin typeface="+mj-lt"/>
                  <a:cs typeface="Hind Medium"/>
                </a:rPr>
                <a:t>Sede Distaccata Territoriale</a:t>
              </a:r>
              <a:endParaRPr lang="it-IT" sz="800" i="1" dirty="0">
                <a:solidFill>
                  <a:srgbClr val="14284B"/>
                </a:solidFill>
                <a:latin typeface="+mj-lt"/>
                <a:cs typeface="Hind Medium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7380" y="2805549"/>
            <a:ext cx="10969211" cy="3430622"/>
            <a:chOff x="527380" y="2805549"/>
            <a:chExt cx="10969211" cy="3430622"/>
          </a:xfrm>
        </p:grpSpPr>
        <p:sp>
          <p:nvSpPr>
            <p:cNvPr id="93" name="Rectangle 92"/>
            <p:cNvSpPr/>
            <p:nvPr/>
          </p:nvSpPr>
          <p:spPr>
            <a:xfrm>
              <a:off x="527380" y="2805549"/>
              <a:ext cx="10969211" cy="34306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3284A"/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6000" tIns="144000" rtlCol="0" anchor="t"/>
            <a:lstStyle/>
            <a:p>
              <a:endParaRPr lang="it-IT" sz="1400" b="1" i="1" u="sng" dirty="0">
                <a:solidFill>
                  <a:srgbClr val="39A024"/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66313" y="3931012"/>
              <a:ext cx="10691344" cy="2202099"/>
            </a:xfrm>
            <a:prstGeom prst="roundRect">
              <a:avLst>
                <a:gd name="adj" fmla="val 2698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3FAE29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6000" tIns="144000" rtlCol="0" anchor="t"/>
            <a:lstStyle/>
            <a:p>
              <a:r>
                <a:rPr lang="it-IT" sz="1400" b="1" i="1" u="sng" dirty="0" smtClean="0">
                  <a:solidFill>
                    <a:srgbClr val="39A024"/>
                  </a:solidFill>
                </a:rPr>
                <a:t>Cabina di Regia</a:t>
              </a:r>
              <a:endParaRPr lang="it-IT" sz="1400" b="1" i="1" u="sng" dirty="0">
                <a:solidFill>
                  <a:srgbClr val="39A024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758" y="3080211"/>
              <a:ext cx="468000" cy="468000"/>
            </a:xfrm>
            <a:prstGeom prst="rect">
              <a:avLst/>
            </a:prstGeom>
          </p:spPr>
        </p:pic>
        <p:cxnSp>
          <p:nvCxnSpPr>
            <p:cNvPr id="72" name="Straight Connector 71"/>
            <p:cNvCxnSpPr>
              <a:stCxn id="78" idx="2"/>
              <a:endCxn id="79" idx="0"/>
            </p:cNvCxnSpPr>
            <p:nvPr/>
          </p:nvCxnSpPr>
          <p:spPr>
            <a:xfrm>
              <a:off x="6013388" y="3692211"/>
              <a:ext cx="0" cy="1278672"/>
            </a:xfrm>
            <a:prstGeom prst="line">
              <a:avLst/>
            </a:prstGeom>
            <a:ln w="19050">
              <a:solidFill>
                <a:srgbClr val="132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Alternate Process 72"/>
            <p:cNvSpPr/>
            <p:nvPr/>
          </p:nvSpPr>
          <p:spPr>
            <a:xfrm>
              <a:off x="4916290" y="4007416"/>
              <a:ext cx="2194196" cy="756000"/>
            </a:xfrm>
            <a:prstGeom prst="flowChartAlternateProcess">
              <a:avLst/>
            </a:prstGeom>
            <a:solidFill>
              <a:srgbClr val="29741A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>
                <a:spcAft>
                  <a:spcPts val="600"/>
                </a:spcAft>
              </a:pPr>
              <a:r>
                <a:rPr lang="it-IT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Ufficio Stazione Appaltante</a:t>
              </a:r>
            </a:p>
          </p:txBody>
        </p:sp>
        <p:sp>
          <p:nvSpPr>
            <p:cNvPr id="74" name="Flowchart: Alternate Process 73"/>
            <p:cNvSpPr/>
            <p:nvPr/>
          </p:nvSpPr>
          <p:spPr>
            <a:xfrm>
              <a:off x="1027725" y="5245942"/>
              <a:ext cx="2194196" cy="756000"/>
            </a:xfrm>
            <a:prstGeom prst="flowChartAlternateProcess">
              <a:avLst/>
            </a:prstGeom>
            <a:solidFill>
              <a:srgbClr val="88DF7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Aft>
                  <a:spcPts val="300"/>
                </a:spcAft>
              </a:pPr>
              <a:r>
                <a:rPr lang="it-IT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Comunità </a:t>
              </a:r>
              <a:r>
                <a:rPr lang="it-IT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Montana </a:t>
              </a:r>
              <a:r>
                <a:rPr lang="it-IT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Valle Trompia</a:t>
              </a:r>
            </a:p>
            <a:p>
              <a:pPr algn="ctr">
                <a:spcAft>
                  <a:spcPts val="300"/>
                </a:spcAft>
              </a:pPr>
              <a:r>
                <a:rPr lang="it-IT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(CUC </a:t>
              </a:r>
              <a:r>
                <a:rPr lang="it-IT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CM </a:t>
              </a:r>
              <a:r>
                <a:rPr lang="it-IT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VT)</a:t>
              </a:r>
              <a:endParaRPr lang="it-IT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75" name="Flowchart: Alternate Process 74"/>
            <p:cNvSpPr/>
            <p:nvPr/>
          </p:nvSpPr>
          <p:spPr>
            <a:xfrm>
              <a:off x="6212479" y="5245942"/>
              <a:ext cx="2194196" cy="756000"/>
            </a:xfrm>
            <a:prstGeom prst="flowChartAlternateProcess">
              <a:avLst/>
            </a:prstGeom>
            <a:solidFill>
              <a:srgbClr val="88DF7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Aft>
                  <a:spcPts val="300"/>
                </a:spcAft>
              </a:pPr>
              <a:r>
                <a:rPr lang="it-IT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Comunità </a:t>
              </a:r>
              <a:r>
                <a:rPr lang="it-IT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Montana Parco Alta Garda Bresciano</a:t>
              </a:r>
            </a:p>
            <a:p>
              <a:pPr algn="ctr">
                <a:spcAft>
                  <a:spcPts val="300"/>
                </a:spcAft>
              </a:pPr>
              <a:r>
                <a:rPr lang="it-IT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(CUC CM AT)</a:t>
              </a:r>
            </a:p>
          </p:txBody>
        </p:sp>
        <p:sp>
          <p:nvSpPr>
            <p:cNvPr id="76" name="Flowchart: Alternate Process 75"/>
            <p:cNvSpPr/>
            <p:nvPr/>
          </p:nvSpPr>
          <p:spPr>
            <a:xfrm>
              <a:off x="8804855" y="5245942"/>
              <a:ext cx="2194196" cy="756000"/>
            </a:xfrm>
            <a:prstGeom prst="flowChartAlternateProcess">
              <a:avLst/>
            </a:prstGeom>
            <a:solidFill>
              <a:srgbClr val="88DF7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Aft>
                  <a:spcPts val="300"/>
                </a:spcAft>
              </a:pPr>
              <a:r>
                <a:rPr lang="it-IT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Comunità </a:t>
              </a:r>
              <a:r>
                <a:rPr lang="it-IT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Montana </a:t>
              </a:r>
              <a:r>
                <a:rPr lang="it-IT" sz="1400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Sebino</a:t>
              </a:r>
              <a:r>
                <a:rPr lang="it-IT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Bresciano</a:t>
              </a:r>
            </a:p>
            <a:p>
              <a:pPr algn="ctr">
                <a:spcAft>
                  <a:spcPts val="300"/>
                </a:spcAft>
              </a:pPr>
              <a:r>
                <a:rPr lang="it-IT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(CUC CM SB)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620102" y="5245006"/>
              <a:ext cx="2194196" cy="756000"/>
            </a:xfrm>
            <a:prstGeom prst="roundRect">
              <a:avLst>
                <a:gd name="adj" fmla="val 13203"/>
              </a:avLst>
            </a:prstGeom>
            <a:solidFill>
              <a:srgbClr val="88DF7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Aft>
                  <a:spcPts val="300"/>
                </a:spcAft>
              </a:pPr>
              <a:r>
                <a:rPr lang="it-IT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Comunità Montana Valle Camonica</a:t>
              </a:r>
            </a:p>
            <a:p>
              <a:pPr algn="ctr">
                <a:spcAft>
                  <a:spcPts val="300"/>
                </a:spcAft>
              </a:pPr>
              <a:r>
                <a:rPr lang="it-IT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(CUC CM VC)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16290" y="2936211"/>
              <a:ext cx="2194196" cy="756000"/>
            </a:xfrm>
            <a:prstGeom prst="roundRect">
              <a:avLst>
                <a:gd name="adj" fmla="val 11375"/>
              </a:avLst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18000" rIns="18000" bIns="18000" rtlCol="0" anchor="ctr"/>
            <a:lstStyle/>
            <a:p>
              <a:pPr lvl="0" algn="ctr">
                <a:defRPr/>
              </a:pPr>
              <a:r>
                <a:rPr kumimoji="0" lang="it-IT" sz="1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</a:rPr>
                <a:t>Responsabile della </a:t>
              </a:r>
              <a:r>
                <a:rPr lang="it-IT" sz="1400" b="1" i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CUC</a:t>
              </a:r>
              <a:endParaRPr kumimoji="0" lang="it-IT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012023" y="4970883"/>
              <a:ext cx="2730" cy="2730"/>
            </a:xfrm>
            <a:prstGeom prst="ellipse">
              <a:avLst/>
            </a:prstGeom>
            <a:solidFill>
              <a:srgbClr val="1328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0" name="Elbow Connector 79"/>
            <p:cNvCxnSpPr>
              <a:stCxn id="79" idx="2"/>
              <a:endCxn id="74" idx="0"/>
            </p:cNvCxnSpPr>
            <p:nvPr/>
          </p:nvCxnSpPr>
          <p:spPr>
            <a:xfrm rot="10800000" flipV="1">
              <a:off x="2124823" y="4972248"/>
              <a:ext cx="3887200" cy="273694"/>
            </a:xfrm>
            <a:prstGeom prst="bentConnector2">
              <a:avLst/>
            </a:prstGeom>
            <a:ln w="19050">
              <a:solidFill>
                <a:srgbClr val="132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79" idx="6"/>
              <a:endCxn id="75" idx="0"/>
            </p:cNvCxnSpPr>
            <p:nvPr/>
          </p:nvCxnSpPr>
          <p:spPr>
            <a:xfrm>
              <a:off x="6014753" y="4972248"/>
              <a:ext cx="1294824" cy="273694"/>
            </a:xfrm>
            <a:prstGeom prst="bentConnector2">
              <a:avLst/>
            </a:prstGeom>
            <a:ln w="19050">
              <a:solidFill>
                <a:srgbClr val="132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79" idx="6"/>
              <a:endCxn id="76" idx="0"/>
            </p:cNvCxnSpPr>
            <p:nvPr/>
          </p:nvCxnSpPr>
          <p:spPr>
            <a:xfrm>
              <a:off x="6014753" y="4972248"/>
              <a:ext cx="3887200" cy="273694"/>
            </a:xfrm>
            <a:prstGeom prst="bentConnector2">
              <a:avLst/>
            </a:prstGeom>
            <a:ln w="19050">
              <a:solidFill>
                <a:srgbClr val="132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79" idx="2"/>
              <a:endCxn id="77" idx="0"/>
            </p:cNvCxnSpPr>
            <p:nvPr/>
          </p:nvCxnSpPr>
          <p:spPr>
            <a:xfrm rot="10800000" flipV="1">
              <a:off x="4717201" y="4972248"/>
              <a:ext cx="1294823" cy="272758"/>
            </a:xfrm>
            <a:prstGeom prst="bentConnector2">
              <a:avLst/>
            </a:prstGeom>
            <a:ln w="19050">
              <a:solidFill>
                <a:srgbClr val="132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758" y="4151416"/>
              <a:ext cx="468000" cy="4680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9783" y="3989064"/>
              <a:ext cx="468000" cy="468000"/>
            </a:xfrm>
            <a:prstGeom prst="rect">
              <a:avLst/>
            </a:prstGeom>
          </p:spPr>
        </p:pic>
        <p:pic>
          <p:nvPicPr>
            <p:cNvPr id="91" name="Picture 2" descr="https://www.provincia.brescia.it/sites/default/files/IMCE/logo-cuc-definitiv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530" y="2877319"/>
              <a:ext cx="1029127" cy="664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6" name="Group 105"/>
            <p:cNvGrpSpPr/>
            <p:nvPr/>
          </p:nvGrpSpPr>
          <p:grpSpPr>
            <a:xfrm>
              <a:off x="8314194" y="3065775"/>
              <a:ext cx="1417131" cy="468000"/>
              <a:chOff x="911471" y="3216289"/>
              <a:chExt cx="1417131" cy="468000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71" y="3216289"/>
                <a:ext cx="468000" cy="468000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>
              <a:xfrm>
                <a:off x="1452751" y="3359799"/>
                <a:ext cx="875851" cy="18098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it-IT" sz="1200" b="1" dirty="0" smtClean="0">
                    <a:solidFill>
                      <a:srgbClr val="3FAE29"/>
                    </a:solidFill>
                    <a:latin typeface="Segoe Print" panose="02000600000000000000" pitchFamily="2" charset="0"/>
                    <a:cs typeface="Hind Medium"/>
                  </a:rPr>
                  <a:t>33 </a:t>
                </a:r>
                <a:r>
                  <a:rPr lang="it-IT" sz="1200" b="1" dirty="0">
                    <a:solidFill>
                      <a:srgbClr val="3FAE29"/>
                    </a:solidFill>
                    <a:latin typeface="Segoe Print" panose="02000600000000000000" pitchFamily="2" charset="0"/>
                    <a:cs typeface="Hind Medium"/>
                  </a:rPr>
                  <a:t>risorse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10013883" y="3108625"/>
              <a:ext cx="1369434" cy="382300"/>
              <a:chOff x="2942981" y="3259139"/>
              <a:chExt cx="1369434" cy="3823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436564" y="3359799"/>
                <a:ext cx="875851" cy="18098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it-IT" sz="1200" b="1" smtClean="0">
                    <a:solidFill>
                      <a:srgbClr val="3FAE29"/>
                    </a:solidFill>
                    <a:latin typeface="Segoe Print" panose="02000600000000000000" pitchFamily="2" charset="0"/>
                    <a:cs typeface="Hind Medium"/>
                  </a:rPr>
                  <a:t>10 </a:t>
                </a:r>
                <a:r>
                  <a:rPr lang="it-IT" sz="1200" b="1" dirty="0">
                    <a:solidFill>
                      <a:srgbClr val="3FAE29"/>
                    </a:solidFill>
                    <a:latin typeface="Segoe Print" panose="02000600000000000000" pitchFamily="2" charset="0"/>
                    <a:cs typeface="Hind Medium"/>
                  </a:rPr>
                  <a:t>RGGC</a:t>
                </a:r>
              </a:p>
            </p:txBody>
          </p:sp>
          <p:pic>
            <p:nvPicPr>
              <p:cNvPr id="111" name="Picture 1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2981" y="3259139"/>
                <a:ext cx="382300" cy="382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289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595291"/>
          </a:xfrm>
        </p:spPr>
        <p:txBody>
          <a:bodyPr/>
          <a:lstStyle/>
          <a:p>
            <a:r>
              <a:rPr lang="it-IT" dirty="0"/>
              <a:t>Ai sensi dell’articolo 3 del Regolamento della CUC, l’esecuzione delle attività di competenza della CUC prevedono il coinvolgimento dei seguenti attori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Organizzativo</a:t>
            </a:r>
            <a:br>
              <a:rPr lang="it-IT" dirty="0"/>
            </a:br>
            <a:r>
              <a:rPr lang="it-IT" sz="2000" b="0" i="1" dirty="0"/>
              <a:t>Ruoli e responsabilità</a:t>
            </a:r>
            <a:endParaRPr lang="it-IT" sz="2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27448" y="1981491"/>
            <a:ext cx="9649072" cy="4405170"/>
            <a:chOff x="1127448" y="2019591"/>
            <a:chExt cx="9649072" cy="4405170"/>
          </a:xfrm>
        </p:grpSpPr>
        <p:sp>
          <p:nvSpPr>
            <p:cNvPr id="5" name="Rounded Rectangle 4"/>
            <p:cNvSpPr/>
            <p:nvPr/>
          </p:nvSpPr>
          <p:spPr>
            <a:xfrm>
              <a:off x="1127448" y="2019591"/>
              <a:ext cx="3672000" cy="20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it-IT" sz="1200" b="1" dirty="0">
                  <a:solidFill>
                    <a:srgbClr val="3FAE29"/>
                  </a:solidFill>
                  <a:latin typeface="Segoe Print" panose="02000600000000000000" pitchFamily="2" charset="0"/>
                </a:rPr>
                <a:t>Responsabile della CUC</a:t>
              </a:r>
            </a:p>
            <a:p>
              <a:pPr algn="just"/>
              <a:endParaRPr lang="it-IT" sz="1000" b="1" dirty="0" smtClean="0">
                <a:solidFill>
                  <a:srgbClr val="14284B"/>
                </a:solidFill>
                <a:latin typeface="+mj-lt"/>
                <a:cs typeface="Hind Medium"/>
              </a:endParaRPr>
            </a:p>
            <a:p>
              <a:pPr algn="just"/>
              <a:r>
                <a:rPr lang="it-IT" sz="1200" dirty="0" smtClean="0">
                  <a:solidFill>
                    <a:srgbClr val="14284B"/>
                  </a:solidFill>
                  <a:latin typeface="+mj-lt"/>
                  <a:cs typeface="Hind Medium"/>
                </a:rPr>
                <a:t>Opera nella sede principale ed è individuato dalla Provincia nella figura di un dirigente. Le principali responsabilità che gli sono attribuite riguardano la direzione e il coordinamento delle attività e del personale assegnati alla Centrale di Committenza.</a:t>
              </a:r>
              <a:endParaRPr lang="it-IT" sz="1200" dirty="0">
                <a:solidFill>
                  <a:srgbClr val="14284B"/>
                </a:solidFill>
                <a:latin typeface="+mj-lt"/>
                <a:cs typeface="Hind Medium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51452" y="4408761"/>
              <a:ext cx="3672408" cy="20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it-IT" sz="1200" b="1" dirty="0" smtClean="0">
                  <a:solidFill>
                    <a:srgbClr val="3FAE29"/>
                  </a:solidFill>
                  <a:latin typeface="Segoe Print" panose="02000600000000000000" pitchFamily="2" charset="0"/>
                </a:rPr>
                <a:t>Responsabile Gestione Gare CUC (RGGC)</a:t>
              </a:r>
              <a:endParaRPr lang="it-IT" sz="1200" b="1" dirty="0">
                <a:solidFill>
                  <a:srgbClr val="3FAE29"/>
                </a:solidFill>
                <a:latin typeface="Segoe Print" panose="02000600000000000000" pitchFamily="2" charset="0"/>
              </a:endParaRPr>
            </a:p>
            <a:p>
              <a:pPr algn="just"/>
              <a:endParaRPr lang="it-IT" sz="1400" b="1" dirty="0">
                <a:solidFill>
                  <a:srgbClr val="14284B"/>
                </a:solidFill>
                <a:latin typeface="+mj-lt"/>
                <a:cs typeface="Hind Medium"/>
              </a:endParaRPr>
            </a:p>
            <a:p>
              <a:pPr algn="just"/>
              <a:r>
                <a:rPr lang="it-IT" sz="1200" dirty="0" smtClean="0">
                  <a:solidFill>
                    <a:srgbClr val="14284B"/>
                  </a:solidFill>
                  <a:latin typeface="+mj-lt"/>
                  <a:cs typeface="Hind Medium"/>
                </a:rPr>
                <a:t>È il responsabile della procedura di gara, nominato dalla CUC, per l’espletamento di una singola iniziativa di gara su delega o in forma aggregata. Fornisce supporto dalla fase di redazione della documentazione amministrativa alla proposta di aggiudicazione.</a:t>
              </a:r>
              <a:endParaRPr lang="it-IT" sz="1200" dirty="0">
                <a:solidFill>
                  <a:srgbClr val="14284B"/>
                </a:solidFill>
                <a:latin typeface="+mj-lt"/>
                <a:cs typeface="Hind Medium"/>
              </a:endParaRPr>
            </a:p>
            <a:p>
              <a:pPr algn="just"/>
              <a:endParaRPr lang="it-IT" sz="1400" dirty="0">
                <a:solidFill>
                  <a:srgbClr val="14284B"/>
                </a:solidFill>
                <a:latin typeface="+mj-lt"/>
                <a:cs typeface="Hind Medium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104112" y="2019591"/>
              <a:ext cx="3672408" cy="20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1200" b="1" dirty="0">
                  <a:solidFill>
                    <a:srgbClr val="3FAE29"/>
                  </a:solidFill>
                  <a:latin typeface="Segoe Print" panose="02000600000000000000" pitchFamily="2" charset="0"/>
                </a:rPr>
                <a:t>Ufficio Stazione Appaltante</a:t>
              </a:r>
            </a:p>
            <a:p>
              <a:pPr indent="541338" algn="just"/>
              <a:endParaRPr lang="it-IT" sz="1400" b="1" dirty="0" smtClean="0">
                <a:solidFill>
                  <a:srgbClr val="14284B"/>
                </a:solidFill>
                <a:latin typeface="+mj-lt"/>
                <a:cs typeface="Hind Medium"/>
              </a:endParaRPr>
            </a:p>
            <a:p>
              <a:pPr algn="just"/>
              <a:r>
                <a:rPr lang="it-IT" sz="1200" dirty="0">
                  <a:solidFill>
                    <a:srgbClr val="14284B"/>
                  </a:solidFill>
                  <a:latin typeface="+mj-lt"/>
                  <a:cs typeface="Hind Medium"/>
                </a:rPr>
                <a:t>S</a:t>
              </a:r>
              <a:r>
                <a:rPr lang="it-IT" sz="1200" dirty="0" smtClean="0">
                  <a:solidFill>
                    <a:srgbClr val="14284B"/>
                  </a:solidFill>
                  <a:latin typeface="+mj-lt"/>
                  <a:cs typeface="Hind Medium"/>
                </a:rPr>
                <a:t>volge </a:t>
              </a:r>
              <a:r>
                <a:rPr lang="it-IT" sz="1200" dirty="0">
                  <a:solidFill>
                    <a:srgbClr val="14284B"/>
                  </a:solidFill>
                  <a:latin typeface="+mj-lt"/>
                  <a:cs typeface="Hind Medium"/>
                </a:rPr>
                <a:t>le principali attività della Centrale Unica di Committenza nello svolgimento delle procedure di gara, dalla fase di verifica della documentazione tecnica predisposta dai Comuni partecipanti alla gestione del </a:t>
              </a:r>
              <a:r>
                <a:rPr lang="it-IT" sz="1200" dirty="0" smtClean="0">
                  <a:solidFill>
                    <a:srgbClr val="14284B"/>
                  </a:solidFill>
                  <a:latin typeface="+mj-lt"/>
                  <a:cs typeface="Hind Medium"/>
                </a:rPr>
                <a:t>contenzioso.</a:t>
              </a:r>
              <a:endParaRPr lang="it-IT" sz="1200" dirty="0">
                <a:solidFill>
                  <a:srgbClr val="14284B"/>
                </a:solidFill>
                <a:latin typeface="+mj-lt"/>
                <a:cs typeface="Hind Medium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99175" y="4422662"/>
              <a:ext cx="3672000" cy="19881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it-IT" sz="1200" b="1" dirty="0">
                  <a:solidFill>
                    <a:srgbClr val="3FAE29"/>
                  </a:solidFill>
                  <a:latin typeface="Segoe Print" panose="02000600000000000000" pitchFamily="2" charset="0"/>
                </a:rPr>
                <a:t>Cabina di </a:t>
              </a:r>
              <a:r>
                <a:rPr lang="it-IT" sz="1200" b="1" dirty="0" smtClean="0">
                  <a:solidFill>
                    <a:srgbClr val="3FAE29"/>
                  </a:solidFill>
                  <a:latin typeface="Segoe Print" panose="02000600000000000000" pitchFamily="2" charset="0"/>
                </a:rPr>
                <a:t>Regia</a:t>
              </a:r>
              <a:r>
                <a:rPr lang="it-IT" sz="1200" dirty="0">
                  <a:solidFill>
                    <a:srgbClr val="14284B"/>
                  </a:solidFill>
                  <a:latin typeface="+mj-lt"/>
                  <a:cs typeface="Hind Medium"/>
                </a:rPr>
                <a:t>, presieduta dal Responsabile della CUC e composta dai Responsabili delle Sedi Distaccate </a:t>
              </a:r>
              <a:r>
                <a:rPr lang="it-IT" sz="1200" dirty="0" smtClean="0">
                  <a:solidFill>
                    <a:srgbClr val="14284B"/>
                  </a:solidFill>
                  <a:latin typeface="+mj-lt"/>
                  <a:cs typeface="Hind Medium"/>
                </a:rPr>
                <a:t>Territoriali.</a:t>
              </a:r>
              <a:r>
                <a:rPr lang="it-IT" sz="1400" dirty="0" smtClean="0">
                  <a:solidFill>
                    <a:srgbClr val="14284B"/>
                  </a:solidFill>
                  <a:latin typeface="+mj-lt"/>
                  <a:cs typeface="Hind Medium"/>
                </a:rPr>
                <a:t> </a:t>
              </a:r>
              <a:r>
                <a:rPr lang="it-IT" sz="1200" dirty="0" smtClean="0">
                  <a:solidFill>
                    <a:srgbClr val="14284B"/>
                  </a:solidFill>
                  <a:latin typeface="+mj-lt"/>
                  <a:cs typeface="Hind Medium"/>
                </a:rPr>
                <a:t>Fornisce </a:t>
              </a:r>
              <a:r>
                <a:rPr lang="it-IT" sz="1200" dirty="0">
                  <a:solidFill>
                    <a:srgbClr val="14284B"/>
                  </a:solidFill>
                  <a:latin typeface="+mj-lt"/>
                  <a:cs typeface="Hind Medium"/>
                </a:rPr>
                <a:t>un supporto </a:t>
              </a:r>
              <a:r>
                <a:rPr lang="it-IT" sz="1200" dirty="0" smtClean="0">
                  <a:solidFill>
                    <a:srgbClr val="14284B"/>
                  </a:solidFill>
                  <a:latin typeface="+mj-lt"/>
                  <a:cs typeface="Hind Medium"/>
                </a:rPr>
                <a:t>per la: </a:t>
              </a:r>
            </a:p>
            <a:p>
              <a:pPr marL="349250" indent="-171450" algn="just">
                <a:buClr>
                  <a:srgbClr val="3FAE29"/>
                </a:buClr>
                <a:buFont typeface="Arial" panose="020B0604020202020204" pitchFamily="34" charset="0"/>
                <a:buChar char="•"/>
              </a:pPr>
              <a:r>
                <a:rPr lang="it-IT" sz="1200" dirty="0" smtClean="0">
                  <a:solidFill>
                    <a:srgbClr val="14284B"/>
                  </a:solidFill>
                  <a:latin typeface="+mj-lt"/>
                  <a:cs typeface="Hind Medium"/>
                </a:rPr>
                <a:t>definizione della programmazione </a:t>
              </a:r>
              <a:r>
                <a:rPr lang="it-IT" sz="1200" dirty="0">
                  <a:solidFill>
                    <a:srgbClr val="14284B"/>
                  </a:solidFill>
                  <a:latin typeface="+mj-lt"/>
                  <a:cs typeface="Hind Medium"/>
                </a:rPr>
                <a:t>strategica e </a:t>
              </a:r>
              <a:r>
                <a:rPr lang="it-IT" sz="1200" dirty="0" smtClean="0">
                  <a:solidFill>
                    <a:srgbClr val="14284B"/>
                  </a:solidFill>
                  <a:latin typeface="+mj-lt"/>
                  <a:cs typeface="Hind Medium"/>
                </a:rPr>
                <a:t>operativa;</a:t>
              </a:r>
            </a:p>
            <a:p>
              <a:pPr marL="349250" indent="-171450" algn="just">
                <a:buClr>
                  <a:srgbClr val="3FAE29"/>
                </a:buClr>
                <a:buFont typeface="Arial" panose="020B0604020202020204" pitchFamily="34" charset="0"/>
                <a:buChar char="•"/>
              </a:pPr>
              <a:r>
                <a:rPr lang="it-IT" sz="1200" dirty="0" smtClean="0">
                  <a:solidFill>
                    <a:srgbClr val="14284B"/>
                  </a:solidFill>
                  <a:latin typeface="+mj-lt"/>
                  <a:cs typeface="Hind Medium"/>
                </a:rPr>
                <a:t>raccolta della programmazione annuale;</a:t>
              </a:r>
            </a:p>
            <a:p>
              <a:pPr marL="349250" indent="-171450" algn="just">
                <a:buClr>
                  <a:srgbClr val="3FAE29"/>
                </a:buClr>
                <a:buFont typeface="Arial" panose="020B0604020202020204" pitchFamily="34" charset="0"/>
                <a:buChar char="•"/>
              </a:pPr>
              <a:r>
                <a:rPr lang="it-IT" sz="1200" dirty="0" smtClean="0">
                  <a:solidFill>
                    <a:srgbClr val="14284B"/>
                  </a:solidFill>
                  <a:latin typeface="+mj-lt"/>
                  <a:cs typeface="Hind Medium"/>
                </a:rPr>
                <a:t>proposta del modello organizzativo, del </a:t>
              </a:r>
              <a:r>
                <a:rPr lang="it-IT" sz="1200" dirty="0">
                  <a:solidFill>
                    <a:srgbClr val="14284B"/>
                  </a:solidFill>
                  <a:latin typeface="+mj-lt"/>
                  <a:cs typeface="Hind Medium"/>
                </a:rPr>
                <a:t>dimensionamento e </a:t>
              </a:r>
              <a:r>
                <a:rPr lang="it-IT" sz="1200" dirty="0" smtClean="0">
                  <a:solidFill>
                    <a:srgbClr val="14284B"/>
                  </a:solidFill>
                  <a:latin typeface="+mj-lt"/>
                  <a:cs typeface="Hind Medium"/>
                </a:rPr>
                <a:t>delle </a:t>
              </a:r>
              <a:r>
                <a:rPr lang="it-IT" sz="1200" dirty="0">
                  <a:solidFill>
                    <a:srgbClr val="14284B"/>
                  </a:solidFill>
                  <a:latin typeface="+mj-lt"/>
                  <a:cs typeface="Hind Medium"/>
                </a:rPr>
                <a:t>procedure </a:t>
              </a:r>
              <a:r>
                <a:rPr lang="it-IT" sz="1200" dirty="0" smtClean="0">
                  <a:solidFill>
                    <a:srgbClr val="14284B"/>
                  </a:solidFill>
                  <a:latin typeface="+mj-lt"/>
                  <a:cs typeface="Hind Medium"/>
                </a:rPr>
                <a:t>interne;</a:t>
              </a:r>
            </a:p>
            <a:p>
              <a:pPr marL="349250" indent="-171450" algn="just">
                <a:buClr>
                  <a:srgbClr val="3FAE29"/>
                </a:buClr>
                <a:buFont typeface="Arial" panose="020B0604020202020204" pitchFamily="34" charset="0"/>
                <a:buChar char="•"/>
              </a:pPr>
              <a:r>
                <a:rPr lang="it-IT" sz="1200" dirty="0" smtClean="0">
                  <a:solidFill>
                    <a:srgbClr val="14284B"/>
                  </a:solidFill>
                  <a:latin typeface="+mj-lt"/>
                  <a:cs typeface="Hind Medium"/>
                </a:rPr>
                <a:t>definizione degli </a:t>
              </a:r>
              <a:r>
                <a:rPr lang="it-IT" sz="1200" dirty="0">
                  <a:solidFill>
                    <a:srgbClr val="14284B"/>
                  </a:solidFill>
                  <a:latin typeface="+mj-lt"/>
                  <a:cs typeface="Hind Medium"/>
                </a:rPr>
                <a:t>aspetti </a:t>
              </a:r>
              <a:r>
                <a:rPr lang="it-IT" sz="1200" dirty="0" smtClean="0">
                  <a:solidFill>
                    <a:srgbClr val="14284B"/>
                  </a:solidFill>
                  <a:latin typeface="+mj-lt"/>
                  <a:cs typeface="Hind Medium"/>
                </a:rPr>
                <a:t>finanziari.</a:t>
              </a:r>
              <a:endParaRPr lang="it-IT" sz="1400" dirty="0">
                <a:solidFill>
                  <a:srgbClr val="14284B"/>
                </a:solidFill>
                <a:latin typeface="+mj-lt"/>
                <a:cs typeface="Hind Medium"/>
              </a:endParaRPr>
            </a:p>
            <a:p>
              <a:pPr marL="177800" algn="just">
                <a:buClr>
                  <a:srgbClr val="3FAE29"/>
                </a:buClr>
              </a:pPr>
              <a:endParaRPr lang="it-IT" sz="1200" dirty="0" smtClean="0">
                <a:solidFill>
                  <a:srgbClr val="14284B"/>
                </a:solidFill>
                <a:latin typeface="+mj-lt"/>
                <a:cs typeface="Hind Medium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907476" y="2761440"/>
              <a:ext cx="2088607" cy="2935373"/>
              <a:chOff x="4928049" y="2660703"/>
              <a:chExt cx="2088607" cy="2935373"/>
            </a:xfrm>
          </p:grpSpPr>
          <p:sp>
            <p:nvSpPr>
              <p:cNvPr id="9" name="Flowchart: Connector 8"/>
              <p:cNvSpPr/>
              <p:nvPr/>
            </p:nvSpPr>
            <p:spPr>
              <a:xfrm>
                <a:off x="5183900" y="3344821"/>
                <a:ext cx="1728192" cy="158417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1428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i="1" dirty="0" smtClean="0">
                    <a:solidFill>
                      <a:srgbClr val="14284B"/>
                    </a:solidFill>
                    <a:latin typeface="Segoe Print" panose="02000600000000000000" pitchFamily="2" charset="0"/>
                  </a:rPr>
                  <a:t>Attori coinvolti </a:t>
                </a:r>
                <a:endParaRPr lang="it-IT" sz="1400" b="1" i="1" dirty="0">
                  <a:solidFill>
                    <a:srgbClr val="14284B"/>
                  </a:solidFill>
                  <a:latin typeface="Segoe Print" panose="02000600000000000000" pitchFamily="2" charset="0"/>
                </a:endParaRPr>
              </a:p>
            </p:txBody>
          </p:sp>
          <p:cxnSp>
            <p:nvCxnSpPr>
              <p:cNvPr id="10" name="Curved Connector 9"/>
              <p:cNvCxnSpPr/>
              <p:nvPr/>
            </p:nvCxnSpPr>
            <p:spPr>
              <a:xfrm rot="5400000" flipH="1" flipV="1">
                <a:off x="6260572" y="2552692"/>
                <a:ext cx="648072" cy="864096"/>
              </a:xfrm>
              <a:prstGeom prst="curvedConnector2">
                <a:avLst/>
              </a:prstGeom>
              <a:ln w="15875">
                <a:solidFill>
                  <a:srgbClr val="3FAE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/>
              <p:cNvCxnSpPr/>
              <p:nvPr/>
            </p:nvCxnSpPr>
            <p:spPr>
              <a:xfrm rot="16200000" flipV="1">
                <a:off x="5036061" y="2552691"/>
                <a:ext cx="648072" cy="864096"/>
              </a:xfrm>
              <a:prstGeom prst="curvedConnector2">
                <a:avLst/>
              </a:prstGeom>
              <a:ln w="15875">
                <a:solidFill>
                  <a:srgbClr val="3FAE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/>
              <p:nvPr/>
            </p:nvCxnSpPr>
            <p:spPr>
              <a:xfrm rot="16200000" flipH="1">
                <a:off x="6260572" y="4839992"/>
                <a:ext cx="648072" cy="864096"/>
              </a:xfrm>
              <a:prstGeom prst="curvedConnector2">
                <a:avLst/>
              </a:prstGeom>
              <a:ln w="15875">
                <a:solidFill>
                  <a:srgbClr val="3FAE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/>
              <p:nvPr/>
            </p:nvCxnSpPr>
            <p:spPr>
              <a:xfrm rot="5400000">
                <a:off x="5036061" y="4839991"/>
                <a:ext cx="648072" cy="864096"/>
              </a:xfrm>
              <a:prstGeom prst="curvedConnector2">
                <a:avLst/>
              </a:prstGeom>
              <a:ln w="15875">
                <a:solidFill>
                  <a:srgbClr val="3FAE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5173" y="2906499"/>
                <a:ext cx="468000" cy="468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3901" y="4940378"/>
                <a:ext cx="382300" cy="3823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09943" y="4949572"/>
                <a:ext cx="481116" cy="481116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8836" y="2869078"/>
                <a:ext cx="468000" cy="468000"/>
              </a:xfrm>
              <a:prstGeom prst="rect">
                <a:avLst/>
              </a:prstGeom>
            </p:spPr>
          </p:pic>
        </p:grp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0496" y="244399"/>
            <a:ext cx="1152128" cy="10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344133"/>
          </a:xfrm>
        </p:spPr>
        <p:txBody>
          <a:bodyPr/>
          <a:lstStyle/>
          <a:p>
            <a:r>
              <a:rPr lang="it-IT" dirty="0" smtClean="0"/>
              <a:t>Il modello di funzionamento adottato dalla CUC si articola in </a:t>
            </a:r>
            <a:r>
              <a:rPr lang="it-IT" sz="1400" b="1" dirty="0" smtClean="0">
                <a:solidFill>
                  <a:srgbClr val="3FAE29"/>
                </a:solidFill>
                <a:latin typeface="Segoe Print" panose="02000600000000000000" pitchFamily="2" charset="0"/>
              </a:rPr>
              <a:t>4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fasi</a:t>
            </a:r>
            <a:r>
              <a:rPr lang="it-IT" dirty="0" smtClean="0"/>
              <a:t>, di seguito presentate in dettaglio: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Organizzativo</a:t>
            </a:r>
            <a:br>
              <a:rPr lang="it-IT" dirty="0"/>
            </a:br>
            <a:r>
              <a:rPr lang="it-IT" sz="2000" b="0" i="1" dirty="0"/>
              <a:t>Modello di </a:t>
            </a:r>
            <a:r>
              <a:rPr lang="it-IT" sz="2000" b="0" i="1" dirty="0" smtClean="0"/>
              <a:t>funzionamento della CUC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496" y="244399"/>
            <a:ext cx="1152128" cy="102173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2547628" y="1730960"/>
            <a:ext cx="757403" cy="22092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/>
          <a:lstStyle/>
          <a:p>
            <a:pPr algn="ctr"/>
            <a:r>
              <a:rPr lang="it-IT" sz="1200" b="1" i="1" dirty="0" err="1" smtClean="0">
                <a:solidFill>
                  <a:srgbClr val="3FAE29"/>
                </a:solidFill>
                <a:latin typeface="+mj-lt"/>
                <a:cs typeface="Hind Medium"/>
              </a:rPr>
              <a:t>Owner</a:t>
            </a:r>
            <a:endParaRPr lang="it-IT" sz="1200" b="1" i="1" dirty="0" smtClean="0">
              <a:solidFill>
                <a:srgbClr val="3FAE29"/>
              </a:solidFill>
              <a:latin typeface="+mj-lt"/>
              <a:cs typeface="Hind Medium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43330" y="1730960"/>
            <a:ext cx="1728191" cy="22092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/>
          <a:lstStyle/>
          <a:p>
            <a:pPr algn="ctr"/>
            <a:r>
              <a:rPr lang="it-IT" sz="1200" b="1" i="1" dirty="0" smtClean="0">
                <a:solidFill>
                  <a:srgbClr val="3FAE29"/>
                </a:solidFill>
                <a:latin typeface="+mj-lt"/>
                <a:cs typeface="Hind Medium"/>
              </a:rPr>
              <a:t>Input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09820" y="1730960"/>
            <a:ext cx="1728000" cy="22092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/>
          <a:lstStyle/>
          <a:p>
            <a:pPr algn="ctr"/>
            <a:r>
              <a:rPr lang="it-IT" sz="1200" b="1" i="1" dirty="0" smtClean="0">
                <a:solidFill>
                  <a:srgbClr val="3FAE29"/>
                </a:solidFill>
                <a:latin typeface="+mj-lt"/>
                <a:cs typeface="Hind Medium"/>
              </a:rPr>
              <a:t>Output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176120" y="1730960"/>
            <a:ext cx="4536503" cy="22092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/>
          <a:lstStyle/>
          <a:p>
            <a:pPr algn="ctr">
              <a:spcAft>
                <a:spcPts val="300"/>
              </a:spcAft>
              <a:buClr>
                <a:srgbClr val="3FAE29"/>
              </a:buClr>
            </a:pPr>
            <a:r>
              <a:rPr lang="it-IT" sz="1200" b="1" i="1" dirty="0" smtClean="0">
                <a:solidFill>
                  <a:srgbClr val="3FAE29"/>
                </a:solidFill>
                <a:latin typeface="+mj-lt"/>
                <a:cs typeface="Hind Medium"/>
              </a:rPr>
              <a:t>Principali attività e responsabili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3330" y="2044109"/>
            <a:ext cx="1728191" cy="10136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/>
          <a:lstStyle/>
          <a:p>
            <a:pPr algn="ctr"/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Fabbisogni di acquisto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09820" y="2044109"/>
            <a:ext cx="1728000" cy="10136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/>
          <a:lstStyle/>
          <a:p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Piano delle Procedure di Gara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76121" y="2044109"/>
            <a:ext cx="4176464" cy="10136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/>
          <a:lstStyle/>
          <a:p>
            <a:pPr marL="177800" indent="-177800">
              <a:spcAft>
                <a:spcPts val="500"/>
              </a:spcAft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Rilevazione delle esigenze di acquisto</a:t>
            </a:r>
          </a:p>
          <a:p>
            <a:pPr marL="177800" indent="-177800">
              <a:spcAft>
                <a:spcPts val="500"/>
              </a:spcAft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Analisi delle caratteristiche tecniche delle forniture richieste</a:t>
            </a:r>
          </a:p>
          <a:p>
            <a:pPr marL="177800" indent="-177800">
              <a:spcAft>
                <a:spcPts val="500"/>
              </a:spcAft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Identificazione di procedure da esperire in forma aggregata</a:t>
            </a:r>
          </a:p>
        </p:txBody>
      </p:sp>
      <p:sp>
        <p:nvSpPr>
          <p:cNvPr id="40" name="Chevron 39"/>
          <p:cNvSpPr/>
          <p:nvPr/>
        </p:nvSpPr>
        <p:spPr>
          <a:xfrm rot="5400000">
            <a:off x="904846" y="1596172"/>
            <a:ext cx="1013657" cy="1909531"/>
          </a:xfrm>
          <a:prstGeom prst="chevron">
            <a:avLst>
              <a:gd name="adj" fmla="val 14268"/>
            </a:avLst>
          </a:prstGeom>
          <a:solidFill>
            <a:srgbClr val="3FAE2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36000" rIns="36000" bIns="180000" rtlCol="0" anchor="ctr"/>
          <a:lstStyle/>
          <a:p>
            <a:pPr algn="ctr"/>
            <a:r>
              <a:rPr lang="it-IT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PROGRAMMAZIONE DEGLI ACQUISTI</a:t>
            </a:r>
          </a:p>
        </p:txBody>
      </p:sp>
      <p:sp>
        <p:nvSpPr>
          <p:cNvPr id="62" name="Round Diagonal Corner Rectangle 61"/>
          <p:cNvSpPr>
            <a:spLocks noChangeAspect="1"/>
          </p:cNvSpPr>
          <p:nvPr/>
        </p:nvSpPr>
        <p:spPr>
          <a:xfrm>
            <a:off x="11175147" y="2213790"/>
            <a:ext cx="537476" cy="201554"/>
          </a:xfrm>
          <a:prstGeom prst="round2DiagRect">
            <a:avLst/>
          </a:prstGeom>
          <a:solidFill>
            <a:srgbClr val="4C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900" i="1" dirty="0" smtClean="0"/>
              <a:t>Comuni</a:t>
            </a:r>
            <a:endParaRPr lang="it-IT" sz="900" i="1" dirty="0"/>
          </a:p>
        </p:txBody>
      </p:sp>
      <p:sp>
        <p:nvSpPr>
          <p:cNvPr id="65" name="Round Diagonal Corner Rectangle 64"/>
          <p:cNvSpPr>
            <a:spLocks noChangeAspect="1"/>
          </p:cNvSpPr>
          <p:nvPr/>
        </p:nvSpPr>
        <p:spPr>
          <a:xfrm>
            <a:off x="11175147" y="2460127"/>
            <a:ext cx="537476" cy="201554"/>
          </a:xfrm>
          <a:prstGeom prst="round2DiagRect">
            <a:avLst/>
          </a:prstGeom>
          <a:solidFill>
            <a:srgbClr val="323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900" i="1" dirty="0" smtClean="0"/>
              <a:t>C.U.C.</a:t>
            </a:r>
            <a:endParaRPr lang="it-IT" sz="900" i="1" dirty="0"/>
          </a:p>
        </p:txBody>
      </p:sp>
      <p:sp>
        <p:nvSpPr>
          <p:cNvPr id="66" name="Round Diagonal Corner Rectangle 65"/>
          <p:cNvSpPr>
            <a:spLocks noChangeAspect="1"/>
          </p:cNvSpPr>
          <p:nvPr/>
        </p:nvSpPr>
        <p:spPr>
          <a:xfrm>
            <a:off x="11175147" y="2706464"/>
            <a:ext cx="537476" cy="201554"/>
          </a:xfrm>
          <a:prstGeom prst="round2DiagRect">
            <a:avLst/>
          </a:prstGeom>
          <a:solidFill>
            <a:srgbClr val="323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900" i="1" dirty="0" smtClean="0"/>
              <a:t>C.U.C.</a:t>
            </a:r>
            <a:endParaRPr lang="it-IT" sz="900" i="1" dirty="0"/>
          </a:p>
        </p:txBody>
      </p:sp>
      <p:sp>
        <p:nvSpPr>
          <p:cNvPr id="15" name="Rectangle 14"/>
          <p:cNvSpPr/>
          <p:nvPr/>
        </p:nvSpPr>
        <p:spPr>
          <a:xfrm>
            <a:off x="3443330" y="3187488"/>
            <a:ext cx="1728191" cy="101365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/>
          <a:lstStyle/>
          <a:p>
            <a:pPr algn="ctr"/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Piano delle Procedure di Gara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09820" y="3187488"/>
            <a:ext cx="1728000" cy="101365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/>
          <a:lstStyle/>
          <a:p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Pubblicazione degli atti di gara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76121" y="3187488"/>
            <a:ext cx="4176464" cy="101365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/>
          <a:lstStyle/>
          <a:p>
            <a:pPr marL="177800" indent="-177800">
              <a:spcAft>
                <a:spcPts val="500"/>
              </a:spcAft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Definizione delle caratteristiche tecniche della fornitura</a:t>
            </a:r>
          </a:p>
          <a:p>
            <a:pPr marL="177800" indent="-177800">
              <a:spcAft>
                <a:spcPts val="500"/>
              </a:spcAft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Predisposizione della documentazione tecnica</a:t>
            </a:r>
          </a:p>
          <a:p>
            <a:pPr marL="177800" indent="-177800">
              <a:spcAft>
                <a:spcPts val="500"/>
              </a:spcAft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sz="1200" i="1" dirty="0">
                <a:solidFill>
                  <a:srgbClr val="14284B"/>
                </a:solidFill>
                <a:cs typeface="Hind Medium"/>
              </a:rPr>
              <a:t>Definizione della strategia di </a:t>
            </a:r>
            <a:r>
              <a:rPr lang="it-IT" sz="1200" i="1" dirty="0" smtClean="0">
                <a:solidFill>
                  <a:srgbClr val="14284B"/>
                </a:solidFill>
                <a:cs typeface="Hind Medium"/>
              </a:rPr>
              <a:t>gara</a:t>
            </a:r>
          </a:p>
          <a:p>
            <a:pPr marL="177800" indent="-177800">
              <a:spcAft>
                <a:spcPts val="500"/>
              </a:spcAft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sz="1200" i="1" dirty="0" smtClean="0">
                <a:solidFill>
                  <a:srgbClr val="14284B"/>
                </a:solidFill>
                <a:cs typeface="Hind Medium"/>
              </a:rPr>
              <a:t>Predisposizione </a:t>
            </a:r>
            <a:r>
              <a:rPr lang="it-IT" sz="1200" i="1" dirty="0">
                <a:solidFill>
                  <a:srgbClr val="14284B"/>
                </a:solidFill>
                <a:cs typeface="Hind Medium"/>
              </a:rPr>
              <a:t>della documentazione </a:t>
            </a:r>
            <a:r>
              <a:rPr lang="it-IT" sz="1200" i="1" dirty="0" smtClean="0">
                <a:solidFill>
                  <a:srgbClr val="14284B"/>
                </a:solidFill>
                <a:cs typeface="Hind Medium"/>
              </a:rPr>
              <a:t>amministrativa</a:t>
            </a:r>
          </a:p>
        </p:txBody>
      </p:sp>
      <p:sp>
        <p:nvSpPr>
          <p:cNvPr id="68" name="Round Diagonal Corner Rectangle 67"/>
          <p:cNvSpPr>
            <a:spLocks noChangeAspect="1"/>
          </p:cNvSpPr>
          <p:nvPr/>
        </p:nvSpPr>
        <p:spPr>
          <a:xfrm>
            <a:off x="11175147" y="3229724"/>
            <a:ext cx="537476" cy="201554"/>
          </a:xfrm>
          <a:prstGeom prst="round2DiagRect">
            <a:avLst/>
          </a:prstGeom>
          <a:solidFill>
            <a:srgbClr val="4C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900" i="1" dirty="0" smtClean="0"/>
              <a:t>Comuni</a:t>
            </a:r>
            <a:endParaRPr lang="it-IT" sz="900" i="1" dirty="0"/>
          </a:p>
        </p:txBody>
      </p:sp>
      <p:sp>
        <p:nvSpPr>
          <p:cNvPr id="69" name="Round Diagonal Corner Rectangle 68"/>
          <p:cNvSpPr>
            <a:spLocks noChangeAspect="1"/>
          </p:cNvSpPr>
          <p:nvPr/>
        </p:nvSpPr>
        <p:spPr>
          <a:xfrm>
            <a:off x="11175147" y="3473514"/>
            <a:ext cx="537476" cy="201554"/>
          </a:xfrm>
          <a:prstGeom prst="round2DiagRect">
            <a:avLst/>
          </a:prstGeom>
          <a:solidFill>
            <a:srgbClr val="4C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900" i="1" dirty="0" smtClean="0"/>
              <a:t>Comuni</a:t>
            </a:r>
            <a:endParaRPr lang="it-IT" sz="900" i="1" dirty="0"/>
          </a:p>
        </p:txBody>
      </p:sp>
      <p:sp>
        <p:nvSpPr>
          <p:cNvPr id="70" name="Round Diagonal Corner Rectangle 69"/>
          <p:cNvSpPr>
            <a:spLocks noChangeAspect="1"/>
          </p:cNvSpPr>
          <p:nvPr/>
        </p:nvSpPr>
        <p:spPr>
          <a:xfrm>
            <a:off x="11175147" y="3720848"/>
            <a:ext cx="537476" cy="201554"/>
          </a:xfrm>
          <a:prstGeom prst="round2DiagRect">
            <a:avLst/>
          </a:prstGeom>
          <a:solidFill>
            <a:srgbClr val="4C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900" i="1" dirty="0" smtClean="0"/>
              <a:t>Comuni</a:t>
            </a:r>
            <a:endParaRPr lang="it-IT" sz="900" i="1" dirty="0"/>
          </a:p>
        </p:txBody>
      </p:sp>
      <p:sp>
        <p:nvSpPr>
          <p:cNvPr id="71" name="Round Diagonal Corner Rectangle 70"/>
          <p:cNvSpPr>
            <a:spLocks noChangeAspect="1"/>
          </p:cNvSpPr>
          <p:nvPr/>
        </p:nvSpPr>
        <p:spPr>
          <a:xfrm>
            <a:off x="10606621" y="3720848"/>
            <a:ext cx="537476" cy="201554"/>
          </a:xfrm>
          <a:prstGeom prst="round2DiagRect">
            <a:avLst/>
          </a:prstGeom>
          <a:solidFill>
            <a:srgbClr val="323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900" i="1" dirty="0" smtClean="0"/>
              <a:t>C.U.C.</a:t>
            </a:r>
            <a:endParaRPr lang="it-IT" sz="900" i="1" dirty="0"/>
          </a:p>
        </p:txBody>
      </p:sp>
      <p:sp>
        <p:nvSpPr>
          <p:cNvPr id="72" name="Round Diagonal Corner Rectangle 71"/>
          <p:cNvSpPr>
            <a:spLocks noChangeAspect="1"/>
          </p:cNvSpPr>
          <p:nvPr/>
        </p:nvSpPr>
        <p:spPr>
          <a:xfrm>
            <a:off x="11175147" y="3963950"/>
            <a:ext cx="537476" cy="201554"/>
          </a:xfrm>
          <a:prstGeom prst="round2DiagRect">
            <a:avLst/>
          </a:prstGeom>
          <a:solidFill>
            <a:srgbClr val="323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900" i="1" dirty="0" smtClean="0"/>
              <a:t>C.U.C.</a:t>
            </a:r>
            <a:endParaRPr lang="it-IT" sz="900" i="1" dirty="0"/>
          </a:p>
        </p:txBody>
      </p:sp>
      <p:sp>
        <p:nvSpPr>
          <p:cNvPr id="16" name="Rectangle 15"/>
          <p:cNvSpPr/>
          <p:nvPr/>
        </p:nvSpPr>
        <p:spPr>
          <a:xfrm>
            <a:off x="3443330" y="4330868"/>
            <a:ext cx="1728191" cy="101365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/>
          <a:lstStyle/>
          <a:p>
            <a:pPr algn="ctr"/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Pubblicazione degli atti di gara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09820" y="4330868"/>
            <a:ext cx="1728000" cy="101365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/>
          <a:lstStyle/>
          <a:p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Provvedimento di aggiudicazione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76121" y="4330868"/>
            <a:ext cx="4176464" cy="101365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/>
          <a:lstStyle/>
          <a:p>
            <a:pPr marL="177800" indent="-177800">
              <a:spcAft>
                <a:spcPts val="500"/>
              </a:spcAft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Ricezione delle offerte</a:t>
            </a:r>
          </a:p>
          <a:p>
            <a:pPr marL="177800" indent="-177800">
              <a:spcAft>
                <a:spcPts val="500"/>
              </a:spcAft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Apertura delle buste amministrative</a:t>
            </a:r>
          </a:p>
          <a:p>
            <a:pPr marL="177800" indent="-177800">
              <a:spcAft>
                <a:spcPts val="500"/>
              </a:spcAft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Nomina della Commissione di Gara</a:t>
            </a:r>
          </a:p>
          <a:p>
            <a:pPr marL="177800" indent="-177800">
              <a:spcAft>
                <a:spcPts val="500"/>
              </a:spcAft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Valutazione delle offerte tecniche ed economiche</a:t>
            </a:r>
          </a:p>
        </p:txBody>
      </p:sp>
      <p:sp>
        <p:nvSpPr>
          <p:cNvPr id="80" name="Round Diagonal Corner Rectangle 79"/>
          <p:cNvSpPr>
            <a:spLocks noChangeAspect="1"/>
          </p:cNvSpPr>
          <p:nvPr/>
        </p:nvSpPr>
        <p:spPr>
          <a:xfrm>
            <a:off x="11175147" y="4864228"/>
            <a:ext cx="537476" cy="201554"/>
          </a:xfrm>
          <a:prstGeom prst="round2DiagRect">
            <a:avLst/>
          </a:prstGeom>
          <a:solidFill>
            <a:srgbClr val="4C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900" i="1" dirty="0" smtClean="0"/>
              <a:t>Comuni</a:t>
            </a:r>
            <a:endParaRPr lang="it-IT" sz="900" i="1" dirty="0"/>
          </a:p>
        </p:txBody>
      </p:sp>
      <p:sp>
        <p:nvSpPr>
          <p:cNvPr id="81" name="Round Diagonal Corner Rectangle 80"/>
          <p:cNvSpPr>
            <a:spLocks noChangeAspect="1"/>
          </p:cNvSpPr>
          <p:nvPr/>
        </p:nvSpPr>
        <p:spPr>
          <a:xfrm>
            <a:off x="11175147" y="5107330"/>
            <a:ext cx="537476" cy="201554"/>
          </a:xfrm>
          <a:prstGeom prst="round2DiagRect">
            <a:avLst/>
          </a:prstGeom>
          <a:solidFill>
            <a:srgbClr val="323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900" i="1" dirty="0" smtClean="0"/>
              <a:t>C.U.C.</a:t>
            </a:r>
            <a:endParaRPr lang="it-IT" sz="900" i="1" dirty="0"/>
          </a:p>
        </p:txBody>
      </p:sp>
      <p:sp>
        <p:nvSpPr>
          <p:cNvPr id="82" name="Round Diagonal Corner Rectangle 81"/>
          <p:cNvSpPr>
            <a:spLocks noChangeAspect="1"/>
          </p:cNvSpPr>
          <p:nvPr/>
        </p:nvSpPr>
        <p:spPr>
          <a:xfrm>
            <a:off x="11175147" y="4373104"/>
            <a:ext cx="537476" cy="201554"/>
          </a:xfrm>
          <a:prstGeom prst="round2DiagRect">
            <a:avLst/>
          </a:prstGeom>
          <a:solidFill>
            <a:srgbClr val="323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900" i="1" dirty="0" smtClean="0"/>
              <a:t>C.U.C.</a:t>
            </a:r>
            <a:endParaRPr lang="it-IT" sz="900" i="1" dirty="0"/>
          </a:p>
        </p:txBody>
      </p:sp>
      <p:sp>
        <p:nvSpPr>
          <p:cNvPr id="83" name="Round Diagonal Corner Rectangle 82"/>
          <p:cNvSpPr>
            <a:spLocks noChangeAspect="1"/>
          </p:cNvSpPr>
          <p:nvPr/>
        </p:nvSpPr>
        <p:spPr>
          <a:xfrm>
            <a:off x="11175147" y="4616894"/>
            <a:ext cx="537476" cy="201554"/>
          </a:xfrm>
          <a:prstGeom prst="round2DiagRect">
            <a:avLst/>
          </a:prstGeom>
          <a:solidFill>
            <a:srgbClr val="323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900" i="1" dirty="0" smtClean="0"/>
              <a:t>C.U.C.</a:t>
            </a:r>
            <a:endParaRPr lang="it-IT" sz="900" i="1" dirty="0"/>
          </a:p>
        </p:txBody>
      </p:sp>
      <p:sp>
        <p:nvSpPr>
          <p:cNvPr id="17" name="Rectangle 16"/>
          <p:cNvSpPr/>
          <p:nvPr/>
        </p:nvSpPr>
        <p:spPr>
          <a:xfrm>
            <a:off x="3443330" y="5474249"/>
            <a:ext cx="1728191" cy="101365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/>
          <a:lstStyle/>
          <a:p>
            <a:pPr algn="ctr"/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Provvedimento di aggiudicazione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09820" y="5474249"/>
            <a:ext cx="1728000" cy="101365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/>
          <a:lstStyle/>
          <a:p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Scadenza/erosione del contratto di fornitura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176121" y="5474249"/>
            <a:ext cx="4176464" cy="101365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/>
          <a:lstStyle/>
          <a:p>
            <a:pPr marL="177800" indent="-177800">
              <a:spcAft>
                <a:spcPts val="500"/>
              </a:spcAft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Stipula del contratto</a:t>
            </a:r>
          </a:p>
          <a:p>
            <a:pPr marL="177800" indent="-177800">
              <a:spcAft>
                <a:spcPts val="500"/>
              </a:spcAft>
              <a:buClr>
                <a:srgbClr val="3FAE29"/>
              </a:buClr>
              <a:buFont typeface="Wingdings" panose="05000000000000000000" pitchFamily="2" charset="2"/>
              <a:buChar char="§"/>
            </a:pPr>
            <a:r>
              <a:rPr lang="it-IT" sz="1200" i="1" dirty="0" smtClean="0">
                <a:solidFill>
                  <a:srgbClr val="14284B"/>
                </a:solidFill>
                <a:latin typeface="+mj-lt"/>
                <a:cs typeface="Hind Medium"/>
              </a:rPr>
              <a:t>Gestione della corretta esecuzione del contratto</a:t>
            </a:r>
          </a:p>
        </p:txBody>
      </p:sp>
      <p:sp>
        <p:nvSpPr>
          <p:cNvPr id="84" name="Round Diagonal Corner Rectangle 83"/>
          <p:cNvSpPr>
            <a:spLocks noChangeAspect="1"/>
          </p:cNvSpPr>
          <p:nvPr/>
        </p:nvSpPr>
        <p:spPr>
          <a:xfrm>
            <a:off x="11175147" y="5762848"/>
            <a:ext cx="537476" cy="201554"/>
          </a:xfrm>
          <a:prstGeom prst="round2DiagRect">
            <a:avLst/>
          </a:prstGeom>
          <a:solidFill>
            <a:srgbClr val="4C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900" i="1" dirty="0" smtClean="0"/>
              <a:t>Comuni</a:t>
            </a:r>
            <a:endParaRPr lang="it-IT" sz="900" i="1" dirty="0"/>
          </a:p>
        </p:txBody>
      </p:sp>
      <p:sp>
        <p:nvSpPr>
          <p:cNvPr id="88" name="Round Diagonal Corner Rectangle 87"/>
          <p:cNvSpPr>
            <a:spLocks noChangeAspect="1"/>
          </p:cNvSpPr>
          <p:nvPr/>
        </p:nvSpPr>
        <p:spPr>
          <a:xfrm>
            <a:off x="11175147" y="6005950"/>
            <a:ext cx="537476" cy="201554"/>
          </a:xfrm>
          <a:prstGeom prst="round2DiagRect">
            <a:avLst/>
          </a:prstGeom>
          <a:solidFill>
            <a:srgbClr val="4C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900" i="1" dirty="0" smtClean="0"/>
              <a:t>Comuni</a:t>
            </a:r>
            <a:endParaRPr lang="it-IT" sz="900" i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2547628" y="3098048"/>
            <a:ext cx="9164995" cy="0"/>
          </a:xfrm>
          <a:prstGeom prst="line">
            <a:avLst/>
          </a:prstGeom>
          <a:ln w="12700">
            <a:solidFill>
              <a:srgbClr val="3FAE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547628" y="4285456"/>
            <a:ext cx="9164995" cy="0"/>
          </a:xfrm>
          <a:prstGeom prst="line">
            <a:avLst/>
          </a:prstGeom>
          <a:ln w="12700">
            <a:solidFill>
              <a:srgbClr val="3FAE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547628" y="5370468"/>
            <a:ext cx="9164995" cy="0"/>
          </a:xfrm>
          <a:prstGeom prst="line">
            <a:avLst/>
          </a:prstGeom>
          <a:ln w="12700">
            <a:solidFill>
              <a:srgbClr val="3FAE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 Diagonal Corner Rectangle 105"/>
          <p:cNvSpPr>
            <a:spLocks/>
          </p:cNvSpPr>
          <p:nvPr/>
        </p:nvSpPr>
        <p:spPr>
          <a:xfrm>
            <a:off x="2547628" y="4663175"/>
            <a:ext cx="757401" cy="349042"/>
          </a:xfrm>
          <a:prstGeom prst="round2DiagRect">
            <a:avLst/>
          </a:prstGeom>
          <a:solidFill>
            <a:srgbClr val="323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i="1" dirty="0" smtClean="0"/>
              <a:t>C.U.C.</a:t>
            </a:r>
            <a:endParaRPr lang="it-IT" sz="1200" i="1" dirty="0"/>
          </a:p>
        </p:txBody>
      </p:sp>
      <p:sp>
        <p:nvSpPr>
          <p:cNvPr id="107" name="Round Diagonal Corner Rectangle 106"/>
          <p:cNvSpPr>
            <a:spLocks/>
          </p:cNvSpPr>
          <p:nvPr/>
        </p:nvSpPr>
        <p:spPr>
          <a:xfrm>
            <a:off x="2547628" y="5806556"/>
            <a:ext cx="757401" cy="349042"/>
          </a:xfrm>
          <a:prstGeom prst="round2DiagRect">
            <a:avLst/>
          </a:prstGeom>
          <a:solidFill>
            <a:srgbClr val="4C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i="1" dirty="0" smtClean="0"/>
              <a:t>Comuni</a:t>
            </a:r>
            <a:endParaRPr lang="it-IT" sz="1200" i="1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547628" y="1977434"/>
            <a:ext cx="756000" cy="0"/>
          </a:xfrm>
          <a:prstGeom prst="line">
            <a:avLst/>
          </a:prstGeom>
          <a:ln w="12700">
            <a:solidFill>
              <a:srgbClr val="3FAE2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443330" y="1977434"/>
            <a:ext cx="1728000" cy="0"/>
          </a:xfrm>
          <a:prstGeom prst="line">
            <a:avLst/>
          </a:prstGeom>
          <a:ln w="12700">
            <a:solidFill>
              <a:srgbClr val="3FAE2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309820" y="1977434"/>
            <a:ext cx="1728000" cy="0"/>
          </a:xfrm>
          <a:prstGeom prst="line">
            <a:avLst/>
          </a:prstGeom>
          <a:ln w="12700">
            <a:solidFill>
              <a:srgbClr val="3FAE2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176120" y="1977434"/>
            <a:ext cx="4536000" cy="0"/>
          </a:xfrm>
          <a:prstGeom prst="line">
            <a:avLst/>
          </a:prstGeom>
          <a:ln w="12700">
            <a:solidFill>
              <a:srgbClr val="3FAE2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hevron 114"/>
          <p:cNvSpPr/>
          <p:nvPr/>
        </p:nvSpPr>
        <p:spPr>
          <a:xfrm rot="5400000">
            <a:off x="904846" y="2739550"/>
            <a:ext cx="1013657" cy="1909531"/>
          </a:xfrm>
          <a:prstGeom prst="chevron">
            <a:avLst>
              <a:gd name="adj" fmla="val 14268"/>
            </a:avLst>
          </a:prstGeom>
          <a:solidFill>
            <a:srgbClr val="3FAE2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36000" rIns="36000" bIns="180000" rtlCol="0" anchor="ctr"/>
          <a:lstStyle/>
          <a:p>
            <a:pPr algn="ctr"/>
            <a:r>
              <a:rPr lang="it-IT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DEFINIZIONE STRATEGIA E PREDISPOSIZIONE ATTI DI GARA</a:t>
            </a:r>
          </a:p>
        </p:txBody>
      </p:sp>
      <p:sp>
        <p:nvSpPr>
          <p:cNvPr id="116" name="Chevron 115"/>
          <p:cNvSpPr/>
          <p:nvPr/>
        </p:nvSpPr>
        <p:spPr>
          <a:xfrm rot="5400000">
            <a:off x="904846" y="3882928"/>
            <a:ext cx="1013657" cy="1909531"/>
          </a:xfrm>
          <a:prstGeom prst="chevron">
            <a:avLst>
              <a:gd name="adj" fmla="val 14268"/>
            </a:avLst>
          </a:prstGeom>
          <a:solidFill>
            <a:srgbClr val="3FAE2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36000" rIns="36000" bIns="180000" rtlCol="0" anchor="ctr"/>
          <a:lstStyle/>
          <a:p>
            <a:pPr algn="ctr"/>
            <a:r>
              <a:rPr lang="it-IT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IMPLEMENTAZIONE DELLA PROCEDURA</a:t>
            </a:r>
          </a:p>
        </p:txBody>
      </p:sp>
      <p:sp>
        <p:nvSpPr>
          <p:cNvPr id="117" name="Chevron 116"/>
          <p:cNvSpPr/>
          <p:nvPr/>
        </p:nvSpPr>
        <p:spPr>
          <a:xfrm rot="5400000">
            <a:off x="904846" y="5026312"/>
            <a:ext cx="1013657" cy="1909531"/>
          </a:xfrm>
          <a:prstGeom prst="chevron">
            <a:avLst>
              <a:gd name="adj" fmla="val 14268"/>
            </a:avLst>
          </a:prstGeom>
          <a:solidFill>
            <a:srgbClr val="3FAE2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36000" rIns="36000" bIns="180000" rtlCol="0" anchor="ctr"/>
          <a:lstStyle/>
          <a:p>
            <a:pPr algn="ctr"/>
            <a:r>
              <a:rPr lang="it-IT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ESECUZIONE </a:t>
            </a:r>
            <a:r>
              <a:rPr lang="it-IT" sz="1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CONTRATTO</a:t>
            </a:r>
            <a:endParaRPr lang="it-IT" sz="1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313944" y="2411969"/>
            <a:ext cx="277937" cy="277937"/>
          </a:xfrm>
          <a:prstGeom prst="ellipse">
            <a:avLst/>
          </a:prstGeom>
          <a:solidFill>
            <a:schemeClr val="bg1"/>
          </a:solidFill>
          <a:ln>
            <a:solidFill>
              <a:srgbClr val="3FA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b="1" i="1" dirty="0" smtClean="0">
                <a:solidFill>
                  <a:srgbClr val="3FAE29"/>
                </a:solidFill>
              </a:rPr>
              <a:t>1</a:t>
            </a:r>
            <a:endParaRPr lang="it-IT" sz="1200" b="1" i="1" dirty="0">
              <a:solidFill>
                <a:srgbClr val="3FAE29"/>
              </a:solidFill>
            </a:endParaRPr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313944" y="5842109"/>
            <a:ext cx="277937" cy="277937"/>
          </a:xfrm>
          <a:prstGeom prst="ellipse">
            <a:avLst/>
          </a:prstGeom>
          <a:solidFill>
            <a:schemeClr val="bg1"/>
          </a:solidFill>
          <a:ln>
            <a:solidFill>
              <a:srgbClr val="3FA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b="1" i="1" dirty="0" smtClean="0">
                <a:solidFill>
                  <a:srgbClr val="3FAE29"/>
                </a:solidFill>
              </a:rPr>
              <a:t>4</a:t>
            </a:r>
            <a:endParaRPr lang="it-IT" sz="1200" b="1" i="1" dirty="0">
              <a:solidFill>
                <a:srgbClr val="3FAE29"/>
              </a:solidFill>
            </a:endParaRPr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313944" y="4688994"/>
            <a:ext cx="277937" cy="277937"/>
          </a:xfrm>
          <a:prstGeom prst="ellipse">
            <a:avLst/>
          </a:prstGeom>
          <a:solidFill>
            <a:schemeClr val="bg1"/>
          </a:solidFill>
          <a:ln>
            <a:solidFill>
              <a:srgbClr val="3FA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b="1" i="1" dirty="0">
                <a:solidFill>
                  <a:srgbClr val="3FAE29"/>
                </a:solidFill>
              </a:rPr>
              <a:t>3</a:t>
            </a:r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313944" y="3552784"/>
            <a:ext cx="277937" cy="277937"/>
          </a:xfrm>
          <a:prstGeom prst="ellipse">
            <a:avLst/>
          </a:prstGeom>
          <a:solidFill>
            <a:schemeClr val="bg1"/>
          </a:solidFill>
          <a:ln>
            <a:solidFill>
              <a:srgbClr val="3FA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b="1" i="1" dirty="0" smtClean="0">
                <a:solidFill>
                  <a:srgbClr val="3FAE29"/>
                </a:solidFill>
              </a:rPr>
              <a:t>2</a:t>
            </a:r>
            <a:endParaRPr lang="it-IT" sz="1200" b="1" i="1" dirty="0">
              <a:solidFill>
                <a:srgbClr val="3FAE29"/>
              </a:solidFill>
            </a:endParaRPr>
          </a:p>
        </p:txBody>
      </p:sp>
      <p:sp>
        <p:nvSpPr>
          <p:cNvPr id="104" name="Round Diagonal Corner Rectangle 103"/>
          <p:cNvSpPr>
            <a:spLocks/>
          </p:cNvSpPr>
          <p:nvPr/>
        </p:nvSpPr>
        <p:spPr>
          <a:xfrm>
            <a:off x="2547628" y="2191914"/>
            <a:ext cx="757401" cy="349042"/>
          </a:xfrm>
          <a:prstGeom prst="round2DiagRect">
            <a:avLst/>
          </a:prstGeom>
          <a:solidFill>
            <a:srgbClr val="323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i="1" dirty="0" smtClean="0"/>
              <a:t>C.U.C.</a:t>
            </a:r>
            <a:endParaRPr lang="it-IT" sz="1200" i="1" dirty="0"/>
          </a:p>
        </p:txBody>
      </p:sp>
      <p:sp>
        <p:nvSpPr>
          <p:cNvPr id="58" name="Round Diagonal Corner Rectangle 57"/>
          <p:cNvSpPr>
            <a:spLocks/>
          </p:cNvSpPr>
          <p:nvPr/>
        </p:nvSpPr>
        <p:spPr>
          <a:xfrm>
            <a:off x="2547628" y="2567276"/>
            <a:ext cx="757401" cy="349042"/>
          </a:xfrm>
          <a:prstGeom prst="round2DiagRect">
            <a:avLst/>
          </a:prstGeom>
          <a:solidFill>
            <a:srgbClr val="4C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i="1" dirty="0" smtClean="0"/>
              <a:t>Comuni</a:t>
            </a:r>
            <a:endParaRPr lang="it-IT" sz="1200" i="1" dirty="0"/>
          </a:p>
        </p:txBody>
      </p:sp>
      <p:sp>
        <p:nvSpPr>
          <p:cNvPr id="61" name="Round Diagonal Corner Rectangle 60"/>
          <p:cNvSpPr>
            <a:spLocks/>
          </p:cNvSpPr>
          <p:nvPr/>
        </p:nvSpPr>
        <p:spPr>
          <a:xfrm>
            <a:off x="2547628" y="3331209"/>
            <a:ext cx="757401" cy="349042"/>
          </a:xfrm>
          <a:prstGeom prst="round2DiagRect">
            <a:avLst/>
          </a:prstGeom>
          <a:solidFill>
            <a:srgbClr val="323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i="1" dirty="0" smtClean="0"/>
              <a:t>C.U.C.</a:t>
            </a:r>
            <a:endParaRPr lang="it-IT" sz="1200" i="1" dirty="0"/>
          </a:p>
        </p:txBody>
      </p:sp>
      <p:sp>
        <p:nvSpPr>
          <p:cNvPr id="63" name="Round Diagonal Corner Rectangle 62"/>
          <p:cNvSpPr>
            <a:spLocks/>
          </p:cNvSpPr>
          <p:nvPr/>
        </p:nvSpPr>
        <p:spPr>
          <a:xfrm>
            <a:off x="2547628" y="3706571"/>
            <a:ext cx="757401" cy="349042"/>
          </a:xfrm>
          <a:prstGeom prst="round2DiagRect">
            <a:avLst/>
          </a:prstGeom>
          <a:solidFill>
            <a:srgbClr val="4C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i="1" dirty="0" smtClean="0"/>
              <a:t>Comuni</a:t>
            </a:r>
            <a:endParaRPr lang="it-IT" sz="1200" i="1" dirty="0"/>
          </a:p>
        </p:txBody>
      </p:sp>
      <p:grpSp>
        <p:nvGrpSpPr>
          <p:cNvPr id="64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>
            <a:grpSpLocks noChangeAspect="1"/>
          </p:cNvGrpSpPr>
          <p:nvPr/>
        </p:nvGrpSpPr>
        <p:grpSpPr>
          <a:xfrm>
            <a:off x="7191047" y="2240816"/>
            <a:ext cx="172522" cy="121927"/>
            <a:chOff x="4217850" y="2087779"/>
            <a:chExt cx="319053" cy="216000"/>
          </a:xfrm>
          <a:solidFill>
            <a:srgbClr val="3FAE29"/>
          </a:solidFill>
        </p:grpSpPr>
        <p:sp>
          <p:nvSpPr>
            <p:cNvPr id="67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  <p:sp>
          <p:nvSpPr>
            <p:cNvPr id="73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</p:grpSp>
      <p:grpSp>
        <p:nvGrpSpPr>
          <p:cNvPr id="74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>
            <a:grpSpLocks noChangeAspect="1"/>
          </p:cNvGrpSpPr>
          <p:nvPr/>
        </p:nvGrpSpPr>
        <p:grpSpPr>
          <a:xfrm>
            <a:off x="7191047" y="2493872"/>
            <a:ext cx="172522" cy="121927"/>
            <a:chOff x="4217850" y="2087779"/>
            <a:chExt cx="319053" cy="216000"/>
          </a:xfrm>
          <a:solidFill>
            <a:srgbClr val="3FAE29"/>
          </a:solidFill>
        </p:grpSpPr>
        <p:sp>
          <p:nvSpPr>
            <p:cNvPr id="75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  <p:sp>
          <p:nvSpPr>
            <p:cNvPr id="76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</p:grpSp>
      <p:grpSp>
        <p:nvGrpSpPr>
          <p:cNvPr id="77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>
            <a:grpSpLocks noChangeAspect="1"/>
          </p:cNvGrpSpPr>
          <p:nvPr/>
        </p:nvGrpSpPr>
        <p:grpSpPr>
          <a:xfrm>
            <a:off x="7191047" y="2746927"/>
            <a:ext cx="172522" cy="121927"/>
            <a:chOff x="4217850" y="2087779"/>
            <a:chExt cx="319053" cy="216000"/>
          </a:xfrm>
          <a:solidFill>
            <a:srgbClr val="3FAE29"/>
          </a:solidFill>
        </p:grpSpPr>
        <p:sp>
          <p:nvSpPr>
            <p:cNvPr id="78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  <p:sp>
          <p:nvSpPr>
            <p:cNvPr id="79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</p:grpSp>
      <p:grpSp>
        <p:nvGrpSpPr>
          <p:cNvPr id="85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>
            <a:grpSpLocks noChangeAspect="1"/>
          </p:cNvGrpSpPr>
          <p:nvPr/>
        </p:nvGrpSpPr>
        <p:grpSpPr>
          <a:xfrm>
            <a:off x="7191047" y="3255806"/>
            <a:ext cx="172522" cy="121927"/>
            <a:chOff x="4217850" y="2087779"/>
            <a:chExt cx="319053" cy="216000"/>
          </a:xfrm>
          <a:solidFill>
            <a:srgbClr val="3FAE29"/>
          </a:solidFill>
        </p:grpSpPr>
        <p:sp>
          <p:nvSpPr>
            <p:cNvPr id="86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  <p:sp>
          <p:nvSpPr>
            <p:cNvPr id="87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</p:grpSp>
      <p:grpSp>
        <p:nvGrpSpPr>
          <p:cNvPr id="89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>
            <a:grpSpLocks noChangeAspect="1"/>
          </p:cNvGrpSpPr>
          <p:nvPr/>
        </p:nvGrpSpPr>
        <p:grpSpPr>
          <a:xfrm>
            <a:off x="7191047" y="3508862"/>
            <a:ext cx="172522" cy="121927"/>
            <a:chOff x="4217850" y="2087779"/>
            <a:chExt cx="319053" cy="216000"/>
          </a:xfrm>
          <a:solidFill>
            <a:srgbClr val="3FAE29"/>
          </a:solidFill>
        </p:grpSpPr>
        <p:sp>
          <p:nvSpPr>
            <p:cNvPr id="90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  <p:sp>
          <p:nvSpPr>
            <p:cNvPr id="92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</p:grpSp>
      <p:grpSp>
        <p:nvGrpSpPr>
          <p:cNvPr id="95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>
            <a:grpSpLocks noChangeAspect="1"/>
          </p:cNvGrpSpPr>
          <p:nvPr/>
        </p:nvGrpSpPr>
        <p:grpSpPr>
          <a:xfrm>
            <a:off x="7191047" y="3761917"/>
            <a:ext cx="172522" cy="121927"/>
            <a:chOff x="4217850" y="2087779"/>
            <a:chExt cx="319053" cy="216000"/>
          </a:xfrm>
          <a:solidFill>
            <a:srgbClr val="3FAE29"/>
          </a:solidFill>
        </p:grpSpPr>
        <p:sp>
          <p:nvSpPr>
            <p:cNvPr id="96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  <p:sp>
          <p:nvSpPr>
            <p:cNvPr id="97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</p:grpSp>
      <p:grpSp>
        <p:nvGrpSpPr>
          <p:cNvPr id="102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>
            <a:grpSpLocks noChangeAspect="1"/>
          </p:cNvGrpSpPr>
          <p:nvPr/>
        </p:nvGrpSpPr>
        <p:grpSpPr>
          <a:xfrm>
            <a:off x="7191047" y="3998992"/>
            <a:ext cx="172522" cy="121927"/>
            <a:chOff x="4217850" y="2087779"/>
            <a:chExt cx="319053" cy="216000"/>
          </a:xfrm>
          <a:solidFill>
            <a:srgbClr val="3FAE29"/>
          </a:solidFill>
        </p:grpSpPr>
        <p:sp>
          <p:nvSpPr>
            <p:cNvPr id="103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  <p:sp>
          <p:nvSpPr>
            <p:cNvPr id="112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</p:grpSp>
      <p:grpSp>
        <p:nvGrpSpPr>
          <p:cNvPr id="113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>
            <a:grpSpLocks noChangeAspect="1"/>
          </p:cNvGrpSpPr>
          <p:nvPr/>
        </p:nvGrpSpPr>
        <p:grpSpPr>
          <a:xfrm>
            <a:off x="7191047" y="4398187"/>
            <a:ext cx="172522" cy="121927"/>
            <a:chOff x="4217850" y="2087779"/>
            <a:chExt cx="319053" cy="216000"/>
          </a:xfrm>
          <a:solidFill>
            <a:srgbClr val="3FAE29"/>
          </a:solidFill>
        </p:grpSpPr>
        <p:sp>
          <p:nvSpPr>
            <p:cNvPr id="114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  <p:sp>
          <p:nvSpPr>
            <p:cNvPr id="122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</p:grpSp>
      <p:grpSp>
        <p:nvGrpSpPr>
          <p:cNvPr id="123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>
            <a:grpSpLocks noChangeAspect="1"/>
          </p:cNvGrpSpPr>
          <p:nvPr/>
        </p:nvGrpSpPr>
        <p:grpSpPr>
          <a:xfrm>
            <a:off x="7191047" y="4651243"/>
            <a:ext cx="172522" cy="121927"/>
            <a:chOff x="4217850" y="2087779"/>
            <a:chExt cx="319053" cy="216000"/>
          </a:xfrm>
          <a:solidFill>
            <a:srgbClr val="3FAE29"/>
          </a:solidFill>
        </p:grpSpPr>
        <p:sp>
          <p:nvSpPr>
            <p:cNvPr id="124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  <p:sp>
          <p:nvSpPr>
            <p:cNvPr id="125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</p:grpSp>
      <p:grpSp>
        <p:nvGrpSpPr>
          <p:cNvPr id="126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>
            <a:grpSpLocks noChangeAspect="1"/>
          </p:cNvGrpSpPr>
          <p:nvPr/>
        </p:nvGrpSpPr>
        <p:grpSpPr>
          <a:xfrm>
            <a:off x="7191047" y="4904298"/>
            <a:ext cx="172522" cy="121927"/>
            <a:chOff x="4217850" y="2087779"/>
            <a:chExt cx="319053" cy="216000"/>
          </a:xfrm>
          <a:solidFill>
            <a:srgbClr val="3FAE29"/>
          </a:solidFill>
        </p:grpSpPr>
        <p:sp>
          <p:nvSpPr>
            <p:cNvPr id="127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  <p:sp>
          <p:nvSpPr>
            <p:cNvPr id="128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</p:grpSp>
      <p:grpSp>
        <p:nvGrpSpPr>
          <p:cNvPr id="129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>
            <a:grpSpLocks noChangeAspect="1"/>
          </p:cNvGrpSpPr>
          <p:nvPr/>
        </p:nvGrpSpPr>
        <p:grpSpPr>
          <a:xfrm>
            <a:off x="7191047" y="5141373"/>
            <a:ext cx="172522" cy="121927"/>
            <a:chOff x="4217850" y="2087779"/>
            <a:chExt cx="319053" cy="216000"/>
          </a:xfrm>
          <a:solidFill>
            <a:srgbClr val="3FAE29"/>
          </a:solidFill>
        </p:grpSpPr>
        <p:sp>
          <p:nvSpPr>
            <p:cNvPr id="130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  <p:sp>
          <p:nvSpPr>
            <p:cNvPr id="131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</p:grpSp>
      <p:grpSp>
        <p:nvGrpSpPr>
          <p:cNvPr id="132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>
            <a:grpSpLocks noChangeAspect="1"/>
          </p:cNvGrpSpPr>
          <p:nvPr/>
        </p:nvGrpSpPr>
        <p:grpSpPr>
          <a:xfrm>
            <a:off x="7191047" y="5797217"/>
            <a:ext cx="172522" cy="121927"/>
            <a:chOff x="4217850" y="2087779"/>
            <a:chExt cx="319053" cy="216000"/>
          </a:xfrm>
          <a:solidFill>
            <a:srgbClr val="3FAE29"/>
          </a:solidFill>
        </p:grpSpPr>
        <p:sp>
          <p:nvSpPr>
            <p:cNvPr id="133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  <p:sp>
          <p:nvSpPr>
            <p:cNvPr id="134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</p:grpSp>
      <p:grpSp>
        <p:nvGrpSpPr>
          <p:cNvPr id="135" name="Gruppo 68">
            <a:extLst>
              <a:ext uri="{FF2B5EF4-FFF2-40B4-BE49-F238E27FC236}">
                <a16:creationId xmlns:a16="http://schemas.microsoft.com/office/drawing/2014/main" id="{AEB94305-7DC6-4709-AF7D-209A80090405}"/>
              </a:ext>
            </a:extLst>
          </p:cNvPr>
          <p:cNvGrpSpPr>
            <a:grpSpLocks noChangeAspect="1"/>
          </p:cNvGrpSpPr>
          <p:nvPr/>
        </p:nvGrpSpPr>
        <p:grpSpPr>
          <a:xfrm>
            <a:off x="7191047" y="6050273"/>
            <a:ext cx="172522" cy="121927"/>
            <a:chOff x="4217850" y="2087779"/>
            <a:chExt cx="319053" cy="216000"/>
          </a:xfrm>
          <a:solidFill>
            <a:srgbClr val="3FAE29"/>
          </a:solidFill>
        </p:grpSpPr>
        <p:sp>
          <p:nvSpPr>
            <p:cNvPr id="136" name="AutoShape 5">
              <a:extLst>
                <a:ext uri="{FF2B5EF4-FFF2-40B4-BE49-F238E27FC236}">
                  <a16:creationId xmlns:a16="http://schemas.microsoft.com/office/drawing/2014/main" id="{940F9069-4D28-4457-9DFA-06B3C396A2B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  <p:sp>
          <p:nvSpPr>
            <p:cNvPr id="137" name="AutoShape 5">
              <a:extLst>
                <a:ext uri="{FF2B5EF4-FFF2-40B4-BE49-F238E27FC236}">
                  <a16:creationId xmlns:a16="http://schemas.microsoft.com/office/drawing/2014/main" id="{6643A504-23D2-4379-AA83-B4D8BCB0E6A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87779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Hin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8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1964640"/>
          </a:xfrm>
        </p:spPr>
        <p:txBody>
          <a:bodyPr/>
          <a:lstStyle/>
          <a:p>
            <a:r>
              <a:rPr lang="it-IT" dirty="0" smtClean="0"/>
              <a:t>Ai </a:t>
            </a:r>
            <a:r>
              <a:rPr lang="it-IT" dirty="0"/>
              <a:t>sensi dell’art. 38, comma 2, del </a:t>
            </a:r>
            <a:r>
              <a:rPr lang="it-IT" dirty="0" err="1" smtClean="0"/>
              <a:t>D.Lgs.</a:t>
            </a:r>
            <a:r>
              <a:rPr lang="it-IT" dirty="0" smtClean="0"/>
              <a:t> n. 50/2016, la Provincia di Brescia ha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ottenuto nel 2017 lo </a:t>
            </a:r>
            <a:r>
              <a:rPr lang="it-IT" sz="1400" b="1" dirty="0" smtClean="0">
                <a:solidFill>
                  <a:srgbClr val="3FAE29"/>
                </a:solidFill>
                <a:latin typeface="Segoe Print" panose="02000600000000000000" pitchFamily="2" charset="0"/>
              </a:rPr>
              <a:t>status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di </a:t>
            </a:r>
            <a:r>
              <a:rPr lang="it-IT" sz="1400" b="1" dirty="0" smtClean="0">
                <a:solidFill>
                  <a:srgbClr val="3FAE29"/>
                </a:solidFill>
                <a:latin typeface="Segoe Print" panose="02000600000000000000" pitchFamily="2" charset="0"/>
              </a:rPr>
              <a:t>«Soggetto Aggregatore» </a:t>
            </a:r>
            <a:r>
              <a:rPr lang="it-IT" dirty="0" smtClean="0"/>
              <a:t>e partecipa ai </a:t>
            </a:r>
            <a:r>
              <a:rPr lang="it-IT" dirty="0"/>
              <a:t>lavori del “Tavolo Tecnico Nazionale dei Soggetti Aggregatori</a:t>
            </a:r>
            <a:r>
              <a:rPr lang="it-IT" dirty="0" smtClean="0"/>
              <a:t>” </a:t>
            </a:r>
            <a:r>
              <a:rPr lang="it-IT" dirty="0"/>
              <a:t>per la definizione e attuazione delle strategie di razionalizzazione della spesa </a:t>
            </a:r>
            <a:r>
              <a:rPr lang="it-IT" dirty="0" smtClean="0"/>
              <a:t>pubblica </a:t>
            </a:r>
            <a:r>
              <a:rPr lang="it-IT" dirty="0"/>
              <a:t>mediante l’aggregazione degli </a:t>
            </a:r>
            <a:r>
              <a:rPr lang="it-IT" dirty="0" smtClean="0"/>
              <a:t>acquisti.</a:t>
            </a:r>
          </a:p>
          <a:p>
            <a:endParaRPr lang="it-IT" dirty="0" smtClean="0"/>
          </a:p>
          <a:p>
            <a:r>
              <a:rPr lang="it-IT" dirty="0" smtClean="0"/>
              <a:t>Nella veste di Soggetto Aggregatore, la Provincia di Brescia </a:t>
            </a:r>
            <a:r>
              <a:rPr lang="it-IT" sz="1400" b="1" dirty="0" smtClean="0">
                <a:solidFill>
                  <a:srgbClr val="3FAE29"/>
                </a:solidFill>
                <a:latin typeface="Segoe Print" panose="02000600000000000000" pitchFamily="2" charset="0"/>
              </a:rPr>
              <a:t>può </a:t>
            </a:r>
            <a:r>
              <a:rPr lang="it-IT" sz="1400" b="1" dirty="0">
                <a:solidFill>
                  <a:srgbClr val="3FAE29"/>
                </a:solidFill>
                <a:latin typeface="Segoe Print" panose="02000600000000000000" pitchFamily="2" charset="0"/>
              </a:rPr>
              <a:t>svolgere procedure di gara centralizzate a favore di tutte le Amministrazioni Pubbliche lombarde </a:t>
            </a:r>
            <a:r>
              <a:rPr lang="it-IT" dirty="0" smtClean="0"/>
              <a:t>che abbiano la necessità di acquisire lavori, beni e servizi afferenti alle seguenti categorie merceologiche DPCM: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</a:t>
            </a:r>
            <a:r>
              <a:rPr lang="it-IT" dirty="0" smtClean="0"/>
              <a:t>Organizzativo</a:t>
            </a:r>
            <a:r>
              <a:rPr lang="it-IT" dirty="0"/>
              <a:t/>
            </a:r>
            <a:br>
              <a:rPr lang="it-IT" dirty="0"/>
            </a:br>
            <a:r>
              <a:rPr lang="it-IT" sz="2000" b="0" i="1" dirty="0"/>
              <a:t>Soggetto Aggregatore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496" y="244399"/>
            <a:ext cx="1152128" cy="102173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32725" y="3359399"/>
            <a:ext cx="4536504" cy="410237"/>
          </a:xfrm>
          <a:prstGeom prst="roundRect">
            <a:avLst>
              <a:gd name="adj" fmla="val 6677"/>
            </a:avLst>
          </a:prstGeom>
          <a:solidFill>
            <a:srgbClr val="3FAE29"/>
          </a:solidFill>
          <a:ln>
            <a:solidFill>
              <a:srgbClr val="3FA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it-IT" sz="1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Pulizia immobili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16701" y="3366517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rgbClr val="3FA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32725" y="3854978"/>
            <a:ext cx="4536504" cy="410237"/>
          </a:xfrm>
          <a:prstGeom prst="roundRect">
            <a:avLst>
              <a:gd name="adj" fmla="val 6677"/>
            </a:avLst>
          </a:prstGeom>
          <a:solidFill>
            <a:srgbClr val="3FAE29"/>
          </a:solidFill>
          <a:ln>
            <a:solidFill>
              <a:srgbClr val="3FA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it-IT" sz="1400" b="1" dirty="0" smtClean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r>
              <a:rPr lang="it-IT" sz="1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Vigilanza armata e non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16701" y="3862096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rgbClr val="3FA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32725" y="4350557"/>
            <a:ext cx="4536504" cy="410237"/>
          </a:xfrm>
          <a:prstGeom prst="roundRect">
            <a:avLst>
              <a:gd name="adj" fmla="val 6677"/>
            </a:avLst>
          </a:prstGeom>
          <a:solidFill>
            <a:srgbClr val="3FAE29"/>
          </a:solidFill>
          <a:ln>
            <a:solidFill>
              <a:srgbClr val="3FA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it-IT" sz="1400" b="1" dirty="0" smtClean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r>
              <a:rPr lang="it-IT" sz="1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Manutenzione strade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16701" y="4357675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rgbClr val="3FA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32725" y="4846136"/>
            <a:ext cx="4536504" cy="410237"/>
          </a:xfrm>
          <a:prstGeom prst="roundRect">
            <a:avLst>
              <a:gd name="adj" fmla="val 6677"/>
            </a:avLst>
          </a:prstGeom>
          <a:solidFill>
            <a:srgbClr val="3FAE29"/>
          </a:solidFill>
          <a:ln>
            <a:solidFill>
              <a:srgbClr val="3FA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it-IT" sz="1400" b="1" dirty="0" smtClean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r>
              <a:rPr lang="it-IT" sz="1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Manutenzione immobili e impianti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616701" y="4853254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rgbClr val="3FA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32725" y="5341715"/>
            <a:ext cx="4536504" cy="410237"/>
          </a:xfrm>
          <a:prstGeom prst="roundRect">
            <a:avLst>
              <a:gd name="adj" fmla="val 6677"/>
            </a:avLst>
          </a:prstGeom>
          <a:solidFill>
            <a:srgbClr val="3FAE29"/>
          </a:solidFill>
          <a:ln>
            <a:solidFill>
              <a:srgbClr val="3FA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it-IT" sz="1400" b="1" dirty="0" smtClean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r>
              <a:rPr lang="it-IT" sz="1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Servizio di trasporto scolastico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616701" y="5348833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rgbClr val="3FA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527380" y="5894711"/>
            <a:ext cx="10969211" cy="58477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just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tabLst/>
              <a:defRPr sz="1600" b="0" i="0" kern="1200">
                <a:solidFill>
                  <a:srgbClr val="14284B"/>
                </a:solidFill>
                <a:latin typeface="+mj-lt"/>
                <a:ea typeface="+mn-ea"/>
                <a:cs typeface="Hind Medium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 defTabSz="914400">
              <a:spcBef>
                <a:spcPts val="0"/>
              </a:spcBef>
              <a:buClr>
                <a:srgbClr val="3FAE29"/>
              </a:buClr>
            </a:pPr>
            <a:r>
              <a:rPr lang="it-IT" sz="1600" dirty="0" smtClean="0">
                <a:solidFill>
                  <a:srgbClr val="13284A"/>
                </a:solidFill>
                <a:latin typeface="Calibri"/>
                <a:cs typeface="Hind Medium"/>
              </a:rPr>
              <a:t>In particolare, la Provincia di Brescia svolge </a:t>
            </a:r>
            <a:r>
              <a:rPr lang="it-IT" sz="1600" b="1" dirty="0" smtClean="0">
                <a:solidFill>
                  <a:srgbClr val="13284A"/>
                </a:solidFill>
                <a:latin typeface="Calibri"/>
                <a:cs typeface="Hind Medium"/>
              </a:rPr>
              <a:t>tutte le attività propedeutiche all’indizione e aggiudicazione dell’iniziativa</a:t>
            </a:r>
            <a:r>
              <a:rPr lang="it-IT" sz="1600" dirty="0" smtClean="0">
                <a:solidFill>
                  <a:srgbClr val="13284A"/>
                </a:solidFill>
                <a:latin typeface="Calibri"/>
                <a:cs typeface="Hind Medium"/>
              </a:rPr>
              <a:t>, a partire dalla raccolta e razionalizzazione dei fabbisogni di acquisto fino al provvedimento di aggiudicazione.</a:t>
            </a:r>
            <a:endParaRPr lang="it-IT" sz="1600" dirty="0">
              <a:solidFill>
                <a:srgbClr val="FF0000"/>
              </a:solidFill>
              <a:latin typeface="Calibri"/>
              <a:cs typeface="Hind Medium"/>
            </a:endParaRPr>
          </a:p>
        </p:txBody>
      </p:sp>
      <p:grpSp>
        <p:nvGrpSpPr>
          <p:cNvPr id="113" name="Group 112"/>
          <p:cNvGrpSpPr>
            <a:grpSpLocks noChangeAspect="1"/>
          </p:cNvGrpSpPr>
          <p:nvPr/>
        </p:nvGrpSpPr>
        <p:grpSpPr>
          <a:xfrm>
            <a:off x="688701" y="4911909"/>
            <a:ext cx="252000" cy="278690"/>
            <a:chOff x="50036" y="3489037"/>
            <a:chExt cx="432447" cy="478251"/>
          </a:xfrm>
        </p:grpSpPr>
        <p:sp>
          <p:nvSpPr>
            <p:cNvPr id="86" name="Freeform 430"/>
            <p:cNvSpPr>
              <a:spLocks/>
            </p:cNvSpPr>
            <p:nvPr/>
          </p:nvSpPr>
          <p:spPr bwMode="auto">
            <a:xfrm>
              <a:off x="50036" y="3489037"/>
              <a:ext cx="432447" cy="478251"/>
            </a:xfrm>
            <a:custGeom>
              <a:avLst/>
              <a:gdLst>
                <a:gd name="T0" fmla="*/ 1711 w 2002"/>
                <a:gd name="T1" fmla="*/ 1114 h 1509"/>
                <a:gd name="T2" fmla="*/ 1588 w 2002"/>
                <a:gd name="T3" fmla="*/ 623 h 1509"/>
                <a:gd name="T4" fmla="*/ 1284 w 2002"/>
                <a:gd name="T5" fmla="*/ 576 h 1509"/>
                <a:gd name="T6" fmla="*/ 1527 w 2002"/>
                <a:gd name="T7" fmla="*/ 528 h 1509"/>
                <a:gd name="T8" fmla="*/ 1284 w 2002"/>
                <a:gd name="T9" fmla="*/ 206 h 1509"/>
                <a:gd name="T10" fmla="*/ 927 w 2002"/>
                <a:gd name="T11" fmla="*/ 856 h 1509"/>
                <a:gd name="T12" fmla="*/ 870 w 2002"/>
                <a:gd name="T13" fmla="*/ 265 h 1509"/>
                <a:gd name="T14" fmla="*/ 685 w 2002"/>
                <a:gd name="T15" fmla="*/ 311 h 1509"/>
                <a:gd name="T16" fmla="*/ 661 w 2002"/>
                <a:gd name="T17" fmla="*/ 0 h 1509"/>
                <a:gd name="T18" fmla="*/ 606 w 2002"/>
                <a:gd name="T19" fmla="*/ 311 h 1509"/>
                <a:gd name="T20" fmla="*/ 507 w 2002"/>
                <a:gd name="T21" fmla="*/ 425 h 1509"/>
                <a:gd name="T22" fmla="*/ 454 w 2002"/>
                <a:gd name="T23" fmla="*/ 666 h 1509"/>
                <a:gd name="T24" fmla="*/ 507 w 2002"/>
                <a:gd name="T25" fmla="*/ 730 h 1509"/>
                <a:gd name="T26" fmla="*/ 454 w 2002"/>
                <a:gd name="T27" fmla="*/ 810 h 1509"/>
                <a:gd name="T28" fmla="*/ 507 w 2002"/>
                <a:gd name="T29" fmla="*/ 874 h 1509"/>
                <a:gd name="T30" fmla="*/ 349 w 2002"/>
                <a:gd name="T31" fmla="*/ 1063 h 1509"/>
                <a:gd name="T32" fmla="*/ 430 w 2002"/>
                <a:gd name="T33" fmla="*/ 1183 h 1509"/>
                <a:gd name="T34" fmla="*/ 539 w 2002"/>
                <a:gd name="T35" fmla="*/ 1180 h 1509"/>
                <a:gd name="T36" fmla="*/ 640 w 2002"/>
                <a:gd name="T37" fmla="*/ 1180 h 1509"/>
                <a:gd name="T38" fmla="*/ 741 w 2002"/>
                <a:gd name="T39" fmla="*/ 1179 h 1509"/>
                <a:gd name="T40" fmla="*/ 837 w 2002"/>
                <a:gd name="T41" fmla="*/ 1300 h 1509"/>
                <a:gd name="T42" fmla="*/ 859 w 2002"/>
                <a:gd name="T43" fmla="*/ 1273 h 1509"/>
                <a:gd name="T44" fmla="*/ 887 w 2002"/>
                <a:gd name="T45" fmla="*/ 1252 h 1509"/>
                <a:gd name="T46" fmla="*/ 918 w 2002"/>
                <a:gd name="T47" fmla="*/ 1240 h 1509"/>
                <a:gd name="T48" fmla="*/ 954 w 2002"/>
                <a:gd name="T49" fmla="*/ 1235 h 1509"/>
                <a:gd name="T50" fmla="*/ 1006 w 2002"/>
                <a:gd name="T51" fmla="*/ 1244 h 1509"/>
                <a:gd name="T52" fmla="*/ 1048 w 2002"/>
                <a:gd name="T53" fmla="*/ 1271 h 1509"/>
                <a:gd name="T54" fmla="*/ 1078 w 2002"/>
                <a:gd name="T55" fmla="*/ 1311 h 1509"/>
                <a:gd name="T56" fmla="*/ 1093 w 2002"/>
                <a:gd name="T57" fmla="*/ 1359 h 1509"/>
                <a:gd name="T58" fmla="*/ 1102 w 2002"/>
                <a:gd name="T59" fmla="*/ 1358 h 1509"/>
                <a:gd name="T60" fmla="*/ 1110 w 2002"/>
                <a:gd name="T61" fmla="*/ 1357 h 1509"/>
                <a:gd name="T62" fmla="*/ 1120 w 2002"/>
                <a:gd name="T63" fmla="*/ 1356 h 1509"/>
                <a:gd name="T64" fmla="*/ 1129 w 2002"/>
                <a:gd name="T65" fmla="*/ 1356 h 1509"/>
                <a:gd name="T66" fmla="*/ 1169 w 2002"/>
                <a:gd name="T67" fmla="*/ 1362 h 1509"/>
                <a:gd name="T68" fmla="*/ 1205 w 2002"/>
                <a:gd name="T69" fmla="*/ 1379 h 1509"/>
                <a:gd name="T70" fmla="*/ 1235 w 2002"/>
                <a:gd name="T71" fmla="*/ 1404 h 1509"/>
                <a:gd name="T72" fmla="*/ 1256 w 2002"/>
                <a:gd name="T73" fmla="*/ 1438 h 1509"/>
                <a:gd name="T74" fmla="*/ 691 w 2002"/>
                <a:gd name="T75" fmla="*/ 1425 h 1509"/>
                <a:gd name="T76" fmla="*/ 707 w 2002"/>
                <a:gd name="T77" fmla="*/ 1402 h 1509"/>
                <a:gd name="T78" fmla="*/ 728 w 2002"/>
                <a:gd name="T79" fmla="*/ 1384 h 1509"/>
                <a:gd name="T80" fmla="*/ 752 w 2002"/>
                <a:gd name="T81" fmla="*/ 1370 h 1509"/>
                <a:gd name="T82" fmla="*/ 766 w 2002"/>
                <a:gd name="T83" fmla="*/ 1237 h 1509"/>
                <a:gd name="T84" fmla="*/ 294 w 2002"/>
                <a:gd name="T85" fmla="*/ 1334 h 1509"/>
                <a:gd name="T86" fmla="*/ 278 w 2002"/>
                <a:gd name="T87" fmla="*/ 1359 h 1509"/>
                <a:gd name="T88" fmla="*/ 271 w 2002"/>
                <a:gd name="T89" fmla="*/ 1389 h 1509"/>
                <a:gd name="T90" fmla="*/ 264 w 2002"/>
                <a:gd name="T91" fmla="*/ 1388 h 1509"/>
                <a:gd name="T92" fmla="*/ 256 w 2002"/>
                <a:gd name="T93" fmla="*/ 1387 h 1509"/>
                <a:gd name="T94" fmla="*/ 232 w 2002"/>
                <a:gd name="T95" fmla="*/ 1391 h 1509"/>
                <a:gd name="T96" fmla="*/ 211 w 2002"/>
                <a:gd name="T97" fmla="*/ 1401 h 1509"/>
                <a:gd name="T98" fmla="*/ 194 w 2002"/>
                <a:gd name="T99" fmla="*/ 1417 h 1509"/>
                <a:gd name="T100" fmla="*/ 181 w 2002"/>
                <a:gd name="T101" fmla="*/ 1438 h 1509"/>
                <a:gd name="T102" fmla="*/ 0 w 2002"/>
                <a:gd name="T103" fmla="*/ 1509 h 1509"/>
                <a:gd name="T104" fmla="*/ 2002 w 2002"/>
                <a:gd name="T105" fmla="*/ 1438 h 1509"/>
                <a:gd name="connsiteX0" fmla="*/ 8546 w 10000"/>
                <a:gd name="connsiteY0" fmla="*/ 9529 h 10020"/>
                <a:gd name="connsiteX1" fmla="*/ 8546 w 10000"/>
                <a:gd name="connsiteY1" fmla="*/ 7382 h 10020"/>
                <a:gd name="connsiteX2" fmla="*/ 7932 w 10000"/>
                <a:gd name="connsiteY2" fmla="*/ 7382 h 10020"/>
                <a:gd name="connsiteX3" fmla="*/ 7932 w 10000"/>
                <a:gd name="connsiteY3" fmla="*/ 4129 h 10020"/>
                <a:gd name="connsiteX4" fmla="*/ 6414 w 10000"/>
                <a:gd name="connsiteY4" fmla="*/ 4129 h 10020"/>
                <a:gd name="connsiteX5" fmla="*/ 6414 w 10000"/>
                <a:gd name="connsiteY5" fmla="*/ 3817 h 10020"/>
                <a:gd name="connsiteX6" fmla="*/ 7627 w 10000"/>
                <a:gd name="connsiteY6" fmla="*/ 3817 h 10020"/>
                <a:gd name="connsiteX7" fmla="*/ 7627 w 10000"/>
                <a:gd name="connsiteY7" fmla="*/ 3499 h 10020"/>
                <a:gd name="connsiteX8" fmla="*/ 6414 w 10000"/>
                <a:gd name="connsiteY8" fmla="*/ 3499 h 10020"/>
                <a:gd name="connsiteX9" fmla="*/ 6414 w 10000"/>
                <a:gd name="connsiteY9" fmla="*/ 1365 h 10020"/>
                <a:gd name="connsiteX10" fmla="*/ 4630 w 10000"/>
                <a:gd name="connsiteY10" fmla="*/ 550 h 10020"/>
                <a:gd name="connsiteX11" fmla="*/ 4630 w 10000"/>
                <a:gd name="connsiteY11" fmla="*/ 5673 h 10020"/>
                <a:gd name="connsiteX12" fmla="*/ 4346 w 10000"/>
                <a:gd name="connsiteY12" fmla="*/ 5679 h 10020"/>
                <a:gd name="connsiteX13" fmla="*/ 4346 w 10000"/>
                <a:gd name="connsiteY13" fmla="*/ 1756 h 10020"/>
                <a:gd name="connsiteX14" fmla="*/ 3746 w 10000"/>
                <a:gd name="connsiteY14" fmla="*/ 2061 h 10020"/>
                <a:gd name="connsiteX15" fmla="*/ 3422 w 10000"/>
                <a:gd name="connsiteY15" fmla="*/ 2061 h 10020"/>
                <a:gd name="connsiteX16" fmla="*/ 3422 w 10000"/>
                <a:gd name="connsiteY16" fmla="*/ 0 h 10020"/>
                <a:gd name="connsiteX17" fmla="*/ 3302 w 10000"/>
                <a:gd name="connsiteY17" fmla="*/ 0 h 10020"/>
                <a:gd name="connsiteX18" fmla="*/ 3302 w 10000"/>
                <a:gd name="connsiteY18" fmla="*/ 2061 h 10020"/>
                <a:gd name="connsiteX19" fmla="*/ 3027 w 10000"/>
                <a:gd name="connsiteY19" fmla="*/ 2061 h 10020"/>
                <a:gd name="connsiteX20" fmla="*/ 3027 w 10000"/>
                <a:gd name="connsiteY20" fmla="*/ 2492 h 10020"/>
                <a:gd name="connsiteX21" fmla="*/ 2532 w 10000"/>
                <a:gd name="connsiteY21" fmla="*/ 2816 h 10020"/>
                <a:gd name="connsiteX22" fmla="*/ 2532 w 10000"/>
                <a:gd name="connsiteY22" fmla="*/ 4414 h 10020"/>
                <a:gd name="connsiteX23" fmla="*/ 2268 w 10000"/>
                <a:gd name="connsiteY23" fmla="*/ 4414 h 10020"/>
                <a:gd name="connsiteX24" fmla="*/ 2268 w 10000"/>
                <a:gd name="connsiteY24" fmla="*/ 4838 h 10020"/>
                <a:gd name="connsiteX25" fmla="*/ 2532 w 10000"/>
                <a:gd name="connsiteY25" fmla="*/ 4838 h 10020"/>
                <a:gd name="connsiteX26" fmla="*/ 2532 w 10000"/>
                <a:gd name="connsiteY26" fmla="*/ 5368 h 10020"/>
                <a:gd name="connsiteX27" fmla="*/ 2268 w 10000"/>
                <a:gd name="connsiteY27" fmla="*/ 5368 h 10020"/>
                <a:gd name="connsiteX28" fmla="*/ 2268 w 10000"/>
                <a:gd name="connsiteY28" fmla="*/ 5792 h 10020"/>
                <a:gd name="connsiteX29" fmla="*/ 2532 w 10000"/>
                <a:gd name="connsiteY29" fmla="*/ 5792 h 10020"/>
                <a:gd name="connsiteX30" fmla="*/ 2532 w 10000"/>
                <a:gd name="connsiteY30" fmla="*/ 7044 h 10020"/>
                <a:gd name="connsiteX31" fmla="*/ 1743 w 10000"/>
                <a:gd name="connsiteY31" fmla="*/ 7044 h 10020"/>
                <a:gd name="connsiteX32" fmla="*/ 1743 w 10000"/>
                <a:gd name="connsiteY32" fmla="*/ 7820 h 10020"/>
                <a:gd name="connsiteX33" fmla="*/ 2148 w 10000"/>
                <a:gd name="connsiteY33" fmla="*/ 7840 h 10020"/>
                <a:gd name="connsiteX34" fmla="*/ 2697 w 10000"/>
                <a:gd name="connsiteY34" fmla="*/ 7316 h 10020"/>
                <a:gd name="connsiteX35" fmla="*/ 2692 w 10000"/>
                <a:gd name="connsiteY35" fmla="*/ 7820 h 10020"/>
                <a:gd name="connsiteX36" fmla="*/ 3197 w 10000"/>
                <a:gd name="connsiteY36" fmla="*/ 7369 h 10020"/>
                <a:gd name="connsiteX37" fmla="*/ 3197 w 10000"/>
                <a:gd name="connsiteY37" fmla="*/ 7820 h 10020"/>
                <a:gd name="connsiteX38" fmla="*/ 3696 w 10000"/>
                <a:gd name="connsiteY38" fmla="*/ 7362 h 10020"/>
                <a:gd name="connsiteX39" fmla="*/ 3701 w 10000"/>
                <a:gd name="connsiteY39" fmla="*/ 7813 h 10020"/>
                <a:gd name="connsiteX40" fmla="*/ 4181 w 10000"/>
                <a:gd name="connsiteY40" fmla="*/ 7329 h 10020"/>
                <a:gd name="connsiteX41" fmla="*/ 4181 w 10000"/>
                <a:gd name="connsiteY41" fmla="*/ 8615 h 10020"/>
                <a:gd name="connsiteX42" fmla="*/ 4236 w 10000"/>
                <a:gd name="connsiteY42" fmla="*/ 8522 h 10020"/>
                <a:gd name="connsiteX43" fmla="*/ 4291 w 10000"/>
                <a:gd name="connsiteY43" fmla="*/ 8436 h 10020"/>
                <a:gd name="connsiteX44" fmla="*/ 4356 w 10000"/>
                <a:gd name="connsiteY44" fmla="*/ 8363 h 10020"/>
                <a:gd name="connsiteX45" fmla="*/ 4431 w 10000"/>
                <a:gd name="connsiteY45" fmla="*/ 8297 h 10020"/>
                <a:gd name="connsiteX46" fmla="*/ 4505 w 10000"/>
                <a:gd name="connsiteY46" fmla="*/ 8250 h 10020"/>
                <a:gd name="connsiteX47" fmla="*/ 4585 w 10000"/>
                <a:gd name="connsiteY47" fmla="*/ 8217 h 10020"/>
                <a:gd name="connsiteX48" fmla="*/ 4670 w 10000"/>
                <a:gd name="connsiteY48" fmla="*/ 8191 h 10020"/>
                <a:gd name="connsiteX49" fmla="*/ 4765 w 10000"/>
                <a:gd name="connsiteY49" fmla="*/ 8184 h 10020"/>
                <a:gd name="connsiteX50" fmla="*/ 4895 w 10000"/>
                <a:gd name="connsiteY50" fmla="*/ 8197 h 10020"/>
                <a:gd name="connsiteX51" fmla="*/ 5025 w 10000"/>
                <a:gd name="connsiteY51" fmla="*/ 8244 h 10020"/>
                <a:gd name="connsiteX52" fmla="*/ 5130 w 10000"/>
                <a:gd name="connsiteY52" fmla="*/ 8323 h 10020"/>
                <a:gd name="connsiteX53" fmla="*/ 5235 w 10000"/>
                <a:gd name="connsiteY53" fmla="*/ 8423 h 10020"/>
                <a:gd name="connsiteX54" fmla="*/ 5325 w 10000"/>
                <a:gd name="connsiteY54" fmla="*/ 8542 h 10020"/>
                <a:gd name="connsiteX55" fmla="*/ 5385 w 10000"/>
                <a:gd name="connsiteY55" fmla="*/ 8688 h 10020"/>
                <a:gd name="connsiteX56" fmla="*/ 5440 w 10000"/>
                <a:gd name="connsiteY56" fmla="*/ 8840 h 10020"/>
                <a:gd name="connsiteX57" fmla="*/ 5460 w 10000"/>
                <a:gd name="connsiteY57" fmla="*/ 9006 h 10020"/>
                <a:gd name="connsiteX58" fmla="*/ 5485 w 10000"/>
                <a:gd name="connsiteY58" fmla="*/ 8999 h 10020"/>
                <a:gd name="connsiteX59" fmla="*/ 5504 w 10000"/>
                <a:gd name="connsiteY59" fmla="*/ 8999 h 10020"/>
                <a:gd name="connsiteX60" fmla="*/ 5524 w 10000"/>
                <a:gd name="connsiteY60" fmla="*/ 8993 h 10020"/>
                <a:gd name="connsiteX61" fmla="*/ 5544 w 10000"/>
                <a:gd name="connsiteY61" fmla="*/ 8993 h 10020"/>
                <a:gd name="connsiteX62" fmla="*/ 5569 w 10000"/>
                <a:gd name="connsiteY62" fmla="*/ 8986 h 10020"/>
                <a:gd name="connsiteX63" fmla="*/ 5594 w 10000"/>
                <a:gd name="connsiteY63" fmla="*/ 8986 h 10020"/>
                <a:gd name="connsiteX64" fmla="*/ 5614 w 10000"/>
                <a:gd name="connsiteY64" fmla="*/ 8986 h 10020"/>
                <a:gd name="connsiteX65" fmla="*/ 5639 w 10000"/>
                <a:gd name="connsiteY65" fmla="*/ 8986 h 10020"/>
                <a:gd name="connsiteX66" fmla="*/ 5744 w 10000"/>
                <a:gd name="connsiteY66" fmla="*/ 8993 h 10020"/>
                <a:gd name="connsiteX67" fmla="*/ 5839 w 10000"/>
                <a:gd name="connsiteY67" fmla="*/ 9026 h 10020"/>
                <a:gd name="connsiteX68" fmla="*/ 5934 w 10000"/>
                <a:gd name="connsiteY68" fmla="*/ 9072 h 10020"/>
                <a:gd name="connsiteX69" fmla="*/ 6019 w 10000"/>
                <a:gd name="connsiteY69" fmla="*/ 9139 h 10020"/>
                <a:gd name="connsiteX70" fmla="*/ 6099 w 10000"/>
                <a:gd name="connsiteY70" fmla="*/ 9218 h 10020"/>
                <a:gd name="connsiteX71" fmla="*/ 6169 w 10000"/>
                <a:gd name="connsiteY71" fmla="*/ 9304 h 10020"/>
                <a:gd name="connsiteX72" fmla="*/ 6224 w 10000"/>
                <a:gd name="connsiteY72" fmla="*/ 9417 h 10020"/>
                <a:gd name="connsiteX73" fmla="*/ 6274 w 10000"/>
                <a:gd name="connsiteY73" fmla="*/ 9529 h 10020"/>
                <a:gd name="connsiteX74" fmla="*/ 3422 w 10000"/>
                <a:gd name="connsiteY74" fmla="*/ 9529 h 10020"/>
                <a:gd name="connsiteX75" fmla="*/ 3452 w 10000"/>
                <a:gd name="connsiteY75" fmla="*/ 9443 h 10020"/>
                <a:gd name="connsiteX76" fmla="*/ 3492 w 10000"/>
                <a:gd name="connsiteY76" fmla="*/ 9357 h 10020"/>
                <a:gd name="connsiteX77" fmla="*/ 3531 w 10000"/>
                <a:gd name="connsiteY77" fmla="*/ 9291 h 10020"/>
                <a:gd name="connsiteX78" fmla="*/ 3586 w 10000"/>
                <a:gd name="connsiteY78" fmla="*/ 9225 h 10020"/>
                <a:gd name="connsiteX79" fmla="*/ 3636 w 10000"/>
                <a:gd name="connsiteY79" fmla="*/ 9172 h 10020"/>
                <a:gd name="connsiteX80" fmla="*/ 3696 w 10000"/>
                <a:gd name="connsiteY80" fmla="*/ 9119 h 10020"/>
                <a:gd name="connsiteX81" fmla="*/ 3756 w 10000"/>
                <a:gd name="connsiteY81" fmla="*/ 9079 h 10020"/>
                <a:gd name="connsiteX82" fmla="*/ 3826 w 10000"/>
                <a:gd name="connsiteY82" fmla="*/ 9046 h 10020"/>
                <a:gd name="connsiteX83" fmla="*/ 3826 w 10000"/>
                <a:gd name="connsiteY83" fmla="*/ 8197 h 10020"/>
                <a:gd name="connsiteX84" fmla="*/ 1469 w 10000"/>
                <a:gd name="connsiteY84" fmla="*/ 8211 h 10020"/>
                <a:gd name="connsiteX85" fmla="*/ 1469 w 10000"/>
                <a:gd name="connsiteY85" fmla="*/ 8840 h 10020"/>
                <a:gd name="connsiteX86" fmla="*/ 1424 w 10000"/>
                <a:gd name="connsiteY86" fmla="*/ 8920 h 10020"/>
                <a:gd name="connsiteX87" fmla="*/ 1389 w 10000"/>
                <a:gd name="connsiteY87" fmla="*/ 9006 h 10020"/>
                <a:gd name="connsiteX88" fmla="*/ 1364 w 10000"/>
                <a:gd name="connsiteY88" fmla="*/ 9099 h 10020"/>
                <a:gd name="connsiteX89" fmla="*/ 1354 w 10000"/>
                <a:gd name="connsiteY89" fmla="*/ 9205 h 10020"/>
                <a:gd name="connsiteX90" fmla="*/ 1334 w 10000"/>
                <a:gd name="connsiteY90" fmla="*/ 9198 h 10020"/>
                <a:gd name="connsiteX91" fmla="*/ 1319 w 10000"/>
                <a:gd name="connsiteY91" fmla="*/ 9198 h 10020"/>
                <a:gd name="connsiteX92" fmla="*/ 1299 w 10000"/>
                <a:gd name="connsiteY92" fmla="*/ 9192 h 10020"/>
                <a:gd name="connsiteX93" fmla="*/ 1279 w 10000"/>
                <a:gd name="connsiteY93" fmla="*/ 9192 h 10020"/>
                <a:gd name="connsiteX94" fmla="*/ 1214 w 10000"/>
                <a:gd name="connsiteY94" fmla="*/ 9198 h 10020"/>
                <a:gd name="connsiteX95" fmla="*/ 1159 w 10000"/>
                <a:gd name="connsiteY95" fmla="*/ 9218 h 10020"/>
                <a:gd name="connsiteX96" fmla="*/ 1104 w 10000"/>
                <a:gd name="connsiteY96" fmla="*/ 9245 h 10020"/>
                <a:gd name="connsiteX97" fmla="*/ 1054 w 10000"/>
                <a:gd name="connsiteY97" fmla="*/ 9284 h 10020"/>
                <a:gd name="connsiteX98" fmla="*/ 1009 w 10000"/>
                <a:gd name="connsiteY98" fmla="*/ 9337 h 10020"/>
                <a:gd name="connsiteX99" fmla="*/ 969 w 10000"/>
                <a:gd name="connsiteY99" fmla="*/ 9390 h 10020"/>
                <a:gd name="connsiteX100" fmla="*/ 934 w 10000"/>
                <a:gd name="connsiteY100" fmla="*/ 9457 h 10020"/>
                <a:gd name="connsiteX101" fmla="*/ 904 w 10000"/>
                <a:gd name="connsiteY101" fmla="*/ 9529 h 10020"/>
                <a:gd name="connsiteX102" fmla="*/ 415 w 10000"/>
                <a:gd name="connsiteY102" fmla="*/ 9529 h 10020"/>
                <a:gd name="connsiteX103" fmla="*/ 0 w 10000"/>
                <a:gd name="connsiteY103" fmla="*/ 10000 h 10020"/>
                <a:gd name="connsiteX104" fmla="*/ 1760 w 10000"/>
                <a:gd name="connsiteY104" fmla="*/ 10020 h 10020"/>
                <a:gd name="connsiteX105" fmla="*/ 9725 w 10000"/>
                <a:gd name="connsiteY105" fmla="*/ 10000 h 10020"/>
                <a:gd name="connsiteX106" fmla="*/ 10000 w 10000"/>
                <a:gd name="connsiteY106" fmla="*/ 9529 h 10020"/>
                <a:gd name="connsiteX107" fmla="*/ 8546 w 10000"/>
                <a:gd name="connsiteY107" fmla="*/ 9529 h 10020"/>
                <a:gd name="connsiteX0" fmla="*/ 8131 w 9585"/>
                <a:gd name="connsiteY0" fmla="*/ 9529 h 10020"/>
                <a:gd name="connsiteX1" fmla="*/ 8131 w 9585"/>
                <a:gd name="connsiteY1" fmla="*/ 7382 h 10020"/>
                <a:gd name="connsiteX2" fmla="*/ 7517 w 9585"/>
                <a:gd name="connsiteY2" fmla="*/ 7382 h 10020"/>
                <a:gd name="connsiteX3" fmla="*/ 7517 w 9585"/>
                <a:gd name="connsiteY3" fmla="*/ 4129 h 10020"/>
                <a:gd name="connsiteX4" fmla="*/ 5999 w 9585"/>
                <a:gd name="connsiteY4" fmla="*/ 4129 h 10020"/>
                <a:gd name="connsiteX5" fmla="*/ 5999 w 9585"/>
                <a:gd name="connsiteY5" fmla="*/ 3817 h 10020"/>
                <a:gd name="connsiteX6" fmla="*/ 7212 w 9585"/>
                <a:gd name="connsiteY6" fmla="*/ 3817 h 10020"/>
                <a:gd name="connsiteX7" fmla="*/ 7212 w 9585"/>
                <a:gd name="connsiteY7" fmla="*/ 3499 h 10020"/>
                <a:gd name="connsiteX8" fmla="*/ 5999 w 9585"/>
                <a:gd name="connsiteY8" fmla="*/ 3499 h 10020"/>
                <a:gd name="connsiteX9" fmla="*/ 5999 w 9585"/>
                <a:gd name="connsiteY9" fmla="*/ 1365 h 10020"/>
                <a:gd name="connsiteX10" fmla="*/ 4215 w 9585"/>
                <a:gd name="connsiteY10" fmla="*/ 550 h 10020"/>
                <a:gd name="connsiteX11" fmla="*/ 4215 w 9585"/>
                <a:gd name="connsiteY11" fmla="*/ 5673 h 10020"/>
                <a:gd name="connsiteX12" fmla="*/ 3931 w 9585"/>
                <a:gd name="connsiteY12" fmla="*/ 5679 h 10020"/>
                <a:gd name="connsiteX13" fmla="*/ 3931 w 9585"/>
                <a:gd name="connsiteY13" fmla="*/ 1756 h 10020"/>
                <a:gd name="connsiteX14" fmla="*/ 3331 w 9585"/>
                <a:gd name="connsiteY14" fmla="*/ 2061 h 10020"/>
                <a:gd name="connsiteX15" fmla="*/ 3007 w 9585"/>
                <a:gd name="connsiteY15" fmla="*/ 2061 h 10020"/>
                <a:gd name="connsiteX16" fmla="*/ 3007 w 9585"/>
                <a:gd name="connsiteY16" fmla="*/ 0 h 10020"/>
                <a:gd name="connsiteX17" fmla="*/ 2887 w 9585"/>
                <a:gd name="connsiteY17" fmla="*/ 0 h 10020"/>
                <a:gd name="connsiteX18" fmla="*/ 2887 w 9585"/>
                <a:gd name="connsiteY18" fmla="*/ 2061 h 10020"/>
                <a:gd name="connsiteX19" fmla="*/ 2612 w 9585"/>
                <a:gd name="connsiteY19" fmla="*/ 2061 h 10020"/>
                <a:gd name="connsiteX20" fmla="*/ 2612 w 9585"/>
                <a:gd name="connsiteY20" fmla="*/ 2492 h 10020"/>
                <a:gd name="connsiteX21" fmla="*/ 2117 w 9585"/>
                <a:gd name="connsiteY21" fmla="*/ 2816 h 10020"/>
                <a:gd name="connsiteX22" fmla="*/ 2117 w 9585"/>
                <a:gd name="connsiteY22" fmla="*/ 4414 h 10020"/>
                <a:gd name="connsiteX23" fmla="*/ 1853 w 9585"/>
                <a:gd name="connsiteY23" fmla="*/ 4414 h 10020"/>
                <a:gd name="connsiteX24" fmla="*/ 1853 w 9585"/>
                <a:gd name="connsiteY24" fmla="*/ 4838 h 10020"/>
                <a:gd name="connsiteX25" fmla="*/ 2117 w 9585"/>
                <a:gd name="connsiteY25" fmla="*/ 4838 h 10020"/>
                <a:gd name="connsiteX26" fmla="*/ 2117 w 9585"/>
                <a:gd name="connsiteY26" fmla="*/ 5368 h 10020"/>
                <a:gd name="connsiteX27" fmla="*/ 1853 w 9585"/>
                <a:gd name="connsiteY27" fmla="*/ 5368 h 10020"/>
                <a:gd name="connsiteX28" fmla="*/ 1853 w 9585"/>
                <a:gd name="connsiteY28" fmla="*/ 5792 h 10020"/>
                <a:gd name="connsiteX29" fmla="*/ 2117 w 9585"/>
                <a:gd name="connsiteY29" fmla="*/ 5792 h 10020"/>
                <a:gd name="connsiteX30" fmla="*/ 2117 w 9585"/>
                <a:gd name="connsiteY30" fmla="*/ 7044 h 10020"/>
                <a:gd name="connsiteX31" fmla="*/ 1328 w 9585"/>
                <a:gd name="connsiteY31" fmla="*/ 7044 h 10020"/>
                <a:gd name="connsiteX32" fmla="*/ 1328 w 9585"/>
                <a:gd name="connsiteY32" fmla="*/ 7820 h 10020"/>
                <a:gd name="connsiteX33" fmla="*/ 1733 w 9585"/>
                <a:gd name="connsiteY33" fmla="*/ 7840 h 10020"/>
                <a:gd name="connsiteX34" fmla="*/ 2282 w 9585"/>
                <a:gd name="connsiteY34" fmla="*/ 7316 h 10020"/>
                <a:gd name="connsiteX35" fmla="*/ 2277 w 9585"/>
                <a:gd name="connsiteY35" fmla="*/ 7820 h 10020"/>
                <a:gd name="connsiteX36" fmla="*/ 2782 w 9585"/>
                <a:gd name="connsiteY36" fmla="*/ 7369 h 10020"/>
                <a:gd name="connsiteX37" fmla="*/ 2782 w 9585"/>
                <a:gd name="connsiteY37" fmla="*/ 7820 h 10020"/>
                <a:gd name="connsiteX38" fmla="*/ 3281 w 9585"/>
                <a:gd name="connsiteY38" fmla="*/ 7362 h 10020"/>
                <a:gd name="connsiteX39" fmla="*/ 3286 w 9585"/>
                <a:gd name="connsiteY39" fmla="*/ 7813 h 10020"/>
                <a:gd name="connsiteX40" fmla="*/ 3766 w 9585"/>
                <a:gd name="connsiteY40" fmla="*/ 7329 h 10020"/>
                <a:gd name="connsiteX41" fmla="*/ 3766 w 9585"/>
                <a:gd name="connsiteY41" fmla="*/ 8615 h 10020"/>
                <a:gd name="connsiteX42" fmla="*/ 3821 w 9585"/>
                <a:gd name="connsiteY42" fmla="*/ 8522 h 10020"/>
                <a:gd name="connsiteX43" fmla="*/ 3876 w 9585"/>
                <a:gd name="connsiteY43" fmla="*/ 8436 h 10020"/>
                <a:gd name="connsiteX44" fmla="*/ 3941 w 9585"/>
                <a:gd name="connsiteY44" fmla="*/ 8363 h 10020"/>
                <a:gd name="connsiteX45" fmla="*/ 4016 w 9585"/>
                <a:gd name="connsiteY45" fmla="*/ 8297 h 10020"/>
                <a:gd name="connsiteX46" fmla="*/ 4090 w 9585"/>
                <a:gd name="connsiteY46" fmla="*/ 8250 h 10020"/>
                <a:gd name="connsiteX47" fmla="*/ 4170 w 9585"/>
                <a:gd name="connsiteY47" fmla="*/ 8217 h 10020"/>
                <a:gd name="connsiteX48" fmla="*/ 4255 w 9585"/>
                <a:gd name="connsiteY48" fmla="*/ 8191 h 10020"/>
                <a:gd name="connsiteX49" fmla="*/ 4350 w 9585"/>
                <a:gd name="connsiteY49" fmla="*/ 8184 h 10020"/>
                <a:gd name="connsiteX50" fmla="*/ 4480 w 9585"/>
                <a:gd name="connsiteY50" fmla="*/ 8197 h 10020"/>
                <a:gd name="connsiteX51" fmla="*/ 4610 w 9585"/>
                <a:gd name="connsiteY51" fmla="*/ 8244 h 10020"/>
                <a:gd name="connsiteX52" fmla="*/ 4715 w 9585"/>
                <a:gd name="connsiteY52" fmla="*/ 8323 h 10020"/>
                <a:gd name="connsiteX53" fmla="*/ 4820 w 9585"/>
                <a:gd name="connsiteY53" fmla="*/ 8423 h 10020"/>
                <a:gd name="connsiteX54" fmla="*/ 4910 w 9585"/>
                <a:gd name="connsiteY54" fmla="*/ 8542 h 10020"/>
                <a:gd name="connsiteX55" fmla="*/ 4970 w 9585"/>
                <a:gd name="connsiteY55" fmla="*/ 8688 h 10020"/>
                <a:gd name="connsiteX56" fmla="*/ 5025 w 9585"/>
                <a:gd name="connsiteY56" fmla="*/ 8840 h 10020"/>
                <a:gd name="connsiteX57" fmla="*/ 5045 w 9585"/>
                <a:gd name="connsiteY57" fmla="*/ 9006 h 10020"/>
                <a:gd name="connsiteX58" fmla="*/ 5070 w 9585"/>
                <a:gd name="connsiteY58" fmla="*/ 8999 h 10020"/>
                <a:gd name="connsiteX59" fmla="*/ 5089 w 9585"/>
                <a:gd name="connsiteY59" fmla="*/ 8999 h 10020"/>
                <a:gd name="connsiteX60" fmla="*/ 5109 w 9585"/>
                <a:gd name="connsiteY60" fmla="*/ 8993 h 10020"/>
                <a:gd name="connsiteX61" fmla="*/ 5129 w 9585"/>
                <a:gd name="connsiteY61" fmla="*/ 8993 h 10020"/>
                <a:gd name="connsiteX62" fmla="*/ 5154 w 9585"/>
                <a:gd name="connsiteY62" fmla="*/ 8986 h 10020"/>
                <a:gd name="connsiteX63" fmla="*/ 5179 w 9585"/>
                <a:gd name="connsiteY63" fmla="*/ 8986 h 10020"/>
                <a:gd name="connsiteX64" fmla="*/ 5199 w 9585"/>
                <a:gd name="connsiteY64" fmla="*/ 8986 h 10020"/>
                <a:gd name="connsiteX65" fmla="*/ 5224 w 9585"/>
                <a:gd name="connsiteY65" fmla="*/ 8986 h 10020"/>
                <a:gd name="connsiteX66" fmla="*/ 5329 w 9585"/>
                <a:gd name="connsiteY66" fmla="*/ 8993 h 10020"/>
                <a:gd name="connsiteX67" fmla="*/ 5424 w 9585"/>
                <a:gd name="connsiteY67" fmla="*/ 9026 h 10020"/>
                <a:gd name="connsiteX68" fmla="*/ 5519 w 9585"/>
                <a:gd name="connsiteY68" fmla="*/ 9072 h 10020"/>
                <a:gd name="connsiteX69" fmla="*/ 5604 w 9585"/>
                <a:gd name="connsiteY69" fmla="*/ 9139 h 10020"/>
                <a:gd name="connsiteX70" fmla="*/ 5684 w 9585"/>
                <a:gd name="connsiteY70" fmla="*/ 9218 h 10020"/>
                <a:gd name="connsiteX71" fmla="*/ 5754 w 9585"/>
                <a:gd name="connsiteY71" fmla="*/ 9304 h 10020"/>
                <a:gd name="connsiteX72" fmla="*/ 5809 w 9585"/>
                <a:gd name="connsiteY72" fmla="*/ 9417 h 10020"/>
                <a:gd name="connsiteX73" fmla="*/ 5859 w 9585"/>
                <a:gd name="connsiteY73" fmla="*/ 9529 h 10020"/>
                <a:gd name="connsiteX74" fmla="*/ 3007 w 9585"/>
                <a:gd name="connsiteY74" fmla="*/ 9529 h 10020"/>
                <a:gd name="connsiteX75" fmla="*/ 3037 w 9585"/>
                <a:gd name="connsiteY75" fmla="*/ 9443 h 10020"/>
                <a:gd name="connsiteX76" fmla="*/ 3077 w 9585"/>
                <a:gd name="connsiteY76" fmla="*/ 9357 h 10020"/>
                <a:gd name="connsiteX77" fmla="*/ 3116 w 9585"/>
                <a:gd name="connsiteY77" fmla="*/ 9291 h 10020"/>
                <a:gd name="connsiteX78" fmla="*/ 3171 w 9585"/>
                <a:gd name="connsiteY78" fmla="*/ 9225 h 10020"/>
                <a:gd name="connsiteX79" fmla="*/ 3221 w 9585"/>
                <a:gd name="connsiteY79" fmla="*/ 9172 h 10020"/>
                <a:gd name="connsiteX80" fmla="*/ 3281 w 9585"/>
                <a:gd name="connsiteY80" fmla="*/ 9119 h 10020"/>
                <a:gd name="connsiteX81" fmla="*/ 3341 w 9585"/>
                <a:gd name="connsiteY81" fmla="*/ 9079 h 10020"/>
                <a:gd name="connsiteX82" fmla="*/ 3411 w 9585"/>
                <a:gd name="connsiteY82" fmla="*/ 9046 h 10020"/>
                <a:gd name="connsiteX83" fmla="*/ 3411 w 9585"/>
                <a:gd name="connsiteY83" fmla="*/ 8197 h 10020"/>
                <a:gd name="connsiteX84" fmla="*/ 1054 w 9585"/>
                <a:gd name="connsiteY84" fmla="*/ 8211 h 10020"/>
                <a:gd name="connsiteX85" fmla="*/ 1054 w 9585"/>
                <a:gd name="connsiteY85" fmla="*/ 8840 h 10020"/>
                <a:gd name="connsiteX86" fmla="*/ 1009 w 9585"/>
                <a:gd name="connsiteY86" fmla="*/ 8920 h 10020"/>
                <a:gd name="connsiteX87" fmla="*/ 974 w 9585"/>
                <a:gd name="connsiteY87" fmla="*/ 9006 h 10020"/>
                <a:gd name="connsiteX88" fmla="*/ 949 w 9585"/>
                <a:gd name="connsiteY88" fmla="*/ 9099 h 10020"/>
                <a:gd name="connsiteX89" fmla="*/ 939 w 9585"/>
                <a:gd name="connsiteY89" fmla="*/ 9205 h 10020"/>
                <a:gd name="connsiteX90" fmla="*/ 919 w 9585"/>
                <a:gd name="connsiteY90" fmla="*/ 9198 h 10020"/>
                <a:gd name="connsiteX91" fmla="*/ 904 w 9585"/>
                <a:gd name="connsiteY91" fmla="*/ 9198 h 10020"/>
                <a:gd name="connsiteX92" fmla="*/ 884 w 9585"/>
                <a:gd name="connsiteY92" fmla="*/ 9192 h 10020"/>
                <a:gd name="connsiteX93" fmla="*/ 864 w 9585"/>
                <a:gd name="connsiteY93" fmla="*/ 9192 h 10020"/>
                <a:gd name="connsiteX94" fmla="*/ 799 w 9585"/>
                <a:gd name="connsiteY94" fmla="*/ 9198 h 10020"/>
                <a:gd name="connsiteX95" fmla="*/ 744 w 9585"/>
                <a:gd name="connsiteY95" fmla="*/ 9218 h 10020"/>
                <a:gd name="connsiteX96" fmla="*/ 689 w 9585"/>
                <a:gd name="connsiteY96" fmla="*/ 9245 h 10020"/>
                <a:gd name="connsiteX97" fmla="*/ 639 w 9585"/>
                <a:gd name="connsiteY97" fmla="*/ 9284 h 10020"/>
                <a:gd name="connsiteX98" fmla="*/ 594 w 9585"/>
                <a:gd name="connsiteY98" fmla="*/ 9337 h 10020"/>
                <a:gd name="connsiteX99" fmla="*/ 554 w 9585"/>
                <a:gd name="connsiteY99" fmla="*/ 9390 h 10020"/>
                <a:gd name="connsiteX100" fmla="*/ 519 w 9585"/>
                <a:gd name="connsiteY100" fmla="*/ 9457 h 10020"/>
                <a:gd name="connsiteX101" fmla="*/ 489 w 9585"/>
                <a:gd name="connsiteY101" fmla="*/ 9529 h 10020"/>
                <a:gd name="connsiteX102" fmla="*/ 0 w 9585"/>
                <a:gd name="connsiteY102" fmla="*/ 9529 h 10020"/>
                <a:gd name="connsiteX103" fmla="*/ 470 w 9585"/>
                <a:gd name="connsiteY103" fmla="*/ 9951 h 10020"/>
                <a:gd name="connsiteX104" fmla="*/ 1345 w 9585"/>
                <a:gd name="connsiteY104" fmla="*/ 10020 h 10020"/>
                <a:gd name="connsiteX105" fmla="*/ 9310 w 9585"/>
                <a:gd name="connsiteY105" fmla="*/ 10000 h 10020"/>
                <a:gd name="connsiteX106" fmla="*/ 9585 w 9585"/>
                <a:gd name="connsiteY106" fmla="*/ 9529 h 10020"/>
                <a:gd name="connsiteX107" fmla="*/ 8131 w 9585"/>
                <a:gd name="connsiteY107" fmla="*/ 9529 h 10020"/>
                <a:gd name="connsiteX0" fmla="*/ 7993 w 9510"/>
                <a:gd name="connsiteY0" fmla="*/ 9510 h 10000"/>
                <a:gd name="connsiteX1" fmla="*/ 7993 w 9510"/>
                <a:gd name="connsiteY1" fmla="*/ 7367 h 10000"/>
                <a:gd name="connsiteX2" fmla="*/ 7352 w 9510"/>
                <a:gd name="connsiteY2" fmla="*/ 7367 h 10000"/>
                <a:gd name="connsiteX3" fmla="*/ 7352 w 9510"/>
                <a:gd name="connsiteY3" fmla="*/ 4121 h 10000"/>
                <a:gd name="connsiteX4" fmla="*/ 5769 w 9510"/>
                <a:gd name="connsiteY4" fmla="*/ 4121 h 10000"/>
                <a:gd name="connsiteX5" fmla="*/ 5769 w 9510"/>
                <a:gd name="connsiteY5" fmla="*/ 3809 h 10000"/>
                <a:gd name="connsiteX6" fmla="*/ 7034 w 9510"/>
                <a:gd name="connsiteY6" fmla="*/ 3809 h 10000"/>
                <a:gd name="connsiteX7" fmla="*/ 7034 w 9510"/>
                <a:gd name="connsiteY7" fmla="*/ 3492 h 10000"/>
                <a:gd name="connsiteX8" fmla="*/ 5769 w 9510"/>
                <a:gd name="connsiteY8" fmla="*/ 3492 h 10000"/>
                <a:gd name="connsiteX9" fmla="*/ 5769 w 9510"/>
                <a:gd name="connsiteY9" fmla="*/ 1362 h 10000"/>
                <a:gd name="connsiteX10" fmla="*/ 3907 w 9510"/>
                <a:gd name="connsiteY10" fmla="*/ 549 h 10000"/>
                <a:gd name="connsiteX11" fmla="*/ 3907 w 9510"/>
                <a:gd name="connsiteY11" fmla="*/ 5662 h 10000"/>
                <a:gd name="connsiteX12" fmla="*/ 3611 w 9510"/>
                <a:gd name="connsiteY12" fmla="*/ 5668 h 10000"/>
                <a:gd name="connsiteX13" fmla="*/ 3611 w 9510"/>
                <a:gd name="connsiteY13" fmla="*/ 1752 h 10000"/>
                <a:gd name="connsiteX14" fmla="*/ 2985 w 9510"/>
                <a:gd name="connsiteY14" fmla="*/ 2057 h 10000"/>
                <a:gd name="connsiteX15" fmla="*/ 2647 w 9510"/>
                <a:gd name="connsiteY15" fmla="*/ 2057 h 10000"/>
                <a:gd name="connsiteX16" fmla="*/ 2647 w 9510"/>
                <a:gd name="connsiteY16" fmla="*/ 0 h 10000"/>
                <a:gd name="connsiteX17" fmla="*/ 2522 w 9510"/>
                <a:gd name="connsiteY17" fmla="*/ 0 h 10000"/>
                <a:gd name="connsiteX18" fmla="*/ 2522 w 9510"/>
                <a:gd name="connsiteY18" fmla="*/ 2057 h 10000"/>
                <a:gd name="connsiteX19" fmla="*/ 2235 w 9510"/>
                <a:gd name="connsiteY19" fmla="*/ 2057 h 10000"/>
                <a:gd name="connsiteX20" fmla="*/ 2235 w 9510"/>
                <a:gd name="connsiteY20" fmla="*/ 2487 h 10000"/>
                <a:gd name="connsiteX21" fmla="*/ 1719 w 9510"/>
                <a:gd name="connsiteY21" fmla="*/ 2810 h 10000"/>
                <a:gd name="connsiteX22" fmla="*/ 1719 w 9510"/>
                <a:gd name="connsiteY22" fmla="*/ 4405 h 10000"/>
                <a:gd name="connsiteX23" fmla="*/ 1443 w 9510"/>
                <a:gd name="connsiteY23" fmla="*/ 4405 h 10000"/>
                <a:gd name="connsiteX24" fmla="*/ 1443 w 9510"/>
                <a:gd name="connsiteY24" fmla="*/ 4828 h 10000"/>
                <a:gd name="connsiteX25" fmla="*/ 1719 w 9510"/>
                <a:gd name="connsiteY25" fmla="*/ 4828 h 10000"/>
                <a:gd name="connsiteX26" fmla="*/ 1719 w 9510"/>
                <a:gd name="connsiteY26" fmla="*/ 5357 h 10000"/>
                <a:gd name="connsiteX27" fmla="*/ 1443 w 9510"/>
                <a:gd name="connsiteY27" fmla="*/ 5357 h 10000"/>
                <a:gd name="connsiteX28" fmla="*/ 1443 w 9510"/>
                <a:gd name="connsiteY28" fmla="*/ 5780 h 10000"/>
                <a:gd name="connsiteX29" fmla="*/ 1719 w 9510"/>
                <a:gd name="connsiteY29" fmla="*/ 5780 h 10000"/>
                <a:gd name="connsiteX30" fmla="*/ 1719 w 9510"/>
                <a:gd name="connsiteY30" fmla="*/ 7030 h 10000"/>
                <a:gd name="connsiteX31" fmla="*/ 895 w 9510"/>
                <a:gd name="connsiteY31" fmla="*/ 7030 h 10000"/>
                <a:gd name="connsiteX32" fmla="*/ 895 w 9510"/>
                <a:gd name="connsiteY32" fmla="*/ 7804 h 10000"/>
                <a:gd name="connsiteX33" fmla="*/ 1318 w 9510"/>
                <a:gd name="connsiteY33" fmla="*/ 7824 h 10000"/>
                <a:gd name="connsiteX34" fmla="*/ 1891 w 9510"/>
                <a:gd name="connsiteY34" fmla="*/ 7301 h 10000"/>
                <a:gd name="connsiteX35" fmla="*/ 1886 w 9510"/>
                <a:gd name="connsiteY35" fmla="*/ 7804 h 10000"/>
                <a:gd name="connsiteX36" fmla="*/ 2412 w 9510"/>
                <a:gd name="connsiteY36" fmla="*/ 7354 h 10000"/>
                <a:gd name="connsiteX37" fmla="*/ 2412 w 9510"/>
                <a:gd name="connsiteY37" fmla="*/ 7804 h 10000"/>
                <a:gd name="connsiteX38" fmla="*/ 2933 w 9510"/>
                <a:gd name="connsiteY38" fmla="*/ 7347 h 10000"/>
                <a:gd name="connsiteX39" fmla="*/ 2938 w 9510"/>
                <a:gd name="connsiteY39" fmla="*/ 7797 h 10000"/>
                <a:gd name="connsiteX40" fmla="*/ 3439 w 9510"/>
                <a:gd name="connsiteY40" fmla="*/ 7314 h 10000"/>
                <a:gd name="connsiteX41" fmla="*/ 3439 w 9510"/>
                <a:gd name="connsiteY41" fmla="*/ 8598 h 10000"/>
                <a:gd name="connsiteX42" fmla="*/ 3496 w 9510"/>
                <a:gd name="connsiteY42" fmla="*/ 8505 h 10000"/>
                <a:gd name="connsiteX43" fmla="*/ 3554 w 9510"/>
                <a:gd name="connsiteY43" fmla="*/ 8419 h 10000"/>
                <a:gd name="connsiteX44" fmla="*/ 3622 w 9510"/>
                <a:gd name="connsiteY44" fmla="*/ 8346 h 10000"/>
                <a:gd name="connsiteX45" fmla="*/ 3700 w 9510"/>
                <a:gd name="connsiteY45" fmla="*/ 8280 h 10000"/>
                <a:gd name="connsiteX46" fmla="*/ 3777 w 9510"/>
                <a:gd name="connsiteY46" fmla="*/ 8234 h 10000"/>
                <a:gd name="connsiteX47" fmla="*/ 3861 w 9510"/>
                <a:gd name="connsiteY47" fmla="*/ 8201 h 10000"/>
                <a:gd name="connsiteX48" fmla="*/ 3949 w 9510"/>
                <a:gd name="connsiteY48" fmla="*/ 8175 h 10000"/>
                <a:gd name="connsiteX49" fmla="*/ 4048 w 9510"/>
                <a:gd name="connsiteY49" fmla="*/ 8168 h 10000"/>
                <a:gd name="connsiteX50" fmla="*/ 4184 w 9510"/>
                <a:gd name="connsiteY50" fmla="*/ 8181 h 10000"/>
                <a:gd name="connsiteX51" fmla="*/ 4320 w 9510"/>
                <a:gd name="connsiteY51" fmla="*/ 8228 h 10000"/>
                <a:gd name="connsiteX52" fmla="*/ 4429 w 9510"/>
                <a:gd name="connsiteY52" fmla="*/ 8306 h 10000"/>
                <a:gd name="connsiteX53" fmla="*/ 4539 w 9510"/>
                <a:gd name="connsiteY53" fmla="*/ 8406 h 10000"/>
                <a:gd name="connsiteX54" fmla="*/ 4633 w 9510"/>
                <a:gd name="connsiteY54" fmla="*/ 8525 h 10000"/>
                <a:gd name="connsiteX55" fmla="*/ 4695 w 9510"/>
                <a:gd name="connsiteY55" fmla="*/ 8671 h 10000"/>
                <a:gd name="connsiteX56" fmla="*/ 4753 w 9510"/>
                <a:gd name="connsiteY56" fmla="*/ 8822 h 10000"/>
                <a:gd name="connsiteX57" fmla="*/ 4773 w 9510"/>
                <a:gd name="connsiteY57" fmla="*/ 8988 h 10000"/>
                <a:gd name="connsiteX58" fmla="*/ 4800 w 9510"/>
                <a:gd name="connsiteY58" fmla="*/ 8981 h 10000"/>
                <a:gd name="connsiteX59" fmla="*/ 4819 w 9510"/>
                <a:gd name="connsiteY59" fmla="*/ 8981 h 10000"/>
                <a:gd name="connsiteX60" fmla="*/ 4840 w 9510"/>
                <a:gd name="connsiteY60" fmla="*/ 8975 h 10000"/>
                <a:gd name="connsiteX61" fmla="*/ 4861 w 9510"/>
                <a:gd name="connsiteY61" fmla="*/ 8975 h 10000"/>
                <a:gd name="connsiteX62" fmla="*/ 4887 w 9510"/>
                <a:gd name="connsiteY62" fmla="*/ 8968 h 10000"/>
                <a:gd name="connsiteX63" fmla="*/ 4913 w 9510"/>
                <a:gd name="connsiteY63" fmla="*/ 8968 h 10000"/>
                <a:gd name="connsiteX64" fmla="*/ 4934 w 9510"/>
                <a:gd name="connsiteY64" fmla="*/ 8968 h 10000"/>
                <a:gd name="connsiteX65" fmla="*/ 4960 w 9510"/>
                <a:gd name="connsiteY65" fmla="*/ 8968 h 10000"/>
                <a:gd name="connsiteX66" fmla="*/ 5070 w 9510"/>
                <a:gd name="connsiteY66" fmla="*/ 8975 h 10000"/>
                <a:gd name="connsiteX67" fmla="*/ 5169 w 9510"/>
                <a:gd name="connsiteY67" fmla="*/ 9008 h 10000"/>
                <a:gd name="connsiteX68" fmla="*/ 5268 w 9510"/>
                <a:gd name="connsiteY68" fmla="*/ 9054 h 10000"/>
                <a:gd name="connsiteX69" fmla="*/ 5357 w 9510"/>
                <a:gd name="connsiteY69" fmla="*/ 9121 h 10000"/>
                <a:gd name="connsiteX70" fmla="*/ 5440 w 9510"/>
                <a:gd name="connsiteY70" fmla="*/ 9200 h 10000"/>
                <a:gd name="connsiteX71" fmla="*/ 5513 w 9510"/>
                <a:gd name="connsiteY71" fmla="*/ 9285 h 10000"/>
                <a:gd name="connsiteX72" fmla="*/ 5571 w 9510"/>
                <a:gd name="connsiteY72" fmla="*/ 9398 h 10000"/>
                <a:gd name="connsiteX73" fmla="*/ 5623 w 9510"/>
                <a:gd name="connsiteY73" fmla="*/ 9510 h 10000"/>
                <a:gd name="connsiteX74" fmla="*/ 2647 w 9510"/>
                <a:gd name="connsiteY74" fmla="*/ 9510 h 10000"/>
                <a:gd name="connsiteX75" fmla="*/ 2678 w 9510"/>
                <a:gd name="connsiteY75" fmla="*/ 9424 h 10000"/>
                <a:gd name="connsiteX76" fmla="*/ 2720 w 9510"/>
                <a:gd name="connsiteY76" fmla="*/ 9338 h 10000"/>
                <a:gd name="connsiteX77" fmla="*/ 2761 w 9510"/>
                <a:gd name="connsiteY77" fmla="*/ 9272 h 10000"/>
                <a:gd name="connsiteX78" fmla="*/ 2818 w 9510"/>
                <a:gd name="connsiteY78" fmla="*/ 9207 h 10000"/>
                <a:gd name="connsiteX79" fmla="*/ 2870 w 9510"/>
                <a:gd name="connsiteY79" fmla="*/ 9154 h 10000"/>
                <a:gd name="connsiteX80" fmla="*/ 2933 w 9510"/>
                <a:gd name="connsiteY80" fmla="*/ 9101 h 10000"/>
                <a:gd name="connsiteX81" fmla="*/ 2996 w 9510"/>
                <a:gd name="connsiteY81" fmla="*/ 9061 h 10000"/>
                <a:gd name="connsiteX82" fmla="*/ 3069 w 9510"/>
                <a:gd name="connsiteY82" fmla="*/ 9028 h 10000"/>
                <a:gd name="connsiteX83" fmla="*/ 3069 w 9510"/>
                <a:gd name="connsiteY83" fmla="*/ 8181 h 10000"/>
                <a:gd name="connsiteX84" fmla="*/ 610 w 9510"/>
                <a:gd name="connsiteY84" fmla="*/ 8195 h 10000"/>
                <a:gd name="connsiteX85" fmla="*/ 610 w 9510"/>
                <a:gd name="connsiteY85" fmla="*/ 8822 h 10000"/>
                <a:gd name="connsiteX86" fmla="*/ 563 w 9510"/>
                <a:gd name="connsiteY86" fmla="*/ 8902 h 10000"/>
                <a:gd name="connsiteX87" fmla="*/ 526 w 9510"/>
                <a:gd name="connsiteY87" fmla="*/ 8988 h 10000"/>
                <a:gd name="connsiteX88" fmla="*/ 500 w 9510"/>
                <a:gd name="connsiteY88" fmla="*/ 9081 h 10000"/>
                <a:gd name="connsiteX89" fmla="*/ 490 w 9510"/>
                <a:gd name="connsiteY89" fmla="*/ 9187 h 10000"/>
                <a:gd name="connsiteX90" fmla="*/ 469 w 9510"/>
                <a:gd name="connsiteY90" fmla="*/ 9180 h 10000"/>
                <a:gd name="connsiteX91" fmla="*/ 453 w 9510"/>
                <a:gd name="connsiteY91" fmla="*/ 9180 h 10000"/>
                <a:gd name="connsiteX92" fmla="*/ 432 w 9510"/>
                <a:gd name="connsiteY92" fmla="*/ 9174 h 10000"/>
                <a:gd name="connsiteX93" fmla="*/ 411 w 9510"/>
                <a:gd name="connsiteY93" fmla="*/ 9174 h 10000"/>
                <a:gd name="connsiteX94" fmla="*/ 344 w 9510"/>
                <a:gd name="connsiteY94" fmla="*/ 9180 h 10000"/>
                <a:gd name="connsiteX95" fmla="*/ 286 w 9510"/>
                <a:gd name="connsiteY95" fmla="*/ 9200 h 10000"/>
                <a:gd name="connsiteX96" fmla="*/ 229 w 9510"/>
                <a:gd name="connsiteY96" fmla="*/ 9227 h 10000"/>
                <a:gd name="connsiteX97" fmla="*/ 177 w 9510"/>
                <a:gd name="connsiteY97" fmla="*/ 9265 h 10000"/>
                <a:gd name="connsiteX98" fmla="*/ 130 w 9510"/>
                <a:gd name="connsiteY98" fmla="*/ 9318 h 10000"/>
                <a:gd name="connsiteX99" fmla="*/ 88 w 9510"/>
                <a:gd name="connsiteY99" fmla="*/ 9371 h 10000"/>
                <a:gd name="connsiteX100" fmla="*/ 51 w 9510"/>
                <a:gd name="connsiteY100" fmla="*/ 9438 h 10000"/>
                <a:gd name="connsiteX101" fmla="*/ 20 w 9510"/>
                <a:gd name="connsiteY101" fmla="*/ 9510 h 10000"/>
                <a:gd name="connsiteX102" fmla="*/ 203 w 9510"/>
                <a:gd name="connsiteY102" fmla="*/ 9461 h 10000"/>
                <a:gd name="connsiteX103" fmla="*/ 0 w 9510"/>
                <a:gd name="connsiteY103" fmla="*/ 9931 h 10000"/>
                <a:gd name="connsiteX104" fmla="*/ 913 w 9510"/>
                <a:gd name="connsiteY104" fmla="*/ 10000 h 10000"/>
                <a:gd name="connsiteX105" fmla="*/ 9223 w 9510"/>
                <a:gd name="connsiteY105" fmla="*/ 9980 h 10000"/>
                <a:gd name="connsiteX106" fmla="*/ 9510 w 9510"/>
                <a:gd name="connsiteY106" fmla="*/ 9510 h 10000"/>
                <a:gd name="connsiteX107" fmla="*/ 7993 w 9510"/>
                <a:gd name="connsiteY107" fmla="*/ 9510 h 10000"/>
                <a:gd name="connsiteX0" fmla="*/ 8405 w 10000"/>
                <a:gd name="connsiteY0" fmla="*/ 9510 h 10000"/>
                <a:gd name="connsiteX1" fmla="*/ 8405 w 10000"/>
                <a:gd name="connsiteY1" fmla="*/ 7367 h 10000"/>
                <a:gd name="connsiteX2" fmla="*/ 7731 w 10000"/>
                <a:gd name="connsiteY2" fmla="*/ 7367 h 10000"/>
                <a:gd name="connsiteX3" fmla="*/ 7731 w 10000"/>
                <a:gd name="connsiteY3" fmla="*/ 4121 h 10000"/>
                <a:gd name="connsiteX4" fmla="*/ 6066 w 10000"/>
                <a:gd name="connsiteY4" fmla="*/ 4121 h 10000"/>
                <a:gd name="connsiteX5" fmla="*/ 6066 w 10000"/>
                <a:gd name="connsiteY5" fmla="*/ 3809 h 10000"/>
                <a:gd name="connsiteX6" fmla="*/ 7396 w 10000"/>
                <a:gd name="connsiteY6" fmla="*/ 3809 h 10000"/>
                <a:gd name="connsiteX7" fmla="*/ 7396 w 10000"/>
                <a:gd name="connsiteY7" fmla="*/ 3492 h 10000"/>
                <a:gd name="connsiteX8" fmla="*/ 6066 w 10000"/>
                <a:gd name="connsiteY8" fmla="*/ 3492 h 10000"/>
                <a:gd name="connsiteX9" fmla="*/ 6066 w 10000"/>
                <a:gd name="connsiteY9" fmla="*/ 1362 h 10000"/>
                <a:gd name="connsiteX10" fmla="*/ 4108 w 10000"/>
                <a:gd name="connsiteY10" fmla="*/ 549 h 10000"/>
                <a:gd name="connsiteX11" fmla="*/ 4108 w 10000"/>
                <a:gd name="connsiteY11" fmla="*/ 5662 h 10000"/>
                <a:gd name="connsiteX12" fmla="*/ 3797 w 10000"/>
                <a:gd name="connsiteY12" fmla="*/ 5668 h 10000"/>
                <a:gd name="connsiteX13" fmla="*/ 3797 w 10000"/>
                <a:gd name="connsiteY13" fmla="*/ 1752 h 10000"/>
                <a:gd name="connsiteX14" fmla="*/ 3139 w 10000"/>
                <a:gd name="connsiteY14" fmla="*/ 2057 h 10000"/>
                <a:gd name="connsiteX15" fmla="*/ 2783 w 10000"/>
                <a:gd name="connsiteY15" fmla="*/ 2057 h 10000"/>
                <a:gd name="connsiteX16" fmla="*/ 2783 w 10000"/>
                <a:gd name="connsiteY16" fmla="*/ 0 h 10000"/>
                <a:gd name="connsiteX17" fmla="*/ 2652 w 10000"/>
                <a:gd name="connsiteY17" fmla="*/ 0 h 10000"/>
                <a:gd name="connsiteX18" fmla="*/ 2652 w 10000"/>
                <a:gd name="connsiteY18" fmla="*/ 2057 h 10000"/>
                <a:gd name="connsiteX19" fmla="*/ 2350 w 10000"/>
                <a:gd name="connsiteY19" fmla="*/ 2057 h 10000"/>
                <a:gd name="connsiteX20" fmla="*/ 2350 w 10000"/>
                <a:gd name="connsiteY20" fmla="*/ 2487 h 10000"/>
                <a:gd name="connsiteX21" fmla="*/ 1808 w 10000"/>
                <a:gd name="connsiteY21" fmla="*/ 2810 h 10000"/>
                <a:gd name="connsiteX22" fmla="*/ 1808 w 10000"/>
                <a:gd name="connsiteY22" fmla="*/ 4405 h 10000"/>
                <a:gd name="connsiteX23" fmla="*/ 1517 w 10000"/>
                <a:gd name="connsiteY23" fmla="*/ 4405 h 10000"/>
                <a:gd name="connsiteX24" fmla="*/ 1517 w 10000"/>
                <a:gd name="connsiteY24" fmla="*/ 4828 h 10000"/>
                <a:gd name="connsiteX25" fmla="*/ 1808 w 10000"/>
                <a:gd name="connsiteY25" fmla="*/ 4828 h 10000"/>
                <a:gd name="connsiteX26" fmla="*/ 1808 w 10000"/>
                <a:gd name="connsiteY26" fmla="*/ 5357 h 10000"/>
                <a:gd name="connsiteX27" fmla="*/ 1517 w 10000"/>
                <a:gd name="connsiteY27" fmla="*/ 5357 h 10000"/>
                <a:gd name="connsiteX28" fmla="*/ 1517 w 10000"/>
                <a:gd name="connsiteY28" fmla="*/ 5780 h 10000"/>
                <a:gd name="connsiteX29" fmla="*/ 1808 w 10000"/>
                <a:gd name="connsiteY29" fmla="*/ 5780 h 10000"/>
                <a:gd name="connsiteX30" fmla="*/ 1808 w 10000"/>
                <a:gd name="connsiteY30" fmla="*/ 7030 h 10000"/>
                <a:gd name="connsiteX31" fmla="*/ 941 w 10000"/>
                <a:gd name="connsiteY31" fmla="*/ 7030 h 10000"/>
                <a:gd name="connsiteX32" fmla="*/ 941 w 10000"/>
                <a:gd name="connsiteY32" fmla="*/ 7804 h 10000"/>
                <a:gd name="connsiteX33" fmla="*/ 1386 w 10000"/>
                <a:gd name="connsiteY33" fmla="*/ 7824 h 10000"/>
                <a:gd name="connsiteX34" fmla="*/ 1988 w 10000"/>
                <a:gd name="connsiteY34" fmla="*/ 7301 h 10000"/>
                <a:gd name="connsiteX35" fmla="*/ 1983 w 10000"/>
                <a:gd name="connsiteY35" fmla="*/ 7804 h 10000"/>
                <a:gd name="connsiteX36" fmla="*/ 2536 w 10000"/>
                <a:gd name="connsiteY36" fmla="*/ 7354 h 10000"/>
                <a:gd name="connsiteX37" fmla="*/ 2536 w 10000"/>
                <a:gd name="connsiteY37" fmla="*/ 7804 h 10000"/>
                <a:gd name="connsiteX38" fmla="*/ 3084 w 10000"/>
                <a:gd name="connsiteY38" fmla="*/ 7347 h 10000"/>
                <a:gd name="connsiteX39" fmla="*/ 3089 w 10000"/>
                <a:gd name="connsiteY39" fmla="*/ 7797 h 10000"/>
                <a:gd name="connsiteX40" fmla="*/ 3616 w 10000"/>
                <a:gd name="connsiteY40" fmla="*/ 7314 h 10000"/>
                <a:gd name="connsiteX41" fmla="*/ 3616 w 10000"/>
                <a:gd name="connsiteY41" fmla="*/ 8598 h 10000"/>
                <a:gd name="connsiteX42" fmla="*/ 3676 w 10000"/>
                <a:gd name="connsiteY42" fmla="*/ 8505 h 10000"/>
                <a:gd name="connsiteX43" fmla="*/ 3737 w 10000"/>
                <a:gd name="connsiteY43" fmla="*/ 8419 h 10000"/>
                <a:gd name="connsiteX44" fmla="*/ 3809 w 10000"/>
                <a:gd name="connsiteY44" fmla="*/ 8346 h 10000"/>
                <a:gd name="connsiteX45" fmla="*/ 3891 w 10000"/>
                <a:gd name="connsiteY45" fmla="*/ 8280 h 10000"/>
                <a:gd name="connsiteX46" fmla="*/ 3972 w 10000"/>
                <a:gd name="connsiteY46" fmla="*/ 8234 h 10000"/>
                <a:gd name="connsiteX47" fmla="*/ 4060 w 10000"/>
                <a:gd name="connsiteY47" fmla="*/ 8201 h 10000"/>
                <a:gd name="connsiteX48" fmla="*/ 4152 w 10000"/>
                <a:gd name="connsiteY48" fmla="*/ 8175 h 10000"/>
                <a:gd name="connsiteX49" fmla="*/ 4257 w 10000"/>
                <a:gd name="connsiteY49" fmla="*/ 8168 h 10000"/>
                <a:gd name="connsiteX50" fmla="*/ 4400 w 10000"/>
                <a:gd name="connsiteY50" fmla="*/ 8181 h 10000"/>
                <a:gd name="connsiteX51" fmla="*/ 4543 w 10000"/>
                <a:gd name="connsiteY51" fmla="*/ 8228 h 10000"/>
                <a:gd name="connsiteX52" fmla="*/ 4657 w 10000"/>
                <a:gd name="connsiteY52" fmla="*/ 8306 h 10000"/>
                <a:gd name="connsiteX53" fmla="*/ 4773 w 10000"/>
                <a:gd name="connsiteY53" fmla="*/ 8406 h 10000"/>
                <a:gd name="connsiteX54" fmla="*/ 4872 w 10000"/>
                <a:gd name="connsiteY54" fmla="*/ 8525 h 10000"/>
                <a:gd name="connsiteX55" fmla="*/ 4937 w 10000"/>
                <a:gd name="connsiteY55" fmla="*/ 8671 h 10000"/>
                <a:gd name="connsiteX56" fmla="*/ 4998 w 10000"/>
                <a:gd name="connsiteY56" fmla="*/ 8822 h 10000"/>
                <a:gd name="connsiteX57" fmla="*/ 5019 w 10000"/>
                <a:gd name="connsiteY57" fmla="*/ 8988 h 10000"/>
                <a:gd name="connsiteX58" fmla="*/ 5047 w 10000"/>
                <a:gd name="connsiteY58" fmla="*/ 8981 h 10000"/>
                <a:gd name="connsiteX59" fmla="*/ 5067 w 10000"/>
                <a:gd name="connsiteY59" fmla="*/ 8981 h 10000"/>
                <a:gd name="connsiteX60" fmla="*/ 5089 w 10000"/>
                <a:gd name="connsiteY60" fmla="*/ 8975 h 10000"/>
                <a:gd name="connsiteX61" fmla="*/ 5111 w 10000"/>
                <a:gd name="connsiteY61" fmla="*/ 8975 h 10000"/>
                <a:gd name="connsiteX62" fmla="*/ 5139 w 10000"/>
                <a:gd name="connsiteY62" fmla="*/ 8968 h 10000"/>
                <a:gd name="connsiteX63" fmla="*/ 5166 w 10000"/>
                <a:gd name="connsiteY63" fmla="*/ 8968 h 10000"/>
                <a:gd name="connsiteX64" fmla="*/ 5188 w 10000"/>
                <a:gd name="connsiteY64" fmla="*/ 8968 h 10000"/>
                <a:gd name="connsiteX65" fmla="*/ 5216 w 10000"/>
                <a:gd name="connsiteY65" fmla="*/ 8968 h 10000"/>
                <a:gd name="connsiteX66" fmla="*/ 5331 w 10000"/>
                <a:gd name="connsiteY66" fmla="*/ 8975 h 10000"/>
                <a:gd name="connsiteX67" fmla="*/ 5435 w 10000"/>
                <a:gd name="connsiteY67" fmla="*/ 9008 h 10000"/>
                <a:gd name="connsiteX68" fmla="*/ 5539 w 10000"/>
                <a:gd name="connsiteY68" fmla="*/ 9054 h 10000"/>
                <a:gd name="connsiteX69" fmla="*/ 5633 w 10000"/>
                <a:gd name="connsiteY69" fmla="*/ 9121 h 10000"/>
                <a:gd name="connsiteX70" fmla="*/ 5720 w 10000"/>
                <a:gd name="connsiteY70" fmla="*/ 9200 h 10000"/>
                <a:gd name="connsiteX71" fmla="*/ 5797 w 10000"/>
                <a:gd name="connsiteY71" fmla="*/ 9285 h 10000"/>
                <a:gd name="connsiteX72" fmla="*/ 5858 w 10000"/>
                <a:gd name="connsiteY72" fmla="*/ 9398 h 10000"/>
                <a:gd name="connsiteX73" fmla="*/ 5913 w 10000"/>
                <a:gd name="connsiteY73" fmla="*/ 9510 h 10000"/>
                <a:gd name="connsiteX74" fmla="*/ 2783 w 10000"/>
                <a:gd name="connsiteY74" fmla="*/ 9510 h 10000"/>
                <a:gd name="connsiteX75" fmla="*/ 2816 w 10000"/>
                <a:gd name="connsiteY75" fmla="*/ 9424 h 10000"/>
                <a:gd name="connsiteX76" fmla="*/ 2860 w 10000"/>
                <a:gd name="connsiteY76" fmla="*/ 9338 h 10000"/>
                <a:gd name="connsiteX77" fmla="*/ 2903 w 10000"/>
                <a:gd name="connsiteY77" fmla="*/ 9272 h 10000"/>
                <a:gd name="connsiteX78" fmla="*/ 2963 w 10000"/>
                <a:gd name="connsiteY78" fmla="*/ 9207 h 10000"/>
                <a:gd name="connsiteX79" fmla="*/ 3018 w 10000"/>
                <a:gd name="connsiteY79" fmla="*/ 9154 h 10000"/>
                <a:gd name="connsiteX80" fmla="*/ 3084 w 10000"/>
                <a:gd name="connsiteY80" fmla="*/ 9101 h 10000"/>
                <a:gd name="connsiteX81" fmla="*/ 3150 w 10000"/>
                <a:gd name="connsiteY81" fmla="*/ 9061 h 10000"/>
                <a:gd name="connsiteX82" fmla="*/ 3227 w 10000"/>
                <a:gd name="connsiteY82" fmla="*/ 9028 h 10000"/>
                <a:gd name="connsiteX83" fmla="*/ 3227 w 10000"/>
                <a:gd name="connsiteY83" fmla="*/ 8181 h 10000"/>
                <a:gd name="connsiteX84" fmla="*/ 641 w 10000"/>
                <a:gd name="connsiteY84" fmla="*/ 8195 h 10000"/>
                <a:gd name="connsiteX85" fmla="*/ 641 w 10000"/>
                <a:gd name="connsiteY85" fmla="*/ 8822 h 10000"/>
                <a:gd name="connsiteX86" fmla="*/ 592 w 10000"/>
                <a:gd name="connsiteY86" fmla="*/ 8902 h 10000"/>
                <a:gd name="connsiteX87" fmla="*/ 553 w 10000"/>
                <a:gd name="connsiteY87" fmla="*/ 8988 h 10000"/>
                <a:gd name="connsiteX88" fmla="*/ 526 w 10000"/>
                <a:gd name="connsiteY88" fmla="*/ 9081 h 10000"/>
                <a:gd name="connsiteX89" fmla="*/ 515 w 10000"/>
                <a:gd name="connsiteY89" fmla="*/ 9187 h 10000"/>
                <a:gd name="connsiteX90" fmla="*/ 493 w 10000"/>
                <a:gd name="connsiteY90" fmla="*/ 9180 h 10000"/>
                <a:gd name="connsiteX91" fmla="*/ 476 w 10000"/>
                <a:gd name="connsiteY91" fmla="*/ 9180 h 10000"/>
                <a:gd name="connsiteX92" fmla="*/ 454 w 10000"/>
                <a:gd name="connsiteY92" fmla="*/ 9174 h 10000"/>
                <a:gd name="connsiteX93" fmla="*/ 432 w 10000"/>
                <a:gd name="connsiteY93" fmla="*/ 9174 h 10000"/>
                <a:gd name="connsiteX94" fmla="*/ 362 w 10000"/>
                <a:gd name="connsiteY94" fmla="*/ 9180 h 10000"/>
                <a:gd name="connsiteX95" fmla="*/ 301 w 10000"/>
                <a:gd name="connsiteY95" fmla="*/ 9200 h 10000"/>
                <a:gd name="connsiteX96" fmla="*/ 241 w 10000"/>
                <a:gd name="connsiteY96" fmla="*/ 9227 h 10000"/>
                <a:gd name="connsiteX97" fmla="*/ 186 w 10000"/>
                <a:gd name="connsiteY97" fmla="*/ 9265 h 10000"/>
                <a:gd name="connsiteX98" fmla="*/ 137 w 10000"/>
                <a:gd name="connsiteY98" fmla="*/ 9318 h 10000"/>
                <a:gd name="connsiteX99" fmla="*/ 93 w 10000"/>
                <a:gd name="connsiteY99" fmla="*/ 9371 h 10000"/>
                <a:gd name="connsiteX100" fmla="*/ 54 w 10000"/>
                <a:gd name="connsiteY100" fmla="*/ 9438 h 10000"/>
                <a:gd name="connsiteX101" fmla="*/ 21 w 10000"/>
                <a:gd name="connsiteY101" fmla="*/ 9510 h 10000"/>
                <a:gd name="connsiteX102" fmla="*/ 213 w 10000"/>
                <a:gd name="connsiteY102" fmla="*/ 9461 h 10000"/>
                <a:gd name="connsiteX103" fmla="*/ 0 w 10000"/>
                <a:gd name="connsiteY103" fmla="*/ 9931 h 10000"/>
                <a:gd name="connsiteX104" fmla="*/ 960 w 10000"/>
                <a:gd name="connsiteY104" fmla="*/ 10000 h 10000"/>
                <a:gd name="connsiteX105" fmla="*/ 7149 w 10000"/>
                <a:gd name="connsiteY105" fmla="*/ 9980 h 10000"/>
                <a:gd name="connsiteX106" fmla="*/ 10000 w 10000"/>
                <a:gd name="connsiteY106" fmla="*/ 9510 h 10000"/>
                <a:gd name="connsiteX107" fmla="*/ 8405 w 10000"/>
                <a:gd name="connsiteY107" fmla="*/ 9510 h 10000"/>
                <a:gd name="connsiteX0" fmla="*/ 8405 w 8405"/>
                <a:gd name="connsiteY0" fmla="*/ 9510 h 10000"/>
                <a:gd name="connsiteX1" fmla="*/ 8405 w 8405"/>
                <a:gd name="connsiteY1" fmla="*/ 7367 h 10000"/>
                <a:gd name="connsiteX2" fmla="*/ 7731 w 8405"/>
                <a:gd name="connsiteY2" fmla="*/ 7367 h 10000"/>
                <a:gd name="connsiteX3" fmla="*/ 7731 w 8405"/>
                <a:gd name="connsiteY3" fmla="*/ 4121 h 10000"/>
                <a:gd name="connsiteX4" fmla="*/ 6066 w 8405"/>
                <a:gd name="connsiteY4" fmla="*/ 4121 h 10000"/>
                <a:gd name="connsiteX5" fmla="*/ 6066 w 8405"/>
                <a:gd name="connsiteY5" fmla="*/ 3809 h 10000"/>
                <a:gd name="connsiteX6" fmla="*/ 7396 w 8405"/>
                <a:gd name="connsiteY6" fmla="*/ 3809 h 10000"/>
                <a:gd name="connsiteX7" fmla="*/ 7396 w 8405"/>
                <a:gd name="connsiteY7" fmla="*/ 3492 h 10000"/>
                <a:gd name="connsiteX8" fmla="*/ 6066 w 8405"/>
                <a:gd name="connsiteY8" fmla="*/ 3492 h 10000"/>
                <a:gd name="connsiteX9" fmla="*/ 6066 w 8405"/>
                <a:gd name="connsiteY9" fmla="*/ 1362 h 10000"/>
                <a:gd name="connsiteX10" fmla="*/ 4108 w 8405"/>
                <a:gd name="connsiteY10" fmla="*/ 549 h 10000"/>
                <a:gd name="connsiteX11" fmla="*/ 4108 w 8405"/>
                <a:gd name="connsiteY11" fmla="*/ 5662 h 10000"/>
                <a:gd name="connsiteX12" fmla="*/ 3797 w 8405"/>
                <a:gd name="connsiteY12" fmla="*/ 5668 h 10000"/>
                <a:gd name="connsiteX13" fmla="*/ 3797 w 8405"/>
                <a:gd name="connsiteY13" fmla="*/ 1752 h 10000"/>
                <a:gd name="connsiteX14" fmla="*/ 3139 w 8405"/>
                <a:gd name="connsiteY14" fmla="*/ 2057 h 10000"/>
                <a:gd name="connsiteX15" fmla="*/ 2783 w 8405"/>
                <a:gd name="connsiteY15" fmla="*/ 2057 h 10000"/>
                <a:gd name="connsiteX16" fmla="*/ 2783 w 8405"/>
                <a:gd name="connsiteY16" fmla="*/ 0 h 10000"/>
                <a:gd name="connsiteX17" fmla="*/ 2652 w 8405"/>
                <a:gd name="connsiteY17" fmla="*/ 0 h 10000"/>
                <a:gd name="connsiteX18" fmla="*/ 2652 w 8405"/>
                <a:gd name="connsiteY18" fmla="*/ 2057 h 10000"/>
                <a:gd name="connsiteX19" fmla="*/ 2350 w 8405"/>
                <a:gd name="connsiteY19" fmla="*/ 2057 h 10000"/>
                <a:gd name="connsiteX20" fmla="*/ 2350 w 8405"/>
                <a:gd name="connsiteY20" fmla="*/ 2487 h 10000"/>
                <a:gd name="connsiteX21" fmla="*/ 1808 w 8405"/>
                <a:gd name="connsiteY21" fmla="*/ 2810 h 10000"/>
                <a:gd name="connsiteX22" fmla="*/ 1808 w 8405"/>
                <a:gd name="connsiteY22" fmla="*/ 4405 h 10000"/>
                <a:gd name="connsiteX23" fmla="*/ 1517 w 8405"/>
                <a:gd name="connsiteY23" fmla="*/ 4405 h 10000"/>
                <a:gd name="connsiteX24" fmla="*/ 1517 w 8405"/>
                <a:gd name="connsiteY24" fmla="*/ 4828 h 10000"/>
                <a:gd name="connsiteX25" fmla="*/ 1808 w 8405"/>
                <a:gd name="connsiteY25" fmla="*/ 4828 h 10000"/>
                <a:gd name="connsiteX26" fmla="*/ 1808 w 8405"/>
                <a:gd name="connsiteY26" fmla="*/ 5357 h 10000"/>
                <a:gd name="connsiteX27" fmla="*/ 1517 w 8405"/>
                <a:gd name="connsiteY27" fmla="*/ 5357 h 10000"/>
                <a:gd name="connsiteX28" fmla="*/ 1517 w 8405"/>
                <a:gd name="connsiteY28" fmla="*/ 5780 h 10000"/>
                <a:gd name="connsiteX29" fmla="*/ 1808 w 8405"/>
                <a:gd name="connsiteY29" fmla="*/ 5780 h 10000"/>
                <a:gd name="connsiteX30" fmla="*/ 1808 w 8405"/>
                <a:gd name="connsiteY30" fmla="*/ 7030 h 10000"/>
                <a:gd name="connsiteX31" fmla="*/ 941 w 8405"/>
                <a:gd name="connsiteY31" fmla="*/ 7030 h 10000"/>
                <a:gd name="connsiteX32" fmla="*/ 941 w 8405"/>
                <a:gd name="connsiteY32" fmla="*/ 7804 h 10000"/>
                <a:gd name="connsiteX33" fmla="*/ 1386 w 8405"/>
                <a:gd name="connsiteY33" fmla="*/ 7824 h 10000"/>
                <a:gd name="connsiteX34" fmla="*/ 1988 w 8405"/>
                <a:gd name="connsiteY34" fmla="*/ 7301 h 10000"/>
                <a:gd name="connsiteX35" fmla="*/ 1983 w 8405"/>
                <a:gd name="connsiteY35" fmla="*/ 7804 h 10000"/>
                <a:gd name="connsiteX36" fmla="*/ 2536 w 8405"/>
                <a:gd name="connsiteY36" fmla="*/ 7354 h 10000"/>
                <a:gd name="connsiteX37" fmla="*/ 2536 w 8405"/>
                <a:gd name="connsiteY37" fmla="*/ 7804 h 10000"/>
                <a:gd name="connsiteX38" fmla="*/ 3084 w 8405"/>
                <a:gd name="connsiteY38" fmla="*/ 7347 h 10000"/>
                <a:gd name="connsiteX39" fmla="*/ 3089 w 8405"/>
                <a:gd name="connsiteY39" fmla="*/ 7797 h 10000"/>
                <a:gd name="connsiteX40" fmla="*/ 3616 w 8405"/>
                <a:gd name="connsiteY40" fmla="*/ 7314 h 10000"/>
                <a:gd name="connsiteX41" fmla="*/ 3616 w 8405"/>
                <a:gd name="connsiteY41" fmla="*/ 8598 h 10000"/>
                <a:gd name="connsiteX42" fmla="*/ 3676 w 8405"/>
                <a:gd name="connsiteY42" fmla="*/ 8505 h 10000"/>
                <a:gd name="connsiteX43" fmla="*/ 3737 w 8405"/>
                <a:gd name="connsiteY43" fmla="*/ 8419 h 10000"/>
                <a:gd name="connsiteX44" fmla="*/ 3809 w 8405"/>
                <a:gd name="connsiteY44" fmla="*/ 8346 h 10000"/>
                <a:gd name="connsiteX45" fmla="*/ 3891 w 8405"/>
                <a:gd name="connsiteY45" fmla="*/ 8280 h 10000"/>
                <a:gd name="connsiteX46" fmla="*/ 3972 w 8405"/>
                <a:gd name="connsiteY46" fmla="*/ 8234 h 10000"/>
                <a:gd name="connsiteX47" fmla="*/ 4060 w 8405"/>
                <a:gd name="connsiteY47" fmla="*/ 8201 h 10000"/>
                <a:gd name="connsiteX48" fmla="*/ 4152 w 8405"/>
                <a:gd name="connsiteY48" fmla="*/ 8175 h 10000"/>
                <a:gd name="connsiteX49" fmla="*/ 4257 w 8405"/>
                <a:gd name="connsiteY49" fmla="*/ 8168 h 10000"/>
                <a:gd name="connsiteX50" fmla="*/ 4400 w 8405"/>
                <a:gd name="connsiteY50" fmla="*/ 8181 h 10000"/>
                <a:gd name="connsiteX51" fmla="*/ 4543 w 8405"/>
                <a:gd name="connsiteY51" fmla="*/ 8228 h 10000"/>
                <a:gd name="connsiteX52" fmla="*/ 4657 w 8405"/>
                <a:gd name="connsiteY52" fmla="*/ 8306 h 10000"/>
                <a:gd name="connsiteX53" fmla="*/ 4773 w 8405"/>
                <a:gd name="connsiteY53" fmla="*/ 8406 h 10000"/>
                <a:gd name="connsiteX54" fmla="*/ 4872 w 8405"/>
                <a:gd name="connsiteY54" fmla="*/ 8525 h 10000"/>
                <a:gd name="connsiteX55" fmla="*/ 4937 w 8405"/>
                <a:gd name="connsiteY55" fmla="*/ 8671 h 10000"/>
                <a:gd name="connsiteX56" fmla="*/ 4998 w 8405"/>
                <a:gd name="connsiteY56" fmla="*/ 8822 h 10000"/>
                <a:gd name="connsiteX57" fmla="*/ 5019 w 8405"/>
                <a:gd name="connsiteY57" fmla="*/ 8988 h 10000"/>
                <a:gd name="connsiteX58" fmla="*/ 5047 w 8405"/>
                <a:gd name="connsiteY58" fmla="*/ 8981 h 10000"/>
                <a:gd name="connsiteX59" fmla="*/ 5067 w 8405"/>
                <a:gd name="connsiteY59" fmla="*/ 8981 h 10000"/>
                <a:gd name="connsiteX60" fmla="*/ 5089 w 8405"/>
                <a:gd name="connsiteY60" fmla="*/ 8975 h 10000"/>
                <a:gd name="connsiteX61" fmla="*/ 5111 w 8405"/>
                <a:gd name="connsiteY61" fmla="*/ 8975 h 10000"/>
                <a:gd name="connsiteX62" fmla="*/ 5139 w 8405"/>
                <a:gd name="connsiteY62" fmla="*/ 8968 h 10000"/>
                <a:gd name="connsiteX63" fmla="*/ 5166 w 8405"/>
                <a:gd name="connsiteY63" fmla="*/ 8968 h 10000"/>
                <a:gd name="connsiteX64" fmla="*/ 5188 w 8405"/>
                <a:gd name="connsiteY64" fmla="*/ 8968 h 10000"/>
                <a:gd name="connsiteX65" fmla="*/ 5216 w 8405"/>
                <a:gd name="connsiteY65" fmla="*/ 8968 h 10000"/>
                <a:gd name="connsiteX66" fmla="*/ 5331 w 8405"/>
                <a:gd name="connsiteY66" fmla="*/ 8975 h 10000"/>
                <a:gd name="connsiteX67" fmla="*/ 5435 w 8405"/>
                <a:gd name="connsiteY67" fmla="*/ 9008 h 10000"/>
                <a:gd name="connsiteX68" fmla="*/ 5539 w 8405"/>
                <a:gd name="connsiteY68" fmla="*/ 9054 h 10000"/>
                <a:gd name="connsiteX69" fmla="*/ 5633 w 8405"/>
                <a:gd name="connsiteY69" fmla="*/ 9121 h 10000"/>
                <a:gd name="connsiteX70" fmla="*/ 5720 w 8405"/>
                <a:gd name="connsiteY70" fmla="*/ 9200 h 10000"/>
                <a:gd name="connsiteX71" fmla="*/ 5797 w 8405"/>
                <a:gd name="connsiteY71" fmla="*/ 9285 h 10000"/>
                <a:gd name="connsiteX72" fmla="*/ 5858 w 8405"/>
                <a:gd name="connsiteY72" fmla="*/ 9398 h 10000"/>
                <a:gd name="connsiteX73" fmla="*/ 5913 w 8405"/>
                <a:gd name="connsiteY73" fmla="*/ 9510 h 10000"/>
                <a:gd name="connsiteX74" fmla="*/ 2783 w 8405"/>
                <a:gd name="connsiteY74" fmla="*/ 9510 h 10000"/>
                <a:gd name="connsiteX75" fmla="*/ 2816 w 8405"/>
                <a:gd name="connsiteY75" fmla="*/ 9424 h 10000"/>
                <a:gd name="connsiteX76" fmla="*/ 2860 w 8405"/>
                <a:gd name="connsiteY76" fmla="*/ 9338 h 10000"/>
                <a:gd name="connsiteX77" fmla="*/ 2903 w 8405"/>
                <a:gd name="connsiteY77" fmla="*/ 9272 h 10000"/>
                <a:gd name="connsiteX78" fmla="*/ 2963 w 8405"/>
                <a:gd name="connsiteY78" fmla="*/ 9207 h 10000"/>
                <a:gd name="connsiteX79" fmla="*/ 3018 w 8405"/>
                <a:gd name="connsiteY79" fmla="*/ 9154 h 10000"/>
                <a:gd name="connsiteX80" fmla="*/ 3084 w 8405"/>
                <a:gd name="connsiteY80" fmla="*/ 9101 h 10000"/>
                <a:gd name="connsiteX81" fmla="*/ 3150 w 8405"/>
                <a:gd name="connsiteY81" fmla="*/ 9061 h 10000"/>
                <a:gd name="connsiteX82" fmla="*/ 3227 w 8405"/>
                <a:gd name="connsiteY82" fmla="*/ 9028 h 10000"/>
                <a:gd name="connsiteX83" fmla="*/ 3227 w 8405"/>
                <a:gd name="connsiteY83" fmla="*/ 8181 h 10000"/>
                <a:gd name="connsiteX84" fmla="*/ 641 w 8405"/>
                <a:gd name="connsiteY84" fmla="*/ 8195 h 10000"/>
                <a:gd name="connsiteX85" fmla="*/ 641 w 8405"/>
                <a:gd name="connsiteY85" fmla="*/ 8822 h 10000"/>
                <a:gd name="connsiteX86" fmla="*/ 592 w 8405"/>
                <a:gd name="connsiteY86" fmla="*/ 8902 h 10000"/>
                <a:gd name="connsiteX87" fmla="*/ 553 w 8405"/>
                <a:gd name="connsiteY87" fmla="*/ 8988 h 10000"/>
                <a:gd name="connsiteX88" fmla="*/ 526 w 8405"/>
                <a:gd name="connsiteY88" fmla="*/ 9081 h 10000"/>
                <a:gd name="connsiteX89" fmla="*/ 515 w 8405"/>
                <a:gd name="connsiteY89" fmla="*/ 9187 h 10000"/>
                <a:gd name="connsiteX90" fmla="*/ 493 w 8405"/>
                <a:gd name="connsiteY90" fmla="*/ 9180 h 10000"/>
                <a:gd name="connsiteX91" fmla="*/ 476 w 8405"/>
                <a:gd name="connsiteY91" fmla="*/ 9180 h 10000"/>
                <a:gd name="connsiteX92" fmla="*/ 454 w 8405"/>
                <a:gd name="connsiteY92" fmla="*/ 9174 h 10000"/>
                <a:gd name="connsiteX93" fmla="*/ 432 w 8405"/>
                <a:gd name="connsiteY93" fmla="*/ 9174 h 10000"/>
                <a:gd name="connsiteX94" fmla="*/ 362 w 8405"/>
                <a:gd name="connsiteY94" fmla="*/ 9180 h 10000"/>
                <a:gd name="connsiteX95" fmla="*/ 301 w 8405"/>
                <a:gd name="connsiteY95" fmla="*/ 9200 h 10000"/>
                <a:gd name="connsiteX96" fmla="*/ 241 w 8405"/>
                <a:gd name="connsiteY96" fmla="*/ 9227 h 10000"/>
                <a:gd name="connsiteX97" fmla="*/ 186 w 8405"/>
                <a:gd name="connsiteY97" fmla="*/ 9265 h 10000"/>
                <a:gd name="connsiteX98" fmla="*/ 137 w 8405"/>
                <a:gd name="connsiteY98" fmla="*/ 9318 h 10000"/>
                <a:gd name="connsiteX99" fmla="*/ 93 w 8405"/>
                <a:gd name="connsiteY99" fmla="*/ 9371 h 10000"/>
                <a:gd name="connsiteX100" fmla="*/ 54 w 8405"/>
                <a:gd name="connsiteY100" fmla="*/ 9438 h 10000"/>
                <a:gd name="connsiteX101" fmla="*/ 21 w 8405"/>
                <a:gd name="connsiteY101" fmla="*/ 9510 h 10000"/>
                <a:gd name="connsiteX102" fmla="*/ 213 w 8405"/>
                <a:gd name="connsiteY102" fmla="*/ 9461 h 10000"/>
                <a:gd name="connsiteX103" fmla="*/ 0 w 8405"/>
                <a:gd name="connsiteY103" fmla="*/ 9931 h 10000"/>
                <a:gd name="connsiteX104" fmla="*/ 960 w 8405"/>
                <a:gd name="connsiteY104" fmla="*/ 10000 h 10000"/>
                <a:gd name="connsiteX105" fmla="*/ 7149 w 8405"/>
                <a:gd name="connsiteY105" fmla="*/ 9980 h 10000"/>
                <a:gd name="connsiteX106" fmla="*/ 8341 w 8405"/>
                <a:gd name="connsiteY106" fmla="*/ 9510 h 10000"/>
                <a:gd name="connsiteX107" fmla="*/ 8405 w 8405"/>
                <a:gd name="connsiteY107" fmla="*/ 9510 h 10000"/>
                <a:gd name="connsiteX0" fmla="*/ 10000 w 10000"/>
                <a:gd name="connsiteY0" fmla="*/ 9510 h 10000"/>
                <a:gd name="connsiteX1" fmla="*/ 10000 w 10000"/>
                <a:gd name="connsiteY1" fmla="*/ 7367 h 10000"/>
                <a:gd name="connsiteX2" fmla="*/ 9198 w 10000"/>
                <a:gd name="connsiteY2" fmla="*/ 7367 h 10000"/>
                <a:gd name="connsiteX3" fmla="*/ 9198 w 10000"/>
                <a:gd name="connsiteY3" fmla="*/ 4121 h 10000"/>
                <a:gd name="connsiteX4" fmla="*/ 7217 w 10000"/>
                <a:gd name="connsiteY4" fmla="*/ 4121 h 10000"/>
                <a:gd name="connsiteX5" fmla="*/ 7217 w 10000"/>
                <a:gd name="connsiteY5" fmla="*/ 3809 h 10000"/>
                <a:gd name="connsiteX6" fmla="*/ 8800 w 10000"/>
                <a:gd name="connsiteY6" fmla="*/ 3809 h 10000"/>
                <a:gd name="connsiteX7" fmla="*/ 8800 w 10000"/>
                <a:gd name="connsiteY7" fmla="*/ 3492 h 10000"/>
                <a:gd name="connsiteX8" fmla="*/ 7217 w 10000"/>
                <a:gd name="connsiteY8" fmla="*/ 3492 h 10000"/>
                <a:gd name="connsiteX9" fmla="*/ 7217 w 10000"/>
                <a:gd name="connsiteY9" fmla="*/ 1362 h 10000"/>
                <a:gd name="connsiteX10" fmla="*/ 4888 w 10000"/>
                <a:gd name="connsiteY10" fmla="*/ 549 h 10000"/>
                <a:gd name="connsiteX11" fmla="*/ 4888 w 10000"/>
                <a:gd name="connsiteY11" fmla="*/ 5662 h 10000"/>
                <a:gd name="connsiteX12" fmla="*/ 4518 w 10000"/>
                <a:gd name="connsiteY12" fmla="*/ 5668 h 10000"/>
                <a:gd name="connsiteX13" fmla="*/ 4518 w 10000"/>
                <a:gd name="connsiteY13" fmla="*/ 1752 h 10000"/>
                <a:gd name="connsiteX14" fmla="*/ 3735 w 10000"/>
                <a:gd name="connsiteY14" fmla="*/ 2057 h 10000"/>
                <a:gd name="connsiteX15" fmla="*/ 3311 w 10000"/>
                <a:gd name="connsiteY15" fmla="*/ 2057 h 10000"/>
                <a:gd name="connsiteX16" fmla="*/ 3311 w 10000"/>
                <a:gd name="connsiteY16" fmla="*/ 0 h 10000"/>
                <a:gd name="connsiteX17" fmla="*/ 3155 w 10000"/>
                <a:gd name="connsiteY17" fmla="*/ 0 h 10000"/>
                <a:gd name="connsiteX18" fmla="*/ 3155 w 10000"/>
                <a:gd name="connsiteY18" fmla="*/ 2057 h 10000"/>
                <a:gd name="connsiteX19" fmla="*/ 2796 w 10000"/>
                <a:gd name="connsiteY19" fmla="*/ 2057 h 10000"/>
                <a:gd name="connsiteX20" fmla="*/ 2796 w 10000"/>
                <a:gd name="connsiteY20" fmla="*/ 2487 h 10000"/>
                <a:gd name="connsiteX21" fmla="*/ 2151 w 10000"/>
                <a:gd name="connsiteY21" fmla="*/ 2810 h 10000"/>
                <a:gd name="connsiteX22" fmla="*/ 2151 w 10000"/>
                <a:gd name="connsiteY22" fmla="*/ 4405 h 10000"/>
                <a:gd name="connsiteX23" fmla="*/ 1805 w 10000"/>
                <a:gd name="connsiteY23" fmla="*/ 4405 h 10000"/>
                <a:gd name="connsiteX24" fmla="*/ 1805 w 10000"/>
                <a:gd name="connsiteY24" fmla="*/ 4828 h 10000"/>
                <a:gd name="connsiteX25" fmla="*/ 2151 w 10000"/>
                <a:gd name="connsiteY25" fmla="*/ 4828 h 10000"/>
                <a:gd name="connsiteX26" fmla="*/ 2151 w 10000"/>
                <a:gd name="connsiteY26" fmla="*/ 5357 h 10000"/>
                <a:gd name="connsiteX27" fmla="*/ 1805 w 10000"/>
                <a:gd name="connsiteY27" fmla="*/ 5357 h 10000"/>
                <a:gd name="connsiteX28" fmla="*/ 1805 w 10000"/>
                <a:gd name="connsiteY28" fmla="*/ 5780 h 10000"/>
                <a:gd name="connsiteX29" fmla="*/ 2151 w 10000"/>
                <a:gd name="connsiteY29" fmla="*/ 5780 h 10000"/>
                <a:gd name="connsiteX30" fmla="*/ 2151 w 10000"/>
                <a:gd name="connsiteY30" fmla="*/ 7030 h 10000"/>
                <a:gd name="connsiteX31" fmla="*/ 1120 w 10000"/>
                <a:gd name="connsiteY31" fmla="*/ 7030 h 10000"/>
                <a:gd name="connsiteX32" fmla="*/ 1120 w 10000"/>
                <a:gd name="connsiteY32" fmla="*/ 7804 h 10000"/>
                <a:gd name="connsiteX33" fmla="*/ 1649 w 10000"/>
                <a:gd name="connsiteY33" fmla="*/ 7824 h 10000"/>
                <a:gd name="connsiteX34" fmla="*/ 2365 w 10000"/>
                <a:gd name="connsiteY34" fmla="*/ 7301 h 10000"/>
                <a:gd name="connsiteX35" fmla="*/ 2359 w 10000"/>
                <a:gd name="connsiteY35" fmla="*/ 7804 h 10000"/>
                <a:gd name="connsiteX36" fmla="*/ 3017 w 10000"/>
                <a:gd name="connsiteY36" fmla="*/ 7354 h 10000"/>
                <a:gd name="connsiteX37" fmla="*/ 3017 w 10000"/>
                <a:gd name="connsiteY37" fmla="*/ 7804 h 10000"/>
                <a:gd name="connsiteX38" fmla="*/ 3669 w 10000"/>
                <a:gd name="connsiteY38" fmla="*/ 7347 h 10000"/>
                <a:gd name="connsiteX39" fmla="*/ 3675 w 10000"/>
                <a:gd name="connsiteY39" fmla="*/ 7797 h 10000"/>
                <a:gd name="connsiteX40" fmla="*/ 4302 w 10000"/>
                <a:gd name="connsiteY40" fmla="*/ 7314 h 10000"/>
                <a:gd name="connsiteX41" fmla="*/ 4302 w 10000"/>
                <a:gd name="connsiteY41" fmla="*/ 8598 h 10000"/>
                <a:gd name="connsiteX42" fmla="*/ 4374 w 10000"/>
                <a:gd name="connsiteY42" fmla="*/ 8505 h 10000"/>
                <a:gd name="connsiteX43" fmla="*/ 4446 w 10000"/>
                <a:gd name="connsiteY43" fmla="*/ 8419 h 10000"/>
                <a:gd name="connsiteX44" fmla="*/ 4532 w 10000"/>
                <a:gd name="connsiteY44" fmla="*/ 8346 h 10000"/>
                <a:gd name="connsiteX45" fmla="*/ 4629 w 10000"/>
                <a:gd name="connsiteY45" fmla="*/ 8280 h 10000"/>
                <a:gd name="connsiteX46" fmla="*/ 4726 w 10000"/>
                <a:gd name="connsiteY46" fmla="*/ 8234 h 10000"/>
                <a:gd name="connsiteX47" fmla="*/ 4830 w 10000"/>
                <a:gd name="connsiteY47" fmla="*/ 8201 h 10000"/>
                <a:gd name="connsiteX48" fmla="*/ 4940 w 10000"/>
                <a:gd name="connsiteY48" fmla="*/ 8175 h 10000"/>
                <a:gd name="connsiteX49" fmla="*/ 5065 w 10000"/>
                <a:gd name="connsiteY49" fmla="*/ 8168 h 10000"/>
                <a:gd name="connsiteX50" fmla="*/ 5235 w 10000"/>
                <a:gd name="connsiteY50" fmla="*/ 8181 h 10000"/>
                <a:gd name="connsiteX51" fmla="*/ 5405 w 10000"/>
                <a:gd name="connsiteY51" fmla="*/ 8228 h 10000"/>
                <a:gd name="connsiteX52" fmla="*/ 5541 w 10000"/>
                <a:gd name="connsiteY52" fmla="*/ 8306 h 10000"/>
                <a:gd name="connsiteX53" fmla="*/ 5679 w 10000"/>
                <a:gd name="connsiteY53" fmla="*/ 8406 h 10000"/>
                <a:gd name="connsiteX54" fmla="*/ 5797 w 10000"/>
                <a:gd name="connsiteY54" fmla="*/ 8525 h 10000"/>
                <a:gd name="connsiteX55" fmla="*/ 5874 w 10000"/>
                <a:gd name="connsiteY55" fmla="*/ 8671 h 10000"/>
                <a:gd name="connsiteX56" fmla="*/ 5946 w 10000"/>
                <a:gd name="connsiteY56" fmla="*/ 8822 h 10000"/>
                <a:gd name="connsiteX57" fmla="*/ 5971 w 10000"/>
                <a:gd name="connsiteY57" fmla="*/ 8988 h 10000"/>
                <a:gd name="connsiteX58" fmla="*/ 6005 w 10000"/>
                <a:gd name="connsiteY58" fmla="*/ 8981 h 10000"/>
                <a:gd name="connsiteX59" fmla="*/ 6029 w 10000"/>
                <a:gd name="connsiteY59" fmla="*/ 8981 h 10000"/>
                <a:gd name="connsiteX60" fmla="*/ 6055 w 10000"/>
                <a:gd name="connsiteY60" fmla="*/ 8975 h 10000"/>
                <a:gd name="connsiteX61" fmla="*/ 6081 w 10000"/>
                <a:gd name="connsiteY61" fmla="*/ 8975 h 10000"/>
                <a:gd name="connsiteX62" fmla="*/ 6114 w 10000"/>
                <a:gd name="connsiteY62" fmla="*/ 8968 h 10000"/>
                <a:gd name="connsiteX63" fmla="*/ 6146 w 10000"/>
                <a:gd name="connsiteY63" fmla="*/ 8968 h 10000"/>
                <a:gd name="connsiteX64" fmla="*/ 6173 w 10000"/>
                <a:gd name="connsiteY64" fmla="*/ 8968 h 10000"/>
                <a:gd name="connsiteX65" fmla="*/ 6206 w 10000"/>
                <a:gd name="connsiteY65" fmla="*/ 8968 h 10000"/>
                <a:gd name="connsiteX66" fmla="*/ 6343 w 10000"/>
                <a:gd name="connsiteY66" fmla="*/ 8975 h 10000"/>
                <a:gd name="connsiteX67" fmla="*/ 6466 w 10000"/>
                <a:gd name="connsiteY67" fmla="*/ 9008 h 10000"/>
                <a:gd name="connsiteX68" fmla="*/ 6590 w 10000"/>
                <a:gd name="connsiteY68" fmla="*/ 9054 h 10000"/>
                <a:gd name="connsiteX69" fmla="*/ 6702 w 10000"/>
                <a:gd name="connsiteY69" fmla="*/ 9121 h 10000"/>
                <a:gd name="connsiteX70" fmla="*/ 6805 w 10000"/>
                <a:gd name="connsiteY70" fmla="*/ 9200 h 10000"/>
                <a:gd name="connsiteX71" fmla="*/ 6897 w 10000"/>
                <a:gd name="connsiteY71" fmla="*/ 9285 h 10000"/>
                <a:gd name="connsiteX72" fmla="*/ 6970 w 10000"/>
                <a:gd name="connsiteY72" fmla="*/ 9398 h 10000"/>
                <a:gd name="connsiteX73" fmla="*/ 7035 w 10000"/>
                <a:gd name="connsiteY73" fmla="*/ 9510 h 10000"/>
                <a:gd name="connsiteX74" fmla="*/ 3311 w 10000"/>
                <a:gd name="connsiteY74" fmla="*/ 9510 h 10000"/>
                <a:gd name="connsiteX75" fmla="*/ 3350 w 10000"/>
                <a:gd name="connsiteY75" fmla="*/ 9424 h 10000"/>
                <a:gd name="connsiteX76" fmla="*/ 3403 w 10000"/>
                <a:gd name="connsiteY76" fmla="*/ 9338 h 10000"/>
                <a:gd name="connsiteX77" fmla="*/ 3454 w 10000"/>
                <a:gd name="connsiteY77" fmla="*/ 9272 h 10000"/>
                <a:gd name="connsiteX78" fmla="*/ 3525 w 10000"/>
                <a:gd name="connsiteY78" fmla="*/ 9207 h 10000"/>
                <a:gd name="connsiteX79" fmla="*/ 3591 w 10000"/>
                <a:gd name="connsiteY79" fmla="*/ 9154 h 10000"/>
                <a:gd name="connsiteX80" fmla="*/ 3669 w 10000"/>
                <a:gd name="connsiteY80" fmla="*/ 9101 h 10000"/>
                <a:gd name="connsiteX81" fmla="*/ 3748 w 10000"/>
                <a:gd name="connsiteY81" fmla="*/ 9061 h 10000"/>
                <a:gd name="connsiteX82" fmla="*/ 3839 w 10000"/>
                <a:gd name="connsiteY82" fmla="*/ 9028 h 10000"/>
                <a:gd name="connsiteX83" fmla="*/ 3839 w 10000"/>
                <a:gd name="connsiteY83" fmla="*/ 8181 h 10000"/>
                <a:gd name="connsiteX84" fmla="*/ 763 w 10000"/>
                <a:gd name="connsiteY84" fmla="*/ 8195 h 10000"/>
                <a:gd name="connsiteX85" fmla="*/ 763 w 10000"/>
                <a:gd name="connsiteY85" fmla="*/ 8822 h 10000"/>
                <a:gd name="connsiteX86" fmla="*/ 704 w 10000"/>
                <a:gd name="connsiteY86" fmla="*/ 8902 h 10000"/>
                <a:gd name="connsiteX87" fmla="*/ 658 w 10000"/>
                <a:gd name="connsiteY87" fmla="*/ 8988 h 10000"/>
                <a:gd name="connsiteX88" fmla="*/ 626 w 10000"/>
                <a:gd name="connsiteY88" fmla="*/ 9081 h 10000"/>
                <a:gd name="connsiteX89" fmla="*/ 613 w 10000"/>
                <a:gd name="connsiteY89" fmla="*/ 9187 h 10000"/>
                <a:gd name="connsiteX90" fmla="*/ 587 w 10000"/>
                <a:gd name="connsiteY90" fmla="*/ 9180 h 10000"/>
                <a:gd name="connsiteX91" fmla="*/ 566 w 10000"/>
                <a:gd name="connsiteY91" fmla="*/ 9180 h 10000"/>
                <a:gd name="connsiteX92" fmla="*/ 540 w 10000"/>
                <a:gd name="connsiteY92" fmla="*/ 9174 h 10000"/>
                <a:gd name="connsiteX93" fmla="*/ 514 w 10000"/>
                <a:gd name="connsiteY93" fmla="*/ 9174 h 10000"/>
                <a:gd name="connsiteX94" fmla="*/ 431 w 10000"/>
                <a:gd name="connsiteY94" fmla="*/ 9180 h 10000"/>
                <a:gd name="connsiteX95" fmla="*/ 358 w 10000"/>
                <a:gd name="connsiteY95" fmla="*/ 9200 h 10000"/>
                <a:gd name="connsiteX96" fmla="*/ 287 w 10000"/>
                <a:gd name="connsiteY96" fmla="*/ 9227 h 10000"/>
                <a:gd name="connsiteX97" fmla="*/ 221 w 10000"/>
                <a:gd name="connsiteY97" fmla="*/ 9265 h 10000"/>
                <a:gd name="connsiteX98" fmla="*/ 163 w 10000"/>
                <a:gd name="connsiteY98" fmla="*/ 9318 h 10000"/>
                <a:gd name="connsiteX99" fmla="*/ 111 w 10000"/>
                <a:gd name="connsiteY99" fmla="*/ 9371 h 10000"/>
                <a:gd name="connsiteX100" fmla="*/ 64 w 10000"/>
                <a:gd name="connsiteY100" fmla="*/ 9438 h 10000"/>
                <a:gd name="connsiteX101" fmla="*/ 314 w 10000"/>
                <a:gd name="connsiteY101" fmla="*/ 9510 h 10000"/>
                <a:gd name="connsiteX102" fmla="*/ 253 w 10000"/>
                <a:gd name="connsiteY102" fmla="*/ 9461 h 10000"/>
                <a:gd name="connsiteX103" fmla="*/ 0 w 10000"/>
                <a:gd name="connsiteY103" fmla="*/ 9931 h 10000"/>
                <a:gd name="connsiteX104" fmla="*/ 1142 w 10000"/>
                <a:gd name="connsiteY104" fmla="*/ 10000 h 10000"/>
                <a:gd name="connsiteX105" fmla="*/ 8506 w 10000"/>
                <a:gd name="connsiteY105" fmla="*/ 9980 h 10000"/>
                <a:gd name="connsiteX106" fmla="*/ 9924 w 10000"/>
                <a:gd name="connsiteY106" fmla="*/ 9510 h 10000"/>
                <a:gd name="connsiteX107" fmla="*/ 10000 w 10000"/>
                <a:gd name="connsiteY107" fmla="*/ 9510 h 10000"/>
                <a:gd name="connsiteX0" fmla="*/ 9936 w 9936"/>
                <a:gd name="connsiteY0" fmla="*/ 9510 h 10000"/>
                <a:gd name="connsiteX1" fmla="*/ 9936 w 9936"/>
                <a:gd name="connsiteY1" fmla="*/ 7367 h 10000"/>
                <a:gd name="connsiteX2" fmla="*/ 9134 w 9936"/>
                <a:gd name="connsiteY2" fmla="*/ 7367 h 10000"/>
                <a:gd name="connsiteX3" fmla="*/ 9134 w 9936"/>
                <a:gd name="connsiteY3" fmla="*/ 4121 h 10000"/>
                <a:gd name="connsiteX4" fmla="*/ 7153 w 9936"/>
                <a:gd name="connsiteY4" fmla="*/ 4121 h 10000"/>
                <a:gd name="connsiteX5" fmla="*/ 7153 w 9936"/>
                <a:gd name="connsiteY5" fmla="*/ 3809 h 10000"/>
                <a:gd name="connsiteX6" fmla="*/ 8736 w 9936"/>
                <a:gd name="connsiteY6" fmla="*/ 3809 h 10000"/>
                <a:gd name="connsiteX7" fmla="*/ 8736 w 9936"/>
                <a:gd name="connsiteY7" fmla="*/ 3492 h 10000"/>
                <a:gd name="connsiteX8" fmla="*/ 7153 w 9936"/>
                <a:gd name="connsiteY8" fmla="*/ 3492 h 10000"/>
                <a:gd name="connsiteX9" fmla="*/ 7153 w 9936"/>
                <a:gd name="connsiteY9" fmla="*/ 1362 h 10000"/>
                <a:gd name="connsiteX10" fmla="*/ 4824 w 9936"/>
                <a:gd name="connsiteY10" fmla="*/ 549 h 10000"/>
                <a:gd name="connsiteX11" fmla="*/ 4824 w 9936"/>
                <a:gd name="connsiteY11" fmla="*/ 5662 h 10000"/>
                <a:gd name="connsiteX12" fmla="*/ 4454 w 9936"/>
                <a:gd name="connsiteY12" fmla="*/ 5668 h 10000"/>
                <a:gd name="connsiteX13" fmla="*/ 4454 w 9936"/>
                <a:gd name="connsiteY13" fmla="*/ 1752 h 10000"/>
                <a:gd name="connsiteX14" fmla="*/ 3671 w 9936"/>
                <a:gd name="connsiteY14" fmla="*/ 2057 h 10000"/>
                <a:gd name="connsiteX15" fmla="*/ 3247 w 9936"/>
                <a:gd name="connsiteY15" fmla="*/ 2057 h 10000"/>
                <a:gd name="connsiteX16" fmla="*/ 3247 w 9936"/>
                <a:gd name="connsiteY16" fmla="*/ 0 h 10000"/>
                <a:gd name="connsiteX17" fmla="*/ 3091 w 9936"/>
                <a:gd name="connsiteY17" fmla="*/ 0 h 10000"/>
                <a:gd name="connsiteX18" fmla="*/ 3091 w 9936"/>
                <a:gd name="connsiteY18" fmla="*/ 2057 h 10000"/>
                <a:gd name="connsiteX19" fmla="*/ 2732 w 9936"/>
                <a:gd name="connsiteY19" fmla="*/ 2057 h 10000"/>
                <a:gd name="connsiteX20" fmla="*/ 2732 w 9936"/>
                <a:gd name="connsiteY20" fmla="*/ 2487 h 10000"/>
                <a:gd name="connsiteX21" fmla="*/ 2087 w 9936"/>
                <a:gd name="connsiteY21" fmla="*/ 2810 h 10000"/>
                <a:gd name="connsiteX22" fmla="*/ 2087 w 9936"/>
                <a:gd name="connsiteY22" fmla="*/ 4405 h 10000"/>
                <a:gd name="connsiteX23" fmla="*/ 1741 w 9936"/>
                <a:gd name="connsiteY23" fmla="*/ 4405 h 10000"/>
                <a:gd name="connsiteX24" fmla="*/ 1741 w 9936"/>
                <a:gd name="connsiteY24" fmla="*/ 4828 h 10000"/>
                <a:gd name="connsiteX25" fmla="*/ 2087 w 9936"/>
                <a:gd name="connsiteY25" fmla="*/ 4828 h 10000"/>
                <a:gd name="connsiteX26" fmla="*/ 2087 w 9936"/>
                <a:gd name="connsiteY26" fmla="*/ 5357 h 10000"/>
                <a:gd name="connsiteX27" fmla="*/ 1741 w 9936"/>
                <a:gd name="connsiteY27" fmla="*/ 5357 h 10000"/>
                <a:gd name="connsiteX28" fmla="*/ 1741 w 9936"/>
                <a:gd name="connsiteY28" fmla="*/ 5780 h 10000"/>
                <a:gd name="connsiteX29" fmla="*/ 2087 w 9936"/>
                <a:gd name="connsiteY29" fmla="*/ 5780 h 10000"/>
                <a:gd name="connsiteX30" fmla="*/ 2087 w 9936"/>
                <a:gd name="connsiteY30" fmla="*/ 7030 h 10000"/>
                <a:gd name="connsiteX31" fmla="*/ 1056 w 9936"/>
                <a:gd name="connsiteY31" fmla="*/ 7030 h 10000"/>
                <a:gd name="connsiteX32" fmla="*/ 1056 w 9936"/>
                <a:gd name="connsiteY32" fmla="*/ 7804 h 10000"/>
                <a:gd name="connsiteX33" fmla="*/ 1585 w 9936"/>
                <a:gd name="connsiteY33" fmla="*/ 7824 h 10000"/>
                <a:gd name="connsiteX34" fmla="*/ 2301 w 9936"/>
                <a:gd name="connsiteY34" fmla="*/ 7301 h 10000"/>
                <a:gd name="connsiteX35" fmla="*/ 2295 w 9936"/>
                <a:gd name="connsiteY35" fmla="*/ 7804 h 10000"/>
                <a:gd name="connsiteX36" fmla="*/ 2953 w 9936"/>
                <a:gd name="connsiteY36" fmla="*/ 7354 h 10000"/>
                <a:gd name="connsiteX37" fmla="*/ 2953 w 9936"/>
                <a:gd name="connsiteY37" fmla="*/ 7804 h 10000"/>
                <a:gd name="connsiteX38" fmla="*/ 3605 w 9936"/>
                <a:gd name="connsiteY38" fmla="*/ 7347 h 10000"/>
                <a:gd name="connsiteX39" fmla="*/ 3611 w 9936"/>
                <a:gd name="connsiteY39" fmla="*/ 7797 h 10000"/>
                <a:gd name="connsiteX40" fmla="*/ 4238 w 9936"/>
                <a:gd name="connsiteY40" fmla="*/ 7314 h 10000"/>
                <a:gd name="connsiteX41" fmla="*/ 4238 w 9936"/>
                <a:gd name="connsiteY41" fmla="*/ 8598 h 10000"/>
                <a:gd name="connsiteX42" fmla="*/ 4310 w 9936"/>
                <a:gd name="connsiteY42" fmla="*/ 8505 h 10000"/>
                <a:gd name="connsiteX43" fmla="*/ 4382 w 9936"/>
                <a:gd name="connsiteY43" fmla="*/ 8419 h 10000"/>
                <a:gd name="connsiteX44" fmla="*/ 4468 w 9936"/>
                <a:gd name="connsiteY44" fmla="*/ 8346 h 10000"/>
                <a:gd name="connsiteX45" fmla="*/ 4565 w 9936"/>
                <a:gd name="connsiteY45" fmla="*/ 8280 h 10000"/>
                <a:gd name="connsiteX46" fmla="*/ 4662 w 9936"/>
                <a:gd name="connsiteY46" fmla="*/ 8234 h 10000"/>
                <a:gd name="connsiteX47" fmla="*/ 4766 w 9936"/>
                <a:gd name="connsiteY47" fmla="*/ 8201 h 10000"/>
                <a:gd name="connsiteX48" fmla="*/ 4876 w 9936"/>
                <a:gd name="connsiteY48" fmla="*/ 8175 h 10000"/>
                <a:gd name="connsiteX49" fmla="*/ 5001 w 9936"/>
                <a:gd name="connsiteY49" fmla="*/ 8168 h 10000"/>
                <a:gd name="connsiteX50" fmla="*/ 5171 w 9936"/>
                <a:gd name="connsiteY50" fmla="*/ 8181 h 10000"/>
                <a:gd name="connsiteX51" fmla="*/ 5341 w 9936"/>
                <a:gd name="connsiteY51" fmla="*/ 8228 h 10000"/>
                <a:gd name="connsiteX52" fmla="*/ 5477 w 9936"/>
                <a:gd name="connsiteY52" fmla="*/ 8306 h 10000"/>
                <a:gd name="connsiteX53" fmla="*/ 5615 w 9936"/>
                <a:gd name="connsiteY53" fmla="*/ 8406 h 10000"/>
                <a:gd name="connsiteX54" fmla="*/ 5733 w 9936"/>
                <a:gd name="connsiteY54" fmla="*/ 8525 h 10000"/>
                <a:gd name="connsiteX55" fmla="*/ 5810 w 9936"/>
                <a:gd name="connsiteY55" fmla="*/ 8671 h 10000"/>
                <a:gd name="connsiteX56" fmla="*/ 5882 w 9936"/>
                <a:gd name="connsiteY56" fmla="*/ 8822 h 10000"/>
                <a:gd name="connsiteX57" fmla="*/ 5907 w 9936"/>
                <a:gd name="connsiteY57" fmla="*/ 8988 h 10000"/>
                <a:gd name="connsiteX58" fmla="*/ 5941 w 9936"/>
                <a:gd name="connsiteY58" fmla="*/ 8981 h 10000"/>
                <a:gd name="connsiteX59" fmla="*/ 5965 w 9936"/>
                <a:gd name="connsiteY59" fmla="*/ 8981 h 10000"/>
                <a:gd name="connsiteX60" fmla="*/ 5991 w 9936"/>
                <a:gd name="connsiteY60" fmla="*/ 8975 h 10000"/>
                <a:gd name="connsiteX61" fmla="*/ 6017 w 9936"/>
                <a:gd name="connsiteY61" fmla="*/ 8975 h 10000"/>
                <a:gd name="connsiteX62" fmla="*/ 6050 w 9936"/>
                <a:gd name="connsiteY62" fmla="*/ 8968 h 10000"/>
                <a:gd name="connsiteX63" fmla="*/ 6082 w 9936"/>
                <a:gd name="connsiteY63" fmla="*/ 8968 h 10000"/>
                <a:gd name="connsiteX64" fmla="*/ 6109 w 9936"/>
                <a:gd name="connsiteY64" fmla="*/ 8968 h 10000"/>
                <a:gd name="connsiteX65" fmla="*/ 6142 w 9936"/>
                <a:gd name="connsiteY65" fmla="*/ 8968 h 10000"/>
                <a:gd name="connsiteX66" fmla="*/ 6279 w 9936"/>
                <a:gd name="connsiteY66" fmla="*/ 8975 h 10000"/>
                <a:gd name="connsiteX67" fmla="*/ 6402 w 9936"/>
                <a:gd name="connsiteY67" fmla="*/ 9008 h 10000"/>
                <a:gd name="connsiteX68" fmla="*/ 6526 w 9936"/>
                <a:gd name="connsiteY68" fmla="*/ 9054 h 10000"/>
                <a:gd name="connsiteX69" fmla="*/ 6638 w 9936"/>
                <a:gd name="connsiteY69" fmla="*/ 9121 h 10000"/>
                <a:gd name="connsiteX70" fmla="*/ 6741 w 9936"/>
                <a:gd name="connsiteY70" fmla="*/ 9200 h 10000"/>
                <a:gd name="connsiteX71" fmla="*/ 6833 w 9936"/>
                <a:gd name="connsiteY71" fmla="*/ 9285 h 10000"/>
                <a:gd name="connsiteX72" fmla="*/ 6906 w 9936"/>
                <a:gd name="connsiteY72" fmla="*/ 9398 h 10000"/>
                <a:gd name="connsiteX73" fmla="*/ 6971 w 9936"/>
                <a:gd name="connsiteY73" fmla="*/ 9510 h 10000"/>
                <a:gd name="connsiteX74" fmla="*/ 3247 w 9936"/>
                <a:gd name="connsiteY74" fmla="*/ 9510 h 10000"/>
                <a:gd name="connsiteX75" fmla="*/ 3286 w 9936"/>
                <a:gd name="connsiteY75" fmla="*/ 9424 h 10000"/>
                <a:gd name="connsiteX76" fmla="*/ 3339 w 9936"/>
                <a:gd name="connsiteY76" fmla="*/ 9338 h 10000"/>
                <a:gd name="connsiteX77" fmla="*/ 3390 w 9936"/>
                <a:gd name="connsiteY77" fmla="*/ 9272 h 10000"/>
                <a:gd name="connsiteX78" fmla="*/ 3461 w 9936"/>
                <a:gd name="connsiteY78" fmla="*/ 9207 h 10000"/>
                <a:gd name="connsiteX79" fmla="*/ 3527 w 9936"/>
                <a:gd name="connsiteY79" fmla="*/ 9154 h 10000"/>
                <a:gd name="connsiteX80" fmla="*/ 3605 w 9936"/>
                <a:gd name="connsiteY80" fmla="*/ 9101 h 10000"/>
                <a:gd name="connsiteX81" fmla="*/ 3684 w 9936"/>
                <a:gd name="connsiteY81" fmla="*/ 9061 h 10000"/>
                <a:gd name="connsiteX82" fmla="*/ 3775 w 9936"/>
                <a:gd name="connsiteY82" fmla="*/ 9028 h 10000"/>
                <a:gd name="connsiteX83" fmla="*/ 3775 w 9936"/>
                <a:gd name="connsiteY83" fmla="*/ 8181 h 10000"/>
                <a:gd name="connsiteX84" fmla="*/ 699 w 9936"/>
                <a:gd name="connsiteY84" fmla="*/ 8195 h 10000"/>
                <a:gd name="connsiteX85" fmla="*/ 699 w 9936"/>
                <a:gd name="connsiteY85" fmla="*/ 8822 h 10000"/>
                <a:gd name="connsiteX86" fmla="*/ 640 w 9936"/>
                <a:gd name="connsiteY86" fmla="*/ 8902 h 10000"/>
                <a:gd name="connsiteX87" fmla="*/ 594 w 9936"/>
                <a:gd name="connsiteY87" fmla="*/ 8988 h 10000"/>
                <a:gd name="connsiteX88" fmla="*/ 562 w 9936"/>
                <a:gd name="connsiteY88" fmla="*/ 9081 h 10000"/>
                <a:gd name="connsiteX89" fmla="*/ 549 w 9936"/>
                <a:gd name="connsiteY89" fmla="*/ 9187 h 10000"/>
                <a:gd name="connsiteX90" fmla="*/ 523 w 9936"/>
                <a:gd name="connsiteY90" fmla="*/ 9180 h 10000"/>
                <a:gd name="connsiteX91" fmla="*/ 502 w 9936"/>
                <a:gd name="connsiteY91" fmla="*/ 9180 h 10000"/>
                <a:gd name="connsiteX92" fmla="*/ 476 w 9936"/>
                <a:gd name="connsiteY92" fmla="*/ 9174 h 10000"/>
                <a:gd name="connsiteX93" fmla="*/ 450 w 9936"/>
                <a:gd name="connsiteY93" fmla="*/ 9174 h 10000"/>
                <a:gd name="connsiteX94" fmla="*/ 367 w 9936"/>
                <a:gd name="connsiteY94" fmla="*/ 9180 h 10000"/>
                <a:gd name="connsiteX95" fmla="*/ 294 w 9936"/>
                <a:gd name="connsiteY95" fmla="*/ 9200 h 10000"/>
                <a:gd name="connsiteX96" fmla="*/ 223 w 9936"/>
                <a:gd name="connsiteY96" fmla="*/ 9227 h 10000"/>
                <a:gd name="connsiteX97" fmla="*/ 157 w 9936"/>
                <a:gd name="connsiteY97" fmla="*/ 9265 h 10000"/>
                <a:gd name="connsiteX98" fmla="*/ 99 w 9936"/>
                <a:gd name="connsiteY98" fmla="*/ 9318 h 10000"/>
                <a:gd name="connsiteX99" fmla="*/ 47 w 9936"/>
                <a:gd name="connsiteY99" fmla="*/ 9371 h 10000"/>
                <a:gd name="connsiteX100" fmla="*/ 0 w 9936"/>
                <a:gd name="connsiteY100" fmla="*/ 9438 h 10000"/>
                <a:gd name="connsiteX101" fmla="*/ 250 w 9936"/>
                <a:gd name="connsiteY101" fmla="*/ 9510 h 10000"/>
                <a:gd name="connsiteX102" fmla="*/ 189 w 9936"/>
                <a:gd name="connsiteY102" fmla="*/ 9461 h 10000"/>
                <a:gd name="connsiteX103" fmla="*/ 1192 w 9936"/>
                <a:gd name="connsiteY103" fmla="*/ 8986 h 10000"/>
                <a:gd name="connsiteX104" fmla="*/ 1078 w 9936"/>
                <a:gd name="connsiteY104" fmla="*/ 10000 h 10000"/>
                <a:gd name="connsiteX105" fmla="*/ 8442 w 9936"/>
                <a:gd name="connsiteY105" fmla="*/ 9980 h 10000"/>
                <a:gd name="connsiteX106" fmla="*/ 9860 w 9936"/>
                <a:gd name="connsiteY106" fmla="*/ 9510 h 10000"/>
                <a:gd name="connsiteX107" fmla="*/ 9936 w 9936"/>
                <a:gd name="connsiteY107" fmla="*/ 9510 h 10000"/>
                <a:gd name="connsiteX0" fmla="*/ 10000 w 10000"/>
                <a:gd name="connsiteY0" fmla="*/ 9510 h 9980"/>
                <a:gd name="connsiteX1" fmla="*/ 10000 w 10000"/>
                <a:gd name="connsiteY1" fmla="*/ 7367 h 9980"/>
                <a:gd name="connsiteX2" fmla="*/ 9193 w 10000"/>
                <a:gd name="connsiteY2" fmla="*/ 7367 h 9980"/>
                <a:gd name="connsiteX3" fmla="*/ 9193 w 10000"/>
                <a:gd name="connsiteY3" fmla="*/ 4121 h 9980"/>
                <a:gd name="connsiteX4" fmla="*/ 7199 w 10000"/>
                <a:gd name="connsiteY4" fmla="*/ 4121 h 9980"/>
                <a:gd name="connsiteX5" fmla="*/ 7199 w 10000"/>
                <a:gd name="connsiteY5" fmla="*/ 3809 h 9980"/>
                <a:gd name="connsiteX6" fmla="*/ 8792 w 10000"/>
                <a:gd name="connsiteY6" fmla="*/ 3809 h 9980"/>
                <a:gd name="connsiteX7" fmla="*/ 8792 w 10000"/>
                <a:gd name="connsiteY7" fmla="*/ 3492 h 9980"/>
                <a:gd name="connsiteX8" fmla="*/ 7199 w 10000"/>
                <a:gd name="connsiteY8" fmla="*/ 3492 h 9980"/>
                <a:gd name="connsiteX9" fmla="*/ 7199 w 10000"/>
                <a:gd name="connsiteY9" fmla="*/ 1362 h 9980"/>
                <a:gd name="connsiteX10" fmla="*/ 4855 w 10000"/>
                <a:gd name="connsiteY10" fmla="*/ 549 h 9980"/>
                <a:gd name="connsiteX11" fmla="*/ 4855 w 10000"/>
                <a:gd name="connsiteY11" fmla="*/ 5662 h 9980"/>
                <a:gd name="connsiteX12" fmla="*/ 4483 w 10000"/>
                <a:gd name="connsiteY12" fmla="*/ 5668 h 9980"/>
                <a:gd name="connsiteX13" fmla="*/ 4483 w 10000"/>
                <a:gd name="connsiteY13" fmla="*/ 1752 h 9980"/>
                <a:gd name="connsiteX14" fmla="*/ 3695 w 10000"/>
                <a:gd name="connsiteY14" fmla="*/ 2057 h 9980"/>
                <a:gd name="connsiteX15" fmla="*/ 3268 w 10000"/>
                <a:gd name="connsiteY15" fmla="*/ 2057 h 9980"/>
                <a:gd name="connsiteX16" fmla="*/ 3268 w 10000"/>
                <a:gd name="connsiteY16" fmla="*/ 0 h 9980"/>
                <a:gd name="connsiteX17" fmla="*/ 3111 w 10000"/>
                <a:gd name="connsiteY17" fmla="*/ 0 h 9980"/>
                <a:gd name="connsiteX18" fmla="*/ 3111 w 10000"/>
                <a:gd name="connsiteY18" fmla="*/ 2057 h 9980"/>
                <a:gd name="connsiteX19" fmla="*/ 2750 w 10000"/>
                <a:gd name="connsiteY19" fmla="*/ 2057 h 9980"/>
                <a:gd name="connsiteX20" fmla="*/ 2750 w 10000"/>
                <a:gd name="connsiteY20" fmla="*/ 2487 h 9980"/>
                <a:gd name="connsiteX21" fmla="*/ 2100 w 10000"/>
                <a:gd name="connsiteY21" fmla="*/ 2810 h 9980"/>
                <a:gd name="connsiteX22" fmla="*/ 2100 w 10000"/>
                <a:gd name="connsiteY22" fmla="*/ 4405 h 9980"/>
                <a:gd name="connsiteX23" fmla="*/ 1752 w 10000"/>
                <a:gd name="connsiteY23" fmla="*/ 4405 h 9980"/>
                <a:gd name="connsiteX24" fmla="*/ 1752 w 10000"/>
                <a:gd name="connsiteY24" fmla="*/ 4828 h 9980"/>
                <a:gd name="connsiteX25" fmla="*/ 2100 w 10000"/>
                <a:gd name="connsiteY25" fmla="*/ 4828 h 9980"/>
                <a:gd name="connsiteX26" fmla="*/ 2100 w 10000"/>
                <a:gd name="connsiteY26" fmla="*/ 5357 h 9980"/>
                <a:gd name="connsiteX27" fmla="*/ 1752 w 10000"/>
                <a:gd name="connsiteY27" fmla="*/ 5357 h 9980"/>
                <a:gd name="connsiteX28" fmla="*/ 1752 w 10000"/>
                <a:gd name="connsiteY28" fmla="*/ 5780 h 9980"/>
                <a:gd name="connsiteX29" fmla="*/ 2100 w 10000"/>
                <a:gd name="connsiteY29" fmla="*/ 5780 h 9980"/>
                <a:gd name="connsiteX30" fmla="*/ 2100 w 10000"/>
                <a:gd name="connsiteY30" fmla="*/ 7030 h 9980"/>
                <a:gd name="connsiteX31" fmla="*/ 1063 w 10000"/>
                <a:gd name="connsiteY31" fmla="*/ 7030 h 9980"/>
                <a:gd name="connsiteX32" fmla="*/ 1063 w 10000"/>
                <a:gd name="connsiteY32" fmla="*/ 7804 h 9980"/>
                <a:gd name="connsiteX33" fmla="*/ 1595 w 10000"/>
                <a:gd name="connsiteY33" fmla="*/ 7824 h 9980"/>
                <a:gd name="connsiteX34" fmla="*/ 2316 w 10000"/>
                <a:gd name="connsiteY34" fmla="*/ 7301 h 9980"/>
                <a:gd name="connsiteX35" fmla="*/ 2310 w 10000"/>
                <a:gd name="connsiteY35" fmla="*/ 7804 h 9980"/>
                <a:gd name="connsiteX36" fmla="*/ 2972 w 10000"/>
                <a:gd name="connsiteY36" fmla="*/ 7354 h 9980"/>
                <a:gd name="connsiteX37" fmla="*/ 2972 w 10000"/>
                <a:gd name="connsiteY37" fmla="*/ 7804 h 9980"/>
                <a:gd name="connsiteX38" fmla="*/ 3628 w 10000"/>
                <a:gd name="connsiteY38" fmla="*/ 7347 h 9980"/>
                <a:gd name="connsiteX39" fmla="*/ 3634 w 10000"/>
                <a:gd name="connsiteY39" fmla="*/ 7797 h 9980"/>
                <a:gd name="connsiteX40" fmla="*/ 4265 w 10000"/>
                <a:gd name="connsiteY40" fmla="*/ 7314 h 9980"/>
                <a:gd name="connsiteX41" fmla="*/ 4265 w 10000"/>
                <a:gd name="connsiteY41" fmla="*/ 8598 h 9980"/>
                <a:gd name="connsiteX42" fmla="*/ 4338 w 10000"/>
                <a:gd name="connsiteY42" fmla="*/ 8505 h 9980"/>
                <a:gd name="connsiteX43" fmla="*/ 4410 w 10000"/>
                <a:gd name="connsiteY43" fmla="*/ 8419 h 9980"/>
                <a:gd name="connsiteX44" fmla="*/ 4497 w 10000"/>
                <a:gd name="connsiteY44" fmla="*/ 8346 h 9980"/>
                <a:gd name="connsiteX45" fmla="*/ 4594 w 10000"/>
                <a:gd name="connsiteY45" fmla="*/ 8280 h 9980"/>
                <a:gd name="connsiteX46" fmla="*/ 4692 w 10000"/>
                <a:gd name="connsiteY46" fmla="*/ 8234 h 9980"/>
                <a:gd name="connsiteX47" fmla="*/ 4797 w 10000"/>
                <a:gd name="connsiteY47" fmla="*/ 8201 h 9980"/>
                <a:gd name="connsiteX48" fmla="*/ 4907 w 10000"/>
                <a:gd name="connsiteY48" fmla="*/ 8175 h 9980"/>
                <a:gd name="connsiteX49" fmla="*/ 5033 w 10000"/>
                <a:gd name="connsiteY49" fmla="*/ 8168 h 9980"/>
                <a:gd name="connsiteX50" fmla="*/ 5204 w 10000"/>
                <a:gd name="connsiteY50" fmla="*/ 8181 h 9980"/>
                <a:gd name="connsiteX51" fmla="*/ 5375 w 10000"/>
                <a:gd name="connsiteY51" fmla="*/ 8228 h 9980"/>
                <a:gd name="connsiteX52" fmla="*/ 5512 w 10000"/>
                <a:gd name="connsiteY52" fmla="*/ 8306 h 9980"/>
                <a:gd name="connsiteX53" fmla="*/ 5651 w 10000"/>
                <a:gd name="connsiteY53" fmla="*/ 8406 h 9980"/>
                <a:gd name="connsiteX54" fmla="*/ 5770 w 10000"/>
                <a:gd name="connsiteY54" fmla="*/ 8525 h 9980"/>
                <a:gd name="connsiteX55" fmla="*/ 5847 w 10000"/>
                <a:gd name="connsiteY55" fmla="*/ 8671 h 9980"/>
                <a:gd name="connsiteX56" fmla="*/ 5920 w 10000"/>
                <a:gd name="connsiteY56" fmla="*/ 8822 h 9980"/>
                <a:gd name="connsiteX57" fmla="*/ 5945 w 10000"/>
                <a:gd name="connsiteY57" fmla="*/ 8988 h 9980"/>
                <a:gd name="connsiteX58" fmla="*/ 5979 w 10000"/>
                <a:gd name="connsiteY58" fmla="*/ 8981 h 9980"/>
                <a:gd name="connsiteX59" fmla="*/ 6003 w 10000"/>
                <a:gd name="connsiteY59" fmla="*/ 8981 h 9980"/>
                <a:gd name="connsiteX60" fmla="*/ 6030 w 10000"/>
                <a:gd name="connsiteY60" fmla="*/ 8975 h 9980"/>
                <a:gd name="connsiteX61" fmla="*/ 6056 w 10000"/>
                <a:gd name="connsiteY61" fmla="*/ 8975 h 9980"/>
                <a:gd name="connsiteX62" fmla="*/ 6089 w 10000"/>
                <a:gd name="connsiteY62" fmla="*/ 8968 h 9980"/>
                <a:gd name="connsiteX63" fmla="*/ 6121 w 10000"/>
                <a:gd name="connsiteY63" fmla="*/ 8968 h 9980"/>
                <a:gd name="connsiteX64" fmla="*/ 6148 w 10000"/>
                <a:gd name="connsiteY64" fmla="*/ 8968 h 9980"/>
                <a:gd name="connsiteX65" fmla="*/ 6182 w 10000"/>
                <a:gd name="connsiteY65" fmla="*/ 8968 h 9980"/>
                <a:gd name="connsiteX66" fmla="*/ 6319 w 10000"/>
                <a:gd name="connsiteY66" fmla="*/ 8975 h 9980"/>
                <a:gd name="connsiteX67" fmla="*/ 6443 w 10000"/>
                <a:gd name="connsiteY67" fmla="*/ 9008 h 9980"/>
                <a:gd name="connsiteX68" fmla="*/ 6568 w 10000"/>
                <a:gd name="connsiteY68" fmla="*/ 9054 h 9980"/>
                <a:gd name="connsiteX69" fmla="*/ 6681 w 10000"/>
                <a:gd name="connsiteY69" fmla="*/ 9121 h 9980"/>
                <a:gd name="connsiteX70" fmla="*/ 6784 w 10000"/>
                <a:gd name="connsiteY70" fmla="*/ 9200 h 9980"/>
                <a:gd name="connsiteX71" fmla="*/ 6877 w 10000"/>
                <a:gd name="connsiteY71" fmla="*/ 9285 h 9980"/>
                <a:gd name="connsiteX72" fmla="*/ 6950 w 10000"/>
                <a:gd name="connsiteY72" fmla="*/ 9398 h 9980"/>
                <a:gd name="connsiteX73" fmla="*/ 7016 w 10000"/>
                <a:gd name="connsiteY73" fmla="*/ 9510 h 9980"/>
                <a:gd name="connsiteX74" fmla="*/ 3268 w 10000"/>
                <a:gd name="connsiteY74" fmla="*/ 9510 h 9980"/>
                <a:gd name="connsiteX75" fmla="*/ 3307 w 10000"/>
                <a:gd name="connsiteY75" fmla="*/ 9424 h 9980"/>
                <a:gd name="connsiteX76" fmla="*/ 3361 w 10000"/>
                <a:gd name="connsiteY76" fmla="*/ 9338 h 9980"/>
                <a:gd name="connsiteX77" fmla="*/ 3412 w 10000"/>
                <a:gd name="connsiteY77" fmla="*/ 9272 h 9980"/>
                <a:gd name="connsiteX78" fmla="*/ 3483 w 10000"/>
                <a:gd name="connsiteY78" fmla="*/ 9207 h 9980"/>
                <a:gd name="connsiteX79" fmla="*/ 3550 w 10000"/>
                <a:gd name="connsiteY79" fmla="*/ 9154 h 9980"/>
                <a:gd name="connsiteX80" fmla="*/ 3628 w 10000"/>
                <a:gd name="connsiteY80" fmla="*/ 9101 h 9980"/>
                <a:gd name="connsiteX81" fmla="*/ 3708 w 10000"/>
                <a:gd name="connsiteY81" fmla="*/ 9061 h 9980"/>
                <a:gd name="connsiteX82" fmla="*/ 3799 w 10000"/>
                <a:gd name="connsiteY82" fmla="*/ 9028 h 9980"/>
                <a:gd name="connsiteX83" fmla="*/ 3799 w 10000"/>
                <a:gd name="connsiteY83" fmla="*/ 8181 h 9980"/>
                <a:gd name="connsiteX84" fmla="*/ 704 w 10000"/>
                <a:gd name="connsiteY84" fmla="*/ 8195 h 9980"/>
                <a:gd name="connsiteX85" fmla="*/ 704 w 10000"/>
                <a:gd name="connsiteY85" fmla="*/ 8822 h 9980"/>
                <a:gd name="connsiteX86" fmla="*/ 644 w 10000"/>
                <a:gd name="connsiteY86" fmla="*/ 8902 h 9980"/>
                <a:gd name="connsiteX87" fmla="*/ 598 w 10000"/>
                <a:gd name="connsiteY87" fmla="*/ 8988 h 9980"/>
                <a:gd name="connsiteX88" fmla="*/ 566 w 10000"/>
                <a:gd name="connsiteY88" fmla="*/ 9081 h 9980"/>
                <a:gd name="connsiteX89" fmla="*/ 553 w 10000"/>
                <a:gd name="connsiteY89" fmla="*/ 9187 h 9980"/>
                <a:gd name="connsiteX90" fmla="*/ 526 w 10000"/>
                <a:gd name="connsiteY90" fmla="*/ 9180 h 9980"/>
                <a:gd name="connsiteX91" fmla="*/ 505 w 10000"/>
                <a:gd name="connsiteY91" fmla="*/ 9180 h 9980"/>
                <a:gd name="connsiteX92" fmla="*/ 479 w 10000"/>
                <a:gd name="connsiteY92" fmla="*/ 9174 h 9980"/>
                <a:gd name="connsiteX93" fmla="*/ 453 w 10000"/>
                <a:gd name="connsiteY93" fmla="*/ 9174 h 9980"/>
                <a:gd name="connsiteX94" fmla="*/ 369 w 10000"/>
                <a:gd name="connsiteY94" fmla="*/ 9180 h 9980"/>
                <a:gd name="connsiteX95" fmla="*/ 296 w 10000"/>
                <a:gd name="connsiteY95" fmla="*/ 9200 h 9980"/>
                <a:gd name="connsiteX96" fmla="*/ 224 w 10000"/>
                <a:gd name="connsiteY96" fmla="*/ 9227 h 9980"/>
                <a:gd name="connsiteX97" fmla="*/ 158 w 10000"/>
                <a:gd name="connsiteY97" fmla="*/ 9265 h 9980"/>
                <a:gd name="connsiteX98" fmla="*/ 100 w 10000"/>
                <a:gd name="connsiteY98" fmla="*/ 9318 h 9980"/>
                <a:gd name="connsiteX99" fmla="*/ 47 w 10000"/>
                <a:gd name="connsiteY99" fmla="*/ 9371 h 9980"/>
                <a:gd name="connsiteX100" fmla="*/ 0 w 10000"/>
                <a:gd name="connsiteY100" fmla="*/ 9438 h 9980"/>
                <a:gd name="connsiteX101" fmla="*/ 252 w 10000"/>
                <a:gd name="connsiteY101" fmla="*/ 9510 h 9980"/>
                <a:gd name="connsiteX102" fmla="*/ 190 w 10000"/>
                <a:gd name="connsiteY102" fmla="*/ 9461 h 9980"/>
                <a:gd name="connsiteX103" fmla="*/ 1200 w 10000"/>
                <a:gd name="connsiteY103" fmla="*/ 8986 h 9980"/>
                <a:gd name="connsiteX104" fmla="*/ 1660 w 10000"/>
                <a:gd name="connsiteY104" fmla="*/ 9409 h 9980"/>
                <a:gd name="connsiteX105" fmla="*/ 8496 w 10000"/>
                <a:gd name="connsiteY105" fmla="*/ 9980 h 9980"/>
                <a:gd name="connsiteX106" fmla="*/ 9924 w 10000"/>
                <a:gd name="connsiteY106" fmla="*/ 9510 h 9980"/>
                <a:gd name="connsiteX107" fmla="*/ 10000 w 10000"/>
                <a:gd name="connsiteY107" fmla="*/ 9510 h 9980"/>
                <a:gd name="connsiteX0" fmla="*/ 10000 w 10000"/>
                <a:gd name="connsiteY0" fmla="*/ 9529 h 10002"/>
                <a:gd name="connsiteX1" fmla="*/ 10000 w 10000"/>
                <a:gd name="connsiteY1" fmla="*/ 7382 h 10002"/>
                <a:gd name="connsiteX2" fmla="*/ 9193 w 10000"/>
                <a:gd name="connsiteY2" fmla="*/ 7382 h 10002"/>
                <a:gd name="connsiteX3" fmla="*/ 9193 w 10000"/>
                <a:gd name="connsiteY3" fmla="*/ 4129 h 10002"/>
                <a:gd name="connsiteX4" fmla="*/ 7199 w 10000"/>
                <a:gd name="connsiteY4" fmla="*/ 4129 h 10002"/>
                <a:gd name="connsiteX5" fmla="*/ 7199 w 10000"/>
                <a:gd name="connsiteY5" fmla="*/ 3817 h 10002"/>
                <a:gd name="connsiteX6" fmla="*/ 8792 w 10000"/>
                <a:gd name="connsiteY6" fmla="*/ 3817 h 10002"/>
                <a:gd name="connsiteX7" fmla="*/ 8792 w 10000"/>
                <a:gd name="connsiteY7" fmla="*/ 3499 h 10002"/>
                <a:gd name="connsiteX8" fmla="*/ 7199 w 10000"/>
                <a:gd name="connsiteY8" fmla="*/ 3499 h 10002"/>
                <a:gd name="connsiteX9" fmla="*/ 7199 w 10000"/>
                <a:gd name="connsiteY9" fmla="*/ 1365 h 10002"/>
                <a:gd name="connsiteX10" fmla="*/ 4855 w 10000"/>
                <a:gd name="connsiteY10" fmla="*/ 550 h 10002"/>
                <a:gd name="connsiteX11" fmla="*/ 4855 w 10000"/>
                <a:gd name="connsiteY11" fmla="*/ 5673 h 10002"/>
                <a:gd name="connsiteX12" fmla="*/ 4483 w 10000"/>
                <a:gd name="connsiteY12" fmla="*/ 5679 h 10002"/>
                <a:gd name="connsiteX13" fmla="*/ 4483 w 10000"/>
                <a:gd name="connsiteY13" fmla="*/ 1756 h 10002"/>
                <a:gd name="connsiteX14" fmla="*/ 3695 w 10000"/>
                <a:gd name="connsiteY14" fmla="*/ 2061 h 10002"/>
                <a:gd name="connsiteX15" fmla="*/ 3268 w 10000"/>
                <a:gd name="connsiteY15" fmla="*/ 2061 h 10002"/>
                <a:gd name="connsiteX16" fmla="*/ 3268 w 10000"/>
                <a:gd name="connsiteY16" fmla="*/ 0 h 10002"/>
                <a:gd name="connsiteX17" fmla="*/ 3111 w 10000"/>
                <a:gd name="connsiteY17" fmla="*/ 0 h 10002"/>
                <a:gd name="connsiteX18" fmla="*/ 3111 w 10000"/>
                <a:gd name="connsiteY18" fmla="*/ 2061 h 10002"/>
                <a:gd name="connsiteX19" fmla="*/ 2750 w 10000"/>
                <a:gd name="connsiteY19" fmla="*/ 2061 h 10002"/>
                <a:gd name="connsiteX20" fmla="*/ 2750 w 10000"/>
                <a:gd name="connsiteY20" fmla="*/ 2492 h 10002"/>
                <a:gd name="connsiteX21" fmla="*/ 2100 w 10000"/>
                <a:gd name="connsiteY21" fmla="*/ 2816 h 10002"/>
                <a:gd name="connsiteX22" fmla="*/ 2100 w 10000"/>
                <a:gd name="connsiteY22" fmla="*/ 4414 h 10002"/>
                <a:gd name="connsiteX23" fmla="*/ 1752 w 10000"/>
                <a:gd name="connsiteY23" fmla="*/ 4414 h 10002"/>
                <a:gd name="connsiteX24" fmla="*/ 1752 w 10000"/>
                <a:gd name="connsiteY24" fmla="*/ 4838 h 10002"/>
                <a:gd name="connsiteX25" fmla="*/ 2100 w 10000"/>
                <a:gd name="connsiteY25" fmla="*/ 4838 h 10002"/>
                <a:gd name="connsiteX26" fmla="*/ 2100 w 10000"/>
                <a:gd name="connsiteY26" fmla="*/ 5368 h 10002"/>
                <a:gd name="connsiteX27" fmla="*/ 1752 w 10000"/>
                <a:gd name="connsiteY27" fmla="*/ 5368 h 10002"/>
                <a:gd name="connsiteX28" fmla="*/ 1752 w 10000"/>
                <a:gd name="connsiteY28" fmla="*/ 5792 h 10002"/>
                <a:gd name="connsiteX29" fmla="*/ 2100 w 10000"/>
                <a:gd name="connsiteY29" fmla="*/ 5792 h 10002"/>
                <a:gd name="connsiteX30" fmla="*/ 2100 w 10000"/>
                <a:gd name="connsiteY30" fmla="*/ 7044 h 10002"/>
                <a:gd name="connsiteX31" fmla="*/ 1063 w 10000"/>
                <a:gd name="connsiteY31" fmla="*/ 7044 h 10002"/>
                <a:gd name="connsiteX32" fmla="*/ 1063 w 10000"/>
                <a:gd name="connsiteY32" fmla="*/ 7820 h 10002"/>
                <a:gd name="connsiteX33" fmla="*/ 1595 w 10000"/>
                <a:gd name="connsiteY33" fmla="*/ 7840 h 10002"/>
                <a:gd name="connsiteX34" fmla="*/ 2316 w 10000"/>
                <a:gd name="connsiteY34" fmla="*/ 7316 h 10002"/>
                <a:gd name="connsiteX35" fmla="*/ 2310 w 10000"/>
                <a:gd name="connsiteY35" fmla="*/ 7820 h 10002"/>
                <a:gd name="connsiteX36" fmla="*/ 2972 w 10000"/>
                <a:gd name="connsiteY36" fmla="*/ 7369 h 10002"/>
                <a:gd name="connsiteX37" fmla="*/ 2972 w 10000"/>
                <a:gd name="connsiteY37" fmla="*/ 7820 h 10002"/>
                <a:gd name="connsiteX38" fmla="*/ 3628 w 10000"/>
                <a:gd name="connsiteY38" fmla="*/ 7362 h 10002"/>
                <a:gd name="connsiteX39" fmla="*/ 3634 w 10000"/>
                <a:gd name="connsiteY39" fmla="*/ 7813 h 10002"/>
                <a:gd name="connsiteX40" fmla="*/ 4265 w 10000"/>
                <a:gd name="connsiteY40" fmla="*/ 7329 h 10002"/>
                <a:gd name="connsiteX41" fmla="*/ 4265 w 10000"/>
                <a:gd name="connsiteY41" fmla="*/ 8615 h 10002"/>
                <a:gd name="connsiteX42" fmla="*/ 4338 w 10000"/>
                <a:gd name="connsiteY42" fmla="*/ 8522 h 10002"/>
                <a:gd name="connsiteX43" fmla="*/ 4410 w 10000"/>
                <a:gd name="connsiteY43" fmla="*/ 8436 h 10002"/>
                <a:gd name="connsiteX44" fmla="*/ 4497 w 10000"/>
                <a:gd name="connsiteY44" fmla="*/ 8363 h 10002"/>
                <a:gd name="connsiteX45" fmla="*/ 4594 w 10000"/>
                <a:gd name="connsiteY45" fmla="*/ 8297 h 10002"/>
                <a:gd name="connsiteX46" fmla="*/ 4692 w 10000"/>
                <a:gd name="connsiteY46" fmla="*/ 8251 h 10002"/>
                <a:gd name="connsiteX47" fmla="*/ 4797 w 10000"/>
                <a:gd name="connsiteY47" fmla="*/ 8217 h 10002"/>
                <a:gd name="connsiteX48" fmla="*/ 4907 w 10000"/>
                <a:gd name="connsiteY48" fmla="*/ 8191 h 10002"/>
                <a:gd name="connsiteX49" fmla="*/ 5033 w 10000"/>
                <a:gd name="connsiteY49" fmla="*/ 8184 h 10002"/>
                <a:gd name="connsiteX50" fmla="*/ 5204 w 10000"/>
                <a:gd name="connsiteY50" fmla="*/ 8197 h 10002"/>
                <a:gd name="connsiteX51" fmla="*/ 5375 w 10000"/>
                <a:gd name="connsiteY51" fmla="*/ 8244 h 10002"/>
                <a:gd name="connsiteX52" fmla="*/ 5512 w 10000"/>
                <a:gd name="connsiteY52" fmla="*/ 8323 h 10002"/>
                <a:gd name="connsiteX53" fmla="*/ 5651 w 10000"/>
                <a:gd name="connsiteY53" fmla="*/ 8423 h 10002"/>
                <a:gd name="connsiteX54" fmla="*/ 5770 w 10000"/>
                <a:gd name="connsiteY54" fmla="*/ 8542 h 10002"/>
                <a:gd name="connsiteX55" fmla="*/ 5847 w 10000"/>
                <a:gd name="connsiteY55" fmla="*/ 8688 h 10002"/>
                <a:gd name="connsiteX56" fmla="*/ 5920 w 10000"/>
                <a:gd name="connsiteY56" fmla="*/ 8840 h 10002"/>
                <a:gd name="connsiteX57" fmla="*/ 5945 w 10000"/>
                <a:gd name="connsiteY57" fmla="*/ 9006 h 10002"/>
                <a:gd name="connsiteX58" fmla="*/ 5979 w 10000"/>
                <a:gd name="connsiteY58" fmla="*/ 8999 h 10002"/>
                <a:gd name="connsiteX59" fmla="*/ 6003 w 10000"/>
                <a:gd name="connsiteY59" fmla="*/ 8999 h 10002"/>
                <a:gd name="connsiteX60" fmla="*/ 6030 w 10000"/>
                <a:gd name="connsiteY60" fmla="*/ 8993 h 10002"/>
                <a:gd name="connsiteX61" fmla="*/ 6056 w 10000"/>
                <a:gd name="connsiteY61" fmla="*/ 8993 h 10002"/>
                <a:gd name="connsiteX62" fmla="*/ 6089 w 10000"/>
                <a:gd name="connsiteY62" fmla="*/ 8986 h 10002"/>
                <a:gd name="connsiteX63" fmla="*/ 6121 w 10000"/>
                <a:gd name="connsiteY63" fmla="*/ 8986 h 10002"/>
                <a:gd name="connsiteX64" fmla="*/ 6148 w 10000"/>
                <a:gd name="connsiteY64" fmla="*/ 8986 h 10002"/>
                <a:gd name="connsiteX65" fmla="*/ 6182 w 10000"/>
                <a:gd name="connsiteY65" fmla="*/ 8986 h 10002"/>
                <a:gd name="connsiteX66" fmla="*/ 6319 w 10000"/>
                <a:gd name="connsiteY66" fmla="*/ 8993 h 10002"/>
                <a:gd name="connsiteX67" fmla="*/ 6443 w 10000"/>
                <a:gd name="connsiteY67" fmla="*/ 9026 h 10002"/>
                <a:gd name="connsiteX68" fmla="*/ 6568 w 10000"/>
                <a:gd name="connsiteY68" fmla="*/ 9072 h 10002"/>
                <a:gd name="connsiteX69" fmla="*/ 6681 w 10000"/>
                <a:gd name="connsiteY69" fmla="*/ 9139 h 10002"/>
                <a:gd name="connsiteX70" fmla="*/ 6784 w 10000"/>
                <a:gd name="connsiteY70" fmla="*/ 9218 h 10002"/>
                <a:gd name="connsiteX71" fmla="*/ 6877 w 10000"/>
                <a:gd name="connsiteY71" fmla="*/ 9304 h 10002"/>
                <a:gd name="connsiteX72" fmla="*/ 6950 w 10000"/>
                <a:gd name="connsiteY72" fmla="*/ 9417 h 10002"/>
                <a:gd name="connsiteX73" fmla="*/ 7016 w 10000"/>
                <a:gd name="connsiteY73" fmla="*/ 9529 h 10002"/>
                <a:gd name="connsiteX74" fmla="*/ 3268 w 10000"/>
                <a:gd name="connsiteY74" fmla="*/ 9529 h 10002"/>
                <a:gd name="connsiteX75" fmla="*/ 3307 w 10000"/>
                <a:gd name="connsiteY75" fmla="*/ 9443 h 10002"/>
                <a:gd name="connsiteX76" fmla="*/ 3361 w 10000"/>
                <a:gd name="connsiteY76" fmla="*/ 9357 h 10002"/>
                <a:gd name="connsiteX77" fmla="*/ 3412 w 10000"/>
                <a:gd name="connsiteY77" fmla="*/ 9291 h 10002"/>
                <a:gd name="connsiteX78" fmla="*/ 3483 w 10000"/>
                <a:gd name="connsiteY78" fmla="*/ 9225 h 10002"/>
                <a:gd name="connsiteX79" fmla="*/ 3550 w 10000"/>
                <a:gd name="connsiteY79" fmla="*/ 9172 h 10002"/>
                <a:gd name="connsiteX80" fmla="*/ 3628 w 10000"/>
                <a:gd name="connsiteY80" fmla="*/ 9119 h 10002"/>
                <a:gd name="connsiteX81" fmla="*/ 3708 w 10000"/>
                <a:gd name="connsiteY81" fmla="*/ 9079 h 10002"/>
                <a:gd name="connsiteX82" fmla="*/ 3799 w 10000"/>
                <a:gd name="connsiteY82" fmla="*/ 9046 h 10002"/>
                <a:gd name="connsiteX83" fmla="*/ 3799 w 10000"/>
                <a:gd name="connsiteY83" fmla="*/ 8197 h 10002"/>
                <a:gd name="connsiteX84" fmla="*/ 704 w 10000"/>
                <a:gd name="connsiteY84" fmla="*/ 8211 h 10002"/>
                <a:gd name="connsiteX85" fmla="*/ 704 w 10000"/>
                <a:gd name="connsiteY85" fmla="*/ 8840 h 10002"/>
                <a:gd name="connsiteX86" fmla="*/ 644 w 10000"/>
                <a:gd name="connsiteY86" fmla="*/ 8920 h 10002"/>
                <a:gd name="connsiteX87" fmla="*/ 598 w 10000"/>
                <a:gd name="connsiteY87" fmla="*/ 9006 h 10002"/>
                <a:gd name="connsiteX88" fmla="*/ 566 w 10000"/>
                <a:gd name="connsiteY88" fmla="*/ 9099 h 10002"/>
                <a:gd name="connsiteX89" fmla="*/ 553 w 10000"/>
                <a:gd name="connsiteY89" fmla="*/ 9205 h 10002"/>
                <a:gd name="connsiteX90" fmla="*/ 526 w 10000"/>
                <a:gd name="connsiteY90" fmla="*/ 9198 h 10002"/>
                <a:gd name="connsiteX91" fmla="*/ 505 w 10000"/>
                <a:gd name="connsiteY91" fmla="*/ 9198 h 10002"/>
                <a:gd name="connsiteX92" fmla="*/ 479 w 10000"/>
                <a:gd name="connsiteY92" fmla="*/ 9192 h 10002"/>
                <a:gd name="connsiteX93" fmla="*/ 453 w 10000"/>
                <a:gd name="connsiteY93" fmla="*/ 9192 h 10002"/>
                <a:gd name="connsiteX94" fmla="*/ 369 w 10000"/>
                <a:gd name="connsiteY94" fmla="*/ 9198 h 10002"/>
                <a:gd name="connsiteX95" fmla="*/ 296 w 10000"/>
                <a:gd name="connsiteY95" fmla="*/ 9218 h 10002"/>
                <a:gd name="connsiteX96" fmla="*/ 224 w 10000"/>
                <a:gd name="connsiteY96" fmla="*/ 9245 h 10002"/>
                <a:gd name="connsiteX97" fmla="*/ 158 w 10000"/>
                <a:gd name="connsiteY97" fmla="*/ 9284 h 10002"/>
                <a:gd name="connsiteX98" fmla="*/ 100 w 10000"/>
                <a:gd name="connsiteY98" fmla="*/ 9337 h 10002"/>
                <a:gd name="connsiteX99" fmla="*/ 47 w 10000"/>
                <a:gd name="connsiteY99" fmla="*/ 9390 h 10002"/>
                <a:gd name="connsiteX100" fmla="*/ 0 w 10000"/>
                <a:gd name="connsiteY100" fmla="*/ 9457 h 10002"/>
                <a:gd name="connsiteX101" fmla="*/ 252 w 10000"/>
                <a:gd name="connsiteY101" fmla="*/ 9529 h 10002"/>
                <a:gd name="connsiteX102" fmla="*/ 190 w 10000"/>
                <a:gd name="connsiteY102" fmla="*/ 9480 h 10002"/>
                <a:gd name="connsiteX103" fmla="*/ 1200 w 10000"/>
                <a:gd name="connsiteY103" fmla="*/ 9004 h 10002"/>
                <a:gd name="connsiteX104" fmla="*/ 1660 w 10000"/>
                <a:gd name="connsiteY104" fmla="*/ 9428 h 10002"/>
                <a:gd name="connsiteX105" fmla="*/ 8496 w 10000"/>
                <a:gd name="connsiteY105" fmla="*/ 10000 h 10002"/>
                <a:gd name="connsiteX106" fmla="*/ 9924 w 10000"/>
                <a:gd name="connsiteY106" fmla="*/ 9529 h 10002"/>
                <a:gd name="connsiteX107" fmla="*/ 10000 w 10000"/>
                <a:gd name="connsiteY107" fmla="*/ 9529 h 10002"/>
                <a:gd name="connsiteX0" fmla="*/ 10000 w 10000"/>
                <a:gd name="connsiteY0" fmla="*/ 9529 h 10002"/>
                <a:gd name="connsiteX1" fmla="*/ 10000 w 10000"/>
                <a:gd name="connsiteY1" fmla="*/ 7382 h 10002"/>
                <a:gd name="connsiteX2" fmla="*/ 9193 w 10000"/>
                <a:gd name="connsiteY2" fmla="*/ 7382 h 10002"/>
                <a:gd name="connsiteX3" fmla="*/ 9193 w 10000"/>
                <a:gd name="connsiteY3" fmla="*/ 4129 h 10002"/>
                <a:gd name="connsiteX4" fmla="*/ 7199 w 10000"/>
                <a:gd name="connsiteY4" fmla="*/ 4129 h 10002"/>
                <a:gd name="connsiteX5" fmla="*/ 7199 w 10000"/>
                <a:gd name="connsiteY5" fmla="*/ 3817 h 10002"/>
                <a:gd name="connsiteX6" fmla="*/ 8792 w 10000"/>
                <a:gd name="connsiteY6" fmla="*/ 3817 h 10002"/>
                <a:gd name="connsiteX7" fmla="*/ 8792 w 10000"/>
                <a:gd name="connsiteY7" fmla="*/ 3499 h 10002"/>
                <a:gd name="connsiteX8" fmla="*/ 7199 w 10000"/>
                <a:gd name="connsiteY8" fmla="*/ 3499 h 10002"/>
                <a:gd name="connsiteX9" fmla="*/ 7199 w 10000"/>
                <a:gd name="connsiteY9" fmla="*/ 1365 h 10002"/>
                <a:gd name="connsiteX10" fmla="*/ 4855 w 10000"/>
                <a:gd name="connsiteY10" fmla="*/ 550 h 10002"/>
                <a:gd name="connsiteX11" fmla="*/ 4855 w 10000"/>
                <a:gd name="connsiteY11" fmla="*/ 5673 h 10002"/>
                <a:gd name="connsiteX12" fmla="*/ 4483 w 10000"/>
                <a:gd name="connsiteY12" fmla="*/ 5679 h 10002"/>
                <a:gd name="connsiteX13" fmla="*/ 4483 w 10000"/>
                <a:gd name="connsiteY13" fmla="*/ 1756 h 10002"/>
                <a:gd name="connsiteX14" fmla="*/ 3695 w 10000"/>
                <a:gd name="connsiteY14" fmla="*/ 2061 h 10002"/>
                <a:gd name="connsiteX15" fmla="*/ 3268 w 10000"/>
                <a:gd name="connsiteY15" fmla="*/ 2061 h 10002"/>
                <a:gd name="connsiteX16" fmla="*/ 3268 w 10000"/>
                <a:gd name="connsiteY16" fmla="*/ 0 h 10002"/>
                <a:gd name="connsiteX17" fmla="*/ 3111 w 10000"/>
                <a:gd name="connsiteY17" fmla="*/ 0 h 10002"/>
                <a:gd name="connsiteX18" fmla="*/ 3111 w 10000"/>
                <a:gd name="connsiteY18" fmla="*/ 2061 h 10002"/>
                <a:gd name="connsiteX19" fmla="*/ 2750 w 10000"/>
                <a:gd name="connsiteY19" fmla="*/ 2061 h 10002"/>
                <a:gd name="connsiteX20" fmla="*/ 2750 w 10000"/>
                <a:gd name="connsiteY20" fmla="*/ 2492 h 10002"/>
                <a:gd name="connsiteX21" fmla="*/ 2100 w 10000"/>
                <a:gd name="connsiteY21" fmla="*/ 2816 h 10002"/>
                <a:gd name="connsiteX22" fmla="*/ 2100 w 10000"/>
                <a:gd name="connsiteY22" fmla="*/ 4414 h 10002"/>
                <a:gd name="connsiteX23" fmla="*/ 1752 w 10000"/>
                <a:gd name="connsiteY23" fmla="*/ 4414 h 10002"/>
                <a:gd name="connsiteX24" fmla="*/ 1752 w 10000"/>
                <a:gd name="connsiteY24" fmla="*/ 4838 h 10002"/>
                <a:gd name="connsiteX25" fmla="*/ 2100 w 10000"/>
                <a:gd name="connsiteY25" fmla="*/ 4838 h 10002"/>
                <a:gd name="connsiteX26" fmla="*/ 2100 w 10000"/>
                <a:gd name="connsiteY26" fmla="*/ 5368 h 10002"/>
                <a:gd name="connsiteX27" fmla="*/ 1752 w 10000"/>
                <a:gd name="connsiteY27" fmla="*/ 5368 h 10002"/>
                <a:gd name="connsiteX28" fmla="*/ 1752 w 10000"/>
                <a:gd name="connsiteY28" fmla="*/ 5792 h 10002"/>
                <a:gd name="connsiteX29" fmla="*/ 2100 w 10000"/>
                <a:gd name="connsiteY29" fmla="*/ 5792 h 10002"/>
                <a:gd name="connsiteX30" fmla="*/ 2100 w 10000"/>
                <a:gd name="connsiteY30" fmla="*/ 7044 h 10002"/>
                <a:gd name="connsiteX31" fmla="*/ 1063 w 10000"/>
                <a:gd name="connsiteY31" fmla="*/ 7044 h 10002"/>
                <a:gd name="connsiteX32" fmla="*/ 1063 w 10000"/>
                <a:gd name="connsiteY32" fmla="*/ 7820 h 10002"/>
                <a:gd name="connsiteX33" fmla="*/ 1595 w 10000"/>
                <a:gd name="connsiteY33" fmla="*/ 7840 h 10002"/>
                <a:gd name="connsiteX34" fmla="*/ 2316 w 10000"/>
                <a:gd name="connsiteY34" fmla="*/ 7316 h 10002"/>
                <a:gd name="connsiteX35" fmla="*/ 2310 w 10000"/>
                <a:gd name="connsiteY35" fmla="*/ 7820 h 10002"/>
                <a:gd name="connsiteX36" fmla="*/ 2972 w 10000"/>
                <a:gd name="connsiteY36" fmla="*/ 7369 h 10002"/>
                <a:gd name="connsiteX37" fmla="*/ 2972 w 10000"/>
                <a:gd name="connsiteY37" fmla="*/ 7820 h 10002"/>
                <a:gd name="connsiteX38" fmla="*/ 3628 w 10000"/>
                <a:gd name="connsiteY38" fmla="*/ 7362 h 10002"/>
                <a:gd name="connsiteX39" fmla="*/ 3634 w 10000"/>
                <a:gd name="connsiteY39" fmla="*/ 7813 h 10002"/>
                <a:gd name="connsiteX40" fmla="*/ 4265 w 10000"/>
                <a:gd name="connsiteY40" fmla="*/ 7329 h 10002"/>
                <a:gd name="connsiteX41" fmla="*/ 4265 w 10000"/>
                <a:gd name="connsiteY41" fmla="*/ 8615 h 10002"/>
                <a:gd name="connsiteX42" fmla="*/ 4338 w 10000"/>
                <a:gd name="connsiteY42" fmla="*/ 8522 h 10002"/>
                <a:gd name="connsiteX43" fmla="*/ 4410 w 10000"/>
                <a:gd name="connsiteY43" fmla="*/ 8436 h 10002"/>
                <a:gd name="connsiteX44" fmla="*/ 4497 w 10000"/>
                <a:gd name="connsiteY44" fmla="*/ 8363 h 10002"/>
                <a:gd name="connsiteX45" fmla="*/ 4594 w 10000"/>
                <a:gd name="connsiteY45" fmla="*/ 8297 h 10002"/>
                <a:gd name="connsiteX46" fmla="*/ 4692 w 10000"/>
                <a:gd name="connsiteY46" fmla="*/ 8251 h 10002"/>
                <a:gd name="connsiteX47" fmla="*/ 4797 w 10000"/>
                <a:gd name="connsiteY47" fmla="*/ 8217 h 10002"/>
                <a:gd name="connsiteX48" fmla="*/ 4907 w 10000"/>
                <a:gd name="connsiteY48" fmla="*/ 8191 h 10002"/>
                <a:gd name="connsiteX49" fmla="*/ 5033 w 10000"/>
                <a:gd name="connsiteY49" fmla="*/ 8184 h 10002"/>
                <a:gd name="connsiteX50" fmla="*/ 5204 w 10000"/>
                <a:gd name="connsiteY50" fmla="*/ 8197 h 10002"/>
                <a:gd name="connsiteX51" fmla="*/ 5375 w 10000"/>
                <a:gd name="connsiteY51" fmla="*/ 8244 h 10002"/>
                <a:gd name="connsiteX52" fmla="*/ 5512 w 10000"/>
                <a:gd name="connsiteY52" fmla="*/ 8323 h 10002"/>
                <a:gd name="connsiteX53" fmla="*/ 5651 w 10000"/>
                <a:gd name="connsiteY53" fmla="*/ 8423 h 10002"/>
                <a:gd name="connsiteX54" fmla="*/ 5770 w 10000"/>
                <a:gd name="connsiteY54" fmla="*/ 8542 h 10002"/>
                <a:gd name="connsiteX55" fmla="*/ 5847 w 10000"/>
                <a:gd name="connsiteY55" fmla="*/ 8688 h 10002"/>
                <a:gd name="connsiteX56" fmla="*/ 5920 w 10000"/>
                <a:gd name="connsiteY56" fmla="*/ 8840 h 10002"/>
                <a:gd name="connsiteX57" fmla="*/ 5945 w 10000"/>
                <a:gd name="connsiteY57" fmla="*/ 9006 h 10002"/>
                <a:gd name="connsiteX58" fmla="*/ 5979 w 10000"/>
                <a:gd name="connsiteY58" fmla="*/ 8999 h 10002"/>
                <a:gd name="connsiteX59" fmla="*/ 6003 w 10000"/>
                <a:gd name="connsiteY59" fmla="*/ 8999 h 10002"/>
                <a:gd name="connsiteX60" fmla="*/ 6030 w 10000"/>
                <a:gd name="connsiteY60" fmla="*/ 8993 h 10002"/>
                <a:gd name="connsiteX61" fmla="*/ 6056 w 10000"/>
                <a:gd name="connsiteY61" fmla="*/ 8993 h 10002"/>
                <a:gd name="connsiteX62" fmla="*/ 6089 w 10000"/>
                <a:gd name="connsiteY62" fmla="*/ 8986 h 10002"/>
                <a:gd name="connsiteX63" fmla="*/ 6121 w 10000"/>
                <a:gd name="connsiteY63" fmla="*/ 8986 h 10002"/>
                <a:gd name="connsiteX64" fmla="*/ 6148 w 10000"/>
                <a:gd name="connsiteY64" fmla="*/ 8986 h 10002"/>
                <a:gd name="connsiteX65" fmla="*/ 6182 w 10000"/>
                <a:gd name="connsiteY65" fmla="*/ 8986 h 10002"/>
                <a:gd name="connsiteX66" fmla="*/ 6319 w 10000"/>
                <a:gd name="connsiteY66" fmla="*/ 8993 h 10002"/>
                <a:gd name="connsiteX67" fmla="*/ 6443 w 10000"/>
                <a:gd name="connsiteY67" fmla="*/ 9026 h 10002"/>
                <a:gd name="connsiteX68" fmla="*/ 6568 w 10000"/>
                <a:gd name="connsiteY68" fmla="*/ 9072 h 10002"/>
                <a:gd name="connsiteX69" fmla="*/ 6681 w 10000"/>
                <a:gd name="connsiteY69" fmla="*/ 9139 h 10002"/>
                <a:gd name="connsiteX70" fmla="*/ 6784 w 10000"/>
                <a:gd name="connsiteY70" fmla="*/ 9218 h 10002"/>
                <a:gd name="connsiteX71" fmla="*/ 6877 w 10000"/>
                <a:gd name="connsiteY71" fmla="*/ 9304 h 10002"/>
                <a:gd name="connsiteX72" fmla="*/ 6950 w 10000"/>
                <a:gd name="connsiteY72" fmla="*/ 9417 h 10002"/>
                <a:gd name="connsiteX73" fmla="*/ 7016 w 10000"/>
                <a:gd name="connsiteY73" fmla="*/ 9529 h 10002"/>
                <a:gd name="connsiteX74" fmla="*/ 3268 w 10000"/>
                <a:gd name="connsiteY74" fmla="*/ 9529 h 10002"/>
                <a:gd name="connsiteX75" fmla="*/ 3307 w 10000"/>
                <a:gd name="connsiteY75" fmla="*/ 9443 h 10002"/>
                <a:gd name="connsiteX76" fmla="*/ 3361 w 10000"/>
                <a:gd name="connsiteY76" fmla="*/ 9357 h 10002"/>
                <a:gd name="connsiteX77" fmla="*/ 3412 w 10000"/>
                <a:gd name="connsiteY77" fmla="*/ 9291 h 10002"/>
                <a:gd name="connsiteX78" fmla="*/ 3483 w 10000"/>
                <a:gd name="connsiteY78" fmla="*/ 9225 h 10002"/>
                <a:gd name="connsiteX79" fmla="*/ 3550 w 10000"/>
                <a:gd name="connsiteY79" fmla="*/ 9172 h 10002"/>
                <a:gd name="connsiteX80" fmla="*/ 3628 w 10000"/>
                <a:gd name="connsiteY80" fmla="*/ 9119 h 10002"/>
                <a:gd name="connsiteX81" fmla="*/ 3708 w 10000"/>
                <a:gd name="connsiteY81" fmla="*/ 9079 h 10002"/>
                <a:gd name="connsiteX82" fmla="*/ 3799 w 10000"/>
                <a:gd name="connsiteY82" fmla="*/ 9046 h 10002"/>
                <a:gd name="connsiteX83" fmla="*/ 3799 w 10000"/>
                <a:gd name="connsiteY83" fmla="*/ 8197 h 10002"/>
                <a:gd name="connsiteX84" fmla="*/ 704 w 10000"/>
                <a:gd name="connsiteY84" fmla="*/ 8211 h 10002"/>
                <a:gd name="connsiteX85" fmla="*/ 704 w 10000"/>
                <a:gd name="connsiteY85" fmla="*/ 8840 h 10002"/>
                <a:gd name="connsiteX86" fmla="*/ 644 w 10000"/>
                <a:gd name="connsiteY86" fmla="*/ 8920 h 10002"/>
                <a:gd name="connsiteX87" fmla="*/ 598 w 10000"/>
                <a:gd name="connsiteY87" fmla="*/ 9006 h 10002"/>
                <a:gd name="connsiteX88" fmla="*/ 566 w 10000"/>
                <a:gd name="connsiteY88" fmla="*/ 9099 h 10002"/>
                <a:gd name="connsiteX89" fmla="*/ 553 w 10000"/>
                <a:gd name="connsiteY89" fmla="*/ 9205 h 10002"/>
                <a:gd name="connsiteX90" fmla="*/ 526 w 10000"/>
                <a:gd name="connsiteY90" fmla="*/ 9198 h 10002"/>
                <a:gd name="connsiteX91" fmla="*/ 505 w 10000"/>
                <a:gd name="connsiteY91" fmla="*/ 9198 h 10002"/>
                <a:gd name="connsiteX92" fmla="*/ 479 w 10000"/>
                <a:gd name="connsiteY92" fmla="*/ 9192 h 10002"/>
                <a:gd name="connsiteX93" fmla="*/ 453 w 10000"/>
                <a:gd name="connsiteY93" fmla="*/ 9192 h 10002"/>
                <a:gd name="connsiteX94" fmla="*/ 369 w 10000"/>
                <a:gd name="connsiteY94" fmla="*/ 9198 h 10002"/>
                <a:gd name="connsiteX95" fmla="*/ 296 w 10000"/>
                <a:gd name="connsiteY95" fmla="*/ 9218 h 10002"/>
                <a:gd name="connsiteX96" fmla="*/ 224 w 10000"/>
                <a:gd name="connsiteY96" fmla="*/ 9245 h 10002"/>
                <a:gd name="connsiteX97" fmla="*/ 158 w 10000"/>
                <a:gd name="connsiteY97" fmla="*/ 9284 h 10002"/>
                <a:gd name="connsiteX98" fmla="*/ 100 w 10000"/>
                <a:gd name="connsiteY98" fmla="*/ 9337 h 10002"/>
                <a:gd name="connsiteX99" fmla="*/ 47 w 10000"/>
                <a:gd name="connsiteY99" fmla="*/ 9390 h 10002"/>
                <a:gd name="connsiteX100" fmla="*/ 0 w 10000"/>
                <a:gd name="connsiteY100" fmla="*/ 9457 h 10002"/>
                <a:gd name="connsiteX101" fmla="*/ 252 w 10000"/>
                <a:gd name="connsiteY101" fmla="*/ 9529 h 10002"/>
                <a:gd name="connsiteX102" fmla="*/ 765 w 10000"/>
                <a:gd name="connsiteY102" fmla="*/ 8947 h 10002"/>
                <a:gd name="connsiteX103" fmla="*/ 1200 w 10000"/>
                <a:gd name="connsiteY103" fmla="*/ 9004 h 10002"/>
                <a:gd name="connsiteX104" fmla="*/ 1660 w 10000"/>
                <a:gd name="connsiteY104" fmla="*/ 9428 h 10002"/>
                <a:gd name="connsiteX105" fmla="*/ 8496 w 10000"/>
                <a:gd name="connsiteY105" fmla="*/ 10000 h 10002"/>
                <a:gd name="connsiteX106" fmla="*/ 9924 w 10000"/>
                <a:gd name="connsiteY106" fmla="*/ 9529 h 10002"/>
                <a:gd name="connsiteX107" fmla="*/ 10000 w 10000"/>
                <a:gd name="connsiteY107" fmla="*/ 9529 h 10002"/>
                <a:gd name="connsiteX0" fmla="*/ 10000 w 10000"/>
                <a:gd name="connsiteY0" fmla="*/ 9529 h 10002"/>
                <a:gd name="connsiteX1" fmla="*/ 10000 w 10000"/>
                <a:gd name="connsiteY1" fmla="*/ 7382 h 10002"/>
                <a:gd name="connsiteX2" fmla="*/ 9193 w 10000"/>
                <a:gd name="connsiteY2" fmla="*/ 7382 h 10002"/>
                <a:gd name="connsiteX3" fmla="*/ 9193 w 10000"/>
                <a:gd name="connsiteY3" fmla="*/ 4129 h 10002"/>
                <a:gd name="connsiteX4" fmla="*/ 7199 w 10000"/>
                <a:gd name="connsiteY4" fmla="*/ 4129 h 10002"/>
                <a:gd name="connsiteX5" fmla="*/ 7199 w 10000"/>
                <a:gd name="connsiteY5" fmla="*/ 3817 h 10002"/>
                <a:gd name="connsiteX6" fmla="*/ 8792 w 10000"/>
                <a:gd name="connsiteY6" fmla="*/ 3817 h 10002"/>
                <a:gd name="connsiteX7" fmla="*/ 8792 w 10000"/>
                <a:gd name="connsiteY7" fmla="*/ 3499 h 10002"/>
                <a:gd name="connsiteX8" fmla="*/ 7199 w 10000"/>
                <a:gd name="connsiteY8" fmla="*/ 3499 h 10002"/>
                <a:gd name="connsiteX9" fmla="*/ 7199 w 10000"/>
                <a:gd name="connsiteY9" fmla="*/ 1365 h 10002"/>
                <a:gd name="connsiteX10" fmla="*/ 4855 w 10000"/>
                <a:gd name="connsiteY10" fmla="*/ 550 h 10002"/>
                <a:gd name="connsiteX11" fmla="*/ 4855 w 10000"/>
                <a:gd name="connsiteY11" fmla="*/ 5673 h 10002"/>
                <a:gd name="connsiteX12" fmla="*/ 4483 w 10000"/>
                <a:gd name="connsiteY12" fmla="*/ 5679 h 10002"/>
                <a:gd name="connsiteX13" fmla="*/ 4483 w 10000"/>
                <a:gd name="connsiteY13" fmla="*/ 1756 h 10002"/>
                <a:gd name="connsiteX14" fmla="*/ 3695 w 10000"/>
                <a:gd name="connsiteY14" fmla="*/ 2061 h 10002"/>
                <a:gd name="connsiteX15" fmla="*/ 3268 w 10000"/>
                <a:gd name="connsiteY15" fmla="*/ 2061 h 10002"/>
                <a:gd name="connsiteX16" fmla="*/ 3268 w 10000"/>
                <a:gd name="connsiteY16" fmla="*/ 0 h 10002"/>
                <a:gd name="connsiteX17" fmla="*/ 3111 w 10000"/>
                <a:gd name="connsiteY17" fmla="*/ 0 h 10002"/>
                <a:gd name="connsiteX18" fmla="*/ 3111 w 10000"/>
                <a:gd name="connsiteY18" fmla="*/ 2061 h 10002"/>
                <a:gd name="connsiteX19" fmla="*/ 2750 w 10000"/>
                <a:gd name="connsiteY19" fmla="*/ 2061 h 10002"/>
                <a:gd name="connsiteX20" fmla="*/ 2750 w 10000"/>
                <a:gd name="connsiteY20" fmla="*/ 2492 h 10002"/>
                <a:gd name="connsiteX21" fmla="*/ 2100 w 10000"/>
                <a:gd name="connsiteY21" fmla="*/ 2816 h 10002"/>
                <a:gd name="connsiteX22" fmla="*/ 2100 w 10000"/>
                <a:gd name="connsiteY22" fmla="*/ 4414 h 10002"/>
                <a:gd name="connsiteX23" fmla="*/ 1752 w 10000"/>
                <a:gd name="connsiteY23" fmla="*/ 4414 h 10002"/>
                <a:gd name="connsiteX24" fmla="*/ 1752 w 10000"/>
                <a:gd name="connsiteY24" fmla="*/ 4838 h 10002"/>
                <a:gd name="connsiteX25" fmla="*/ 2100 w 10000"/>
                <a:gd name="connsiteY25" fmla="*/ 4838 h 10002"/>
                <a:gd name="connsiteX26" fmla="*/ 2100 w 10000"/>
                <a:gd name="connsiteY26" fmla="*/ 5368 h 10002"/>
                <a:gd name="connsiteX27" fmla="*/ 1752 w 10000"/>
                <a:gd name="connsiteY27" fmla="*/ 5368 h 10002"/>
                <a:gd name="connsiteX28" fmla="*/ 1752 w 10000"/>
                <a:gd name="connsiteY28" fmla="*/ 5792 h 10002"/>
                <a:gd name="connsiteX29" fmla="*/ 2100 w 10000"/>
                <a:gd name="connsiteY29" fmla="*/ 5792 h 10002"/>
                <a:gd name="connsiteX30" fmla="*/ 2100 w 10000"/>
                <a:gd name="connsiteY30" fmla="*/ 7044 h 10002"/>
                <a:gd name="connsiteX31" fmla="*/ 1063 w 10000"/>
                <a:gd name="connsiteY31" fmla="*/ 7044 h 10002"/>
                <a:gd name="connsiteX32" fmla="*/ 1063 w 10000"/>
                <a:gd name="connsiteY32" fmla="*/ 7820 h 10002"/>
                <a:gd name="connsiteX33" fmla="*/ 1595 w 10000"/>
                <a:gd name="connsiteY33" fmla="*/ 7840 h 10002"/>
                <a:gd name="connsiteX34" fmla="*/ 2316 w 10000"/>
                <a:gd name="connsiteY34" fmla="*/ 7316 h 10002"/>
                <a:gd name="connsiteX35" fmla="*/ 2310 w 10000"/>
                <a:gd name="connsiteY35" fmla="*/ 7820 h 10002"/>
                <a:gd name="connsiteX36" fmla="*/ 2972 w 10000"/>
                <a:gd name="connsiteY36" fmla="*/ 7369 h 10002"/>
                <a:gd name="connsiteX37" fmla="*/ 2972 w 10000"/>
                <a:gd name="connsiteY37" fmla="*/ 7820 h 10002"/>
                <a:gd name="connsiteX38" fmla="*/ 3628 w 10000"/>
                <a:gd name="connsiteY38" fmla="*/ 7362 h 10002"/>
                <a:gd name="connsiteX39" fmla="*/ 3634 w 10000"/>
                <a:gd name="connsiteY39" fmla="*/ 7813 h 10002"/>
                <a:gd name="connsiteX40" fmla="*/ 4265 w 10000"/>
                <a:gd name="connsiteY40" fmla="*/ 7329 h 10002"/>
                <a:gd name="connsiteX41" fmla="*/ 4265 w 10000"/>
                <a:gd name="connsiteY41" fmla="*/ 8615 h 10002"/>
                <a:gd name="connsiteX42" fmla="*/ 4338 w 10000"/>
                <a:gd name="connsiteY42" fmla="*/ 8522 h 10002"/>
                <a:gd name="connsiteX43" fmla="*/ 4410 w 10000"/>
                <a:gd name="connsiteY43" fmla="*/ 8436 h 10002"/>
                <a:gd name="connsiteX44" fmla="*/ 4497 w 10000"/>
                <a:gd name="connsiteY44" fmla="*/ 8363 h 10002"/>
                <a:gd name="connsiteX45" fmla="*/ 4594 w 10000"/>
                <a:gd name="connsiteY45" fmla="*/ 8297 h 10002"/>
                <a:gd name="connsiteX46" fmla="*/ 4692 w 10000"/>
                <a:gd name="connsiteY46" fmla="*/ 8251 h 10002"/>
                <a:gd name="connsiteX47" fmla="*/ 4797 w 10000"/>
                <a:gd name="connsiteY47" fmla="*/ 8217 h 10002"/>
                <a:gd name="connsiteX48" fmla="*/ 4907 w 10000"/>
                <a:gd name="connsiteY48" fmla="*/ 8191 h 10002"/>
                <a:gd name="connsiteX49" fmla="*/ 5033 w 10000"/>
                <a:gd name="connsiteY49" fmla="*/ 8184 h 10002"/>
                <a:gd name="connsiteX50" fmla="*/ 5204 w 10000"/>
                <a:gd name="connsiteY50" fmla="*/ 8197 h 10002"/>
                <a:gd name="connsiteX51" fmla="*/ 5375 w 10000"/>
                <a:gd name="connsiteY51" fmla="*/ 8244 h 10002"/>
                <a:gd name="connsiteX52" fmla="*/ 5512 w 10000"/>
                <a:gd name="connsiteY52" fmla="*/ 8323 h 10002"/>
                <a:gd name="connsiteX53" fmla="*/ 5651 w 10000"/>
                <a:gd name="connsiteY53" fmla="*/ 8423 h 10002"/>
                <a:gd name="connsiteX54" fmla="*/ 5770 w 10000"/>
                <a:gd name="connsiteY54" fmla="*/ 8542 h 10002"/>
                <a:gd name="connsiteX55" fmla="*/ 5847 w 10000"/>
                <a:gd name="connsiteY55" fmla="*/ 8688 h 10002"/>
                <a:gd name="connsiteX56" fmla="*/ 5920 w 10000"/>
                <a:gd name="connsiteY56" fmla="*/ 8840 h 10002"/>
                <a:gd name="connsiteX57" fmla="*/ 5945 w 10000"/>
                <a:gd name="connsiteY57" fmla="*/ 9006 h 10002"/>
                <a:gd name="connsiteX58" fmla="*/ 5979 w 10000"/>
                <a:gd name="connsiteY58" fmla="*/ 8999 h 10002"/>
                <a:gd name="connsiteX59" fmla="*/ 6003 w 10000"/>
                <a:gd name="connsiteY59" fmla="*/ 8999 h 10002"/>
                <a:gd name="connsiteX60" fmla="*/ 6030 w 10000"/>
                <a:gd name="connsiteY60" fmla="*/ 8993 h 10002"/>
                <a:gd name="connsiteX61" fmla="*/ 6056 w 10000"/>
                <a:gd name="connsiteY61" fmla="*/ 8993 h 10002"/>
                <a:gd name="connsiteX62" fmla="*/ 6089 w 10000"/>
                <a:gd name="connsiteY62" fmla="*/ 8986 h 10002"/>
                <a:gd name="connsiteX63" fmla="*/ 6121 w 10000"/>
                <a:gd name="connsiteY63" fmla="*/ 8986 h 10002"/>
                <a:gd name="connsiteX64" fmla="*/ 6148 w 10000"/>
                <a:gd name="connsiteY64" fmla="*/ 8986 h 10002"/>
                <a:gd name="connsiteX65" fmla="*/ 6182 w 10000"/>
                <a:gd name="connsiteY65" fmla="*/ 8986 h 10002"/>
                <a:gd name="connsiteX66" fmla="*/ 6319 w 10000"/>
                <a:gd name="connsiteY66" fmla="*/ 8993 h 10002"/>
                <a:gd name="connsiteX67" fmla="*/ 6443 w 10000"/>
                <a:gd name="connsiteY67" fmla="*/ 9026 h 10002"/>
                <a:gd name="connsiteX68" fmla="*/ 6568 w 10000"/>
                <a:gd name="connsiteY68" fmla="*/ 9072 h 10002"/>
                <a:gd name="connsiteX69" fmla="*/ 6681 w 10000"/>
                <a:gd name="connsiteY69" fmla="*/ 9139 h 10002"/>
                <a:gd name="connsiteX70" fmla="*/ 6784 w 10000"/>
                <a:gd name="connsiteY70" fmla="*/ 9218 h 10002"/>
                <a:gd name="connsiteX71" fmla="*/ 6877 w 10000"/>
                <a:gd name="connsiteY71" fmla="*/ 9304 h 10002"/>
                <a:gd name="connsiteX72" fmla="*/ 6950 w 10000"/>
                <a:gd name="connsiteY72" fmla="*/ 9417 h 10002"/>
                <a:gd name="connsiteX73" fmla="*/ 7016 w 10000"/>
                <a:gd name="connsiteY73" fmla="*/ 9529 h 10002"/>
                <a:gd name="connsiteX74" fmla="*/ 3268 w 10000"/>
                <a:gd name="connsiteY74" fmla="*/ 9529 h 10002"/>
                <a:gd name="connsiteX75" fmla="*/ 3307 w 10000"/>
                <a:gd name="connsiteY75" fmla="*/ 9443 h 10002"/>
                <a:gd name="connsiteX76" fmla="*/ 3361 w 10000"/>
                <a:gd name="connsiteY76" fmla="*/ 9357 h 10002"/>
                <a:gd name="connsiteX77" fmla="*/ 3412 w 10000"/>
                <a:gd name="connsiteY77" fmla="*/ 9291 h 10002"/>
                <a:gd name="connsiteX78" fmla="*/ 3483 w 10000"/>
                <a:gd name="connsiteY78" fmla="*/ 9225 h 10002"/>
                <a:gd name="connsiteX79" fmla="*/ 3550 w 10000"/>
                <a:gd name="connsiteY79" fmla="*/ 9172 h 10002"/>
                <a:gd name="connsiteX80" fmla="*/ 3628 w 10000"/>
                <a:gd name="connsiteY80" fmla="*/ 9119 h 10002"/>
                <a:gd name="connsiteX81" fmla="*/ 3708 w 10000"/>
                <a:gd name="connsiteY81" fmla="*/ 9079 h 10002"/>
                <a:gd name="connsiteX82" fmla="*/ 3799 w 10000"/>
                <a:gd name="connsiteY82" fmla="*/ 9046 h 10002"/>
                <a:gd name="connsiteX83" fmla="*/ 3799 w 10000"/>
                <a:gd name="connsiteY83" fmla="*/ 8197 h 10002"/>
                <a:gd name="connsiteX84" fmla="*/ 704 w 10000"/>
                <a:gd name="connsiteY84" fmla="*/ 8211 h 10002"/>
                <a:gd name="connsiteX85" fmla="*/ 704 w 10000"/>
                <a:gd name="connsiteY85" fmla="*/ 8840 h 10002"/>
                <a:gd name="connsiteX86" fmla="*/ 644 w 10000"/>
                <a:gd name="connsiteY86" fmla="*/ 8920 h 10002"/>
                <a:gd name="connsiteX87" fmla="*/ 598 w 10000"/>
                <a:gd name="connsiteY87" fmla="*/ 9006 h 10002"/>
                <a:gd name="connsiteX88" fmla="*/ 566 w 10000"/>
                <a:gd name="connsiteY88" fmla="*/ 9099 h 10002"/>
                <a:gd name="connsiteX89" fmla="*/ 553 w 10000"/>
                <a:gd name="connsiteY89" fmla="*/ 9205 h 10002"/>
                <a:gd name="connsiteX90" fmla="*/ 526 w 10000"/>
                <a:gd name="connsiteY90" fmla="*/ 9198 h 10002"/>
                <a:gd name="connsiteX91" fmla="*/ 505 w 10000"/>
                <a:gd name="connsiteY91" fmla="*/ 9198 h 10002"/>
                <a:gd name="connsiteX92" fmla="*/ 479 w 10000"/>
                <a:gd name="connsiteY92" fmla="*/ 9192 h 10002"/>
                <a:gd name="connsiteX93" fmla="*/ 453 w 10000"/>
                <a:gd name="connsiteY93" fmla="*/ 9192 h 10002"/>
                <a:gd name="connsiteX94" fmla="*/ 369 w 10000"/>
                <a:gd name="connsiteY94" fmla="*/ 9198 h 10002"/>
                <a:gd name="connsiteX95" fmla="*/ 296 w 10000"/>
                <a:gd name="connsiteY95" fmla="*/ 9218 h 10002"/>
                <a:gd name="connsiteX96" fmla="*/ 224 w 10000"/>
                <a:gd name="connsiteY96" fmla="*/ 9245 h 10002"/>
                <a:gd name="connsiteX97" fmla="*/ 158 w 10000"/>
                <a:gd name="connsiteY97" fmla="*/ 9284 h 10002"/>
                <a:gd name="connsiteX98" fmla="*/ 100 w 10000"/>
                <a:gd name="connsiteY98" fmla="*/ 9337 h 10002"/>
                <a:gd name="connsiteX99" fmla="*/ 47 w 10000"/>
                <a:gd name="connsiteY99" fmla="*/ 9390 h 10002"/>
                <a:gd name="connsiteX100" fmla="*/ 0 w 10000"/>
                <a:gd name="connsiteY100" fmla="*/ 9457 h 10002"/>
                <a:gd name="connsiteX101" fmla="*/ 1114 w 10000"/>
                <a:gd name="connsiteY101" fmla="*/ 8760 h 10002"/>
                <a:gd name="connsiteX102" fmla="*/ 765 w 10000"/>
                <a:gd name="connsiteY102" fmla="*/ 8947 h 10002"/>
                <a:gd name="connsiteX103" fmla="*/ 1200 w 10000"/>
                <a:gd name="connsiteY103" fmla="*/ 9004 h 10002"/>
                <a:gd name="connsiteX104" fmla="*/ 1660 w 10000"/>
                <a:gd name="connsiteY104" fmla="*/ 9428 h 10002"/>
                <a:gd name="connsiteX105" fmla="*/ 8496 w 10000"/>
                <a:gd name="connsiteY105" fmla="*/ 10000 h 10002"/>
                <a:gd name="connsiteX106" fmla="*/ 9924 w 10000"/>
                <a:gd name="connsiteY106" fmla="*/ 9529 h 10002"/>
                <a:gd name="connsiteX107" fmla="*/ 10000 w 10000"/>
                <a:gd name="connsiteY107" fmla="*/ 9529 h 10002"/>
                <a:gd name="connsiteX0" fmla="*/ 9954 w 9954"/>
                <a:gd name="connsiteY0" fmla="*/ 9529 h 10002"/>
                <a:gd name="connsiteX1" fmla="*/ 9954 w 9954"/>
                <a:gd name="connsiteY1" fmla="*/ 7382 h 10002"/>
                <a:gd name="connsiteX2" fmla="*/ 9147 w 9954"/>
                <a:gd name="connsiteY2" fmla="*/ 7382 h 10002"/>
                <a:gd name="connsiteX3" fmla="*/ 9147 w 9954"/>
                <a:gd name="connsiteY3" fmla="*/ 4129 h 10002"/>
                <a:gd name="connsiteX4" fmla="*/ 7153 w 9954"/>
                <a:gd name="connsiteY4" fmla="*/ 4129 h 10002"/>
                <a:gd name="connsiteX5" fmla="*/ 7153 w 9954"/>
                <a:gd name="connsiteY5" fmla="*/ 3817 h 10002"/>
                <a:gd name="connsiteX6" fmla="*/ 8746 w 9954"/>
                <a:gd name="connsiteY6" fmla="*/ 3817 h 10002"/>
                <a:gd name="connsiteX7" fmla="*/ 8746 w 9954"/>
                <a:gd name="connsiteY7" fmla="*/ 3499 h 10002"/>
                <a:gd name="connsiteX8" fmla="*/ 7153 w 9954"/>
                <a:gd name="connsiteY8" fmla="*/ 3499 h 10002"/>
                <a:gd name="connsiteX9" fmla="*/ 7153 w 9954"/>
                <a:gd name="connsiteY9" fmla="*/ 1365 h 10002"/>
                <a:gd name="connsiteX10" fmla="*/ 4809 w 9954"/>
                <a:gd name="connsiteY10" fmla="*/ 550 h 10002"/>
                <a:gd name="connsiteX11" fmla="*/ 4809 w 9954"/>
                <a:gd name="connsiteY11" fmla="*/ 5673 h 10002"/>
                <a:gd name="connsiteX12" fmla="*/ 4437 w 9954"/>
                <a:gd name="connsiteY12" fmla="*/ 5679 h 10002"/>
                <a:gd name="connsiteX13" fmla="*/ 4437 w 9954"/>
                <a:gd name="connsiteY13" fmla="*/ 1756 h 10002"/>
                <a:gd name="connsiteX14" fmla="*/ 3649 w 9954"/>
                <a:gd name="connsiteY14" fmla="*/ 2061 h 10002"/>
                <a:gd name="connsiteX15" fmla="*/ 3222 w 9954"/>
                <a:gd name="connsiteY15" fmla="*/ 2061 h 10002"/>
                <a:gd name="connsiteX16" fmla="*/ 3222 w 9954"/>
                <a:gd name="connsiteY16" fmla="*/ 0 h 10002"/>
                <a:gd name="connsiteX17" fmla="*/ 3065 w 9954"/>
                <a:gd name="connsiteY17" fmla="*/ 0 h 10002"/>
                <a:gd name="connsiteX18" fmla="*/ 3065 w 9954"/>
                <a:gd name="connsiteY18" fmla="*/ 2061 h 10002"/>
                <a:gd name="connsiteX19" fmla="*/ 2704 w 9954"/>
                <a:gd name="connsiteY19" fmla="*/ 2061 h 10002"/>
                <a:gd name="connsiteX20" fmla="*/ 2704 w 9954"/>
                <a:gd name="connsiteY20" fmla="*/ 2492 h 10002"/>
                <a:gd name="connsiteX21" fmla="*/ 2054 w 9954"/>
                <a:gd name="connsiteY21" fmla="*/ 2816 h 10002"/>
                <a:gd name="connsiteX22" fmla="*/ 2054 w 9954"/>
                <a:gd name="connsiteY22" fmla="*/ 4414 h 10002"/>
                <a:gd name="connsiteX23" fmla="*/ 1706 w 9954"/>
                <a:gd name="connsiteY23" fmla="*/ 4414 h 10002"/>
                <a:gd name="connsiteX24" fmla="*/ 1706 w 9954"/>
                <a:gd name="connsiteY24" fmla="*/ 4838 h 10002"/>
                <a:gd name="connsiteX25" fmla="*/ 2054 w 9954"/>
                <a:gd name="connsiteY25" fmla="*/ 4838 h 10002"/>
                <a:gd name="connsiteX26" fmla="*/ 2054 w 9954"/>
                <a:gd name="connsiteY26" fmla="*/ 5368 h 10002"/>
                <a:gd name="connsiteX27" fmla="*/ 1706 w 9954"/>
                <a:gd name="connsiteY27" fmla="*/ 5368 h 10002"/>
                <a:gd name="connsiteX28" fmla="*/ 1706 w 9954"/>
                <a:gd name="connsiteY28" fmla="*/ 5792 h 10002"/>
                <a:gd name="connsiteX29" fmla="*/ 2054 w 9954"/>
                <a:gd name="connsiteY29" fmla="*/ 5792 h 10002"/>
                <a:gd name="connsiteX30" fmla="*/ 2054 w 9954"/>
                <a:gd name="connsiteY30" fmla="*/ 7044 h 10002"/>
                <a:gd name="connsiteX31" fmla="*/ 1017 w 9954"/>
                <a:gd name="connsiteY31" fmla="*/ 7044 h 10002"/>
                <a:gd name="connsiteX32" fmla="*/ 1017 w 9954"/>
                <a:gd name="connsiteY32" fmla="*/ 7820 h 10002"/>
                <a:gd name="connsiteX33" fmla="*/ 1549 w 9954"/>
                <a:gd name="connsiteY33" fmla="*/ 7840 h 10002"/>
                <a:gd name="connsiteX34" fmla="*/ 2270 w 9954"/>
                <a:gd name="connsiteY34" fmla="*/ 7316 h 10002"/>
                <a:gd name="connsiteX35" fmla="*/ 2264 w 9954"/>
                <a:gd name="connsiteY35" fmla="*/ 7820 h 10002"/>
                <a:gd name="connsiteX36" fmla="*/ 2926 w 9954"/>
                <a:gd name="connsiteY36" fmla="*/ 7369 h 10002"/>
                <a:gd name="connsiteX37" fmla="*/ 2926 w 9954"/>
                <a:gd name="connsiteY37" fmla="*/ 7820 h 10002"/>
                <a:gd name="connsiteX38" fmla="*/ 3582 w 9954"/>
                <a:gd name="connsiteY38" fmla="*/ 7362 h 10002"/>
                <a:gd name="connsiteX39" fmla="*/ 3588 w 9954"/>
                <a:gd name="connsiteY39" fmla="*/ 7813 h 10002"/>
                <a:gd name="connsiteX40" fmla="*/ 4219 w 9954"/>
                <a:gd name="connsiteY40" fmla="*/ 7329 h 10002"/>
                <a:gd name="connsiteX41" fmla="*/ 4219 w 9954"/>
                <a:gd name="connsiteY41" fmla="*/ 8615 h 10002"/>
                <a:gd name="connsiteX42" fmla="*/ 4292 w 9954"/>
                <a:gd name="connsiteY42" fmla="*/ 8522 h 10002"/>
                <a:gd name="connsiteX43" fmla="*/ 4364 w 9954"/>
                <a:gd name="connsiteY43" fmla="*/ 8436 h 10002"/>
                <a:gd name="connsiteX44" fmla="*/ 4451 w 9954"/>
                <a:gd name="connsiteY44" fmla="*/ 8363 h 10002"/>
                <a:gd name="connsiteX45" fmla="*/ 4548 w 9954"/>
                <a:gd name="connsiteY45" fmla="*/ 8297 h 10002"/>
                <a:gd name="connsiteX46" fmla="*/ 4646 w 9954"/>
                <a:gd name="connsiteY46" fmla="*/ 8251 h 10002"/>
                <a:gd name="connsiteX47" fmla="*/ 4751 w 9954"/>
                <a:gd name="connsiteY47" fmla="*/ 8217 h 10002"/>
                <a:gd name="connsiteX48" fmla="*/ 4861 w 9954"/>
                <a:gd name="connsiteY48" fmla="*/ 8191 h 10002"/>
                <a:gd name="connsiteX49" fmla="*/ 4987 w 9954"/>
                <a:gd name="connsiteY49" fmla="*/ 8184 h 10002"/>
                <a:gd name="connsiteX50" fmla="*/ 5158 w 9954"/>
                <a:gd name="connsiteY50" fmla="*/ 8197 h 10002"/>
                <a:gd name="connsiteX51" fmla="*/ 5329 w 9954"/>
                <a:gd name="connsiteY51" fmla="*/ 8244 h 10002"/>
                <a:gd name="connsiteX52" fmla="*/ 5466 w 9954"/>
                <a:gd name="connsiteY52" fmla="*/ 8323 h 10002"/>
                <a:gd name="connsiteX53" fmla="*/ 5605 w 9954"/>
                <a:gd name="connsiteY53" fmla="*/ 8423 h 10002"/>
                <a:gd name="connsiteX54" fmla="*/ 5724 w 9954"/>
                <a:gd name="connsiteY54" fmla="*/ 8542 h 10002"/>
                <a:gd name="connsiteX55" fmla="*/ 5801 w 9954"/>
                <a:gd name="connsiteY55" fmla="*/ 8688 h 10002"/>
                <a:gd name="connsiteX56" fmla="*/ 5874 w 9954"/>
                <a:gd name="connsiteY56" fmla="*/ 8840 h 10002"/>
                <a:gd name="connsiteX57" fmla="*/ 5899 w 9954"/>
                <a:gd name="connsiteY57" fmla="*/ 9006 h 10002"/>
                <a:gd name="connsiteX58" fmla="*/ 5933 w 9954"/>
                <a:gd name="connsiteY58" fmla="*/ 8999 h 10002"/>
                <a:gd name="connsiteX59" fmla="*/ 5957 w 9954"/>
                <a:gd name="connsiteY59" fmla="*/ 8999 h 10002"/>
                <a:gd name="connsiteX60" fmla="*/ 5984 w 9954"/>
                <a:gd name="connsiteY60" fmla="*/ 8993 h 10002"/>
                <a:gd name="connsiteX61" fmla="*/ 6010 w 9954"/>
                <a:gd name="connsiteY61" fmla="*/ 8993 h 10002"/>
                <a:gd name="connsiteX62" fmla="*/ 6043 w 9954"/>
                <a:gd name="connsiteY62" fmla="*/ 8986 h 10002"/>
                <a:gd name="connsiteX63" fmla="*/ 6075 w 9954"/>
                <a:gd name="connsiteY63" fmla="*/ 8986 h 10002"/>
                <a:gd name="connsiteX64" fmla="*/ 6102 w 9954"/>
                <a:gd name="connsiteY64" fmla="*/ 8986 h 10002"/>
                <a:gd name="connsiteX65" fmla="*/ 6136 w 9954"/>
                <a:gd name="connsiteY65" fmla="*/ 8986 h 10002"/>
                <a:gd name="connsiteX66" fmla="*/ 6273 w 9954"/>
                <a:gd name="connsiteY66" fmla="*/ 8993 h 10002"/>
                <a:gd name="connsiteX67" fmla="*/ 6397 w 9954"/>
                <a:gd name="connsiteY67" fmla="*/ 9026 h 10002"/>
                <a:gd name="connsiteX68" fmla="*/ 6522 w 9954"/>
                <a:gd name="connsiteY68" fmla="*/ 9072 h 10002"/>
                <a:gd name="connsiteX69" fmla="*/ 6635 w 9954"/>
                <a:gd name="connsiteY69" fmla="*/ 9139 h 10002"/>
                <a:gd name="connsiteX70" fmla="*/ 6738 w 9954"/>
                <a:gd name="connsiteY70" fmla="*/ 9218 h 10002"/>
                <a:gd name="connsiteX71" fmla="*/ 6831 w 9954"/>
                <a:gd name="connsiteY71" fmla="*/ 9304 h 10002"/>
                <a:gd name="connsiteX72" fmla="*/ 6904 w 9954"/>
                <a:gd name="connsiteY72" fmla="*/ 9417 h 10002"/>
                <a:gd name="connsiteX73" fmla="*/ 6970 w 9954"/>
                <a:gd name="connsiteY73" fmla="*/ 9529 h 10002"/>
                <a:gd name="connsiteX74" fmla="*/ 3222 w 9954"/>
                <a:gd name="connsiteY74" fmla="*/ 9529 h 10002"/>
                <a:gd name="connsiteX75" fmla="*/ 3261 w 9954"/>
                <a:gd name="connsiteY75" fmla="*/ 9443 h 10002"/>
                <a:gd name="connsiteX76" fmla="*/ 3315 w 9954"/>
                <a:gd name="connsiteY76" fmla="*/ 9357 h 10002"/>
                <a:gd name="connsiteX77" fmla="*/ 3366 w 9954"/>
                <a:gd name="connsiteY77" fmla="*/ 9291 h 10002"/>
                <a:gd name="connsiteX78" fmla="*/ 3437 w 9954"/>
                <a:gd name="connsiteY78" fmla="*/ 9225 h 10002"/>
                <a:gd name="connsiteX79" fmla="*/ 3504 w 9954"/>
                <a:gd name="connsiteY79" fmla="*/ 9172 h 10002"/>
                <a:gd name="connsiteX80" fmla="*/ 3582 w 9954"/>
                <a:gd name="connsiteY80" fmla="*/ 9119 h 10002"/>
                <a:gd name="connsiteX81" fmla="*/ 3662 w 9954"/>
                <a:gd name="connsiteY81" fmla="*/ 9079 h 10002"/>
                <a:gd name="connsiteX82" fmla="*/ 3753 w 9954"/>
                <a:gd name="connsiteY82" fmla="*/ 9046 h 10002"/>
                <a:gd name="connsiteX83" fmla="*/ 3753 w 9954"/>
                <a:gd name="connsiteY83" fmla="*/ 8197 h 10002"/>
                <a:gd name="connsiteX84" fmla="*/ 658 w 9954"/>
                <a:gd name="connsiteY84" fmla="*/ 8211 h 10002"/>
                <a:gd name="connsiteX85" fmla="*/ 658 w 9954"/>
                <a:gd name="connsiteY85" fmla="*/ 8840 h 10002"/>
                <a:gd name="connsiteX86" fmla="*/ 598 w 9954"/>
                <a:gd name="connsiteY86" fmla="*/ 8920 h 10002"/>
                <a:gd name="connsiteX87" fmla="*/ 552 w 9954"/>
                <a:gd name="connsiteY87" fmla="*/ 9006 h 10002"/>
                <a:gd name="connsiteX88" fmla="*/ 520 w 9954"/>
                <a:gd name="connsiteY88" fmla="*/ 9099 h 10002"/>
                <a:gd name="connsiteX89" fmla="*/ 507 w 9954"/>
                <a:gd name="connsiteY89" fmla="*/ 9205 h 10002"/>
                <a:gd name="connsiteX90" fmla="*/ 480 w 9954"/>
                <a:gd name="connsiteY90" fmla="*/ 9198 h 10002"/>
                <a:gd name="connsiteX91" fmla="*/ 459 w 9954"/>
                <a:gd name="connsiteY91" fmla="*/ 9198 h 10002"/>
                <a:gd name="connsiteX92" fmla="*/ 433 w 9954"/>
                <a:gd name="connsiteY92" fmla="*/ 9192 h 10002"/>
                <a:gd name="connsiteX93" fmla="*/ 407 w 9954"/>
                <a:gd name="connsiteY93" fmla="*/ 9192 h 10002"/>
                <a:gd name="connsiteX94" fmla="*/ 323 w 9954"/>
                <a:gd name="connsiteY94" fmla="*/ 9198 h 10002"/>
                <a:gd name="connsiteX95" fmla="*/ 250 w 9954"/>
                <a:gd name="connsiteY95" fmla="*/ 9218 h 10002"/>
                <a:gd name="connsiteX96" fmla="*/ 178 w 9954"/>
                <a:gd name="connsiteY96" fmla="*/ 9245 h 10002"/>
                <a:gd name="connsiteX97" fmla="*/ 112 w 9954"/>
                <a:gd name="connsiteY97" fmla="*/ 9284 h 10002"/>
                <a:gd name="connsiteX98" fmla="*/ 54 w 9954"/>
                <a:gd name="connsiteY98" fmla="*/ 9337 h 10002"/>
                <a:gd name="connsiteX99" fmla="*/ 1 w 9954"/>
                <a:gd name="connsiteY99" fmla="*/ 9390 h 10002"/>
                <a:gd name="connsiteX100" fmla="*/ 184 w 9954"/>
                <a:gd name="connsiteY100" fmla="*/ 7089 h 10002"/>
                <a:gd name="connsiteX101" fmla="*/ 1068 w 9954"/>
                <a:gd name="connsiteY101" fmla="*/ 8760 h 10002"/>
                <a:gd name="connsiteX102" fmla="*/ 719 w 9954"/>
                <a:gd name="connsiteY102" fmla="*/ 8947 h 10002"/>
                <a:gd name="connsiteX103" fmla="*/ 1154 w 9954"/>
                <a:gd name="connsiteY103" fmla="*/ 9004 h 10002"/>
                <a:gd name="connsiteX104" fmla="*/ 1614 w 9954"/>
                <a:gd name="connsiteY104" fmla="*/ 9428 h 10002"/>
                <a:gd name="connsiteX105" fmla="*/ 8450 w 9954"/>
                <a:gd name="connsiteY105" fmla="*/ 10000 h 10002"/>
                <a:gd name="connsiteX106" fmla="*/ 9878 w 9954"/>
                <a:gd name="connsiteY106" fmla="*/ 9529 h 10002"/>
                <a:gd name="connsiteX107" fmla="*/ 9954 w 9954"/>
                <a:gd name="connsiteY107" fmla="*/ 9529 h 10002"/>
                <a:gd name="connsiteX0" fmla="*/ 9947 w 9947"/>
                <a:gd name="connsiteY0" fmla="*/ 9527 h 10000"/>
                <a:gd name="connsiteX1" fmla="*/ 9947 w 9947"/>
                <a:gd name="connsiteY1" fmla="*/ 7381 h 10000"/>
                <a:gd name="connsiteX2" fmla="*/ 9136 w 9947"/>
                <a:gd name="connsiteY2" fmla="*/ 7381 h 10000"/>
                <a:gd name="connsiteX3" fmla="*/ 9136 w 9947"/>
                <a:gd name="connsiteY3" fmla="*/ 4128 h 10000"/>
                <a:gd name="connsiteX4" fmla="*/ 7133 w 9947"/>
                <a:gd name="connsiteY4" fmla="*/ 4128 h 10000"/>
                <a:gd name="connsiteX5" fmla="*/ 7133 w 9947"/>
                <a:gd name="connsiteY5" fmla="*/ 3816 h 10000"/>
                <a:gd name="connsiteX6" fmla="*/ 8733 w 9947"/>
                <a:gd name="connsiteY6" fmla="*/ 3816 h 10000"/>
                <a:gd name="connsiteX7" fmla="*/ 8733 w 9947"/>
                <a:gd name="connsiteY7" fmla="*/ 3498 h 10000"/>
                <a:gd name="connsiteX8" fmla="*/ 7133 w 9947"/>
                <a:gd name="connsiteY8" fmla="*/ 3498 h 10000"/>
                <a:gd name="connsiteX9" fmla="*/ 7133 w 9947"/>
                <a:gd name="connsiteY9" fmla="*/ 1365 h 10000"/>
                <a:gd name="connsiteX10" fmla="*/ 4778 w 9947"/>
                <a:gd name="connsiteY10" fmla="*/ 550 h 10000"/>
                <a:gd name="connsiteX11" fmla="*/ 4778 w 9947"/>
                <a:gd name="connsiteY11" fmla="*/ 5672 h 10000"/>
                <a:gd name="connsiteX12" fmla="*/ 4405 w 9947"/>
                <a:gd name="connsiteY12" fmla="*/ 5678 h 10000"/>
                <a:gd name="connsiteX13" fmla="*/ 4405 w 9947"/>
                <a:gd name="connsiteY13" fmla="*/ 1756 h 10000"/>
                <a:gd name="connsiteX14" fmla="*/ 3613 w 9947"/>
                <a:gd name="connsiteY14" fmla="*/ 2061 h 10000"/>
                <a:gd name="connsiteX15" fmla="*/ 3184 w 9947"/>
                <a:gd name="connsiteY15" fmla="*/ 2061 h 10000"/>
                <a:gd name="connsiteX16" fmla="*/ 3184 w 9947"/>
                <a:gd name="connsiteY16" fmla="*/ 0 h 10000"/>
                <a:gd name="connsiteX17" fmla="*/ 3026 w 9947"/>
                <a:gd name="connsiteY17" fmla="*/ 0 h 10000"/>
                <a:gd name="connsiteX18" fmla="*/ 3026 w 9947"/>
                <a:gd name="connsiteY18" fmla="*/ 2061 h 10000"/>
                <a:gd name="connsiteX19" fmla="*/ 2663 w 9947"/>
                <a:gd name="connsiteY19" fmla="*/ 2061 h 10000"/>
                <a:gd name="connsiteX20" fmla="*/ 2663 w 9947"/>
                <a:gd name="connsiteY20" fmla="*/ 2492 h 10000"/>
                <a:gd name="connsiteX21" fmla="*/ 2010 w 9947"/>
                <a:gd name="connsiteY21" fmla="*/ 2815 h 10000"/>
                <a:gd name="connsiteX22" fmla="*/ 2010 w 9947"/>
                <a:gd name="connsiteY22" fmla="*/ 4413 h 10000"/>
                <a:gd name="connsiteX23" fmla="*/ 1661 w 9947"/>
                <a:gd name="connsiteY23" fmla="*/ 4413 h 10000"/>
                <a:gd name="connsiteX24" fmla="*/ 1661 w 9947"/>
                <a:gd name="connsiteY24" fmla="*/ 4837 h 10000"/>
                <a:gd name="connsiteX25" fmla="*/ 2010 w 9947"/>
                <a:gd name="connsiteY25" fmla="*/ 4837 h 10000"/>
                <a:gd name="connsiteX26" fmla="*/ 2010 w 9947"/>
                <a:gd name="connsiteY26" fmla="*/ 5367 h 10000"/>
                <a:gd name="connsiteX27" fmla="*/ 1661 w 9947"/>
                <a:gd name="connsiteY27" fmla="*/ 5367 h 10000"/>
                <a:gd name="connsiteX28" fmla="*/ 1661 w 9947"/>
                <a:gd name="connsiteY28" fmla="*/ 5791 h 10000"/>
                <a:gd name="connsiteX29" fmla="*/ 2010 w 9947"/>
                <a:gd name="connsiteY29" fmla="*/ 5791 h 10000"/>
                <a:gd name="connsiteX30" fmla="*/ 2010 w 9947"/>
                <a:gd name="connsiteY30" fmla="*/ 7043 h 10000"/>
                <a:gd name="connsiteX31" fmla="*/ 969 w 9947"/>
                <a:gd name="connsiteY31" fmla="*/ 7043 h 10000"/>
                <a:gd name="connsiteX32" fmla="*/ 969 w 9947"/>
                <a:gd name="connsiteY32" fmla="*/ 7818 h 10000"/>
                <a:gd name="connsiteX33" fmla="*/ 1503 w 9947"/>
                <a:gd name="connsiteY33" fmla="*/ 7838 h 10000"/>
                <a:gd name="connsiteX34" fmla="*/ 2227 w 9947"/>
                <a:gd name="connsiteY34" fmla="*/ 7315 h 10000"/>
                <a:gd name="connsiteX35" fmla="*/ 2221 w 9947"/>
                <a:gd name="connsiteY35" fmla="*/ 7818 h 10000"/>
                <a:gd name="connsiteX36" fmla="*/ 2887 w 9947"/>
                <a:gd name="connsiteY36" fmla="*/ 7368 h 10000"/>
                <a:gd name="connsiteX37" fmla="*/ 2887 w 9947"/>
                <a:gd name="connsiteY37" fmla="*/ 7818 h 10000"/>
                <a:gd name="connsiteX38" fmla="*/ 3546 w 9947"/>
                <a:gd name="connsiteY38" fmla="*/ 7361 h 10000"/>
                <a:gd name="connsiteX39" fmla="*/ 3552 w 9947"/>
                <a:gd name="connsiteY39" fmla="*/ 7811 h 10000"/>
                <a:gd name="connsiteX40" fmla="*/ 4185 w 9947"/>
                <a:gd name="connsiteY40" fmla="*/ 7328 h 10000"/>
                <a:gd name="connsiteX41" fmla="*/ 4185 w 9947"/>
                <a:gd name="connsiteY41" fmla="*/ 8613 h 10000"/>
                <a:gd name="connsiteX42" fmla="*/ 4259 w 9947"/>
                <a:gd name="connsiteY42" fmla="*/ 8520 h 10000"/>
                <a:gd name="connsiteX43" fmla="*/ 4331 w 9947"/>
                <a:gd name="connsiteY43" fmla="*/ 8434 h 10000"/>
                <a:gd name="connsiteX44" fmla="*/ 4419 w 9947"/>
                <a:gd name="connsiteY44" fmla="*/ 8361 h 10000"/>
                <a:gd name="connsiteX45" fmla="*/ 4516 w 9947"/>
                <a:gd name="connsiteY45" fmla="*/ 8295 h 10000"/>
                <a:gd name="connsiteX46" fmla="*/ 4614 w 9947"/>
                <a:gd name="connsiteY46" fmla="*/ 8249 h 10000"/>
                <a:gd name="connsiteX47" fmla="*/ 4720 w 9947"/>
                <a:gd name="connsiteY47" fmla="*/ 8215 h 10000"/>
                <a:gd name="connsiteX48" fmla="*/ 4830 w 9947"/>
                <a:gd name="connsiteY48" fmla="*/ 8189 h 10000"/>
                <a:gd name="connsiteX49" fmla="*/ 4957 w 9947"/>
                <a:gd name="connsiteY49" fmla="*/ 8182 h 10000"/>
                <a:gd name="connsiteX50" fmla="*/ 5129 w 9947"/>
                <a:gd name="connsiteY50" fmla="*/ 8195 h 10000"/>
                <a:gd name="connsiteX51" fmla="*/ 5301 w 9947"/>
                <a:gd name="connsiteY51" fmla="*/ 8242 h 10000"/>
                <a:gd name="connsiteX52" fmla="*/ 5438 w 9947"/>
                <a:gd name="connsiteY52" fmla="*/ 8321 h 10000"/>
                <a:gd name="connsiteX53" fmla="*/ 5578 w 9947"/>
                <a:gd name="connsiteY53" fmla="*/ 8421 h 10000"/>
                <a:gd name="connsiteX54" fmla="*/ 5697 w 9947"/>
                <a:gd name="connsiteY54" fmla="*/ 8540 h 10000"/>
                <a:gd name="connsiteX55" fmla="*/ 5775 w 9947"/>
                <a:gd name="connsiteY55" fmla="*/ 8686 h 10000"/>
                <a:gd name="connsiteX56" fmla="*/ 5848 w 9947"/>
                <a:gd name="connsiteY56" fmla="*/ 8838 h 10000"/>
                <a:gd name="connsiteX57" fmla="*/ 5873 w 9947"/>
                <a:gd name="connsiteY57" fmla="*/ 9004 h 10000"/>
                <a:gd name="connsiteX58" fmla="*/ 5907 w 9947"/>
                <a:gd name="connsiteY58" fmla="*/ 8997 h 10000"/>
                <a:gd name="connsiteX59" fmla="*/ 5932 w 9947"/>
                <a:gd name="connsiteY59" fmla="*/ 8997 h 10000"/>
                <a:gd name="connsiteX60" fmla="*/ 5959 w 9947"/>
                <a:gd name="connsiteY60" fmla="*/ 8991 h 10000"/>
                <a:gd name="connsiteX61" fmla="*/ 5985 w 9947"/>
                <a:gd name="connsiteY61" fmla="*/ 8991 h 10000"/>
                <a:gd name="connsiteX62" fmla="*/ 6018 w 9947"/>
                <a:gd name="connsiteY62" fmla="*/ 8984 h 10000"/>
                <a:gd name="connsiteX63" fmla="*/ 6050 w 9947"/>
                <a:gd name="connsiteY63" fmla="*/ 8984 h 10000"/>
                <a:gd name="connsiteX64" fmla="*/ 6077 w 9947"/>
                <a:gd name="connsiteY64" fmla="*/ 8984 h 10000"/>
                <a:gd name="connsiteX65" fmla="*/ 6111 w 9947"/>
                <a:gd name="connsiteY65" fmla="*/ 8984 h 10000"/>
                <a:gd name="connsiteX66" fmla="*/ 6249 w 9947"/>
                <a:gd name="connsiteY66" fmla="*/ 8991 h 10000"/>
                <a:gd name="connsiteX67" fmla="*/ 6374 w 9947"/>
                <a:gd name="connsiteY67" fmla="*/ 9024 h 10000"/>
                <a:gd name="connsiteX68" fmla="*/ 6499 w 9947"/>
                <a:gd name="connsiteY68" fmla="*/ 9070 h 10000"/>
                <a:gd name="connsiteX69" fmla="*/ 6613 w 9947"/>
                <a:gd name="connsiteY69" fmla="*/ 9137 h 10000"/>
                <a:gd name="connsiteX70" fmla="*/ 6716 w 9947"/>
                <a:gd name="connsiteY70" fmla="*/ 9216 h 10000"/>
                <a:gd name="connsiteX71" fmla="*/ 6810 w 9947"/>
                <a:gd name="connsiteY71" fmla="*/ 9302 h 10000"/>
                <a:gd name="connsiteX72" fmla="*/ 6883 w 9947"/>
                <a:gd name="connsiteY72" fmla="*/ 9415 h 10000"/>
                <a:gd name="connsiteX73" fmla="*/ 6949 w 9947"/>
                <a:gd name="connsiteY73" fmla="*/ 9527 h 10000"/>
                <a:gd name="connsiteX74" fmla="*/ 3184 w 9947"/>
                <a:gd name="connsiteY74" fmla="*/ 9527 h 10000"/>
                <a:gd name="connsiteX75" fmla="*/ 3223 w 9947"/>
                <a:gd name="connsiteY75" fmla="*/ 9441 h 10000"/>
                <a:gd name="connsiteX76" fmla="*/ 3277 w 9947"/>
                <a:gd name="connsiteY76" fmla="*/ 9355 h 10000"/>
                <a:gd name="connsiteX77" fmla="*/ 3329 w 9947"/>
                <a:gd name="connsiteY77" fmla="*/ 9289 h 10000"/>
                <a:gd name="connsiteX78" fmla="*/ 3400 w 9947"/>
                <a:gd name="connsiteY78" fmla="*/ 9223 h 10000"/>
                <a:gd name="connsiteX79" fmla="*/ 3467 w 9947"/>
                <a:gd name="connsiteY79" fmla="*/ 9170 h 10000"/>
                <a:gd name="connsiteX80" fmla="*/ 3546 w 9947"/>
                <a:gd name="connsiteY80" fmla="*/ 9117 h 10000"/>
                <a:gd name="connsiteX81" fmla="*/ 3626 w 9947"/>
                <a:gd name="connsiteY81" fmla="*/ 9077 h 10000"/>
                <a:gd name="connsiteX82" fmla="*/ 3717 w 9947"/>
                <a:gd name="connsiteY82" fmla="*/ 9044 h 10000"/>
                <a:gd name="connsiteX83" fmla="*/ 3717 w 9947"/>
                <a:gd name="connsiteY83" fmla="*/ 8195 h 10000"/>
                <a:gd name="connsiteX84" fmla="*/ 608 w 9947"/>
                <a:gd name="connsiteY84" fmla="*/ 8209 h 10000"/>
                <a:gd name="connsiteX85" fmla="*/ 608 w 9947"/>
                <a:gd name="connsiteY85" fmla="*/ 8838 h 10000"/>
                <a:gd name="connsiteX86" fmla="*/ 548 w 9947"/>
                <a:gd name="connsiteY86" fmla="*/ 8918 h 10000"/>
                <a:gd name="connsiteX87" fmla="*/ 502 w 9947"/>
                <a:gd name="connsiteY87" fmla="*/ 9004 h 10000"/>
                <a:gd name="connsiteX88" fmla="*/ 469 w 9947"/>
                <a:gd name="connsiteY88" fmla="*/ 9097 h 10000"/>
                <a:gd name="connsiteX89" fmla="*/ 456 w 9947"/>
                <a:gd name="connsiteY89" fmla="*/ 9203 h 10000"/>
                <a:gd name="connsiteX90" fmla="*/ 429 w 9947"/>
                <a:gd name="connsiteY90" fmla="*/ 9196 h 10000"/>
                <a:gd name="connsiteX91" fmla="*/ 408 w 9947"/>
                <a:gd name="connsiteY91" fmla="*/ 9196 h 10000"/>
                <a:gd name="connsiteX92" fmla="*/ 382 w 9947"/>
                <a:gd name="connsiteY92" fmla="*/ 9190 h 10000"/>
                <a:gd name="connsiteX93" fmla="*/ 356 w 9947"/>
                <a:gd name="connsiteY93" fmla="*/ 9190 h 10000"/>
                <a:gd name="connsiteX94" fmla="*/ 271 w 9947"/>
                <a:gd name="connsiteY94" fmla="*/ 9196 h 10000"/>
                <a:gd name="connsiteX95" fmla="*/ 198 w 9947"/>
                <a:gd name="connsiteY95" fmla="*/ 9216 h 10000"/>
                <a:gd name="connsiteX96" fmla="*/ 126 w 9947"/>
                <a:gd name="connsiteY96" fmla="*/ 9243 h 10000"/>
                <a:gd name="connsiteX97" fmla="*/ 60 w 9947"/>
                <a:gd name="connsiteY97" fmla="*/ 9282 h 10000"/>
                <a:gd name="connsiteX98" fmla="*/ 1 w 9947"/>
                <a:gd name="connsiteY98" fmla="*/ 9335 h 10000"/>
                <a:gd name="connsiteX99" fmla="*/ 525 w 9947"/>
                <a:gd name="connsiteY99" fmla="*/ 8678 h 10000"/>
                <a:gd name="connsiteX100" fmla="*/ 132 w 9947"/>
                <a:gd name="connsiteY100" fmla="*/ 7088 h 10000"/>
                <a:gd name="connsiteX101" fmla="*/ 1020 w 9947"/>
                <a:gd name="connsiteY101" fmla="*/ 8758 h 10000"/>
                <a:gd name="connsiteX102" fmla="*/ 669 w 9947"/>
                <a:gd name="connsiteY102" fmla="*/ 8945 h 10000"/>
                <a:gd name="connsiteX103" fmla="*/ 1106 w 9947"/>
                <a:gd name="connsiteY103" fmla="*/ 9002 h 10000"/>
                <a:gd name="connsiteX104" fmla="*/ 1568 w 9947"/>
                <a:gd name="connsiteY104" fmla="*/ 9426 h 10000"/>
                <a:gd name="connsiteX105" fmla="*/ 8436 w 9947"/>
                <a:gd name="connsiteY105" fmla="*/ 9998 h 10000"/>
                <a:gd name="connsiteX106" fmla="*/ 9871 w 9947"/>
                <a:gd name="connsiteY106" fmla="*/ 9527 h 10000"/>
                <a:gd name="connsiteX107" fmla="*/ 9947 w 9947"/>
                <a:gd name="connsiteY107" fmla="*/ 9527 h 10000"/>
                <a:gd name="connsiteX0" fmla="*/ 9941 w 9941"/>
                <a:gd name="connsiteY0" fmla="*/ 9527 h 10000"/>
                <a:gd name="connsiteX1" fmla="*/ 9941 w 9941"/>
                <a:gd name="connsiteY1" fmla="*/ 7381 h 10000"/>
                <a:gd name="connsiteX2" fmla="*/ 9126 w 9941"/>
                <a:gd name="connsiteY2" fmla="*/ 7381 h 10000"/>
                <a:gd name="connsiteX3" fmla="*/ 9126 w 9941"/>
                <a:gd name="connsiteY3" fmla="*/ 4128 h 10000"/>
                <a:gd name="connsiteX4" fmla="*/ 7112 w 9941"/>
                <a:gd name="connsiteY4" fmla="*/ 4128 h 10000"/>
                <a:gd name="connsiteX5" fmla="*/ 7112 w 9941"/>
                <a:gd name="connsiteY5" fmla="*/ 3816 h 10000"/>
                <a:gd name="connsiteX6" fmla="*/ 8721 w 9941"/>
                <a:gd name="connsiteY6" fmla="*/ 3816 h 10000"/>
                <a:gd name="connsiteX7" fmla="*/ 8721 w 9941"/>
                <a:gd name="connsiteY7" fmla="*/ 3498 h 10000"/>
                <a:gd name="connsiteX8" fmla="*/ 7112 w 9941"/>
                <a:gd name="connsiteY8" fmla="*/ 3498 h 10000"/>
                <a:gd name="connsiteX9" fmla="*/ 7112 w 9941"/>
                <a:gd name="connsiteY9" fmla="*/ 1365 h 10000"/>
                <a:gd name="connsiteX10" fmla="*/ 4744 w 9941"/>
                <a:gd name="connsiteY10" fmla="*/ 550 h 10000"/>
                <a:gd name="connsiteX11" fmla="*/ 4744 w 9941"/>
                <a:gd name="connsiteY11" fmla="*/ 5672 h 10000"/>
                <a:gd name="connsiteX12" fmla="*/ 4369 w 9941"/>
                <a:gd name="connsiteY12" fmla="*/ 5678 h 10000"/>
                <a:gd name="connsiteX13" fmla="*/ 4369 w 9941"/>
                <a:gd name="connsiteY13" fmla="*/ 1756 h 10000"/>
                <a:gd name="connsiteX14" fmla="*/ 3573 w 9941"/>
                <a:gd name="connsiteY14" fmla="*/ 2061 h 10000"/>
                <a:gd name="connsiteX15" fmla="*/ 3142 w 9941"/>
                <a:gd name="connsiteY15" fmla="*/ 2061 h 10000"/>
                <a:gd name="connsiteX16" fmla="*/ 3142 w 9941"/>
                <a:gd name="connsiteY16" fmla="*/ 0 h 10000"/>
                <a:gd name="connsiteX17" fmla="*/ 2983 w 9941"/>
                <a:gd name="connsiteY17" fmla="*/ 0 h 10000"/>
                <a:gd name="connsiteX18" fmla="*/ 2983 w 9941"/>
                <a:gd name="connsiteY18" fmla="*/ 2061 h 10000"/>
                <a:gd name="connsiteX19" fmla="*/ 2618 w 9941"/>
                <a:gd name="connsiteY19" fmla="*/ 2061 h 10000"/>
                <a:gd name="connsiteX20" fmla="*/ 2618 w 9941"/>
                <a:gd name="connsiteY20" fmla="*/ 2492 h 10000"/>
                <a:gd name="connsiteX21" fmla="*/ 1962 w 9941"/>
                <a:gd name="connsiteY21" fmla="*/ 2815 h 10000"/>
                <a:gd name="connsiteX22" fmla="*/ 1962 w 9941"/>
                <a:gd name="connsiteY22" fmla="*/ 4413 h 10000"/>
                <a:gd name="connsiteX23" fmla="*/ 1611 w 9941"/>
                <a:gd name="connsiteY23" fmla="*/ 4413 h 10000"/>
                <a:gd name="connsiteX24" fmla="*/ 1611 w 9941"/>
                <a:gd name="connsiteY24" fmla="*/ 4837 h 10000"/>
                <a:gd name="connsiteX25" fmla="*/ 1962 w 9941"/>
                <a:gd name="connsiteY25" fmla="*/ 4837 h 10000"/>
                <a:gd name="connsiteX26" fmla="*/ 1962 w 9941"/>
                <a:gd name="connsiteY26" fmla="*/ 5367 h 10000"/>
                <a:gd name="connsiteX27" fmla="*/ 1611 w 9941"/>
                <a:gd name="connsiteY27" fmla="*/ 5367 h 10000"/>
                <a:gd name="connsiteX28" fmla="*/ 1611 w 9941"/>
                <a:gd name="connsiteY28" fmla="*/ 5791 h 10000"/>
                <a:gd name="connsiteX29" fmla="*/ 1962 w 9941"/>
                <a:gd name="connsiteY29" fmla="*/ 5791 h 10000"/>
                <a:gd name="connsiteX30" fmla="*/ 1962 w 9941"/>
                <a:gd name="connsiteY30" fmla="*/ 7043 h 10000"/>
                <a:gd name="connsiteX31" fmla="*/ 915 w 9941"/>
                <a:gd name="connsiteY31" fmla="*/ 7043 h 10000"/>
                <a:gd name="connsiteX32" fmla="*/ 915 w 9941"/>
                <a:gd name="connsiteY32" fmla="*/ 7818 h 10000"/>
                <a:gd name="connsiteX33" fmla="*/ 1452 w 9941"/>
                <a:gd name="connsiteY33" fmla="*/ 7838 h 10000"/>
                <a:gd name="connsiteX34" fmla="*/ 2180 w 9941"/>
                <a:gd name="connsiteY34" fmla="*/ 7315 h 10000"/>
                <a:gd name="connsiteX35" fmla="*/ 2174 w 9941"/>
                <a:gd name="connsiteY35" fmla="*/ 7818 h 10000"/>
                <a:gd name="connsiteX36" fmla="*/ 2843 w 9941"/>
                <a:gd name="connsiteY36" fmla="*/ 7368 h 10000"/>
                <a:gd name="connsiteX37" fmla="*/ 2843 w 9941"/>
                <a:gd name="connsiteY37" fmla="*/ 7818 h 10000"/>
                <a:gd name="connsiteX38" fmla="*/ 3506 w 9941"/>
                <a:gd name="connsiteY38" fmla="*/ 7361 h 10000"/>
                <a:gd name="connsiteX39" fmla="*/ 3512 w 9941"/>
                <a:gd name="connsiteY39" fmla="*/ 7811 h 10000"/>
                <a:gd name="connsiteX40" fmla="*/ 4148 w 9941"/>
                <a:gd name="connsiteY40" fmla="*/ 7328 h 10000"/>
                <a:gd name="connsiteX41" fmla="*/ 4148 w 9941"/>
                <a:gd name="connsiteY41" fmla="*/ 8613 h 10000"/>
                <a:gd name="connsiteX42" fmla="*/ 4223 w 9941"/>
                <a:gd name="connsiteY42" fmla="*/ 8520 h 10000"/>
                <a:gd name="connsiteX43" fmla="*/ 4295 w 9941"/>
                <a:gd name="connsiteY43" fmla="*/ 8434 h 10000"/>
                <a:gd name="connsiteX44" fmla="*/ 4384 w 9941"/>
                <a:gd name="connsiteY44" fmla="*/ 8361 h 10000"/>
                <a:gd name="connsiteX45" fmla="*/ 4481 w 9941"/>
                <a:gd name="connsiteY45" fmla="*/ 8295 h 10000"/>
                <a:gd name="connsiteX46" fmla="*/ 4580 w 9941"/>
                <a:gd name="connsiteY46" fmla="*/ 8249 h 10000"/>
                <a:gd name="connsiteX47" fmla="*/ 4686 w 9941"/>
                <a:gd name="connsiteY47" fmla="*/ 8215 h 10000"/>
                <a:gd name="connsiteX48" fmla="*/ 4797 w 9941"/>
                <a:gd name="connsiteY48" fmla="*/ 8189 h 10000"/>
                <a:gd name="connsiteX49" fmla="*/ 4924 w 9941"/>
                <a:gd name="connsiteY49" fmla="*/ 8182 h 10000"/>
                <a:gd name="connsiteX50" fmla="*/ 5097 w 9941"/>
                <a:gd name="connsiteY50" fmla="*/ 8195 h 10000"/>
                <a:gd name="connsiteX51" fmla="*/ 5270 w 9941"/>
                <a:gd name="connsiteY51" fmla="*/ 8242 h 10000"/>
                <a:gd name="connsiteX52" fmla="*/ 5408 w 9941"/>
                <a:gd name="connsiteY52" fmla="*/ 8321 h 10000"/>
                <a:gd name="connsiteX53" fmla="*/ 5549 w 9941"/>
                <a:gd name="connsiteY53" fmla="*/ 8421 h 10000"/>
                <a:gd name="connsiteX54" fmla="*/ 5668 w 9941"/>
                <a:gd name="connsiteY54" fmla="*/ 8540 h 10000"/>
                <a:gd name="connsiteX55" fmla="*/ 5747 w 9941"/>
                <a:gd name="connsiteY55" fmla="*/ 8686 h 10000"/>
                <a:gd name="connsiteX56" fmla="*/ 5820 w 9941"/>
                <a:gd name="connsiteY56" fmla="*/ 8838 h 10000"/>
                <a:gd name="connsiteX57" fmla="*/ 5845 w 9941"/>
                <a:gd name="connsiteY57" fmla="*/ 9004 h 10000"/>
                <a:gd name="connsiteX58" fmla="*/ 5879 w 9941"/>
                <a:gd name="connsiteY58" fmla="*/ 8997 h 10000"/>
                <a:gd name="connsiteX59" fmla="*/ 5905 w 9941"/>
                <a:gd name="connsiteY59" fmla="*/ 8997 h 10000"/>
                <a:gd name="connsiteX60" fmla="*/ 5932 w 9941"/>
                <a:gd name="connsiteY60" fmla="*/ 8991 h 10000"/>
                <a:gd name="connsiteX61" fmla="*/ 5958 w 9941"/>
                <a:gd name="connsiteY61" fmla="*/ 8991 h 10000"/>
                <a:gd name="connsiteX62" fmla="*/ 5991 w 9941"/>
                <a:gd name="connsiteY62" fmla="*/ 8984 h 10000"/>
                <a:gd name="connsiteX63" fmla="*/ 6023 w 9941"/>
                <a:gd name="connsiteY63" fmla="*/ 8984 h 10000"/>
                <a:gd name="connsiteX64" fmla="*/ 6050 w 9941"/>
                <a:gd name="connsiteY64" fmla="*/ 8984 h 10000"/>
                <a:gd name="connsiteX65" fmla="*/ 6085 w 9941"/>
                <a:gd name="connsiteY65" fmla="*/ 8984 h 10000"/>
                <a:gd name="connsiteX66" fmla="*/ 6223 w 9941"/>
                <a:gd name="connsiteY66" fmla="*/ 8991 h 10000"/>
                <a:gd name="connsiteX67" fmla="*/ 6349 w 9941"/>
                <a:gd name="connsiteY67" fmla="*/ 9024 h 10000"/>
                <a:gd name="connsiteX68" fmla="*/ 6475 w 9941"/>
                <a:gd name="connsiteY68" fmla="*/ 9070 h 10000"/>
                <a:gd name="connsiteX69" fmla="*/ 6589 w 9941"/>
                <a:gd name="connsiteY69" fmla="*/ 9137 h 10000"/>
                <a:gd name="connsiteX70" fmla="*/ 6693 w 9941"/>
                <a:gd name="connsiteY70" fmla="*/ 9216 h 10000"/>
                <a:gd name="connsiteX71" fmla="*/ 6787 w 9941"/>
                <a:gd name="connsiteY71" fmla="*/ 9302 h 10000"/>
                <a:gd name="connsiteX72" fmla="*/ 6861 w 9941"/>
                <a:gd name="connsiteY72" fmla="*/ 9415 h 10000"/>
                <a:gd name="connsiteX73" fmla="*/ 6927 w 9941"/>
                <a:gd name="connsiteY73" fmla="*/ 9527 h 10000"/>
                <a:gd name="connsiteX74" fmla="*/ 3142 w 9941"/>
                <a:gd name="connsiteY74" fmla="*/ 9527 h 10000"/>
                <a:gd name="connsiteX75" fmla="*/ 3181 w 9941"/>
                <a:gd name="connsiteY75" fmla="*/ 9441 h 10000"/>
                <a:gd name="connsiteX76" fmla="*/ 3235 w 9941"/>
                <a:gd name="connsiteY76" fmla="*/ 9355 h 10000"/>
                <a:gd name="connsiteX77" fmla="*/ 3288 w 9941"/>
                <a:gd name="connsiteY77" fmla="*/ 9289 h 10000"/>
                <a:gd name="connsiteX78" fmla="*/ 3359 w 9941"/>
                <a:gd name="connsiteY78" fmla="*/ 9223 h 10000"/>
                <a:gd name="connsiteX79" fmla="*/ 3426 w 9941"/>
                <a:gd name="connsiteY79" fmla="*/ 9170 h 10000"/>
                <a:gd name="connsiteX80" fmla="*/ 3506 w 9941"/>
                <a:gd name="connsiteY80" fmla="*/ 9117 h 10000"/>
                <a:gd name="connsiteX81" fmla="*/ 3586 w 9941"/>
                <a:gd name="connsiteY81" fmla="*/ 9077 h 10000"/>
                <a:gd name="connsiteX82" fmla="*/ 3678 w 9941"/>
                <a:gd name="connsiteY82" fmla="*/ 9044 h 10000"/>
                <a:gd name="connsiteX83" fmla="*/ 3678 w 9941"/>
                <a:gd name="connsiteY83" fmla="*/ 8195 h 10000"/>
                <a:gd name="connsiteX84" fmla="*/ 552 w 9941"/>
                <a:gd name="connsiteY84" fmla="*/ 8209 h 10000"/>
                <a:gd name="connsiteX85" fmla="*/ 552 w 9941"/>
                <a:gd name="connsiteY85" fmla="*/ 8838 h 10000"/>
                <a:gd name="connsiteX86" fmla="*/ 492 w 9941"/>
                <a:gd name="connsiteY86" fmla="*/ 8918 h 10000"/>
                <a:gd name="connsiteX87" fmla="*/ 446 w 9941"/>
                <a:gd name="connsiteY87" fmla="*/ 9004 h 10000"/>
                <a:gd name="connsiteX88" fmla="*/ 412 w 9941"/>
                <a:gd name="connsiteY88" fmla="*/ 9097 h 10000"/>
                <a:gd name="connsiteX89" fmla="*/ 399 w 9941"/>
                <a:gd name="connsiteY89" fmla="*/ 9203 h 10000"/>
                <a:gd name="connsiteX90" fmla="*/ 372 w 9941"/>
                <a:gd name="connsiteY90" fmla="*/ 9196 h 10000"/>
                <a:gd name="connsiteX91" fmla="*/ 351 w 9941"/>
                <a:gd name="connsiteY91" fmla="*/ 9196 h 10000"/>
                <a:gd name="connsiteX92" fmla="*/ 325 w 9941"/>
                <a:gd name="connsiteY92" fmla="*/ 9190 h 10000"/>
                <a:gd name="connsiteX93" fmla="*/ 299 w 9941"/>
                <a:gd name="connsiteY93" fmla="*/ 9190 h 10000"/>
                <a:gd name="connsiteX94" fmla="*/ 213 w 9941"/>
                <a:gd name="connsiteY94" fmla="*/ 9196 h 10000"/>
                <a:gd name="connsiteX95" fmla="*/ 140 w 9941"/>
                <a:gd name="connsiteY95" fmla="*/ 9216 h 10000"/>
                <a:gd name="connsiteX96" fmla="*/ 68 w 9941"/>
                <a:gd name="connsiteY96" fmla="*/ 9243 h 10000"/>
                <a:gd name="connsiteX97" fmla="*/ 1 w 9941"/>
                <a:gd name="connsiteY97" fmla="*/ 9282 h 10000"/>
                <a:gd name="connsiteX98" fmla="*/ 580 w 9941"/>
                <a:gd name="connsiteY98" fmla="*/ 8684 h 10000"/>
                <a:gd name="connsiteX99" fmla="*/ 469 w 9941"/>
                <a:gd name="connsiteY99" fmla="*/ 8678 h 10000"/>
                <a:gd name="connsiteX100" fmla="*/ 74 w 9941"/>
                <a:gd name="connsiteY100" fmla="*/ 7088 h 10000"/>
                <a:gd name="connsiteX101" fmla="*/ 966 w 9941"/>
                <a:gd name="connsiteY101" fmla="*/ 8758 h 10000"/>
                <a:gd name="connsiteX102" fmla="*/ 614 w 9941"/>
                <a:gd name="connsiteY102" fmla="*/ 8945 h 10000"/>
                <a:gd name="connsiteX103" fmla="*/ 1053 w 9941"/>
                <a:gd name="connsiteY103" fmla="*/ 9002 h 10000"/>
                <a:gd name="connsiteX104" fmla="*/ 1517 w 9941"/>
                <a:gd name="connsiteY104" fmla="*/ 9426 h 10000"/>
                <a:gd name="connsiteX105" fmla="*/ 8422 w 9941"/>
                <a:gd name="connsiteY105" fmla="*/ 9998 h 10000"/>
                <a:gd name="connsiteX106" fmla="*/ 9865 w 9941"/>
                <a:gd name="connsiteY106" fmla="*/ 9527 h 10000"/>
                <a:gd name="connsiteX107" fmla="*/ 9941 w 9941"/>
                <a:gd name="connsiteY107" fmla="*/ 9527 h 10000"/>
                <a:gd name="connsiteX0" fmla="*/ 9933 w 9933"/>
                <a:gd name="connsiteY0" fmla="*/ 9527 h 10000"/>
                <a:gd name="connsiteX1" fmla="*/ 9933 w 9933"/>
                <a:gd name="connsiteY1" fmla="*/ 7381 h 10000"/>
                <a:gd name="connsiteX2" fmla="*/ 9113 w 9933"/>
                <a:gd name="connsiteY2" fmla="*/ 7381 h 10000"/>
                <a:gd name="connsiteX3" fmla="*/ 9113 w 9933"/>
                <a:gd name="connsiteY3" fmla="*/ 4128 h 10000"/>
                <a:gd name="connsiteX4" fmla="*/ 7087 w 9933"/>
                <a:gd name="connsiteY4" fmla="*/ 4128 h 10000"/>
                <a:gd name="connsiteX5" fmla="*/ 7087 w 9933"/>
                <a:gd name="connsiteY5" fmla="*/ 3816 h 10000"/>
                <a:gd name="connsiteX6" fmla="*/ 8706 w 9933"/>
                <a:gd name="connsiteY6" fmla="*/ 3816 h 10000"/>
                <a:gd name="connsiteX7" fmla="*/ 8706 w 9933"/>
                <a:gd name="connsiteY7" fmla="*/ 3498 h 10000"/>
                <a:gd name="connsiteX8" fmla="*/ 7087 w 9933"/>
                <a:gd name="connsiteY8" fmla="*/ 3498 h 10000"/>
                <a:gd name="connsiteX9" fmla="*/ 7087 w 9933"/>
                <a:gd name="connsiteY9" fmla="*/ 1365 h 10000"/>
                <a:gd name="connsiteX10" fmla="*/ 4705 w 9933"/>
                <a:gd name="connsiteY10" fmla="*/ 550 h 10000"/>
                <a:gd name="connsiteX11" fmla="*/ 4705 w 9933"/>
                <a:gd name="connsiteY11" fmla="*/ 5672 h 10000"/>
                <a:gd name="connsiteX12" fmla="*/ 4328 w 9933"/>
                <a:gd name="connsiteY12" fmla="*/ 5678 h 10000"/>
                <a:gd name="connsiteX13" fmla="*/ 4328 w 9933"/>
                <a:gd name="connsiteY13" fmla="*/ 1756 h 10000"/>
                <a:gd name="connsiteX14" fmla="*/ 3527 w 9933"/>
                <a:gd name="connsiteY14" fmla="*/ 2061 h 10000"/>
                <a:gd name="connsiteX15" fmla="*/ 3094 w 9933"/>
                <a:gd name="connsiteY15" fmla="*/ 2061 h 10000"/>
                <a:gd name="connsiteX16" fmla="*/ 3094 w 9933"/>
                <a:gd name="connsiteY16" fmla="*/ 0 h 10000"/>
                <a:gd name="connsiteX17" fmla="*/ 2934 w 9933"/>
                <a:gd name="connsiteY17" fmla="*/ 0 h 10000"/>
                <a:gd name="connsiteX18" fmla="*/ 2934 w 9933"/>
                <a:gd name="connsiteY18" fmla="*/ 2061 h 10000"/>
                <a:gd name="connsiteX19" fmla="*/ 2567 w 9933"/>
                <a:gd name="connsiteY19" fmla="*/ 2061 h 10000"/>
                <a:gd name="connsiteX20" fmla="*/ 2567 w 9933"/>
                <a:gd name="connsiteY20" fmla="*/ 2492 h 10000"/>
                <a:gd name="connsiteX21" fmla="*/ 1907 w 9933"/>
                <a:gd name="connsiteY21" fmla="*/ 2815 h 10000"/>
                <a:gd name="connsiteX22" fmla="*/ 1907 w 9933"/>
                <a:gd name="connsiteY22" fmla="*/ 4413 h 10000"/>
                <a:gd name="connsiteX23" fmla="*/ 1554 w 9933"/>
                <a:gd name="connsiteY23" fmla="*/ 4413 h 10000"/>
                <a:gd name="connsiteX24" fmla="*/ 1554 w 9933"/>
                <a:gd name="connsiteY24" fmla="*/ 4837 h 10000"/>
                <a:gd name="connsiteX25" fmla="*/ 1907 w 9933"/>
                <a:gd name="connsiteY25" fmla="*/ 4837 h 10000"/>
                <a:gd name="connsiteX26" fmla="*/ 1907 w 9933"/>
                <a:gd name="connsiteY26" fmla="*/ 5367 h 10000"/>
                <a:gd name="connsiteX27" fmla="*/ 1554 w 9933"/>
                <a:gd name="connsiteY27" fmla="*/ 5367 h 10000"/>
                <a:gd name="connsiteX28" fmla="*/ 1554 w 9933"/>
                <a:gd name="connsiteY28" fmla="*/ 5791 h 10000"/>
                <a:gd name="connsiteX29" fmla="*/ 1907 w 9933"/>
                <a:gd name="connsiteY29" fmla="*/ 5791 h 10000"/>
                <a:gd name="connsiteX30" fmla="*/ 1907 w 9933"/>
                <a:gd name="connsiteY30" fmla="*/ 7043 h 10000"/>
                <a:gd name="connsiteX31" fmla="*/ 853 w 9933"/>
                <a:gd name="connsiteY31" fmla="*/ 7043 h 10000"/>
                <a:gd name="connsiteX32" fmla="*/ 853 w 9933"/>
                <a:gd name="connsiteY32" fmla="*/ 7818 h 10000"/>
                <a:gd name="connsiteX33" fmla="*/ 1394 w 9933"/>
                <a:gd name="connsiteY33" fmla="*/ 7838 h 10000"/>
                <a:gd name="connsiteX34" fmla="*/ 2126 w 9933"/>
                <a:gd name="connsiteY34" fmla="*/ 7315 h 10000"/>
                <a:gd name="connsiteX35" fmla="*/ 2120 w 9933"/>
                <a:gd name="connsiteY35" fmla="*/ 7818 h 10000"/>
                <a:gd name="connsiteX36" fmla="*/ 2793 w 9933"/>
                <a:gd name="connsiteY36" fmla="*/ 7368 h 10000"/>
                <a:gd name="connsiteX37" fmla="*/ 2793 w 9933"/>
                <a:gd name="connsiteY37" fmla="*/ 7818 h 10000"/>
                <a:gd name="connsiteX38" fmla="*/ 3460 w 9933"/>
                <a:gd name="connsiteY38" fmla="*/ 7361 h 10000"/>
                <a:gd name="connsiteX39" fmla="*/ 3466 w 9933"/>
                <a:gd name="connsiteY39" fmla="*/ 7811 h 10000"/>
                <a:gd name="connsiteX40" fmla="*/ 4106 w 9933"/>
                <a:gd name="connsiteY40" fmla="*/ 7328 h 10000"/>
                <a:gd name="connsiteX41" fmla="*/ 4106 w 9933"/>
                <a:gd name="connsiteY41" fmla="*/ 8613 h 10000"/>
                <a:gd name="connsiteX42" fmla="*/ 4181 w 9933"/>
                <a:gd name="connsiteY42" fmla="*/ 8520 h 10000"/>
                <a:gd name="connsiteX43" fmla="*/ 4253 w 9933"/>
                <a:gd name="connsiteY43" fmla="*/ 8434 h 10000"/>
                <a:gd name="connsiteX44" fmla="*/ 4343 w 9933"/>
                <a:gd name="connsiteY44" fmla="*/ 8361 h 10000"/>
                <a:gd name="connsiteX45" fmla="*/ 4441 w 9933"/>
                <a:gd name="connsiteY45" fmla="*/ 8295 h 10000"/>
                <a:gd name="connsiteX46" fmla="*/ 4540 w 9933"/>
                <a:gd name="connsiteY46" fmla="*/ 8249 h 10000"/>
                <a:gd name="connsiteX47" fmla="*/ 4647 w 9933"/>
                <a:gd name="connsiteY47" fmla="*/ 8215 h 10000"/>
                <a:gd name="connsiteX48" fmla="*/ 4758 w 9933"/>
                <a:gd name="connsiteY48" fmla="*/ 8189 h 10000"/>
                <a:gd name="connsiteX49" fmla="*/ 4886 w 9933"/>
                <a:gd name="connsiteY49" fmla="*/ 8182 h 10000"/>
                <a:gd name="connsiteX50" fmla="*/ 5060 w 9933"/>
                <a:gd name="connsiteY50" fmla="*/ 8195 h 10000"/>
                <a:gd name="connsiteX51" fmla="*/ 5234 w 9933"/>
                <a:gd name="connsiteY51" fmla="*/ 8242 h 10000"/>
                <a:gd name="connsiteX52" fmla="*/ 5373 w 9933"/>
                <a:gd name="connsiteY52" fmla="*/ 8321 h 10000"/>
                <a:gd name="connsiteX53" fmla="*/ 5515 w 9933"/>
                <a:gd name="connsiteY53" fmla="*/ 8421 h 10000"/>
                <a:gd name="connsiteX54" fmla="*/ 5635 w 9933"/>
                <a:gd name="connsiteY54" fmla="*/ 8540 h 10000"/>
                <a:gd name="connsiteX55" fmla="*/ 5714 w 9933"/>
                <a:gd name="connsiteY55" fmla="*/ 8686 h 10000"/>
                <a:gd name="connsiteX56" fmla="*/ 5788 w 9933"/>
                <a:gd name="connsiteY56" fmla="*/ 8838 h 10000"/>
                <a:gd name="connsiteX57" fmla="*/ 5813 w 9933"/>
                <a:gd name="connsiteY57" fmla="*/ 9004 h 10000"/>
                <a:gd name="connsiteX58" fmla="*/ 5847 w 9933"/>
                <a:gd name="connsiteY58" fmla="*/ 8997 h 10000"/>
                <a:gd name="connsiteX59" fmla="*/ 5873 w 9933"/>
                <a:gd name="connsiteY59" fmla="*/ 8997 h 10000"/>
                <a:gd name="connsiteX60" fmla="*/ 5900 w 9933"/>
                <a:gd name="connsiteY60" fmla="*/ 8991 h 10000"/>
                <a:gd name="connsiteX61" fmla="*/ 5926 w 9933"/>
                <a:gd name="connsiteY61" fmla="*/ 8991 h 10000"/>
                <a:gd name="connsiteX62" fmla="*/ 5960 w 9933"/>
                <a:gd name="connsiteY62" fmla="*/ 8984 h 10000"/>
                <a:gd name="connsiteX63" fmla="*/ 5992 w 9933"/>
                <a:gd name="connsiteY63" fmla="*/ 8984 h 10000"/>
                <a:gd name="connsiteX64" fmla="*/ 6019 w 9933"/>
                <a:gd name="connsiteY64" fmla="*/ 8984 h 10000"/>
                <a:gd name="connsiteX65" fmla="*/ 6054 w 9933"/>
                <a:gd name="connsiteY65" fmla="*/ 8984 h 10000"/>
                <a:gd name="connsiteX66" fmla="*/ 6193 w 9933"/>
                <a:gd name="connsiteY66" fmla="*/ 8991 h 10000"/>
                <a:gd name="connsiteX67" fmla="*/ 6320 w 9933"/>
                <a:gd name="connsiteY67" fmla="*/ 9024 h 10000"/>
                <a:gd name="connsiteX68" fmla="*/ 6446 w 9933"/>
                <a:gd name="connsiteY68" fmla="*/ 9070 h 10000"/>
                <a:gd name="connsiteX69" fmla="*/ 6561 w 9933"/>
                <a:gd name="connsiteY69" fmla="*/ 9137 h 10000"/>
                <a:gd name="connsiteX70" fmla="*/ 6666 w 9933"/>
                <a:gd name="connsiteY70" fmla="*/ 9216 h 10000"/>
                <a:gd name="connsiteX71" fmla="*/ 6760 w 9933"/>
                <a:gd name="connsiteY71" fmla="*/ 9302 h 10000"/>
                <a:gd name="connsiteX72" fmla="*/ 6835 w 9933"/>
                <a:gd name="connsiteY72" fmla="*/ 9415 h 10000"/>
                <a:gd name="connsiteX73" fmla="*/ 6901 w 9933"/>
                <a:gd name="connsiteY73" fmla="*/ 9527 h 10000"/>
                <a:gd name="connsiteX74" fmla="*/ 3094 w 9933"/>
                <a:gd name="connsiteY74" fmla="*/ 9527 h 10000"/>
                <a:gd name="connsiteX75" fmla="*/ 3133 w 9933"/>
                <a:gd name="connsiteY75" fmla="*/ 9441 h 10000"/>
                <a:gd name="connsiteX76" fmla="*/ 3187 w 9933"/>
                <a:gd name="connsiteY76" fmla="*/ 9355 h 10000"/>
                <a:gd name="connsiteX77" fmla="*/ 3241 w 9933"/>
                <a:gd name="connsiteY77" fmla="*/ 9289 h 10000"/>
                <a:gd name="connsiteX78" fmla="*/ 3312 w 9933"/>
                <a:gd name="connsiteY78" fmla="*/ 9223 h 10000"/>
                <a:gd name="connsiteX79" fmla="*/ 3379 w 9933"/>
                <a:gd name="connsiteY79" fmla="*/ 9170 h 10000"/>
                <a:gd name="connsiteX80" fmla="*/ 3460 w 9933"/>
                <a:gd name="connsiteY80" fmla="*/ 9117 h 10000"/>
                <a:gd name="connsiteX81" fmla="*/ 3540 w 9933"/>
                <a:gd name="connsiteY81" fmla="*/ 9077 h 10000"/>
                <a:gd name="connsiteX82" fmla="*/ 3633 w 9933"/>
                <a:gd name="connsiteY82" fmla="*/ 9044 h 10000"/>
                <a:gd name="connsiteX83" fmla="*/ 3633 w 9933"/>
                <a:gd name="connsiteY83" fmla="*/ 8195 h 10000"/>
                <a:gd name="connsiteX84" fmla="*/ 488 w 9933"/>
                <a:gd name="connsiteY84" fmla="*/ 8209 h 10000"/>
                <a:gd name="connsiteX85" fmla="*/ 488 w 9933"/>
                <a:gd name="connsiteY85" fmla="*/ 8838 h 10000"/>
                <a:gd name="connsiteX86" fmla="*/ 428 w 9933"/>
                <a:gd name="connsiteY86" fmla="*/ 8918 h 10000"/>
                <a:gd name="connsiteX87" fmla="*/ 382 w 9933"/>
                <a:gd name="connsiteY87" fmla="*/ 9004 h 10000"/>
                <a:gd name="connsiteX88" fmla="*/ 347 w 9933"/>
                <a:gd name="connsiteY88" fmla="*/ 9097 h 10000"/>
                <a:gd name="connsiteX89" fmla="*/ 334 w 9933"/>
                <a:gd name="connsiteY89" fmla="*/ 9203 h 10000"/>
                <a:gd name="connsiteX90" fmla="*/ 307 w 9933"/>
                <a:gd name="connsiteY90" fmla="*/ 9196 h 10000"/>
                <a:gd name="connsiteX91" fmla="*/ 286 w 9933"/>
                <a:gd name="connsiteY91" fmla="*/ 9196 h 10000"/>
                <a:gd name="connsiteX92" fmla="*/ 260 w 9933"/>
                <a:gd name="connsiteY92" fmla="*/ 9190 h 10000"/>
                <a:gd name="connsiteX93" fmla="*/ 234 w 9933"/>
                <a:gd name="connsiteY93" fmla="*/ 9190 h 10000"/>
                <a:gd name="connsiteX94" fmla="*/ 147 w 9933"/>
                <a:gd name="connsiteY94" fmla="*/ 9196 h 10000"/>
                <a:gd name="connsiteX95" fmla="*/ 74 w 9933"/>
                <a:gd name="connsiteY95" fmla="*/ 9216 h 10000"/>
                <a:gd name="connsiteX96" fmla="*/ 1 w 9933"/>
                <a:gd name="connsiteY96" fmla="*/ 9243 h 10000"/>
                <a:gd name="connsiteX97" fmla="*/ 1102 w 9933"/>
                <a:gd name="connsiteY97" fmla="*/ 9282 h 10000"/>
                <a:gd name="connsiteX98" fmla="*/ 516 w 9933"/>
                <a:gd name="connsiteY98" fmla="*/ 8684 h 10000"/>
                <a:gd name="connsiteX99" fmla="*/ 405 w 9933"/>
                <a:gd name="connsiteY99" fmla="*/ 8678 h 10000"/>
                <a:gd name="connsiteX100" fmla="*/ 7 w 9933"/>
                <a:gd name="connsiteY100" fmla="*/ 7088 h 10000"/>
                <a:gd name="connsiteX101" fmla="*/ 905 w 9933"/>
                <a:gd name="connsiteY101" fmla="*/ 8758 h 10000"/>
                <a:gd name="connsiteX102" fmla="*/ 551 w 9933"/>
                <a:gd name="connsiteY102" fmla="*/ 8945 h 10000"/>
                <a:gd name="connsiteX103" fmla="*/ 992 w 9933"/>
                <a:gd name="connsiteY103" fmla="*/ 9002 h 10000"/>
                <a:gd name="connsiteX104" fmla="*/ 1459 w 9933"/>
                <a:gd name="connsiteY104" fmla="*/ 9426 h 10000"/>
                <a:gd name="connsiteX105" fmla="*/ 8405 w 9933"/>
                <a:gd name="connsiteY105" fmla="*/ 9998 h 10000"/>
                <a:gd name="connsiteX106" fmla="*/ 9857 w 9933"/>
                <a:gd name="connsiteY106" fmla="*/ 9527 h 10000"/>
                <a:gd name="connsiteX107" fmla="*/ 9933 w 9933"/>
                <a:gd name="connsiteY107" fmla="*/ 9527 h 10000"/>
                <a:gd name="connsiteX0" fmla="*/ 9993 w 9993"/>
                <a:gd name="connsiteY0" fmla="*/ 9527 h 10000"/>
                <a:gd name="connsiteX1" fmla="*/ 9993 w 9993"/>
                <a:gd name="connsiteY1" fmla="*/ 7381 h 10000"/>
                <a:gd name="connsiteX2" fmla="*/ 9167 w 9993"/>
                <a:gd name="connsiteY2" fmla="*/ 7381 h 10000"/>
                <a:gd name="connsiteX3" fmla="*/ 9167 w 9993"/>
                <a:gd name="connsiteY3" fmla="*/ 4128 h 10000"/>
                <a:gd name="connsiteX4" fmla="*/ 7128 w 9993"/>
                <a:gd name="connsiteY4" fmla="*/ 4128 h 10000"/>
                <a:gd name="connsiteX5" fmla="*/ 7128 w 9993"/>
                <a:gd name="connsiteY5" fmla="*/ 3816 h 10000"/>
                <a:gd name="connsiteX6" fmla="*/ 8758 w 9993"/>
                <a:gd name="connsiteY6" fmla="*/ 3816 h 10000"/>
                <a:gd name="connsiteX7" fmla="*/ 8758 w 9993"/>
                <a:gd name="connsiteY7" fmla="*/ 3498 h 10000"/>
                <a:gd name="connsiteX8" fmla="*/ 7128 w 9993"/>
                <a:gd name="connsiteY8" fmla="*/ 3498 h 10000"/>
                <a:gd name="connsiteX9" fmla="*/ 7128 w 9993"/>
                <a:gd name="connsiteY9" fmla="*/ 1365 h 10000"/>
                <a:gd name="connsiteX10" fmla="*/ 4730 w 9993"/>
                <a:gd name="connsiteY10" fmla="*/ 550 h 10000"/>
                <a:gd name="connsiteX11" fmla="*/ 4730 w 9993"/>
                <a:gd name="connsiteY11" fmla="*/ 5672 h 10000"/>
                <a:gd name="connsiteX12" fmla="*/ 4350 w 9993"/>
                <a:gd name="connsiteY12" fmla="*/ 5678 h 10000"/>
                <a:gd name="connsiteX13" fmla="*/ 4350 w 9993"/>
                <a:gd name="connsiteY13" fmla="*/ 1756 h 10000"/>
                <a:gd name="connsiteX14" fmla="*/ 3544 w 9993"/>
                <a:gd name="connsiteY14" fmla="*/ 2061 h 10000"/>
                <a:gd name="connsiteX15" fmla="*/ 3108 w 9993"/>
                <a:gd name="connsiteY15" fmla="*/ 2061 h 10000"/>
                <a:gd name="connsiteX16" fmla="*/ 3108 w 9993"/>
                <a:gd name="connsiteY16" fmla="*/ 0 h 10000"/>
                <a:gd name="connsiteX17" fmla="*/ 2947 w 9993"/>
                <a:gd name="connsiteY17" fmla="*/ 0 h 10000"/>
                <a:gd name="connsiteX18" fmla="*/ 2947 w 9993"/>
                <a:gd name="connsiteY18" fmla="*/ 2061 h 10000"/>
                <a:gd name="connsiteX19" fmla="*/ 2577 w 9993"/>
                <a:gd name="connsiteY19" fmla="*/ 2061 h 10000"/>
                <a:gd name="connsiteX20" fmla="*/ 2577 w 9993"/>
                <a:gd name="connsiteY20" fmla="*/ 2492 h 10000"/>
                <a:gd name="connsiteX21" fmla="*/ 1913 w 9993"/>
                <a:gd name="connsiteY21" fmla="*/ 2815 h 10000"/>
                <a:gd name="connsiteX22" fmla="*/ 1913 w 9993"/>
                <a:gd name="connsiteY22" fmla="*/ 4413 h 10000"/>
                <a:gd name="connsiteX23" fmla="*/ 1557 w 9993"/>
                <a:gd name="connsiteY23" fmla="*/ 4413 h 10000"/>
                <a:gd name="connsiteX24" fmla="*/ 1557 w 9993"/>
                <a:gd name="connsiteY24" fmla="*/ 4837 h 10000"/>
                <a:gd name="connsiteX25" fmla="*/ 1913 w 9993"/>
                <a:gd name="connsiteY25" fmla="*/ 4837 h 10000"/>
                <a:gd name="connsiteX26" fmla="*/ 1913 w 9993"/>
                <a:gd name="connsiteY26" fmla="*/ 5367 h 10000"/>
                <a:gd name="connsiteX27" fmla="*/ 1557 w 9993"/>
                <a:gd name="connsiteY27" fmla="*/ 5367 h 10000"/>
                <a:gd name="connsiteX28" fmla="*/ 1557 w 9993"/>
                <a:gd name="connsiteY28" fmla="*/ 5791 h 10000"/>
                <a:gd name="connsiteX29" fmla="*/ 1913 w 9993"/>
                <a:gd name="connsiteY29" fmla="*/ 5791 h 10000"/>
                <a:gd name="connsiteX30" fmla="*/ 1913 w 9993"/>
                <a:gd name="connsiteY30" fmla="*/ 7043 h 10000"/>
                <a:gd name="connsiteX31" fmla="*/ 852 w 9993"/>
                <a:gd name="connsiteY31" fmla="*/ 7043 h 10000"/>
                <a:gd name="connsiteX32" fmla="*/ 852 w 9993"/>
                <a:gd name="connsiteY32" fmla="*/ 7818 h 10000"/>
                <a:gd name="connsiteX33" fmla="*/ 1396 w 9993"/>
                <a:gd name="connsiteY33" fmla="*/ 7838 h 10000"/>
                <a:gd name="connsiteX34" fmla="*/ 2133 w 9993"/>
                <a:gd name="connsiteY34" fmla="*/ 7315 h 10000"/>
                <a:gd name="connsiteX35" fmla="*/ 2127 w 9993"/>
                <a:gd name="connsiteY35" fmla="*/ 7818 h 10000"/>
                <a:gd name="connsiteX36" fmla="*/ 2805 w 9993"/>
                <a:gd name="connsiteY36" fmla="*/ 7368 h 10000"/>
                <a:gd name="connsiteX37" fmla="*/ 2805 w 9993"/>
                <a:gd name="connsiteY37" fmla="*/ 7818 h 10000"/>
                <a:gd name="connsiteX38" fmla="*/ 3476 w 9993"/>
                <a:gd name="connsiteY38" fmla="*/ 7361 h 10000"/>
                <a:gd name="connsiteX39" fmla="*/ 3482 w 9993"/>
                <a:gd name="connsiteY39" fmla="*/ 7811 h 10000"/>
                <a:gd name="connsiteX40" fmla="*/ 4127 w 9993"/>
                <a:gd name="connsiteY40" fmla="*/ 7328 h 10000"/>
                <a:gd name="connsiteX41" fmla="*/ 4127 w 9993"/>
                <a:gd name="connsiteY41" fmla="*/ 8613 h 10000"/>
                <a:gd name="connsiteX42" fmla="*/ 4202 w 9993"/>
                <a:gd name="connsiteY42" fmla="*/ 8520 h 10000"/>
                <a:gd name="connsiteX43" fmla="*/ 4275 w 9993"/>
                <a:gd name="connsiteY43" fmla="*/ 8434 h 10000"/>
                <a:gd name="connsiteX44" fmla="*/ 4365 w 9993"/>
                <a:gd name="connsiteY44" fmla="*/ 8361 h 10000"/>
                <a:gd name="connsiteX45" fmla="*/ 4464 w 9993"/>
                <a:gd name="connsiteY45" fmla="*/ 8295 h 10000"/>
                <a:gd name="connsiteX46" fmla="*/ 4564 w 9993"/>
                <a:gd name="connsiteY46" fmla="*/ 8249 h 10000"/>
                <a:gd name="connsiteX47" fmla="*/ 4671 w 9993"/>
                <a:gd name="connsiteY47" fmla="*/ 8215 h 10000"/>
                <a:gd name="connsiteX48" fmla="*/ 4783 w 9993"/>
                <a:gd name="connsiteY48" fmla="*/ 8189 h 10000"/>
                <a:gd name="connsiteX49" fmla="*/ 4912 w 9993"/>
                <a:gd name="connsiteY49" fmla="*/ 8182 h 10000"/>
                <a:gd name="connsiteX50" fmla="*/ 5087 w 9993"/>
                <a:gd name="connsiteY50" fmla="*/ 8195 h 10000"/>
                <a:gd name="connsiteX51" fmla="*/ 5262 w 9993"/>
                <a:gd name="connsiteY51" fmla="*/ 8242 h 10000"/>
                <a:gd name="connsiteX52" fmla="*/ 5402 w 9993"/>
                <a:gd name="connsiteY52" fmla="*/ 8321 h 10000"/>
                <a:gd name="connsiteX53" fmla="*/ 5545 w 9993"/>
                <a:gd name="connsiteY53" fmla="*/ 8421 h 10000"/>
                <a:gd name="connsiteX54" fmla="*/ 5666 w 9993"/>
                <a:gd name="connsiteY54" fmla="*/ 8540 h 10000"/>
                <a:gd name="connsiteX55" fmla="*/ 5746 w 9993"/>
                <a:gd name="connsiteY55" fmla="*/ 8686 h 10000"/>
                <a:gd name="connsiteX56" fmla="*/ 5820 w 9993"/>
                <a:gd name="connsiteY56" fmla="*/ 8838 h 10000"/>
                <a:gd name="connsiteX57" fmla="*/ 5845 w 9993"/>
                <a:gd name="connsiteY57" fmla="*/ 9004 h 10000"/>
                <a:gd name="connsiteX58" fmla="*/ 5879 w 9993"/>
                <a:gd name="connsiteY58" fmla="*/ 8997 h 10000"/>
                <a:gd name="connsiteX59" fmla="*/ 5906 w 9993"/>
                <a:gd name="connsiteY59" fmla="*/ 8997 h 10000"/>
                <a:gd name="connsiteX60" fmla="*/ 5933 w 9993"/>
                <a:gd name="connsiteY60" fmla="*/ 8991 h 10000"/>
                <a:gd name="connsiteX61" fmla="*/ 5959 w 9993"/>
                <a:gd name="connsiteY61" fmla="*/ 8991 h 10000"/>
                <a:gd name="connsiteX62" fmla="*/ 5993 w 9993"/>
                <a:gd name="connsiteY62" fmla="*/ 8984 h 10000"/>
                <a:gd name="connsiteX63" fmla="*/ 6025 w 9993"/>
                <a:gd name="connsiteY63" fmla="*/ 8984 h 10000"/>
                <a:gd name="connsiteX64" fmla="*/ 6053 w 9993"/>
                <a:gd name="connsiteY64" fmla="*/ 8984 h 10000"/>
                <a:gd name="connsiteX65" fmla="*/ 6088 w 9993"/>
                <a:gd name="connsiteY65" fmla="*/ 8984 h 10000"/>
                <a:gd name="connsiteX66" fmla="*/ 6228 w 9993"/>
                <a:gd name="connsiteY66" fmla="*/ 8991 h 10000"/>
                <a:gd name="connsiteX67" fmla="*/ 6356 w 9993"/>
                <a:gd name="connsiteY67" fmla="*/ 9024 h 10000"/>
                <a:gd name="connsiteX68" fmla="*/ 6482 w 9993"/>
                <a:gd name="connsiteY68" fmla="*/ 9070 h 10000"/>
                <a:gd name="connsiteX69" fmla="*/ 6598 w 9993"/>
                <a:gd name="connsiteY69" fmla="*/ 9137 h 10000"/>
                <a:gd name="connsiteX70" fmla="*/ 6704 w 9993"/>
                <a:gd name="connsiteY70" fmla="*/ 9216 h 10000"/>
                <a:gd name="connsiteX71" fmla="*/ 6799 w 9993"/>
                <a:gd name="connsiteY71" fmla="*/ 9302 h 10000"/>
                <a:gd name="connsiteX72" fmla="*/ 6874 w 9993"/>
                <a:gd name="connsiteY72" fmla="*/ 9415 h 10000"/>
                <a:gd name="connsiteX73" fmla="*/ 6941 w 9993"/>
                <a:gd name="connsiteY73" fmla="*/ 9527 h 10000"/>
                <a:gd name="connsiteX74" fmla="*/ 3108 w 9993"/>
                <a:gd name="connsiteY74" fmla="*/ 9527 h 10000"/>
                <a:gd name="connsiteX75" fmla="*/ 3147 w 9993"/>
                <a:gd name="connsiteY75" fmla="*/ 9441 h 10000"/>
                <a:gd name="connsiteX76" fmla="*/ 3201 w 9993"/>
                <a:gd name="connsiteY76" fmla="*/ 9355 h 10000"/>
                <a:gd name="connsiteX77" fmla="*/ 3256 w 9993"/>
                <a:gd name="connsiteY77" fmla="*/ 9289 h 10000"/>
                <a:gd name="connsiteX78" fmla="*/ 3327 w 9993"/>
                <a:gd name="connsiteY78" fmla="*/ 9223 h 10000"/>
                <a:gd name="connsiteX79" fmla="*/ 3395 w 9993"/>
                <a:gd name="connsiteY79" fmla="*/ 9170 h 10000"/>
                <a:gd name="connsiteX80" fmla="*/ 3476 w 9993"/>
                <a:gd name="connsiteY80" fmla="*/ 9117 h 10000"/>
                <a:gd name="connsiteX81" fmla="*/ 3557 w 9993"/>
                <a:gd name="connsiteY81" fmla="*/ 9077 h 10000"/>
                <a:gd name="connsiteX82" fmla="*/ 3651 w 9993"/>
                <a:gd name="connsiteY82" fmla="*/ 9044 h 10000"/>
                <a:gd name="connsiteX83" fmla="*/ 3651 w 9993"/>
                <a:gd name="connsiteY83" fmla="*/ 8195 h 10000"/>
                <a:gd name="connsiteX84" fmla="*/ 484 w 9993"/>
                <a:gd name="connsiteY84" fmla="*/ 8209 h 10000"/>
                <a:gd name="connsiteX85" fmla="*/ 484 w 9993"/>
                <a:gd name="connsiteY85" fmla="*/ 8838 h 10000"/>
                <a:gd name="connsiteX86" fmla="*/ 424 w 9993"/>
                <a:gd name="connsiteY86" fmla="*/ 8918 h 10000"/>
                <a:gd name="connsiteX87" fmla="*/ 378 w 9993"/>
                <a:gd name="connsiteY87" fmla="*/ 9004 h 10000"/>
                <a:gd name="connsiteX88" fmla="*/ 342 w 9993"/>
                <a:gd name="connsiteY88" fmla="*/ 9097 h 10000"/>
                <a:gd name="connsiteX89" fmla="*/ 329 w 9993"/>
                <a:gd name="connsiteY89" fmla="*/ 9203 h 10000"/>
                <a:gd name="connsiteX90" fmla="*/ 302 w 9993"/>
                <a:gd name="connsiteY90" fmla="*/ 9196 h 10000"/>
                <a:gd name="connsiteX91" fmla="*/ 281 w 9993"/>
                <a:gd name="connsiteY91" fmla="*/ 9196 h 10000"/>
                <a:gd name="connsiteX92" fmla="*/ 255 w 9993"/>
                <a:gd name="connsiteY92" fmla="*/ 9190 h 10000"/>
                <a:gd name="connsiteX93" fmla="*/ 229 w 9993"/>
                <a:gd name="connsiteY93" fmla="*/ 9190 h 10000"/>
                <a:gd name="connsiteX94" fmla="*/ 141 w 9993"/>
                <a:gd name="connsiteY94" fmla="*/ 9196 h 10000"/>
                <a:gd name="connsiteX95" fmla="*/ 67 w 9993"/>
                <a:gd name="connsiteY95" fmla="*/ 9216 h 10000"/>
                <a:gd name="connsiteX96" fmla="*/ 1346 w 9993"/>
                <a:gd name="connsiteY96" fmla="*/ 9184 h 10000"/>
                <a:gd name="connsiteX97" fmla="*/ 1102 w 9993"/>
                <a:gd name="connsiteY97" fmla="*/ 9282 h 10000"/>
                <a:gd name="connsiteX98" fmla="*/ 512 w 9993"/>
                <a:gd name="connsiteY98" fmla="*/ 8684 h 10000"/>
                <a:gd name="connsiteX99" fmla="*/ 401 w 9993"/>
                <a:gd name="connsiteY99" fmla="*/ 8678 h 10000"/>
                <a:gd name="connsiteX100" fmla="*/ 0 w 9993"/>
                <a:gd name="connsiteY100" fmla="*/ 7088 h 10000"/>
                <a:gd name="connsiteX101" fmla="*/ 904 w 9993"/>
                <a:gd name="connsiteY101" fmla="*/ 8758 h 10000"/>
                <a:gd name="connsiteX102" fmla="*/ 548 w 9993"/>
                <a:gd name="connsiteY102" fmla="*/ 8945 h 10000"/>
                <a:gd name="connsiteX103" fmla="*/ 992 w 9993"/>
                <a:gd name="connsiteY103" fmla="*/ 9002 h 10000"/>
                <a:gd name="connsiteX104" fmla="*/ 1462 w 9993"/>
                <a:gd name="connsiteY104" fmla="*/ 9426 h 10000"/>
                <a:gd name="connsiteX105" fmla="*/ 8455 w 9993"/>
                <a:gd name="connsiteY105" fmla="*/ 9998 h 10000"/>
                <a:gd name="connsiteX106" fmla="*/ 9916 w 9993"/>
                <a:gd name="connsiteY106" fmla="*/ 9527 h 10000"/>
                <a:gd name="connsiteX107" fmla="*/ 9993 w 9993"/>
                <a:gd name="connsiteY107" fmla="*/ 9527 h 10000"/>
                <a:gd name="connsiteX0" fmla="*/ 10000 w 10000"/>
                <a:gd name="connsiteY0" fmla="*/ 9527 h 10000"/>
                <a:gd name="connsiteX1" fmla="*/ 10000 w 10000"/>
                <a:gd name="connsiteY1" fmla="*/ 7381 h 10000"/>
                <a:gd name="connsiteX2" fmla="*/ 9173 w 10000"/>
                <a:gd name="connsiteY2" fmla="*/ 7381 h 10000"/>
                <a:gd name="connsiteX3" fmla="*/ 9173 w 10000"/>
                <a:gd name="connsiteY3" fmla="*/ 4128 h 10000"/>
                <a:gd name="connsiteX4" fmla="*/ 7133 w 10000"/>
                <a:gd name="connsiteY4" fmla="*/ 4128 h 10000"/>
                <a:gd name="connsiteX5" fmla="*/ 7133 w 10000"/>
                <a:gd name="connsiteY5" fmla="*/ 3816 h 10000"/>
                <a:gd name="connsiteX6" fmla="*/ 8764 w 10000"/>
                <a:gd name="connsiteY6" fmla="*/ 3816 h 10000"/>
                <a:gd name="connsiteX7" fmla="*/ 8764 w 10000"/>
                <a:gd name="connsiteY7" fmla="*/ 3498 h 10000"/>
                <a:gd name="connsiteX8" fmla="*/ 7133 w 10000"/>
                <a:gd name="connsiteY8" fmla="*/ 3498 h 10000"/>
                <a:gd name="connsiteX9" fmla="*/ 7133 w 10000"/>
                <a:gd name="connsiteY9" fmla="*/ 1365 h 10000"/>
                <a:gd name="connsiteX10" fmla="*/ 4733 w 10000"/>
                <a:gd name="connsiteY10" fmla="*/ 550 h 10000"/>
                <a:gd name="connsiteX11" fmla="*/ 4733 w 10000"/>
                <a:gd name="connsiteY11" fmla="*/ 5672 h 10000"/>
                <a:gd name="connsiteX12" fmla="*/ 4353 w 10000"/>
                <a:gd name="connsiteY12" fmla="*/ 5678 h 10000"/>
                <a:gd name="connsiteX13" fmla="*/ 4353 w 10000"/>
                <a:gd name="connsiteY13" fmla="*/ 1756 h 10000"/>
                <a:gd name="connsiteX14" fmla="*/ 3546 w 10000"/>
                <a:gd name="connsiteY14" fmla="*/ 2061 h 10000"/>
                <a:gd name="connsiteX15" fmla="*/ 3110 w 10000"/>
                <a:gd name="connsiteY15" fmla="*/ 2061 h 10000"/>
                <a:gd name="connsiteX16" fmla="*/ 3110 w 10000"/>
                <a:gd name="connsiteY16" fmla="*/ 0 h 10000"/>
                <a:gd name="connsiteX17" fmla="*/ 2949 w 10000"/>
                <a:gd name="connsiteY17" fmla="*/ 0 h 10000"/>
                <a:gd name="connsiteX18" fmla="*/ 2949 w 10000"/>
                <a:gd name="connsiteY18" fmla="*/ 2061 h 10000"/>
                <a:gd name="connsiteX19" fmla="*/ 2579 w 10000"/>
                <a:gd name="connsiteY19" fmla="*/ 2061 h 10000"/>
                <a:gd name="connsiteX20" fmla="*/ 2579 w 10000"/>
                <a:gd name="connsiteY20" fmla="*/ 2492 h 10000"/>
                <a:gd name="connsiteX21" fmla="*/ 1914 w 10000"/>
                <a:gd name="connsiteY21" fmla="*/ 2815 h 10000"/>
                <a:gd name="connsiteX22" fmla="*/ 1914 w 10000"/>
                <a:gd name="connsiteY22" fmla="*/ 4413 h 10000"/>
                <a:gd name="connsiteX23" fmla="*/ 1558 w 10000"/>
                <a:gd name="connsiteY23" fmla="*/ 4413 h 10000"/>
                <a:gd name="connsiteX24" fmla="*/ 1558 w 10000"/>
                <a:gd name="connsiteY24" fmla="*/ 4837 h 10000"/>
                <a:gd name="connsiteX25" fmla="*/ 1914 w 10000"/>
                <a:gd name="connsiteY25" fmla="*/ 4837 h 10000"/>
                <a:gd name="connsiteX26" fmla="*/ 1914 w 10000"/>
                <a:gd name="connsiteY26" fmla="*/ 5367 h 10000"/>
                <a:gd name="connsiteX27" fmla="*/ 1558 w 10000"/>
                <a:gd name="connsiteY27" fmla="*/ 5367 h 10000"/>
                <a:gd name="connsiteX28" fmla="*/ 1558 w 10000"/>
                <a:gd name="connsiteY28" fmla="*/ 5791 h 10000"/>
                <a:gd name="connsiteX29" fmla="*/ 1914 w 10000"/>
                <a:gd name="connsiteY29" fmla="*/ 5791 h 10000"/>
                <a:gd name="connsiteX30" fmla="*/ 1914 w 10000"/>
                <a:gd name="connsiteY30" fmla="*/ 7043 h 10000"/>
                <a:gd name="connsiteX31" fmla="*/ 853 w 10000"/>
                <a:gd name="connsiteY31" fmla="*/ 7043 h 10000"/>
                <a:gd name="connsiteX32" fmla="*/ 853 w 10000"/>
                <a:gd name="connsiteY32" fmla="*/ 7818 h 10000"/>
                <a:gd name="connsiteX33" fmla="*/ 1397 w 10000"/>
                <a:gd name="connsiteY33" fmla="*/ 7838 h 10000"/>
                <a:gd name="connsiteX34" fmla="*/ 2134 w 10000"/>
                <a:gd name="connsiteY34" fmla="*/ 7315 h 10000"/>
                <a:gd name="connsiteX35" fmla="*/ 2128 w 10000"/>
                <a:gd name="connsiteY35" fmla="*/ 7818 h 10000"/>
                <a:gd name="connsiteX36" fmla="*/ 2807 w 10000"/>
                <a:gd name="connsiteY36" fmla="*/ 7368 h 10000"/>
                <a:gd name="connsiteX37" fmla="*/ 2807 w 10000"/>
                <a:gd name="connsiteY37" fmla="*/ 7818 h 10000"/>
                <a:gd name="connsiteX38" fmla="*/ 3478 w 10000"/>
                <a:gd name="connsiteY38" fmla="*/ 7361 h 10000"/>
                <a:gd name="connsiteX39" fmla="*/ 3484 w 10000"/>
                <a:gd name="connsiteY39" fmla="*/ 7811 h 10000"/>
                <a:gd name="connsiteX40" fmla="*/ 4130 w 10000"/>
                <a:gd name="connsiteY40" fmla="*/ 7328 h 10000"/>
                <a:gd name="connsiteX41" fmla="*/ 4130 w 10000"/>
                <a:gd name="connsiteY41" fmla="*/ 8613 h 10000"/>
                <a:gd name="connsiteX42" fmla="*/ 4205 w 10000"/>
                <a:gd name="connsiteY42" fmla="*/ 8520 h 10000"/>
                <a:gd name="connsiteX43" fmla="*/ 4278 w 10000"/>
                <a:gd name="connsiteY43" fmla="*/ 8434 h 10000"/>
                <a:gd name="connsiteX44" fmla="*/ 4368 w 10000"/>
                <a:gd name="connsiteY44" fmla="*/ 8361 h 10000"/>
                <a:gd name="connsiteX45" fmla="*/ 4467 w 10000"/>
                <a:gd name="connsiteY45" fmla="*/ 8295 h 10000"/>
                <a:gd name="connsiteX46" fmla="*/ 4567 w 10000"/>
                <a:gd name="connsiteY46" fmla="*/ 8249 h 10000"/>
                <a:gd name="connsiteX47" fmla="*/ 4674 w 10000"/>
                <a:gd name="connsiteY47" fmla="*/ 8215 h 10000"/>
                <a:gd name="connsiteX48" fmla="*/ 4786 w 10000"/>
                <a:gd name="connsiteY48" fmla="*/ 8189 h 10000"/>
                <a:gd name="connsiteX49" fmla="*/ 4915 w 10000"/>
                <a:gd name="connsiteY49" fmla="*/ 8182 h 10000"/>
                <a:gd name="connsiteX50" fmla="*/ 5091 w 10000"/>
                <a:gd name="connsiteY50" fmla="*/ 8195 h 10000"/>
                <a:gd name="connsiteX51" fmla="*/ 5266 w 10000"/>
                <a:gd name="connsiteY51" fmla="*/ 8242 h 10000"/>
                <a:gd name="connsiteX52" fmla="*/ 5406 w 10000"/>
                <a:gd name="connsiteY52" fmla="*/ 8321 h 10000"/>
                <a:gd name="connsiteX53" fmla="*/ 5549 w 10000"/>
                <a:gd name="connsiteY53" fmla="*/ 8421 h 10000"/>
                <a:gd name="connsiteX54" fmla="*/ 5670 w 10000"/>
                <a:gd name="connsiteY54" fmla="*/ 8540 h 10000"/>
                <a:gd name="connsiteX55" fmla="*/ 5750 w 10000"/>
                <a:gd name="connsiteY55" fmla="*/ 8686 h 10000"/>
                <a:gd name="connsiteX56" fmla="*/ 5824 w 10000"/>
                <a:gd name="connsiteY56" fmla="*/ 8838 h 10000"/>
                <a:gd name="connsiteX57" fmla="*/ 5849 w 10000"/>
                <a:gd name="connsiteY57" fmla="*/ 9004 h 10000"/>
                <a:gd name="connsiteX58" fmla="*/ 5883 w 10000"/>
                <a:gd name="connsiteY58" fmla="*/ 8997 h 10000"/>
                <a:gd name="connsiteX59" fmla="*/ 5910 w 10000"/>
                <a:gd name="connsiteY59" fmla="*/ 8997 h 10000"/>
                <a:gd name="connsiteX60" fmla="*/ 5937 w 10000"/>
                <a:gd name="connsiteY60" fmla="*/ 8991 h 10000"/>
                <a:gd name="connsiteX61" fmla="*/ 5963 w 10000"/>
                <a:gd name="connsiteY61" fmla="*/ 8991 h 10000"/>
                <a:gd name="connsiteX62" fmla="*/ 5997 w 10000"/>
                <a:gd name="connsiteY62" fmla="*/ 8984 h 10000"/>
                <a:gd name="connsiteX63" fmla="*/ 6029 w 10000"/>
                <a:gd name="connsiteY63" fmla="*/ 8984 h 10000"/>
                <a:gd name="connsiteX64" fmla="*/ 6057 w 10000"/>
                <a:gd name="connsiteY64" fmla="*/ 8984 h 10000"/>
                <a:gd name="connsiteX65" fmla="*/ 6092 w 10000"/>
                <a:gd name="connsiteY65" fmla="*/ 8984 h 10000"/>
                <a:gd name="connsiteX66" fmla="*/ 6232 w 10000"/>
                <a:gd name="connsiteY66" fmla="*/ 8991 h 10000"/>
                <a:gd name="connsiteX67" fmla="*/ 6360 w 10000"/>
                <a:gd name="connsiteY67" fmla="*/ 9024 h 10000"/>
                <a:gd name="connsiteX68" fmla="*/ 6487 w 10000"/>
                <a:gd name="connsiteY68" fmla="*/ 9070 h 10000"/>
                <a:gd name="connsiteX69" fmla="*/ 6603 w 10000"/>
                <a:gd name="connsiteY69" fmla="*/ 9137 h 10000"/>
                <a:gd name="connsiteX70" fmla="*/ 6709 w 10000"/>
                <a:gd name="connsiteY70" fmla="*/ 9216 h 10000"/>
                <a:gd name="connsiteX71" fmla="*/ 6804 w 10000"/>
                <a:gd name="connsiteY71" fmla="*/ 9302 h 10000"/>
                <a:gd name="connsiteX72" fmla="*/ 6879 w 10000"/>
                <a:gd name="connsiteY72" fmla="*/ 9415 h 10000"/>
                <a:gd name="connsiteX73" fmla="*/ 6946 w 10000"/>
                <a:gd name="connsiteY73" fmla="*/ 9527 h 10000"/>
                <a:gd name="connsiteX74" fmla="*/ 3110 w 10000"/>
                <a:gd name="connsiteY74" fmla="*/ 9527 h 10000"/>
                <a:gd name="connsiteX75" fmla="*/ 3149 w 10000"/>
                <a:gd name="connsiteY75" fmla="*/ 9441 h 10000"/>
                <a:gd name="connsiteX76" fmla="*/ 3203 w 10000"/>
                <a:gd name="connsiteY76" fmla="*/ 9355 h 10000"/>
                <a:gd name="connsiteX77" fmla="*/ 3258 w 10000"/>
                <a:gd name="connsiteY77" fmla="*/ 9289 h 10000"/>
                <a:gd name="connsiteX78" fmla="*/ 3329 w 10000"/>
                <a:gd name="connsiteY78" fmla="*/ 9223 h 10000"/>
                <a:gd name="connsiteX79" fmla="*/ 3397 w 10000"/>
                <a:gd name="connsiteY79" fmla="*/ 9170 h 10000"/>
                <a:gd name="connsiteX80" fmla="*/ 3478 w 10000"/>
                <a:gd name="connsiteY80" fmla="*/ 9117 h 10000"/>
                <a:gd name="connsiteX81" fmla="*/ 3559 w 10000"/>
                <a:gd name="connsiteY81" fmla="*/ 9077 h 10000"/>
                <a:gd name="connsiteX82" fmla="*/ 3654 w 10000"/>
                <a:gd name="connsiteY82" fmla="*/ 9044 h 10000"/>
                <a:gd name="connsiteX83" fmla="*/ 3654 w 10000"/>
                <a:gd name="connsiteY83" fmla="*/ 8195 h 10000"/>
                <a:gd name="connsiteX84" fmla="*/ 484 w 10000"/>
                <a:gd name="connsiteY84" fmla="*/ 8209 h 10000"/>
                <a:gd name="connsiteX85" fmla="*/ 484 w 10000"/>
                <a:gd name="connsiteY85" fmla="*/ 8838 h 10000"/>
                <a:gd name="connsiteX86" fmla="*/ 424 w 10000"/>
                <a:gd name="connsiteY86" fmla="*/ 8918 h 10000"/>
                <a:gd name="connsiteX87" fmla="*/ 378 w 10000"/>
                <a:gd name="connsiteY87" fmla="*/ 9004 h 10000"/>
                <a:gd name="connsiteX88" fmla="*/ 342 w 10000"/>
                <a:gd name="connsiteY88" fmla="*/ 9097 h 10000"/>
                <a:gd name="connsiteX89" fmla="*/ 329 w 10000"/>
                <a:gd name="connsiteY89" fmla="*/ 9203 h 10000"/>
                <a:gd name="connsiteX90" fmla="*/ 302 w 10000"/>
                <a:gd name="connsiteY90" fmla="*/ 9196 h 10000"/>
                <a:gd name="connsiteX91" fmla="*/ 281 w 10000"/>
                <a:gd name="connsiteY91" fmla="*/ 9196 h 10000"/>
                <a:gd name="connsiteX92" fmla="*/ 255 w 10000"/>
                <a:gd name="connsiteY92" fmla="*/ 9190 h 10000"/>
                <a:gd name="connsiteX93" fmla="*/ 229 w 10000"/>
                <a:gd name="connsiteY93" fmla="*/ 9190 h 10000"/>
                <a:gd name="connsiteX94" fmla="*/ 141 w 10000"/>
                <a:gd name="connsiteY94" fmla="*/ 9196 h 10000"/>
                <a:gd name="connsiteX95" fmla="*/ 243 w 10000"/>
                <a:gd name="connsiteY95" fmla="*/ 8269 h 10000"/>
                <a:gd name="connsiteX96" fmla="*/ 1347 w 10000"/>
                <a:gd name="connsiteY96" fmla="*/ 9184 h 10000"/>
                <a:gd name="connsiteX97" fmla="*/ 1103 w 10000"/>
                <a:gd name="connsiteY97" fmla="*/ 9282 h 10000"/>
                <a:gd name="connsiteX98" fmla="*/ 512 w 10000"/>
                <a:gd name="connsiteY98" fmla="*/ 8684 h 10000"/>
                <a:gd name="connsiteX99" fmla="*/ 401 w 10000"/>
                <a:gd name="connsiteY99" fmla="*/ 8678 h 10000"/>
                <a:gd name="connsiteX100" fmla="*/ 0 w 10000"/>
                <a:gd name="connsiteY100" fmla="*/ 7088 h 10000"/>
                <a:gd name="connsiteX101" fmla="*/ 905 w 10000"/>
                <a:gd name="connsiteY101" fmla="*/ 8758 h 10000"/>
                <a:gd name="connsiteX102" fmla="*/ 548 w 10000"/>
                <a:gd name="connsiteY102" fmla="*/ 8945 h 10000"/>
                <a:gd name="connsiteX103" fmla="*/ 993 w 10000"/>
                <a:gd name="connsiteY103" fmla="*/ 9002 h 10000"/>
                <a:gd name="connsiteX104" fmla="*/ 1463 w 10000"/>
                <a:gd name="connsiteY104" fmla="*/ 9426 h 10000"/>
                <a:gd name="connsiteX105" fmla="*/ 8461 w 10000"/>
                <a:gd name="connsiteY105" fmla="*/ 9998 h 10000"/>
                <a:gd name="connsiteX106" fmla="*/ 9923 w 10000"/>
                <a:gd name="connsiteY106" fmla="*/ 9527 h 10000"/>
                <a:gd name="connsiteX107" fmla="*/ 10000 w 10000"/>
                <a:gd name="connsiteY107" fmla="*/ 9527 h 10000"/>
                <a:gd name="connsiteX0" fmla="*/ 10000 w 10000"/>
                <a:gd name="connsiteY0" fmla="*/ 9527 h 10000"/>
                <a:gd name="connsiteX1" fmla="*/ 10000 w 10000"/>
                <a:gd name="connsiteY1" fmla="*/ 7381 h 10000"/>
                <a:gd name="connsiteX2" fmla="*/ 9173 w 10000"/>
                <a:gd name="connsiteY2" fmla="*/ 7381 h 10000"/>
                <a:gd name="connsiteX3" fmla="*/ 9173 w 10000"/>
                <a:gd name="connsiteY3" fmla="*/ 4128 h 10000"/>
                <a:gd name="connsiteX4" fmla="*/ 7133 w 10000"/>
                <a:gd name="connsiteY4" fmla="*/ 4128 h 10000"/>
                <a:gd name="connsiteX5" fmla="*/ 7133 w 10000"/>
                <a:gd name="connsiteY5" fmla="*/ 3816 h 10000"/>
                <a:gd name="connsiteX6" fmla="*/ 8764 w 10000"/>
                <a:gd name="connsiteY6" fmla="*/ 3816 h 10000"/>
                <a:gd name="connsiteX7" fmla="*/ 8764 w 10000"/>
                <a:gd name="connsiteY7" fmla="*/ 3498 h 10000"/>
                <a:gd name="connsiteX8" fmla="*/ 7133 w 10000"/>
                <a:gd name="connsiteY8" fmla="*/ 3498 h 10000"/>
                <a:gd name="connsiteX9" fmla="*/ 7133 w 10000"/>
                <a:gd name="connsiteY9" fmla="*/ 1365 h 10000"/>
                <a:gd name="connsiteX10" fmla="*/ 4733 w 10000"/>
                <a:gd name="connsiteY10" fmla="*/ 550 h 10000"/>
                <a:gd name="connsiteX11" fmla="*/ 4733 w 10000"/>
                <a:gd name="connsiteY11" fmla="*/ 5672 h 10000"/>
                <a:gd name="connsiteX12" fmla="*/ 4353 w 10000"/>
                <a:gd name="connsiteY12" fmla="*/ 5678 h 10000"/>
                <a:gd name="connsiteX13" fmla="*/ 4353 w 10000"/>
                <a:gd name="connsiteY13" fmla="*/ 1756 h 10000"/>
                <a:gd name="connsiteX14" fmla="*/ 3546 w 10000"/>
                <a:gd name="connsiteY14" fmla="*/ 2061 h 10000"/>
                <a:gd name="connsiteX15" fmla="*/ 3110 w 10000"/>
                <a:gd name="connsiteY15" fmla="*/ 2061 h 10000"/>
                <a:gd name="connsiteX16" fmla="*/ 3110 w 10000"/>
                <a:gd name="connsiteY16" fmla="*/ 0 h 10000"/>
                <a:gd name="connsiteX17" fmla="*/ 2949 w 10000"/>
                <a:gd name="connsiteY17" fmla="*/ 0 h 10000"/>
                <a:gd name="connsiteX18" fmla="*/ 2949 w 10000"/>
                <a:gd name="connsiteY18" fmla="*/ 2061 h 10000"/>
                <a:gd name="connsiteX19" fmla="*/ 2579 w 10000"/>
                <a:gd name="connsiteY19" fmla="*/ 2061 h 10000"/>
                <a:gd name="connsiteX20" fmla="*/ 2579 w 10000"/>
                <a:gd name="connsiteY20" fmla="*/ 2492 h 10000"/>
                <a:gd name="connsiteX21" fmla="*/ 1914 w 10000"/>
                <a:gd name="connsiteY21" fmla="*/ 2815 h 10000"/>
                <a:gd name="connsiteX22" fmla="*/ 1914 w 10000"/>
                <a:gd name="connsiteY22" fmla="*/ 4413 h 10000"/>
                <a:gd name="connsiteX23" fmla="*/ 1558 w 10000"/>
                <a:gd name="connsiteY23" fmla="*/ 4413 h 10000"/>
                <a:gd name="connsiteX24" fmla="*/ 1558 w 10000"/>
                <a:gd name="connsiteY24" fmla="*/ 4837 h 10000"/>
                <a:gd name="connsiteX25" fmla="*/ 1914 w 10000"/>
                <a:gd name="connsiteY25" fmla="*/ 4837 h 10000"/>
                <a:gd name="connsiteX26" fmla="*/ 1914 w 10000"/>
                <a:gd name="connsiteY26" fmla="*/ 5367 h 10000"/>
                <a:gd name="connsiteX27" fmla="*/ 1558 w 10000"/>
                <a:gd name="connsiteY27" fmla="*/ 5367 h 10000"/>
                <a:gd name="connsiteX28" fmla="*/ 1558 w 10000"/>
                <a:gd name="connsiteY28" fmla="*/ 5791 h 10000"/>
                <a:gd name="connsiteX29" fmla="*/ 1914 w 10000"/>
                <a:gd name="connsiteY29" fmla="*/ 5791 h 10000"/>
                <a:gd name="connsiteX30" fmla="*/ 1914 w 10000"/>
                <a:gd name="connsiteY30" fmla="*/ 7043 h 10000"/>
                <a:gd name="connsiteX31" fmla="*/ 853 w 10000"/>
                <a:gd name="connsiteY31" fmla="*/ 7043 h 10000"/>
                <a:gd name="connsiteX32" fmla="*/ 853 w 10000"/>
                <a:gd name="connsiteY32" fmla="*/ 7818 h 10000"/>
                <a:gd name="connsiteX33" fmla="*/ 1397 w 10000"/>
                <a:gd name="connsiteY33" fmla="*/ 7838 h 10000"/>
                <a:gd name="connsiteX34" fmla="*/ 2134 w 10000"/>
                <a:gd name="connsiteY34" fmla="*/ 7315 h 10000"/>
                <a:gd name="connsiteX35" fmla="*/ 2128 w 10000"/>
                <a:gd name="connsiteY35" fmla="*/ 7818 h 10000"/>
                <a:gd name="connsiteX36" fmla="*/ 2807 w 10000"/>
                <a:gd name="connsiteY36" fmla="*/ 7368 h 10000"/>
                <a:gd name="connsiteX37" fmla="*/ 2807 w 10000"/>
                <a:gd name="connsiteY37" fmla="*/ 7818 h 10000"/>
                <a:gd name="connsiteX38" fmla="*/ 3478 w 10000"/>
                <a:gd name="connsiteY38" fmla="*/ 7361 h 10000"/>
                <a:gd name="connsiteX39" fmla="*/ 3484 w 10000"/>
                <a:gd name="connsiteY39" fmla="*/ 7811 h 10000"/>
                <a:gd name="connsiteX40" fmla="*/ 4130 w 10000"/>
                <a:gd name="connsiteY40" fmla="*/ 7328 h 10000"/>
                <a:gd name="connsiteX41" fmla="*/ 4130 w 10000"/>
                <a:gd name="connsiteY41" fmla="*/ 8613 h 10000"/>
                <a:gd name="connsiteX42" fmla="*/ 4205 w 10000"/>
                <a:gd name="connsiteY42" fmla="*/ 8520 h 10000"/>
                <a:gd name="connsiteX43" fmla="*/ 4278 w 10000"/>
                <a:gd name="connsiteY43" fmla="*/ 8434 h 10000"/>
                <a:gd name="connsiteX44" fmla="*/ 4368 w 10000"/>
                <a:gd name="connsiteY44" fmla="*/ 8361 h 10000"/>
                <a:gd name="connsiteX45" fmla="*/ 4467 w 10000"/>
                <a:gd name="connsiteY45" fmla="*/ 8295 h 10000"/>
                <a:gd name="connsiteX46" fmla="*/ 4567 w 10000"/>
                <a:gd name="connsiteY46" fmla="*/ 8249 h 10000"/>
                <a:gd name="connsiteX47" fmla="*/ 4674 w 10000"/>
                <a:gd name="connsiteY47" fmla="*/ 8215 h 10000"/>
                <a:gd name="connsiteX48" fmla="*/ 4786 w 10000"/>
                <a:gd name="connsiteY48" fmla="*/ 8189 h 10000"/>
                <a:gd name="connsiteX49" fmla="*/ 4915 w 10000"/>
                <a:gd name="connsiteY49" fmla="*/ 8182 h 10000"/>
                <a:gd name="connsiteX50" fmla="*/ 5091 w 10000"/>
                <a:gd name="connsiteY50" fmla="*/ 8195 h 10000"/>
                <a:gd name="connsiteX51" fmla="*/ 5266 w 10000"/>
                <a:gd name="connsiteY51" fmla="*/ 8242 h 10000"/>
                <a:gd name="connsiteX52" fmla="*/ 5406 w 10000"/>
                <a:gd name="connsiteY52" fmla="*/ 8321 h 10000"/>
                <a:gd name="connsiteX53" fmla="*/ 5549 w 10000"/>
                <a:gd name="connsiteY53" fmla="*/ 8421 h 10000"/>
                <a:gd name="connsiteX54" fmla="*/ 5670 w 10000"/>
                <a:gd name="connsiteY54" fmla="*/ 8540 h 10000"/>
                <a:gd name="connsiteX55" fmla="*/ 5750 w 10000"/>
                <a:gd name="connsiteY55" fmla="*/ 8686 h 10000"/>
                <a:gd name="connsiteX56" fmla="*/ 5824 w 10000"/>
                <a:gd name="connsiteY56" fmla="*/ 8838 h 10000"/>
                <a:gd name="connsiteX57" fmla="*/ 5849 w 10000"/>
                <a:gd name="connsiteY57" fmla="*/ 9004 h 10000"/>
                <a:gd name="connsiteX58" fmla="*/ 5883 w 10000"/>
                <a:gd name="connsiteY58" fmla="*/ 8997 h 10000"/>
                <a:gd name="connsiteX59" fmla="*/ 5910 w 10000"/>
                <a:gd name="connsiteY59" fmla="*/ 8997 h 10000"/>
                <a:gd name="connsiteX60" fmla="*/ 5937 w 10000"/>
                <a:gd name="connsiteY60" fmla="*/ 8991 h 10000"/>
                <a:gd name="connsiteX61" fmla="*/ 5963 w 10000"/>
                <a:gd name="connsiteY61" fmla="*/ 8991 h 10000"/>
                <a:gd name="connsiteX62" fmla="*/ 5997 w 10000"/>
                <a:gd name="connsiteY62" fmla="*/ 8984 h 10000"/>
                <a:gd name="connsiteX63" fmla="*/ 6029 w 10000"/>
                <a:gd name="connsiteY63" fmla="*/ 8984 h 10000"/>
                <a:gd name="connsiteX64" fmla="*/ 6057 w 10000"/>
                <a:gd name="connsiteY64" fmla="*/ 8984 h 10000"/>
                <a:gd name="connsiteX65" fmla="*/ 6092 w 10000"/>
                <a:gd name="connsiteY65" fmla="*/ 8984 h 10000"/>
                <a:gd name="connsiteX66" fmla="*/ 6232 w 10000"/>
                <a:gd name="connsiteY66" fmla="*/ 8991 h 10000"/>
                <a:gd name="connsiteX67" fmla="*/ 6360 w 10000"/>
                <a:gd name="connsiteY67" fmla="*/ 9024 h 10000"/>
                <a:gd name="connsiteX68" fmla="*/ 6487 w 10000"/>
                <a:gd name="connsiteY68" fmla="*/ 9070 h 10000"/>
                <a:gd name="connsiteX69" fmla="*/ 6603 w 10000"/>
                <a:gd name="connsiteY69" fmla="*/ 9137 h 10000"/>
                <a:gd name="connsiteX70" fmla="*/ 6709 w 10000"/>
                <a:gd name="connsiteY70" fmla="*/ 9216 h 10000"/>
                <a:gd name="connsiteX71" fmla="*/ 6804 w 10000"/>
                <a:gd name="connsiteY71" fmla="*/ 9302 h 10000"/>
                <a:gd name="connsiteX72" fmla="*/ 6879 w 10000"/>
                <a:gd name="connsiteY72" fmla="*/ 9415 h 10000"/>
                <a:gd name="connsiteX73" fmla="*/ 6946 w 10000"/>
                <a:gd name="connsiteY73" fmla="*/ 9527 h 10000"/>
                <a:gd name="connsiteX74" fmla="*/ 3110 w 10000"/>
                <a:gd name="connsiteY74" fmla="*/ 9527 h 10000"/>
                <a:gd name="connsiteX75" fmla="*/ 3149 w 10000"/>
                <a:gd name="connsiteY75" fmla="*/ 9441 h 10000"/>
                <a:gd name="connsiteX76" fmla="*/ 3203 w 10000"/>
                <a:gd name="connsiteY76" fmla="*/ 9355 h 10000"/>
                <a:gd name="connsiteX77" fmla="*/ 3258 w 10000"/>
                <a:gd name="connsiteY77" fmla="*/ 9289 h 10000"/>
                <a:gd name="connsiteX78" fmla="*/ 3329 w 10000"/>
                <a:gd name="connsiteY78" fmla="*/ 9223 h 10000"/>
                <a:gd name="connsiteX79" fmla="*/ 3397 w 10000"/>
                <a:gd name="connsiteY79" fmla="*/ 9170 h 10000"/>
                <a:gd name="connsiteX80" fmla="*/ 3478 w 10000"/>
                <a:gd name="connsiteY80" fmla="*/ 9117 h 10000"/>
                <a:gd name="connsiteX81" fmla="*/ 3559 w 10000"/>
                <a:gd name="connsiteY81" fmla="*/ 9077 h 10000"/>
                <a:gd name="connsiteX82" fmla="*/ 3654 w 10000"/>
                <a:gd name="connsiteY82" fmla="*/ 9044 h 10000"/>
                <a:gd name="connsiteX83" fmla="*/ 3654 w 10000"/>
                <a:gd name="connsiteY83" fmla="*/ 8195 h 10000"/>
                <a:gd name="connsiteX84" fmla="*/ 484 w 10000"/>
                <a:gd name="connsiteY84" fmla="*/ 8209 h 10000"/>
                <a:gd name="connsiteX85" fmla="*/ 484 w 10000"/>
                <a:gd name="connsiteY85" fmla="*/ 8838 h 10000"/>
                <a:gd name="connsiteX86" fmla="*/ 424 w 10000"/>
                <a:gd name="connsiteY86" fmla="*/ 8918 h 10000"/>
                <a:gd name="connsiteX87" fmla="*/ 378 w 10000"/>
                <a:gd name="connsiteY87" fmla="*/ 9004 h 10000"/>
                <a:gd name="connsiteX88" fmla="*/ 342 w 10000"/>
                <a:gd name="connsiteY88" fmla="*/ 9097 h 10000"/>
                <a:gd name="connsiteX89" fmla="*/ 329 w 10000"/>
                <a:gd name="connsiteY89" fmla="*/ 9203 h 10000"/>
                <a:gd name="connsiteX90" fmla="*/ 302 w 10000"/>
                <a:gd name="connsiteY90" fmla="*/ 9196 h 10000"/>
                <a:gd name="connsiteX91" fmla="*/ 281 w 10000"/>
                <a:gd name="connsiteY91" fmla="*/ 9196 h 10000"/>
                <a:gd name="connsiteX92" fmla="*/ 255 w 10000"/>
                <a:gd name="connsiteY92" fmla="*/ 9190 h 10000"/>
                <a:gd name="connsiteX93" fmla="*/ 229 w 10000"/>
                <a:gd name="connsiteY93" fmla="*/ 9190 h 10000"/>
                <a:gd name="connsiteX94" fmla="*/ 670 w 10000"/>
                <a:gd name="connsiteY94" fmla="*/ 8486 h 10000"/>
                <a:gd name="connsiteX95" fmla="*/ 243 w 10000"/>
                <a:gd name="connsiteY95" fmla="*/ 8269 h 10000"/>
                <a:gd name="connsiteX96" fmla="*/ 1347 w 10000"/>
                <a:gd name="connsiteY96" fmla="*/ 9184 h 10000"/>
                <a:gd name="connsiteX97" fmla="*/ 1103 w 10000"/>
                <a:gd name="connsiteY97" fmla="*/ 9282 h 10000"/>
                <a:gd name="connsiteX98" fmla="*/ 512 w 10000"/>
                <a:gd name="connsiteY98" fmla="*/ 8684 h 10000"/>
                <a:gd name="connsiteX99" fmla="*/ 401 w 10000"/>
                <a:gd name="connsiteY99" fmla="*/ 8678 h 10000"/>
                <a:gd name="connsiteX100" fmla="*/ 0 w 10000"/>
                <a:gd name="connsiteY100" fmla="*/ 7088 h 10000"/>
                <a:gd name="connsiteX101" fmla="*/ 905 w 10000"/>
                <a:gd name="connsiteY101" fmla="*/ 8758 h 10000"/>
                <a:gd name="connsiteX102" fmla="*/ 548 w 10000"/>
                <a:gd name="connsiteY102" fmla="*/ 8945 h 10000"/>
                <a:gd name="connsiteX103" fmla="*/ 993 w 10000"/>
                <a:gd name="connsiteY103" fmla="*/ 9002 h 10000"/>
                <a:gd name="connsiteX104" fmla="*/ 1463 w 10000"/>
                <a:gd name="connsiteY104" fmla="*/ 9426 h 10000"/>
                <a:gd name="connsiteX105" fmla="*/ 8461 w 10000"/>
                <a:gd name="connsiteY105" fmla="*/ 9998 h 10000"/>
                <a:gd name="connsiteX106" fmla="*/ 9923 w 10000"/>
                <a:gd name="connsiteY106" fmla="*/ 9527 h 10000"/>
                <a:gd name="connsiteX107" fmla="*/ 10000 w 10000"/>
                <a:gd name="connsiteY107" fmla="*/ 9527 h 10000"/>
                <a:gd name="connsiteX0" fmla="*/ 10000 w 10000"/>
                <a:gd name="connsiteY0" fmla="*/ 9527 h 10000"/>
                <a:gd name="connsiteX1" fmla="*/ 10000 w 10000"/>
                <a:gd name="connsiteY1" fmla="*/ 7381 h 10000"/>
                <a:gd name="connsiteX2" fmla="*/ 9173 w 10000"/>
                <a:gd name="connsiteY2" fmla="*/ 7381 h 10000"/>
                <a:gd name="connsiteX3" fmla="*/ 9173 w 10000"/>
                <a:gd name="connsiteY3" fmla="*/ 4128 h 10000"/>
                <a:gd name="connsiteX4" fmla="*/ 7133 w 10000"/>
                <a:gd name="connsiteY4" fmla="*/ 4128 h 10000"/>
                <a:gd name="connsiteX5" fmla="*/ 7133 w 10000"/>
                <a:gd name="connsiteY5" fmla="*/ 3816 h 10000"/>
                <a:gd name="connsiteX6" fmla="*/ 8764 w 10000"/>
                <a:gd name="connsiteY6" fmla="*/ 3816 h 10000"/>
                <a:gd name="connsiteX7" fmla="*/ 8764 w 10000"/>
                <a:gd name="connsiteY7" fmla="*/ 3498 h 10000"/>
                <a:gd name="connsiteX8" fmla="*/ 7133 w 10000"/>
                <a:gd name="connsiteY8" fmla="*/ 3498 h 10000"/>
                <a:gd name="connsiteX9" fmla="*/ 7133 w 10000"/>
                <a:gd name="connsiteY9" fmla="*/ 1365 h 10000"/>
                <a:gd name="connsiteX10" fmla="*/ 4733 w 10000"/>
                <a:gd name="connsiteY10" fmla="*/ 550 h 10000"/>
                <a:gd name="connsiteX11" fmla="*/ 4733 w 10000"/>
                <a:gd name="connsiteY11" fmla="*/ 5672 h 10000"/>
                <a:gd name="connsiteX12" fmla="*/ 4353 w 10000"/>
                <a:gd name="connsiteY12" fmla="*/ 5678 h 10000"/>
                <a:gd name="connsiteX13" fmla="*/ 4353 w 10000"/>
                <a:gd name="connsiteY13" fmla="*/ 1756 h 10000"/>
                <a:gd name="connsiteX14" fmla="*/ 3546 w 10000"/>
                <a:gd name="connsiteY14" fmla="*/ 2061 h 10000"/>
                <a:gd name="connsiteX15" fmla="*/ 3110 w 10000"/>
                <a:gd name="connsiteY15" fmla="*/ 2061 h 10000"/>
                <a:gd name="connsiteX16" fmla="*/ 3110 w 10000"/>
                <a:gd name="connsiteY16" fmla="*/ 0 h 10000"/>
                <a:gd name="connsiteX17" fmla="*/ 2949 w 10000"/>
                <a:gd name="connsiteY17" fmla="*/ 0 h 10000"/>
                <a:gd name="connsiteX18" fmla="*/ 2949 w 10000"/>
                <a:gd name="connsiteY18" fmla="*/ 2061 h 10000"/>
                <a:gd name="connsiteX19" fmla="*/ 2579 w 10000"/>
                <a:gd name="connsiteY19" fmla="*/ 2061 h 10000"/>
                <a:gd name="connsiteX20" fmla="*/ 2579 w 10000"/>
                <a:gd name="connsiteY20" fmla="*/ 2492 h 10000"/>
                <a:gd name="connsiteX21" fmla="*/ 1914 w 10000"/>
                <a:gd name="connsiteY21" fmla="*/ 2815 h 10000"/>
                <a:gd name="connsiteX22" fmla="*/ 1914 w 10000"/>
                <a:gd name="connsiteY22" fmla="*/ 4413 h 10000"/>
                <a:gd name="connsiteX23" fmla="*/ 1558 w 10000"/>
                <a:gd name="connsiteY23" fmla="*/ 4413 h 10000"/>
                <a:gd name="connsiteX24" fmla="*/ 1558 w 10000"/>
                <a:gd name="connsiteY24" fmla="*/ 4837 h 10000"/>
                <a:gd name="connsiteX25" fmla="*/ 1914 w 10000"/>
                <a:gd name="connsiteY25" fmla="*/ 4837 h 10000"/>
                <a:gd name="connsiteX26" fmla="*/ 1914 w 10000"/>
                <a:gd name="connsiteY26" fmla="*/ 5367 h 10000"/>
                <a:gd name="connsiteX27" fmla="*/ 1558 w 10000"/>
                <a:gd name="connsiteY27" fmla="*/ 5367 h 10000"/>
                <a:gd name="connsiteX28" fmla="*/ 1558 w 10000"/>
                <a:gd name="connsiteY28" fmla="*/ 5791 h 10000"/>
                <a:gd name="connsiteX29" fmla="*/ 1914 w 10000"/>
                <a:gd name="connsiteY29" fmla="*/ 5791 h 10000"/>
                <a:gd name="connsiteX30" fmla="*/ 1914 w 10000"/>
                <a:gd name="connsiteY30" fmla="*/ 7043 h 10000"/>
                <a:gd name="connsiteX31" fmla="*/ 853 w 10000"/>
                <a:gd name="connsiteY31" fmla="*/ 7043 h 10000"/>
                <a:gd name="connsiteX32" fmla="*/ 853 w 10000"/>
                <a:gd name="connsiteY32" fmla="*/ 7818 h 10000"/>
                <a:gd name="connsiteX33" fmla="*/ 1397 w 10000"/>
                <a:gd name="connsiteY33" fmla="*/ 7838 h 10000"/>
                <a:gd name="connsiteX34" fmla="*/ 2134 w 10000"/>
                <a:gd name="connsiteY34" fmla="*/ 7315 h 10000"/>
                <a:gd name="connsiteX35" fmla="*/ 2128 w 10000"/>
                <a:gd name="connsiteY35" fmla="*/ 7818 h 10000"/>
                <a:gd name="connsiteX36" fmla="*/ 2807 w 10000"/>
                <a:gd name="connsiteY36" fmla="*/ 7368 h 10000"/>
                <a:gd name="connsiteX37" fmla="*/ 2807 w 10000"/>
                <a:gd name="connsiteY37" fmla="*/ 7818 h 10000"/>
                <a:gd name="connsiteX38" fmla="*/ 3478 w 10000"/>
                <a:gd name="connsiteY38" fmla="*/ 7361 h 10000"/>
                <a:gd name="connsiteX39" fmla="*/ 3484 w 10000"/>
                <a:gd name="connsiteY39" fmla="*/ 7811 h 10000"/>
                <a:gd name="connsiteX40" fmla="*/ 4130 w 10000"/>
                <a:gd name="connsiteY40" fmla="*/ 7328 h 10000"/>
                <a:gd name="connsiteX41" fmla="*/ 4130 w 10000"/>
                <a:gd name="connsiteY41" fmla="*/ 8613 h 10000"/>
                <a:gd name="connsiteX42" fmla="*/ 4205 w 10000"/>
                <a:gd name="connsiteY42" fmla="*/ 8520 h 10000"/>
                <a:gd name="connsiteX43" fmla="*/ 4278 w 10000"/>
                <a:gd name="connsiteY43" fmla="*/ 8434 h 10000"/>
                <a:gd name="connsiteX44" fmla="*/ 4368 w 10000"/>
                <a:gd name="connsiteY44" fmla="*/ 8361 h 10000"/>
                <a:gd name="connsiteX45" fmla="*/ 4467 w 10000"/>
                <a:gd name="connsiteY45" fmla="*/ 8295 h 10000"/>
                <a:gd name="connsiteX46" fmla="*/ 4567 w 10000"/>
                <a:gd name="connsiteY46" fmla="*/ 8249 h 10000"/>
                <a:gd name="connsiteX47" fmla="*/ 4674 w 10000"/>
                <a:gd name="connsiteY47" fmla="*/ 8215 h 10000"/>
                <a:gd name="connsiteX48" fmla="*/ 4786 w 10000"/>
                <a:gd name="connsiteY48" fmla="*/ 8189 h 10000"/>
                <a:gd name="connsiteX49" fmla="*/ 4915 w 10000"/>
                <a:gd name="connsiteY49" fmla="*/ 8182 h 10000"/>
                <a:gd name="connsiteX50" fmla="*/ 5091 w 10000"/>
                <a:gd name="connsiteY50" fmla="*/ 8195 h 10000"/>
                <a:gd name="connsiteX51" fmla="*/ 5266 w 10000"/>
                <a:gd name="connsiteY51" fmla="*/ 8242 h 10000"/>
                <a:gd name="connsiteX52" fmla="*/ 5406 w 10000"/>
                <a:gd name="connsiteY52" fmla="*/ 8321 h 10000"/>
                <a:gd name="connsiteX53" fmla="*/ 5549 w 10000"/>
                <a:gd name="connsiteY53" fmla="*/ 8421 h 10000"/>
                <a:gd name="connsiteX54" fmla="*/ 5670 w 10000"/>
                <a:gd name="connsiteY54" fmla="*/ 8540 h 10000"/>
                <a:gd name="connsiteX55" fmla="*/ 5750 w 10000"/>
                <a:gd name="connsiteY55" fmla="*/ 8686 h 10000"/>
                <a:gd name="connsiteX56" fmla="*/ 5824 w 10000"/>
                <a:gd name="connsiteY56" fmla="*/ 8838 h 10000"/>
                <a:gd name="connsiteX57" fmla="*/ 5849 w 10000"/>
                <a:gd name="connsiteY57" fmla="*/ 9004 h 10000"/>
                <a:gd name="connsiteX58" fmla="*/ 5883 w 10000"/>
                <a:gd name="connsiteY58" fmla="*/ 8997 h 10000"/>
                <a:gd name="connsiteX59" fmla="*/ 5910 w 10000"/>
                <a:gd name="connsiteY59" fmla="*/ 8997 h 10000"/>
                <a:gd name="connsiteX60" fmla="*/ 5937 w 10000"/>
                <a:gd name="connsiteY60" fmla="*/ 8991 h 10000"/>
                <a:gd name="connsiteX61" fmla="*/ 5963 w 10000"/>
                <a:gd name="connsiteY61" fmla="*/ 8991 h 10000"/>
                <a:gd name="connsiteX62" fmla="*/ 5997 w 10000"/>
                <a:gd name="connsiteY62" fmla="*/ 8984 h 10000"/>
                <a:gd name="connsiteX63" fmla="*/ 6029 w 10000"/>
                <a:gd name="connsiteY63" fmla="*/ 8984 h 10000"/>
                <a:gd name="connsiteX64" fmla="*/ 6057 w 10000"/>
                <a:gd name="connsiteY64" fmla="*/ 8984 h 10000"/>
                <a:gd name="connsiteX65" fmla="*/ 6092 w 10000"/>
                <a:gd name="connsiteY65" fmla="*/ 8984 h 10000"/>
                <a:gd name="connsiteX66" fmla="*/ 6232 w 10000"/>
                <a:gd name="connsiteY66" fmla="*/ 8991 h 10000"/>
                <a:gd name="connsiteX67" fmla="*/ 6360 w 10000"/>
                <a:gd name="connsiteY67" fmla="*/ 9024 h 10000"/>
                <a:gd name="connsiteX68" fmla="*/ 6487 w 10000"/>
                <a:gd name="connsiteY68" fmla="*/ 9070 h 10000"/>
                <a:gd name="connsiteX69" fmla="*/ 6603 w 10000"/>
                <a:gd name="connsiteY69" fmla="*/ 9137 h 10000"/>
                <a:gd name="connsiteX70" fmla="*/ 6709 w 10000"/>
                <a:gd name="connsiteY70" fmla="*/ 9216 h 10000"/>
                <a:gd name="connsiteX71" fmla="*/ 6804 w 10000"/>
                <a:gd name="connsiteY71" fmla="*/ 9302 h 10000"/>
                <a:gd name="connsiteX72" fmla="*/ 6879 w 10000"/>
                <a:gd name="connsiteY72" fmla="*/ 9415 h 10000"/>
                <a:gd name="connsiteX73" fmla="*/ 6946 w 10000"/>
                <a:gd name="connsiteY73" fmla="*/ 9527 h 10000"/>
                <a:gd name="connsiteX74" fmla="*/ 3110 w 10000"/>
                <a:gd name="connsiteY74" fmla="*/ 9527 h 10000"/>
                <a:gd name="connsiteX75" fmla="*/ 3149 w 10000"/>
                <a:gd name="connsiteY75" fmla="*/ 9441 h 10000"/>
                <a:gd name="connsiteX76" fmla="*/ 3203 w 10000"/>
                <a:gd name="connsiteY76" fmla="*/ 9355 h 10000"/>
                <a:gd name="connsiteX77" fmla="*/ 3258 w 10000"/>
                <a:gd name="connsiteY77" fmla="*/ 9289 h 10000"/>
                <a:gd name="connsiteX78" fmla="*/ 3329 w 10000"/>
                <a:gd name="connsiteY78" fmla="*/ 9223 h 10000"/>
                <a:gd name="connsiteX79" fmla="*/ 3397 w 10000"/>
                <a:gd name="connsiteY79" fmla="*/ 9170 h 10000"/>
                <a:gd name="connsiteX80" fmla="*/ 3478 w 10000"/>
                <a:gd name="connsiteY80" fmla="*/ 9117 h 10000"/>
                <a:gd name="connsiteX81" fmla="*/ 3559 w 10000"/>
                <a:gd name="connsiteY81" fmla="*/ 9077 h 10000"/>
                <a:gd name="connsiteX82" fmla="*/ 3654 w 10000"/>
                <a:gd name="connsiteY82" fmla="*/ 9044 h 10000"/>
                <a:gd name="connsiteX83" fmla="*/ 3654 w 10000"/>
                <a:gd name="connsiteY83" fmla="*/ 8195 h 10000"/>
                <a:gd name="connsiteX84" fmla="*/ 484 w 10000"/>
                <a:gd name="connsiteY84" fmla="*/ 8209 h 10000"/>
                <a:gd name="connsiteX85" fmla="*/ 484 w 10000"/>
                <a:gd name="connsiteY85" fmla="*/ 8838 h 10000"/>
                <a:gd name="connsiteX86" fmla="*/ 424 w 10000"/>
                <a:gd name="connsiteY86" fmla="*/ 8918 h 10000"/>
                <a:gd name="connsiteX87" fmla="*/ 378 w 10000"/>
                <a:gd name="connsiteY87" fmla="*/ 9004 h 10000"/>
                <a:gd name="connsiteX88" fmla="*/ 342 w 10000"/>
                <a:gd name="connsiteY88" fmla="*/ 9097 h 10000"/>
                <a:gd name="connsiteX89" fmla="*/ 329 w 10000"/>
                <a:gd name="connsiteY89" fmla="*/ 9203 h 10000"/>
                <a:gd name="connsiteX90" fmla="*/ 302 w 10000"/>
                <a:gd name="connsiteY90" fmla="*/ 9196 h 10000"/>
                <a:gd name="connsiteX91" fmla="*/ 281 w 10000"/>
                <a:gd name="connsiteY91" fmla="*/ 9196 h 10000"/>
                <a:gd name="connsiteX92" fmla="*/ 255 w 10000"/>
                <a:gd name="connsiteY92" fmla="*/ 9190 h 10000"/>
                <a:gd name="connsiteX93" fmla="*/ 817 w 10000"/>
                <a:gd name="connsiteY93" fmla="*/ 8657 h 10000"/>
                <a:gd name="connsiteX94" fmla="*/ 670 w 10000"/>
                <a:gd name="connsiteY94" fmla="*/ 8486 h 10000"/>
                <a:gd name="connsiteX95" fmla="*/ 243 w 10000"/>
                <a:gd name="connsiteY95" fmla="*/ 8269 h 10000"/>
                <a:gd name="connsiteX96" fmla="*/ 1347 w 10000"/>
                <a:gd name="connsiteY96" fmla="*/ 9184 h 10000"/>
                <a:gd name="connsiteX97" fmla="*/ 1103 w 10000"/>
                <a:gd name="connsiteY97" fmla="*/ 9282 h 10000"/>
                <a:gd name="connsiteX98" fmla="*/ 512 w 10000"/>
                <a:gd name="connsiteY98" fmla="*/ 8684 h 10000"/>
                <a:gd name="connsiteX99" fmla="*/ 401 w 10000"/>
                <a:gd name="connsiteY99" fmla="*/ 8678 h 10000"/>
                <a:gd name="connsiteX100" fmla="*/ 0 w 10000"/>
                <a:gd name="connsiteY100" fmla="*/ 7088 h 10000"/>
                <a:gd name="connsiteX101" fmla="*/ 905 w 10000"/>
                <a:gd name="connsiteY101" fmla="*/ 8758 h 10000"/>
                <a:gd name="connsiteX102" fmla="*/ 548 w 10000"/>
                <a:gd name="connsiteY102" fmla="*/ 8945 h 10000"/>
                <a:gd name="connsiteX103" fmla="*/ 993 w 10000"/>
                <a:gd name="connsiteY103" fmla="*/ 9002 h 10000"/>
                <a:gd name="connsiteX104" fmla="*/ 1463 w 10000"/>
                <a:gd name="connsiteY104" fmla="*/ 9426 h 10000"/>
                <a:gd name="connsiteX105" fmla="*/ 8461 w 10000"/>
                <a:gd name="connsiteY105" fmla="*/ 9998 h 10000"/>
                <a:gd name="connsiteX106" fmla="*/ 9923 w 10000"/>
                <a:gd name="connsiteY106" fmla="*/ 9527 h 10000"/>
                <a:gd name="connsiteX107" fmla="*/ 10000 w 10000"/>
                <a:gd name="connsiteY107" fmla="*/ 9527 h 10000"/>
                <a:gd name="connsiteX0" fmla="*/ 10000 w 10000"/>
                <a:gd name="connsiteY0" fmla="*/ 9527 h 10000"/>
                <a:gd name="connsiteX1" fmla="*/ 10000 w 10000"/>
                <a:gd name="connsiteY1" fmla="*/ 7381 h 10000"/>
                <a:gd name="connsiteX2" fmla="*/ 9173 w 10000"/>
                <a:gd name="connsiteY2" fmla="*/ 7381 h 10000"/>
                <a:gd name="connsiteX3" fmla="*/ 9173 w 10000"/>
                <a:gd name="connsiteY3" fmla="*/ 4128 h 10000"/>
                <a:gd name="connsiteX4" fmla="*/ 7133 w 10000"/>
                <a:gd name="connsiteY4" fmla="*/ 4128 h 10000"/>
                <a:gd name="connsiteX5" fmla="*/ 7133 w 10000"/>
                <a:gd name="connsiteY5" fmla="*/ 3816 h 10000"/>
                <a:gd name="connsiteX6" fmla="*/ 8764 w 10000"/>
                <a:gd name="connsiteY6" fmla="*/ 3816 h 10000"/>
                <a:gd name="connsiteX7" fmla="*/ 8764 w 10000"/>
                <a:gd name="connsiteY7" fmla="*/ 3498 h 10000"/>
                <a:gd name="connsiteX8" fmla="*/ 7133 w 10000"/>
                <a:gd name="connsiteY8" fmla="*/ 3498 h 10000"/>
                <a:gd name="connsiteX9" fmla="*/ 7133 w 10000"/>
                <a:gd name="connsiteY9" fmla="*/ 1365 h 10000"/>
                <a:gd name="connsiteX10" fmla="*/ 4733 w 10000"/>
                <a:gd name="connsiteY10" fmla="*/ 550 h 10000"/>
                <a:gd name="connsiteX11" fmla="*/ 4733 w 10000"/>
                <a:gd name="connsiteY11" fmla="*/ 5672 h 10000"/>
                <a:gd name="connsiteX12" fmla="*/ 4353 w 10000"/>
                <a:gd name="connsiteY12" fmla="*/ 5678 h 10000"/>
                <a:gd name="connsiteX13" fmla="*/ 4353 w 10000"/>
                <a:gd name="connsiteY13" fmla="*/ 1756 h 10000"/>
                <a:gd name="connsiteX14" fmla="*/ 3546 w 10000"/>
                <a:gd name="connsiteY14" fmla="*/ 2061 h 10000"/>
                <a:gd name="connsiteX15" fmla="*/ 3110 w 10000"/>
                <a:gd name="connsiteY15" fmla="*/ 2061 h 10000"/>
                <a:gd name="connsiteX16" fmla="*/ 3110 w 10000"/>
                <a:gd name="connsiteY16" fmla="*/ 0 h 10000"/>
                <a:gd name="connsiteX17" fmla="*/ 2949 w 10000"/>
                <a:gd name="connsiteY17" fmla="*/ 0 h 10000"/>
                <a:gd name="connsiteX18" fmla="*/ 2949 w 10000"/>
                <a:gd name="connsiteY18" fmla="*/ 2061 h 10000"/>
                <a:gd name="connsiteX19" fmla="*/ 2579 w 10000"/>
                <a:gd name="connsiteY19" fmla="*/ 2061 h 10000"/>
                <a:gd name="connsiteX20" fmla="*/ 2579 w 10000"/>
                <a:gd name="connsiteY20" fmla="*/ 2492 h 10000"/>
                <a:gd name="connsiteX21" fmla="*/ 1914 w 10000"/>
                <a:gd name="connsiteY21" fmla="*/ 2815 h 10000"/>
                <a:gd name="connsiteX22" fmla="*/ 1914 w 10000"/>
                <a:gd name="connsiteY22" fmla="*/ 4413 h 10000"/>
                <a:gd name="connsiteX23" fmla="*/ 1558 w 10000"/>
                <a:gd name="connsiteY23" fmla="*/ 4413 h 10000"/>
                <a:gd name="connsiteX24" fmla="*/ 1558 w 10000"/>
                <a:gd name="connsiteY24" fmla="*/ 4837 h 10000"/>
                <a:gd name="connsiteX25" fmla="*/ 1914 w 10000"/>
                <a:gd name="connsiteY25" fmla="*/ 4837 h 10000"/>
                <a:gd name="connsiteX26" fmla="*/ 1914 w 10000"/>
                <a:gd name="connsiteY26" fmla="*/ 5367 h 10000"/>
                <a:gd name="connsiteX27" fmla="*/ 1558 w 10000"/>
                <a:gd name="connsiteY27" fmla="*/ 5367 h 10000"/>
                <a:gd name="connsiteX28" fmla="*/ 1558 w 10000"/>
                <a:gd name="connsiteY28" fmla="*/ 5791 h 10000"/>
                <a:gd name="connsiteX29" fmla="*/ 1914 w 10000"/>
                <a:gd name="connsiteY29" fmla="*/ 5791 h 10000"/>
                <a:gd name="connsiteX30" fmla="*/ 1914 w 10000"/>
                <a:gd name="connsiteY30" fmla="*/ 7043 h 10000"/>
                <a:gd name="connsiteX31" fmla="*/ 853 w 10000"/>
                <a:gd name="connsiteY31" fmla="*/ 7043 h 10000"/>
                <a:gd name="connsiteX32" fmla="*/ 853 w 10000"/>
                <a:gd name="connsiteY32" fmla="*/ 7818 h 10000"/>
                <a:gd name="connsiteX33" fmla="*/ 1397 w 10000"/>
                <a:gd name="connsiteY33" fmla="*/ 7838 h 10000"/>
                <a:gd name="connsiteX34" fmla="*/ 2134 w 10000"/>
                <a:gd name="connsiteY34" fmla="*/ 7315 h 10000"/>
                <a:gd name="connsiteX35" fmla="*/ 2128 w 10000"/>
                <a:gd name="connsiteY35" fmla="*/ 7818 h 10000"/>
                <a:gd name="connsiteX36" fmla="*/ 2807 w 10000"/>
                <a:gd name="connsiteY36" fmla="*/ 7368 h 10000"/>
                <a:gd name="connsiteX37" fmla="*/ 2807 w 10000"/>
                <a:gd name="connsiteY37" fmla="*/ 7818 h 10000"/>
                <a:gd name="connsiteX38" fmla="*/ 3478 w 10000"/>
                <a:gd name="connsiteY38" fmla="*/ 7361 h 10000"/>
                <a:gd name="connsiteX39" fmla="*/ 3484 w 10000"/>
                <a:gd name="connsiteY39" fmla="*/ 7811 h 10000"/>
                <a:gd name="connsiteX40" fmla="*/ 4130 w 10000"/>
                <a:gd name="connsiteY40" fmla="*/ 7328 h 10000"/>
                <a:gd name="connsiteX41" fmla="*/ 4130 w 10000"/>
                <a:gd name="connsiteY41" fmla="*/ 8613 h 10000"/>
                <a:gd name="connsiteX42" fmla="*/ 4205 w 10000"/>
                <a:gd name="connsiteY42" fmla="*/ 8520 h 10000"/>
                <a:gd name="connsiteX43" fmla="*/ 4278 w 10000"/>
                <a:gd name="connsiteY43" fmla="*/ 8434 h 10000"/>
                <a:gd name="connsiteX44" fmla="*/ 4368 w 10000"/>
                <a:gd name="connsiteY44" fmla="*/ 8361 h 10000"/>
                <a:gd name="connsiteX45" fmla="*/ 4467 w 10000"/>
                <a:gd name="connsiteY45" fmla="*/ 8295 h 10000"/>
                <a:gd name="connsiteX46" fmla="*/ 4567 w 10000"/>
                <a:gd name="connsiteY46" fmla="*/ 8249 h 10000"/>
                <a:gd name="connsiteX47" fmla="*/ 4674 w 10000"/>
                <a:gd name="connsiteY47" fmla="*/ 8215 h 10000"/>
                <a:gd name="connsiteX48" fmla="*/ 4786 w 10000"/>
                <a:gd name="connsiteY48" fmla="*/ 8189 h 10000"/>
                <a:gd name="connsiteX49" fmla="*/ 4915 w 10000"/>
                <a:gd name="connsiteY49" fmla="*/ 8182 h 10000"/>
                <a:gd name="connsiteX50" fmla="*/ 5091 w 10000"/>
                <a:gd name="connsiteY50" fmla="*/ 8195 h 10000"/>
                <a:gd name="connsiteX51" fmla="*/ 5266 w 10000"/>
                <a:gd name="connsiteY51" fmla="*/ 8242 h 10000"/>
                <a:gd name="connsiteX52" fmla="*/ 5406 w 10000"/>
                <a:gd name="connsiteY52" fmla="*/ 8321 h 10000"/>
                <a:gd name="connsiteX53" fmla="*/ 5549 w 10000"/>
                <a:gd name="connsiteY53" fmla="*/ 8421 h 10000"/>
                <a:gd name="connsiteX54" fmla="*/ 5670 w 10000"/>
                <a:gd name="connsiteY54" fmla="*/ 8540 h 10000"/>
                <a:gd name="connsiteX55" fmla="*/ 5750 w 10000"/>
                <a:gd name="connsiteY55" fmla="*/ 8686 h 10000"/>
                <a:gd name="connsiteX56" fmla="*/ 5824 w 10000"/>
                <a:gd name="connsiteY56" fmla="*/ 8838 h 10000"/>
                <a:gd name="connsiteX57" fmla="*/ 5849 w 10000"/>
                <a:gd name="connsiteY57" fmla="*/ 9004 h 10000"/>
                <a:gd name="connsiteX58" fmla="*/ 5883 w 10000"/>
                <a:gd name="connsiteY58" fmla="*/ 8997 h 10000"/>
                <a:gd name="connsiteX59" fmla="*/ 5910 w 10000"/>
                <a:gd name="connsiteY59" fmla="*/ 8997 h 10000"/>
                <a:gd name="connsiteX60" fmla="*/ 5937 w 10000"/>
                <a:gd name="connsiteY60" fmla="*/ 8991 h 10000"/>
                <a:gd name="connsiteX61" fmla="*/ 5963 w 10000"/>
                <a:gd name="connsiteY61" fmla="*/ 8991 h 10000"/>
                <a:gd name="connsiteX62" fmla="*/ 5997 w 10000"/>
                <a:gd name="connsiteY62" fmla="*/ 8984 h 10000"/>
                <a:gd name="connsiteX63" fmla="*/ 6029 w 10000"/>
                <a:gd name="connsiteY63" fmla="*/ 8984 h 10000"/>
                <a:gd name="connsiteX64" fmla="*/ 6057 w 10000"/>
                <a:gd name="connsiteY64" fmla="*/ 8984 h 10000"/>
                <a:gd name="connsiteX65" fmla="*/ 6092 w 10000"/>
                <a:gd name="connsiteY65" fmla="*/ 8984 h 10000"/>
                <a:gd name="connsiteX66" fmla="*/ 6232 w 10000"/>
                <a:gd name="connsiteY66" fmla="*/ 8991 h 10000"/>
                <a:gd name="connsiteX67" fmla="*/ 6360 w 10000"/>
                <a:gd name="connsiteY67" fmla="*/ 9024 h 10000"/>
                <a:gd name="connsiteX68" fmla="*/ 6487 w 10000"/>
                <a:gd name="connsiteY68" fmla="*/ 9070 h 10000"/>
                <a:gd name="connsiteX69" fmla="*/ 6603 w 10000"/>
                <a:gd name="connsiteY69" fmla="*/ 9137 h 10000"/>
                <a:gd name="connsiteX70" fmla="*/ 6709 w 10000"/>
                <a:gd name="connsiteY70" fmla="*/ 9216 h 10000"/>
                <a:gd name="connsiteX71" fmla="*/ 6804 w 10000"/>
                <a:gd name="connsiteY71" fmla="*/ 9302 h 10000"/>
                <a:gd name="connsiteX72" fmla="*/ 6879 w 10000"/>
                <a:gd name="connsiteY72" fmla="*/ 9415 h 10000"/>
                <a:gd name="connsiteX73" fmla="*/ 6946 w 10000"/>
                <a:gd name="connsiteY73" fmla="*/ 9527 h 10000"/>
                <a:gd name="connsiteX74" fmla="*/ 3110 w 10000"/>
                <a:gd name="connsiteY74" fmla="*/ 9527 h 10000"/>
                <a:gd name="connsiteX75" fmla="*/ 3149 w 10000"/>
                <a:gd name="connsiteY75" fmla="*/ 9441 h 10000"/>
                <a:gd name="connsiteX76" fmla="*/ 3203 w 10000"/>
                <a:gd name="connsiteY76" fmla="*/ 9355 h 10000"/>
                <a:gd name="connsiteX77" fmla="*/ 3258 w 10000"/>
                <a:gd name="connsiteY77" fmla="*/ 9289 h 10000"/>
                <a:gd name="connsiteX78" fmla="*/ 3329 w 10000"/>
                <a:gd name="connsiteY78" fmla="*/ 9223 h 10000"/>
                <a:gd name="connsiteX79" fmla="*/ 3397 w 10000"/>
                <a:gd name="connsiteY79" fmla="*/ 9170 h 10000"/>
                <a:gd name="connsiteX80" fmla="*/ 3478 w 10000"/>
                <a:gd name="connsiteY80" fmla="*/ 9117 h 10000"/>
                <a:gd name="connsiteX81" fmla="*/ 3559 w 10000"/>
                <a:gd name="connsiteY81" fmla="*/ 9077 h 10000"/>
                <a:gd name="connsiteX82" fmla="*/ 3654 w 10000"/>
                <a:gd name="connsiteY82" fmla="*/ 9044 h 10000"/>
                <a:gd name="connsiteX83" fmla="*/ 3654 w 10000"/>
                <a:gd name="connsiteY83" fmla="*/ 8195 h 10000"/>
                <a:gd name="connsiteX84" fmla="*/ 484 w 10000"/>
                <a:gd name="connsiteY84" fmla="*/ 8209 h 10000"/>
                <a:gd name="connsiteX85" fmla="*/ 484 w 10000"/>
                <a:gd name="connsiteY85" fmla="*/ 8838 h 10000"/>
                <a:gd name="connsiteX86" fmla="*/ 424 w 10000"/>
                <a:gd name="connsiteY86" fmla="*/ 8918 h 10000"/>
                <a:gd name="connsiteX87" fmla="*/ 378 w 10000"/>
                <a:gd name="connsiteY87" fmla="*/ 9004 h 10000"/>
                <a:gd name="connsiteX88" fmla="*/ 342 w 10000"/>
                <a:gd name="connsiteY88" fmla="*/ 9097 h 10000"/>
                <a:gd name="connsiteX89" fmla="*/ 329 w 10000"/>
                <a:gd name="connsiteY89" fmla="*/ 9203 h 10000"/>
                <a:gd name="connsiteX90" fmla="*/ 302 w 10000"/>
                <a:gd name="connsiteY90" fmla="*/ 9196 h 10000"/>
                <a:gd name="connsiteX91" fmla="*/ 281 w 10000"/>
                <a:gd name="connsiteY91" fmla="*/ 9196 h 10000"/>
                <a:gd name="connsiteX92" fmla="*/ 608 w 10000"/>
                <a:gd name="connsiteY92" fmla="*/ 8657 h 10000"/>
                <a:gd name="connsiteX93" fmla="*/ 817 w 10000"/>
                <a:gd name="connsiteY93" fmla="*/ 8657 h 10000"/>
                <a:gd name="connsiteX94" fmla="*/ 670 w 10000"/>
                <a:gd name="connsiteY94" fmla="*/ 8486 h 10000"/>
                <a:gd name="connsiteX95" fmla="*/ 243 w 10000"/>
                <a:gd name="connsiteY95" fmla="*/ 8269 h 10000"/>
                <a:gd name="connsiteX96" fmla="*/ 1347 w 10000"/>
                <a:gd name="connsiteY96" fmla="*/ 9184 h 10000"/>
                <a:gd name="connsiteX97" fmla="*/ 1103 w 10000"/>
                <a:gd name="connsiteY97" fmla="*/ 9282 h 10000"/>
                <a:gd name="connsiteX98" fmla="*/ 512 w 10000"/>
                <a:gd name="connsiteY98" fmla="*/ 8684 h 10000"/>
                <a:gd name="connsiteX99" fmla="*/ 401 w 10000"/>
                <a:gd name="connsiteY99" fmla="*/ 8678 h 10000"/>
                <a:gd name="connsiteX100" fmla="*/ 0 w 10000"/>
                <a:gd name="connsiteY100" fmla="*/ 7088 h 10000"/>
                <a:gd name="connsiteX101" fmla="*/ 905 w 10000"/>
                <a:gd name="connsiteY101" fmla="*/ 8758 h 10000"/>
                <a:gd name="connsiteX102" fmla="*/ 548 w 10000"/>
                <a:gd name="connsiteY102" fmla="*/ 8945 h 10000"/>
                <a:gd name="connsiteX103" fmla="*/ 993 w 10000"/>
                <a:gd name="connsiteY103" fmla="*/ 9002 h 10000"/>
                <a:gd name="connsiteX104" fmla="*/ 1463 w 10000"/>
                <a:gd name="connsiteY104" fmla="*/ 9426 h 10000"/>
                <a:gd name="connsiteX105" fmla="*/ 8461 w 10000"/>
                <a:gd name="connsiteY105" fmla="*/ 9998 h 10000"/>
                <a:gd name="connsiteX106" fmla="*/ 9923 w 10000"/>
                <a:gd name="connsiteY106" fmla="*/ 9527 h 10000"/>
                <a:gd name="connsiteX107" fmla="*/ 10000 w 10000"/>
                <a:gd name="connsiteY107" fmla="*/ 9527 h 10000"/>
                <a:gd name="connsiteX0" fmla="*/ 9118 w 10000"/>
                <a:gd name="connsiteY0" fmla="*/ 8935 h 10000"/>
                <a:gd name="connsiteX1" fmla="*/ 10000 w 10000"/>
                <a:gd name="connsiteY1" fmla="*/ 7381 h 10000"/>
                <a:gd name="connsiteX2" fmla="*/ 9173 w 10000"/>
                <a:gd name="connsiteY2" fmla="*/ 7381 h 10000"/>
                <a:gd name="connsiteX3" fmla="*/ 9173 w 10000"/>
                <a:gd name="connsiteY3" fmla="*/ 4128 h 10000"/>
                <a:gd name="connsiteX4" fmla="*/ 7133 w 10000"/>
                <a:gd name="connsiteY4" fmla="*/ 4128 h 10000"/>
                <a:gd name="connsiteX5" fmla="*/ 7133 w 10000"/>
                <a:gd name="connsiteY5" fmla="*/ 3816 h 10000"/>
                <a:gd name="connsiteX6" fmla="*/ 8764 w 10000"/>
                <a:gd name="connsiteY6" fmla="*/ 3816 h 10000"/>
                <a:gd name="connsiteX7" fmla="*/ 8764 w 10000"/>
                <a:gd name="connsiteY7" fmla="*/ 3498 h 10000"/>
                <a:gd name="connsiteX8" fmla="*/ 7133 w 10000"/>
                <a:gd name="connsiteY8" fmla="*/ 3498 h 10000"/>
                <a:gd name="connsiteX9" fmla="*/ 7133 w 10000"/>
                <a:gd name="connsiteY9" fmla="*/ 1365 h 10000"/>
                <a:gd name="connsiteX10" fmla="*/ 4733 w 10000"/>
                <a:gd name="connsiteY10" fmla="*/ 550 h 10000"/>
                <a:gd name="connsiteX11" fmla="*/ 4733 w 10000"/>
                <a:gd name="connsiteY11" fmla="*/ 5672 h 10000"/>
                <a:gd name="connsiteX12" fmla="*/ 4353 w 10000"/>
                <a:gd name="connsiteY12" fmla="*/ 5678 h 10000"/>
                <a:gd name="connsiteX13" fmla="*/ 4353 w 10000"/>
                <a:gd name="connsiteY13" fmla="*/ 1756 h 10000"/>
                <a:gd name="connsiteX14" fmla="*/ 3546 w 10000"/>
                <a:gd name="connsiteY14" fmla="*/ 2061 h 10000"/>
                <a:gd name="connsiteX15" fmla="*/ 3110 w 10000"/>
                <a:gd name="connsiteY15" fmla="*/ 2061 h 10000"/>
                <a:gd name="connsiteX16" fmla="*/ 3110 w 10000"/>
                <a:gd name="connsiteY16" fmla="*/ 0 h 10000"/>
                <a:gd name="connsiteX17" fmla="*/ 2949 w 10000"/>
                <a:gd name="connsiteY17" fmla="*/ 0 h 10000"/>
                <a:gd name="connsiteX18" fmla="*/ 2949 w 10000"/>
                <a:gd name="connsiteY18" fmla="*/ 2061 h 10000"/>
                <a:gd name="connsiteX19" fmla="*/ 2579 w 10000"/>
                <a:gd name="connsiteY19" fmla="*/ 2061 h 10000"/>
                <a:gd name="connsiteX20" fmla="*/ 2579 w 10000"/>
                <a:gd name="connsiteY20" fmla="*/ 2492 h 10000"/>
                <a:gd name="connsiteX21" fmla="*/ 1914 w 10000"/>
                <a:gd name="connsiteY21" fmla="*/ 2815 h 10000"/>
                <a:gd name="connsiteX22" fmla="*/ 1914 w 10000"/>
                <a:gd name="connsiteY22" fmla="*/ 4413 h 10000"/>
                <a:gd name="connsiteX23" fmla="*/ 1558 w 10000"/>
                <a:gd name="connsiteY23" fmla="*/ 4413 h 10000"/>
                <a:gd name="connsiteX24" fmla="*/ 1558 w 10000"/>
                <a:gd name="connsiteY24" fmla="*/ 4837 h 10000"/>
                <a:gd name="connsiteX25" fmla="*/ 1914 w 10000"/>
                <a:gd name="connsiteY25" fmla="*/ 4837 h 10000"/>
                <a:gd name="connsiteX26" fmla="*/ 1914 w 10000"/>
                <a:gd name="connsiteY26" fmla="*/ 5367 h 10000"/>
                <a:gd name="connsiteX27" fmla="*/ 1558 w 10000"/>
                <a:gd name="connsiteY27" fmla="*/ 5367 h 10000"/>
                <a:gd name="connsiteX28" fmla="*/ 1558 w 10000"/>
                <a:gd name="connsiteY28" fmla="*/ 5791 h 10000"/>
                <a:gd name="connsiteX29" fmla="*/ 1914 w 10000"/>
                <a:gd name="connsiteY29" fmla="*/ 5791 h 10000"/>
                <a:gd name="connsiteX30" fmla="*/ 1914 w 10000"/>
                <a:gd name="connsiteY30" fmla="*/ 7043 h 10000"/>
                <a:gd name="connsiteX31" fmla="*/ 853 w 10000"/>
                <a:gd name="connsiteY31" fmla="*/ 7043 h 10000"/>
                <a:gd name="connsiteX32" fmla="*/ 853 w 10000"/>
                <a:gd name="connsiteY32" fmla="*/ 7818 h 10000"/>
                <a:gd name="connsiteX33" fmla="*/ 1397 w 10000"/>
                <a:gd name="connsiteY33" fmla="*/ 7838 h 10000"/>
                <a:gd name="connsiteX34" fmla="*/ 2134 w 10000"/>
                <a:gd name="connsiteY34" fmla="*/ 7315 h 10000"/>
                <a:gd name="connsiteX35" fmla="*/ 2128 w 10000"/>
                <a:gd name="connsiteY35" fmla="*/ 7818 h 10000"/>
                <a:gd name="connsiteX36" fmla="*/ 2807 w 10000"/>
                <a:gd name="connsiteY36" fmla="*/ 7368 h 10000"/>
                <a:gd name="connsiteX37" fmla="*/ 2807 w 10000"/>
                <a:gd name="connsiteY37" fmla="*/ 7818 h 10000"/>
                <a:gd name="connsiteX38" fmla="*/ 3478 w 10000"/>
                <a:gd name="connsiteY38" fmla="*/ 7361 h 10000"/>
                <a:gd name="connsiteX39" fmla="*/ 3484 w 10000"/>
                <a:gd name="connsiteY39" fmla="*/ 7811 h 10000"/>
                <a:gd name="connsiteX40" fmla="*/ 4130 w 10000"/>
                <a:gd name="connsiteY40" fmla="*/ 7328 h 10000"/>
                <a:gd name="connsiteX41" fmla="*/ 4130 w 10000"/>
                <a:gd name="connsiteY41" fmla="*/ 8613 h 10000"/>
                <a:gd name="connsiteX42" fmla="*/ 4205 w 10000"/>
                <a:gd name="connsiteY42" fmla="*/ 8520 h 10000"/>
                <a:gd name="connsiteX43" fmla="*/ 4278 w 10000"/>
                <a:gd name="connsiteY43" fmla="*/ 8434 h 10000"/>
                <a:gd name="connsiteX44" fmla="*/ 4368 w 10000"/>
                <a:gd name="connsiteY44" fmla="*/ 8361 h 10000"/>
                <a:gd name="connsiteX45" fmla="*/ 4467 w 10000"/>
                <a:gd name="connsiteY45" fmla="*/ 8295 h 10000"/>
                <a:gd name="connsiteX46" fmla="*/ 4567 w 10000"/>
                <a:gd name="connsiteY46" fmla="*/ 8249 h 10000"/>
                <a:gd name="connsiteX47" fmla="*/ 4674 w 10000"/>
                <a:gd name="connsiteY47" fmla="*/ 8215 h 10000"/>
                <a:gd name="connsiteX48" fmla="*/ 4786 w 10000"/>
                <a:gd name="connsiteY48" fmla="*/ 8189 h 10000"/>
                <a:gd name="connsiteX49" fmla="*/ 4915 w 10000"/>
                <a:gd name="connsiteY49" fmla="*/ 8182 h 10000"/>
                <a:gd name="connsiteX50" fmla="*/ 5091 w 10000"/>
                <a:gd name="connsiteY50" fmla="*/ 8195 h 10000"/>
                <a:gd name="connsiteX51" fmla="*/ 5266 w 10000"/>
                <a:gd name="connsiteY51" fmla="*/ 8242 h 10000"/>
                <a:gd name="connsiteX52" fmla="*/ 5406 w 10000"/>
                <a:gd name="connsiteY52" fmla="*/ 8321 h 10000"/>
                <a:gd name="connsiteX53" fmla="*/ 5549 w 10000"/>
                <a:gd name="connsiteY53" fmla="*/ 8421 h 10000"/>
                <a:gd name="connsiteX54" fmla="*/ 5670 w 10000"/>
                <a:gd name="connsiteY54" fmla="*/ 8540 h 10000"/>
                <a:gd name="connsiteX55" fmla="*/ 5750 w 10000"/>
                <a:gd name="connsiteY55" fmla="*/ 8686 h 10000"/>
                <a:gd name="connsiteX56" fmla="*/ 5824 w 10000"/>
                <a:gd name="connsiteY56" fmla="*/ 8838 h 10000"/>
                <a:gd name="connsiteX57" fmla="*/ 5849 w 10000"/>
                <a:gd name="connsiteY57" fmla="*/ 9004 h 10000"/>
                <a:gd name="connsiteX58" fmla="*/ 5883 w 10000"/>
                <a:gd name="connsiteY58" fmla="*/ 8997 h 10000"/>
                <a:gd name="connsiteX59" fmla="*/ 5910 w 10000"/>
                <a:gd name="connsiteY59" fmla="*/ 8997 h 10000"/>
                <a:gd name="connsiteX60" fmla="*/ 5937 w 10000"/>
                <a:gd name="connsiteY60" fmla="*/ 8991 h 10000"/>
                <a:gd name="connsiteX61" fmla="*/ 5963 w 10000"/>
                <a:gd name="connsiteY61" fmla="*/ 8991 h 10000"/>
                <a:gd name="connsiteX62" fmla="*/ 5997 w 10000"/>
                <a:gd name="connsiteY62" fmla="*/ 8984 h 10000"/>
                <a:gd name="connsiteX63" fmla="*/ 6029 w 10000"/>
                <a:gd name="connsiteY63" fmla="*/ 8984 h 10000"/>
                <a:gd name="connsiteX64" fmla="*/ 6057 w 10000"/>
                <a:gd name="connsiteY64" fmla="*/ 8984 h 10000"/>
                <a:gd name="connsiteX65" fmla="*/ 6092 w 10000"/>
                <a:gd name="connsiteY65" fmla="*/ 8984 h 10000"/>
                <a:gd name="connsiteX66" fmla="*/ 6232 w 10000"/>
                <a:gd name="connsiteY66" fmla="*/ 8991 h 10000"/>
                <a:gd name="connsiteX67" fmla="*/ 6360 w 10000"/>
                <a:gd name="connsiteY67" fmla="*/ 9024 h 10000"/>
                <a:gd name="connsiteX68" fmla="*/ 6487 w 10000"/>
                <a:gd name="connsiteY68" fmla="*/ 9070 h 10000"/>
                <a:gd name="connsiteX69" fmla="*/ 6603 w 10000"/>
                <a:gd name="connsiteY69" fmla="*/ 9137 h 10000"/>
                <a:gd name="connsiteX70" fmla="*/ 6709 w 10000"/>
                <a:gd name="connsiteY70" fmla="*/ 9216 h 10000"/>
                <a:gd name="connsiteX71" fmla="*/ 6804 w 10000"/>
                <a:gd name="connsiteY71" fmla="*/ 9302 h 10000"/>
                <a:gd name="connsiteX72" fmla="*/ 6879 w 10000"/>
                <a:gd name="connsiteY72" fmla="*/ 9415 h 10000"/>
                <a:gd name="connsiteX73" fmla="*/ 6946 w 10000"/>
                <a:gd name="connsiteY73" fmla="*/ 9527 h 10000"/>
                <a:gd name="connsiteX74" fmla="*/ 3110 w 10000"/>
                <a:gd name="connsiteY74" fmla="*/ 9527 h 10000"/>
                <a:gd name="connsiteX75" fmla="*/ 3149 w 10000"/>
                <a:gd name="connsiteY75" fmla="*/ 9441 h 10000"/>
                <a:gd name="connsiteX76" fmla="*/ 3203 w 10000"/>
                <a:gd name="connsiteY76" fmla="*/ 9355 h 10000"/>
                <a:gd name="connsiteX77" fmla="*/ 3258 w 10000"/>
                <a:gd name="connsiteY77" fmla="*/ 9289 h 10000"/>
                <a:gd name="connsiteX78" fmla="*/ 3329 w 10000"/>
                <a:gd name="connsiteY78" fmla="*/ 9223 h 10000"/>
                <a:gd name="connsiteX79" fmla="*/ 3397 w 10000"/>
                <a:gd name="connsiteY79" fmla="*/ 9170 h 10000"/>
                <a:gd name="connsiteX80" fmla="*/ 3478 w 10000"/>
                <a:gd name="connsiteY80" fmla="*/ 9117 h 10000"/>
                <a:gd name="connsiteX81" fmla="*/ 3559 w 10000"/>
                <a:gd name="connsiteY81" fmla="*/ 9077 h 10000"/>
                <a:gd name="connsiteX82" fmla="*/ 3654 w 10000"/>
                <a:gd name="connsiteY82" fmla="*/ 9044 h 10000"/>
                <a:gd name="connsiteX83" fmla="*/ 3654 w 10000"/>
                <a:gd name="connsiteY83" fmla="*/ 8195 h 10000"/>
                <a:gd name="connsiteX84" fmla="*/ 484 w 10000"/>
                <a:gd name="connsiteY84" fmla="*/ 8209 h 10000"/>
                <a:gd name="connsiteX85" fmla="*/ 484 w 10000"/>
                <a:gd name="connsiteY85" fmla="*/ 8838 h 10000"/>
                <a:gd name="connsiteX86" fmla="*/ 424 w 10000"/>
                <a:gd name="connsiteY86" fmla="*/ 8918 h 10000"/>
                <a:gd name="connsiteX87" fmla="*/ 378 w 10000"/>
                <a:gd name="connsiteY87" fmla="*/ 9004 h 10000"/>
                <a:gd name="connsiteX88" fmla="*/ 342 w 10000"/>
                <a:gd name="connsiteY88" fmla="*/ 9097 h 10000"/>
                <a:gd name="connsiteX89" fmla="*/ 329 w 10000"/>
                <a:gd name="connsiteY89" fmla="*/ 9203 h 10000"/>
                <a:gd name="connsiteX90" fmla="*/ 302 w 10000"/>
                <a:gd name="connsiteY90" fmla="*/ 9196 h 10000"/>
                <a:gd name="connsiteX91" fmla="*/ 281 w 10000"/>
                <a:gd name="connsiteY91" fmla="*/ 9196 h 10000"/>
                <a:gd name="connsiteX92" fmla="*/ 608 w 10000"/>
                <a:gd name="connsiteY92" fmla="*/ 8657 h 10000"/>
                <a:gd name="connsiteX93" fmla="*/ 817 w 10000"/>
                <a:gd name="connsiteY93" fmla="*/ 8657 h 10000"/>
                <a:gd name="connsiteX94" fmla="*/ 670 w 10000"/>
                <a:gd name="connsiteY94" fmla="*/ 8486 h 10000"/>
                <a:gd name="connsiteX95" fmla="*/ 243 w 10000"/>
                <a:gd name="connsiteY95" fmla="*/ 8269 h 10000"/>
                <a:gd name="connsiteX96" fmla="*/ 1347 w 10000"/>
                <a:gd name="connsiteY96" fmla="*/ 9184 h 10000"/>
                <a:gd name="connsiteX97" fmla="*/ 1103 w 10000"/>
                <a:gd name="connsiteY97" fmla="*/ 9282 h 10000"/>
                <a:gd name="connsiteX98" fmla="*/ 512 w 10000"/>
                <a:gd name="connsiteY98" fmla="*/ 8684 h 10000"/>
                <a:gd name="connsiteX99" fmla="*/ 401 w 10000"/>
                <a:gd name="connsiteY99" fmla="*/ 8678 h 10000"/>
                <a:gd name="connsiteX100" fmla="*/ 0 w 10000"/>
                <a:gd name="connsiteY100" fmla="*/ 7088 h 10000"/>
                <a:gd name="connsiteX101" fmla="*/ 905 w 10000"/>
                <a:gd name="connsiteY101" fmla="*/ 8758 h 10000"/>
                <a:gd name="connsiteX102" fmla="*/ 548 w 10000"/>
                <a:gd name="connsiteY102" fmla="*/ 8945 h 10000"/>
                <a:gd name="connsiteX103" fmla="*/ 993 w 10000"/>
                <a:gd name="connsiteY103" fmla="*/ 9002 h 10000"/>
                <a:gd name="connsiteX104" fmla="*/ 1463 w 10000"/>
                <a:gd name="connsiteY104" fmla="*/ 9426 h 10000"/>
                <a:gd name="connsiteX105" fmla="*/ 8461 w 10000"/>
                <a:gd name="connsiteY105" fmla="*/ 9998 h 10000"/>
                <a:gd name="connsiteX106" fmla="*/ 9923 w 10000"/>
                <a:gd name="connsiteY106" fmla="*/ 9527 h 10000"/>
                <a:gd name="connsiteX107" fmla="*/ 9118 w 10000"/>
                <a:gd name="connsiteY107" fmla="*/ 8935 h 10000"/>
                <a:gd name="connsiteX0" fmla="*/ 9118 w 10000"/>
                <a:gd name="connsiteY0" fmla="*/ 8935 h 10000"/>
                <a:gd name="connsiteX1" fmla="*/ 10000 w 10000"/>
                <a:gd name="connsiteY1" fmla="*/ 7381 h 10000"/>
                <a:gd name="connsiteX2" fmla="*/ 9173 w 10000"/>
                <a:gd name="connsiteY2" fmla="*/ 7381 h 10000"/>
                <a:gd name="connsiteX3" fmla="*/ 9173 w 10000"/>
                <a:gd name="connsiteY3" fmla="*/ 4128 h 10000"/>
                <a:gd name="connsiteX4" fmla="*/ 7133 w 10000"/>
                <a:gd name="connsiteY4" fmla="*/ 4128 h 10000"/>
                <a:gd name="connsiteX5" fmla="*/ 7133 w 10000"/>
                <a:gd name="connsiteY5" fmla="*/ 3816 h 10000"/>
                <a:gd name="connsiteX6" fmla="*/ 8764 w 10000"/>
                <a:gd name="connsiteY6" fmla="*/ 3816 h 10000"/>
                <a:gd name="connsiteX7" fmla="*/ 8764 w 10000"/>
                <a:gd name="connsiteY7" fmla="*/ 3498 h 10000"/>
                <a:gd name="connsiteX8" fmla="*/ 7133 w 10000"/>
                <a:gd name="connsiteY8" fmla="*/ 3498 h 10000"/>
                <a:gd name="connsiteX9" fmla="*/ 7133 w 10000"/>
                <a:gd name="connsiteY9" fmla="*/ 1365 h 10000"/>
                <a:gd name="connsiteX10" fmla="*/ 4733 w 10000"/>
                <a:gd name="connsiteY10" fmla="*/ 550 h 10000"/>
                <a:gd name="connsiteX11" fmla="*/ 4733 w 10000"/>
                <a:gd name="connsiteY11" fmla="*/ 5672 h 10000"/>
                <a:gd name="connsiteX12" fmla="*/ 4353 w 10000"/>
                <a:gd name="connsiteY12" fmla="*/ 5678 h 10000"/>
                <a:gd name="connsiteX13" fmla="*/ 4353 w 10000"/>
                <a:gd name="connsiteY13" fmla="*/ 1756 h 10000"/>
                <a:gd name="connsiteX14" fmla="*/ 3546 w 10000"/>
                <a:gd name="connsiteY14" fmla="*/ 2061 h 10000"/>
                <a:gd name="connsiteX15" fmla="*/ 3110 w 10000"/>
                <a:gd name="connsiteY15" fmla="*/ 2061 h 10000"/>
                <a:gd name="connsiteX16" fmla="*/ 3110 w 10000"/>
                <a:gd name="connsiteY16" fmla="*/ 0 h 10000"/>
                <a:gd name="connsiteX17" fmla="*/ 2949 w 10000"/>
                <a:gd name="connsiteY17" fmla="*/ 0 h 10000"/>
                <a:gd name="connsiteX18" fmla="*/ 2949 w 10000"/>
                <a:gd name="connsiteY18" fmla="*/ 2061 h 10000"/>
                <a:gd name="connsiteX19" fmla="*/ 2579 w 10000"/>
                <a:gd name="connsiteY19" fmla="*/ 2061 h 10000"/>
                <a:gd name="connsiteX20" fmla="*/ 2579 w 10000"/>
                <a:gd name="connsiteY20" fmla="*/ 2492 h 10000"/>
                <a:gd name="connsiteX21" fmla="*/ 1914 w 10000"/>
                <a:gd name="connsiteY21" fmla="*/ 2815 h 10000"/>
                <a:gd name="connsiteX22" fmla="*/ 1914 w 10000"/>
                <a:gd name="connsiteY22" fmla="*/ 4413 h 10000"/>
                <a:gd name="connsiteX23" fmla="*/ 1558 w 10000"/>
                <a:gd name="connsiteY23" fmla="*/ 4413 h 10000"/>
                <a:gd name="connsiteX24" fmla="*/ 1558 w 10000"/>
                <a:gd name="connsiteY24" fmla="*/ 4837 h 10000"/>
                <a:gd name="connsiteX25" fmla="*/ 1914 w 10000"/>
                <a:gd name="connsiteY25" fmla="*/ 4837 h 10000"/>
                <a:gd name="connsiteX26" fmla="*/ 1914 w 10000"/>
                <a:gd name="connsiteY26" fmla="*/ 5367 h 10000"/>
                <a:gd name="connsiteX27" fmla="*/ 1558 w 10000"/>
                <a:gd name="connsiteY27" fmla="*/ 5367 h 10000"/>
                <a:gd name="connsiteX28" fmla="*/ 1558 w 10000"/>
                <a:gd name="connsiteY28" fmla="*/ 5791 h 10000"/>
                <a:gd name="connsiteX29" fmla="*/ 1914 w 10000"/>
                <a:gd name="connsiteY29" fmla="*/ 5791 h 10000"/>
                <a:gd name="connsiteX30" fmla="*/ 1914 w 10000"/>
                <a:gd name="connsiteY30" fmla="*/ 7043 h 10000"/>
                <a:gd name="connsiteX31" fmla="*/ 853 w 10000"/>
                <a:gd name="connsiteY31" fmla="*/ 7043 h 10000"/>
                <a:gd name="connsiteX32" fmla="*/ 853 w 10000"/>
                <a:gd name="connsiteY32" fmla="*/ 7818 h 10000"/>
                <a:gd name="connsiteX33" fmla="*/ 1397 w 10000"/>
                <a:gd name="connsiteY33" fmla="*/ 7838 h 10000"/>
                <a:gd name="connsiteX34" fmla="*/ 2134 w 10000"/>
                <a:gd name="connsiteY34" fmla="*/ 7315 h 10000"/>
                <a:gd name="connsiteX35" fmla="*/ 2128 w 10000"/>
                <a:gd name="connsiteY35" fmla="*/ 7818 h 10000"/>
                <a:gd name="connsiteX36" fmla="*/ 2807 w 10000"/>
                <a:gd name="connsiteY36" fmla="*/ 7368 h 10000"/>
                <a:gd name="connsiteX37" fmla="*/ 2807 w 10000"/>
                <a:gd name="connsiteY37" fmla="*/ 7818 h 10000"/>
                <a:gd name="connsiteX38" fmla="*/ 3478 w 10000"/>
                <a:gd name="connsiteY38" fmla="*/ 7361 h 10000"/>
                <a:gd name="connsiteX39" fmla="*/ 3484 w 10000"/>
                <a:gd name="connsiteY39" fmla="*/ 7811 h 10000"/>
                <a:gd name="connsiteX40" fmla="*/ 4130 w 10000"/>
                <a:gd name="connsiteY40" fmla="*/ 7328 h 10000"/>
                <a:gd name="connsiteX41" fmla="*/ 4130 w 10000"/>
                <a:gd name="connsiteY41" fmla="*/ 8613 h 10000"/>
                <a:gd name="connsiteX42" fmla="*/ 4205 w 10000"/>
                <a:gd name="connsiteY42" fmla="*/ 8520 h 10000"/>
                <a:gd name="connsiteX43" fmla="*/ 4278 w 10000"/>
                <a:gd name="connsiteY43" fmla="*/ 8434 h 10000"/>
                <a:gd name="connsiteX44" fmla="*/ 4368 w 10000"/>
                <a:gd name="connsiteY44" fmla="*/ 8361 h 10000"/>
                <a:gd name="connsiteX45" fmla="*/ 4467 w 10000"/>
                <a:gd name="connsiteY45" fmla="*/ 8295 h 10000"/>
                <a:gd name="connsiteX46" fmla="*/ 4567 w 10000"/>
                <a:gd name="connsiteY46" fmla="*/ 8249 h 10000"/>
                <a:gd name="connsiteX47" fmla="*/ 4674 w 10000"/>
                <a:gd name="connsiteY47" fmla="*/ 8215 h 10000"/>
                <a:gd name="connsiteX48" fmla="*/ 4786 w 10000"/>
                <a:gd name="connsiteY48" fmla="*/ 8189 h 10000"/>
                <a:gd name="connsiteX49" fmla="*/ 4915 w 10000"/>
                <a:gd name="connsiteY49" fmla="*/ 8182 h 10000"/>
                <a:gd name="connsiteX50" fmla="*/ 5091 w 10000"/>
                <a:gd name="connsiteY50" fmla="*/ 8195 h 10000"/>
                <a:gd name="connsiteX51" fmla="*/ 5266 w 10000"/>
                <a:gd name="connsiteY51" fmla="*/ 8242 h 10000"/>
                <a:gd name="connsiteX52" fmla="*/ 5406 w 10000"/>
                <a:gd name="connsiteY52" fmla="*/ 8321 h 10000"/>
                <a:gd name="connsiteX53" fmla="*/ 5549 w 10000"/>
                <a:gd name="connsiteY53" fmla="*/ 8421 h 10000"/>
                <a:gd name="connsiteX54" fmla="*/ 5670 w 10000"/>
                <a:gd name="connsiteY54" fmla="*/ 8540 h 10000"/>
                <a:gd name="connsiteX55" fmla="*/ 5750 w 10000"/>
                <a:gd name="connsiteY55" fmla="*/ 8686 h 10000"/>
                <a:gd name="connsiteX56" fmla="*/ 5824 w 10000"/>
                <a:gd name="connsiteY56" fmla="*/ 8838 h 10000"/>
                <a:gd name="connsiteX57" fmla="*/ 5849 w 10000"/>
                <a:gd name="connsiteY57" fmla="*/ 9004 h 10000"/>
                <a:gd name="connsiteX58" fmla="*/ 5883 w 10000"/>
                <a:gd name="connsiteY58" fmla="*/ 8997 h 10000"/>
                <a:gd name="connsiteX59" fmla="*/ 5910 w 10000"/>
                <a:gd name="connsiteY59" fmla="*/ 8997 h 10000"/>
                <a:gd name="connsiteX60" fmla="*/ 5937 w 10000"/>
                <a:gd name="connsiteY60" fmla="*/ 8991 h 10000"/>
                <a:gd name="connsiteX61" fmla="*/ 5963 w 10000"/>
                <a:gd name="connsiteY61" fmla="*/ 8991 h 10000"/>
                <a:gd name="connsiteX62" fmla="*/ 5997 w 10000"/>
                <a:gd name="connsiteY62" fmla="*/ 8984 h 10000"/>
                <a:gd name="connsiteX63" fmla="*/ 6029 w 10000"/>
                <a:gd name="connsiteY63" fmla="*/ 8984 h 10000"/>
                <a:gd name="connsiteX64" fmla="*/ 6057 w 10000"/>
                <a:gd name="connsiteY64" fmla="*/ 8984 h 10000"/>
                <a:gd name="connsiteX65" fmla="*/ 6092 w 10000"/>
                <a:gd name="connsiteY65" fmla="*/ 8984 h 10000"/>
                <a:gd name="connsiteX66" fmla="*/ 6232 w 10000"/>
                <a:gd name="connsiteY66" fmla="*/ 8991 h 10000"/>
                <a:gd name="connsiteX67" fmla="*/ 6360 w 10000"/>
                <a:gd name="connsiteY67" fmla="*/ 9024 h 10000"/>
                <a:gd name="connsiteX68" fmla="*/ 6487 w 10000"/>
                <a:gd name="connsiteY68" fmla="*/ 9070 h 10000"/>
                <a:gd name="connsiteX69" fmla="*/ 6603 w 10000"/>
                <a:gd name="connsiteY69" fmla="*/ 9137 h 10000"/>
                <a:gd name="connsiteX70" fmla="*/ 6709 w 10000"/>
                <a:gd name="connsiteY70" fmla="*/ 9216 h 10000"/>
                <a:gd name="connsiteX71" fmla="*/ 6804 w 10000"/>
                <a:gd name="connsiteY71" fmla="*/ 9302 h 10000"/>
                <a:gd name="connsiteX72" fmla="*/ 6879 w 10000"/>
                <a:gd name="connsiteY72" fmla="*/ 9415 h 10000"/>
                <a:gd name="connsiteX73" fmla="*/ 6946 w 10000"/>
                <a:gd name="connsiteY73" fmla="*/ 9527 h 10000"/>
                <a:gd name="connsiteX74" fmla="*/ 3110 w 10000"/>
                <a:gd name="connsiteY74" fmla="*/ 9527 h 10000"/>
                <a:gd name="connsiteX75" fmla="*/ 3149 w 10000"/>
                <a:gd name="connsiteY75" fmla="*/ 9441 h 10000"/>
                <a:gd name="connsiteX76" fmla="*/ 3203 w 10000"/>
                <a:gd name="connsiteY76" fmla="*/ 9355 h 10000"/>
                <a:gd name="connsiteX77" fmla="*/ 3258 w 10000"/>
                <a:gd name="connsiteY77" fmla="*/ 9289 h 10000"/>
                <a:gd name="connsiteX78" fmla="*/ 3329 w 10000"/>
                <a:gd name="connsiteY78" fmla="*/ 9223 h 10000"/>
                <a:gd name="connsiteX79" fmla="*/ 3397 w 10000"/>
                <a:gd name="connsiteY79" fmla="*/ 9170 h 10000"/>
                <a:gd name="connsiteX80" fmla="*/ 3478 w 10000"/>
                <a:gd name="connsiteY80" fmla="*/ 9117 h 10000"/>
                <a:gd name="connsiteX81" fmla="*/ 3559 w 10000"/>
                <a:gd name="connsiteY81" fmla="*/ 9077 h 10000"/>
                <a:gd name="connsiteX82" fmla="*/ 3654 w 10000"/>
                <a:gd name="connsiteY82" fmla="*/ 9044 h 10000"/>
                <a:gd name="connsiteX83" fmla="*/ 3654 w 10000"/>
                <a:gd name="connsiteY83" fmla="*/ 8195 h 10000"/>
                <a:gd name="connsiteX84" fmla="*/ 484 w 10000"/>
                <a:gd name="connsiteY84" fmla="*/ 8209 h 10000"/>
                <a:gd name="connsiteX85" fmla="*/ 484 w 10000"/>
                <a:gd name="connsiteY85" fmla="*/ 8838 h 10000"/>
                <a:gd name="connsiteX86" fmla="*/ 424 w 10000"/>
                <a:gd name="connsiteY86" fmla="*/ 8918 h 10000"/>
                <a:gd name="connsiteX87" fmla="*/ 378 w 10000"/>
                <a:gd name="connsiteY87" fmla="*/ 9004 h 10000"/>
                <a:gd name="connsiteX88" fmla="*/ 342 w 10000"/>
                <a:gd name="connsiteY88" fmla="*/ 9097 h 10000"/>
                <a:gd name="connsiteX89" fmla="*/ 329 w 10000"/>
                <a:gd name="connsiteY89" fmla="*/ 9203 h 10000"/>
                <a:gd name="connsiteX90" fmla="*/ 302 w 10000"/>
                <a:gd name="connsiteY90" fmla="*/ 9196 h 10000"/>
                <a:gd name="connsiteX91" fmla="*/ 281 w 10000"/>
                <a:gd name="connsiteY91" fmla="*/ 9196 h 10000"/>
                <a:gd name="connsiteX92" fmla="*/ 608 w 10000"/>
                <a:gd name="connsiteY92" fmla="*/ 8657 h 10000"/>
                <a:gd name="connsiteX93" fmla="*/ 817 w 10000"/>
                <a:gd name="connsiteY93" fmla="*/ 8657 h 10000"/>
                <a:gd name="connsiteX94" fmla="*/ 670 w 10000"/>
                <a:gd name="connsiteY94" fmla="*/ 8486 h 10000"/>
                <a:gd name="connsiteX95" fmla="*/ 243 w 10000"/>
                <a:gd name="connsiteY95" fmla="*/ 8269 h 10000"/>
                <a:gd name="connsiteX96" fmla="*/ 1347 w 10000"/>
                <a:gd name="connsiteY96" fmla="*/ 9184 h 10000"/>
                <a:gd name="connsiteX97" fmla="*/ 1103 w 10000"/>
                <a:gd name="connsiteY97" fmla="*/ 9282 h 10000"/>
                <a:gd name="connsiteX98" fmla="*/ 512 w 10000"/>
                <a:gd name="connsiteY98" fmla="*/ 8684 h 10000"/>
                <a:gd name="connsiteX99" fmla="*/ 401 w 10000"/>
                <a:gd name="connsiteY99" fmla="*/ 8678 h 10000"/>
                <a:gd name="connsiteX100" fmla="*/ 0 w 10000"/>
                <a:gd name="connsiteY100" fmla="*/ 7088 h 10000"/>
                <a:gd name="connsiteX101" fmla="*/ 905 w 10000"/>
                <a:gd name="connsiteY101" fmla="*/ 8758 h 10000"/>
                <a:gd name="connsiteX102" fmla="*/ 548 w 10000"/>
                <a:gd name="connsiteY102" fmla="*/ 8945 h 10000"/>
                <a:gd name="connsiteX103" fmla="*/ 993 w 10000"/>
                <a:gd name="connsiteY103" fmla="*/ 9002 h 10000"/>
                <a:gd name="connsiteX104" fmla="*/ 1463 w 10000"/>
                <a:gd name="connsiteY104" fmla="*/ 9426 h 10000"/>
                <a:gd name="connsiteX105" fmla="*/ 8461 w 10000"/>
                <a:gd name="connsiteY105" fmla="*/ 9998 h 10000"/>
                <a:gd name="connsiteX106" fmla="*/ 8629 w 10000"/>
                <a:gd name="connsiteY106" fmla="*/ 9231 h 10000"/>
                <a:gd name="connsiteX107" fmla="*/ 9118 w 10000"/>
                <a:gd name="connsiteY107" fmla="*/ 8935 h 10000"/>
                <a:gd name="connsiteX0" fmla="*/ 9118 w 10000"/>
                <a:gd name="connsiteY0" fmla="*/ 8935 h 10294"/>
                <a:gd name="connsiteX1" fmla="*/ 10000 w 10000"/>
                <a:gd name="connsiteY1" fmla="*/ 7381 h 10294"/>
                <a:gd name="connsiteX2" fmla="*/ 9173 w 10000"/>
                <a:gd name="connsiteY2" fmla="*/ 7381 h 10294"/>
                <a:gd name="connsiteX3" fmla="*/ 9173 w 10000"/>
                <a:gd name="connsiteY3" fmla="*/ 4128 h 10294"/>
                <a:gd name="connsiteX4" fmla="*/ 7133 w 10000"/>
                <a:gd name="connsiteY4" fmla="*/ 4128 h 10294"/>
                <a:gd name="connsiteX5" fmla="*/ 7133 w 10000"/>
                <a:gd name="connsiteY5" fmla="*/ 3816 h 10294"/>
                <a:gd name="connsiteX6" fmla="*/ 8764 w 10000"/>
                <a:gd name="connsiteY6" fmla="*/ 3816 h 10294"/>
                <a:gd name="connsiteX7" fmla="*/ 8764 w 10000"/>
                <a:gd name="connsiteY7" fmla="*/ 3498 h 10294"/>
                <a:gd name="connsiteX8" fmla="*/ 7133 w 10000"/>
                <a:gd name="connsiteY8" fmla="*/ 3498 h 10294"/>
                <a:gd name="connsiteX9" fmla="*/ 7133 w 10000"/>
                <a:gd name="connsiteY9" fmla="*/ 1365 h 10294"/>
                <a:gd name="connsiteX10" fmla="*/ 4733 w 10000"/>
                <a:gd name="connsiteY10" fmla="*/ 550 h 10294"/>
                <a:gd name="connsiteX11" fmla="*/ 4733 w 10000"/>
                <a:gd name="connsiteY11" fmla="*/ 5672 h 10294"/>
                <a:gd name="connsiteX12" fmla="*/ 4353 w 10000"/>
                <a:gd name="connsiteY12" fmla="*/ 5678 h 10294"/>
                <a:gd name="connsiteX13" fmla="*/ 4353 w 10000"/>
                <a:gd name="connsiteY13" fmla="*/ 1756 h 10294"/>
                <a:gd name="connsiteX14" fmla="*/ 3546 w 10000"/>
                <a:gd name="connsiteY14" fmla="*/ 2061 h 10294"/>
                <a:gd name="connsiteX15" fmla="*/ 3110 w 10000"/>
                <a:gd name="connsiteY15" fmla="*/ 2061 h 10294"/>
                <a:gd name="connsiteX16" fmla="*/ 3110 w 10000"/>
                <a:gd name="connsiteY16" fmla="*/ 0 h 10294"/>
                <a:gd name="connsiteX17" fmla="*/ 2949 w 10000"/>
                <a:gd name="connsiteY17" fmla="*/ 0 h 10294"/>
                <a:gd name="connsiteX18" fmla="*/ 2949 w 10000"/>
                <a:gd name="connsiteY18" fmla="*/ 2061 h 10294"/>
                <a:gd name="connsiteX19" fmla="*/ 2579 w 10000"/>
                <a:gd name="connsiteY19" fmla="*/ 2061 h 10294"/>
                <a:gd name="connsiteX20" fmla="*/ 2579 w 10000"/>
                <a:gd name="connsiteY20" fmla="*/ 2492 h 10294"/>
                <a:gd name="connsiteX21" fmla="*/ 1914 w 10000"/>
                <a:gd name="connsiteY21" fmla="*/ 2815 h 10294"/>
                <a:gd name="connsiteX22" fmla="*/ 1914 w 10000"/>
                <a:gd name="connsiteY22" fmla="*/ 4413 h 10294"/>
                <a:gd name="connsiteX23" fmla="*/ 1558 w 10000"/>
                <a:gd name="connsiteY23" fmla="*/ 4413 h 10294"/>
                <a:gd name="connsiteX24" fmla="*/ 1558 w 10000"/>
                <a:gd name="connsiteY24" fmla="*/ 4837 h 10294"/>
                <a:gd name="connsiteX25" fmla="*/ 1914 w 10000"/>
                <a:gd name="connsiteY25" fmla="*/ 4837 h 10294"/>
                <a:gd name="connsiteX26" fmla="*/ 1914 w 10000"/>
                <a:gd name="connsiteY26" fmla="*/ 5367 h 10294"/>
                <a:gd name="connsiteX27" fmla="*/ 1558 w 10000"/>
                <a:gd name="connsiteY27" fmla="*/ 5367 h 10294"/>
                <a:gd name="connsiteX28" fmla="*/ 1558 w 10000"/>
                <a:gd name="connsiteY28" fmla="*/ 5791 h 10294"/>
                <a:gd name="connsiteX29" fmla="*/ 1914 w 10000"/>
                <a:gd name="connsiteY29" fmla="*/ 5791 h 10294"/>
                <a:gd name="connsiteX30" fmla="*/ 1914 w 10000"/>
                <a:gd name="connsiteY30" fmla="*/ 7043 h 10294"/>
                <a:gd name="connsiteX31" fmla="*/ 853 w 10000"/>
                <a:gd name="connsiteY31" fmla="*/ 7043 h 10294"/>
                <a:gd name="connsiteX32" fmla="*/ 853 w 10000"/>
                <a:gd name="connsiteY32" fmla="*/ 7818 h 10294"/>
                <a:gd name="connsiteX33" fmla="*/ 1397 w 10000"/>
                <a:gd name="connsiteY33" fmla="*/ 7838 h 10294"/>
                <a:gd name="connsiteX34" fmla="*/ 2134 w 10000"/>
                <a:gd name="connsiteY34" fmla="*/ 7315 h 10294"/>
                <a:gd name="connsiteX35" fmla="*/ 2128 w 10000"/>
                <a:gd name="connsiteY35" fmla="*/ 7818 h 10294"/>
                <a:gd name="connsiteX36" fmla="*/ 2807 w 10000"/>
                <a:gd name="connsiteY36" fmla="*/ 7368 h 10294"/>
                <a:gd name="connsiteX37" fmla="*/ 2807 w 10000"/>
                <a:gd name="connsiteY37" fmla="*/ 7818 h 10294"/>
                <a:gd name="connsiteX38" fmla="*/ 3478 w 10000"/>
                <a:gd name="connsiteY38" fmla="*/ 7361 h 10294"/>
                <a:gd name="connsiteX39" fmla="*/ 3484 w 10000"/>
                <a:gd name="connsiteY39" fmla="*/ 7811 h 10294"/>
                <a:gd name="connsiteX40" fmla="*/ 4130 w 10000"/>
                <a:gd name="connsiteY40" fmla="*/ 7328 h 10294"/>
                <a:gd name="connsiteX41" fmla="*/ 4130 w 10000"/>
                <a:gd name="connsiteY41" fmla="*/ 8613 h 10294"/>
                <a:gd name="connsiteX42" fmla="*/ 4205 w 10000"/>
                <a:gd name="connsiteY42" fmla="*/ 8520 h 10294"/>
                <a:gd name="connsiteX43" fmla="*/ 4278 w 10000"/>
                <a:gd name="connsiteY43" fmla="*/ 8434 h 10294"/>
                <a:gd name="connsiteX44" fmla="*/ 4368 w 10000"/>
                <a:gd name="connsiteY44" fmla="*/ 8361 h 10294"/>
                <a:gd name="connsiteX45" fmla="*/ 4467 w 10000"/>
                <a:gd name="connsiteY45" fmla="*/ 8295 h 10294"/>
                <a:gd name="connsiteX46" fmla="*/ 4567 w 10000"/>
                <a:gd name="connsiteY46" fmla="*/ 8249 h 10294"/>
                <a:gd name="connsiteX47" fmla="*/ 4674 w 10000"/>
                <a:gd name="connsiteY47" fmla="*/ 8215 h 10294"/>
                <a:gd name="connsiteX48" fmla="*/ 4786 w 10000"/>
                <a:gd name="connsiteY48" fmla="*/ 8189 h 10294"/>
                <a:gd name="connsiteX49" fmla="*/ 4915 w 10000"/>
                <a:gd name="connsiteY49" fmla="*/ 8182 h 10294"/>
                <a:gd name="connsiteX50" fmla="*/ 5091 w 10000"/>
                <a:gd name="connsiteY50" fmla="*/ 8195 h 10294"/>
                <a:gd name="connsiteX51" fmla="*/ 5266 w 10000"/>
                <a:gd name="connsiteY51" fmla="*/ 8242 h 10294"/>
                <a:gd name="connsiteX52" fmla="*/ 5406 w 10000"/>
                <a:gd name="connsiteY52" fmla="*/ 8321 h 10294"/>
                <a:gd name="connsiteX53" fmla="*/ 5549 w 10000"/>
                <a:gd name="connsiteY53" fmla="*/ 8421 h 10294"/>
                <a:gd name="connsiteX54" fmla="*/ 5670 w 10000"/>
                <a:gd name="connsiteY54" fmla="*/ 8540 h 10294"/>
                <a:gd name="connsiteX55" fmla="*/ 5750 w 10000"/>
                <a:gd name="connsiteY55" fmla="*/ 8686 h 10294"/>
                <a:gd name="connsiteX56" fmla="*/ 5824 w 10000"/>
                <a:gd name="connsiteY56" fmla="*/ 8838 h 10294"/>
                <a:gd name="connsiteX57" fmla="*/ 5849 w 10000"/>
                <a:gd name="connsiteY57" fmla="*/ 9004 h 10294"/>
                <a:gd name="connsiteX58" fmla="*/ 5883 w 10000"/>
                <a:gd name="connsiteY58" fmla="*/ 8997 h 10294"/>
                <a:gd name="connsiteX59" fmla="*/ 5910 w 10000"/>
                <a:gd name="connsiteY59" fmla="*/ 8997 h 10294"/>
                <a:gd name="connsiteX60" fmla="*/ 5937 w 10000"/>
                <a:gd name="connsiteY60" fmla="*/ 8991 h 10294"/>
                <a:gd name="connsiteX61" fmla="*/ 5963 w 10000"/>
                <a:gd name="connsiteY61" fmla="*/ 8991 h 10294"/>
                <a:gd name="connsiteX62" fmla="*/ 5997 w 10000"/>
                <a:gd name="connsiteY62" fmla="*/ 8984 h 10294"/>
                <a:gd name="connsiteX63" fmla="*/ 6029 w 10000"/>
                <a:gd name="connsiteY63" fmla="*/ 8984 h 10294"/>
                <a:gd name="connsiteX64" fmla="*/ 6057 w 10000"/>
                <a:gd name="connsiteY64" fmla="*/ 8984 h 10294"/>
                <a:gd name="connsiteX65" fmla="*/ 6092 w 10000"/>
                <a:gd name="connsiteY65" fmla="*/ 8984 h 10294"/>
                <a:gd name="connsiteX66" fmla="*/ 6232 w 10000"/>
                <a:gd name="connsiteY66" fmla="*/ 8991 h 10294"/>
                <a:gd name="connsiteX67" fmla="*/ 6360 w 10000"/>
                <a:gd name="connsiteY67" fmla="*/ 9024 h 10294"/>
                <a:gd name="connsiteX68" fmla="*/ 6487 w 10000"/>
                <a:gd name="connsiteY68" fmla="*/ 9070 h 10294"/>
                <a:gd name="connsiteX69" fmla="*/ 6603 w 10000"/>
                <a:gd name="connsiteY69" fmla="*/ 9137 h 10294"/>
                <a:gd name="connsiteX70" fmla="*/ 6709 w 10000"/>
                <a:gd name="connsiteY70" fmla="*/ 9216 h 10294"/>
                <a:gd name="connsiteX71" fmla="*/ 6804 w 10000"/>
                <a:gd name="connsiteY71" fmla="*/ 9302 h 10294"/>
                <a:gd name="connsiteX72" fmla="*/ 6879 w 10000"/>
                <a:gd name="connsiteY72" fmla="*/ 9415 h 10294"/>
                <a:gd name="connsiteX73" fmla="*/ 6946 w 10000"/>
                <a:gd name="connsiteY73" fmla="*/ 9527 h 10294"/>
                <a:gd name="connsiteX74" fmla="*/ 3110 w 10000"/>
                <a:gd name="connsiteY74" fmla="*/ 9527 h 10294"/>
                <a:gd name="connsiteX75" fmla="*/ 3149 w 10000"/>
                <a:gd name="connsiteY75" fmla="*/ 9441 h 10294"/>
                <a:gd name="connsiteX76" fmla="*/ 3203 w 10000"/>
                <a:gd name="connsiteY76" fmla="*/ 9355 h 10294"/>
                <a:gd name="connsiteX77" fmla="*/ 3258 w 10000"/>
                <a:gd name="connsiteY77" fmla="*/ 9289 h 10294"/>
                <a:gd name="connsiteX78" fmla="*/ 3329 w 10000"/>
                <a:gd name="connsiteY78" fmla="*/ 9223 h 10294"/>
                <a:gd name="connsiteX79" fmla="*/ 3397 w 10000"/>
                <a:gd name="connsiteY79" fmla="*/ 9170 h 10294"/>
                <a:gd name="connsiteX80" fmla="*/ 3478 w 10000"/>
                <a:gd name="connsiteY80" fmla="*/ 9117 h 10294"/>
                <a:gd name="connsiteX81" fmla="*/ 3559 w 10000"/>
                <a:gd name="connsiteY81" fmla="*/ 9077 h 10294"/>
                <a:gd name="connsiteX82" fmla="*/ 3654 w 10000"/>
                <a:gd name="connsiteY82" fmla="*/ 9044 h 10294"/>
                <a:gd name="connsiteX83" fmla="*/ 3654 w 10000"/>
                <a:gd name="connsiteY83" fmla="*/ 8195 h 10294"/>
                <a:gd name="connsiteX84" fmla="*/ 484 w 10000"/>
                <a:gd name="connsiteY84" fmla="*/ 8209 h 10294"/>
                <a:gd name="connsiteX85" fmla="*/ 484 w 10000"/>
                <a:gd name="connsiteY85" fmla="*/ 8838 h 10294"/>
                <a:gd name="connsiteX86" fmla="*/ 424 w 10000"/>
                <a:gd name="connsiteY86" fmla="*/ 8918 h 10294"/>
                <a:gd name="connsiteX87" fmla="*/ 378 w 10000"/>
                <a:gd name="connsiteY87" fmla="*/ 9004 h 10294"/>
                <a:gd name="connsiteX88" fmla="*/ 342 w 10000"/>
                <a:gd name="connsiteY88" fmla="*/ 9097 h 10294"/>
                <a:gd name="connsiteX89" fmla="*/ 329 w 10000"/>
                <a:gd name="connsiteY89" fmla="*/ 9203 h 10294"/>
                <a:gd name="connsiteX90" fmla="*/ 302 w 10000"/>
                <a:gd name="connsiteY90" fmla="*/ 9196 h 10294"/>
                <a:gd name="connsiteX91" fmla="*/ 281 w 10000"/>
                <a:gd name="connsiteY91" fmla="*/ 9196 h 10294"/>
                <a:gd name="connsiteX92" fmla="*/ 608 w 10000"/>
                <a:gd name="connsiteY92" fmla="*/ 8657 h 10294"/>
                <a:gd name="connsiteX93" fmla="*/ 817 w 10000"/>
                <a:gd name="connsiteY93" fmla="*/ 8657 h 10294"/>
                <a:gd name="connsiteX94" fmla="*/ 670 w 10000"/>
                <a:gd name="connsiteY94" fmla="*/ 8486 h 10294"/>
                <a:gd name="connsiteX95" fmla="*/ 243 w 10000"/>
                <a:gd name="connsiteY95" fmla="*/ 8269 h 10294"/>
                <a:gd name="connsiteX96" fmla="*/ 1347 w 10000"/>
                <a:gd name="connsiteY96" fmla="*/ 9184 h 10294"/>
                <a:gd name="connsiteX97" fmla="*/ 1103 w 10000"/>
                <a:gd name="connsiteY97" fmla="*/ 9282 h 10294"/>
                <a:gd name="connsiteX98" fmla="*/ 512 w 10000"/>
                <a:gd name="connsiteY98" fmla="*/ 8684 h 10294"/>
                <a:gd name="connsiteX99" fmla="*/ 401 w 10000"/>
                <a:gd name="connsiteY99" fmla="*/ 8678 h 10294"/>
                <a:gd name="connsiteX100" fmla="*/ 0 w 10000"/>
                <a:gd name="connsiteY100" fmla="*/ 7088 h 10294"/>
                <a:gd name="connsiteX101" fmla="*/ 905 w 10000"/>
                <a:gd name="connsiteY101" fmla="*/ 8758 h 10294"/>
                <a:gd name="connsiteX102" fmla="*/ 548 w 10000"/>
                <a:gd name="connsiteY102" fmla="*/ 8945 h 10294"/>
                <a:gd name="connsiteX103" fmla="*/ 993 w 10000"/>
                <a:gd name="connsiteY103" fmla="*/ 9002 h 10294"/>
                <a:gd name="connsiteX104" fmla="*/ 1463 w 10000"/>
                <a:gd name="connsiteY104" fmla="*/ 9426 h 10294"/>
                <a:gd name="connsiteX105" fmla="*/ 6226 w 10000"/>
                <a:gd name="connsiteY105" fmla="*/ 10294 h 10294"/>
                <a:gd name="connsiteX106" fmla="*/ 8629 w 10000"/>
                <a:gd name="connsiteY106" fmla="*/ 9231 h 10294"/>
                <a:gd name="connsiteX107" fmla="*/ 9118 w 10000"/>
                <a:gd name="connsiteY107" fmla="*/ 8935 h 10294"/>
                <a:gd name="connsiteX0" fmla="*/ 9118 w 10000"/>
                <a:gd name="connsiteY0" fmla="*/ 8935 h 10294"/>
                <a:gd name="connsiteX1" fmla="*/ 10000 w 10000"/>
                <a:gd name="connsiteY1" fmla="*/ 7381 h 10294"/>
                <a:gd name="connsiteX2" fmla="*/ 9173 w 10000"/>
                <a:gd name="connsiteY2" fmla="*/ 7381 h 10294"/>
                <a:gd name="connsiteX3" fmla="*/ 9173 w 10000"/>
                <a:gd name="connsiteY3" fmla="*/ 4128 h 10294"/>
                <a:gd name="connsiteX4" fmla="*/ 7133 w 10000"/>
                <a:gd name="connsiteY4" fmla="*/ 4128 h 10294"/>
                <a:gd name="connsiteX5" fmla="*/ 7133 w 10000"/>
                <a:gd name="connsiteY5" fmla="*/ 3816 h 10294"/>
                <a:gd name="connsiteX6" fmla="*/ 8764 w 10000"/>
                <a:gd name="connsiteY6" fmla="*/ 3816 h 10294"/>
                <a:gd name="connsiteX7" fmla="*/ 8764 w 10000"/>
                <a:gd name="connsiteY7" fmla="*/ 3498 h 10294"/>
                <a:gd name="connsiteX8" fmla="*/ 7133 w 10000"/>
                <a:gd name="connsiteY8" fmla="*/ 3498 h 10294"/>
                <a:gd name="connsiteX9" fmla="*/ 7133 w 10000"/>
                <a:gd name="connsiteY9" fmla="*/ 1365 h 10294"/>
                <a:gd name="connsiteX10" fmla="*/ 4733 w 10000"/>
                <a:gd name="connsiteY10" fmla="*/ 550 h 10294"/>
                <a:gd name="connsiteX11" fmla="*/ 4733 w 10000"/>
                <a:gd name="connsiteY11" fmla="*/ 5672 h 10294"/>
                <a:gd name="connsiteX12" fmla="*/ 4353 w 10000"/>
                <a:gd name="connsiteY12" fmla="*/ 5678 h 10294"/>
                <a:gd name="connsiteX13" fmla="*/ 4353 w 10000"/>
                <a:gd name="connsiteY13" fmla="*/ 1756 h 10294"/>
                <a:gd name="connsiteX14" fmla="*/ 3546 w 10000"/>
                <a:gd name="connsiteY14" fmla="*/ 2061 h 10294"/>
                <a:gd name="connsiteX15" fmla="*/ 3110 w 10000"/>
                <a:gd name="connsiteY15" fmla="*/ 2061 h 10294"/>
                <a:gd name="connsiteX16" fmla="*/ 3110 w 10000"/>
                <a:gd name="connsiteY16" fmla="*/ 0 h 10294"/>
                <a:gd name="connsiteX17" fmla="*/ 2949 w 10000"/>
                <a:gd name="connsiteY17" fmla="*/ 0 h 10294"/>
                <a:gd name="connsiteX18" fmla="*/ 2949 w 10000"/>
                <a:gd name="connsiteY18" fmla="*/ 2061 h 10294"/>
                <a:gd name="connsiteX19" fmla="*/ 2579 w 10000"/>
                <a:gd name="connsiteY19" fmla="*/ 2061 h 10294"/>
                <a:gd name="connsiteX20" fmla="*/ 2579 w 10000"/>
                <a:gd name="connsiteY20" fmla="*/ 2492 h 10294"/>
                <a:gd name="connsiteX21" fmla="*/ 1914 w 10000"/>
                <a:gd name="connsiteY21" fmla="*/ 2815 h 10294"/>
                <a:gd name="connsiteX22" fmla="*/ 1914 w 10000"/>
                <a:gd name="connsiteY22" fmla="*/ 4413 h 10294"/>
                <a:gd name="connsiteX23" fmla="*/ 1558 w 10000"/>
                <a:gd name="connsiteY23" fmla="*/ 4413 h 10294"/>
                <a:gd name="connsiteX24" fmla="*/ 1558 w 10000"/>
                <a:gd name="connsiteY24" fmla="*/ 4837 h 10294"/>
                <a:gd name="connsiteX25" fmla="*/ 1914 w 10000"/>
                <a:gd name="connsiteY25" fmla="*/ 4837 h 10294"/>
                <a:gd name="connsiteX26" fmla="*/ 1914 w 10000"/>
                <a:gd name="connsiteY26" fmla="*/ 5367 h 10294"/>
                <a:gd name="connsiteX27" fmla="*/ 1558 w 10000"/>
                <a:gd name="connsiteY27" fmla="*/ 5367 h 10294"/>
                <a:gd name="connsiteX28" fmla="*/ 1558 w 10000"/>
                <a:gd name="connsiteY28" fmla="*/ 5791 h 10294"/>
                <a:gd name="connsiteX29" fmla="*/ 1914 w 10000"/>
                <a:gd name="connsiteY29" fmla="*/ 5791 h 10294"/>
                <a:gd name="connsiteX30" fmla="*/ 1914 w 10000"/>
                <a:gd name="connsiteY30" fmla="*/ 7043 h 10294"/>
                <a:gd name="connsiteX31" fmla="*/ 853 w 10000"/>
                <a:gd name="connsiteY31" fmla="*/ 7043 h 10294"/>
                <a:gd name="connsiteX32" fmla="*/ 853 w 10000"/>
                <a:gd name="connsiteY32" fmla="*/ 7818 h 10294"/>
                <a:gd name="connsiteX33" fmla="*/ 1397 w 10000"/>
                <a:gd name="connsiteY33" fmla="*/ 7838 h 10294"/>
                <a:gd name="connsiteX34" fmla="*/ 2134 w 10000"/>
                <a:gd name="connsiteY34" fmla="*/ 7315 h 10294"/>
                <a:gd name="connsiteX35" fmla="*/ 2128 w 10000"/>
                <a:gd name="connsiteY35" fmla="*/ 7818 h 10294"/>
                <a:gd name="connsiteX36" fmla="*/ 2807 w 10000"/>
                <a:gd name="connsiteY36" fmla="*/ 7368 h 10294"/>
                <a:gd name="connsiteX37" fmla="*/ 2807 w 10000"/>
                <a:gd name="connsiteY37" fmla="*/ 7818 h 10294"/>
                <a:gd name="connsiteX38" fmla="*/ 3478 w 10000"/>
                <a:gd name="connsiteY38" fmla="*/ 7361 h 10294"/>
                <a:gd name="connsiteX39" fmla="*/ 3484 w 10000"/>
                <a:gd name="connsiteY39" fmla="*/ 7811 h 10294"/>
                <a:gd name="connsiteX40" fmla="*/ 4130 w 10000"/>
                <a:gd name="connsiteY40" fmla="*/ 7328 h 10294"/>
                <a:gd name="connsiteX41" fmla="*/ 4130 w 10000"/>
                <a:gd name="connsiteY41" fmla="*/ 8613 h 10294"/>
                <a:gd name="connsiteX42" fmla="*/ 4205 w 10000"/>
                <a:gd name="connsiteY42" fmla="*/ 8520 h 10294"/>
                <a:gd name="connsiteX43" fmla="*/ 4278 w 10000"/>
                <a:gd name="connsiteY43" fmla="*/ 8434 h 10294"/>
                <a:gd name="connsiteX44" fmla="*/ 4368 w 10000"/>
                <a:gd name="connsiteY44" fmla="*/ 8361 h 10294"/>
                <a:gd name="connsiteX45" fmla="*/ 4467 w 10000"/>
                <a:gd name="connsiteY45" fmla="*/ 8295 h 10294"/>
                <a:gd name="connsiteX46" fmla="*/ 4567 w 10000"/>
                <a:gd name="connsiteY46" fmla="*/ 8249 h 10294"/>
                <a:gd name="connsiteX47" fmla="*/ 4674 w 10000"/>
                <a:gd name="connsiteY47" fmla="*/ 8215 h 10294"/>
                <a:gd name="connsiteX48" fmla="*/ 4786 w 10000"/>
                <a:gd name="connsiteY48" fmla="*/ 8189 h 10294"/>
                <a:gd name="connsiteX49" fmla="*/ 4915 w 10000"/>
                <a:gd name="connsiteY49" fmla="*/ 8182 h 10294"/>
                <a:gd name="connsiteX50" fmla="*/ 5091 w 10000"/>
                <a:gd name="connsiteY50" fmla="*/ 8195 h 10294"/>
                <a:gd name="connsiteX51" fmla="*/ 5266 w 10000"/>
                <a:gd name="connsiteY51" fmla="*/ 8242 h 10294"/>
                <a:gd name="connsiteX52" fmla="*/ 5406 w 10000"/>
                <a:gd name="connsiteY52" fmla="*/ 8321 h 10294"/>
                <a:gd name="connsiteX53" fmla="*/ 5549 w 10000"/>
                <a:gd name="connsiteY53" fmla="*/ 8421 h 10294"/>
                <a:gd name="connsiteX54" fmla="*/ 5670 w 10000"/>
                <a:gd name="connsiteY54" fmla="*/ 8540 h 10294"/>
                <a:gd name="connsiteX55" fmla="*/ 5750 w 10000"/>
                <a:gd name="connsiteY55" fmla="*/ 8686 h 10294"/>
                <a:gd name="connsiteX56" fmla="*/ 5824 w 10000"/>
                <a:gd name="connsiteY56" fmla="*/ 8838 h 10294"/>
                <a:gd name="connsiteX57" fmla="*/ 5849 w 10000"/>
                <a:gd name="connsiteY57" fmla="*/ 9004 h 10294"/>
                <a:gd name="connsiteX58" fmla="*/ 5883 w 10000"/>
                <a:gd name="connsiteY58" fmla="*/ 8997 h 10294"/>
                <a:gd name="connsiteX59" fmla="*/ 5910 w 10000"/>
                <a:gd name="connsiteY59" fmla="*/ 8997 h 10294"/>
                <a:gd name="connsiteX60" fmla="*/ 5937 w 10000"/>
                <a:gd name="connsiteY60" fmla="*/ 8991 h 10294"/>
                <a:gd name="connsiteX61" fmla="*/ 5963 w 10000"/>
                <a:gd name="connsiteY61" fmla="*/ 8991 h 10294"/>
                <a:gd name="connsiteX62" fmla="*/ 5997 w 10000"/>
                <a:gd name="connsiteY62" fmla="*/ 8984 h 10294"/>
                <a:gd name="connsiteX63" fmla="*/ 6029 w 10000"/>
                <a:gd name="connsiteY63" fmla="*/ 8984 h 10294"/>
                <a:gd name="connsiteX64" fmla="*/ 6057 w 10000"/>
                <a:gd name="connsiteY64" fmla="*/ 8984 h 10294"/>
                <a:gd name="connsiteX65" fmla="*/ 6092 w 10000"/>
                <a:gd name="connsiteY65" fmla="*/ 8984 h 10294"/>
                <a:gd name="connsiteX66" fmla="*/ 6232 w 10000"/>
                <a:gd name="connsiteY66" fmla="*/ 8991 h 10294"/>
                <a:gd name="connsiteX67" fmla="*/ 6360 w 10000"/>
                <a:gd name="connsiteY67" fmla="*/ 9024 h 10294"/>
                <a:gd name="connsiteX68" fmla="*/ 6487 w 10000"/>
                <a:gd name="connsiteY68" fmla="*/ 9070 h 10294"/>
                <a:gd name="connsiteX69" fmla="*/ 6603 w 10000"/>
                <a:gd name="connsiteY69" fmla="*/ 9137 h 10294"/>
                <a:gd name="connsiteX70" fmla="*/ 6709 w 10000"/>
                <a:gd name="connsiteY70" fmla="*/ 9216 h 10294"/>
                <a:gd name="connsiteX71" fmla="*/ 6804 w 10000"/>
                <a:gd name="connsiteY71" fmla="*/ 9302 h 10294"/>
                <a:gd name="connsiteX72" fmla="*/ 6879 w 10000"/>
                <a:gd name="connsiteY72" fmla="*/ 9415 h 10294"/>
                <a:gd name="connsiteX73" fmla="*/ 6946 w 10000"/>
                <a:gd name="connsiteY73" fmla="*/ 9527 h 10294"/>
                <a:gd name="connsiteX74" fmla="*/ 3110 w 10000"/>
                <a:gd name="connsiteY74" fmla="*/ 9527 h 10294"/>
                <a:gd name="connsiteX75" fmla="*/ 3149 w 10000"/>
                <a:gd name="connsiteY75" fmla="*/ 9441 h 10294"/>
                <a:gd name="connsiteX76" fmla="*/ 3203 w 10000"/>
                <a:gd name="connsiteY76" fmla="*/ 9355 h 10294"/>
                <a:gd name="connsiteX77" fmla="*/ 3258 w 10000"/>
                <a:gd name="connsiteY77" fmla="*/ 9289 h 10294"/>
                <a:gd name="connsiteX78" fmla="*/ 3329 w 10000"/>
                <a:gd name="connsiteY78" fmla="*/ 9223 h 10294"/>
                <a:gd name="connsiteX79" fmla="*/ 3397 w 10000"/>
                <a:gd name="connsiteY79" fmla="*/ 9170 h 10294"/>
                <a:gd name="connsiteX80" fmla="*/ 3478 w 10000"/>
                <a:gd name="connsiteY80" fmla="*/ 9117 h 10294"/>
                <a:gd name="connsiteX81" fmla="*/ 3559 w 10000"/>
                <a:gd name="connsiteY81" fmla="*/ 9077 h 10294"/>
                <a:gd name="connsiteX82" fmla="*/ 3654 w 10000"/>
                <a:gd name="connsiteY82" fmla="*/ 9044 h 10294"/>
                <a:gd name="connsiteX83" fmla="*/ 3654 w 10000"/>
                <a:gd name="connsiteY83" fmla="*/ 8195 h 10294"/>
                <a:gd name="connsiteX84" fmla="*/ 484 w 10000"/>
                <a:gd name="connsiteY84" fmla="*/ 8209 h 10294"/>
                <a:gd name="connsiteX85" fmla="*/ 484 w 10000"/>
                <a:gd name="connsiteY85" fmla="*/ 8838 h 10294"/>
                <a:gd name="connsiteX86" fmla="*/ 424 w 10000"/>
                <a:gd name="connsiteY86" fmla="*/ 8918 h 10294"/>
                <a:gd name="connsiteX87" fmla="*/ 378 w 10000"/>
                <a:gd name="connsiteY87" fmla="*/ 9004 h 10294"/>
                <a:gd name="connsiteX88" fmla="*/ 342 w 10000"/>
                <a:gd name="connsiteY88" fmla="*/ 9097 h 10294"/>
                <a:gd name="connsiteX89" fmla="*/ 329 w 10000"/>
                <a:gd name="connsiteY89" fmla="*/ 9203 h 10294"/>
                <a:gd name="connsiteX90" fmla="*/ 302 w 10000"/>
                <a:gd name="connsiteY90" fmla="*/ 9196 h 10294"/>
                <a:gd name="connsiteX91" fmla="*/ 608 w 10000"/>
                <a:gd name="connsiteY91" fmla="*/ 8657 h 10294"/>
                <a:gd name="connsiteX92" fmla="*/ 817 w 10000"/>
                <a:gd name="connsiteY92" fmla="*/ 8657 h 10294"/>
                <a:gd name="connsiteX93" fmla="*/ 670 w 10000"/>
                <a:gd name="connsiteY93" fmla="*/ 8486 h 10294"/>
                <a:gd name="connsiteX94" fmla="*/ 243 w 10000"/>
                <a:gd name="connsiteY94" fmla="*/ 8269 h 10294"/>
                <a:gd name="connsiteX95" fmla="*/ 1347 w 10000"/>
                <a:gd name="connsiteY95" fmla="*/ 9184 h 10294"/>
                <a:gd name="connsiteX96" fmla="*/ 1103 w 10000"/>
                <a:gd name="connsiteY96" fmla="*/ 9282 h 10294"/>
                <a:gd name="connsiteX97" fmla="*/ 512 w 10000"/>
                <a:gd name="connsiteY97" fmla="*/ 8684 h 10294"/>
                <a:gd name="connsiteX98" fmla="*/ 401 w 10000"/>
                <a:gd name="connsiteY98" fmla="*/ 8678 h 10294"/>
                <a:gd name="connsiteX99" fmla="*/ 0 w 10000"/>
                <a:gd name="connsiteY99" fmla="*/ 7088 h 10294"/>
                <a:gd name="connsiteX100" fmla="*/ 905 w 10000"/>
                <a:gd name="connsiteY100" fmla="*/ 8758 h 10294"/>
                <a:gd name="connsiteX101" fmla="*/ 548 w 10000"/>
                <a:gd name="connsiteY101" fmla="*/ 8945 h 10294"/>
                <a:gd name="connsiteX102" fmla="*/ 993 w 10000"/>
                <a:gd name="connsiteY102" fmla="*/ 9002 h 10294"/>
                <a:gd name="connsiteX103" fmla="*/ 1463 w 10000"/>
                <a:gd name="connsiteY103" fmla="*/ 9426 h 10294"/>
                <a:gd name="connsiteX104" fmla="*/ 6226 w 10000"/>
                <a:gd name="connsiteY104" fmla="*/ 10294 h 10294"/>
                <a:gd name="connsiteX105" fmla="*/ 8629 w 10000"/>
                <a:gd name="connsiteY105" fmla="*/ 9231 h 10294"/>
                <a:gd name="connsiteX106" fmla="*/ 9118 w 10000"/>
                <a:gd name="connsiteY106" fmla="*/ 8935 h 10294"/>
                <a:gd name="connsiteX0" fmla="*/ 9118 w 10000"/>
                <a:gd name="connsiteY0" fmla="*/ 8935 h 10294"/>
                <a:gd name="connsiteX1" fmla="*/ 10000 w 10000"/>
                <a:gd name="connsiteY1" fmla="*/ 7381 h 10294"/>
                <a:gd name="connsiteX2" fmla="*/ 9173 w 10000"/>
                <a:gd name="connsiteY2" fmla="*/ 7381 h 10294"/>
                <a:gd name="connsiteX3" fmla="*/ 9173 w 10000"/>
                <a:gd name="connsiteY3" fmla="*/ 4128 h 10294"/>
                <a:gd name="connsiteX4" fmla="*/ 7133 w 10000"/>
                <a:gd name="connsiteY4" fmla="*/ 4128 h 10294"/>
                <a:gd name="connsiteX5" fmla="*/ 7133 w 10000"/>
                <a:gd name="connsiteY5" fmla="*/ 3816 h 10294"/>
                <a:gd name="connsiteX6" fmla="*/ 8764 w 10000"/>
                <a:gd name="connsiteY6" fmla="*/ 3816 h 10294"/>
                <a:gd name="connsiteX7" fmla="*/ 8764 w 10000"/>
                <a:gd name="connsiteY7" fmla="*/ 3498 h 10294"/>
                <a:gd name="connsiteX8" fmla="*/ 7133 w 10000"/>
                <a:gd name="connsiteY8" fmla="*/ 3498 h 10294"/>
                <a:gd name="connsiteX9" fmla="*/ 7133 w 10000"/>
                <a:gd name="connsiteY9" fmla="*/ 1365 h 10294"/>
                <a:gd name="connsiteX10" fmla="*/ 4733 w 10000"/>
                <a:gd name="connsiteY10" fmla="*/ 550 h 10294"/>
                <a:gd name="connsiteX11" fmla="*/ 4733 w 10000"/>
                <a:gd name="connsiteY11" fmla="*/ 5672 h 10294"/>
                <a:gd name="connsiteX12" fmla="*/ 4353 w 10000"/>
                <a:gd name="connsiteY12" fmla="*/ 5678 h 10294"/>
                <a:gd name="connsiteX13" fmla="*/ 4353 w 10000"/>
                <a:gd name="connsiteY13" fmla="*/ 1756 h 10294"/>
                <a:gd name="connsiteX14" fmla="*/ 3546 w 10000"/>
                <a:gd name="connsiteY14" fmla="*/ 2061 h 10294"/>
                <a:gd name="connsiteX15" fmla="*/ 3110 w 10000"/>
                <a:gd name="connsiteY15" fmla="*/ 2061 h 10294"/>
                <a:gd name="connsiteX16" fmla="*/ 3110 w 10000"/>
                <a:gd name="connsiteY16" fmla="*/ 0 h 10294"/>
                <a:gd name="connsiteX17" fmla="*/ 2949 w 10000"/>
                <a:gd name="connsiteY17" fmla="*/ 0 h 10294"/>
                <a:gd name="connsiteX18" fmla="*/ 2949 w 10000"/>
                <a:gd name="connsiteY18" fmla="*/ 2061 h 10294"/>
                <a:gd name="connsiteX19" fmla="*/ 2579 w 10000"/>
                <a:gd name="connsiteY19" fmla="*/ 2061 h 10294"/>
                <a:gd name="connsiteX20" fmla="*/ 2579 w 10000"/>
                <a:gd name="connsiteY20" fmla="*/ 2492 h 10294"/>
                <a:gd name="connsiteX21" fmla="*/ 1914 w 10000"/>
                <a:gd name="connsiteY21" fmla="*/ 2815 h 10294"/>
                <a:gd name="connsiteX22" fmla="*/ 1914 w 10000"/>
                <a:gd name="connsiteY22" fmla="*/ 4413 h 10294"/>
                <a:gd name="connsiteX23" fmla="*/ 1558 w 10000"/>
                <a:gd name="connsiteY23" fmla="*/ 4413 h 10294"/>
                <a:gd name="connsiteX24" fmla="*/ 1558 w 10000"/>
                <a:gd name="connsiteY24" fmla="*/ 4837 h 10294"/>
                <a:gd name="connsiteX25" fmla="*/ 1914 w 10000"/>
                <a:gd name="connsiteY25" fmla="*/ 4837 h 10294"/>
                <a:gd name="connsiteX26" fmla="*/ 1914 w 10000"/>
                <a:gd name="connsiteY26" fmla="*/ 5367 h 10294"/>
                <a:gd name="connsiteX27" fmla="*/ 1558 w 10000"/>
                <a:gd name="connsiteY27" fmla="*/ 5367 h 10294"/>
                <a:gd name="connsiteX28" fmla="*/ 1558 w 10000"/>
                <a:gd name="connsiteY28" fmla="*/ 5791 h 10294"/>
                <a:gd name="connsiteX29" fmla="*/ 1914 w 10000"/>
                <a:gd name="connsiteY29" fmla="*/ 5791 h 10294"/>
                <a:gd name="connsiteX30" fmla="*/ 1914 w 10000"/>
                <a:gd name="connsiteY30" fmla="*/ 7043 h 10294"/>
                <a:gd name="connsiteX31" fmla="*/ 853 w 10000"/>
                <a:gd name="connsiteY31" fmla="*/ 7043 h 10294"/>
                <a:gd name="connsiteX32" fmla="*/ 853 w 10000"/>
                <a:gd name="connsiteY32" fmla="*/ 7818 h 10294"/>
                <a:gd name="connsiteX33" fmla="*/ 1397 w 10000"/>
                <a:gd name="connsiteY33" fmla="*/ 7838 h 10294"/>
                <a:gd name="connsiteX34" fmla="*/ 2134 w 10000"/>
                <a:gd name="connsiteY34" fmla="*/ 7315 h 10294"/>
                <a:gd name="connsiteX35" fmla="*/ 2128 w 10000"/>
                <a:gd name="connsiteY35" fmla="*/ 7818 h 10294"/>
                <a:gd name="connsiteX36" fmla="*/ 2807 w 10000"/>
                <a:gd name="connsiteY36" fmla="*/ 7368 h 10294"/>
                <a:gd name="connsiteX37" fmla="*/ 2807 w 10000"/>
                <a:gd name="connsiteY37" fmla="*/ 7818 h 10294"/>
                <a:gd name="connsiteX38" fmla="*/ 3478 w 10000"/>
                <a:gd name="connsiteY38" fmla="*/ 7361 h 10294"/>
                <a:gd name="connsiteX39" fmla="*/ 3484 w 10000"/>
                <a:gd name="connsiteY39" fmla="*/ 7811 h 10294"/>
                <a:gd name="connsiteX40" fmla="*/ 4130 w 10000"/>
                <a:gd name="connsiteY40" fmla="*/ 7328 h 10294"/>
                <a:gd name="connsiteX41" fmla="*/ 4130 w 10000"/>
                <a:gd name="connsiteY41" fmla="*/ 8613 h 10294"/>
                <a:gd name="connsiteX42" fmla="*/ 4205 w 10000"/>
                <a:gd name="connsiteY42" fmla="*/ 8520 h 10294"/>
                <a:gd name="connsiteX43" fmla="*/ 4278 w 10000"/>
                <a:gd name="connsiteY43" fmla="*/ 8434 h 10294"/>
                <a:gd name="connsiteX44" fmla="*/ 4368 w 10000"/>
                <a:gd name="connsiteY44" fmla="*/ 8361 h 10294"/>
                <a:gd name="connsiteX45" fmla="*/ 4467 w 10000"/>
                <a:gd name="connsiteY45" fmla="*/ 8295 h 10294"/>
                <a:gd name="connsiteX46" fmla="*/ 4567 w 10000"/>
                <a:gd name="connsiteY46" fmla="*/ 8249 h 10294"/>
                <a:gd name="connsiteX47" fmla="*/ 4674 w 10000"/>
                <a:gd name="connsiteY47" fmla="*/ 8215 h 10294"/>
                <a:gd name="connsiteX48" fmla="*/ 4786 w 10000"/>
                <a:gd name="connsiteY48" fmla="*/ 8189 h 10294"/>
                <a:gd name="connsiteX49" fmla="*/ 4915 w 10000"/>
                <a:gd name="connsiteY49" fmla="*/ 8182 h 10294"/>
                <a:gd name="connsiteX50" fmla="*/ 5091 w 10000"/>
                <a:gd name="connsiteY50" fmla="*/ 8195 h 10294"/>
                <a:gd name="connsiteX51" fmla="*/ 5266 w 10000"/>
                <a:gd name="connsiteY51" fmla="*/ 8242 h 10294"/>
                <a:gd name="connsiteX52" fmla="*/ 5406 w 10000"/>
                <a:gd name="connsiteY52" fmla="*/ 8321 h 10294"/>
                <a:gd name="connsiteX53" fmla="*/ 5549 w 10000"/>
                <a:gd name="connsiteY53" fmla="*/ 8421 h 10294"/>
                <a:gd name="connsiteX54" fmla="*/ 5670 w 10000"/>
                <a:gd name="connsiteY54" fmla="*/ 8540 h 10294"/>
                <a:gd name="connsiteX55" fmla="*/ 5750 w 10000"/>
                <a:gd name="connsiteY55" fmla="*/ 8686 h 10294"/>
                <a:gd name="connsiteX56" fmla="*/ 5824 w 10000"/>
                <a:gd name="connsiteY56" fmla="*/ 8838 h 10294"/>
                <a:gd name="connsiteX57" fmla="*/ 5849 w 10000"/>
                <a:gd name="connsiteY57" fmla="*/ 9004 h 10294"/>
                <a:gd name="connsiteX58" fmla="*/ 5883 w 10000"/>
                <a:gd name="connsiteY58" fmla="*/ 8997 h 10294"/>
                <a:gd name="connsiteX59" fmla="*/ 5910 w 10000"/>
                <a:gd name="connsiteY59" fmla="*/ 8997 h 10294"/>
                <a:gd name="connsiteX60" fmla="*/ 5937 w 10000"/>
                <a:gd name="connsiteY60" fmla="*/ 8991 h 10294"/>
                <a:gd name="connsiteX61" fmla="*/ 5963 w 10000"/>
                <a:gd name="connsiteY61" fmla="*/ 8991 h 10294"/>
                <a:gd name="connsiteX62" fmla="*/ 5997 w 10000"/>
                <a:gd name="connsiteY62" fmla="*/ 8984 h 10294"/>
                <a:gd name="connsiteX63" fmla="*/ 6029 w 10000"/>
                <a:gd name="connsiteY63" fmla="*/ 8984 h 10294"/>
                <a:gd name="connsiteX64" fmla="*/ 6057 w 10000"/>
                <a:gd name="connsiteY64" fmla="*/ 8984 h 10294"/>
                <a:gd name="connsiteX65" fmla="*/ 6092 w 10000"/>
                <a:gd name="connsiteY65" fmla="*/ 8984 h 10294"/>
                <a:gd name="connsiteX66" fmla="*/ 6232 w 10000"/>
                <a:gd name="connsiteY66" fmla="*/ 8991 h 10294"/>
                <a:gd name="connsiteX67" fmla="*/ 6360 w 10000"/>
                <a:gd name="connsiteY67" fmla="*/ 9024 h 10294"/>
                <a:gd name="connsiteX68" fmla="*/ 6487 w 10000"/>
                <a:gd name="connsiteY68" fmla="*/ 9070 h 10294"/>
                <a:gd name="connsiteX69" fmla="*/ 6603 w 10000"/>
                <a:gd name="connsiteY69" fmla="*/ 9137 h 10294"/>
                <a:gd name="connsiteX70" fmla="*/ 6709 w 10000"/>
                <a:gd name="connsiteY70" fmla="*/ 9216 h 10294"/>
                <a:gd name="connsiteX71" fmla="*/ 6804 w 10000"/>
                <a:gd name="connsiteY71" fmla="*/ 9302 h 10294"/>
                <a:gd name="connsiteX72" fmla="*/ 6879 w 10000"/>
                <a:gd name="connsiteY72" fmla="*/ 9415 h 10294"/>
                <a:gd name="connsiteX73" fmla="*/ 6946 w 10000"/>
                <a:gd name="connsiteY73" fmla="*/ 9527 h 10294"/>
                <a:gd name="connsiteX74" fmla="*/ 3110 w 10000"/>
                <a:gd name="connsiteY74" fmla="*/ 9527 h 10294"/>
                <a:gd name="connsiteX75" fmla="*/ 3149 w 10000"/>
                <a:gd name="connsiteY75" fmla="*/ 9441 h 10294"/>
                <a:gd name="connsiteX76" fmla="*/ 3203 w 10000"/>
                <a:gd name="connsiteY76" fmla="*/ 9355 h 10294"/>
                <a:gd name="connsiteX77" fmla="*/ 3258 w 10000"/>
                <a:gd name="connsiteY77" fmla="*/ 9289 h 10294"/>
                <a:gd name="connsiteX78" fmla="*/ 3329 w 10000"/>
                <a:gd name="connsiteY78" fmla="*/ 9223 h 10294"/>
                <a:gd name="connsiteX79" fmla="*/ 3397 w 10000"/>
                <a:gd name="connsiteY79" fmla="*/ 9170 h 10294"/>
                <a:gd name="connsiteX80" fmla="*/ 3478 w 10000"/>
                <a:gd name="connsiteY80" fmla="*/ 9117 h 10294"/>
                <a:gd name="connsiteX81" fmla="*/ 3559 w 10000"/>
                <a:gd name="connsiteY81" fmla="*/ 9077 h 10294"/>
                <a:gd name="connsiteX82" fmla="*/ 3654 w 10000"/>
                <a:gd name="connsiteY82" fmla="*/ 9044 h 10294"/>
                <a:gd name="connsiteX83" fmla="*/ 3654 w 10000"/>
                <a:gd name="connsiteY83" fmla="*/ 8195 h 10294"/>
                <a:gd name="connsiteX84" fmla="*/ 484 w 10000"/>
                <a:gd name="connsiteY84" fmla="*/ 8209 h 10294"/>
                <a:gd name="connsiteX85" fmla="*/ 484 w 10000"/>
                <a:gd name="connsiteY85" fmla="*/ 8838 h 10294"/>
                <a:gd name="connsiteX86" fmla="*/ 424 w 10000"/>
                <a:gd name="connsiteY86" fmla="*/ 8918 h 10294"/>
                <a:gd name="connsiteX87" fmla="*/ 378 w 10000"/>
                <a:gd name="connsiteY87" fmla="*/ 9004 h 10294"/>
                <a:gd name="connsiteX88" fmla="*/ 342 w 10000"/>
                <a:gd name="connsiteY88" fmla="*/ 9097 h 10294"/>
                <a:gd name="connsiteX89" fmla="*/ 329 w 10000"/>
                <a:gd name="connsiteY89" fmla="*/ 9203 h 10294"/>
                <a:gd name="connsiteX90" fmla="*/ 608 w 10000"/>
                <a:gd name="connsiteY90" fmla="*/ 8657 h 10294"/>
                <a:gd name="connsiteX91" fmla="*/ 817 w 10000"/>
                <a:gd name="connsiteY91" fmla="*/ 8657 h 10294"/>
                <a:gd name="connsiteX92" fmla="*/ 670 w 10000"/>
                <a:gd name="connsiteY92" fmla="*/ 8486 h 10294"/>
                <a:gd name="connsiteX93" fmla="*/ 243 w 10000"/>
                <a:gd name="connsiteY93" fmla="*/ 8269 h 10294"/>
                <a:gd name="connsiteX94" fmla="*/ 1347 w 10000"/>
                <a:gd name="connsiteY94" fmla="*/ 9184 h 10294"/>
                <a:gd name="connsiteX95" fmla="*/ 1103 w 10000"/>
                <a:gd name="connsiteY95" fmla="*/ 9282 h 10294"/>
                <a:gd name="connsiteX96" fmla="*/ 512 w 10000"/>
                <a:gd name="connsiteY96" fmla="*/ 8684 h 10294"/>
                <a:gd name="connsiteX97" fmla="*/ 401 w 10000"/>
                <a:gd name="connsiteY97" fmla="*/ 8678 h 10294"/>
                <a:gd name="connsiteX98" fmla="*/ 0 w 10000"/>
                <a:gd name="connsiteY98" fmla="*/ 7088 h 10294"/>
                <a:gd name="connsiteX99" fmla="*/ 905 w 10000"/>
                <a:gd name="connsiteY99" fmla="*/ 8758 h 10294"/>
                <a:gd name="connsiteX100" fmla="*/ 548 w 10000"/>
                <a:gd name="connsiteY100" fmla="*/ 8945 h 10294"/>
                <a:gd name="connsiteX101" fmla="*/ 993 w 10000"/>
                <a:gd name="connsiteY101" fmla="*/ 9002 h 10294"/>
                <a:gd name="connsiteX102" fmla="*/ 1463 w 10000"/>
                <a:gd name="connsiteY102" fmla="*/ 9426 h 10294"/>
                <a:gd name="connsiteX103" fmla="*/ 6226 w 10000"/>
                <a:gd name="connsiteY103" fmla="*/ 10294 h 10294"/>
                <a:gd name="connsiteX104" fmla="*/ 8629 w 10000"/>
                <a:gd name="connsiteY104" fmla="*/ 9231 h 10294"/>
                <a:gd name="connsiteX105" fmla="*/ 9118 w 10000"/>
                <a:gd name="connsiteY105" fmla="*/ 8935 h 10294"/>
                <a:gd name="connsiteX0" fmla="*/ 9118 w 10000"/>
                <a:gd name="connsiteY0" fmla="*/ 8935 h 10294"/>
                <a:gd name="connsiteX1" fmla="*/ 10000 w 10000"/>
                <a:gd name="connsiteY1" fmla="*/ 7381 h 10294"/>
                <a:gd name="connsiteX2" fmla="*/ 9173 w 10000"/>
                <a:gd name="connsiteY2" fmla="*/ 7381 h 10294"/>
                <a:gd name="connsiteX3" fmla="*/ 9173 w 10000"/>
                <a:gd name="connsiteY3" fmla="*/ 4128 h 10294"/>
                <a:gd name="connsiteX4" fmla="*/ 7133 w 10000"/>
                <a:gd name="connsiteY4" fmla="*/ 4128 h 10294"/>
                <a:gd name="connsiteX5" fmla="*/ 7133 w 10000"/>
                <a:gd name="connsiteY5" fmla="*/ 3816 h 10294"/>
                <a:gd name="connsiteX6" fmla="*/ 8764 w 10000"/>
                <a:gd name="connsiteY6" fmla="*/ 3816 h 10294"/>
                <a:gd name="connsiteX7" fmla="*/ 8764 w 10000"/>
                <a:gd name="connsiteY7" fmla="*/ 3498 h 10294"/>
                <a:gd name="connsiteX8" fmla="*/ 7133 w 10000"/>
                <a:gd name="connsiteY8" fmla="*/ 3498 h 10294"/>
                <a:gd name="connsiteX9" fmla="*/ 7133 w 10000"/>
                <a:gd name="connsiteY9" fmla="*/ 1365 h 10294"/>
                <a:gd name="connsiteX10" fmla="*/ 4733 w 10000"/>
                <a:gd name="connsiteY10" fmla="*/ 550 h 10294"/>
                <a:gd name="connsiteX11" fmla="*/ 4733 w 10000"/>
                <a:gd name="connsiteY11" fmla="*/ 5672 h 10294"/>
                <a:gd name="connsiteX12" fmla="*/ 4353 w 10000"/>
                <a:gd name="connsiteY12" fmla="*/ 5678 h 10294"/>
                <a:gd name="connsiteX13" fmla="*/ 4353 w 10000"/>
                <a:gd name="connsiteY13" fmla="*/ 1756 h 10294"/>
                <a:gd name="connsiteX14" fmla="*/ 3546 w 10000"/>
                <a:gd name="connsiteY14" fmla="*/ 2061 h 10294"/>
                <a:gd name="connsiteX15" fmla="*/ 3110 w 10000"/>
                <a:gd name="connsiteY15" fmla="*/ 2061 h 10294"/>
                <a:gd name="connsiteX16" fmla="*/ 3110 w 10000"/>
                <a:gd name="connsiteY16" fmla="*/ 0 h 10294"/>
                <a:gd name="connsiteX17" fmla="*/ 2949 w 10000"/>
                <a:gd name="connsiteY17" fmla="*/ 0 h 10294"/>
                <a:gd name="connsiteX18" fmla="*/ 2949 w 10000"/>
                <a:gd name="connsiteY18" fmla="*/ 2061 h 10294"/>
                <a:gd name="connsiteX19" fmla="*/ 2579 w 10000"/>
                <a:gd name="connsiteY19" fmla="*/ 2061 h 10294"/>
                <a:gd name="connsiteX20" fmla="*/ 2579 w 10000"/>
                <a:gd name="connsiteY20" fmla="*/ 2492 h 10294"/>
                <a:gd name="connsiteX21" fmla="*/ 1914 w 10000"/>
                <a:gd name="connsiteY21" fmla="*/ 2815 h 10294"/>
                <a:gd name="connsiteX22" fmla="*/ 1914 w 10000"/>
                <a:gd name="connsiteY22" fmla="*/ 4413 h 10294"/>
                <a:gd name="connsiteX23" fmla="*/ 1558 w 10000"/>
                <a:gd name="connsiteY23" fmla="*/ 4413 h 10294"/>
                <a:gd name="connsiteX24" fmla="*/ 1558 w 10000"/>
                <a:gd name="connsiteY24" fmla="*/ 4837 h 10294"/>
                <a:gd name="connsiteX25" fmla="*/ 1914 w 10000"/>
                <a:gd name="connsiteY25" fmla="*/ 4837 h 10294"/>
                <a:gd name="connsiteX26" fmla="*/ 1914 w 10000"/>
                <a:gd name="connsiteY26" fmla="*/ 5367 h 10294"/>
                <a:gd name="connsiteX27" fmla="*/ 1558 w 10000"/>
                <a:gd name="connsiteY27" fmla="*/ 5367 h 10294"/>
                <a:gd name="connsiteX28" fmla="*/ 1558 w 10000"/>
                <a:gd name="connsiteY28" fmla="*/ 5791 h 10294"/>
                <a:gd name="connsiteX29" fmla="*/ 1914 w 10000"/>
                <a:gd name="connsiteY29" fmla="*/ 5791 h 10294"/>
                <a:gd name="connsiteX30" fmla="*/ 1914 w 10000"/>
                <a:gd name="connsiteY30" fmla="*/ 7043 h 10294"/>
                <a:gd name="connsiteX31" fmla="*/ 853 w 10000"/>
                <a:gd name="connsiteY31" fmla="*/ 7043 h 10294"/>
                <a:gd name="connsiteX32" fmla="*/ 853 w 10000"/>
                <a:gd name="connsiteY32" fmla="*/ 7818 h 10294"/>
                <a:gd name="connsiteX33" fmla="*/ 1397 w 10000"/>
                <a:gd name="connsiteY33" fmla="*/ 7838 h 10294"/>
                <a:gd name="connsiteX34" fmla="*/ 2134 w 10000"/>
                <a:gd name="connsiteY34" fmla="*/ 7315 h 10294"/>
                <a:gd name="connsiteX35" fmla="*/ 2128 w 10000"/>
                <a:gd name="connsiteY35" fmla="*/ 7818 h 10294"/>
                <a:gd name="connsiteX36" fmla="*/ 2807 w 10000"/>
                <a:gd name="connsiteY36" fmla="*/ 7368 h 10294"/>
                <a:gd name="connsiteX37" fmla="*/ 2807 w 10000"/>
                <a:gd name="connsiteY37" fmla="*/ 7818 h 10294"/>
                <a:gd name="connsiteX38" fmla="*/ 3478 w 10000"/>
                <a:gd name="connsiteY38" fmla="*/ 7361 h 10294"/>
                <a:gd name="connsiteX39" fmla="*/ 3484 w 10000"/>
                <a:gd name="connsiteY39" fmla="*/ 7811 h 10294"/>
                <a:gd name="connsiteX40" fmla="*/ 4130 w 10000"/>
                <a:gd name="connsiteY40" fmla="*/ 7328 h 10294"/>
                <a:gd name="connsiteX41" fmla="*/ 4130 w 10000"/>
                <a:gd name="connsiteY41" fmla="*/ 8613 h 10294"/>
                <a:gd name="connsiteX42" fmla="*/ 4205 w 10000"/>
                <a:gd name="connsiteY42" fmla="*/ 8520 h 10294"/>
                <a:gd name="connsiteX43" fmla="*/ 4278 w 10000"/>
                <a:gd name="connsiteY43" fmla="*/ 8434 h 10294"/>
                <a:gd name="connsiteX44" fmla="*/ 4368 w 10000"/>
                <a:gd name="connsiteY44" fmla="*/ 8361 h 10294"/>
                <a:gd name="connsiteX45" fmla="*/ 4467 w 10000"/>
                <a:gd name="connsiteY45" fmla="*/ 8295 h 10294"/>
                <a:gd name="connsiteX46" fmla="*/ 4567 w 10000"/>
                <a:gd name="connsiteY46" fmla="*/ 8249 h 10294"/>
                <a:gd name="connsiteX47" fmla="*/ 4674 w 10000"/>
                <a:gd name="connsiteY47" fmla="*/ 8215 h 10294"/>
                <a:gd name="connsiteX48" fmla="*/ 4786 w 10000"/>
                <a:gd name="connsiteY48" fmla="*/ 8189 h 10294"/>
                <a:gd name="connsiteX49" fmla="*/ 4915 w 10000"/>
                <a:gd name="connsiteY49" fmla="*/ 8182 h 10294"/>
                <a:gd name="connsiteX50" fmla="*/ 5091 w 10000"/>
                <a:gd name="connsiteY50" fmla="*/ 8195 h 10294"/>
                <a:gd name="connsiteX51" fmla="*/ 5266 w 10000"/>
                <a:gd name="connsiteY51" fmla="*/ 8242 h 10294"/>
                <a:gd name="connsiteX52" fmla="*/ 5406 w 10000"/>
                <a:gd name="connsiteY52" fmla="*/ 8321 h 10294"/>
                <a:gd name="connsiteX53" fmla="*/ 5549 w 10000"/>
                <a:gd name="connsiteY53" fmla="*/ 8421 h 10294"/>
                <a:gd name="connsiteX54" fmla="*/ 5670 w 10000"/>
                <a:gd name="connsiteY54" fmla="*/ 8540 h 10294"/>
                <a:gd name="connsiteX55" fmla="*/ 5750 w 10000"/>
                <a:gd name="connsiteY55" fmla="*/ 8686 h 10294"/>
                <a:gd name="connsiteX56" fmla="*/ 5824 w 10000"/>
                <a:gd name="connsiteY56" fmla="*/ 8838 h 10294"/>
                <a:gd name="connsiteX57" fmla="*/ 5849 w 10000"/>
                <a:gd name="connsiteY57" fmla="*/ 9004 h 10294"/>
                <a:gd name="connsiteX58" fmla="*/ 5883 w 10000"/>
                <a:gd name="connsiteY58" fmla="*/ 8997 h 10294"/>
                <a:gd name="connsiteX59" fmla="*/ 5910 w 10000"/>
                <a:gd name="connsiteY59" fmla="*/ 8997 h 10294"/>
                <a:gd name="connsiteX60" fmla="*/ 5937 w 10000"/>
                <a:gd name="connsiteY60" fmla="*/ 8991 h 10294"/>
                <a:gd name="connsiteX61" fmla="*/ 5963 w 10000"/>
                <a:gd name="connsiteY61" fmla="*/ 8991 h 10294"/>
                <a:gd name="connsiteX62" fmla="*/ 5997 w 10000"/>
                <a:gd name="connsiteY62" fmla="*/ 8984 h 10294"/>
                <a:gd name="connsiteX63" fmla="*/ 6029 w 10000"/>
                <a:gd name="connsiteY63" fmla="*/ 8984 h 10294"/>
                <a:gd name="connsiteX64" fmla="*/ 6057 w 10000"/>
                <a:gd name="connsiteY64" fmla="*/ 8984 h 10294"/>
                <a:gd name="connsiteX65" fmla="*/ 6092 w 10000"/>
                <a:gd name="connsiteY65" fmla="*/ 8984 h 10294"/>
                <a:gd name="connsiteX66" fmla="*/ 6232 w 10000"/>
                <a:gd name="connsiteY66" fmla="*/ 8991 h 10294"/>
                <a:gd name="connsiteX67" fmla="*/ 6360 w 10000"/>
                <a:gd name="connsiteY67" fmla="*/ 9024 h 10294"/>
                <a:gd name="connsiteX68" fmla="*/ 6487 w 10000"/>
                <a:gd name="connsiteY68" fmla="*/ 9070 h 10294"/>
                <a:gd name="connsiteX69" fmla="*/ 6603 w 10000"/>
                <a:gd name="connsiteY69" fmla="*/ 9137 h 10294"/>
                <a:gd name="connsiteX70" fmla="*/ 6709 w 10000"/>
                <a:gd name="connsiteY70" fmla="*/ 9216 h 10294"/>
                <a:gd name="connsiteX71" fmla="*/ 6804 w 10000"/>
                <a:gd name="connsiteY71" fmla="*/ 9302 h 10294"/>
                <a:gd name="connsiteX72" fmla="*/ 6879 w 10000"/>
                <a:gd name="connsiteY72" fmla="*/ 9415 h 10294"/>
                <a:gd name="connsiteX73" fmla="*/ 6946 w 10000"/>
                <a:gd name="connsiteY73" fmla="*/ 9527 h 10294"/>
                <a:gd name="connsiteX74" fmla="*/ 3110 w 10000"/>
                <a:gd name="connsiteY74" fmla="*/ 9527 h 10294"/>
                <a:gd name="connsiteX75" fmla="*/ 3149 w 10000"/>
                <a:gd name="connsiteY75" fmla="*/ 9441 h 10294"/>
                <a:gd name="connsiteX76" fmla="*/ 3203 w 10000"/>
                <a:gd name="connsiteY76" fmla="*/ 9355 h 10294"/>
                <a:gd name="connsiteX77" fmla="*/ 3258 w 10000"/>
                <a:gd name="connsiteY77" fmla="*/ 9289 h 10294"/>
                <a:gd name="connsiteX78" fmla="*/ 3329 w 10000"/>
                <a:gd name="connsiteY78" fmla="*/ 9223 h 10294"/>
                <a:gd name="connsiteX79" fmla="*/ 3397 w 10000"/>
                <a:gd name="connsiteY79" fmla="*/ 9170 h 10294"/>
                <a:gd name="connsiteX80" fmla="*/ 3478 w 10000"/>
                <a:gd name="connsiteY80" fmla="*/ 9117 h 10294"/>
                <a:gd name="connsiteX81" fmla="*/ 3559 w 10000"/>
                <a:gd name="connsiteY81" fmla="*/ 9077 h 10294"/>
                <a:gd name="connsiteX82" fmla="*/ 3654 w 10000"/>
                <a:gd name="connsiteY82" fmla="*/ 9044 h 10294"/>
                <a:gd name="connsiteX83" fmla="*/ 3654 w 10000"/>
                <a:gd name="connsiteY83" fmla="*/ 8195 h 10294"/>
                <a:gd name="connsiteX84" fmla="*/ 484 w 10000"/>
                <a:gd name="connsiteY84" fmla="*/ 8209 h 10294"/>
                <a:gd name="connsiteX85" fmla="*/ 484 w 10000"/>
                <a:gd name="connsiteY85" fmla="*/ 8838 h 10294"/>
                <a:gd name="connsiteX86" fmla="*/ 424 w 10000"/>
                <a:gd name="connsiteY86" fmla="*/ 8918 h 10294"/>
                <a:gd name="connsiteX87" fmla="*/ 378 w 10000"/>
                <a:gd name="connsiteY87" fmla="*/ 9004 h 10294"/>
                <a:gd name="connsiteX88" fmla="*/ 342 w 10000"/>
                <a:gd name="connsiteY88" fmla="*/ 9097 h 10294"/>
                <a:gd name="connsiteX89" fmla="*/ 608 w 10000"/>
                <a:gd name="connsiteY89" fmla="*/ 8657 h 10294"/>
                <a:gd name="connsiteX90" fmla="*/ 817 w 10000"/>
                <a:gd name="connsiteY90" fmla="*/ 8657 h 10294"/>
                <a:gd name="connsiteX91" fmla="*/ 670 w 10000"/>
                <a:gd name="connsiteY91" fmla="*/ 8486 h 10294"/>
                <a:gd name="connsiteX92" fmla="*/ 243 w 10000"/>
                <a:gd name="connsiteY92" fmla="*/ 8269 h 10294"/>
                <a:gd name="connsiteX93" fmla="*/ 1347 w 10000"/>
                <a:gd name="connsiteY93" fmla="*/ 9184 h 10294"/>
                <a:gd name="connsiteX94" fmla="*/ 1103 w 10000"/>
                <a:gd name="connsiteY94" fmla="*/ 9282 h 10294"/>
                <a:gd name="connsiteX95" fmla="*/ 512 w 10000"/>
                <a:gd name="connsiteY95" fmla="*/ 8684 h 10294"/>
                <a:gd name="connsiteX96" fmla="*/ 401 w 10000"/>
                <a:gd name="connsiteY96" fmla="*/ 8678 h 10294"/>
                <a:gd name="connsiteX97" fmla="*/ 0 w 10000"/>
                <a:gd name="connsiteY97" fmla="*/ 7088 h 10294"/>
                <a:gd name="connsiteX98" fmla="*/ 905 w 10000"/>
                <a:gd name="connsiteY98" fmla="*/ 8758 h 10294"/>
                <a:gd name="connsiteX99" fmla="*/ 548 w 10000"/>
                <a:gd name="connsiteY99" fmla="*/ 8945 h 10294"/>
                <a:gd name="connsiteX100" fmla="*/ 993 w 10000"/>
                <a:gd name="connsiteY100" fmla="*/ 9002 h 10294"/>
                <a:gd name="connsiteX101" fmla="*/ 1463 w 10000"/>
                <a:gd name="connsiteY101" fmla="*/ 9426 h 10294"/>
                <a:gd name="connsiteX102" fmla="*/ 6226 w 10000"/>
                <a:gd name="connsiteY102" fmla="*/ 10294 h 10294"/>
                <a:gd name="connsiteX103" fmla="*/ 8629 w 10000"/>
                <a:gd name="connsiteY103" fmla="*/ 9231 h 10294"/>
                <a:gd name="connsiteX104" fmla="*/ 9118 w 10000"/>
                <a:gd name="connsiteY104" fmla="*/ 8935 h 10294"/>
                <a:gd name="connsiteX0" fmla="*/ 9118 w 10000"/>
                <a:gd name="connsiteY0" fmla="*/ 8935 h 10294"/>
                <a:gd name="connsiteX1" fmla="*/ 10000 w 10000"/>
                <a:gd name="connsiteY1" fmla="*/ 7381 h 10294"/>
                <a:gd name="connsiteX2" fmla="*/ 9173 w 10000"/>
                <a:gd name="connsiteY2" fmla="*/ 7381 h 10294"/>
                <a:gd name="connsiteX3" fmla="*/ 9173 w 10000"/>
                <a:gd name="connsiteY3" fmla="*/ 4128 h 10294"/>
                <a:gd name="connsiteX4" fmla="*/ 7133 w 10000"/>
                <a:gd name="connsiteY4" fmla="*/ 4128 h 10294"/>
                <a:gd name="connsiteX5" fmla="*/ 7133 w 10000"/>
                <a:gd name="connsiteY5" fmla="*/ 3816 h 10294"/>
                <a:gd name="connsiteX6" fmla="*/ 8764 w 10000"/>
                <a:gd name="connsiteY6" fmla="*/ 3816 h 10294"/>
                <a:gd name="connsiteX7" fmla="*/ 8764 w 10000"/>
                <a:gd name="connsiteY7" fmla="*/ 3498 h 10294"/>
                <a:gd name="connsiteX8" fmla="*/ 7133 w 10000"/>
                <a:gd name="connsiteY8" fmla="*/ 3498 h 10294"/>
                <a:gd name="connsiteX9" fmla="*/ 7133 w 10000"/>
                <a:gd name="connsiteY9" fmla="*/ 1365 h 10294"/>
                <a:gd name="connsiteX10" fmla="*/ 4733 w 10000"/>
                <a:gd name="connsiteY10" fmla="*/ 550 h 10294"/>
                <a:gd name="connsiteX11" fmla="*/ 4733 w 10000"/>
                <a:gd name="connsiteY11" fmla="*/ 5672 h 10294"/>
                <a:gd name="connsiteX12" fmla="*/ 4353 w 10000"/>
                <a:gd name="connsiteY12" fmla="*/ 5678 h 10294"/>
                <a:gd name="connsiteX13" fmla="*/ 4353 w 10000"/>
                <a:gd name="connsiteY13" fmla="*/ 1756 h 10294"/>
                <a:gd name="connsiteX14" fmla="*/ 3546 w 10000"/>
                <a:gd name="connsiteY14" fmla="*/ 2061 h 10294"/>
                <a:gd name="connsiteX15" fmla="*/ 3110 w 10000"/>
                <a:gd name="connsiteY15" fmla="*/ 2061 h 10294"/>
                <a:gd name="connsiteX16" fmla="*/ 3110 w 10000"/>
                <a:gd name="connsiteY16" fmla="*/ 0 h 10294"/>
                <a:gd name="connsiteX17" fmla="*/ 2949 w 10000"/>
                <a:gd name="connsiteY17" fmla="*/ 0 h 10294"/>
                <a:gd name="connsiteX18" fmla="*/ 2949 w 10000"/>
                <a:gd name="connsiteY18" fmla="*/ 2061 h 10294"/>
                <a:gd name="connsiteX19" fmla="*/ 2579 w 10000"/>
                <a:gd name="connsiteY19" fmla="*/ 2061 h 10294"/>
                <a:gd name="connsiteX20" fmla="*/ 2579 w 10000"/>
                <a:gd name="connsiteY20" fmla="*/ 2492 h 10294"/>
                <a:gd name="connsiteX21" fmla="*/ 1914 w 10000"/>
                <a:gd name="connsiteY21" fmla="*/ 2815 h 10294"/>
                <a:gd name="connsiteX22" fmla="*/ 1914 w 10000"/>
                <a:gd name="connsiteY22" fmla="*/ 4413 h 10294"/>
                <a:gd name="connsiteX23" fmla="*/ 1558 w 10000"/>
                <a:gd name="connsiteY23" fmla="*/ 4413 h 10294"/>
                <a:gd name="connsiteX24" fmla="*/ 1558 w 10000"/>
                <a:gd name="connsiteY24" fmla="*/ 4837 h 10294"/>
                <a:gd name="connsiteX25" fmla="*/ 1914 w 10000"/>
                <a:gd name="connsiteY25" fmla="*/ 4837 h 10294"/>
                <a:gd name="connsiteX26" fmla="*/ 1914 w 10000"/>
                <a:gd name="connsiteY26" fmla="*/ 5367 h 10294"/>
                <a:gd name="connsiteX27" fmla="*/ 1558 w 10000"/>
                <a:gd name="connsiteY27" fmla="*/ 5367 h 10294"/>
                <a:gd name="connsiteX28" fmla="*/ 1558 w 10000"/>
                <a:gd name="connsiteY28" fmla="*/ 5791 h 10294"/>
                <a:gd name="connsiteX29" fmla="*/ 1914 w 10000"/>
                <a:gd name="connsiteY29" fmla="*/ 5791 h 10294"/>
                <a:gd name="connsiteX30" fmla="*/ 1914 w 10000"/>
                <a:gd name="connsiteY30" fmla="*/ 7043 h 10294"/>
                <a:gd name="connsiteX31" fmla="*/ 853 w 10000"/>
                <a:gd name="connsiteY31" fmla="*/ 7043 h 10294"/>
                <a:gd name="connsiteX32" fmla="*/ 853 w 10000"/>
                <a:gd name="connsiteY32" fmla="*/ 7818 h 10294"/>
                <a:gd name="connsiteX33" fmla="*/ 1397 w 10000"/>
                <a:gd name="connsiteY33" fmla="*/ 7838 h 10294"/>
                <a:gd name="connsiteX34" fmla="*/ 2134 w 10000"/>
                <a:gd name="connsiteY34" fmla="*/ 7315 h 10294"/>
                <a:gd name="connsiteX35" fmla="*/ 2128 w 10000"/>
                <a:gd name="connsiteY35" fmla="*/ 7818 h 10294"/>
                <a:gd name="connsiteX36" fmla="*/ 2807 w 10000"/>
                <a:gd name="connsiteY36" fmla="*/ 7368 h 10294"/>
                <a:gd name="connsiteX37" fmla="*/ 2807 w 10000"/>
                <a:gd name="connsiteY37" fmla="*/ 7818 h 10294"/>
                <a:gd name="connsiteX38" fmla="*/ 3478 w 10000"/>
                <a:gd name="connsiteY38" fmla="*/ 7361 h 10294"/>
                <a:gd name="connsiteX39" fmla="*/ 3484 w 10000"/>
                <a:gd name="connsiteY39" fmla="*/ 7811 h 10294"/>
                <a:gd name="connsiteX40" fmla="*/ 4130 w 10000"/>
                <a:gd name="connsiteY40" fmla="*/ 7328 h 10294"/>
                <a:gd name="connsiteX41" fmla="*/ 4130 w 10000"/>
                <a:gd name="connsiteY41" fmla="*/ 8613 h 10294"/>
                <a:gd name="connsiteX42" fmla="*/ 4205 w 10000"/>
                <a:gd name="connsiteY42" fmla="*/ 8520 h 10294"/>
                <a:gd name="connsiteX43" fmla="*/ 4278 w 10000"/>
                <a:gd name="connsiteY43" fmla="*/ 8434 h 10294"/>
                <a:gd name="connsiteX44" fmla="*/ 4368 w 10000"/>
                <a:gd name="connsiteY44" fmla="*/ 8361 h 10294"/>
                <a:gd name="connsiteX45" fmla="*/ 4467 w 10000"/>
                <a:gd name="connsiteY45" fmla="*/ 8295 h 10294"/>
                <a:gd name="connsiteX46" fmla="*/ 4567 w 10000"/>
                <a:gd name="connsiteY46" fmla="*/ 8249 h 10294"/>
                <a:gd name="connsiteX47" fmla="*/ 4674 w 10000"/>
                <a:gd name="connsiteY47" fmla="*/ 8215 h 10294"/>
                <a:gd name="connsiteX48" fmla="*/ 4786 w 10000"/>
                <a:gd name="connsiteY48" fmla="*/ 8189 h 10294"/>
                <a:gd name="connsiteX49" fmla="*/ 4915 w 10000"/>
                <a:gd name="connsiteY49" fmla="*/ 8182 h 10294"/>
                <a:gd name="connsiteX50" fmla="*/ 5091 w 10000"/>
                <a:gd name="connsiteY50" fmla="*/ 8195 h 10294"/>
                <a:gd name="connsiteX51" fmla="*/ 5266 w 10000"/>
                <a:gd name="connsiteY51" fmla="*/ 8242 h 10294"/>
                <a:gd name="connsiteX52" fmla="*/ 5406 w 10000"/>
                <a:gd name="connsiteY52" fmla="*/ 8321 h 10294"/>
                <a:gd name="connsiteX53" fmla="*/ 5549 w 10000"/>
                <a:gd name="connsiteY53" fmla="*/ 8421 h 10294"/>
                <a:gd name="connsiteX54" fmla="*/ 5670 w 10000"/>
                <a:gd name="connsiteY54" fmla="*/ 8540 h 10294"/>
                <a:gd name="connsiteX55" fmla="*/ 5750 w 10000"/>
                <a:gd name="connsiteY55" fmla="*/ 8686 h 10294"/>
                <a:gd name="connsiteX56" fmla="*/ 5824 w 10000"/>
                <a:gd name="connsiteY56" fmla="*/ 8838 h 10294"/>
                <a:gd name="connsiteX57" fmla="*/ 5849 w 10000"/>
                <a:gd name="connsiteY57" fmla="*/ 9004 h 10294"/>
                <a:gd name="connsiteX58" fmla="*/ 5883 w 10000"/>
                <a:gd name="connsiteY58" fmla="*/ 8997 h 10294"/>
                <a:gd name="connsiteX59" fmla="*/ 5910 w 10000"/>
                <a:gd name="connsiteY59" fmla="*/ 8997 h 10294"/>
                <a:gd name="connsiteX60" fmla="*/ 5937 w 10000"/>
                <a:gd name="connsiteY60" fmla="*/ 8991 h 10294"/>
                <a:gd name="connsiteX61" fmla="*/ 5963 w 10000"/>
                <a:gd name="connsiteY61" fmla="*/ 8991 h 10294"/>
                <a:gd name="connsiteX62" fmla="*/ 5997 w 10000"/>
                <a:gd name="connsiteY62" fmla="*/ 8984 h 10294"/>
                <a:gd name="connsiteX63" fmla="*/ 6029 w 10000"/>
                <a:gd name="connsiteY63" fmla="*/ 8984 h 10294"/>
                <a:gd name="connsiteX64" fmla="*/ 6057 w 10000"/>
                <a:gd name="connsiteY64" fmla="*/ 8984 h 10294"/>
                <a:gd name="connsiteX65" fmla="*/ 6092 w 10000"/>
                <a:gd name="connsiteY65" fmla="*/ 8984 h 10294"/>
                <a:gd name="connsiteX66" fmla="*/ 6232 w 10000"/>
                <a:gd name="connsiteY66" fmla="*/ 8991 h 10294"/>
                <a:gd name="connsiteX67" fmla="*/ 6360 w 10000"/>
                <a:gd name="connsiteY67" fmla="*/ 9024 h 10294"/>
                <a:gd name="connsiteX68" fmla="*/ 6487 w 10000"/>
                <a:gd name="connsiteY68" fmla="*/ 9070 h 10294"/>
                <a:gd name="connsiteX69" fmla="*/ 6603 w 10000"/>
                <a:gd name="connsiteY69" fmla="*/ 9137 h 10294"/>
                <a:gd name="connsiteX70" fmla="*/ 6709 w 10000"/>
                <a:gd name="connsiteY70" fmla="*/ 9216 h 10294"/>
                <a:gd name="connsiteX71" fmla="*/ 6804 w 10000"/>
                <a:gd name="connsiteY71" fmla="*/ 9302 h 10294"/>
                <a:gd name="connsiteX72" fmla="*/ 6879 w 10000"/>
                <a:gd name="connsiteY72" fmla="*/ 9415 h 10294"/>
                <a:gd name="connsiteX73" fmla="*/ 6946 w 10000"/>
                <a:gd name="connsiteY73" fmla="*/ 9527 h 10294"/>
                <a:gd name="connsiteX74" fmla="*/ 3110 w 10000"/>
                <a:gd name="connsiteY74" fmla="*/ 9527 h 10294"/>
                <a:gd name="connsiteX75" fmla="*/ 3149 w 10000"/>
                <a:gd name="connsiteY75" fmla="*/ 9441 h 10294"/>
                <a:gd name="connsiteX76" fmla="*/ 3203 w 10000"/>
                <a:gd name="connsiteY76" fmla="*/ 9355 h 10294"/>
                <a:gd name="connsiteX77" fmla="*/ 3258 w 10000"/>
                <a:gd name="connsiteY77" fmla="*/ 9289 h 10294"/>
                <a:gd name="connsiteX78" fmla="*/ 3329 w 10000"/>
                <a:gd name="connsiteY78" fmla="*/ 9223 h 10294"/>
                <a:gd name="connsiteX79" fmla="*/ 3397 w 10000"/>
                <a:gd name="connsiteY79" fmla="*/ 9170 h 10294"/>
                <a:gd name="connsiteX80" fmla="*/ 3478 w 10000"/>
                <a:gd name="connsiteY80" fmla="*/ 9117 h 10294"/>
                <a:gd name="connsiteX81" fmla="*/ 3559 w 10000"/>
                <a:gd name="connsiteY81" fmla="*/ 9077 h 10294"/>
                <a:gd name="connsiteX82" fmla="*/ 3654 w 10000"/>
                <a:gd name="connsiteY82" fmla="*/ 9044 h 10294"/>
                <a:gd name="connsiteX83" fmla="*/ 3654 w 10000"/>
                <a:gd name="connsiteY83" fmla="*/ 8195 h 10294"/>
                <a:gd name="connsiteX84" fmla="*/ 484 w 10000"/>
                <a:gd name="connsiteY84" fmla="*/ 8209 h 10294"/>
                <a:gd name="connsiteX85" fmla="*/ 484 w 10000"/>
                <a:gd name="connsiteY85" fmla="*/ 8838 h 10294"/>
                <a:gd name="connsiteX86" fmla="*/ 424 w 10000"/>
                <a:gd name="connsiteY86" fmla="*/ 8918 h 10294"/>
                <a:gd name="connsiteX87" fmla="*/ 378 w 10000"/>
                <a:gd name="connsiteY87" fmla="*/ 9004 h 10294"/>
                <a:gd name="connsiteX88" fmla="*/ 342 w 10000"/>
                <a:gd name="connsiteY88" fmla="*/ 9097 h 10294"/>
                <a:gd name="connsiteX89" fmla="*/ 608 w 10000"/>
                <a:gd name="connsiteY89" fmla="*/ 8657 h 10294"/>
                <a:gd name="connsiteX90" fmla="*/ 817 w 10000"/>
                <a:gd name="connsiteY90" fmla="*/ 8657 h 10294"/>
                <a:gd name="connsiteX91" fmla="*/ 670 w 10000"/>
                <a:gd name="connsiteY91" fmla="*/ 8486 h 10294"/>
                <a:gd name="connsiteX92" fmla="*/ 243 w 10000"/>
                <a:gd name="connsiteY92" fmla="*/ 8269 h 10294"/>
                <a:gd name="connsiteX93" fmla="*/ 1347 w 10000"/>
                <a:gd name="connsiteY93" fmla="*/ 9184 h 10294"/>
                <a:gd name="connsiteX94" fmla="*/ 1103 w 10000"/>
                <a:gd name="connsiteY94" fmla="*/ 9282 h 10294"/>
                <a:gd name="connsiteX95" fmla="*/ 512 w 10000"/>
                <a:gd name="connsiteY95" fmla="*/ 8684 h 10294"/>
                <a:gd name="connsiteX96" fmla="*/ 401 w 10000"/>
                <a:gd name="connsiteY96" fmla="*/ 8678 h 10294"/>
                <a:gd name="connsiteX97" fmla="*/ 0 w 10000"/>
                <a:gd name="connsiteY97" fmla="*/ 7088 h 10294"/>
                <a:gd name="connsiteX98" fmla="*/ 905 w 10000"/>
                <a:gd name="connsiteY98" fmla="*/ 8758 h 10294"/>
                <a:gd name="connsiteX99" fmla="*/ 993 w 10000"/>
                <a:gd name="connsiteY99" fmla="*/ 9002 h 10294"/>
                <a:gd name="connsiteX100" fmla="*/ 1463 w 10000"/>
                <a:gd name="connsiteY100" fmla="*/ 9426 h 10294"/>
                <a:gd name="connsiteX101" fmla="*/ 6226 w 10000"/>
                <a:gd name="connsiteY101" fmla="*/ 10294 h 10294"/>
                <a:gd name="connsiteX102" fmla="*/ 8629 w 10000"/>
                <a:gd name="connsiteY102" fmla="*/ 9231 h 10294"/>
                <a:gd name="connsiteX103" fmla="*/ 9118 w 10000"/>
                <a:gd name="connsiteY103" fmla="*/ 8935 h 10294"/>
                <a:gd name="connsiteX0" fmla="*/ 9118 w 10000"/>
                <a:gd name="connsiteY0" fmla="*/ 8935 h 10294"/>
                <a:gd name="connsiteX1" fmla="*/ 10000 w 10000"/>
                <a:gd name="connsiteY1" fmla="*/ 7381 h 10294"/>
                <a:gd name="connsiteX2" fmla="*/ 9173 w 10000"/>
                <a:gd name="connsiteY2" fmla="*/ 7381 h 10294"/>
                <a:gd name="connsiteX3" fmla="*/ 9173 w 10000"/>
                <a:gd name="connsiteY3" fmla="*/ 4128 h 10294"/>
                <a:gd name="connsiteX4" fmla="*/ 7133 w 10000"/>
                <a:gd name="connsiteY4" fmla="*/ 4128 h 10294"/>
                <a:gd name="connsiteX5" fmla="*/ 7133 w 10000"/>
                <a:gd name="connsiteY5" fmla="*/ 3816 h 10294"/>
                <a:gd name="connsiteX6" fmla="*/ 8764 w 10000"/>
                <a:gd name="connsiteY6" fmla="*/ 3816 h 10294"/>
                <a:gd name="connsiteX7" fmla="*/ 8764 w 10000"/>
                <a:gd name="connsiteY7" fmla="*/ 3498 h 10294"/>
                <a:gd name="connsiteX8" fmla="*/ 7133 w 10000"/>
                <a:gd name="connsiteY8" fmla="*/ 3498 h 10294"/>
                <a:gd name="connsiteX9" fmla="*/ 7133 w 10000"/>
                <a:gd name="connsiteY9" fmla="*/ 1365 h 10294"/>
                <a:gd name="connsiteX10" fmla="*/ 4733 w 10000"/>
                <a:gd name="connsiteY10" fmla="*/ 550 h 10294"/>
                <a:gd name="connsiteX11" fmla="*/ 4733 w 10000"/>
                <a:gd name="connsiteY11" fmla="*/ 5672 h 10294"/>
                <a:gd name="connsiteX12" fmla="*/ 4353 w 10000"/>
                <a:gd name="connsiteY12" fmla="*/ 5678 h 10294"/>
                <a:gd name="connsiteX13" fmla="*/ 4353 w 10000"/>
                <a:gd name="connsiteY13" fmla="*/ 1756 h 10294"/>
                <a:gd name="connsiteX14" fmla="*/ 3546 w 10000"/>
                <a:gd name="connsiteY14" fmla="*/ 2061 h 10294"/>
                <a:gd name="connsiteX15" fmla="*/ 3110 w 10000"/>
                <a:gd name="connsiteY15" fmla="*/ 2061 h 10294"/>
                <a:gd name="connsiteX16" fmla="*/ 3110 w 10000"/>
                <a:gd name="connsiteY16" fmla="*/ 0 h 10294"/>
                <a:gd name="connsiteX17" fmla="*/ 2949 w 10000"/>
                <a:gd name="connsiteY17" fmla="*/ 0 h 10294"/>
                <a:gd name="connsiteX18" fmla="*/ 2949 w 10000"/>
                <a:gd name="connsiteY18" fmla="*/ 2061 h 10294"/>
                <a:gd name="connsiteX19" fmla="*/ 2579 w 10000"/>
                <a:gd name="connsiteY19" fmla="*/ 2061 h 10294"/>
                <a:gd name="connsiteX20" fmla="*/ 2579 w 10000"/>
                <a:gd name="connsiteY20" fmla="*/ 2492 h 10294"/>
                <a:gd name="connsiteX21" fmla="*/ 1914 w 10000"/>
                <a:gd name="connsiteY21" fmla="*/ 2815 h 10294"/>
                <a:gd name="connsiteX22" fmla="*/ 1914 w 10000"/>
                <a:gd name="connsiteY22" fmla="*/ 4413 h 10294"/>
                <a:gd name="connsiteX23" fmla="*/ 1558 w 10000"/>
                <a:gd name="connsiteY23" fmla="*/ 4413 h 10294"/>
                <a:gd name="connsiteX24" fmla="*/ 1558 w 10000"/>
                <a:gd name="connsiteY24" fmla="*/ 4837 h 10294"/>
                <a:gd name="connsiteX25" fmla="*/ 1914 w 10000"/>
                <a:gd name="connsiteY25" fmla="*/ 4837 h 10294"/>
                <a:gd name="connsiteX26" fmla="*/ 1914 w 10000"/>
                <a:gd name="connsiteY26" fmla="*/ 5367 h 10294"/>
                <a:gd name="connsiteX27" fmla="*/ 1558 w 10000"/>
                <a:gd name="connsiteY27" fmla="*/ 5367 h 10294"/>
                <a:gd name="connsiteX28" fmla="*/ 1558 w 10000"/>
                <a:gd name="connsiteY28" fmla="*/ 5791 h 10294"/>
                <a:gd name="connsiteX29" fmla="*/ 1914 w 10000"/>
                <a:gd name="connsiteY29" fmla="*/ 5791 h 10294"/>
                <a:gd name="connsiteX30" fmla="*/ 1914 w 10000"/>
                <a:gd name="connsiteY30" fmla="*/ 7043 h 10294"/>
                <a:gd name="connsiteX31" fmla="*/ 853 w 10000"/>
                <a:gd name="connsiteY31" fmla="*/ 7043 h 10294"/>
                <a:gd name="connsiteX32" fmla="*/ 853 w 10000"/>
                <a:gd name="connsiteY32" fmla="*/ 7818 h 10294"/>
                <a:gd name="connsiteX33" fmla="*/ 1397 w 10000"/>
                <a:gd name="connsiteY33" fmla="*/ 7838 h 10294"/>
                <a:gd name="connsiteX34" fmla="*/ 2134 w 10000"/>
                <a:gd name="connsiteY34" fmla="*/ 7315 h 10294"/>
                <a:gd name="connsiteX35" fmla="*/ 2128 w 10000"/>
                <a:gd name="connsiteY35" fmla="*/ 7818 h 10294"/>
                <a:gd name="connsiteX36" fmla="*/ 2807 w 10000"/>
                <a:gd name="connsiteY36" fmla="*/ 7368 h 10294"/>
                <a:gd name="connsiteX37" fmla="*/ 2807 w 10000"/>
                <a:gd name="connsiteY37" fmla="*/ 7818 h 10294"/>
                <a:gd name="connsiteX38" fmla="*/ 3478 w 10000"/>
                <a:gd name="connsiteY38" fmla="*/ 7361 h 10294"/>
                <a:gd name="connsiteX39" fmla="*/ 3484 w 10000"/>
                <a:gd name="connsiteY39" fmla="*/ 7811 h 10294"/>
                <a:gd name="connsiteX40" fmla="*/ 4130 w 10000"/>
                <a:gd name="connsiteY40" fmla="*/ 7328 h 10294"/>
                <a:gd name="connsiteX41" fmla="*/ 4130 w 10000"/>
                <a:gd name="connsiteY41" fmla="*/ 8613 h 10294"/>
                <a:gd name="connsiteX42" fmla="*/ 4205 w 10000"/>
                <a:gd name="connsiteY42" fmla="*/ 8520 h 10294"/>
                <a:gd name="connsiteX43" fmla="*/ 4278 w 10000"/>
                <a:gd name="connsiteY43" fmla="*/ 8434 h 10294"/>
                <a:gd name="connsiteX44" fmla="*/ 4368 w 10000"/>
                <a:gd name="connsiteY44" fmla="*/ 8361 h 10294"/>
                <a:gd name="connsiteX45" fmla="*/ 4467 w 10000"/>
                <a:gd name="connsiteY45" fmla="*/ 8295 h 10294"/>
                <a:gd name="connsiteX46" fmla="*/ 4567 w 10000"/>
                <a:gd name="connsiteY46" fmla="*/ 8249 h 10294"/>
                <a:gd name="connsiteX47" fmla="*/ 4674 w 10000"/>
                <a:gd name="connsiteY47" fmla="*/ 8215 h 10294"/>
                <a:gd name="connsiteX48" fmla="*/ 4786 w 10000"/>
                <a:gd name="connsiteY48" fmla="*/ 8189 h 10294"/>
                <a:gd name="connsiteX49" fmla="*/ 4915 w 10000"/>
                <a:gd name="connsiteY49" fmla="*/ 8182 h 10294"/>
                <a:gd name="connsiteX50" fmla="*/ 5091 w 10000"/>
                <a:gd name="connsiteY50" fmla="*/ 8195 h 10294"/>
                <a:gd name="connsiteX51" fmla="*/ 5266 w 10000"/>
                <a:gd name="connsiteY51" fmla="*/ 8242 h 10294"/>
                <a:gd name="connsiteX52" fmla="*/ 5406 w 10000"/>
                <a:gd name="connsiteY52" fmla="*/ 8321 h 10294"/>
                <a:gd name="connsiteX53" fmla="*/ 5549 w 10000"/>
                <a:gd name="connsiteY53" fmla="*/ 8421 h 10294"/>
                <a:gd name="connsiteX54" fmla="*/ 5670 w 10000"/>
                <a:gd name="connsiteY54" fmla="*/ 8540 h 10294"/>
                <a:gd name="connsiteX55" fmla="*/ 5750 w 10000"/>
                <a:gd name="connsiteY55" fmla="*/ 8686 h 10294"/>
                <a:gd name="connsiteX56" fmla="*/ 5824 w 10000"/>
                <a:gd name="connsiteY56" fmla="*/ 8838 h 10294"/>
                <a:gd name="connsiteX57" fmla="*/ 5849 w 10000"/>
                <a:gd name="connsiteY57" fmla="*/ 9004 h 10294"/>
                <a:gd name="connsiteX58" fmla="*/ 5883 w 10000"/>
                <a:gd name="connsiteY58" fmla="*/ 8997 h 10294"/>
                <a:gd name="connsiteX59" fmla="*/ 5910 w 10000"/>
                <a:gd name="connsiteY59" fmla="*/ 8997 h 10294"/>
                <a:gd name="connsiteX60" fmla="*/ 5937 w 10000"/>
                <a:gd name="connsiteY60" fmla="*/ 8991 h 10294"/>
                <a:gd name="connsiteX61" fmla="*/ 5963 w 10000"/>
                <a:gd name="connsiteY61" fmla="*/ 8991 h 10294"/>
                <a:gd name="connsiteX62" fmla="*/ 5997 w 10000"/>
                <a:gd name="connsiteY62" fmla="*/ 8984 h 10294"/>
                <a:gd name="connsiteX63" fmla="*/ 6029 w 10000"/>
                <a:gd name="connsiteY63" fmla="*/ 8984 h 10294"/>
                <a:gd name="connsiteX64" fmla="*/ 6057 w 10000"/>
                <a:gd name="connsiteY64" fmla="*/ 8984 h 10294"/>
                <a:gd name="connsiteX65" fmla="*/ 6092 w 10000"/>
                <a:gd name="connsiteY65" fmla="*/ 8984 h 10294"/>
                <a:gd name="connsiteX66" fmla="*/ 6232 w 10000"/>
                <a:gd name="connsiteY66" fmla="*/ 8991 h 10294"/>
                <a:gd name="connsiteX67" fmla="*/ 6360 w 10000"/>
                <a:gd name="connsiteY67" fmla="*/ 9024 h 10294"/>
                <a:gd name="connsiteX68" fmla="*/ 6487 w 10000"/>
                <a:gd name="connsiteY68" fmla="*/ 9070 h 10294"/>
                <a:gd name="connsiteX69" fmla="*/ 6603 w 10000"/>
                <a:gd name="connsiteY69" fmla="*/ 9137 h 10294"/>
                <a:gd name="connsiteX70" fmla="*/ 6709 w 10000"/>
                <a:gd name="connsiteY70" fmla="*/ 9216 h 10294"/>
                <a:gd name="connsiteX71" fmla="*/ 6804 w 10000"/>
                <a:gd name="connsiteY71" fmla="*/ 9302 h 10294"/>
                <a:gd name="connsiteX72" fmla="*/ 6879 w 10000"/>
                <a:gd name="connsiteY72" fmla="*/ 9415 h 10294"/>
                <a:gd name="connsiteX73" fmla="*/ 6946 w 10000"/>
                <a:gd name="connsiteY73" fmla="*/ 9527 h 10294"/>
                <a:gd name="connsiteX74" fmla="*/ 3110 w 10000"/>
                <a:gd name="connsiteY74" fmla="*/ 9527 h 10294"/>
                <a:gd name="connsiteX75" fmla="*/ 3149 w 10000"/>
                <a:gd name="connsiteY75" fmla="*/ 9441 h 10294"/>
                <a:gd name="connsiteX76" fmla="*/ 3203 w 10000"/>
                <a:gd name="connsiteY76" fmla="*/ 9355 h 10294"/>
                <a:gd name="connsiteX77" fmla="*/ 3258 w 10000"/>
                <a:gd name="connsiteY77" fmla="*/ 9289 h 10294"/>
                <a:gd name="connsiteX78" fmla="*/ 3329 w 10000"/>
                <a:gd name="connsiteY78" fmla="*/ 9223 h 10294"/>
                <a:gd name="connsiteX79" fmla="*/ 3397 w 10000"/>
                <a:gd name="connsiteY79" fmla="*/ 9170 h 10294"/>
                <a:gd name="connsiteX80" fmla="*/ 3478 w 10000"/>
                <a:gd name="connsiteY80" fmla="*/ 9117 h 10294"/>
                <a:gd name="connsiteX81" fmla="*/ 3559 w 10000"/>
                <a:gd name="connsiteY81" fmla="*/ 9077 h 10294"/>
                <a:gd name="connsiteX82" fmla="*/ 3654 w 10000"/>
                <a:gd name="connsiteY82" fmla="*/ 9044 h 10294"/>
                <a:gd name="connsiteX83" fmla="*/ 3654 w 10000"/>
                <a:gd name="connsiteY83" fmla="*/ 8195 h 10294"/>
                <a:gd name="connsiteX84" fmla="*/ 484 w 10000"/>
                <a:gd name="connsiteY84" fmla="*/ 8209 h 10294"/>
                <a:gd name="connsiteX85" fmla="*/ 484 w 10000"/>
                <a:gd name="connsiteY85" fmla="*/ 8838 h 10294"/>
                <a:gd name="connsiteX86" fmla="*/ 424 w 10000"/>
                <a:gd name="connsiteY86" fmla="*/ 8918 h 10294"/>
                <a:gd name="connsiteX87" fmla="*/ 378 w 10000"/>
                <a:gd name="connsiteY87" fmla="*/ 9004 h 10294"/>
                <a:gd name="connsiteX88" fmla="*/ 608 w 10000"/>
                <a:gd name="connsiteY88" fmla="*/ 8657 h 10294"/>
                <a:gd name="connsiteX89" fmla="*/ 817 w 10000"/>
                <a:gd name="connsiteY89" fmla="*/ 8657 h 10294"/>
                <a:gd name="connsiteX90" fmla="*/ 670 w 10000"/>
                <a:gd name="connsiteY90" fmla="*/ 8486 h 10294"/>
                <a:gd name="connsiteX91" fmla="*/ 243 w 10000"/>
                <a:gd name="connsiteY91" fmla="*/ 8269 h 10294"/>
                <a:gd name="connsiteX92" fmla="*/ 1347 w 10000"/>
                <a:gd name="connsiteY92" fmla="*/ 9184 h 10294"/>
                <a:gd name="connsiteX93" fmla="*/ 1103 w 10000"/>
                <a:gd name="connsiteY93" fmla="*/ 9282 h 10294"/>
                <a:gd name="connsiteX94" fmla="*/ 512 w 10000"/>
                <a:gd name="connsiteY94" fmla="*/ 8684 h 10294"/>
                <a:gd name="connsiteX95" fmla="*/ 401 w 10000"/>
                <a:gd name="connsiteY95" fmla="*/ 8678 h 10294"/>
                <a:gd name="connsiteX96" fmla="*/ 0 w 10000"/>
                <a:gd name="connsiteY96" fmla="*/ 7088 h 10294"/>
                <a:gd name="connsiteX97" fmla="*/ 905 w 10000"/>
                <a:gd name="connsiteY97" fmla="*/ 8758 h 10294"/>
                <a:gd name="connsiteX98" fmla="*/ 993 w 10000"/>
                <a:gd name="connsiteY98" fmla="*/ 9002 h 10294"/>
                <a:gd name="connsiteX99" fmla="*/ 1463 w 10000"/>
                <a:gd name="connsiteY99" fmla="*/ 9426 h 10294"/>
                <a:gd name="connsiteX100" fmla="*/ 6226 w 10000"/>
                <a:gd name="connsiteY100" fmla="*/ 10294 h 10294"/>
                <a:gd name="connsiteX101" fmla="*/ 8629 w 10000"/>
                <a:gd name="connsiteY101" fmla="*/ 9231 h 10294"/>
                <a:gd name="connsiteX102" fmla="*/ 9118 w 10000"/>
                <a:gd name="connsiteY102" fmla="*/ 8935 h 10294"/>
                <a:gd name="connsiteX0" fmla="*/ 9118 w 10000"/>
                <a:gd name="connsiteY0" fmla="*/ 8935 h 10294"/>
                <a:gd name="connsiteX1" fmla="*/ 10000 w 10000"/>
                <a:gd name="connsiteY1" fmla="*/ 7381 h 10294"/>
                <a:gd name="connsiteX2" fmla="*/ 9173 w 10000"/>
                <a:gd name="connsiteY2" fmla="*/ 7381 h 10294"/>
                <a:gd name="connsiteX3" fmla="*/ 9173 w 10000"/>
                <a:gd name="connsiteY3" fmla="*/ 4128 h 10294"/>
                <a:gd name="connsiteX4" fmla="*/ 7133 w 10000"/>
                <a:gd name="connsiteY4" fmla="*/ 4128 h 10294"/>
                <a:gd name="connsiteX5" fmla="*/ 7133 w 10000"/>
                <a:gd name="connsiteY5" fmla="*/ 3816 h 10294"/>
                <a:gd name="connsiteX6" fmla="*/ 8764 w 10000"/>
                <a:gd name="connsiteY6" fmla="*/ 3816 h 10294"/>
                <a:gd name="connsiteX7" fmla="*/ 8764 w 10000"/>
                <a:gd name="connsiteY7" fmla="*/ 3498 h 10294"/>
                <a:gd name="connsiteX8" fmla="*/ 7133 w 10000"/>
                <a:gd name="connsiteY8" fmla="*/ 3498 h 10294"/>
                <a:gd name="connsiteX9" fmla="*/ 7133 w 10000"/>
                <a:gd name="connsiteY9" fmla="*/ 1365 h 10294"/>
                <a:gd name="connsiteX10" fmla="*/ 4733 w 10000"/>
                <a:gd name="connsiteY10" fmla="*/ 550 h 10294"/>
                <a:gd name="connsiteX11" fmla="*/ 4733 w 10000"/>
                <a:gd name="connsiteY11" fmla="*/ 5672 h 10294"/>
                <a:gd name="connsiteX12" fmla="*/ 4353 w 10000"/>
                <a:gd name="connsiteY12" fmla="*/ 5678 h 10294"/>
                <a:gd name="connsiteX13" fmla="*/ 4353 w 10000"/>
                <a:gd name="connsiteY13" fmla="*/ 1756 h 10294"/>
                <a:gd name="connsiteX14" fmla="*/ 3546 w 10000"/>
                <a:gd name="connsiteY14" fmla="*/ 2061 h 10294"/>
                <a:gd name="connsiteX15" fmla="*/ 3110 w 10000"/>
                <a:gd name="connsiteY15" fmla="*/ 2061 h 10294"/>
                <a:gd name="connsiteX16" fmla="*/ 3110 w 10000"/>
                <a:gd name="connsiteY16" fmla="*/ 0 h 10294"/>
                <a:gd name="connsiteX17" fmla="*/ 2949 w 10000"/>
                <a:gd name="connsiteY17" fmla="*/ 0 h 10294"/>
                <a:gd name="connsiteX18" fmla="*/ 2949 w 10000"/>
                <a:gd name="connsiteY18" fmla="*/ 2061 h 10294"/>
                <a:gd name="connsiteX19" fmla="*/ 2579 w 10000"/>
                <a:gd name="connsiteY19" fmla="*/ 2061 h 10294"/>
                <a:gd name="connsiteX20" fmla="*/ 2579 w 10000"/>
                <a:gd name="connsiteY20" fmla="*/ 2492 h 10294"/>
                <a:gd name="connsiteX21" fmla="*/ 1914 w 10000"/>
                <a:gd name="connsiteY21" fmla="*/ 2815 h 10294"/>
                <a:gd name="connsiteX22" fmla="*/ 1914 w 10000"/>
                <a:gd name="connsiteY22" fmla="*/ 4413 h 10294"/>
                <a:gd name="connsiteX23" fmla="*/ 1558 w 10000"/>
                <a:gd name="connsiteY23" fmla="*/ 4413 h 10294"/>
                <a:gd name="connsiteX24" fmla="*/ 1558 w 10000"/>
                <a:gd name="connsiteY24" fmla="*/ 4837 h 10294"/>
                <a:gd name="connsiteX25" fmla="*/ 1914 w 10000"/>
                <a:gd name="connsiteY25" fmla="*/ 4837 h 10294"/>
                <a:gd name="connsiteX26" fmla="*/ 1914 w 10000"/>
                <a:gd name="connsiteY26" fmla="*/ 5367 h 10294"/>
                <a:gd name="connsiteX27" fmla="*/ 1558 w 10000"/>
                <a:gd name="connsiteY27" fmla="*/ 5367 h 10294"/>
                <a:gd name="connsiteX28" fmla="*/ 1558 w 10000"/>
                <a:gd name="connsiteY28" fmla="*/ 5791 h 10294"/>
                <a:gd name="connsiteX29" fmla="*/ 1914 w 10000"/>
                <a:gd name="connsiteY29" fmla="*/ 5791 h 10294"/>
                <a:gd name="connsiteX30" fmla="*/ 1914 w 10000"/>
                <a:gd name="connsiteY30" fmla="*/ 7043 h 10294"/>
                <a:gd name="connsiteX31" fmla="*/ 853 w 10000"/>
                <a:gd name="connsiteY31" fmla="*/ 7043 h 10294"/>
                <a:gd name="connsiteX32" fmla="*/ 853 w 10000"/>
                <a:gd name="connsiteY32" fmla="*/ 7818 h 10294"/>
                <a:gd name="connsiteX33" fmla="*/ 1397 w 10000"/>
                <a:gd name="connsiteY33" fmla="*/ 7838 h 10294"/>
                <a:gd name="connsiteX34" fmla="*/ 2134 w 10000"/>
                <a:gd name="connsiteY34" fmla="*/ 7315 h 10294"/>
                <a:gd name="connsiteX35" fmla="*/ 2128 w 10000"/>
                <a:gd name="connsiteY35" fmla="*/ 7818 h 10294"/>
                <a:gd name="connsiteX36" fmla="*/ 2807 w 10000"/>
                <a:gd name="connsiteY36" fmla="*/ 7368 h 10294"/>
                <a:gd name="connsiteX37" fmla="*/ 2807 w 10000"/>
                <a:gd name="connsiteY37" fmla="*/ 7818 h 10294"/>
                <a:gd name="connsiteX38" fmla="*/ 3478 w 10000"/>
                <a:gd name="connsiteY38" fmla="*/ 7361 h 10294"/>
                <a:gd name="connsiteX39" fmla="*/ 3484 w 10000"/>
                <a:gd name="connsiteY39" fmla="*/ 7811 h 10294"/>
                <a:gd name="connsiteX40" fmla="*/ 4130 w 10000"/>
                <a:gd name="connsiteY40" fmla="*/ 7328 h 10294"/>
                <a:gd name="connsiteX41" fmla="*/ 4130 w 10000"/>
                <a:gd name="connsiteY41" fmla="*/ 8613 h 10294"/>
                <a:gd name="connsiteX42" fmla="*/ 4205 w 10000"/>
                <a:gd name="connsiteY42" fmla="*/ 8520 h 10294"/>
                <a:gd name="connsiteX43" fmla="*/ 4278 w 10000"/>
                <a:gd name="connsiteY43" fmla="*/ 8434 h 10294"/>
                <a:gd name="connsiteX44" fmla="*/ 4368 w 10000"/>
                <a:gd name="connsiteY44" fmla="*/ 8361 h 10294"/>
                <a:gd name="connsiteX45" fmla="*/ 4467 w 10000"/>
                <a:gd name="connsiteY45" fmla="*/ 8295 h 10294"/>
                <a:gd name="connsiteX46" fmla="*/ 4567 w 10000"/>
                <a:gd name="connsiteY46" fmla="*/ 8249 h 10294"/>
                <a:gd name="connsiteX47" fmla="*/ 4674 w 10000"/>
                <a:gd name="connsiteY47" fmla="*/ 8215 h 10294"/>
                <a:gd name="connsiteX48" fmla="*/ 4786 w 10000"/>
                <a:gd name="connsiteY48" fmla="*/ 8189 h 10294"/>
                <a:gd name="connsiteX49" fmla="*/ 4915 w 10000"/>
                <a:gd name="connsiteY49" fmla="*/ 8182 h 10294"/>
                <a:gd name="connsiteX50" fmla="*/ 5091 w 10000"/>
                <a:gd name="connsiteY50" fmla="*/ 8195 h 10294"/>
                <a:gd name="connsiteX51" fmla="*/ 5266 w 10000"/>
                <a:gd name="connsiteY51" fmla="*/ 8242 h 10294"/>
                <a:gd name="connsiteX52" fmla="*/ 5406 w 10000"/>
                <a:gd name="connsiteY52" fmla="*/ 8321 h 10294"/>
                <a:gd name="connsiteX53" fmla="*/ 5549 w 10000"/>
                <a:gd name="connsiteY53" fmla="*/ 8421 h 10294"/>
                <a:gd name="connsiteX54" fmla="*/ 5670 w 10000"/>
                <a:gd name="connsiteY54" fmla="*/ 8540 h 10294"/>
                <a:gd name="connsiteX55" fmla="*/ 5750 w 10000"/>
                <a:gd name="connsiteY55" fmla="*/ 8686 h 10294"/>
                <a:gd name="connsiteX56" fmla="*/ 5824 w 10000"/>
                <a:gd name="connsiteY56" fmla="*/ 8838 h 10294"/>
                <a:gd name="connsiteX57" fmla="*/ 5849 w 10000"/>
                <a:gd name="connsiteY57" fmla="*/ 9004 h 10294"/>
                <a:gd name="connsiteX58" fmla="*/ 5883 w 10000"/>
                <a:gd name="connsiteY58" fmla="*/ 8997 h 10294"/>
                <a:gd name="connsiteX59" fmla="*/ 5910 w 10000"/>
                <a:gd name="connsiteY59" fmla="*/ 8997 h 10294"/>
                <a:gd name="connsiteX60" fmla="*/ 5937 w 10000"/>
                <a:gd name="connsiteY60" fmla="*/ 8991 h 10294"/>
                <a:gd name="connsiteX61" fmla="*/ 5963 w 10000"/>
                <a:gd name="connsiteY61" fmla="*/ 8991 h 10294"/>
                <a:gd name="connsiteX62" fmla="*/ 5997 w 10000"/>
                <a:gd name="connsiteY62" fmla="*/ 8984 h 10294"/>
                <a:gd name="connsiteX63" fmla="*/ 6029 w 10000"/>
                <a:gd name="connsiteY63" fmla="*/ 8984 h 10294"/>
                <a:gd name="connsiteX64" fmla="*/ 6057 w 10000"/>
                <a:gd name="connsiteY64" fmla="*/ 8984 h 10294"/>
                <a:gd name="connsiteX65" fmla="*/ 6092 w 10000"/>
                <a:gd name="connsiteY65" fmla="*/ 8984 h 10294"/>
                <a:gd name="connsiteX66" fmla="*/ 6232 w 10000"/>
                <a:gd name="connsiteY66" fmla="*/ 8991 h 10294"/>
                <a:gd name="connsiteX67" fmla="*/ 6360 w 10000"/>
                <a:gd name="connsiteY67" fmla="*/ 9024 h 10294"/>
                <a:gd name="connsiteX68" fmla="*/ 6487 w 10000"/>
                <a:gd name="connsiteY68" fmla="*/ 9070 h 10294"/>
                <a:gd name="connsiteX69" fmla="*/ 6603 w 10000"/>
                <a:gd name="connsiteY69" fmla="*/ 9137 h 10294"/>
                <a:gd name="connsiteX70" fmla="*/ 6709 w 10000"/>
                <a:gd name="connsiteY70" fmla="*/ 9216 h 10294"/>
                <a:gd name="connsiteX71" fmla="*/ 6804 w 10000"/>
                <a:gd name="connsiteY71" fmla="*/ 9302 h 10294"/>
                <a:gd name="connsiteX72" fmla="*/ 6879 w 10000"/>
                <a:gd name="connsiteY72" fmla="*/ 9415 h 10294"/>
                <a:gd name="connsiteX73" fmla="*/ 6946 w 10000"/>
                <a:gd name="connsiteY73" fmla="*/ 9527 h 10294"/>
                <a:gd name="connsiteX74" fmla="*/ 3110 w 10000"/>
                <a:gd name="connsiteY74" fmla="*/ 9527 h 10294"/>
                <a:gd name="connsiteX75" fmla="*/ 3149 w 10000"/>
                <a:gd name="connsiteY75" fmla="*/ 9441 h 10294"/>
                <a:gd name="connsiteX76" fmla="*/ 3203 w 10000"/>
                <a:gd name="connsiteY76" fmla="*/ 9355 h 10294"/>
                <a:gd name="connsiteX77" fmla="*/ 3258 w 10000"/>
                <a:gd name="connsiteY77" fmla="*/ 9289 h 10294"/>
                <a:gd name="connsiteX78" fmla="*/ 3329 w 10000"/>
                <a:gd name="connsiteY78" fmla="*/ 9223 h 10294"/>
                <a:gd name="connsiteX79" fmla="*/ 3397 w 10000"/>
                <a:gd name="connsiteY79" fmla="*/ 9170 h 10294"/>
                <a:gd name="connsiteX80" fmla="*/ 3478 w 10000"/>
                <a:gd name="connsiteY80" fmla="*/ 9117 h 10294"/>
                <a:gd name="connsiteX81" fmla="*/ 3559 w 10000"/>
                <a:gd name="connsiteY81" fmla="*/ 9077 h 10294"/>
                <a:gd name="connsiteX82" fmla="*/ 3654 w 10000"/>
                <a:gd name="connsiteY82" fmla="*/ 9044 h 10294"/>
                <a:gd name="connsiteX83" fmla="*/ 3654 w 10000"/>
                <a:gd name="connsiteY83" fmla="*/ 8195 h 10294"/>
                <a:gd name="connsiteX84" fmla="*/ 484 w 10000"/>
                <a:gd name="connsiteY84" fmla="*/ 8209 h 10294"/>
                <a:gd name="connsiteX85" fmla="*/ 484 w 10000"/>
                <a:gd name="connsiteY85" fmla="*/ 8838 h 10294"/>
                <a:gd name="connsiteX86" fmla="*/ 424 w 10000"/>
                <a:gd name="connsiteY86" fmla="*/ 8918 h 10294"/>
                <a:gd name="connsiteX87" fmla="*/ 608 w 10000"/>
                <a:gd name="connsiteY87" fmla="*/ 8657 h 10294"/>
                <a:gd name="connsiteX88" fmla="*/ 817 w 10000"/>
                <a:gd name="connsiteY88" fmla="*/ 8657 h 10294"/>
                <a:gd name="connsiteX89" fmla="*/ 670 w 10000"/>
                <a:gd name="connsiteY89" fmla="*/ 8486 h 10294"/>
                <a:gd name="connsiteX90" fmla="*/ 243 w 10000"/>
                <a:gd name="connsiteY90" fmla="*/ 8269 h 10294"/>
                <a:gd name="connsiteX91" fmla="*/ 1347 w 10000"/>
                <a:gd name="connsiteY91" fmla="*/ 9184 h 10294"/>
                <a:gd name="connsiteX92" fmla="*/ 1103 w 10000"/>
                <a:gd name="connsiteY92" fmla="*/ 9282 h 10294"/>
                <a:gd name="connsiteX93" fmla="*/ 512 w 10000"/>
                <a:gd name="connsiteY93" fmla="*/ 8684 h 10294"/>
                <a:gd name="connsiteX94" fmla="*/ 401 w 10000"/>
                <a:gd name="connsiteY94" fmla="*/ 8678 h 10294"/>
                <a:gd name="connsiteX95" fmla="*/ 0 w 10000"/>
                <a:gd name="connsiteY95" fmla="*/ 7088 h 10294"/>
                <a:gd name="connsiteX96" fmla="*/ 905 w 10000"/>
                <a:gd name="connsiteY96" fmla="*/ 8758 h 10294"/>
                <a:gd name="connsiteX97" fmla="*/ 993 w 10000"/>
                <a:gd name="connsiteY97" fmla="*/ 9002 h 10294"/>
                <a:gd name="connsiteX98" fmla="*/ 1463 w 10000"/>
                <a:gd name="connsiteY98" fmla="*/ 9426 h 10294"/>
                <a:gd name="connsiteX99" fmla="*/ 6226 w 10000"/>
                <a:gd name="connsiteY99" fmla="*/ 10294 h 10294"/>
                <a:gd name="connsiteX100" fmla="*/ 8629 w 10000"/>
                <a:gd name="connsiteY100" fmla="*/ 9231 h 10294"/>
                <a:gd name="connsiteX101" fmla="*/ 9118 w 10000"/>
                <a:gd name="connsiteY101" fmla="*/ 8935 h 10294"/>
                <a:gd name="connsiteX0" fmla="*/ 9118 w 10000"/>
                <a:gd name="connsiteY0" fmla="*/ 8935 h 10294"/>
                <a:gd name="connsiteX1" fmla="*/ 10000 w 10000"/>
                <a:gd name="connsiteY1" fmla="*/ 7381 h 10294"/>
                <a:gd name="connsiteX2" fmla="*/ 9173 w 10000"/>
                <a:gd name="connsiteY2" fmla="*/ 7381 h 10294"/>
                <a:gd name="connsiteX3" fmla="*/ 9173 w 10000"/>
                <a:gd name="connsiteY3" fmla="*/ 4128 h 10294"/>
                <a:gd name="connsiteX4" fmla="*/ 7133 w 10000"/>
                <a:gd name="connsiteY4" fmla="*/ 4128 h 10294"/>
                <a:gd name="connsiteX5" fmla="*/ 7133 w 10000"/>
                <a:gd name="connsiteY5" fmla="*/ 3816 h 10294"/>
                <a:gd name="connsiteX6" fmla="*/ 8764 w 10000"/>
                <a:gd name="connsiteY6" fmla="*/ 3816 h 10294"/>
                <a:gd name="connsiteX7" fmla="*/ 8764 w 10000"/>
                <a:gd name="connsiteY7" fmla="*/ 3498 h 10294"/>
                <a:gd name="connsiteX8" fmla="*/ 7133 w 10000"/>
                <a:gd name="connsiteY8" fmla="*/ 3498 h 10294"/>
                <a:gd name="connsiteX9" fmla="*/ 7133 w 10000"/>
                <a:gd name="connsiteY9" fmla="*/ 1365 h 10294"/>
                <a:gd name="connsiteX10" fmla="*/ 4733 w 10000"/>
                <a:gd name="connsiteY10" fmla="*/ 550 h 10294"/>
                <a:gd name="connsiteX11" fmla="*/ 4733 w 10000"/>
                <a:gd name="connsiteY11" fmla="*/ 5672 h 10294"/>
                <a:gd name="connsiteX12" fmla="*/ 4353 w 10000"/>
                <a:gd name="connsiteY12" fmla="*/ 5678 h 10294"/>
                <a:gd name="connsiteX13" fmla="*/ 4353 w 10000"/>
                <a:gd name="connsiteY13" fmla="*/ 1756 h 10294"/>
                <a:gd name="connsiteX14" fmla="*/ 3546 w 10000"/>
                <a:gd name="connsiteY14" fmla="*/ 2061 h 10294"/>
                <a:gd name="connsiteX15" fmla="*/ 3110 w 10000"/>
                <a:gd name="connsiteY15" fmla="*/ 2061 h 10294"/>
                <a:gd name="connsiteX16" fmla="*/ 3110 w 10000"/>
                <a:gd name="connsiteY16" fmla="*/ 0 h 10294"/>
                <a:gd name="connsiteX17" fmla="*/ 2949 w 10000"/>
                <a:gd name="connsiteY17" fmla="*/ 0 h 10294"/>
                <a:gd name="connsiteX18" fmla="*/ 2949 w 10000"/>
                <a:gd name="connsiteY18" fmla="*/ 2061 h 10294"/>
                <a:gd name="connsiteX19" fmla="*/ 2579 w 10000"/>
                <a:gd name="connsiteY19" fmla="*/ 2061 h 10294"/>
                <a:gd name="connsiteX20" fmla="*/ 2579 w 10000"/>
                <a:gd name="connsiteY20" fmla="*/ 2492 h 10294"/>
                <a:gd name="connsiteX21" fmla="*/ 1914 w 10000"/>
                <a:gd name="connsiteY21" fmla="*/ 2815 h 10294"/>
                <a:gd name="connsiteX22" fmla="*/ 1914 w 10000"/>
                <a:gd name="connsiteY22" fmla="*/ 4413 h 10294"/>
                <a:gd name="connsiteX23" fmla="*/ 1558 w 10000"/>
                <a:gd name="connsiteY23" fmla="*/ 4413 h 10294"/>
                <a:gd name="connsiteX24" fmla="*/ 1558 w 10000"/>
                <a:gd name="connsiteY24" fmla="*/ 4837 h 10294"/>
                <a:gd name="connsiteX25" fmla="*/ 1914 w 10000"/>
                <a:gd name="connsiteY25" fmla="*/ 4837 h 10294"/>
                <a:gd name="connsiteX26" fmla="*/ 1914 w 10000"/>
                <a:gd name="connsiteY26" fmla="*/ 5367 h 10294"/>
                <a:gd name="connsiteX27" fmla="*/ 1558 w 10000"/>
                <a:gd name="connsiteY27" fmla="*/ 5367 h 10294"/>
                <a:gd name="connsiteX28" fmla="*/ 1558 w 10000"/>
                <a:gd name="connsiteY28" fmla="*/ 5791 h 10294"/>
                <a:gd name="connsiteX29" fmla="*/ 1914 w 10000"/>
                <a:gd name="connsiteY29" fmla="*/ 5791 h 10294"/>
                <a:gd name="connsiteX30" fmla="*/ 1914 w 10000"/>
                <a:gd name="connsiteY30" fmla="*/ 7043 h 10294"/>
                <a:gd name="connsiteX31" fmla="*/ 853 w 10000"/>
                <a:gd name="connsiteY31" fmla="*/ 7043 h 10294"/>
                <a:gd name="connsiteX32" fmla="*/ 853 w 10000"/>
                <a:gd name="connsiteY32" fmla="*/ 7818 h 10294"/>
                <a:gd name="connsiteX33" fmla="*/ 1397 w 10000"/>
                <a:gd name="connsiteY33" fmla="*/ 7838 h 10294"/>
                <a:gd name="connsiteX34" fmla="*/ 2134 w 10000"/>
                <a:gd name="connsiteY34" fmla="*/ 7315 h 10294"/>
                <a:gd name="connsiteX35" fmla="*/ 2128 w 10000"/>
                <a:gd name="connsiteY35" fmla="*/ 7818 h 10294"/>
                <a:gd name="connsiteX36" fmla="*/ 2807 w 10000"/>
                <a:gd name="connsiteY36" fmla="*/ 7368 h 10294"/>
                <a:gd name="connsiteX37" fmla="*/ 2807 w 10000"/>
                <a:gd name="connsiteY37" fmla="*/ 7818 h 10294"/>
                <a:gd name="connsiteX38" fmla="*/ 3478 w 10000"/>
                <a:gd name="connsiteY38" fmla="*/ 7361 h 10294"/>
                <a:gd name="connsiteX39" fmla="*/ 3484 w 10000"/>
                <a:gd name="connsiteY39" fmla="*/ 7811 h 10294"/>
                <a:gd name="connsiteX40" fmla="*/ 4130 w 10000"/>
                <a:gd name="connsiteY40" fmla="*/ 7328 h 10294"/>
                <a:gd name="connsiteX41" fmla="*/ 4130 w 10000"/>
                <a:gd name="connsiteY41" fmla="*/ 8613 h 10294"/>
                <a:gd name="connsiteX42" fmla="*/ 4205 w 10000"/>
                <a:gd name="connsiteY42" fmla="*/ 8520 h 10294"/>
                <a:gd name="connsiteX43" fmla="*/ 4278 w 10000"/>
                <a:gd name="connsiteY43" fmla="*/ 8434 h 10294"/>
                <a:gd name="connsiteX44" fmla="*/ 4368 w 10000"/>
                <a:gd name="connsiteY44" fmla="*/ 8361 h 10294"/>
                <a:gd name="connsiteX45" fmla="*/ 4467 w 10000"/>
                <a:gd name="connsiteY45" fmla="*/ 8295 h 10294"/>
                <a:gd name="connsiteX46" fmla="*/ 4567 w 10000"/>
                <a:gd name="connsiteY46" fmla="*/ 8249 h 10294"/>
                <a:gd name="connsiteX47" fmla="*/ 4674 w 10000"/>
                <a:gd name="connsiteY47" fmla="*/ 8215 h 10294"/>
                <a:gd name="connsiteX48" fmla="*/ 4786 w 10000"/>
                <a:gd name="connsiteY48" fmla="*/ 8189 h 10294"/>
                <a:gd name="connsiteX49" fmla="*/ 4915 w 10000"/>
                <a:gd name="connsiteY49" fmla="*/ 8182 h 10294"/>
                <a:gd name="connsiteX50" fmla="*/ 5091 w 10000"/>
                <a:gd name="connsiteY50" fmla="*/ 8195 h 10294"/>
                <a:gd name="connsiteX51" fmla="*/ 5266 w 10000"/>
                <a:gd name="connsiteY51" fmla="*/ 8242 h 10294"/>
                <a:gd name="connsiteX52" fmla="*/ 5406 w 10000"/>
                <a:gd name="connsiteY52" fmla="*/ 8321 h 10294"/>
                <a:gd name="connsiteX53" fmla="*/ 5549 w 10000"/>
                <a:gd name="connsiteY53" fmla="*/ 8421 h 10294"/>
                <a:gd name="connsiteX54" fmla="*/ 5670 w 10000"/>
                <a:gd name="connsiteY54" fmla="*/ 8540 h 10294"/>
                <a:gd name="connsiteX55" fmla="*/ 5750 w 10000"/>
                <a:gd name="connsiteY55" fmla="*/ 8686 h 10294"/>
                <a:gd name="connsiteX56" fmla="*/ 5824 w 10000"/>
                <a:gd name="connsiteY56" fmla="*/ 8838 h 10294"/>
                <a:gd name="connsiteX57" fmla="*/ 5849 w 10000"/>
                <a:gd name="connsiteY57" fmla="*/ 9004 h 10294"/>
                <a:gd name="connsiteX58" fmla="*/ 5883 w 10000"/>
                <a:gd name="connsiteY58" fmla="*/ 8997 h 10294"/>
                <a:gd name="connsiteX59" fmla="*/ 5910 w 10000"/>
                <a:gd name="connsiteY59" fmla="*/ 8997 h 10294"/>
                <a:gd name="connsiteX60" fmla="*/ 5937 w 10000"/>
                <a:gd name="connsiteY60" fmla="*/ 8991 h 10294"/>
                <a:gd name="connsiteX61" fmla="*/ 5963 w 10000"/>
                <a:gd name="connsiteY61" fmla="*/ 8991 h 10294"/>
                <a:gd name="connsiteX62" fmla="*/ 5997 w 10000"/>
                <a:gd name="connsiteY62" fmla="*/ 8984 h 10294"/>
                <a:gd name="connsiteX63" fmla="*/ 6029 w 10000"/>
                <a:gd name="connsiteY63" fmla="*/ 8984 h 10294"/>
                <a:gd name="connsiteX64" fmla="*/ 6057 w 10000"/>
                <a:gd name="connsiteY64" fmla="*/ 8984 h 10294"/>
                <a:gd name="connsiteX65" fmla="*/ 6092 w 10000"/>
                <a:gd name="connsiteY65" fmla="*/ 8984 h 10294"/>
                <a:gd name="connsiteX66" fmla="*/ 6232 w 10000"/>
                <a:gd name="connsiteY66" fmla="*/ 8991 h 10294"/>
                <a:gd name="connsiteX67" fmla="*/ 6360 w 10000"/>
                <a:gd name="connsiteY67" fmla="*/ 9024 h 10294"/>
                <a:gd name="connsiteX68" fmla="*/ 6487 w 10000"/>
                <a:gd name="connsiteY68" fmla="*/ 9070 h 10294"/>
                <a:gd name="connsiteX69" fmla="*/ 6603 w 10000"/>
                <a:gd name="connsiteY69" fmla="*/ 9137 h 10294"/>
                <a:gd name="connsiteX70" fmla="*/ 6709 w 10000"/>
                <a:gd name="connsiteY70" fmla="*/ 9216 h 10294"/>
                <a:gd name="connsiteX71" fmla="*/ 6804 w 10000"/>
                <a:gd name="connsiteY71" fmla="*/ 9302 h 10294"/>
                <a:gd name="connsiteX72" fmla="*/ 6879 w 10000"/>
                <a:gd name="connsiteY72" fmla="*/ 9415 h 10294"/>
                <a:gd name="connsiteX73" fmla="*/ 6946 w 10000"/>
                <a:gd name="connsiteY73" fmla="*/ 9527 h 10294"/>
                <a:gd name="connsiteX74" fmla="*/ 3110 w 10000"/>
                <a:gd name="connsiteY74" fmla="*/ 9527 h 10294"/>
                <a:gd name="connsiteX75" fmla="*/ 3149 w 10000"/>
                <a:gd name="connsiteY75" fmla="*/ 9441 h 10294"/>
                <a:gd name="connsiteX76" fmla="*/ 3203 w 10000"/>
                <a:gd name="connsiteY76" fmla="*/ 9355 h 10294"/>
                <a:gd name="connsiteX77" fmla="*/ 3258 w 10000"/>
                <a:gd name="connsiteY77" fmla="*/ 9289 h 10294"/>
                <a:gd name="connsiteX78" fmla="*/ 3329 w 10000"/>
                <a:gd name="connsiteY78" fmla="*/ 9223 h 10294"/>
                <a:gd name="connsiteX79" fmla="*/ 3397 w 10000"/>
                <a:gd name="connsiteY79" fmla="*/ 9170 h 10294"/>
                <a:gd name="connsiteX80" fmla="*/ 3478 w 10000"/>
                <a:gd name="connsiteY80" fmla="*/ 9117 h 10294"/>
                <a:gd name="connsiteX81" fmla="*/ 3559 w 10000"/>
                <a:gd name="connsiteY81" fmla="*/ 9077 h 10294"/>
                <a:gd name="connsiteX82" fmla="*/ 3654 w 10000"/>
                <a:gd name="connsiteY82" fmla="*/ 9044 h 10294"/>
                <a:gd name="connsiteX83" fmla="*/ 3654 w 10000"/>
                <a:gd name="connsiteY83" fmla="*/ 8195 h 10294"/>
                <a:gd name="connsiteX84" fmla="*/ 484 w 10000"/>
                <a:gd name="connsiteY84" fmla="*/ 8209 h 10294"/>
                <a:gd name="connsiteX85" fmla="*/ 484 w 10000"/>
                <a:gd name="connsiteY85" fmla="*/ 8838 h 10294"/>
                <a:gd name="connsiteX86" fmla="*/ 608 w 10000"/>
                <a:gd name="connsiteY86" fmla="*/ 8657 h 10294"/>
                <a:gd name="connsiteX87" fmla="*/ 817 w 10000"/>
                <a:gd name="connsiteY87" fmla="*/ 8657 h 10294"/>
                <a:gd name="connsiteX88" fmla="*/ 670 w 10000"/>
                <a:gd name="connsiteY88" fmla="*/ 8486 h 10294"/>
                <a:gd name="connsiteX89" fmla="*/ 243 w 10000"/>
                <a:gd name="connsiteY89" fmla="*/ 8269 h 10294"/>
                <a:gd name="connsiteX90" fmla="*/ 1347 w 10000"/>
                <a:gd name="connsiteY90" fmla="*/ 9184 h 10294"/>
                <a:gd name="connsiteX91" fmla="*/ 1103 w 10000"/>
                <a:gd name="connsiteY91" fmla="*/ 9282 h 10294"/>
                <a:gd name="connsiteX92" fmla="*/ 512 w 10000"/>
                <a:gd name="connsiteY92" fmla="*/ 8684 h 10294"/>
                <a:gd name="connsiteX93" fmla="*/ 401 w 10000"/>
                <a:gd name="connsiteY93" fmla="*/ 8678 h 10294"/>
                <a:gd name="connsiteX94" fmla="*/ 0 w 10000"/>
                <a:gd name="connsiteY94" fmla="*/ 7088 h 10294"/>
                <a:gd name="connsiteX95" fmla="*/ 905 w 10000"/>
                <a:gd name="connsiteY95" fmla="*/ 8758 h 10294"/>
                <a:gd name="connsiteX96" fmla="*/ 993 w 10000"/>
                <a:gd name="connsiteY96" fmla="*/ 9002 h 10294"/>
                <a:gd name="connsiteX97" fmla="*/ 1463 w 10000"/>
                <a:gd name="connsiteY97" fmla="*/ 9426 h 10294"/>
                <a:gd name="connsiteX98" fmla="*/ 6226 w 10000"/>
                <a:gd name="connsiteY98" fmla="*/ 10294 h 10294"/>
                <a:gd name="connsiteX99" fmla="*/ 8629 w 10000"/>
                <a:gd name="connsiteY99" fmla="*/ 9231 h 10294"/>
                <a:gd name="connsiteX100" fmla="*/ 9118 w 10000"/>
                <a:gd name="connsiteY100" fmla="*/ 8935 h 10294"/>
                <a:gd name="connsiteX0" fmla="*/ 9125 w 10007"/>
                <a:gd name="connsiteY0" fmla="*/ 8935 h 10294"/>
                <a:gd name="connsiteX1" fmla="*/ 10007 w 10007"/>
                <a:gd name="connsiteY1" fmla="*/ 7381 h 10294"/>
                <a:gd name="connsiteX2" fmla="*/ 9180 w 10007"/>
                <a:gd name="connsiteY2" fmla="*/ 7381 h 10294"/>
                <a:gd name="connsiteX3" fmla="*/ 9180 w 10007"/>
                <a:gd name="connsiteY3" fmla="*/ 4128 h 10294"/>
                <a:gd name="connsiteX4" fmla="*/ 7140 w 10007"/>
                <a:gd name="connsiteY4" fmla="*/ 4128 h 10294"/>
                <a:gd name="connsiteX5" fmla="*/ 7140 w 10007"/>
                <a:gd name="connsiteY5" fmla="*/ 3816 h 10294"/>
                <a:gd name="connsiteX6" fmla="*/ 8771 w 10007"/>
                <a:gd name="connsiteY6" fmla="*/ 3816 h 10294"/>
                <a:gd name="connsiteX7" fmla="*/ 8771 w 10007"/>
                <a:gd name="connsiteY7" fmla="*/ 3498 h 10294"/>
                <a:gd name="connsiteX8" fmla="*/ 7140 w 10007"/>
                <a:gd name="connsiteY8" fmla="*/ 3498 h 10294"/>
                <a:gd name="connsiteX9" fmla="*/ 7140 w 10007"/>
                <a:gd name="connsiteY9" fmla="*/ 1365 h 10294"/>
                <a:gd name="connsiteX10" fmla="*/ 4740 w 10007"/>
                <a:gd name="connsiteY10" fmla="*/ 550 h 10294"/>
                <a:gd name="connsiteX11" fmla="*/ 4740 w 10007"/>
                <a:gd name="connsiteY11" fmla="*/ 5672 h 10294"/>
                <a:gd name="connsiteX12" fmla="*/ 4360 w 10007"/>
                <a:gd name="connsiteY12" fmla="*/ 5678 h 10294"/>
                <a:gd name="connsiteX13" fmla="*/ 4360 w 10007"/>
                <a:gd name="connsiteY13" fmla="*/ 1756 h 10294"/>
                <a:gd name="connsiteX14" fmla="*/ 3553 w 10007"/>
                <a:gd name="connsiteY14" fmla="*/ 2061 h 10294"/>
                <a:gd name="connsiteX15" fmla="*/ 3117 w 10007"/>
                <a:gd name="connsiteY15" fmla="*/ 2061 h 10294"/>
                <a:gd name="connsiteX16" fmla="*/ 3117 w 10007"/>
                <a:gd name="connsiteY16" fmla="*/ 0 h 10294"/>
                <a:gd name="connsiteX17" fmla="*/ 2956 w 10007"/>
                <a:gd name="connsiteY17" fmla="*/ 0 h 10294"/>
                <a:gd name="connsiteX18" fmla="*/ 2956 w 10007"/>
                <a:gd name="connsiteY18" fmla="*/ 2061 h 10294"/>
                <a:gd name="connsiteX19" fmla="*/ 2586 w 10007"/>
                <a:gd name="connsiteY19" fmla="*/ 2061 h 10294"/>
                <a:gd name="connsiteX20" fmla="*/ 2586 w 10007"/>
                <a:gd name="connsiteY20" fmla="*/ 2492 h 10294"/>
                <a:gd name="connsiteX21" fmla="*/ 1921 w 10007"/>
                <a:gd name="connsiteY21" fmla="*/ 2815 h 10294"/>
                <a:gd name="connsiteX22" fmla="*/ 1921 w 10007"/>
                <a:gd name="connsiteY22" fmla="*/ 4413 h 10294"/>
                <a:gd name="connsiteX23" fmla="*/ 1565 w 10007"/>
                <a:gd name="connsiteY23" fmla="*/ 4413 h 10294"/>
                <a:gd name="connsiteX24" fmla="*/ 1565 w 10007"/>
                <a:gd name="connsiteY24" fmla="*/ 4837 h 10294"/>
                <a:gd name="connsiteX25" fmla="*/ 1921 w 10007"/>
                <a:gd name="connsiteY25" fmla="*/ 4837 h 10294"/>
                <a:gd name="connsiteX26" fmla="*/ 1921 w 10007"/>
                <a:gd name="connsiteY26" fmla="*/ 5367 h 10294"/>
                <a:gd name="connsiteX27" fmla="*/ 1565 w 10007"/>
                <a:gd name="connsiteY27" fmla="*/ 5367 h 10294"/>
                <a:gd name="connsiteX28" fmla="*/ 1565 w 10007"/>
                <a:gd name="connsiteY28" fmla="*/ 5791 h 10294"/>
                <a:gd name="connsiteX29" fmla="*/ 1921 w 10007"/>
                <a:gd name="connsiteY29" fmla="*/ 5791 h 10294"/>
                <a:gd name="connsiteX30" fmla="*/ 1921 w 10007"/>
                <a:gd name="connsiteY30" fmla="*/ 7043 h 10294"/>
                <a:gd name="connsiteX31" fmla="*/ 860 w 10007"/>
                <a:gd name="connsiteY31" fmla="*/ 7043 h 10294"/>
                <a:gd name="connsiteX32" fmla="*/ 860 w 10007"/>
                <a:gd name="connsiteY32" fmla="*/ 7818 h 10294"/>
                <a:gd name="connsiteX33" fmla="*/ 1404 w 10007"/>
                <a:gd name="connsiteY33" fmla="*/ 7838 h 10294"/>
                <a:gd name="connsiteX34" fmla="*/ 2141 w 10007"/>
                <a:gd name="connsiteY34" fmla="*/ 7315 h 10294"/>
                <a:gd name="connsiteX35" fmla="*/ 2135 w 10007"/>
                <a:gd name="connsiteY35" fmla="*/ 7818 h 10294"/>
                <a:gd name="connsiteX36" fmla="*/ 2814 w 10007"/>
                <a:gd name="connsiteY36" fmla="*/ 7368 h 10294"/>
                <a:gd name="connsiteX37" fmla="*/ 2814 w 10007"/>
                <a:gd name="connsiteY37" fmla="*/ 7818 h 10294"/>
                <a:gd name="connsiteX38" fmla="*/ 3485 w 10007"/>
                <a:gd name="connsiteY38" fmla="*/ 7361 h 10294"/>
                <a:gd name="connsiteX39" fmla="*/ 3491 w 10007"/>
                <a:gd name="connsiteY39" fmla="*/ 7811 h 10294"/>
                <a:gd name="connsiteX40" fmla="*/ 4137 w 10007"/>
                <a:gd name="connsiteY40" fmla="*/ 7328 h 10294"/>
                <a:gd name="connsiteX41" fmla="*/ 4137 w 10007"/>
                <a:gd name="connsiteY41" fmla="*/ 8613 h 10294"/>
                <a:gd name="connsiteX42" fmla="*/ 4212 w 10007"/>
                <a:gd name="connsiteY42" fmla="*/ 8520 h 10294"/>
                <a:gd name="connsiteX43" fmla="*/ 4285 w 10007"/>
                <a:gd name="connsiteY43" fmla="*/ 8434 h 10294"/>
                <a:gd name="connsiteX44" fmla="*/ 4375 w 10007"/>
                <a:gd name="connsiteY44" fmla="*/ 8361 h 10294"/>
                <a:gd name="connsiteX45" fmla="*/ 4474 w 10007"/>
                <a:gd name="connsiteY45" fmla="*/ 8295 h 10294"/>
                <a:gd name="connsiteX46" fmla="*/ 4574 w 10007"/>
                <a:gd name="connsiteY46" fmla="*/ 8249 h 10294"/>
                <a:gd name="connsiteX47" fmla="*/ 4681 w 10007"/>
                <a:gd name="connsiteY47" fmla="*/ 8215 h 10294"/>
                <a:gd name="connsiteX48" fmla="*/ 4793 w 10007"/>
                <a:gd name="connsiteY48" fmla="*/ 8189 h 10294"/>
                <a:gd name="connsiteX49" fmla="*/ 4922 w 10007"/>
                <a:gd name="connsiteY49" fmla="*/ 8182 h 10294"/>
                <a:gd name="connsiteX50" fmla="*/ 5098 w 10007"/>
                <a:gd name="connsiteY50" fmla="*/ 8195 h 10294"/>
                <a:gd name="connsiteX51" fmla="*/ 5273 w 10007"/>
                <a:gd name="connsiteY51" fmla="*/ 8242 h 10294"/>
                <a:gd name="connsiteX52" fmla="*/ 5413 w 10007"/>
                <a:gd name="connsiteY52" fmla="*/ 8321 h 10294"/>
                <a:gd name="connsiteX53" fmla="*/ 5556 w 10007"/>
                <a:gd name="connsiteY53" fmla="*/ 8421 h 10294"/>
                <a:gd name="connsiteX54" fmla="*/ 5677 w 10007"/>
                <a:gd name="connsiteY54" fmla="*/ 8540 h 10294"/>
                <a:gd name="connsiteX55" fmla="*/ 5757 w 10007"/>
                <a:gd name="connsiteY55" fmla="*/ 8686 h 10294"/>
                <a:gd name="connsiteX56" fmla="*/ 5831 w 10007"/>
                <a:gd name="connsiteY56" fmla="*/ 8838 h 10294"/>
                <a:gd name="connsiteX57" fmla="*/ 5856 w 10007"/>
                <a:gd name="connsiteY57" fmla="*/ 9004 h 10294"/>
                <a:gd name="connsiteX58" fmla="*/ 5890 w 10007"/>
                <a:gd name="connsiteY58" fmla="*/ 8997 h 10294"/>
                <a:gd name="connsiteX59" fmla="*/ 5917 w 10007"/>
                <a:gd name="connsiteY59" fmla="*/ 8997 h 10294"/>
                <a:gd name="connsiteX60" fmla="*/ 5944 w 10007"/>
                <a:gd name="connsiteY60" fmla="*/ 8991 h 10294"/>
                <a:gd name="connsiteX61" fmla="*/ 5970 w 10007"/>
                <a:gd name="connsiteY61" fmla="*/ 8991 h 10294"/>
                <a:gd name="connsiteX62" fmla="*/ 6004 w 10007"/>
                <a:gd name="connsiteY62" fmla="*/ 8984 h 10294"/>
                <a:gd name="connsiteX63" fmla="*/ 6036 w 10007"/>
                <a:gd name="connsiteY63" fmla="*/ 8984 h 10294"/>
                <a:gd name="connsiteX64" fmla="*/ 6064 w 10007"/>
                <a:gd name="connsiteY64" fmla="*/ 8984 h 10294"/>
                <a:gd name="connsiteX65" fmla="*/ 6099 w 10007"/>
                <a:gd name="connsiteY65" fmla="*/ 8984 h 10294"/>
                <a:gd name="connsiteX66" fmla="*/ 6239 w 10007"/>
                <a:gd name="connsiteY66" fmla="*/ 8991 h 10294"/>
                <a:gd name="connsiteX67" fmla="*/ 6367 w 10007"/>
                <a:gd name="connsiteY67" fmla="*/ 9024 h 10294"/>
                <a:gd name="connsiteX68" fmla="*/ 6494 w 10007"/>
                <a:gd name="connsiteY68" fmla="*/ 9070 h 10294"/>
                <a:gd name="connsiteX69" fmla="*/ 6610 w 10007"/>
                <a:gd name="connsiteY69" fmla="*/ 9137 h 10294"/>
                <a:gd name="connsiteX70" fmla="*/ 6716 w 10007"/>
                <a:gd name="connsiteY70" fmla="*/ 9216 h 10294"/>
                <a:gd name="connsiteX71" fmla="*/ 6811 w 10007"/>
                <a:gd name="connsiteY71" fmla="*/ 9302 h 10294"/>
                <a:gd name="connsiteX72" fmla="*/ 6886 w 10007"/>
                <a:gd name="connsiteY72" fmla="*/ 9415 h 10294"/>
                <a:gd name="connsiteX73" fmla="*/ 6953 w 10007"/>
                <a:gd name="connsiteY73" fmla="*/ 9527 h 10294"/>
                <a:gd name="connsiteX74" fmla="*/ 3117 w 10007"/>
                <a:gd name="connsiteY74" fmla="*/ 9527 h 10294"/>
                <a:gd name="connsiteX75" fmla="*/ 3156 w 10007"/>
                <a:gd name="connsiteY75" fmla="*/ 9441 h 10294"/>
                <a:gd name="connsiteX76" fmla="*/ 3210 w 10007"/>
                <a:gd name="connsiteY76" fmla="*/ 9355 h 10294"/>
                <a:gd name="connsiteX77" fmla="*/ 3265 w 10007"/>
                <a:gd name="connsiteY77" fmla="*/ 9289 h 10294"/>
                <a:gd name="connsiteX78" fmla="*/ 3336 w 10007"/>
                <a:gd name="connsiteY78" fmla="*/ 9223 h 10294"/>
                <a:gd name="connsiteX79" fmla="*/ 3404 w 10007"/>
                <a:gd name="connsiteY79" fmla="*/ 9170 h 10294"/>
                <a:gd name="connsiteX80" fmla="*/ 3485 w 10007"/>
                <a:gd name="connsiteY80" fmla="*/ 9117 h 10294"/>
                <a:gd name="connsiteX81" fmla="*/ 3566 w 10007"/>
                <a:gd name="connsiteY81" fmla="*/ 9077 h 10294"/>
                <a:gd name="connsiteX82" fmla="*/ 3661 w 10007"/>
                <a:gd name="connsiteY82" fmla="*/ 9044 h 10294"/>
                <a:gd name="connsiteX83" fmla="*/ 3661 w 10007"/>
                <a:gd name="connsiteY83" fmla="*/ 8195 h 10294"/>
                <a:gd name="connsiteX84" fmla="*/ 491 w 10007"/>
                <a:gd name="connsiteY84" fmla="*/ 8209 h 10294"/>
                <a:gd name="connsiteX85" fmla="*/ 491 w 10007"/>
                <a:gd name="connsiteY85" fmla="*/ 8838 h 10294"/>
                <a:gd name="connsiteX86" fmla="*/ 615 w 10007"/>
                <a:gd name="connsiteY86" fmla="*/ 8657 h 10294"/>
                <a:gd name="connsiteX87" fmla="*/ 824 w 10007"/>
                <a:gd name="connsiteY87" fmla="*/ 8657 h 10294"/>
                <a:gd name="connsiteX88" fmla="*/ 677 w 10007"/>
                <a:gd name="connsiteY88" fmla="*/ 8486 h 10294"/>
                <a:gd name="connsiteX89" fmla="*/ 250 w 10007"/>
                <a:gd name="connsiteY89" fmla="*/ 8269 h 10294"/>
                <a:gd name="connsiteX90" fmla="*/ 1354 w 10007"/>
                <a:gd name="connsiteY90" fmla="*/ 9184 h 10294"/>
                <a:gd name="connsiteX91" fmla="*/ 1110 w 10007"/>
                <a:gd name="connsiteY91" fmla="*/ 9282 h 10294"/>
                <a:gd name="connsiteX92" fmla="*/ 519 w 10007"/>
                <a:gd name="connsiteY92" fmla="*/ 8684 h 10294"/>
                <a:gd name="connsiteX93" fmla="*/ 7 w 10007"/>
                <a:gd name="connsiteY93" fmla="*/ 7088 h 10294"/>
                <a:gd name="connsiteX94" fmla="*/ 912 w 10007"/>
                <a:gd name="connsiteY94" fmla="*/ 8758 h 10294"/>
                <a:gd name="connsiteX95" fmla="*/ 1000 w 10007"/>
                <a:gd name="connsiteY95" fmla="*/ 9002 h 10294"/>
                <a:gd name="connsiteX96" fmla="*/ 1470 w 10007"/>
                <a:gd name="connsiteY96" fmla="*/ 9426 h 10294"/>
                <a:gd name="connsiteX97" fmla="*/ 6233 w 10007"/>
                <a:gd name="connsiteY97" fmla="*/ 10294 h 10294"/>
                <a:gd name="connsiteX98" fmla="*/ 8636 w 10007"/>
                <a:gd name="connsiteY98" fmla="*/ 9231 h 10294"/>
                <a:gd name="connsiteX99" fmla="*/ 9125 w 10007"/>
                <a:gd name="connsiteY99" fmla="*/ 8935 h 10294"/>
                <a:gd name="connsiteX0" fmla="*/ 9125 w 10007"/>
                <a:gd name="connsiteY0" fmla="*/ 8935 h 10294"/>
                <a:gd name="connsiteX1" fmla="*/ 10007 w 10007"/>
                <a:gd name="connsiteY1" fmla="*/ 7381 h 10294"/>
                <a:gd name="connsiteX2" fmla="*/ 9180 w 10007"/>
                <a:gd name="connsiteY2" fmla="*/ 7381 h 10294"/>
                <a:gd name="connsiteX3" fmla="*/ 9180 w 10007"/>
                <a:gd name="connsiteY3" fmla="*/ 4128 h 10294"/>
                <a:gd name="connsiteX4" fmla="*/ 7140 w 10007"/>
                <a:gd name="connsiteY4" fmla="*/ 4128 h 10294"/>
                <a:gd name="connsiteX5" fmla="*/ 7140 w 10007"/>
                <a:gd name="connsiteY5" fmla="*/ 3816 h 10294"/>
                <a:gd name="connsiteX6" fmla="*/ 8771 w 10007"/>
                <a:gd name="connsiteY6" fmla="*/ 3816 h 10294"/>
                <a:gd name="connsiteX7" fmla="*/ 8771 w 10007"/>
                <a:gd name="connsiteY7" fmla="*/ 3498 h 10294"/>
                <a:gd name="connsiteX8" fmla="*/ 7140 w 10007"/>
                <a:gd name="connsiteY8" fmla="*/ 3498 h 10294"/>
                <a:gd name="connsiteX9" fmla="*/ 7140 w 10007"/>
                <a:gd name="connsiteY9" fmla="*/ 1365 h 10294"/>
                <a:gd name="connsiteX10" fmla="*/ 4740 w 10007"/>
                <a:gd name="connsiteY10" fmla="*/ 550 h 10294"/>
                <a:gd name="connsiteX11" fmla="*/ 4740 w 10007"/>
                <a:gd name="connsiteY11" fmla="*/ 5672 h 10294"/>
                <a:gd name="connsiteX12" fmla="*/ 4360 w 10007"/>
                <a:gd name="connsiteY12" fmla="*/ 5678 h 10294"/>
                <a:gd name="connsiteX13" fmla="*/ 4360 w 10007"/>
                <a:gd name="connsiteY13" fmla="*/ 1756 h 10294"/>
                <a:gd name="connsiteX14" fmla="*/ 3553 w 10007"/>
                <a:gd name="connsiteY14" fmla="*/ 2061 h 10294"/>
                <a:gd name="connsiteX15" fmla="*/ 3117 w 10007"/>
                <a:gd name="connsiteY15" fmla="*/ 2061 h 10294"/>
                <a:gd name="connsiteX16" fmla="*/ 3117 w 10007"/>
                <a:gd name="connsiteY16" fmla="*/ 0 h 10294"/>
                <a:gd name="connsiteX17" fmla="*/ 2956 w 10007"/>
                <a:gd name="connsiteY17" fmla="*/ 0 h 10294"/>
                <a:gd name="connsiteX18" fmla="*/ 2956 w 10007"/>
                <a:gd name="connsiteY18" fmla="*/ 2061 h 10294"/>
                <a:gd name="connsiteX19" fmla="*/ 2586 w 10007"/>
                <a:gd name="connsiteY19" fmla="*/ 2061 h 10294"/>
                <a:gd name="connsiteX20" fmla="*/ 2586 w 10007"/>
                <a:gd name="connsiteY20" fmla="*/ 2492 h 10294"/>
                <a:gd name="connsiteX21" fmla="*/ 1921 w 10007"/>
                <a:gd name="connsiteY21" fmla="*/ 2815 h 10294"/>
                <a:gd name="connsiteX22" fmla="*/ 1921 w 10007"/>
                <a:gd name="connsiteY22" fmla="*/ 4413 h 10294"/>
                <a:gd name="connsiteX23" fmla="*/ 1565 w 10007"/>
                <a:gd name="connsiteY23" fmla="*/ 4413 h 10294"/>
                <a:gd name="connsiteX24" fmla="*/ 1565 w 10007"/>
                <a:gd name="connsiteY24" fmla="*/ 4837 h 10294"/>
                <a:gd name="connsiteX25" fmla="*/ 1921 w 10007"/>
                <a:gd name="connsiteY25" fmla="*/ 4837 h 10294"/>
                <a:gd name="connsiteX26" fmla="*/ 1921 w 10007"/>
                <a:gd name="connsiteY26" fmla="*/ 5367 h 10294"/>
                <a:gd name="connsiteX27" fmla="*/ 1565 w 10007"/>
                <a:gd name="connsiteY27" fmla="*/ 5367 h 10294"/>
                <a:gd name="connsiteX28" fmla="*/ 1565 w 10007"/>
                <a:gd name="connsiteY28" fmla="*/ 5791 h 10294"/>
                <a:gd name="connsiteX29" fmla="*/ 1921 w 10007"/>
                <a:gd name="connsiteY29" fmla="*/ 5791 h 10294"/>
                <a:gd name="connsiteX30" fmla="*/ 1921 w 10007"/>
                <a:gd name="connsiteY30" fmla="*/ 7043 h 10294"/>
                <a:gd name="connsiteX31" fmla="*/ 860 w 10007"/>
                <a:gd name="connsiteY31" fmla="*/ 7043 h 10294"/>
                <a:gd name="connsiteX32" fmla="*/ 860 w 10007"/>
                <a:gd name="connsiteY32" fmla="*/ 7818 h 10294"/>
                <a:gd name="connsiteX33" fmla="*/ 1404 w 10007"/>
                <a:gd name="connsiteY33" fmla="*/ 7838 h 10294"/>
                <a:gd name="connsiteX34" fmla="*/ 2141 w 10007"/>
                <a:gd name="connsiteY34" fmla="*/ 7315 h 10294"/>
                <a:gd name="connsiteX35" fmla="*/ 2135 w 10007"/>
                <a:gd name="connsiteY35" fmla="*/ 7818 h 10294"/>
                <a:gd name="connsiteX36" fmla="*/ 2814 w 10007"/>
                <a:gd name="connsiteY36" fmla="*/ 7368 h 10294"/>
                <a:gd name="connsiteX37" fmla="*/ 2814 w 10007"/>
                <a:gd name="connsiteY37" fmla="*/ 7818 h 10294"/>
                <a:gd name="connsiteX38" fmla="*/ 3485 w 10007"/>
                <a:gd name="connsiteY38" fmla="*/ 7361 h 10294"/>
                <a:gd name="connsiteX39" fmla="*/ 3491 w 10007"/>
                <a:gd name="connsiteY39" fmla="*/ 7811 h 10294"/>
                <a:gd name="connsiteX40" fmla="*/ 4137 w 10007"/>
                <a:gd name="connsiteY40" fmla="*/ 7328 h 10294"/>
                <a:gd name="connsiteX41" fmla="*/ 4137 w 10007"/>
                <a:gd name="connsiteY41" fmla="*/ 8613 h 10294"/>
                <a:gd name="connsiteX42" fmla="*/ 4212 w 10007"/>
                <a:gd name="connsiteY42" fmla="*/ 8520 h 10294"/>
                <a:gd name="connsiteX43" fmla="*/ 4285 w 10007"/>
                <a:gd name="connsiteY43" fmla="*/ 8434 h 10294"/>
                <a:gd name="connsiteX44" fmla="*/ 4375 w 10007"/>
                <a:gd name="connsiteY44" fmla="*/ 8361 h 10294"/>
                <a:gd name="connsiteX45" fmla="*/ 4474 w 10007"/>
                <a:gd name="connsiteY45" fmla="*/ 8295 h 10294"/>
                <a:gd name="connsiteX46" fmla="*/ 4574 w 10007"/>
                <a:gd name="connsiteY46" fmla="*/ 8249 h 10294"/>
                <a:gd name="connsiteX47" fmla="*/ 4681 w 10007"/>
                <a:gd name="connsiteY47" fmla="*/ 8215 h 10294"/>
                <a:gd name="connsiteX48" fmla="*/ 4793 w 10007"/>
                <a:gd name="connsiteY48" fmla="*/ 8189 h 10294"/>
                <a:gd name="connsiteX49" fmla="*/ 4922 w 10007"/>
                <a:gd name="connsiteY49" fmla="*/ 8182 h 10294"/>
                <a:gd name="connsiteX50" fmla="*/ 5098 w 10007"/>
                <a:gd name="connsiteY50" fmla="*/ 8195 h 10294"/>
                <a:gd name="connsiteX51" fmla="*/ 5273 w 10007"/>
                <a:gd name="connsiteY51" fmla="*/ 8242 h 10294"/>
                <a:gd name="connsiteX52" fmla="*/ 5413 w 10007"/>
                <a:gd name="connsiteY52" fmla="*/ 8321 h 10294"/>
                <a:gd name="connsiteX53" fmla="*/ 5556 w 10007"/>
                <a:gd name="connsiteY53" fmla="*/ 8421 h 10294"/>
                <a:gd name="connsiteX54" fmla="*/ 5677 w 10007"/>
                <a:gd name="connsiteY54" fmla="*/ 8540 h 10294"/>
                <a:gd name="connsiteX55" fmla="*/ 5757 w 10007"/>
                <a:gd name="connsiteY55" fmla="*/ 8686 h 10294"/>
                <a:gd name="connsiteX56" fmla="*/ 5831 w 10007"/>
                <a:gd name="connsiteY56" fmla="*/ 8838 h 10294"/>
                <a:gd name="connsiteX57" fmla="*/ 5856 w 10007"/>
                <a:gd name="connsiteY57" fmla="*/ 9004 h 10294"/>
                <a:gd name="connsiteX58" fmla="*/ 5890 w 10007"/>
                <a:gd name="connsiteY58" fmla="*/ 8997 h 10294"/>
                <a:gd name="connsiteX59" fmla="*/ 5917 w 10007"/>
                <a:gd name="connsiteY59" fmla="*/ 8997 h 10294"/>
                <a:gd name="connsiteX60" fmla="*/ 5944 w 10007"/>
                <a:gd name="connsiteY60" fmla="*/ 8991 h 10294"/>
                <a:gd name="connsiteX61" fmla="*/ 5970 w 10007"/>
                <a:gd name="connsiteY61" fmla="*/ 8991 h 10294"/>
                <a:gd name="connsiteX62" fmla="*/ 6004 w 10007"/>
                <a:gd name="connsiteY62" fmla="*/ 8984 h 10294"/>
                <a:gd name="connsiteX63" fmla="*/ 6036 w 10007"/>
                <a:gd name="connsiteY63" fmla="*/ 8984 h 10294"/>
                <a:gd name="connsiteX64" fmla="*/ 6064 w 10007"/>
                <a:gd name="connsiteY64" fmla="*/ 8984 h 10294"/>
                <a:gd name="connsiteX65" fmla="*/ 6099 w 10007"/>
                <a:gd name="connsiteY65" fmla="*/ 8984 h 10294"/>
                <a:gd name="connsiteX66" fmla="*/ 6239 w 10007"/>
                <a:gd name="connsiteY66" fmla="*/ 8991 h 10294"/>
                <a:gd name="connsiteX67" fmla="*/ 6367 w 10007"/>
                <a:gd name="connsiteY67" fmla="*/ 9024 h 10294"/>
                <a:gd name="connsiteX68" fmla="*/ 6494 w 10007"/>
                <a:gd name="connsiteY68" fmla="*/ 9070 h 10294"/>
                <a:gd name="connsiteX69" fmla="*/ 6610 w 10007"/>
                <a:gd name="connsiteY69" fmla="*/ 9137 h 10294"/>
                <a:gd name="connsiteX70" fmla="*/ 6716 w 10007"/>
                <a:gd name="connsiteY70" fmla="*/ 9216 h 10294"/>
                <a:gd name="connsiteX71" fmla="*/ 6811 w 10007"/>
                <a:gd name="connsiteY71" fmla="*/ 9302 h 10294"/>
                <a:gd name="connsiteX72" fmla="*/ 6886 w 10007"/>
                <a:gd name="connsiteY72" fmla="*/ 9415 h 10294"/>
                <a:gd name="connsiteX73" fmla="*/ 6953 w 10007"/>
                <a:gd name="connsiteY73" fmla="*/ 9527 h 10294"/>
                <a:gd name="connsiteX74" fmla="*/ 3117 w 10007"/>
                <a:gd name="connsiteY74" fmla="*/ 9527 h 10294"/>
                <a:gd name="connsiteX75" fmla="*/ 3156 w 10007"/>
                <a:gd name="connsiteY75" fmla="*/ 9441 h 10294"/>
                <a:gd name="connsiteX76" fmla="*/ 3210 w 10007"/>
                <a:gd name="connsiteY76" fmla="*/ 9355 h 10294"/>
                <a:gd name="connsiteX77" fmla="*/ 3265 w 10007"/>
                <a:gd name="connsiteY77" fmla="*/ 9289 h 10294"/>
                <a:gd name="connsiteX78" fmla="*/ 3336 w 10007"/>
                <a:gd name="connsiteY78" fmla="*/ 9223 h 10294"/>
                <a:gd name="connsiteX79" fmla="*/ 3404 w 10007"/>
                <a:gd name="connsiteY79" fmla="*/ 9170 h 10294"/>
                <a:gd name="connsiteX80" fmla="*/ 3485 w 10007"/>
                <a:gd name="connsiteY80" fmla="*/ 9117 h 10294"/>
                <a:gd name="connsiteX81" fmla="*/ 3566 w 10007"/>
                <a:gd name="connsiteY81" fmla="*/ 9077 h 10294"/>
                <a:gd name="connsiteX82" fmla="*/ 3661 w 10007"/>
                <a:gd name="connsiteY82" fmla="*/ 9044 h 10294"/>
                <a:gd name="connsiteX83" fmla="*/ 3661 w 10007"/>
                <a:gd name="connsiteY83" fmla="*/ 8195 h 10294"/>
                <a:gd name="connsiteX84" fmla="*/ 491 w 10007"/>
                <a:gd name="connsiteY84" fmla="*/ 8209 h 10294"/>
                <a:gd name="connsiteX85" fmla="*/ 491 w 10007"/>
                <a:gd name="connsiteY85" fmla="*/ 8838 h 10294"/>
                <a:gd name="connsiteX86" fmla="*/ 615 w 10007"/>
                <a:gd name="connsiteY86" fmla="*/ 8657 h 10294"/>
                <a:gd name="connsiteX87" fmla="*/ 824 w 10007"/>
                <a:gd name="connsiteY87" fmla="*/ 8657 h 10294"/>
                <a:gd name="connsiteX88" fmla="*/ 677 w 10007"/>
                <a:gd name="connsiteY88" fmla="*/ 8486 h 10294"/>
                <a:gd name="connsiteX89" fmla="*/ 250 w 10007"/>
                <a:gd name="connsiteY89" fmla="*/ 8269 h 10294"/>
                <a:gd name="connsiteX90" fmla="*/ 1354 w 10007"/>
                <a:gd name="connsiteY90" fmla="*/ 9184 h 10294"/>
                <a:gd name="connsiteX91" fmla="*/ 1110 w 10007"/>
                <a:gd name="connsiteY91" fmla="*/ 9282 h 10294"/>
                <a:gd name="connsiteX92" fmla="*/ 519 w 10007"/>
                <a:gd name="connsiteY92" fmla="*/ 8684 h 10294"/>
                <a:gd name="connsiteX93" fmla="*/ 7 w 10007"/>
                <a:gd name="connsiteY93" fmla="*/ 7088 h 10294"/>
                <a:gd name="connsiteX94" fmla="*/ 912 w 10007"/>
                <a:gd name="connsiteY94" fmla="*/ 8758 h 10294"/>
                <a:gd name="connsiteX95" fmla="*/ 1470 w 10007"/>
                <a:gd name="connsiteY95" fmla="*/ 9426 h 10294"/>
                <a:gd name="connsiteX96" fmla="*/ 6233 w 10007"/>
                <a:gd name="connsiteY96" fmla="*/ 10294 h 10294"/>
                <a:gd name="connsiteX97" fmla="*/ 8636 w 10007"/>
                <a:gd name="connsiteY97" fmla="*/ 9231 h 10294"/>
                <a:gd name="connsiteX98" fmla="*/ 9125 w 10007"/>
                <a:gd name="connsiteY98" fmla="*/ 8935 h 10294"/>
                <a:gd name="connsiteX0" fmla="*/ 9125 w 10007"/>
                <a:gd name="connsiteY0" fmla="*/ 8935 h 10294"/>
                <a:gd name="connsiteX1" fmla="*/ 10007 w 10007"/>
                <a:gd name="connsiteY1" fmla="*/ 7381 h 10294"/>
                <a:gd name="connsiteX2" fmla="*/ 9180 w 10007"/>
                <a:gd name="connsiteY2" fmla="*/ 7381 h 10294"/>
                <a:gd name="connsiteX3" fmla="*/ 9180 w 10007"/>
                <a:gd name="connsiteY3" fmla="*/ 4128 h 10294"/>
                <a:gd name="connsiteX4" fmla="*/ 7140 w 10007"/>
                <a:gd name="connsiteY4" fmla="*/ 4128 h 10294"/>
                <a:gd name="connsiteX5" fmla="*/ 7140 w 10007"/>
                <a:gd name="connsiteY5" fmla="*/ 3816 h 10294"/>
                <a:gd name="connsiteX6" fmla="*/ 8771 w 10007"/>
                <a:gd name="connsiteY6" fmla="*/ 3816 h 10294"/>
                <a:gd name="connsiteX7" fmla="*/ 8771 w 10007"/>
                <a:gd name="connsiteY7" fmla="*/ 3498 h 10294"/>
                <a:gd name="connsiteX8" fmla="*/ 7140 w 10007"/>
                <a:gd name="connsiteY8" fmla="*/ 3498 h 10294"/>
                <a:gd name="connsiteX9" fmla="*/ 7140 w 10007"/>
                <a:gd name="connsiteY9" fmla="*/ 1365 h 10294"/>
                <a:gd name="connsiteX10" fmla="*/ 4740 w 10007"/>
                <a:gd name="connsiteY10" fmla="*/ 550 h 10294"/>
                <a:gd name="connsiteX11" fmla="*/ 4740 w 10007"/>
                <a:gd name="connsiteY11" fmla="*/ 5672 h 10294"/>
                <a:gd name="connsiteX12" fmla="*/ 4360 w 10007"/>
                <a:gd name="connsiteY12" fmla="*/ 5678 h 10294"/>
                <a:gd name="connsiteX13" fmla="*/ 4360 w 10007"/>
                <a:gd name="connsiteY13" fmla="*/ 1756 h 10294"/>
                <a:gd name="connsiteX14" fmla="*/ 3553 w 10007"/>
                <a:gd name="connsiteY14" fmla="*/ 2061 h 10294"/>
                <a:gd name="connsiteX15" fmla="*/ 3117 w 10007"/>
                <a:gd name="connsiteY15" fmla="*/ 2061 h 10294"/>
                <a:gd name="connsiteX16" fmla="*/ 3117 w 10007"/>
                <a:gd name="connsiteY16" fmla="*/ 0 h 10294"/>
                <a:gd name="connsiteX17" fmla="*/ 2956 w 10007"/>
                <a:gd name="connsiteY17" fmla="*/ 0 h 10294"/>
                <a:gd name="connsiteX18" fmla="*/ 2956 w 10007"/>
                <a:gd name="connsiteY18" fmla="*/ 2061 h 10294"/>
                <a:gd name="connsiteX19" fmla="*/ 2586 w 10007"/>
                <a:gd name="connsiteY19" fmla="*/ 2061 h 10294"/>
                <a:gd name="connsiteX20" fmla="*/ 2586 w 10007"/>
                <a:gd name="connsiteY20" fmla="*/ 2492 h 10294"/>
                <a:gd name="connsiteX21" fmla="*/ 1921 w 10007"/>
                <a:gd name="connsiteY21" fmla="*/ 2815 h 10294"/>
                <a:gd name="connsiteX22" fmla="*/ 1921 w 10007"/>
                <a:gd name="connsiteY22" fmla="*/ 4413 h 10294"/>
                <a:gd name="connsiteX23" fmla="*/ 1565 w 10007"/>
                <a:gd name="connsiteY23" fmla="*/ 4413 h 10294"/>
                <a:gd name="connsiteX24" fmla="*/ 1565 w 10007"/>
                <a:gd name="connsiteY24" fmla="*/ 4837 h 10294"/>
                <a:gd name="connsiteX25" fmla="*/ 1921 w 10007"/>
                <a:gd name="connsiteY25" fmla="*/ 4837 h 10294"/>
                <a:gd name="connsiteX26" fmla="*/ 1921 w 10007"/>
                <a:gd name="connsiteY26" fmla="*/ 5367 h 10294"/>
                <a:gd name="connsiteX27" fmla="*/ 1565 w 10007"/>
                <a:gd name="connsiteY27" fmla="*/ 5367 h 10294"/>
                <a:gd name="connsiteX28" fmla="*/ 1565 w 10007"/>
                <a:gd name="connsiteY28" fmla="*/ 5791 h 10294"/>
                <a:gd name="connsiteX29" fmla="*/ 1921 w 10007"/>
                <a:gd name="connsiteY29" fmla="*/ 5791 h 10294"/>
                <a:gd name="connsiteX30" fmla="*/ 1921 w 10007"/>
                <a:gd name="connsiteY30" fmla="*/ 7043 h 10294"/>
                <a:gd name="connsiteX31" fmla="*/ 860 w 10007"/>
                <a:gd name="connsiteY31" fmla="*/ 7043 h 10294"/>
                <a:gd name="connsiteX32" fmla="*/ 860 w 10007"/>
                <a:gd name="connsiteY32" fmla="*/ 7818 h 10294"/>
                <a:gd name="connsiteX33" fmla="*/ 1404 w 10007"/>
                <a:gd name="connsiteY33" fmla="*/ 7838 h 10294"/>
                <a:gd name="connsiteX34" fmla="*/ 2141 w 10007"/>
                <a:gd name="connsiteY34" fmla="*/ 7315 h 10294"/>
                <a:gd name="connsiteX35" fmla="*/ 2135 w 10007"/>
                <a:gd name="connsiteY35" fmla="*/ 7818 h 10294"/>
                <a:gd name="connsiteX36" fmla="*/ 2814 w 10007"/>
                <a:gd name="connsiteY36" fmla="*/ 7368 h 10294"/>
                <a:gd name="connsiteX37" fmla="*/ 2814 w 10007"/>
                <a:gd name="connsiteY37" fmla="*/ 7818 h 10294"/>
                <a:gd name="connsiteX38" fmla="*/ 3485 w 10007"/>
                <a:gd name="connsiteY38" fmla="*/ 7361 h 10294"/>
                <a:gd name="connsiteX39" fmla="*/ 3491 w 10007"/>
                <a:gd name="connsiteY39" fmla="*/ 7811 h 10294"/>
                <a:gd name="connsiteX40" fmla="*/ 4137 w 10007"/>
                <a:gd name="connsiteY40" fmla="*/ 7328 h 10294"/>
                <a:gd name="connsiteX41" fmla="*/ 4137 w 10007"/>
                <a:gd name="connsiteY41" fmla="*/ 8613 h 10294"/>
                <a:gd name="connsiteX42" fmla="*/ 4212 w 10007"/>
                <a:gd name="connsiteY42" fmla="*/ 8520 h 10294"/>
                <a:gd name="connsiteX43" fmla="*/ 4285 w 10007"/>
                <a:gd name="connsiteY43" fmla="*/ 8434 h 10294"/>
                <a:gd name="connsiteX44" fmla="*/ 4375 w 10007"/>
                <a:gd name="connsiteY44" fmla="*/ 8361 h 10294"/>
                <a:gd name="connsiteX45" fmla="*/ 4474 w 10007"/>
                <a:gd name="connsiteY45" fmla="*/ 8295 h 10294"/>
                <a:gd name="connsiteX46" fmla="*/ 4574 w 10007"/>
                <a:gd name="connsiteY46" fmla="*/ 8249 h 10294"/>
                <a:gd name="connsiteX47" fmla="*/ 4681 w 10007"/>
                <a:gd name="connsiteY47" fmla="*/ 8215 h 10294"/>
                <a:gd name="connsiteX48" fmla="*/ 4793 w 10007"/>
                <a:gd name="connsiteY48" fmla="*/ 8189 h 10294"/>
                <a:gd name="connsiteX49" fmla="*/ 4922 w 10007"/>
                <a:gd name="connsiteY49" fmla="*/ 8182 h 10294"/>
                <a:gd name="connsiteX50" fmla="*/ 5098 w 10007"/>
                <a:gd name="connsiteY50" fmla="*/ 8195 h 10294"/>
                <a:gd name="connsiteX51" fmla="*/ 5273 w 10007"/>
                <a:gd name="connsiteY51" fmla="*/ 8242 h 10294"/>
                <a:gd name="connsiteX52" fmla="*/ 5413 w 10007"/>
                <a:gd name="connsiteY52" fmla="*/ 8321 h 10294"/>
                <a:gd name="connsiteX53" fmla="*/ 5556 w 10007"/>
                <a:gd name="connsiteY53" fmla="*/ 8421 h 10294"/>
                <a:gd name="connsiteX54" fmla="*/ 5677 w 10007"/>
                <a:gd name="connsiteY54" fmla="*/ 8540 h 10294"/>
                <a:gd name="connsiteX55" fmla="*/ 5757 w 10007"/>
                <a:gd name="connsiteY55" fmla="*/ 8686 h 10294"/>
                <a:gd name="connsiteX56" fmla="*/ 5831 w 10007"/>
                <a:gd name="connsiteY56" fmla="*/ 8838 h 10294"/>
                <a:gd name="connsiteX57" fmla="*/ 5856 w 10007"/>
                <a:gd name="connsiteY57" fmla="*/ 9004 h 10294"/>
                <a:gd name="connsiteX58" fmla="*/ 5890 w 10007"/>
                <a:gd name="connsiteY58" fmla="*/ 8997 h 10294"/>
                <a:gd name="connsiteX59" fmla="*/ 5917 w 10007"/>
                <a:gd name="connsiteY59" fmla="*/ 8997 h 10294"/>
                <a:gd name="connsiteX60" fmla="*/ 5944 w 10007"/>
                <a:gd name="connsiteY60" fmla="*/ 8991 h 10294"/>
                <a:gd name="connsiteX61" fmla="*/ 5970 w 10007"/>
                <a:gd name="connsiteY61" fmla="*/ 8991 h 10294"/>
                <a:gd name="connsiteX62" fmla="*/ 6004 w 10007"/>
                <a:gd name="connsiteY62" fmla="*/ 8984 h 10294"/>
                <a:gd name="connsiteX63" fmla="*/ 6036 w 10007"/>
                <a:gd name="connsiteY63" fmla="*/ 8984 h 10294"/>
                <a:gd name="connsiteX64" fmla="*/ 6064 w 10007"/>
                <a:gd name="connsiteY64" fmla="*/ 8984 h 10294"/>
                <a:gd name="connsiteX65" fmla="*/ 6099 w 10007"/>
                <a:gd name="connsiteY65" fmla="*/ 8984 h 10294"/>
                <a:gd name="connsiteX66" fmla="*/ 6239 w 10007"/>
                <a:gd name="connsiteY66" fmla="*/ 8991 h 10294"/>
                <a:gd name="connsiteX67" fmla="*/ 6367 w 10007"/>
                <a:gd name="connsiteY67" fmla="*/ 9024 h 10294"/>
                <a:gd name="connsiteX68" fmla="*/ 6494 w 10007"/>
                <a:gd name="connsiteY68" fmla="*/ 9070 h 10294"/>
                <a:gd name="connsiteX69" fmla="*/ 6610 w 10007"/>
                <a:gd name="connsiteY69" fmla="*/ 9137 h 10294"/>
                <a:gd name="connsiteX70" fmla="*/ 6716 w 10007"/>
                <a:gd name="connsiteY70" fmla="*/ 9216 h 10294"/>
                <a:gd name="connsiteX71" fmla="*/ 6811 w 10007"/>
                <a:gd name="connsiteY71" fmla="*/ 9302 h 10294"/>
                <a:gd name="connsiteX72" fmla="*/ 6886 w 10007"/>
                <a:gd name="connsiteY72" fmla="*/ 9415 h 10294"/>
                <a:gd name="connsiteX73" fmla="*/ 6953 w 10007"/>
                <a:gd name="connsiteY73" fmla="*/ 9527 h 10294"/>
                <a:gd name="connsiteX74" fmla="*/ 3117 w 10007"/>
                <a:gd name="connsiteY74" fmla="*/ 9527 h 10294"/>
                <a:gd name="connsiteX75" fmla="*/ 3156 w 10007"/>
                <a:gd name="connsiteY75" fmla="*/ 9441 h 10294"/>
                <a:gd name="connsiteX76" fmla="*/ 3210 w 10007"/>
                <a:gd name="connsiteY76" fmla="*/ 9355 h 10294"/>
                <a:gd name="connsiteX77" fmla="*/ 3265 w 10007"/>
                <a:gd name="connsiteY77" fmla="*/ 9289 h 10294"/>
                <a:gd name="connsiteX78" fmla="*/ 3336 w 10007"/>
                <a:gd name="connsiteY78" fmla="*/ 9223 h 10294"/>
                <a:gd name="connsiteX79" fmla="*/ 3404 w 10007"/>
                <a:gd name="connsiteY79" fmla="*/ 9170 h 10294"/>
                <a:gd name="connsiteX80" fmla="*/ 3485 w 10007"/>
                <a:gd name="connsiteY80" fmla="*/ 9117 h 10294"/>
                <a:gd name="connsiteX81" fmla="*/ 3566 w 10007"/>
                <a:gd name="connsiteY81" fmla="*/ 9077 h 10294"/>
                <a:gd name="connsiteX82" fmla="*/ 3661 w 10007"/>
                <a:gd name="connsiteY82" fmla="*/ 9044 h 10294"/>
                <a:gd name="connsiteX83" fmla="*/ 3661 w 10007"/>
                <a:gd name="connsiteY83" fmla="*/ 8195 h 10294"/>
                <a:gd name="connsiteX84" fmla="*/ 491 w 10007"/>
                <a:gd name="connsiteY84" fmla="*/ 8209 h 10294"/>
                <a:gd name="connsiteX85" fmla="*/ 615 w 10007"/>
                <a:gd name="connsiteY85" fmla="*/ 8657 h 10294"/>
                <a:gd name="connsiteX86" fmla="*/ 824 w 10007"/>
                <a:gd name="connsiteY86" fmla="*/ 8657 h 10294"/>
                <a:gd name="connsiteX87" fmla="*/ 677 w 10007"/>
                <a:gd name="connsiteY87" fmla="*/ 8486 h 10294"/>
                <a:gd name="connsiteX88" fmla="*/ 250 w 10007"/>
                <a:gd name="connsiteY88" fmla="*/ 8269 h 10294"/>
                <a:gd name="connsiteX89" fmla="*/ 1354 w 10007"/>
                <a:gd name="connsiteY89" fmla="*/ 9184 h 10294"/>
                <a:gd name="connsiteX90" fmla="*/ 1110 w 10007"/>
                <a:gd name="connsiteY90" fmla="*/ 9282 h 10294"/>
                <a:gd name="connsiteX91" fmla="*/ 519 w 10007"/>
                <a:gd name="connsiteY91" fmla="*/ 8684 h 10294"/>
                <a:gd name="connsiteX92" fmla="*/ 7 w 10007"/>
                <a:gd name="connsiteY92" fmla="*/ 7088 h 10294"/>
                <a:gd name="connsiteX93" fmla="*/ 912 w 10007"/>
                <a:gd name="connsiteY93" fmla="*/ 8758 h 10294"/>
                <a:gd name="connsiteX94" fmla="*/ 1470 w 10007"/>
                <a:gd name="connsiteY94" fmla="*/ 9426 h 10294"/>
                <a:gd name="connsiteX95" fmla="*/ 6233 w 10007"/>
                <a:gd name="connsiteY95" fmla="*/ 10294 h 10294"/>
                <a:gd name="connsiteX96" fmla="*/ 8636 w 10007"/>
                <a:gd name="connsiteY96" fmla="*/ 9231 h 10294"/>
                <a:gd name="connsiteX97" fmla="*/ 9125 w 10007"/>
                <a:gd name="connsiteY97" fmla="*/ 8935 h 10294"/>
                <a:gd name="connsiteX0" fmla="*/ 9125 w 10007"/>
                <a:gd name="connsiteY0" fmla="*/ 8935 h 10294"/>
                <a:gd name="connsiteX1" fmla="*/ 10007 w 10007"/>
                <a:gd name="connsiteY1" fmla="*/ 7381 h 10294"/>
                <a:gd name="connsiteX2" fmla="*/ 9180 w 10007"/>
                <a:gd name="connsiteY2" fmla="*/ 7381 h 10294"/>
                <a:gd name="connsiteX3" fmla="*/ 9180 w 10007"/>
                <a:gd name="connsiteY3" fmla="*/ 4128 h 10294"/>
                <a:gd name="connsiteX4" fmla="*/ 7140 w 10007"/>
                <a:gd name="connsiteY4" fmla="*/ 4128 h 10294"/>
                <a:gd name="connsiteX5" fmla="*/ 7140 w 10007"/>
                <a:gd name="connsiteY5" fmla="*/ 3816 h 10294"/>
                <a:gd name="connsiteX6" fmla="*/ 8771 w 10007"/>
                <a:gd name="connsiteY6" fmla="*/ 3816 h 10294"/>
                <a:gd name="connsiteX7" fmla="*/ 8771 w 10007"/>
                <a:gd name="connsiteY7" fmla="*/ 3498 h 10294"/>
                <a:gd name="connsiteX8" fmla="*/ 7140 w 10007"/>
                <a:gd name="connsiteY8" fmla="*/ 3498 h 10294"/>
                <a:gd name="connsiteX9" fmla="*/ 7140 w 10007"/>
                <a:gd name="connsiteY9" fmla="*/ 1365 h 10294"/>
                <a:gd name="connsiteX10" fmla="*/ 4740 w 10007"/>
                <a:gd name="connsiteY10" fmla="*/ 550 h 10294"/>
                <a:gd name="connsiteX11" fmla="*/ 4740 w 10007"/>
                <a:gd name="connsiteY11" fmla="*/ 5672 h 10294"/>
                <a:gd name="connsiteX12" fmla="*/ 4360 w 10007"/>
                <a:gd name="connsiteY12" fmla="*/ 5678 h 10294"/>
                <a:gd name="connsiteX13" fmla="*/ 4360 w 10007"/>
                <a:gd name="connsiteY13" fmla="*/ 1756 h 10294"/>
                <a:gd name="connsiteX14" fmla="*/ 3553 w 10007"/>
                <a:gd name="connsiteY14" fmla="*/ 2061 h 10294"/>
                <a:gd name="connsiteX15" fmla="*/ 3117 w 10007"/>
                <a:gd name="connsiteY15" fmla="*/ 2061 h 10294"/>
                <a:gd name="connsiteX16" fmla="*/ 3117 w 10007"/>
                <a:gd name="connsiteY16" fmla="*/ 0 h 10294"/>
                <a:gd name="connsiteX17" fmla="*/ 2956 w 10007"/>
                <a:gd name="connsiteY17" fmla="*/ 0 h 10294"/>
                <a:gd name="connsiteX18" fmla="*/ 2956 w 10007"/>
                <a:gd name="connsiteY18" fmla="*/ 2061 h 10294"/>
                <a:gd name="connsiteX19" fmla="*/ 2586 w 10007"/>
                <a:gd name="connsiteY19" fmla="*/ 2061 h 10294"/>
                <a:gd name="connsiteX20" fmla="*/ 2586 w 10007"/>
                <a:gd name="connsiteY20" fmla="*/ 2492 h 10294"/>
                <a:gd name="connsiteX21" fmla="*/ 1921 w 10007"/>
                <a:gd name="connsiteY21" fmla="*/ 2815 h 10294"/>
                <a:gd name="connsiteX22" fmla="*/ 1921 w 10007"/>
                <a:gd name="connsiteY22" fmla="*/ 4413 h 10294"/>
                <a:gd name="connsiteX23" fmla="*/ 1565 w 10007"/>
                <a:gd name="connsiteY23" fmla="*/ 4413 h 10294"/>
                <a:gd name="connsiteX24" fmla="*/ 1565 w 10007"/>
                <a:gd name="connsiteY24" fmla="*/ 4837 h 10294"/>
                <a:gd name="connsiteX25" fmla="*/ 1921 w 10007"/>
                <a:gd name="connsiteY25" fmla="*/ 4837 h 10294"/>
                <a:gd name="connsiteX26" fmla="*/ 1921 w 10007"/>
                <a:gd name="connsiteY26" fmla="*/ 5367 h 10294"/>
                <a:gd name="connsiteX27" fmla="*/ 1565 w 10007"/>
                <a:gd name="connsiteY27" fmla="*/ 5367 h 10294"/>
                <a:gd name="connsiteX28" fmla="*/ 1565 w 10007"/>
                <a:gd name="connsiteY28" fmla="*/ 5791 h 10294"/>
                <a:gd name="connsiteX29" fmla="*/ 1921 w 10007"/>
                <a:gd name="connsiteY29" fmla="*/ 5791 h 10294"/>
                <a:gd name="connsiteX30" fmla="*/ 1921 w 10007"/>
                <a:gd name="connsiteY30" fmla="*/ 7043 h 10294"/>
                <a:gd name="connsiteX31" fmla="*/ 860 w 10007"/>
                <a:gd name="connsiteY31" fmla="*/ 7043 h 10294"/>
                <a:gd name="connsiteX32" fmla="*/ 860 w 10007"/>
                <a:gd name="connsiteY32" fmla="*/ 7818 h 10294"/>
                <a:gd name="connsiteX33" fmla="*/ 1404 w 10007"/>
                <a:gd name="connsiteY33" fmla="*/ 7838 h 10294"/>
                <a:gd name="connsiteX34" fmla="*/ 2141 w 10007"/>
                <a:gd name="connsiteY34" fmla="*/ 7315 h 10294"/>
                <a:gd name="connsiteX35" fmla="*/ 2135 w 10007"/>
                <a:gd name="connsiteY35" fmla="*/ 7818 h 10294"/>
                <a:gd name="connsiteX36" fmla="*/ 2814 w 10007"/>
                <a:gd name="connsiteY36" fmla="*/ 7368 h 10294"/>
                <a:gd name="connsiteX37" fmla="*/ 2814 w 10007"/>
                <a:gd name="connsiteY37" fmla="*/ 7818 h 10294"/>
                <a:gd name="connsiteX38" fmla="*/ 3485 w 10007"/>
                <a:gd name="connsiteY38" fmla="*/ 7361 h 10294"/>
                <a:gd name="connsiteX39" fmla="*/ 3491 w 10007"/>
                <a:gd name="connsiteY39" fmla="*/ 7811 h 10294"/>
                <a:gd name="connsiteX40" fmla="*/ 4137 w 10007"/>
                <a:gd name="connsiteY40" fmla="*/ 7328 h 10294"/>
                <a:gd name="connsiteX41" fmla="*/ 4137 w 10007"/>
                <a:gd name="connsiteY41" fmla="*/ 8613 h 10294"/>
                <a:gd name="connsiteX42" fmla="*/ 4212 w 10007"/>
                <a:gd name="connsiteY42" fmla="*/ 8520 h 10294"/>
                <a:gd name="connsiteX43" fmla="*/ 4285 w 10007"/>
                <a:gd name="connsiteY43" fmla="*/ 8434 h 10294"/>
                <a:gd name="connsiteX44" fmla="*/ 4375 w 10007"/>
                <a:gd name="connsiteY44" fmla="*/ 8361 h 10294"/>
                <a:gd name="connsiteX45" fmla="*/ 4474 w 10007"/>
                <a:gd name="connsiteY45" fmla="*/ 8295 h 10294"/>
                <a:gd name="connsiteX46" fmla="*/ 4574 w 10007"/>
                <a:gd name="connsiteY46" fmla="*/ 8249 h 10294"/>
                <a:gd name="connsiteX47" fmla="*/ 4681 w 10007"/>
                <a:gd name="connsiteY47" fmla="*/ 8215 h 10294"/>
                <a:gd name="connsiteX48" fmla="*/ 4793 w 10007"/>
                <a:gd name="connsiteY48" fmla="*/ 8189 h 10294"/>
                <a:gd name="connsiteX49" fmla="*/ 4922 w 10007"/>
                <a:gd name="connsiteY49" fmla="*/ 8182 h 10294"/>
                <a:gd name="connsiteX50" fmla="*/ 5098 w 10007"/>
                <a:gd name="connsiteY50" fmla="*/ 8195 h 10294"/>
                <a:gd name="connsiteX51" fmla="*/ 5273 w 10007"/>
                <a:gd name="connsiteY51" fmla="*/ 8242 h 10294"/>
                <a:gd name="connsiteX52" fmla="*/ 5413 w 10007"/>
                <a:gd name="connsiteY52" fmla="*/ 8321 h 10294"/>
                <a:gd name="connsiteX53" fmla="*/ 5556 w 10007"/>
                <a:gd name="connsiteY53" fmla="*/ 8421 h 10294"/>
                <a:gd name="connsiteX54" fmla="*/ 5677 w 10007"/>
                <a:gd name="connsiteY54" fmla="*/ 8540 h 10294"/>
                <a:gd name="connsiteX55" fmla="*/ 5757 w 10007"/>
                <a:gd name="connsiteY55" fmla="*/ 8686 h 10294"/>
                <a:gd name="connsiteX56" fmla="*/ 5831 w 10007"/>
                <a:gd name="connsiteY56" fmla="*/ 8838 h 10294"/>
                <a:gd name="connsiteX57" fmla="*/ 5856 w 10007"/>
                <a:gd name="connsiteY57" fmla="*/ 9004 h 10294"/>
                <a:gd name="connsiteX58" fmla="*/ 5890 w 10007"/>
                <a:gd name="connsiteY58" fmla="*/ 8997 h 10294"/>
                <a:gd name="connsiteX59" fmla="*/ 5917 w 10007"/>
                <a:gd name="connsiteY59" fmla="*/ 8997 h 10294"/>
                <a:gd name="connsiteX60" fmla="*/ 5944 w 10007"/>
                <a:gd name="connsiteY60" fmla="*/ 8991 h 10294"/>
                <a:gd name="connsiteX61" fmla="*/ 5970 w 10007"/>
                <a:gd name="connsiteY61" fmla="*/ 8991 h 10294"/>
                <a:gd name="connsiteX62" fmla="*/ 6004 w 10007"/>
                <a:gd name="connsiteY62" fmla="*/ 8984 h 10294"/>
                <a:gd name="connsiteX63" fmla="*/ 6036 w 10007"/>
                <a:gd name="connsiteY63" fmla="*/ 8984 h 10294"/>
                <a:gd name="connsiteX64" fmla="*/ 6064 w 10007"/>
                <a:gd name="connsiteY64" fmla="*/ 8984 h 10294"/>
                <a:gd name="connsiteX65" fmla="*/ 6099 w 10007"/>
                <a:gd name="connsiteY65" fmla="*/ 8984 h 10294"/>
                <a:gd name="connsiteX66" fmla="*/ 6239 w 10007"/>
                <a:gd name="connsiteY66" fmla="*/ 8991 h 10294"/>
                <a:gd name="connsiteX67" fmla="*/ 6367 w 10007"/>
                <a:gd name="connsiteY67" fmla="*/ 9024 h 10294"/>
                <a:gd name="connsiteX68" fmla="*/ 6494 w 10007"/>
                <a:gd name="connsiteY68" fmla="*/ 9070 h 10294"/>
                <a:gd name="connsiteX69" fmla="*/ 6610 w 10007"/>
                <a:gd name="connsiteY69" fmla="*/ 9137 h 10294"/>
                <a:gd name="connsiteX70" fmla="*/ 6716 w 10007"/>
                <a:gd name="connsiteY70" fmla="*/ 9216 h 10294"/>
                <a:gd name="connsiteX71" fmla="*/ 6811 w 10007"/>
                <a:gd name="connsiteY71" fmla="*/ 9302 h 10294"/>
                <a:gd name="connsiteX72" fmla="*/ 6886 w 10007"/>
                <a:gd name="connsiteY72" fmla="*/ 9415 h 10294"/>
                <a:gd name="connsiteX73" fmla="*/ 6953 w 10007"/>
                <a:gd name="connsiteY73" fmla="*/ 9527 h 10294"/>
                <a:gd name="connsiteX74" fmla="*/ 3117 w 10007"/>
                <a:gd name="connsiteY74" fmla="*/ 9527 h 10294"/>
                <a:gd name="connsiteX75" fmla="*/ 3156 w 10007"/>
                <a:gd name="connsiteY75" fmla="*/ 9441 h 10294"/>
                <a:gd name="connsiteX76" fmla="*/ 3210 w 10007"/>
                <a:gd name="connsiteY76" fmla="*/ 9355 h 10294"/>
                <a:gd name="connsiteX77" fmla="*/ 3265 w 10007"/>
                <a:gd name="connsiteY77" fmla="*/ 9289 h 10294"/>
                <a:gd name="connsiteX78" fmla="*/ 3336 w 10007"/>
                <a:gd name="connsiteY78" fmla="*/ 9223 h 10294"/>
                <a:gd name="connsiteX79" fmla="*/ 3404 w 10007"/>
                <a:gd name="connsiteY79" fmla="*/ 9170 h 10294"/>
                <a:gd name="connsiteX80" fmla="*/ 3485 w 10007"/>
                <a:gd name="connsiteY80" fmla="*/ 9117 h 10294"/>
                <a:gd name="connsiteX81" fmla="*/ 3566 w 10007"/>
                <a:gd name="connsiteY81" fmla="*/ 9077 h 10294"/>
                <a:gd name="connsiteX82" fmla="*/ 3661 w 10007"/>
                <a:gd name="connsiteY82" fmla="*/ 9044 h 10294"/>
                <a:gd name="connsiteX83" fmla="*/ 3661 w 10007"/>
                <a:gd name="connsiteY83" fmla="*/ 8195 h 10294"/>
                <a:gd name="connsiteX84" fmla="*/ 491 w 10007"/>
                <a:gd name="connsiteY84" fmla="*/ 8209 h 10294"/>
                <a:gd name="connsiteX85" fmla="*/ 615 w 10007"/>
                <a:gd name="connsiteY85" fmla="*/ 8657 h 10294"/>
                <a:gd name="connsiteX86" fmla="*/ 824 w 10007"/>
                <a:gd name="connsiteY86" fmla="*/ 8657 h 10294"/>
                <a:gd name="connsiteX87" fmla="*/ 677 w 10007"/>
                <a:gd name="connsiteY87" fmla="*/ 8486 h 10294"/>
                <a:gd name="connsiteX88" fmla="*/ 250 w 10007"/>
                <a:gd name="connsiteY88" fmla="*/ 8269 h 10294"/>
                <a:gd name="connsiteX89" fmla="*/ 1354 w 10007"/>
                <a:gd name="connsiteY89" fmla="*/ 9184 h 10294"/>
                <a:gd name="connsiteX90" fmla="*/ 1110 w 10007"/>
                <a:gd name="connsiteY90" fmla="*/ 9282 h 10294"/>
                <a:gd name="connsiteX91" fmla="*/ 519 w 10007"/>
                <a:gd name="connsiteY91" fmla="*/ 8684 h 10294"/>
                <a:gd name="connsiteX92" fmla="*/ 7 w 10007"/>
                <a:gd name="connsiteY92" fmla="*/ 7088 h 10294"/>
                <a:gd name="connsiteX93" fmla="*/ 1470 w 10007"/>
                <a:gd name="connsiteY93" fmla="*/ 9426 h 10294"/>
                <a:gd name="connsiteX94" fmla="*/ 6233 w 10007"/>
                <a:gd name="connsiteY94" fmla="*/ 10294 h 10294"/>
                <a:gd name="connsiteX95" fmla="*/ 8636 w 10007"/>
                <a:gd name="connsiteY95" fmla="*/ 9231 h 10294"/>
                <a:gd name="connsiteX96" fmla="*/ 9125 w 10007"/>
                <a:gd name="connsiteY96" fmla="*/ 8935 h 10294"/>
                <a:gd name="connsiteX0" fmla="*/ 9125 w 10007"/>
                <a:gd name="connsiteY0" fmla="*/ 8935 h 10294"/>
                <a:gd name="connsiteX1" fmla="*/ 10007 w 10007"/>
                <a:gd name="connsiteY1" fmla="*/ 7381 h 10294"/>
                <a:gd name="connsiteX2" fmla="*/ 9180 w 10007"/>
                <a:gd name="connsiteY2" fmla="*/ 7381 h 10294"/>
                <a:gd name="connsiteX3" fmla="*/ 9180 w 10007"/>
                <a:gd name="connsiteY3" fmla="*/ 4128 h 10294"/>
                <a:gd name="connsiteX4" fmla="*/ 7140 w 10007"/>
                <a:gd name="connsiteY4" fmla="*/ 4128 h 10294"/>
                <a:gd name="connsiteX5" fmla="*/ 7140 w 10007"/>
                <a:gd name="connsiteY5" fmla="*/ 3816 h 10294"/>
                <a:gd name="connsiteX6" fmla="*/ 8771 w 10007"/>
                <a:gd name="connsiteY6" fmla="*/ 3816 h 10294"/>
                <a:gd name="connsiteX7" fmla="*/ 8771 w 10007"/>
                <a:gd name="connsiteY7" fmla="*/ 3498 h 10294"/>
                <a:gd name="connsiteX8" fmla="*/ 7140 w 10007"/>
                <a:gd name="connsiteY8" fmla="*/ 3498 h 10294"/>
                <a:gd name="connsiteX9" fmla="*/ 7140 w 10007"/>
                <a:gd name="connsiteY9" fmla="*/ 1365 h 10294"/>
                <a:gd name="connsiteX10" fmla="*/ 4740 w 10007"/>
                <a:gd name="connsiteY10" fmla="*/ 550 h 10294"/>
                <a:gd name="connsiteX11" fmla="*/ 4740 w 10007"/>
                <a:gd name="connsiteY11" fmla="*/ 5672 h 10294"/>
                <a:gd name="connsiteX12" fmla="*/ 4360 w 10007"/>
                <a:gd name="connsiteY12" fmla="*/ 5678 h 10294"/>
                <a:gd name="connsiteX13" fmla="*/ 4360 w 10007"/>
                <a:gd name="connsiteY13" fmla="*/ 1756 h 10294"/>
                <a:gd name="connsiteX14" fmla="*/ 3553 w 10007"/>
                <a:gd name="connsiteY14" fmla="*/ 2061 h 10294"/>
                <a:gd name="connsiteX15" fmla="*/ 3117 w 10007"/>
                <a:gd name="connsiteY15" fmla="*/ 2061 h 10294"/>
                <a:gd name="connsiteX16" fmla="*/ 3117 w 10007"/>
                <a:gd name="connsiteY16" fmla="*/ 0 h 10294"/>
                <a:gd name="connsiteX17" fmla="*/ 2956 w 10007"/>
                <a:gd name="connsiteY17" fmla="*/ 0 h 10294"/>
                <a:gd name="connsiteX18" fmla="*/ 2956 w 10007"/>
                <a:gd name="connsiteY18" fmla="*/ 2061 h 10294"/>
                <a:gd name="connsiteX19" fmla="*/ 2586 w 10007"/>
                <a:gd name="connsiteY19" fmla="*/ 2061 h 10294"/>
                <a:gd name="connsiteX20" fmla="*/ 2586 w 10007"/>
                <a:gd name="connsiteY20" fmla="*/ 2492 h 10294"/>
                <a:gd name="connsiteX21" fmla="*/ 1921 w 10007"/>
                <a:gd name="connsiteY21" fmla="*/ 2815 h 10294"/>
                <a:gd name="connsiteX22" fmla="*/ 1921 w 10007"/>
                <a:gd name="connsiteY22" fmla="*/ 4413 h 10294"/>
                <a:gd name="connsiteX23" fmla="*/ 1565 w 10007"/>
                <a:gd name="connsiteY23" fmla="*/ 4413 h 10294"/>
                <a:gd name="connsiteX24" fmla="*/ 1565 w 10007"/>
                <a:gd name="connsiteY24" fmla="*/ 4837 h 10294"/>
                <a:gd name="connsiteX25" fmla="*/ 1921 w 10007"/>
                <a:gd name="connsiteY25" fmla="*/ 4837 h 10294"/>
                <a:gd name="connsiteX26" fmla="*/ 1921 w 10007"/>
                <a:gd name="connsiteY26" fmla="*/ 5367 h 10294"/>
                <a:gd name="connsiteX27" fmla="*/ 1565 w 10007"/>
                <a:gd name="connsiteY27" fmla="*/ 5367 h 10294"/>
                <a:gd name="connsiteX28" fmla="*/ 1565 w 10007"/>
                <a:gd name="connsiteY28" fmla="*/ 5791 h 10294"/>
                <a:gd name="connsiteX29" fmla="*/ 1921 w 10007"/>
                <a:gd name="connsiteY29" fmla="*/ 5791 h 10294"/>
                <a:gd name="connsiteX30" fmla="*/ 1921 w 10007"/>
                <a:gd name="connsiteY30" fmla="*/ 7043 h 10294"/>
                <a:gd name="connsiteX31" fmla="*/ 860 w 10007"/>
                <a:gd name="connsiteY31" fmla="*/ 7043 h 10294"/>
                <a:gd name="connsiteX32" fmla="*/ 860 w 10007"/>
                <a:gd name="connsiteY32" fmla="*/ 7818 h 10294"/>
                <a:gd name="connsiteX33" fmla="*/ 1404 w 10007"/>
                <a:gd name="connsiteY33" fmla="*/ 7838 h 10294"/>
                <a:gd name="connsiteX34" fmla="*/ 2141 w 10007"/>
                <a:gd name="connsiteY34" fmla="*/ 7315 h 10294"/>
                <a:gd name="connsiteX35" fmla="*/ 2135 w 10007"/>
                <a:gd name="connsiteY35" fmla="*/ 7818 h 10294"/>
                <a:gd name="connsiteX36" fmla="*/ 2814 w 10007"/>
                <a:gd name="connsiteY36" fmla="*/ 7368 h 10294"/>
                <a:gd name="connsiteX37" fmla="*/ 2814 w 10007"/>
                <a:gd name="connsiteY37" fmla="*/ 7818 h 10294"/>
                <a:gd name="connsiteX38" fmla="*/ 3485 w 10007"/>
                <a:gd name="connsiteY38" fmla="*/ 7361 h 10294"/>
                <a:gd name="connsiteX39" fmla="*/ 3491 w 10007"/>
                <a:gd name="connsiteY39" fmla="*/ 7811 h 10294"/>
                <a:gd name="connsiteX40" fmla="*/ 4137 w 10007"/>
                <a:gd name="connsiteY40" fmla="*/ 7328 h 10294"/>
                <a:gd name="connsiteX41" fmla="*/ 4137 w 10007"/>
                <a:gd name="connsiteY41" fmla="*/ 8613 h 10294"/>
                <a:gd name="connsiteX42" fmla="*/ 4212 w 10007"/>
                <a:gd name="connsiteY42" fmla="*/ 8520 h 10294"/>
                <a:gd name="connsiteX43" fmla="*/ 4285 w 10007"/>
                <a:gd name="connsiteY43" fmla="*/ 8434 h 10294"/>
                <a:gd name="connsiteX44" fmla="*/ 4375 w 10007"/>
                <a:gd name="connsiteY44" fmla="*/ 8361 h 10294"/>
                <a:gd name="connsiteX45" fmla="*/ 4474 w 10007"/>
                <a:gd name="connsiteY45" fmla="*/ 8295 h 10294"/>
                <a:gd name="connsiteX46" fmla="*/ 4574 w 10007"/>
                <a:gd name="connsiteY46" fmla="*/ 8249 h 10294"/>
                <a:gd name="connsiteX47" fmla="*/ 4681 w 10007"/>
                <a:gd name="connsiteY47" fmla="*/ 8215 h 10294"/>
                <a:gd name="connsiteX48" fmla="*/ 4793 w 10007"/>
                <a:gd name="connsiteY48" fmla="*/ 8189 h 10294"/>
                <a:gd name="connsiteX49" fmla="*/ 4922 w 10007"/>
                <a:gd name="connsiteY49" fmla="*/ 8182 h 10294"/>
                <a:gd name="connsiteX50" fmla="*/ 5098 w 10007"/>
                <a:gd name="connsiteY50" fmla="*/ 8195 h 10294"/>
                <a:gd name="connsiteX51" fmla="*/ 5273 w 10007"/>
                <a:gd name="connsiteY51" fmla="*/ 8242 h 10294"/>
                <a:gd name="connsiteX52" fmla="*/ 5413 w 10007"/>
                <a:gd name="connsiteY52" fmla="*/ 8321 h 10294"/>
                <a:gd name="connsiteX53" fmla="*/ 5556 w 10007"/>
                <a:gd name="connsiteY53" fmla="*/ 8421 h 10294"/>
                <a:gd name="connsiteX54" fmla="*/ 5677 w 10007"/>
                <a:gd name="connsiteY54" fmla="*/ 8540 h 10294"/>
                <a:gd name="connsiteX55" fmla="*/ 5757 w 10007"/>
                <a:gd name="connsiteY55" fmla="*/ 8686 h 10294"/>
                <a:gd name="connsiteX56" fmla="*/ 5831 w 10007"/>
                <a:gd name="connsiteY56" fmla="*/ 8838 h 10294"/>
                <a:gd name="connsiteX57" fmla="*/ 5856 w 10007"/>
                <a:gd name="connsiteY57" fmla="*/ 9004 h 10294"/>
                <a:gd name="connsiteX58" fmla="*/ 5890 w 10007"/>
                <a:gd name="connsiteY58" fmla="*/ 8997 h 10294"/>
                <a:gd name="connsiteX59" fmla="*/ 5917 w 10007"/>
                <a:gd name="connsiteY59" fmla="*/ 8997 h 10294"/>
                <a:gd name="connsiteX60" fmla="*/ 5944 w 10007"/>
                <a:gd name="connsiteY60" fmla="*/ 8991 h 10294"/>
                <a:gd name="connsiteX61" fmla="*/ 5970 w 10007"/>
                <a:gd name="connsiteY61" fmla="*/ 8991 h 10294"/>
                <a:gd name="connsiteX62" fmla="*/ 6004 w 10007"/>
                <a:gd name="connsiteY62" fmla="*/ 8984 h 10294"/>
                <a:gd name="connsiteX63" fmla="*/ 6036 w 10007"/>
                <a:gd name="connsiteY63" fmla="*/ 8984 h 10294"/>
                <a:gd name="connsiteX64" fmla="*/ 6064 w 10007"/>
                <a:gd name="connsiteY64" fmla="*/ 8984 h 10294"/>
                <a:gd name="connsiteX65" fmla="*/ 6099 w 10007"/>
                <a:gd name="connsiteY65" fmla="*/ 8984 h 10294"/>
                <a:gd name="connsiteX66" fmla="*/ 6239 w 10007"/>
                <a:gd name="connsiteY66" fmla="*/ 8991 h 10294"/>
                <a:gd name="connsiteX67" fmla="*/ 6367 w 10007"/>
                <a:gd name="connsiteY67" fmla="*/ 9024 h 10294"/>
                <a:gd name="connsiteX68" fmla="*/ 6494 w 10007"/>
                <a:gd name="connsiteY68" fmla="*/ 9070 h 10294"/>
                <a:gd name="connsiteX69" fmla="*/ 6610 w 10007"/>
                <a:gd name="connsiteY69" fmla="*/ 9137 h 10294"/>
                <a:gd name="connsiteX70" fmla="*/ 6716 w 10007"/>
                <a:gd name="connsiteY70" fmla="*/ 9216 h 10294"/>
                <a:gd name="connsiteX71" fmla="*/ 6811 w 10007"/>
                <a:gd name="connsiteY71" fmla="*/ 9302 h 10294"/>
                <a:gd name="connsiteX72" fmla="*/ 6886 w 10007"/>
                <a:gd name="connsiteY72" fmla="*/ 9415 h 10294"/>
                <a:gd name="connsiteX73" fmla="*/ 6953 w 10007"/>
                <a:gd name="connsiteY73" fmla="*/ 9527 h 10294"/>
                <a:gd name="connsiteX74" fmla="*/ 3117 w 10007"/>
                <a:gd name="connsiteY74" fmla="*/ 9527 h 10294"/>
                <a:gd name="connsiteX75" fmla="*/ 3156 w 10007"/>
                <a:gd name="connsiteY75" fmla="*/ 9441 h 10294"/>
                <a:gd name="connsiteX76" fmla="*/ 3210 w 10007"/>
                <a:gd name="connsiteY76" fmla="*/ 9355 h 10294"/>
                <a:gd name="connsiteX77" fmla="*/ 3265 w 10007"/>
                <a:gd name="connsiteY77" fmla="*/ 9289 h 10294"/>
                <a:gd name="connsiteX78" fmla="*/ 3336 w 10007"/>
                <a:gd name="connsiteY78" fmla="*/ 9223 h 10294"/>
                <a:gd name="connsiteX79" fmla="*/ 3404 w 10007"/>
                <a:gd name="connsiteY79" fmla="*/ 9170 h 10294"/>
                <a:gd name="connsiteX80" fmla="*/ 3485 w 10007"/>
                <a:gd name="connsiteY80" fmla="*/ 9117 h 10294"/>
                <a:gd name="connsiteX81" fmla="*/ 3566 w 10007"/>
                <a:gd name="connsiteY81" fmla="*/ 9077 h 10294"/>
                <a:gd name="connsiteX82" fmla="*/ 3661 w 10007"/>
                <a:gd name="connsiteY82" fmla="*/ 9044 h 10294"/>
                <a:gd name="connsiteX83" fmla="*/ 3661 w 10007"/>
                <a:gd name="connsiteY83" fmla="*/ 8195 h 10294"/>
                <a:gd name="connsiteX84" fmla="*/ 491 w 10007"/>
                <a:gd name="connsiteY84" fmla="*/ 8209 h 10294"/>
                <a:gd name="connsiteX85" fmla="*/ 615 w 10007"/>
                <a:gd name="connsiteY85" fmla="*/ 8657 h 10294"/>
                <a:gd name="connsiteX86" fmla="*/ 677 w 10007"/>
                <a:gd name="connsiteY86" fmla="*/ 8486 h 10294"/>
                <a:gd name="connsiteX87" fmla="*/ 250 w 10007"/>
                <a:gd name="connsiteY87" fmla="*/ 8269 h 10294"/>
                <a:gd name="connsiteX88" fmla="*/ 1354 w 10007"/>
                <a:gd name="connsiteY88" fmla="*/ 9184 h 10294"/>
                <a:gd name="connsiteX89" fmla="*/ 1110 w 10007"/>
                <a:gd name="connsiteY89" fmla="*/ 9282 h 10294"/>
                <a:gd name="connsiteX90" fmla="*/ 519 w 10007"/>
                <a:gd name="connsiteY90" fmla="*/ 8684 h 10294"/>
                <a:gd name="connsiteX91" fmla="*/ 7 w 10007"/>
                <a:gd name="connsiteY91" fmla="*/ 7088 h 10294"/>
                <a:gd name="connsiteX92" fmla="*/ 1470 w 10007"/>
                <a:gd name="connsiteY92" fmla="*/ 9426 h 10294"/>
                <a:gd name="connsiteX93" fmla="*/ 6233 w 10007"/>
                <a:gd name="connsiteY93" fmla="*/ 10294 h 10294"/>
                <a:gd name="connsiteX94" fmla="*/ 8636 w 10007"/>
                <a:gd name="connsiteY94" fmla="*/ 9231 h 10294"/>
                <a:gd name="connsiteX95" fmla="*/ 9125 w 10007"/>
                <a:gd name="connsiteY95" fmla="*/ 8935 h 10294"/>
                <a:gd name="connsiteX0" fmla="*/ 9121 w 10003"/>
                <a:gd name="connsiteY0" fmla="*/ 8935 h 10294"/>
                <a:gd name="connsiteX1" fmla="*/ 10003 w 10003"/>
                <a:gd name="connsiteY1" fmla="*/ 7381 h 10294"/>
                <a:gd name="connsiteX2" fmla="*/ 9176 w 10003"/>
                <a:gd name="connsiteY2" fmla="*/ 7381 h 10294"/>
                <a:gd name="connsiteX3" fmla="*/ 9176 w 10003"/>
                <a:gd name="connsiteY3" fmla="*/ 4128 h 10294"/>
                <a:gd name="connsiteX4" fmla="*/ 7136 w 10003"/>
                <a:gd name="connsiteY4" fmla="*/ 4128 h 10294"/>
                <a:gd name="connsiteX5" fmla="*/ 7136 w 10003"/>
                <a:gd name="connsiteY5" fmla="*/ 3816 h 10294"/>
                <a:gd name="connsiteX6" fmla="*/ 8767 w 10003"/>
                <a:gd name="connsiteY6" fmla="*/ 3816 h 10294"/>
                <a:gd name="connsiteX7" fmla="*/ 8767 w 10003"/>
                <a:gd name="connsiteY7" fmla="*/ 3498 h 10294"/>
                <a:gd name="connsiteX8" fmla="*/ 7136 w 10003"/>
                <a:gd name="connsiteY8" fmla="*/ 3498 h 10294"/>
                <a:gd name="connsiteX9" fmla="*/ 7136 w 10003"/>
                <a:gd name="connsiteY9" fmla="*/ 1365 h 10294"/>
                <a:gd name="connsiteX10" fmla="*/ 4736 w 10003"/>
                <a:gd name="connsiteY10" fmla="*/ 550 h 10294"/>
                <a:gd name="connsiteX11" fmla="*/ 4736 w 10003"/>
                <a:gd name="connsiteY11" fmla="*/ 5672 h 10294"/>
                <a:gd name="connsiteX12" fmla="*/ 4356 w 10003"/>
                <a:gd name="connsiteY12" fmla="*/ 5678 h 10294"/>
                <a:gd name="connsiteX13" fmla="*/ 4356 w 10003"/>
                <a:gd name="connsiteY13" fmla="*/ 1756 h 10294"/>
                <a:gd name="connsiteX14" fmla="*/ 3549 w 10003"/>
                <a:gd name="connsiteY14" fmla="*/ 2061 h 10294"/>
                <a:gd name="connsiteX15" fmla="*/ 3113 w 10003"/>
                <a:gd name="connsiteY15" fmla="*/ 2061 h 10294"/>
                <a:gd name="connsiteX16" fmla="*/ 3113 w 10003"/>
                <a:gd name="connsiteY16" fmla="*/ 0 h 10294"/>
                <a:gd name="connsiteX17" fmla="*/ 2952 w 10003"/>
                <a:gd name="connsiteY17" fmla="*/ 0 h 10294"/>
                <a:gd name="connsiteX18" fmla="*/ 2952 w 10003"/>
                <a:gd name="connsiteY18" fmla="*/ 2061 h 10294"/>
                <a:gd name="connsiteX19" fmla="*/ 2582 w 10003"/>
                <a:gd name="connsiteY19" fmla="*/ 2061 h 10294"/>
                <a:gd name="connsiteX20" fmla="*/ 2582 w 10003"/>
                <a:gd name="connsiteY20" fmla="*/ 2492 h 10294"/>
                <a:gd name="connsiteX21" fmla="*/ 1917 w 10003"/>
                <a:gd name="connsiteY21" fmla="*/ 2815 h 10294"/>
                <a:gd name="connsiteX22" fmla="*/ 1917 w 10003"/>
                <a:gd name="connsiteY22" fmla="*/ 4413 h 10294"/>
                <a:gd name="connsiteX23" fmla="*/ 1561 w 10003"/>
                <a:gd name="connsiteY23" fmla="*/ 4413 h 10294"/>
                <a:gd name="connsiteX24" fmla="*/ 1561 w 10003"/>
                <a:gd name="connsiteY24" fmla="*/ 4837 h 10294"/>
                <a:gd name="connsiteX25" fmla="*/ 1917 w 10003"/>
                <a:gd name="connsiteY25" fmla="*/ 4837 h 10294"/>
                <a:gd name="connsiteX26" fmla="*/ 1917 w 10003"/>
                <a:gd name="connsiteY26" fmla="*/ 5367 h 10294"/>
                <a:gd name="connsiteX27" fmla="*/ 1561 w 10003"/>
                <a:gd name="connsiteY27" fmla="*/ 5367 h 10294"/>
                <a:gd name="connsiteX28" fmla="*/ 1561 w 10003"/>
                <a:gd name="connsiteY28" fmla="*/ 5791 h 10294"/>
                <a:gd name="connsiteX29" fmla="*/ 1917 w 10003"/>
                <a:gd name="connsiteY29" fmla="*/ 5791 h 10294"/>
                <a:gd name="connsiteX30" fmla="*/ 1917 w 10003"/>
                <a:gd name="connsiteY30" fmla="*/ 7043 h 10294"/>
                <a:gd name="connsiteX31" fmla="*/ 856 w 10003"/>
                <a:gd name="connsiteY31" fmla="*/ 7043 h 10294"/>
                <a:gd name="connsiteX32" fmla="*/ 856 w 10003"/>
                <a:gd name="connsiteY32" fmla="*/ 7818 h 10294"/>
                <a:gd name="connsiteX33" fmla="*/ 1400 w 10003"/>
                <a:gd name="connsiteY33" fmla="*/ 7838 h 10294"/>
                <a:gd name="connsiteX34" fmla="*/ 2137 w 10003"/>
                <a:gd name="connsiteY34" fmla="*/ 7315 h 10294"/>
                <a:gd name="connsiteX35" fmla="*/ 2131 w 10003"/>
                <a:gd name="connsiteY35" fmla="*/ 7818 h 10294"/>
                <a:gd name="connsiteX36" fmla="*/ 2810 w 10003"/>
                <a:gd name="connsiteY36" fmla="*/ 7368 h 10294"/>
                <a:gd name="connsiteX37" fmla="*/ 2810 w 10003"/>
                <a:gd name="connsiteY37" fmla="*/ 7818 h 10294"/>
                <a:gd name="connsiteX38" fmla="*/ 3481 w 10003"/>
                <a:gd name="connsiteY38" fmla="*/ 7361 h 10294"/>
                <a:gd name="connsiteX39" fmla="*/ 3487 w 10003"/>
                <a:gd name="connsiteY39" fmla="*/ 7811 h 10294"/>
                <a:gd name="connsiteX40" fmla="*/ 4133 w 10003"/>
                <a:gd name="connsiteY40" fmla="*/ 7328 h 10294"/>
                <a:gd name="connsiteX41" fmla="*/ 4133 w 10003"/>
                <a:gd name="connsiteY41" fmla="*/ 8613 h 10294"/>
                <a:gd name="connsiteX42" fmla="*/ 4208 w 10003"/>
                <a:gd name="connsiteY42" fmla="*/ 8520 h 10294"/>
                <a:gd name="connsiteX43" fmla="*/ 4281 w 10003"/>
                <a:gd name="connsiteY43" fmla="*/ 8434 h 10294"/>
                <a:gd name="connsiteX44" fmla="*/ 4371 w 10003"/>
                <a:gd name="connsiteY44" fmla="*/ 8361 h 10294"/>
                <a:gd name="connsiteX45" fmla="*/ 4470 w 10003"/>
                <a:gd name="connsiteY45" fmla="*/ 8295 h 10294"/>
                <a:gd name="connsiteX46" fmla="*/ 4570 w 10003"/>
                <a:gd name="connsiteY46" fmla="*/ 8249 h 10294"/>
                <a:gd name="connsiteX47" fmla="*/ 4677 w 10003"/>
                <a:gd name="connsiteY47" fmla="*/ 8215 h 10294"/>
                <a:gd name="connsiteX48" fmla="*/ 4789 w 10003"/>
                <a:gd name="connsiteY48" fmla="*/ 8189 h 10294"/>
                <a:gd name="connsiteX49" fmla="*/ 4918 w 10003"/>
                <a:gd name="connsiteY49" fmla="*/ 8182 h 10294"/>
                <a:gd name="connsiteX50" fmla="*/ 5094 w 10003"/>
                <a:gd name="connsiteY50" fmla="*/ 8195 h 10294"/>
                <a:gd name="connsiteX51" fmla="*/ 5269 w 10003"/>
                <a:gd name="connsiteY51" fmla="*/ 8242 h 10294"/>
                <a:gd name="connsiteX52" fmla="*/ 5409 w 10003"/>
                <a:gd name="connsiteY52" fmla="*/ 8321 h 10294"/>
                <a:gd name="connsiteX53" fmla="*/ 5552 w 10003"/>
                <a:gd name="connsiteY53" fmla="*/ 8421 h 10294"/>
                <a:gd name="connsiteX54" fmla="*/ 5673 w 10003"/>
                <a:gd name="connsiteY54" fmla="*/ 8540 h 10294"/>
                <a:gd name="connsiteX55" fmla="*/ 5753 w 10003"/>
                <a:gd name="connsiteY55" fmla="*/ 8686 h 10294"/>
                <a:gd name="connsiteX56" fmla="*/ 5827 w 10003"/>
                <a:gd name="connsiteY56" fmla="*/ 8838 h 10294"/>
                <a:gd name="connsiteX57" fmla="*/ 5852 w 10003"/>
                <a:gd name="connsiteY57" fmla="*/ 9004 h 10294"/>
                <a:gd name="connsiteX58" fmla="*/ 5886 w 10003"/>
                <a:gd name="connsiteY58" fmla="*/ 8997 h 10294"/>
                <a:gd name="connsiteX59" fmla="*/ 5913 w 10003"/>
                <a:gd name="connsiteY59" fmla="*/ 8997 h 10294"/>
                <a:gd name="connsiteX60" fmla="*/ 5940 w 10003"/>
                <a:gd name="connsiteY60" fmla="*/ 8991 h 10294"/>
                <a:gd name="connsiteX61" fmla="*/ 5966 w 10003"/>
                <a:gd name="connsiteY61" fmla="*/ 8991 h 10294"/>
                <a:gd name="connsiteX62" fmla="*/ 6000 w 10003"/>
                <a:gd name="connsiteY62" fmla="*/ 8984 h 10294"/>
                <a:gd name="connsiteX63" fmla="*/ 6032 w 10003"/>
                <a:gd name="connsiteY63" fmla="*/ 8984 h 10294"/>
                <a:gd name="connsiteX64" fmla="*/ 6060 w 10003"/>
                <a:gd name="connsiteY64" fmla="*/ 8984 h 10294"/>
                <a:gd name="connsiteX65" fmla="*/ 6095 w 10003"/>
                <a:gd name="connsiteY65" fmla="*/ 8984 h 10294"/>
                <a:gd name="connsiteX66" fmla="*/ 6235 w 10003"/>
                <a:gd name="connsiteY66" fmla="*/ 8991 h 10294"/>
                <a:gd name="connsiteX67" fmla="*/ 6363 w 10003"/>
                <a:gd name="connsiteY67" fmla="*/ 9024 h 10294"/>
                <a:gd name="connsiteX68" fmla="*/ 6490 w 10003"/>
                <a:gd name="connsiteY68" fmla="*/ 9070 h 10294"/>
                <a:gd name="connsiteX69" fmla="*/ 6606 w 10003"/>
                <a:gd name="connsiteY69" fmla="*/ 9137 h 10294"/>
                <a:gd name="connsiteX70" fmla="*/ 6712 w 10003"/>
                <a:gd name="connsiteY70" fmla="*/ 9216 h 10294"/>
                <a:gd name="connsiteX71" fmla="*/ 6807 w 10003"/>
                <a:gd name="connsiteY71" fmla="*/ 9302 h 10294"/>
                <a:gd name="connsiteX72" fmla="*/ 6882 w 10003"/>
                <a:gd name="connsiteY72" fmla="*/ 9415 h 10294"/>
                <a:gd name="connsiteX73" fmla="*/ 6949 w 10003"/>
                <a:gd name="connsiteY73" fmla="*/ 9527 h 10294"/>
                <a:gd name="connsiteX74" fmla="*/ 3113 w 10003"/>
                <a:gd name="connsiteY74" fmla="*/ 9527 h 10294"/>
                <a:gd name="connsiteX75" fmla="*/ 3152 w 10003"/>
                <a:gd name="connsiteY75" fmla="*/ 9441 h 10294"/>
                <a:gd name="connsiteX76" fmla="*/ 3206 w 10003"/>
                <a:gd name="connsiteY76" fmla="*/ 9355 h 10294"/>
                <a:gd name="connsiteX77" fmla="*/ 3261 w 10003"/>
                <a:gd name="connsiteY77" fmla="*/ 9289 h 10294"/>
                <a:gd name="connsiteX78" fmla="*/ 3332 w 10003"/>
                <a:gd name="connsiteY78" fmla="*/ 9223 h 10294"/>
                <a:gd name="connsiteX79" fmla="*/ 3400 w 10003"/>
                <a:gd name="connsiteY79" fmla="*/ 9170 h 10294"/>
                <a:gd name="connsiteX80" fmla="*/ 3481 w 10003"/>
                <a:gd name="connsiteY80" fmla="*/ 9117 h 10294"/>
                <a:gd name="connsiteX81" fmla="*/ 3562 w 10003"/>
                <a:gd name="connsiteY81" fmla="*/ 9077 h 10294"/>
                <a:gd name="connsiteX82" fmla="*/ 3657 w 10003"/>
                <a:gd name="connsiteY82" fmla="*/ 9044 h 10294"/>
                <a:gd name="connsiteX83" fmla="*/ 3657 w 10003"/>
                <a:gd name="connsiteY83" fmla="*/ 8195 h 10294"/>
                <a:gd name="connsiteX84" fmla="*/ 487 w 10003"/>
                <a:gd name="connsiteY84" fmla="*/ 8209 h 10294"/>
                <a:gd name="connsiteX85" fmla="*/ 611 w 10003"/>
                <a:gd name="connsiteY85" fmla="*/ 8657 h 10294"/>
                <a:gd name="connsiteX86" fmla="*/ 673 w 10003"/>
                <a:gd name="connsiteY86" fmla="*/ 8486 h 10294"/>
                <a:gd name="connsiteX87" fmla="*/ 246 w 10003"/>
                <a:gd name="connsiteY87" fmla="*/ 8269 h 10294"/>
                <a:gd name="connsiteX88" fmla="*/ 1350 w 10003"/>
                <a:gd name="connsiteY88" fmla="*/ 9184 h 10294"/>
                <a:gd name="connsiteX89" fmla="*/ 1106 w 10003"/>
                <a:gd name="connsiteY89" fmla="*/ 9282 h 10294"/>
                <a:gd name="connsiteX90" fmla="*/ 3 w 10003"/>
                <a:gd name="connsiteY90" fmla="*/ 7088 h 10294"/>
                <a:gd name="connsiteX91" fmla="*/ 1466 w 10003"/>
                <a:gd name="connsiteY91" fmla="*/ 9426 h 10294"/>
                <a:gd name="connsiteX92" fmla="*/ 6229 w 10003"/>
                <a:gd name="connsiteY92" fmla="*/ 10294 h 10294"/>
                <a:gd name="connsiteX93" fmla="*/ 8632 w 10003"/>
                <a:gd name="connsiteY93" fmla="*/ 9231 h 10294"/>
                <a:gd name="connsiteX94" fmla="*/ 9121 w 10003"/>
                <a:gd name="connsiteY94" fmla="*/ 8935 h 10294"/>
                <a:gd name="connsiteX0" fmla="*/ 9121 w 10003"/>
                <a:gd name="connsiteY0" fmla="*/ 8935 h 10294"/>
                <a:gd name="connsiteX1" fmla="*/ 10003 w 10003"/>
                <a:gd name="connsiteY1" fmla="*/ 7381 h 10294"/>
                <a:gd name="connsiteX2" fmla="*/ 9176 w 10003"/>
                <a:gd name="connsiteY2" fmla="*/ 7381 h 10294"/>
                <a:gd name="connsiteX3" fmla="*/ 9176 w 10003"/>
                <a:gd name="connsiteY3" fmla="*/ 4128 h 10294"/>
                <a:gd name="connsiteX4" fmla="*/ 7136 w 10003"/>
                <a:gd name="connsiteY4" fmla="*/ 4128 h 10294"/>
                <a:gd name="connsiteX5" fmla="*/ 7136 w 10003"/>
                <a:gd name="connsiteY5" fmla="*/ 3816 h 10294"/>
                <a:gd name="connsiteX6" fmla="*/ 8767 w 10003"/>
                <a:gd name="connsiteY6" fmla="*/ 3816 h 10294"/>
                <a:gd name="connsiteX7" fmla="*/ 8767 w 10003"/>
                <a:gd name="connsiteY7" fmla="*/ 3498 h 10294"/>
                <a:gd name="connsiteX8" fmla="*/ 7136 w 10003"/>
                <a:gd name="connsiteY8" fmla="*/ 3498 h 10294"/>
                <a:gd name="connsiteX9" fmla="*/ 7136 w 10003"/>
                <a:gd name="connsiteY9" fmla="*/ 1365 h 10294"/>
                <a:gd name="connsiteX10" fmla="*/ 4736 w 10003"/>
                <a:gd name="connsiteY10" fmla="*/ 550 h 10294"/>
                <a:gd name="connsiteX11" fmla="*/ 4736 w 10003"/>
                <a:gd name="connsiteY11" fmla="*/ 5672 h 10294"/>
                <a:gd name="connsiteX12" fmla="*/ 4356 w 10003"/>
                <a:gd name="connsiteY12" fmla="*/ 5678 h 10294"/>
                <a:gd name="connsiteX13" fmla="*/ 4356 w 10003"/>
                <a:gd name="connsiteY13" fmla="*/ 1756 h 10294"/>
                <a:gd name="connsiteX14" fmla="*/ 3549 w 10003"/>
                <a:gd name="connsiteY14" fmla="*/ 2061 h 10294"/>
                <a:gd name="connsiteX15" fmla="*/ 3113 w 10003"/>
                <a:gd name="connsiteY15" fmla="*/ 2061 h 10294"/>
                <a:gd name="connsiteX16" fmla="*/ 3113 w 10003"/>
                <a:gd name="connsiteY16" fmla="*/ 0 h 10294"/>
                <a:gd name="connsiteX17" fmla="*/ 2952 w 10003"/>
                <a:gd name="connsiteY17" fmla="*/ 0 h 10294"/>
                <a:gd name="connsiteX18" fmla="*/ 2952 w 10003"/>
                <a:gd name="connsiteY18" fmla="*/ 2061 h 10294"/>
                <a:gd name="connsiteX19" fmla="*/ 2582 w 10003"/>
                <a:gd name="connsiteY19" fmla="*/ 2061 h 10294"/>
                <a:gd name="connsiteX20" fmla="*/ 2582 w 10003"/>
                <a:gd name="connsiteY20" fmla="*/ 2492 h 10294"/>
                <a:gd name="connsiteX21" fmla="*/ 1917 w 10003"/>
                <a:gd name="connsiteY21" fmla="*/ 2815 h 10294"/>
                <a:gd name="connsiteX22" fmla="*/ 1917 w 10003"/>
                <a:gd name="connsiteY22" fmla="*/ 4413 h 10294"/>
                <a:gd name="connsiteX23" fmla="*/ 1561 w 10003"/>
                <a:gd name="connsiteY23" fmla="*/ 4413 h 10294"/>
                <a:gd name="connsiteX24" fmla="*/ 1561 w 10003"/>
                <a:gd name="connsiteY24" fmla="*/ 4837 h 10294"/>
                <a:gd name="connsiteX25" fmla="*/ 1917 w 10003"/>
                <a:gd name="connsiteY25" fmla="*/ 4837 h 10294"/>
                <a:gd name="connsiteX26" fmla="*/ 1917 w 10003"/>
                <a:gd name="connsiteY26" fmla="*/ 5367 h 10294"/>
                <a:gd name="connsiteX27" fmla="*/ 1561 w 10003"/>
                <a:gd name="connsiteY27" fmla="*/ 5367 h 10294"/>
                <a:gd name="connsiteX28" fmla="*/ 1561 w 10003"/>
                <a:gd name="connsiteY28" fmla="*/ 5791 h 10294"/>
                <a:gd name="connsiteX29" fmla="*/ 1917 w 10003"/>
                <a:gd name="connsiteY29" fmla="*/ 5791 h 10294"/>
                <a:gd name="connsiteX30" fmla="*/ 1917 w 10003"/>
                <a:gd name="connsiteY30" fmla="*/ 7043 h 10294"/>
                <a:gd name="connsiteX31" fmla="*/ 856 w 10003"/>
                <a:gd name="connsiteY31" fmla="*/ 7043 h 10294"/>
                <a:gd name="connsiteX32" fmla="*/ 856 w 10003"/>
                <a:gd name="connsiteY32" fmla="*/ 7818 h 10294"/>
                <a:gd name="connsiteX33" fmla="*/ 1400 w 10003"/>
                <a:gd name="connsiteY33" fmla="*/ 7838 h 10294"/>
                <a:gd name="connsiteX34" fmla="*/ 2137 w 10003"/>
                <a:gd name="connsiteY34" fmla="*/ 7315 h 10294"/>
                <a:gd name="connsiteX35" fmla="*/ 2131 w 10003"/>
                <a:gd name="connsiteY35" fmla="*/ 7818 h 10294"/>
                <a:gd name="connsiteX36" fmla="*/ 2810 w 10003"/>
                <a:gd name="connsiteY36" fmla="*/ 7368 h 10294"/>
                <a:gd name="connsiteX37" fmla="*/ 2810 w 10003"/>
                <a:gd name="connsiteY37" fmla="*/ 7818 h 10294"/>
                <a:gd name="connsiteX38" fmla="*/ 3481 w 10003"/>
                <a:gd name="connsiteY38" fmla="*/ 7361 h 10294"/>
                <a:gd name="connsiteX39" fmla="*/ 3487 w 10003"/>
                <a:gd name="connsiteY39" fmla="*/ 7811 h 10294"/>
                <a:gd name="connsiteX40" fmla="*/ 4133 w 10003"/>
                <a:gd name="connsiteY40" fmla="*/ 7328 h 10294"/>
                <a:gd name="connsiteX41" fmla="*/ 4133 w 10003"/>
                <a:gd name="connsiteY41" fmla="*/ 8613 h 10294"/>
                <a:gd name="connsiteX42" fmla="*/ 4208 w 10003"/>
                <a:gd name="connsiteY42" fmla="*/ 8520 h 10294"/>
                <a:gd name="connsiteX43" fmla="*/ 4281 w 10003"/>
                <a:gd name="connsiteY43" fmla="*/ 8434 h 10294"/>
                <a:gd name="connsiteX44" fmla="*/ 4371 w 10003"/>
                <a:gd name="connsiteY44" fmla="*/ 8361 h 10294"/>
                <a:gd name="connsiteX45" fmla="*/ 4470 w 10003"/>
                <a:gd name="connsiteY45" fmla="*/ 8295 h 10294"/>
                <a:gd name="connsiteX46" fmla="*/ 4570 w 10003"/>
                <a:gd name="connsiteY46" fmla="*/ 8249 h 10294"/>
                <a:gd name="connsiteX47" fmla="*/ 4677 w 10003"/>
                <a:gd name="connsiteY47" fmla="*/ 8215 h 10294"/>
                <a:gd name="connsiteX48" fmla="*/ 4789 w 10003"/>
                <a:gd name="connsiteY48" fmla="*/ 8189 h 10294"/>
                <a:gd name="connsiteX49" fmla="*/ 4918 w 10003"/>
                <a:gd name="connsiteY49" fmla="*/ 8182 h 10294"/>
                <a:gd name="connsiteX50" fmla="*/ 5094 w 10003"/>
                <a:gd name="connsiteY50" fmla="*/ 8195 h 10294"/>
                <a:gd name="connsiteX51" fmla="*/ 5269 w 10003"/>
                <a:gd name="connsiteY51" fmla="*/ 8242 h 10294"/>
                <a:gd name="connsiteX52" fmla="*/ 5409 w 10003"/>
                <a:gd name="connsiteY52" fmla="*/ 8321 h 10294"/>
                <a:gd name="connsiteX53" fmla="*/ 5552 w 10003"/>
                <a:gd name="connsiteY53" fmla="*/ 8421 h 10294"/>
                <a:gd name="connsiteX54" fmla="*/ 5673 w 10003"/>
                <a:gd name="connsiteY54" fmla="*/ 8540 h 10294"/>
                <a:gd name="connsiteX55" fmla="*/ 5753 w 10003"/>
                <a:gd name="connsiteY55" fmla="*/ 8686 h 10294"/>
                <a:gd name="connsiteX56" fmla="*/ 5827 w 10003"/>
                <a:gd name="connsiteY56" fmla="*/ 8838 h 10294"/>
                <a:gd name="connsiteX57" fmla="*/ 5852 w 10003"/>
                <a:gd name="connsiteY57" fmla="*/ 9004 h 10294"/>
                <a:gd name="connsiteX58" fmla="*/ 5886 w 10003"/>
                <a:gd name="connsiteY58" fmla="*/ 8997 h 10294"/>
                <a:gd name="connsiteX59" fmla="*/ 5913 w 10003"/>
                <a:gd name="connsiteY59" fmla="*/ 8997 h 10294"/>
                <a:gd name="connsiteX60" fmla="*/ 5940 w 10003"/>
                <a:gd name="connsiteY60" fmla="*/ 8991 h 10294"/>
                <a:gd name="connsiteX61" fmla="*/ 5966 w 10003"/>
                <a:gd name="connsiteY61" fmla="*/ 8991 h 10294"/>
                <a:gd name="connsiteX62" fmla="*/ 6000 w 10003"/>
                <a:gd name="connsiteY62" fmla="*/ 8984 h 10294"/>
                <a:gd name="connsiteX63" fmla="*/ 6032 w 10003"/>
                <a:gd name="connsiteY63" fmla="*/ 8984 h 10294"/>
                <a:gd name="connsiteX64" fmla="*/ 6060 w 10003"/>
                <a:gd name="connsiteY64" fmla="*/ 8984 h 10294"/>
                <a:gd name="connsiteX65" fmla="*/ 6095 w 10003"/>
                <a:gd name="connsiteY65" fmla="*/ 8984 h 10294"/>
                <a:gd name="connsiteX66" fmla="*/ 6235 w 10003"/>
                <a:gd name="connsiteY66" fmla="*/ 8991 h 10294"/>
                <a:gd name="connsiteX67" fmla="*/ 6363 w 10003"/>
                <a:gd name="connsiteY67" fmla="*/ 9024 h 10294"/>
                <a:gd name="connsiteX68" fmla="*/ 6490 w 10003"/>
                <a:gd name="connsiteY68" fmla="*/ 9070 h 10294"/>
                <a:gd name="connsiteX69" fmla="*/ 6606 w 10003"/>
                <a:gd name="connsiteY69" fmla="*/ 9137 h 10294"/>
                <a:gd name="connsiteX70" fmla="*/ 6712 w 10003"/>
                <a:gd name="connsiteY70" fmla="*/ 9216 h 10294"/>
                <a:gd name="connsiteX71" fmla="*/ 6807 w 10003"/>
                <a:gd name="connsiteY71" fmla="*/ 9302 h 10294"/>
                <a:gd name="connsiteX72" fmla="*/ 6882 w 10003"/>
                <a:gd name="connsiteY72" fmla="*/ 9415 h 10294"/>
                <a:gd name="connsiteX73" fmla="*/ 6949 w 10003"/>
                <a:gd name="connsiteY73" fmla="*/ 9527 h 10294"/>
                <a:gd name="connsiteX74" fmla="*/ 3113 w 10003"/>
                <a:gd name="connsiteY74" fmla="*/ 9527 h 10294"/>
                <a:gd name="connsiteX75" fmla="*/ 3152 w 10003"/>
                <a:gd name="connsiteY75" fmla="*/ 9441 h 10294"/>
                <a:gd name="connsiteX76" fmla="*/ 3206 w 10003"/>
                <a:gd name="connsiteY76" fmla="*/ 9355 h 10294"/>
                <a:gd name="connsiteX77" fmla="*/ 3261 w 10003"/>
                <a:gd name="connsiteY77" fmla="*/ 9289 h 10294"/>
                <a:gd name="connsiteX78" fmla="*/ 3332 w 10003"/>
                <a:gd name="connsiteY78" fmla="*/ 9223 h 10294"/>
                <a:gd name="connsiteX79" fmla="*/ 3400 w 10003"/>
                <a:gd name="connsiteY79" fmla="*/ 9170 h 10294"/>
                <a:gd name="connsiteX80" fmla="*/ 3481 w 10003"/>
                <a:gd name="connsiteY80" fmla="*/ 9117 h 10294"/>
                <a:gd name="connsiteX81" fmla="*/ 3562 w 10003"/>
                <a:gd name="connsiteY81" fmla="*/ 9077 h 10294"/>
                <a:gd name="connsiteX82" fmla="*/ 3657 w 10003"/>
                <a:gd name="connsiteY82" fmla="*/ 9044 h 10294"/>
                <a:gd name="connsiteX83" fmla="*/ 3657 w 10003"/>
                <a:gd name="connsiteY83" fmla="*/ 8195 h 10294"/>
                <a:gd name="connsiteX84" fmla="*/ 487 w 10003"/>
                <a:gd name="connsiteY84" fmla="*/ 8209 h 10294"/>
                <a:gd name="connsiteX85" fmla="*/ 611 w 10003"/>
                <a:gd name="connsiteY85" fmla="*/ 8657 h 10294"/>
                <a:gd name="connsiteX86" fmla="*/ 246 w 10003"/>
                <a:gd name="connsiteY86" fmla="*/ 8269 h 10294"/>
                <a:gd name="connsiteX87" fmla="*/ 1350 w 10003"/>
                <a:gd name="connsiteY87" fmla="*/ 9184 h 10294"/>
                <a:gd name="connsiteX88" fmla="*/ 1106 w 10003"/>
                <a:gd name="connsiteY88" fmla="*/ 9282 h 10294"/>
                <a:gd name="connsiteX89" fmla="*/ 3 w 10003"/>
                <a:gd name="connsiteY89" fmla="*/ 7088 h 10294"/>
                <a:gd name="connsiteX90" fmla="*/ 1466 w 10003"/>
                <a:gd name="connsiteY90" fmla="*/ 9426 h 10294"/>
                <a:gd name="connsiteX91" fmla="*/ 6229 w 10003"/>
                <a:gd name="connsiteY91" fmla="*/ 10294 h 10294"/>
                <a:gd name="connsiteX92" fmla="*/ 8632 w 10003"/>
                <a:gd name="connsiteY92" fmla="*/ 9231 h 10294"/>
                <a:gd name="connsiteX93" fmla="*/ 9121 w 10003"/>
                <a:gd name="connsiteY93" fmla="*/ 8935 h 10294"/>
                <a:gd name="connsiteX0" fmla="*/ 9121 w 10003"/>
                <a:gd name="connsiteY0" fmla="*/ 8935 h 10294"/>
                <a:gd name="connsiteX1" fmla="*/ 10003 w 10003"/>
                <a:gd name="connsiteY1" fmla="*/ 7381 h 10294"/>
                <a:gd name="connsiteX2" fmla="*/ 9176 w 10003"/>
                <a:gd name="connsiteY2" fmla="*/ 7381 h 10294"/>
                <a:gd name="connsiteX3" fmla="*/ 9176 w 10003"/>
                <a:gd name="connsiteY3" fmla="*/ 4128 h 10294"/>
                <a:gd name="connsiteX4" fmla="*/ 7136 w 10003"/>
                <a:gd name="connsiteY4" fmla="*/ 4128 h 10294"/>
                <a:gd name="connsiteX5" fmla="*/ 7136 w 10003"/>
                <a:gd name="connsiteY5" fmla="*/ 3816 h 10294"/>
                <a:gd name="connsiteX6" fmla="*/ 8767 w 10003"/>
                <a:gd name="connsiteY6" fmla="*/ 3816 h 10294"/>
                <a:gd name="connsiteX7" fmla="*/ 8767 w 10003"/>
                <a:gd name="connsiteY7" fmla="*/ 3498 h 10294"/>
                <a:gd name="connsiteX8" fmla="*/ 7136 w 10003"/>
                <a:gd name="connsiteY8" fmla="*/ 3498 h 10294"/>
                <a:gd name="connsiteX9" fmla="*/ 7136 w 10003"/>
                <a:gd name="connsiteY9" fmla="*/ 1365 h 10294"/>
                <a:gd name="connsiteX10" fmla="*/ 4736 w 10003"/>
                <a:gd name="connsiteY10" fmla="*/ 550 h 10294"/>
                <a:gd name="connsiteX11" fmla="*/ 4736 w 10003"/>
                <a:gd name="connsiteY11" fmla="*/ 5672 h 10294"/>
                <a:gd name="connsiteX12" fmla="*/ 4356 w 10003"/>
                <a:gd name="connsiteY12" fmla="*/ 5678 h 10294"/>
                <a:gd name="connsiteX13" fmla="*/ 4356 w 10003"/>
                <a:gd name="connsiteY13" fmla="*/ 1756 h 10294"/>
                <a:gd name="connsiteX14" fmla="*/ 3549 w 10003"/>
                <a:gd name="connsiteY14" fmla="*/ 2061 h 10294"/>
                <a:gd name="connsiteX15" fmla="*/ 3113 w 10003"/>
                <a:gd name="connsiteY15" fmla="*/ 2061 h 10294"/>
                <a:gd name="connsiteX16" fmla="*/ 3113 w 10003"/>
                <a:gd name="connsiteY16" fmla="*/ 0 h 10294"/>
                <a:gd name="connsiteX17" fmla="*/ 2952 w 10003"/>
                <a:gd name="connsiteY17" fmla="*/ 0 h 10294"/>
                <a:gd name="connsiteX18" fmla="*/ 2952 w 10003"/>
                <a:gd name="connsiteY18" fmla="*/ 2061 h 10294"/>
                <a:gd name="connsiteX19" fmla="*/ 2582 w 10003"/>
                <a:gd name="connsiteY19" fmla="*/ 2061 h 10294"/>
                <a:gd name="connsiteX20" fmla="*/ 2582 w 10003"/>
                <a:gd name="connsiteY20" fmla="*/ 2492 h 10294"/>
                <a:gd name="connsiteX21" fmla="*/ 1917 w 10003"/>
                <a:gd name="connsiteY21" fmla="*/ 2815 h 10294"/>
                <a:gd name="connsiteX22" fmla="*/ 1917 w 10003"/>
                <a:gd name="connsiteY22" fmla="*/ 4413 h 10294"/>
                <a:gd name="connsiteX23" fmla="*/ 1561 w 10003"/>
                <a:gd name="connsiteY23" fmla="*/ 4413 h 10294"/>
                <a:gd name="connsiteX24" fmla="*/ 1561 w 10003"/>
                <a:gd name="connsiteY24" fmla="*/ 4837 h 10294"/>
                <a:gd name="connsiteX25" fmla="*/ 1917 w 10003"/>
                <a:gd name="connsiteY25" fmla="*/ 4837 h 10294"/>
                <a:gd name="connsiteX26" fmla="*/ 1917 w 10003"/>
                <a:gd name="connsiteY26" fmla="*/ 5367 h 10294"/>
                <a:gd name="connsiteX27" fmla="*/ 1561 w 10003"/>
                <a:gd name="connsiteY27" fmla="*/ 5367 h 10294"/>
                <a:gd name="connsiteX28" fmla="*/ 1561 w 10003"/>
                <a:gd name="connsiteY28" fmla="*/ 5791 h 10294"/>
                <a:gd name="connsiteX29" fmla="*/ 1917 w 10003"/>
                <a:gd name="connsiteY29" fmla="*/ 5791 h 10294"/>
                <a:gd name="connsiteX30" fmla="*/ 1917 w 10003"/>
                <a:gd name="connsiteY30" fmla="*/ 7043 h 10294"/>
                <a:gd name="connsiteX31" fmla="*/ 856 w 10003"/>
                <a:gd name="connsiteY31" fmla="*/ 7043 h 10294"/>
                <a:gd name="connsiteX32" fmla="*/ 856 w 10003"/>
                <a:gd name="connsiteY32" fmla="*/ 7818 h 10294"/>
                <a:gd name="connsiteX33" fmla="*/ 1400 w 10003"/>
                <a:gd name="connsiteY33" fmla="*/ 7838 h 10294"/>
                <a:gd name="connsiteX34" fmla="*/ 2137 w 10003"/>
                <a:gd name="connsiteY34" fmla="*/ 7315 h 10294"/>
                <a:gd name="connsiteX35" fmla="*/ 2131 w 10003"/>
                <a:gd name="connsiteY35" fmla="*/ 7818 h 10294"/>
                <a:gd name="connsiteX36" fmla="*/ 2810 w 10003"/>
                <a:gd name="connsiteY36" fmla="*/ 7368 h 10294"/>
                <a:gd name="connsiteX37" fmla="*/ 2810 w 10003"/>
                <a:gd name="connsiteY37" fmla="*/ 7818 h 10294"/>
                <a:gd name="connsiteX38" fmla="*/ 3481 w 10003"/>
                <a:gd name="connsiteY38" fmla="*/ 7361 h 10294"/>
                <a:gd name="connsiteX39" fmla="*/ 3487 w 10003"/>
                <a:gd name="connsiteY39" fmla="*/ 7811 h 10294"/>
                <a:gd name="connsiteX40" fmla="*/ 4133 w 10003"/>
                <a:gd name="connsiteY40" fmla="*/ 7328 h 10294"/>
                <a:gd name="connsiteX41" fmla="*/ 4133 w 10003"/>
                <a:gd name="connsiteY41" fmla="*/ 8613 h 10294"/>
                <a:gd name="connsiteX42" fmla="*/ 4208 w 10003"/>
                <a:gd name="connsiteY42" fmla="*/ 8520 h 10294"/>
                <a:gd name="connsiteX43" fmla="*/ 4281 w 10003"/>
                <a:gd name="connsiteY43" fmla="*/ 8434 h 10294"/>
                <a:gd name="connsiteX44" fmla="*/ 4371 w 10003"/>
                <a:gd name="connsiteY44" fmla="*/ 8361 h 10294"/>
                <a:gd name="connsiteX45" fmla="*/ 4470 w 10003"/>
                <a:gd name="connsiteY45" fmla="*/ 8295 h 10294"/>
                <a:gd name="connsiteX46" fmla="*/ 4570 w 10003"/>
                <a:gd name="connsiteY46" fmla="*/ 8249 h 10294"/>
                <a:gd name="connsiteX47" fmla="*/ 4677 w 10003"/>
                <a:gd name="connsiteY47" fmla="*/ 8215 h 10294"/>
                <a:gd name="connsiteX48" fmla="*/ 4789 w 10003"/>
                <a:gd name="connsiteY48" fmla="*/ 8189 h 10294"/>
                <a:gd name="connsiteX49" fmla="*/ 4918 w 10003"/>
                <a:gd name="connsiteY49" fmla="*/ 8182 h 10294"/>
                <a:gd name="connsiteX50" fmla="*/ 5094 w 10003"/>
                <a:gd name="connsiteY50" fmla="*/ 8195 h 10294"/>
                <a:gd name="connsiteX51" fmla="*/ 5269 w 10003"/>
                <a:gd name="connsiteY51" fmla="*/ 8242 h 10294"/>
                <a:gd name="connsiteX52" fmla="*/ 5409 w 10003"/>
                <a:gd name="connsiteY52" fmla="*/ 8321 h 10294"/>
                <a:gd name="connsiteX53" fmla="*/ 5552 w 10003"/>
                <a:gd name="connsiteY53" fmla="*/ 8421 h 10294"/>
                <a:gd name="connsiteX54" fmla="*/ 5673 w 10003"/>
                <a:gd name="connsiteY54" fmla="*/ 8540 h 10294"/>
                <a:gd name="connsiteX55" fmla="*/ 5753 w 10003"/>
                <a:gd name="connsiteY55" fmla="*/ 8686 h 10294"/>
                <a:gd name="connsiteX56" fmla="*/ 5827 w 10003"/>
                <a:gd name="connsiteY56" fmla="*/ 8838 h 10294"/>
                <a:gd name="connsiteX57" fmla="*/ 5852 w 10003"/>
                <a:gd name="connsiteY57" fmla="*/ 9004 h 10294"/>
                <a:gd name="connsiteX58" fmla="*/ 5886 w 10003"/>
                <a:gd name="connsiteY58" fmla="*/ 8997 h 10294"/>
                <a:gd name="connsiteX59" fmla="*/ 5913 w 10003"/>
                <a:gd name="connsiteY59" fmla="*/ 8997 h 10294"/>
                <a:gd name="connsiteX60" fmla="*/ 5940 w 10003"/>
                <a:gd name="connsiteY60" fmla="*/ 8991 h 10294"/>
                <a:gd name="connsiteX61" fmla="*/ 5966 w 10003"/>
                <a:gd name="connsiteY61" fmla="*/ 8991 h 10294"/>
                <a:gd name="connsiteX62" fmla="*/ 6000 w 10003"/>
                <a:gd name="connsiteY62" fmla="*/ 8984 h 10294"/>
                <a:gd name="connsiteX63" fmla="*/ 6032 w 10003"/>
                <a:gd name="connsiteY63" fmla="*/ 8984 h 10294"/>
                <a:gd name="connsiteX64" fmla="*/ 6060 w 10003"/>
                <a:gd name="connsiteY64" fmla="*/ 8984 h 10294"/>
                <a:gd name="connsiteX65" fmla="*/ 6095 w 10003"/>
                <a:gd name="connsiteY65" fmla="*/ 8984 h 10294"/>
                <a:gd name="connsiteX66" fmla="*/ 6235 w 10003"/>
                <a:gd name="connsiteY66" fmla="*/ 8991 h 10294"/>
                <a:gd name="connsiteX67" fmla="*/ 6363 w 10003"/>
                <a:gd name="connsiteY67" fmla="*/ 9024 h 10294"/>
                <a:gd name="connsiteX68" fmla="*/ 6490 w 10003"/>
                <a:gd name="connsiteY68" fmla="*/ 9070 h 10294"/>
                <a:gd name="connsiteX69" fmla="*/ 6606 w 10003"/>
                <a:gd name="connsiteY69" fmla="*/ 9137 h 10294"/>
                <a:gd name="connsiteX70" fmla="*/ 6712 w 10003"/>
                <a:gd name="connsiteY70" fmla="*/ 9216 h 10294"/>
                <a:gd name="connsiteX71" fmla="*/ 6807 w 10003"/>
                <a:gd name="connsiteY71" fmla="*/ 9302 h 10294"/>
                <a:gd name="connsiteX72" fmla="*/ 6882 w 10003"/>
                <a:gd name="connsiteY72" fmla="*/ 9415 h 10294"/>
                <a:gd name="connsiteX73" fmla="*/ 6949 w 10003"/>
                <a:gd name="connsiteY73" fmla="*/ 9527 h 10294"/>
                <a:gd name="connsiteX74" fmla="*/ 3113 w 10003"/>
                <a:gd name="connsiteY74" fmla="*/ 9527 h 10294"/>
                <a:gd name="connsiteX75" fmla="*/ 3152 w 10003"/>
                <a:gd name="connsiteY75" fmla="*/ 9441 h 10294"/>
                <a:gd name="connsiteX76" fmla="*/ 3206 w 10003"/>
                <a:gd name="connsiteY76" fmla="*/ 9355 h 10294"/>
                <a:gd name="connsiteX77" fmla="*/ 3261 w 10003"/>
                <a:gd name="connsiteY77" fmla="*/ 9289 h 10294"/>
                <a:gd name="connsiteX78" fmla="*/ 3332 w 10003"/>
                <a:gd name="connsiteY78" fmla="*/ 9223 h 10294"/>
                <a:gd name="connsiteX79" fmla="*/ 3400 w 10003"/>
                <a:gd name="connsiteY79" fmla="*/ 9170 h 10294"/>
                <a:gd name="connsiteX80" fmla="*/ 3481 w 10003"/>
                <a:gd name="connsiteY80" fmla="*/ 9117 h 10294"/>
                <a:gd name="connsiteX81" fmla="*/ 3562 w 10003"/>
                <a:gd name="connsiteY81" fmla="*/ 9077 h 10294"/>
                <a:gd name="connsiteX82" fmla="*/ 3657 w 10003"/>
                <a:gd name="connsiteY82" fmla="*/ 9044 h 10294"/>
                <a:gd name="connsiteX83" fmla="*/ 3657 w 10003"/>
                <a:gd name="connsiteY83" fmla="*/ 8195 h 10294"/>
                <a:gd name="connsiteX84" fmla="*/ 487 w 10003"/>
                <a:gd name="connsiteY84" fmla="*/ 8209 h 10294"/>
                <a:gd name="connsiteX85" fmla="*/ 246 w 10003"/>
                <a:gd name="connsiteY85" fmla="*/ 8269 h 10294"/>
                <a:gd name="connsiteX86" fmla="*/ 1350 w 10003"/>
                <a:gd name="connsiteY86" fmla="*/ 9184 h 10294"/>
                <a:gd name="connsiteX87" fmla="*/ 1106 w 10003"/>
                <a:gd name="connsiteY87" fmla="*/ 9282 h 10294"/>
                <a:gd name="connsiteX88" fmla="*/ 3 w 10003"/>
                <a:gd name="connsiteY88" fmla="*/ 7088 h 10294"/>
                <a:gd name="connsiteX89" fmla="*/ 1466 w 10003"/>
                <a:gd name="connsiteY89" fmla="*/ 9426 h 10294"/>
                <a:gd name="connsiteX90" fmla="*/ 6229 w 10003"/>
                <a:gd name="connsiteY90" fmla="*/ 10294 h 10294"/>
                <a:gd name="connsiteX91" fmla="*/ 8632 w 10003"/>
                <a:gd name="connsiteY91" fmla="*/ 9231 h 10294"/>
                <a:gd name="connsiteX92" fmla="*/ 9121 w 10003"/>
                <a:gd name="connsiteY92" fmla="*/ 8935 h 10294"/>
                <a:gd name="connsiteX0" fmla="*/ 9121 w 10003"/>
                <a:gd name="connsiteY0" fmla="*/ 8935 h 10294"/>
                <a:gd name="connsiteX1" fmla="*/ 10003 w 10003"/>
                <a:gd name="connsiteY1" fmla="*/ 7381 h 10294"/>
                <a:gd name="connsiteX2" fmla="*/ 9176 w 10003"/>
                <a:gd name="connsiteY2" fmla="*/ 7381 h 10294"/>
                <a:gd name="connsiteX3" fmla="*/ 9176 w 10003"/>
                <a:gd name="connsiteY3" fmla="*/ 4128 h 10294"/>
                <a:gd name="connsiteX4" fmla="*/ 7136 w 10003"/>
                <a:gd name="connsiteY4" fmla="*/ 4128 h 10294"/>
                <a:gd name="connsiteX5" fmla="*/ 7136 w 10003"/>
                <a:gd name="connsiteY5" fmla="*/ 3816 h 10294"/>
                <a:gd name="connsiteX6" fmla="*/ 8767 w 10003"/>
                <a:gd name="connsiteY6" fmla="*/ 3816 h 10294"/>
                <a:gd name="connsiteX7" fmla="*/ 8767 w 10003"/>
                <a:gd name="connsiteY7" fmla="*/ 3498 h 10294"/>
                <a:gd name="connsiteX8" fmla="*/ 7136 w 10003"/>
                <a:gd name="connsiteY8" fmla="*/ 3498 h 10294"/>
                <a:gd name="connsiteX9" fmla="*/ 7136 w 10003"/>
                <a:gd name="connsiteY9" fmla="*/ 1365 h 10294"/>
                <a:gd name="connsiteX10" fmla="*/ 4736 w 10003"/>
                <a:gd name="connsiteY10" fmla="*/ 550 h 10294"/>
                <a:gd name="connsiteX11" fmla="*/ 4736 w 10003"/>
                <a:gd name="connsiteY11" fmla="*/ 5672 h 10294"/>
                <a:gd name="connsiteX12" fmla="*/ 4356 w 10003"/>
                <a:gd name="connsiteY12" fmla="*/ 5678 h 10294"/>
                <a:gd name="connsiteX13" fmla="*/ 4356 w 10003"/>
                <a:gd name="connsiteY13" fmla="*/ 1756 h 10294"/>
                <a:gd name="connsiteX14" fmla="*/ 3549 w 10003"/>
                <a:gd name="connsiteY14" fmla="*/ 2061 h 10294"/>
                <a:gd name="connsiteX15" fmla="*/ 3113 w 10003"/>
                <a:gd name="connsiteY15" fmla="*/ 2061 h 10294"/>
                <a:gd name="connsiteX16" fmla="*/ 3113 w 10003"/>
                <a:gd name="connsiteY16" fmla="*/ 0 h 10294"/>
                <a:gd name="connsiteX17" fmla="*/ 2952 w 10003"/>
                <a:gd name="connsiteY17" fmla="*/ 0 h 10294"/>
                <a:gd name="connsiteX18" fmla="*/ 2952 w 10003"/>
                <a:gd name="connsiteY18" fmla="*/ 2061 h 10294"/>
                <a:gd name="connsiteX19" fmla="*/ 2582 w 10003"/>
                <a:gd name="connsiteY19" fmla="*/ 2061 h 10294"/>
                <a:gd name="connsiteX20" fmla="*/ 2582 w 10003"/>
                <a:gd name="connsiteY20" fmla="*/ 2492 h 10294"/>
                <a:gd name="connsiteX21" fmla="*/ 1917 w 10003"/>
                <a:gd name="connsiteY21" fmla="*/ 2815 h 10294"/>
                <a:gd name="connsiteX22" fmla="*/ 1917 w 10003"/>
                <a:gd name="connsiteY22" fmla="*/ 4413 h 10294"/>
                <a:gd name="connsiteX23" fmla="*/ 1561 w 10003"/>
                <a:gd name="connsiteY23" fmla="*/ 4413 h 10294"/>
                <a:gd name="connsiteX24" fmla="*/ 1561 w 10003"/>
                <a:gd name="connsiteY24" fmla="*/ 4837 h 10294"/>
                <a:gd name="connsiteX25" fmla="*/ 1917 w 10003"/>
                <a:gd name="connsiteY25" fmla="*/ 4837 h 10294"/>
                <a:gd name="connsiteX26" fmla="*/ 1917 w 10003"/>
                <a:gd name="connsiteY26" fmla="*/ 5367 h 10294"/>
                <a:gd name="connsiteX27" fmla="*/ 1561 w 10003"/>
                <a:gd name="connsiteY27" fmla="*/ 5367 h 10294"/>
                <a:gd name="connsiteX28" fmla="*/ 1561 w 10003"/>
                <a:gd name="connsiteY28" fmla="*/ 5791 h 10294"/>
                <a:gd name="connsiteX29" fmla="*/ 1917 w 10003"/>
                <a:gd name="connsiteY29" fmla="*/ 5791 h 10294"/>
                <a:gd name="connsiteX30" fmla="*/ 1917 w 10003"/>
                <a:gd name="connsiteY30" fmla="*/ 7043 h 10294"/>
                <a:gd name="connsiteX31" fmla="*/ 856 w 10003"/>
                <a:gd name="connsiteY31" fmla="*/ 7043 h 10294"/>
                <a:gd name="connsiteX32" fmla="*/ 856 w 10003"/>
                <a:gd name="connsiteY32" fmla="*/ 7818 h 10294"/>
                <a:gd name="connsiteX33" fmla="*/ 1400 w 10003"/>
                <a:gd name="connsiteY33" fmla="*/ 7838 h 10294"/>
                <a:gd name="connsiteX34" fmla="*/ 2137 w 10003"/>
                <a:gd name="connsiteY34" fmla="*/ 7315 h 10294"/>
                <a:gd name="connsiteX35" fmla="*/ 2131 w 10003"/>
                <a:gd name="connsiteY35" fmla="*/ 7818 h 10294"/>
                <a:gd name="connsiteX36" fmla="*/ 2810 w 10003"/>
                <a:gd name="connsiteY36" fmla="*/ 7368 h 10294"/>
                <a:gd name="connsiteX37" fmla="*/ 2810 w 10003"/>
                <a:gd name="connsiteY37" fmla="*/ 7818 h 10294"/>
                <a:gd name="connsiteX38" fmla="*/ 3481 w 10003"/>
                <a:gd name="connsiteY38" fmla="*/ 7361 h 10294"/>
                <a:gd name="connsiteX39" fmla="*/ 3487 w 10003"/>
                <a:gd name="connsiteY39" fmla="*/ 7811 h 10294"/>
                <a:gd name="connsiteX40" fmla="*/ 4133 w 10003"/>
                <a:gd name="connsiteY40" fmla="*/ 7328 h 10294"/>
                <a:gd name="connsiteX41" fmla="*/ 4133 w 10003"/>
                <a:gd name="connsiteY41" fmla="*/ 8613 h 10294"/>
                <a:gd name="connsiteX42" fmla="*/ 4208 w 10003"/>
                <a:gd name="connsiteY42" fmla="*/ 8520 h 10294"/>
                <a:gd name="connsiteX43" fmla="*/ 4281 w 10003"/>
                <a:gd name="connsiteY43" fmla="*/ 8434 h 10294"/>
                <a:gd name="connsiteX44" fmla="*/ 4371 w 10003"/>
                <a:gd name="connsiteY44" fmla="*/ 8361 h 10294"/>
                <a:gd name="connsiteX45" fmla="*/ 4470 w 10003"/>
                <a:gd name="connsiteY45" fmla="*/ 8295 h 10294"/>
                <a:gd name="connsiteX46" fmla="*/ 4570 w 10003"/>
                <a:gd name="connsiteY46" fmla="*/ 8249 h 10294"/>
                <a:gd name="connsiteX47" fmla="*/ 4677 w 10003"/>
                <a:gd name="connsiteY47" fmla="*/ 8215 h 10294"/>
                <a:gd name="connsiteX48" fmla="*/ 4789 w 10003"/>
                <a:gd name="connsiteY48" fmla="*/ 8189 h 10294"/>
                <a:gd name="connsiteX49" fmla="*/ 4918 w 10003"/>
                <a:gd name="connsiteY49" fmla="*/ 8182 h 10294"/>
                <a:gd name="connsiteX50" fmla="*/ 5094 w 10003"/>
                <a:gd name="connsiteY50" fmla="*/ 8195 h 10294"/>
                <a:gd name="connsiteX51" fmla="*/ 5269 w 10003"/>
                <a:gd name="connsiteY51" fmla="*/ 8242 h 10294"/>
                <a:gd name="connsiteX52" fmla="*/ 5409 w 10003"/>
                <a:gd name="connsiteY52" fmla="*/ 8321 h 10294"/>
                <a:gd name="connsiteX53" fmla="*/ 5552 w 10003"/>
                <a:gd name="connsiteY53" fmla="*/ 8421 h 10294"/>
                <a:gd name="connsiteX54" fmla="*/ 5673 w 10003"/>
                <a:gd name="connsiteY54" fmla="*/ 8540 h 10294"/>
                <a:gd name="connsiteX55" fmla="*/ 5753 w 10003"/>
                <a:gd name="connsiteY55" fmla="*/ 8686 h 10294"/>
                <a:gd name="connsiteX56" fmla="*/ 5827 w 10003"/>
                <a:gd name="connsiteY56" fmla="*/ 8838 h 10294"/>
                <a:gd name="connsiteX57" fmla="*/ 5852 w 10003"/>
                <a:gd name="connsiteY57" fmla="*/ 9004 h 10294"/>
                <a:gd name="connsiteX58" fmla="*/ 5886 w 10003"/>
                <a:gd name="connsiteY58" fmla="*/ 8997 h 10294"/>
                <a:gd name="connsiteX59" fmla="*/ 5913 w 10003"/>
                <a:gd name="connsiteY59" fmla="*/ 8997 h 10294"/>
                <a:gd name="connsiteX60" fmla="*/ 5940 w 10003"/>
                <a:gd name="connsiteY60" fmla="*/ 8991 h 10294"/>
                <a:gd name="connsiteX61" fmla="*/ 5966 w 10003"/>
                <a:gd name="connsiteY61" fmla="*/ 8991 h 10294"/>
                <a:gd name="connsiteX62" fmla="*/ 6000 w 10003"/>
                <a:gd name="connsiteY62" fmla="*/ 8984 h 10294"/>
                <a:gd name="connsiteX63" fmla="*/ 6032 w 10003"/>
                <a:gd name="connsiteY63" fmla="*/ 8984 h 10294"/>
                <a:gd name="connsiteX64" fmla="*/ 6060 w 10003"/>
                <a:gd name="connsiteY64" fmla="*/ 8984 h 10294"/>
                <a:gd name="connsiteX65" fmla="*/ 6095 w 10003"/>
                <a:gd name="connsiteY65" fmla="*/ 8984 h 10294"/>
                <a:gd name="connsiteX66" fmla="*/ 6235 w 10003"/>
                <a:gd name="connsiteY66" fmla="*/ 8991 h 10294"/>
                <a:gd name="connsiteX67" fmla="*/ 6363 w 10003"/>
                <a:gd name="connsiteY67" fmla="*/ 9024 h 10294"/>
                <a:gd name="connsiteX68" fmla="*/ 6490 w 10003"/>
                <a:gd name="connsiteY68" fmla="*/ 9070 h 10294"/>
                <a:gd name="connsiteX69" fmla="*/ 6606 w 10003"/>
                <a:gd name="connsiteY69" fmla="*/ 9137 h 10294"/>
                <a:gd name="connsiteX70" fmla="*/ 6712 w 10003"/>
                <a:gd name="connsiteY70" fmla="*/ 9216 h 10294"/>
                <a:gd name="connsiteX71" fmla="*/ 6807 w 10003"/>
                <a:gd name="connsiteY71" fmla="*/ 9302 h 10294"/>
                <a:gd name="connsiteX72" fmla="*/ 6882 w 10003"/>
                <a:gd name="connsiteY72" fmla="*/ 9415 h 10294"/>
                <a:gd name="connsiteX73" fmla="*/ 6949 w 10003"/>
                <a:gd name="connsiteY73" fmla="*/ 9527 h 10294"/>
                <a:gd name="connsiteX74" fmla="*/ 3113 w 10003"/>
                <a:gd name="connsiteY74" fmla="*/ 9527 h 10294"/>
                <a:gd name="connsiteX75" fmla="*/ 3152 w 10003"/>
                <a:gd name="connsiteY75" fmla="*/ 9441 h 10294"/>
                <a:gd name="connsiteX76" fmla="*/ 3206 w 10003"/>
                <a:gd name="connsiteY76" fmla="*/ 9355 h 10294"/>
                <a:gd name="connsiteX77" fmla="*/ 3261 w 10003"/>
                <a:gd name="connsiteY77" fmla="*/ 9289 h 10294"/>
                <a:gd name="connsiteX78" fmla="*/ 3332 w 10003"/>
                <a:gd name="connsiteY78" fmla="*/ 9223 h 10294"/>
                <a:gd name="connsiteX79" fmla="*/ 3400 w 10003"/>
                <a:gd name="connsiteY79" fmla="*/ 9170 h 10294"/>
                <a:gd name="connsiteX80" fmla="*/ 3481 w 10003"/>
                <a:gd name="connsiteY80" fmla="*/ 9117 h 10294"/>
                <a:gd name="connsiteX81" fmla="*/ 3562 w 10003"/>
                <a:gd name="connsiteY81" fmla="*/ 9077 h 10294"/>
                <a:gd name="connsiteX82" fmla="*/ 3657 w 10003"/>
                <a:gd name="connsiteY82" fmla="*/ 9044 h 10294"/>
                <a:gd name="connsiteX83" fmla="*/ 3657 w 10003"/>
                <a:gd name="connsiteY83" fmla="*/ 8195 h 10294"/>
                <a:gd name="connsiteX84" fmla="*/ 487 w 10003"/>
                <a:gd name="connsiteY84" fmla="*/ 8209 h 10294"/>
                <a:gd name="connsiteX85" fmla="*/ 1350 w 10003"/>
                <a:gd name="connsiteY85" fmla="*/ 9184 h 10294"/>
                <a:gd name="connsiteX86" fmla="*/ 1106 w 10003"/>
                <a:gd name="connsiteY86" fmla="*/ 9282 h 10294"/>
                <a:gd name="connsiteX87" fmla="*/ 3 w 10003"/>
                <a:gd name="connsiteY87" fmla="*/ 7088 h 10294"/>
                <a:gd name="connsiteX88" fmla="*/ 1466 w 10003"/>
                <a:gd name="connsiteY88" fmla="*/ 9426 h 10294"/>
                <a:gd name="connsiteX89" fmla="*/ 6229 w 10003"/>
                <a:gd name="connsiteY89" fmla="*/ 10294 h 10294"/>
                <a:gd name="connsiteX90" fmla="*/ 8632 w 10003"/>
                <a:gd name="connsiteY90" fmla="*/ 9231 h 10294"/>
                <a:gd name="connsiteX91" fmla="*/ 9121 w 10003"/>
                <a:gd name="connsiteY91" fmla="*/ 8935 h 10294"/>
                <a:gd name="connsiteX0" fmla="*/ 9121 w 10003"/>
                <a:gd name="connsiteY0" fmla="*/ 8935 h 10294"/>
                <a:gd name="connsiteX1" fmla="*/ 10003 w 10003"/>
                <a:gd name="connsiteY1" fmla="*/ 7381 h 10294"/>
                <a:gd name="connsiteX2" fmla="*/ 9176 w 10003"/>
                <a:gd name="connsiteY2" fmla="*/ 7381 h 10294"/>
                <a:gd name="connsiteX3" fmla="*/ 9176 w 10003"/>
                <a:gd name="connsiteY3" fmla="*/ 4128 h 10294"/>
                <a:gd name="connsiteX4" fmla="*/ 7136 w 10003"/>
                <a:gd name="connsiteY4" fmla="*/ 4128 h 10294"/>
                <a:gd name="connsiteX5" fmla="*/ 7136 w 10003"/>
                <a:gd name="connsiteY5" fmla="*/ 3816 h 10294"/>
                <a:gd name="connsiteX6" fmla="*/ 8767 w 10003"/>
                <a:gd name="connsiteY6" fmla="*/ 3816 h 10294"/>
                <a:gd name="connsiteX7" fmla="*/ 8767 w 10003"/>
                <a:gd name="connsiteY7" fmla="*/ 3498 h 10294"/>
                <a:gd name="connsiteX8" fmla="*/ 7136 w 10003"/>
                <a:gd name="connsiteY8" fmla="*/ 3498 h 10294"/>
                <a:gd name="connsiteX9" fmla="*/ 7136 w 10003"/>
                <a:gd name="connsiteY9" fmla="*/ 1365 h 10294"/>
                <a:gd name="connsiteX10" fmla="*/ 4736 w 10003"/>
                <a:gd name="connsiteY10" fmla="*/ 550 h 10294"/>
                <a:gd name="connsiteX11" fmla="*/ 4736 w 10003"/>
                <a:gd name="connsiteY11" fmla="*/ 5672 h 10294"/>
                <a:gd name="connsiteX12" fmla="*/ 4356 w 10003"/>
                <a:gd name="connsiteY12" fmla="*/ 5678 h 10294"/>
                <a:gd name="connsiteX13" fmla="*/ 4356 w 10003"/>
                <a:gd name="connsiteY13" fmla="*/ 1756 h 10294"/>
                <a:gd name="connsiteX14" fmla="*/ 3549 w 10003"/>
                <a:gd name="connsiteY14" fmla="*/ 2061 h 10294"/>
                <a:gd name="connsiteX15" fmla="*/ 3113 w 10003"/>
                <a:gd name="connsiteY15" fmla="*/ 2061 h 10294"/>
                <a:gd name="connsiteX16" fmla="*/ 3113 w 10003"/>
                <a:gd name="connsiteY16" fmla="*/ 0 h 10294"/>
                <a:gd name="connsiteX17" fmla="*/ 2952 w 10003"/>
                <a:gd name="connsiteY17" fmla="*/ 0 h 10294"/>
                <a:gd name="connsiteX18" fmla="*/ 2952 w 10003"/>
                <a:gd name="connsiteY18" fmla="*/ 2061 h 10294"/>
                <a:gd name="connsiteX19" fmla="*/ 2582 w 10003"/>
                <a:gd name="connsiteY19" fmla="*/ 2061 h 10294"/>
                <a:gd name="connsiteX20" fmla="*/ 2582 w 10003"/>
                <a:gd name="connsiteY20" fmla="*/ 2492 h 10294"/>
                <a:gd name="connsiteX21" fmla="*/ 1917 w 10003"/>
                <a:gd name="connsiteY21" fmla="*/ 2815 h 10294"/>
                <a:gd name="connsiteX22" fmla="*/ 1917 w 10003"/>
                <a:gd name="connsiteY22" fmla="*/ 4413 h 10294"/>
                <a:gd name="connsiteX23" fmla="*/ 1561 w 10003"/>
                <a:gd name="connsiteY23" fmla="*/ 4413 h 10294"/>
                <a:gd name="connsiteX24" fmla="*/ 1561 w 10003"/>
                <a:gd name="connsiteY24" fmla="*/ 4837 h 10294"/>
                <a:gd name="connsiteX25" fmla="*/ 1917 w 10003"/>
                <a:gd name="connsiteY25" fmla="*/ 4837 h 10294"/>
                <a:gd name="connsiteX26" fmla="*/ 1917 w 10003"/>
                <a:gd name="connsiteY26" fmla="*/ 5367 h 10294"/>
                <a:gd name="connsiteX27" fmla="*/ 1561 w 10003"/>
                <a:gd name="connsiteY27" fmla="*/ 5367 h 10294"/>
                <a:gd name="connsiteX28" fmla="*/ 1561 w 10003"/>
                <a:gd name="connsiteY28" fmla="*/ 5791 h 10294"/>
                <a:gd name="connsiteX29" fmla="*/ 1917 w 10003"/>
                <a:gd name="connsiteY29" fmla="*/ 5791 h 10294"/>
                <a:gd name="connsiteX30" fmla="*/ 1917 w 10003"/>
                <a:gd name="connsiteY30" fmla="*/ 7043 h 10294"/>
                <a:gd name="connsiteX31" fmla="*/ 856 w 10003"/>
                <a:gd name="connsiteY31" fmla="*/ 7043 h 10294"/>
                <a:gd name="connsiteX32" fmla="*/ 856 w 10003"/>
                <a:gd name="connsiteY32" fmla="*/ 7818 h 10294"/>
                <a:gd name="connsiteX33" fmla="*/ 1400 w 10003"/>
                <a:gd name="connsiteY33" fmla="*/ 7838 h 10294"/>
                <a:gd name="connsiteX34" fmla="*/ 2137 w 10003"/>
                <a:gd name="connsiteY34" fmla="*/ 7315 h 10294"/>
                <a:gd name="connsiteX35" fmla="*/ 2131 w 10003"/>
                <a:gd name="connsiteY35" fmla="*/ 7818 h 10294"/>
                <a:gd name="connsiteX36" fmla="*/ 2810 w 10003"/>
                <a:gd name="connsiteY36" fmla="*/ 7368 h 10294"/>
                <a:gd name="connsiteX37" fmla="*/ 2810 w 10003"/>
                <a:gd name="connsiteY37" fmla="*/ 7818 h 10294"/>
                <a:gd name="connsiteX38" fmla="*/ 3481 w 10003"/>
                <a:gd name="connsiteY38" fmla="*/ 7361 h 10294"/>
                <a:gd name="connsiteX39" fmla="*/ 3487 w 10003"/>
                <a:gd name="connsiteY39" fmla="*/ 7811 h 10294"/>
                <a:gd name="connsiteX40" fmla="*/ 4133 w 10003"/>
                <a:gd name="connsiteY40" fmla="*/ 7328 h 10294"/>
                <a:gd name="connsiteX41" fmla="*/ 4133 w 10003"/>
                <a:gd name="connsiteY41" fmla="*/ 8613 h 10294"/>
                <a:gd name="connsiteX42" fmla="*/ 4208 w 10003"/>
                <a:gd name="connsiteY42" fmla="*/ 8520 h 10294"/>
                <a:gd name="connsiteX43" fmla="*/ 4281 w 10003"/>
                <a:gd name="connsiteY43" fmla="*/ 8434 h 10294"/>
                <a:gd name="connsiteX44" fmla="*/ 4371 w 10003"/>
                <a:gd name="connsiteY44" fmla="*/ 8361 h 10294"/>
                <a:gd name="connsiteX45" fmla="*/ 4470 w 10003"/>
                <a:gd name="connsiteY45" fmla="*/ 8295 h 10294"/>
                <a:gd name="connsiteX46" fmla="*/ 4570 w 10003"/>
                <a:gd name="connsiteY46" fmla="*/ 8249 h 10294"/>
                <a:gd name="connsiteX47" fmla="*/ 4677 w 10003"/>
                <a:gd name="connsiteY47" fmla="*/ 8215 h 10294"/>
                <a:gd name="connsiteX48" fmla="*/ 4789 w 10003"/>
                <a:gd name="connsiteY48" fmla="*/ 8189 h 10294"/>
                <a:gd name="connsiteX49" fmla="*/ 4918 w 10003"/>
                <a:gd name="connsiteY49" fmla="*/ 8182 h 10294"/>
                <a:gd name="connsiteX50" fmla="*/ 5094 w 10003"/>
                <a:gd name="connsiteY50" fmla="*/ 8195 h 10294"/>
                <a:gd name="connsiteX51" fmla="*/ 5269 w 10003"/>
                <a:gd name="connsiteY51" fmla="*/ 8242 h 10294"/>
                <a:gd name="connsiteX52" fmla="*/ 5409 w 10003"/>
                <a:gd name="connsiteY52" fmla="*/ 8321 h 10294"/>
                <a:gd name="connsiteX53" fmla="*/ 5552 w 10003"/>
                <a:gd name="connsiteY53" fmla="*/ 8421 h 10294"/>
                <a:gd name="connsiteX54" fmla="*/ 5673 w 10003"/>
                <a:gd name="connsiteY54" fmla="*/ 8540 h 10294"/>
                <a:gd name="connsiteX55" fmla="*/ 5753 w 10003"/>
                <a:gd name="connsiteY55" fmla="*/ 8686 h 10294"/>
                <a:gd name="connsiteX56" fmla="*/ 5827 w 10003"/>
                <a:gd name="connsiteY56" fmla="*/ 8838 h 10294"/>
                <a:gd name="connsiteX57" fmla="*/ 5852 w 10003"/>
                <a:gd name="connsiteY57" fmla="*/ 9004 h 10294"/>
                <a:gd name="connsiteX58" fmla="*/ 5886 w 10003"/>
                <a:gd name="connsiteY58" fmla="*/ 8997 h 10294"/>
                <a:gd name="connsiteX59" fmla="*/ 5913 w 10003"/>
                <a:gd name="connsiteY59" fmla="*/ 8997 h 10294"/>
                <a:gd name="connsiteX60" fmla="*/ 5940 w 10003"/>
                <a:gd name="connsiteY60" fmla="*/ 8991 h 10294"/>
                <a:gd name="connsiteX61" fmla="*/ 5966 w 10003"/>
                <a:gd name="connsiteY61" fmla="*/ 8991 h 10294"/>
                <a:gd name="connsiteX62" fmla="*/ 6000 w 10003"/>
                <a:gd name="connsiteY62" fmla="*/ 8984 h 10294"/>
                <a:gd name="connsiteX63" fmla="*/ 6032 w 10003"/>
                <a:gd name="connsiteY63" fmla="*/ 8984 h 10294"/>
                <a:gd name="connsiteX64" fmla="*/ 6060 w 10003"/>
                <a:gd name="connsiteY64" fmla="*/ 8984 h 10294"/>
                <a:gd name="connsiteX65" fmla="*/ 6095 w 10003"/>
                <a:gd name="connsiteY65" fmla="*/ 8984 h 10294"/>
                <a:gd name="connsiteX66" fmla="*/ 6235 w 10003"/>
                <a:gd name="connsiteY66" fmla="*/ 8991 h 10294"/>
                <a:gd name="connsiteX67" fmla="*/ 6363 w 10003"/>
                <a:gd name="connsiteY67" fmla="*/ 9024 h 10294"/>
                <a:gd name="connsiteX68" fmla="*/ 6490 w 10003"/>
                <a:gd name="connsiteY68" fmla="*/ 9070 h 10294"/>
                <a:gd name="connsiteX69" fmla="*/ 6606 w 10003"/>
                <a:gd name="connsiteY69" fmla="*/ 9137 h 10294"/>
                <a:gd name="connsiteX70" fmla="*/ 6712 w 10003"/>
                <a:gd name="connsiteY70" fmla="*/ 9216 h 10294"/>
                <a:gd name="connsiteX71" fmla="*/ 6807 w 10003"/>
                <a:gd name="connsiteY71" fmla="*/ 9302 h 10294"/>
                <a:gd name="connsiteX72" fmla="*/ 6882 w 10003"/>
                <a:gd name="connsiteY72" fmla="*/ 9415 h 10294"/>
                <a:gd name="connsiteX73" fmla="*/ 6949 w 10003"/>
                <a:gd name="connsiteY73" fmla="*/ 9527 h 10294"/>
                <a:gd name="connsiteX74" fmla="*/ 3113 w 10003"/>
                <a:gd name="connsiteY74" fmla="*/ 9527 h 10294"/>
                <a:gd name="connsiteX75" fmla="*/ 3152 w 10003"/>
                <a:gd name="connsiteY75" fmla="*/ 9441 h 10294"/>
                <a:gd name="connsiteX76" fmla="*/ 3206 w 10003"/>
                <a:gd name="connsiteY76" fmla="*/ 9355 h 10294"/>
                <a:gd name="connsiteX77" fmla="*/ 3261 w 10003"/>
                <a:gd name="connsiteY77" fmla="*/ 9289 h 10294"/>
                <a:gd name="connsiteX78" fmla="*/ 3332 w 10003"/>
                <a:gd name="connsiteY78" fmla="*/ 9223 h 10294"/>
                <a:gd name="connsiteX79" fmla="*/ 3400 w 10003"/>
                <a:gd name="connsiteY79" fmla="*/ 9170 h 10294"/>
                <a:gd name="connsiteX80" fmla="*/ 3481 w 10003"/>
                <a:gd name="connsiteY80" fmla="*/ 9117 h 10294"/>
                <a:gd name="connsiteX81" fmla="*/ 3562 w 10003"/>
                <a:gd name="connsiteY81" fmla="*/ 9077 h 10294"/>
                <a:gd name="connsiteX82" fmla="*/ 3657 w 10003"/>
                <a:gd name="connsiteY82" fmla="*/ 9044 h 10294"/>
                <a:gd name="connsiteX83" fmla="*/ 3657 w 10003"/>
                <a:gd name="connsiteY83" fmla="*/ 8195 h 10294"/>
                <a:gd name="connsiteX84" fmla="*/ 1350 w 10003"/>
                <a:gd name="connsiteY84" fmla="*/ 9184 h 10294"/>
                <a:gd name="connsiteX85" fmla="*/ 1106 w 10003"/>
                <a:gd name="connsiteY85" fmla="*/ 9282 h 10294"/>
                <a:gd name="connsiteX86" fmla="*/ 3 w 10003"/>
                <a:gd name="connsiteY86" fmla="*/ 7088 h 10294"/>
                <a:gd name="connsiteX87" fmla="*/ 1466 w 10003"/>
                <a:gd name="connsiteY87" fmla="*/ 9426 h 10294"/>
                <a:gd name="connsiteX88" fmla="*/ 6229 w 10003"/>
                <a:gd name="connsiteY88" fmla="*/ 10294 h 10294"/>
                <a:gd name="connsiteX89" fmla="*/ 8632 w 10003"/>
                <a:gd name="connsiteY89" fmla="*/ 9231 h 10294"/>
                <a:gd name="connsiteX90" fmla="*/ 9121 w 10003"/>
                <a:gd name="connsiteY90" fmla="*/ 8935 h 10294"/>
                <a:gd name="connsiteX0" fmla="*/ 9121 w 10003"/>
                <a:gd name="connsiteY0" fmla="*/ 8935 h 10294"/>
                <a:gd name="connsiteX1" fmla="*/ 10003 w 10003"/>
                <a:gd name="connsiteY1" fmla="*/ 7381 h 10294"/>
                <a:gd name="connsiteX2" fmla="*/ 9176 w 10003"/>
                <a:gd name="connsiteY2" fmla="*/ 7381 h 10294"/>
                <a:gd name="connsiteX3" fmla="*/ 9176 w 10003"/>
                <a:gd name="connsiteY3" fmla="*/ 4128 h 10294"/>
                <a:gd name="connsiteX4" fmla="*/ 7136 w 10003"/>
                <a:gd name="connsiteY4" fmla="*/ 4128 h 10294"/>
                <a:gd name="connsiteX5" fmla="*/ 7136 w 10003"/>
                <a:gd name="connsiteY5" fmla="*/ 3816 h 10294"/>
                <a:gd name="connsiteX6" fmla="*/ 8767 w 10003"/>
                <a:gd name="connsiteY6" fmla="*/ 3816 h 10294"/>
                <a:gd name="connsiteX7" fmla="*/ 8767 w 10003"/>
                <a:gd name="connsiteY7" fmla="*/ 3498 h 10294"/>
                <a:gd name="connsiteX8" fmla="*/ 7136 w 10003"/>
                <a:gd name="connsiteY8" fmla="*/ 3498 h 10294"/>
                <a:gd name="connsiteX9" fmla="*/ 7136 w 10003"/>
                <a:gd name="connsiteY9" fmla="*/ 1365 h 10294"/>
                <a:gd name="connsiteX10" fmla="*/ 4736 w 10003"/>
                <a:gd name="connsiteY10" fmla="*/ 550 h 10294"/>
                <a:gd name="connsiteX11" fmla="*/ 4736 w 10003"/>
                <a:gd name="connsiteY11" fmla="*/ 5672 h 10294"/>
                <a:gd name="connsiteX12" fmla="*/ 4356 w 10003"/>
                <a:gd name="connsiteY12" fmla="*/ 5678 h 10294"/>
                <a:gd name="connsiteX13" fmla="*/ 4356 w 10003"/>
                <a:gd name="connsiteY13" fmla="*/ 1756 h 10294"/>
                <a:gd name="connsiteX14" fmla="*/ 3549 w 10003"/>
                <a:gd name="connsiteY14" fmla="*/ 2061 h 10294"/>
                <a:gd name="connsiteX15" fmla="*/ 3113 w 10003"/>
                <a:gd name="connsiteY15" fmla="*/ 2061 h 10294"/>
                <a:gd name="connsiteX16" fmla="*/ 3113 w 10003"/>
                <a:gd name="connsiteY16" fmla="*/ 0 h 10294"/>
                <a:gd name="connsiteX17" fmla="*/ 2952 w 10003"/>
                <a:gd name="connsiteY17" fmla="*/ 0 h 10294"/>
                <a:gd name="connsiteX18" fmla="*/ 2952 w 10003"/>
                <a:gd name="connsiteY18" fmla="*/ 2061 h 10294"/>
                <a:gd name="connsiteX19" fmla="*/ 2582 w 10003"/>
                <a:gd name="connsiteY19" fmla="*/ 2061 h 10294"/>
                <a:gd name="connsiteX20" fmla="*/ 2582 w 10003"/>
                <a:gd name="connsiteY20" fmla="*/ 2492 h 10294"/>
                <a:gd name="connsiteX21" fmla="*/ 1917 w 10003"/>
                <a:gd name="connsiteY21" fmla="*/ 2815 h 10294"/>
                <a:gd name="connsiteX22" fmla="*/ 1917 w 10003"/>
                <a:gd name="connsiteY22" fmla="*/ 4413 h 10294"/>
                <a:gd name="connsiteX23" fmla="*/ 1561 w 10003"/>
                <a:gd name="connsiteY23" fmla="*/ 4413 h 10294"/>
                <a:gd name="connsiteX24" fmla="*/ 1561 w 10003"/>
                <a:gd name="connsiteY24" fmla="*/ 4837 h 10294"/>
                <a:gd name="connsiteX25" fmla="*/ 1917 w 10003"/>
                <a:gd name="connsiteY25" fmla="*/ 4837 h 10294"/>
                <a:gd name="connsiteX26" fmla="*/ 1917 w 10003"/>
                <a:gd name="connsiteY26" fmla="*/ 5367 h 10294"/>
                <a:gd name="connsiteX27" fmla="*/ 1561 w 10003"/>
                <a:gd name="connsiteY27" fmla="*/ 5367 h 10294"/>
                <a:gd name="connsiteX28" fmla="*/ 1561 w 10003"/>
                <a:gd name="connsiteY28" fmla="*/ 5791 h 10294"/>
                <a:gd name="connsiteX29" fmla="*/ 1917 w 10003"/>
                <a:gd name="connsiteY29" fmla="*/ 5791 h 10294"/>
                <a:gd name="connsiteX30" fmla="*/ 1917 w 10003"/>
                <a:gd name="connsiteY30" fmla="*/ 7043 h 10294"/>
                <a:gd name="connsiteX31" fmla="*/ 856 w 10003"/>
                <a:gd name="connsiteY31" fmla="*/ 7043 h 10294"/>
                <a:gd name="connsiteX32" fmla="*/ 856 w 10003"/>
                <a:gd name="connsiteY32" fmla="*/ 7818 h 10294"/>
                <a:gd name="connsiteX33" fmla="*/ 1400 w 10003"/>
                <a:gd name="connsiteY33" fmla="*/ 7838 h 10294"/>
                <a:gd name="connsiteX34" fmla="*/ 2137 w 10003"/>
                <a:gd name="connsiteY34" fmla="*/ 7315 h 10294"/>
                <a:gd name="connsiteX35" fmla="*/ 2131 w 10003"/>
                <a:gd name="connsiteY35" fmla="*/ 7818 h 10294"/>
                <a:gd name="connsiteX36" fmla="*/ 2810 w 10003"/>
                <a:gd name="connsiteY36" fmla="*/ 7368 h 10294"/>
                <a:gd name="connsiteX37" fmla="*/ 2810 w 10003"/>
                <a:gd name="connsiteY37" fmla="*/ 7818 h 10294"/>
                <a:gd name="connsiteX38" fmla="*/ 3481 w 10003"/>
                <a:gd name="connsiteY38" fmla="*/ 7361 h 10294"/>
                <a:gd name="connsiteX39" fmla="*/ 3487 w 10003"/>
                <a:gd name="connsiteY39" fmla="*/ 7811 h 10294"/>
                <a:gd name="connsiteX40" fmla="*/ 4133 w 10003"/>
                <a:gd name="connsiteY40" fmla="*/ 7328 h 10294"/>
                <a:gd name="connsiteX41" fmla="*/ 4133 w 10003"/>
                <a:gd name="connsiteY41" fmla="*/ 8613 h 10294"/>
                <a:gd name="connsiteX42" fmla="*/ 4208 w 10003"/>
                <a:gd name="connsiteY42" fmla="*/ 8520 h 10294"/>
                <a:gd name="connsiteX43" fmla="*/ 4281 w 10003"/>
                <a:gd name="connsiteY43" fmla="*/ 8434 h 10294"/>
                <a:gd name="connsiteX44" fmla="*/ 4371 w 10003"/>
                <a:gd name="connsiteY44" fmla="*/ 8361 h 10294"/>
                <a:gd name="connsiteX45" fmla="*/ 4470 w 10003"/>
                <a:gd name="connsiteY45" fmla="*/ 8295 h 10294"/>
                <a:gd name="connsiteX46" fmla="*/ 4570 w 10003"/>
                <a:gd name="connsiteY46" fmla="*/ 8249 h 10294"/>
                <a:gd name="connsiteX47" fmla="*/ 4677 w 10003"/>
                <a:gd name="connsiteY47" fmla="*/ 8215 h 10294"/>
                <a:gd name="connsiteX48" fmla="*/ 4789 w 10003"/>
                <a:gd name="connsiteY48" fmla="*/ 8189 h 10294"/>
                <a:gd name="connsiteX49" fmla="*/ 4918 w 10003"/>
                <a:gd name="connsiteY49" fmla="*/ 8182 h 10294"/>
                <a:gd name="connsiteX50" fmla="*/ 5094 w 10003"/>
                <a:gd name="connsiteY50" fmla="*/ 8195 h 10294"/>
                <a:gd name="connsiteX51" fmla="*/ 5269 w 10003"/>
                <a:gd name="connsiteY51" fmla="*/ 8242 h 10294"/>
                <a:gd name="connsiteX52" fmla="*/ 5409 w 10003"/>
                <a:gd name="connsiteY52" fmla="*/ 8321 h 10294"/>
                <a:gd name="connsiteX53" fmla="*/ 5552 w 10003"/>
                <a:gd name="connsiteY53" fmla="*/ 8421 h 10294"/>
                <a:gd name="connsiteX54" fmla="*/ 5673 w 10003"/>
                <a:gd name="connsiteY54" fmla="*/ 8540 h 10294"/>
                <a:gd name="connsiteX55" fmla="*/ 5753 w 10003"/>
                <a:gd name="connsiteY55" fmla="*/ 8686 h 10294"/>
                <a:gd name="connsiteX56" fmla="*/ 5827 w 10003"/>
                <a:gd name="connsiteY56" fmla="*/ 8838 h 10294"/>
                <a:gd name="connsiteX57" fmla="*/ 5852 w 10003"/>
                <a:gd name="connsiteY57" fmla="*/ 9004 h 10294"/>
                <a:gd name="connsiteX58" fmla="*/ 5886 w 10003"/>
                <a:gd name="connsiteY58" fmla="*/ 8997 h 10294"/>
                <a:gd name="connsiteX59" fmla="*/ 5913 w 10003"/>
                <a:gd name="connsiteY59" fmla="*/ 8997 h 10294"/>
                <a:gd name="connsiteX60" fmla="*/ 5940 w 10003"/>
                <a:gd name="connsiteY60" fmla="*/ 8991 h 10294"/>
                <a:gd name="connsiteX61" fmla="*/ 5966 w 10003"/>
                <a:gd name="connsiteY61" fmla="*/ 8991 h 10294"/>
                <a:gd name="connsiteX62" fmla="*/ 6000 w 10003"/>
                <a:gd name="connsiteY62" fmla="*/ 8984 h 10294"/>
                <a:gd name="connsiteX63" fmla="*/ 6032 w 10003"/>
                <a:gd name="connsiteY63" fmla="*/ 8984 h 10294"/>
                <a:gd name="connsiteX64" fmla="*/ 6060 w 10003"/>
                <a:gd name="connsiteY64" fmla="*/ 8984 h 10294"/>
                <a:gd name="connsiteX65" fmla="*/ 6095 w 10003"/>
                <a:gd name="connsiteY65" fmla="*/ 8984 h 10294"/>
                <a:gd name="connsiteX66" fmla="*/ 6235 w 10003"/>
                <a:gd name="connsiteY66" fmla="*/ 8991 h 10294"/>
                <a:gd name="connsiteX67" fmla="*/ 6363 w 10003"/>
                <a:gd name="connsiteY67" fmla="*/ 9024 h 10294"/>
                <a:gd name="connsiteX68" fmla="*/ 6490 w 10003"/>
                <a:gd name="connsiteY68" fmla="*/ 9070 h 10294"/>
                <a:gd name="connsiteX69" fmla="*/ 6606 w 10003"/>
                <a:gd name="connsiteY69" fmla="*/ 9137 h 10294"/>
                <a:gd name="connsiteX70" fmla="*/ 6712 w 10003"/>
                <a:gd name="connsiteY70" fmla="*/ 9216 h 10294"/>
                <a:gd name="connsiteX71" fmla="*/ 6807 w 10003"/>
                <a:gd name="connsiteY71" fmla="*/ 9302 h 10294"/>
                <a:gd name="connsiteX72" fmla="*/ 6882 w 10003"/>
                <a:gd name="connsiteY72" fmla="*/ 9415 h 10294"/>
                <a:gd name="connsiteX73" fmla="*/ 6949 w 10003"/>
                <a:gd name="connsiteY73" fmla="*/ 9527 h 10294"/>
                <a:gd name="connsiteX74" fmla="*/ 3113 w 10003"/>
                <a:gd name="connsiteY74" fmla="*/ 9527 h 10294"/>
                <a:gd name="connsiteX75" fmla="*/ 3152 w 10003"/>
                <a:gd name="connsiteY75" fmla="*/ 9441 h 10294"/>
                <a:gd name="connsiteX76" fmla="*/ 3206 w 10003"/>
                <a:gd name="connsiteY76" fmla="*/ 9355 h 10294"/>
                <a:gd name="connsiteX77" fmla="*/ 3261 w 10003"/>
                <a:gd name="connsiteY77" fmla="*/ 9289 h 10294"/>
                <a:gd name="connsiteX78" fmla="*/ 3332 w 10003"/>
                <a:gd name="connsiteY78" fmla="*/ 9223 h 10294"/>
                <a:gd name="connsiteX79" fmla="*/ 3400 w 10003"/>
                <a:gd name="connsiteY79" fmla="*/ 9170 h 10294"/>
                <a:gd name="connsiteX80" fmla="*/ 3481 w 10003"/>
                <a:gd name="connsiteY80" fmla="*/ 9117 h 10294"/>
                <a:gd name="connsiteX81" fmla="*/ 3562 w 10003"/>
                <a:gd name="connsiteY81" fmla="*/ 9077 h 10294"/>
                <a:gd name="connsiteX82" fmla="*/ 3657 w 10003"/>
                <a:gd name="connsiteY82" fmla="*/ 9044 h 10294"/>
                <a:gd name="connsiteX83" fmla="*/ 3657 w 10003"/>
                <a:gd name="connsiteY83" fmla="*/ 8195 h 10294"/>
                <a:gd name="connsiteX84" fmla="*/ 1350 w 10003"/>
                <a:gd name="connsiteY84" fmla="*/ 9184 h 10294"/>
                <a:gd name="connsiteX85" fmla="*/ 1106 w 10003"/>
                <a:gd name="connsiteY85" fmla="*/ 9282 h 10294"/>
                <a:gd name="connsiteX86" fmla="*/ 3 w 10003"/>
                <a:gd name="connsiteY86" fmla="*/ 7088 h 10294"/>
                <a:gd name="connsiteX87" fmla="*/ 1851 w 10003"/>
                <a:gd name="connsiteY87" fmla="*/ 9877 h 10294"/>
                <a:gd name="connsiteX88" fmla="*/ 6229 w 10003"/>
                <a:gd name="connsiteY88" fmla="*/ 10294 h 10294"/>
                <a:gd name="connsiteX89" fmla="*/ 8632 w 10003"/>
                <a:gd name="connsiteY89" fmla="*/ 9231 h 10294"/>
                <a:gd name="connsiteX90" fmla="*/ 9121 w 10003"/>
                <a:gd name="connsiteY90" fmla="*/ 8935 h 10294"/>
                <a:gd name="connsiteX0" fmla="*/ 9121 w 10003"/>
                <a:gd name="connsiteY0" fmla="*/ 8935 h 10294"/>
                <a:gd name="connsiteX1" fmla="*/ 10003 w 10003"/>
                <a:gd name="connsiteY1" fmla="*/ 7381 h 10294"/>
                <a:gd name="connsiteX2" fmla="*/ 9176 w 10003"/>
                <a:gd name="connsiteY2" fmla="*/ 7381 h 10294"/>
                <a:gd name="connsiteX3" fmla="*/ 9176 w 10003"/>
                <a:gd name="connsiteY3" fmla="*/ 4128 h 10294"/>
                <a:gd name="connsiteX4" fmla="*/ 7136 w 10003"/>
                <a:gd name="connsiteY4" fmla="*/ 4128 h 10294"/>
                <a:gd name="connsiteX5" fmla="*/ 7136 w 10003"/>
                <a:gd name="connsiteY5" fmla="*/ 3816 h 10294"/>
                <a:gd name="connsiteX6" fmla="*/ 8767 w 10003"/>
                <a:gd name="connsiteY6" fmla="*/ 3816 h 10294"/>
                <a:gd name="connsiteX7" fmla="*/ 8767 w 10003"/>
                <a:gd name="connsiteY7" fmla="*/ 3498 h 10294"/>
                <a:gd name="connsiteX8" fmla="*/ 7136 w 10003"/>
                <a:gd name="connsiteY8" fmla="*/ 3498 h 10294"/>
                <a:gd name="connsiteX9" fmla="*/ 7136 w 10003"/>
                <a:gd name="connsiteY9" fmla="*/ 1365 h 10294"/>
                <a:gd name="connsiteX10" fmla="*/ 4736 w 10003"/>
                <a:gd name="connsiteY10" fmla="*/ 550 h 10294"/>
                <a:gd name="connsiteX11" fmla="*/ 4736 w 10003"/>
                <a:gd name="connsiteY11" fmla="*/ 5672 h 10294"/>
                <a:gd name="connsiteX12" fmla="*/ 4356 w 10003"/>
                <a:gd name="connsiteY12" fmla="*/ 5678 h 10294"/>
                <a:gd name="connsiteX13" fmla="*/ 4356 w 10003"/>
                <a:gd name="connsiteY13" fmla="*/ 1756 h 10294"/>
                <a:gd name="connsiteX14" fmla="*/ 3549 w 10003"/>
                <a:gd name="connsiteY14" fmla="*/ 2061 h 10294"/>
                <a:gd name="connsiteX15" fmla="*/ 3113 w 10003"/>
                <a:gd name="connsiteY15" fmla="*/ 2061 h 10294"/>
                <a:gd name="connsiteX16" fmla="*/ 3113 w 10003"/>
                <a:gd name="connsiteY16" fmla="*/ 0 h 10294"/>
                <a:gd name="connsiteX17" fmla="*/ 2952 w 10003"/>
                <a:gd name="connsiteY17" fmla="*/ 0 h 10294"/>
                <a:gd name="connsiteX18" fmla="*/ 2952 w 10003"/>
                <a:gd name="connsiteY18" fmla="*/ 2061 h 10294"/>
                <a:gd name="connsiteX19" fmla="*/ 2582 w 10003"/>
                <a:gd name="connsiteY19" fmla="*/ 2061 h 10294"/>
                <a:gd name="connsiteX20" fmla="*/ 2582 w 10003"/>
                <a:gd name="connsiteY20" fmla="*/ 2492 h 10294"/>
                <a:gd name="connsiteX21" fmla="*/ 1917 w 10003"/>
                <a:gd name="connsiteY21" fmla="*/ 2815 h 10294"/>
                <a:gd name="connsiteX22" fmla="*/ 1917 w 10003"/>
                <a:gd name="connsiteY22" fmla="*/ 4413 h 10294"/>
                <a:gd name="connsiteX23" fmla="*/ 1561 w 10003"/>
                <a:gd name="connsiteY23" fmla="*/ 4413 h 10294"/>
                <a:gd name="connsiteX24" fmla="*/ 1561 w 10003"/>
                <a:gd name="connsiteY24" fmla="*/ 4837 h 10294"/>
                <a:gd name="connsiteX25" fmla="*/ 1917 w 10003"/>
                <a:gd name="connsiteY25" fmla="*/ 4837 h 10294"/>
                <a:gd name="connsiteX26" fmla="*/ 1917 w 10003"/>
                <a:gd name="connsiteY26" fmla="*/ 5367 h 10294"/>
                <a:gd name="connsiteX27" fmla="*/ 1561 w 10003"/>
                <a:gd name="connsiteY27" fmla="*/ 5367 h 10294"/>
                <a:gd name="connsiteX28" fmla="*/ 1561 w 10003"/>
                <a:gd name="connsiteY28" fmla="*/ 5791 h 10294"/>
                <a:gd name="connsiteX29" fmla="*/ 1917 w 10003"/>
                <a:gd name="connsiteY29" fmla="*/ 5791 h 10294"/>
                <a:gd name="connsiteX30" fmla="*/ 1917 w 10003"/>
                <a:gd name="connsiteY30" fmla="*/ 7043 h 10294"/>
                <a:gd name="connsiteX31" fmla="*/ 856 w 10003"/>
                <a:gd name="connsiteY31" fmla="*/ 7043 h 10294"/>
                <a:gd name="connsiteX32" fmla="*/ 856 w 10003"/>
                <a:gd name="connsiteY32" fmla="*/ 7818 h 10294"/>
                <a:gd name="connsiteX33" fmla="*/ 1400 w 10003"/>
                <a:gd name="connsiteY33" fmla="*/ 7838 h 10294"/>
                <a:gd name="connsiteX34" fmla="*/ 2137 w 10003"/>
                <a:gd name="connsiteY34" fmla="*/ 7315 h 10294"/>
                <a:gd name="connsiteX35" fmla="*/ 2131 w 10003"/>
                <a:gd name="connsiteY35" fmla="*/ 7818 h 10294"/>
                <a:gd name="connsiteX36" fmla="*/ 2810 w 10003"/>
                <a:gd name="connsiteY36" fmla="*/ 7368 h 10294"/>
                <a:gd name="connsiteX37" fmla="*/ 2810 w 10003"/>
                <a:gd name="connsiteY37" fmla="*/ 7818 h 10294"/>
                <a:gd name="connsiteX38" fmla="*/ 3481 w 10003"/>
                <a:gd name="connsiteY38" fmla="*/ 7361 h 10294"/>
                <a:gd name="connsiteX39" fmla="*/ 3487 w 10003"/>
                <a:gd name="connsiteY39" fmla="*/ 7811 h 10294"/>
                <a:gd name="connsiteX40" fmla="*/ 4133 w 10003"/>
                <a:gd name="connsiteY40" fmla="*/ 7328 h 10294"/>
                <a:gd name="connsiteX41" fmla="*/ 4133 w 10003"/>
                <a:gd name="connsiteY41" fmla="*/ 8613 h 10294"/>
                <a:gd name="connsiteX42" fmla="*/ 4208 w 10003"/>
                <a:gd name="connsiteY42" fmla="*/ 8520 h 10294"/>
                <a:gd name="connsiteX43" fmla="*/ 4281 w 10003"/>
                <a:gd name="connsiteY43" fmla="*/ 8434 h 10294"/>
                <a:gd name="connsiteX44" fmla="*/ 4371 w 10003"/>
                <a:gd name="connsiteY44" fmla="*/ 8361 h 10294"/>
                <a:gd name="connsiteX45" fmla="*/ 4470 w 10003"/>
                <a:gd name="connsiteY45" fmla="*/ 8295 h 10294"/>
                <a:gd name="connsiteX46" fmla="*/ 4570 w 10003"/>
                <a:gd name="connsiteY46" fmla="*/ 8249 h 10294"/>
                <a:gd name="connsiteX47" fmla="*/ 4677 w 10003"/>
                <a:gd name="connsiteY47" fmla="*/ 8215 h 10294"/>
                <a:gd name="connsiteX48" fmla="*/ 4789 w 10003"/>
                <a:gd name="connsiteY48" fmla="*/ 8189 h 10294"/>
                <a:gd name="connsiteX49" fmla="*/ 4918 w 10003"/>
                <a:gd name="connsiteY49" fmla="*/ 8182 h 10294"/>
                <a:gd name="connsiteX50" fmla="*/ 5094 w 10003"/>
                <a:gd name="connsiteY50" fmla="*/ 8195 h 10294"/>
                <a:gd name="connsiteX51" fmla="*/ 5269 w 10003"/>
                <a:gd name="connsiteY51" fmla="*/ 8242 h 10294"/>
                <a:gd name="connsiteX52" fmla="*/ 5409 w 10003"/>
                <a:gd name="connsiteY52" fmla="*/ 8321 h 10294"/>
                <a:gd name="connsiteX53" fmla="*/ 5552 w 10003"/>
                <a:gd name="connsiteY53" fmla="*/ 8421 h 10294"/>
                <a:gd name="connsiteX54" fmla="*/ 5673 w 10003"/>
                <a:gd name="connsiteY54" fmla="*/ 8540 h 10294"/>
                <a:gd name="connsiteX55" fmla="*/ 5753 w 10003"/>
                <a:gd name="connsiteY55" fmla="*/ 8686 h 10294"/>
                <a:gd name="connsiteX56" fmla="*/ 5827 w 10003"/>
                <a:gd name="connsiteY56" fmla="*/ 8838 h 10294"/>
                <a:gd name="connsiteX57" fmla="*/ 5852 w 10003"/>
                <a:gd name="connsiteY57" fmla="*/ 9004 h 10294"/>
                <a:gd name="connsiteX58" fmla="*/ 5886 w 10003"/>
                <a:gd name="connsiteY58" fmla="*/ 8997 h 10294"/>
                <a:gd name="connsiteX59" fmla="*/ 5913 w 10003"/>
                <a:gd name="connsiteY59" fmla="*/ 8997 h 10294"/>
                <a:gd name="connsiteX60" fmla="*/ 5940 w 10003"/>
                <a:gd name="connsiteY60" fmla="*/ 8991 h 10294"/>
                <a:gd name="connsiteX61" fmla="*/ 5966 w 10003"/>
                <a:gd name="connsiteY61" fmla="*/ 8991 h 10294"/>
                <a:gd name="connsiteX62" fmla="*/ 6000 w 10003"/>
                <a:gd name="connsiteY62" fmla="*/ 8984 h 10294"/>
                <a:gd name="connsiteX63" fmla="*/ 6032 w 10003"/>
                <a:gd name="connsiteY63" fmla="*/ 8984 h 10294"/>
                <a:gd name="connsiteX64" fmla="*/ 6060 w 10003"/>
                <a:gd name="connsiteY64" fmla="*/ 8984 h 10294"/>
                <a:gd name="connsiteX65" fmla="*/ 6095 w 10003"/>
                <a:gd name="connsiteY65" fmla="*/ 8984 h 10294"/>
                <a:gd name="connsiteX66" fmla="*/ 6235 w 10003"/>
                <a:gd name="connsiteY66" fmla="*/ 8991 h 10294"/>
                <a:gd name="connsiteX67" fmla="*/ 6363 w 10003"/>
                <a:gd name="connsiteY67" fmla="*/ 9024 h 10294"/>
                <a:gd name="connsiteX68" fmla="*/ 6490 w 10003"/>
                <a:gd name="connsiteY68" fmla="*/ 9070 h 10294"/>
                <a:gd name="connsiteX69" fmla="*/ 6606 w 10003"/>
                <a:gd name="connsiteY69" fmla="*/ 9137 h 10294"/>
                <a:gd name="connsiteX70" fmla="*/ 6712 w 10003"/>
                <a:gd name="connsiteY70" fmla="*/ 9216 h 10294"/>
                <a:gd name="connsiteX71" fmla="*/ 6807 w 10003"/>
                <a:gd name="connsiteY71" fmla="*/ 9302 h 10294"/>
                <a:gd name="connsiteX72" fmla="*/ 6882 w 10003"/>
                <a:gd name="connsiteY72" fmla="*/ 9415 h 10294"/>
                <a:gd name="connsiteX73" fmla="*/ 6949 w 10003"/>
                <a:gd name="connsiteY73" fmla="*/ 9527 h 10294"/>
                <a:gd name="connsiteX74" fmla="*/ 3113 w 10003"/>
                <a:gd name="connsiteY74" fmla="*/ 9527 h 10294"/>
                <a:gd name="connsiteX75" fmla="*/ 3152 w 10003"/>
                <a:gd name="connsiteY75" fmla="*/ 9441 h 10294"/>
                <a:gd name="connsiteX76" fmla="*/ 3206 w 10003"/>
                <a:gd name="connsiteY76" fmla="*/ 9355 h 10294"/>
                <a:gd name="connsiteX77" fmla="*/ 3261 w 10003"/>
                <a:gd name="connsiteY77" fmla="*/ 9289 h 10294"/>
                <a:gd name="connsiteX78" fmla="*/ 3332 w 10003"/>
                <a:gd name="connsiteY78" fmla="*/ 9223 h 10294"/>
                <a:gd name="connsiteX79" fmla="*/ 3400 w 10003"/>
                <a:gd name="connsiteY79" fmla="*/ 9170 h 10294"/>
                <a:gd name="connsiteX80" fmla="*/ 3481 w 10003"/>
                <a:gd name="connsiteY80" fmla="*/ 9117 h 10294"/>
                <a:gd name="connsiteX81" fmla="*/ 3562 w 10003"/>
                <a:gd name="connsiteY81" fmla="*/ 9077 h 10294"/>
                <a:gd name="connsiteX82" fmla="*/ 3657 w 10003"/>
                <a:gd name="connsiteY82" fmla="*/ 9044 h 10294"/>
                <a:gd name="connsiteX83" fmla="*/ 3657 w 10003"/>
                <a:gd name="connsiteY83" fmla="*/ 8195 h 10294"/>
                <a:gd name="connsiteX84" fmla="*/ 1350 w 10003"/>
                <a:gd name="connsiteY84" fmla="*/ 9184 h 10294"/>
                <a:gd name="connsiteX85" fmla="*/ 1362 w 10003"/>
                <a:gd name="connsiteY85" fmla="*/ 8379 h 10294"/>
                <a:gd name="connsiteX86" fmla="*/ 3 w 10003"/>
                <a:gd name="connsiteY86" fmla="*/ 7088 h 10294"/>
                <a:gd name="connsiteX87" fmla="*/ 1851 w 10003"/>
                <a:gd name="connsiteY87" fmla="*/ 9877 h 10294"/>
                <a:gd name="connsiteX88" fmla="*/ 6229 w 10003"/>
                <a:gd name="connsiteY88" fmla="*/ 10294 h 10294"/>
                <a:gd name="connsiteX89" fmla="*/ 8632 w 10003"/>
                <a:gd name="connsiteY89" fmla="*/ 9231 h 10294"/>
                <a:gd name="connsiteX90" fmla="*/ 9121 w 10003"/>
                <a:gd name="connsiteY90" fmla="*/ 8935 h 10294"/>
                <a:gd name="connsiteX0" fmla="*/ 9121 w 10003"/>
                <a:gd name="connsiteY0" fmla="*/ 8935 h 10294"/>
                <a:gd name="connsiteX1" fmla="*/ 10003 w 10003"/>
                <a:gd name="connsiteY1" fmla="*/ 7381 h 10294"/>
                <a:gd name="connsiteX2" fmla="*/ 9176 w 10003"/>
                <a:gd name="connsiteY2" fmla="*/ 7381 h 10294"/>
                <a:gd name="connsiteX3" fmla="*/ 9176 w 10003"/>
                <a:gd name="connsiteY3" fmla="*/ 4128 h 10294"/>
                <a:gd name="connsiteX4" fmla="*/ 7136 w 10003"/>
                <a:gd name="connsiteY4" fmla="*/ 4128 h 10294"/>
                <a:gd name="connsiteX5" fmla="*/ 7136 w 10003"/>
                <a:gd name="connsiteY5" fmla="*/ 3816 h 10294"/>
                <a:gd name="connsiteX6" fmla="*/ 8767 w 10003"/>
                <a:gd name="connsiteY6" fmla="*/ 3816 h 10294"/>
                <a:gd name="connsiteX7" fmla="*/ 8767 w 10003"/>
                <a:gd name="connsiteY7" fmla="*/ 3498 h 10294"/>
                <a:gd name="connsiteX8" fmla="*/ 7136 w 10003"/>
                <a:gd name="connsiteY8" fmla="*/ 3498 h 10294"/>
                <a:gd name="connsiteX9" fmla="*/ 7136 w 10003"/>
                <a:gd name="connsiteY9" fmla="*/ 1365 h 10294"/>
                <a:gd name="connsiteX10" fmla="*/ 4736 w 10003"/>
                <a:gd name="connsiteY10" fmla="*/ 550 h 10294"/>
                <a:gd name="connsiteX11" fmla="*/ 4736 w 10003"/>
                <a:gd name="connsiteY11" fmla="*/ 5672 h 10294"/>
                <a:gd name="connsiteX12" fmla="*/ 4356 w 10003"/>
                <a:gd name="connsiteY12" fmla="*/ 5678 h 10294"/>
                <a:gd name="connsiteX13" fmla="*/ 4356 w 10003"/>
                <a:gd name="connsiteY13" fmla="*/ 1756 h 10294"/>
                <a:gd name="connsiteX14" fmla="*/ 3549 w 10003"/>
                <a:gd name="connsiteY14" fmla="*/ 2061 h 10294"/>
                <a:gd name="connsiteX15" fmla="*/ 3113 w 10003"/>
                <a:gd name="connsiteY15" fmla="*/ 2061 h 10294"/>
                <a:gd name="connsiteX16" fmla="*/ 3113 w 10003"/>
                <a:gd name="connsiteY16" fmla="*/ 0 h 10294"/>
                <a:gd name="connsiteX17" fmla="*/ 2952 w 10003"/>
                <a:gd name="connsiteY17" fmla="*/ 0 h 10294"/>
                <a:gd name="connsiteX18" fmla="*/ 2952 w 10003"/>
                <a:gd name="connsiteY18" fmla="*/ 2061 h 10294"/>
                <a:gd name="connsiteX19" fmla="*/ 2582 w 10003"/>
                <a:gd name="connsiteY19" fmla="*/ 2061 h 10294"/>
                <a:gd name="connsiteX20" fmla="*/ 2582 w 10003"/>
                <a:gd name="connsiteY20" fmla="*/ 2492 h 10294"/>
                <a:gd name="connsiteX21" fmla="*/ 1917 w 10003"/>
                <a:gd name="connsiteY21" fmla="*/ 2815 h 10294"/>
                <a:gd name="connsiteX22" fmla="*/ 1917 w 10003"/>
                <a:gd name="connsiteY22" fmla="*/ 4413 h 10294"/>
                <a:gd name="connsiteX23" fmla="*/ 1561 w 10003"/>
                <a:gd name="connsiteY23" fmla="*/ 4413 h 10294"/>
                <a:gd name="connsiteX24" fmla="*/ 1561 w 10003"/>
                <a:gd name="connsiteY24" fmla="*/ 4837 h 10294"/>
                <a:gd name="connsiteX25" fmla="*/ 1917 w 10003"/>
                <a:gd name="connsiteY25" fmla="*/ 4837 h 10294"/>
                <a:gd name="connsiteX26" fmla="*/ 1917 w 10003"/>
                <a:gd name="connsiteY26" fmla="*/ 5367 h 10294"/>
                <a:gd name="connsiteX27" fmla="*/ 1561 w 10003"/>
                <a:gd name="connsiteY27" fmla="*/ 5367 h 10294"/>
                <a:gd name="connsiteX28" fmla="*/ 1561 w 10003"/>
                <a:gd name="connsiteY28" fmla="*/ 5791 h 10294"/>
                <a:gd name="connsiteX29" fmla="*/ 1917 w 10003"/>
                <a:gd name="connsiteY29" fmla="*/ 5791 h 10294"/>
                <a:gd name="connsiteX30" fmla="*/ 1917 w 10003"/>
                <a:gd name="connsiteY30" fmla="*/ 7043 h 10294"/>
                <a:gd name="connsiteX31" fmla="*/ 856 w 10003"/>
                <a:gd name="connsiteY31" fmla="*/ 7043 h 10294"/>
                <a:gd name="connsiteX32" fmla="*/ 856 w 10003"/>
                <a:gd name="connsiteY32" fmla="*/ 7818 h 10294"/>
                <a:gd name="connsiteX33" fmla="*/ 1400 w 10003"/>
                <a:gd name="connsiteY33" fmla="*/ 7838 h 10294"/>
                <a:gd name="connsiteX34" fmla="*/ 2137 w 10003"/>
                <a:gd name="connsiteY34" fmla="*/ 7315 h 10294"/>
                <a:gd name="connsiteX35" fmla="*/ 2131 w 10003"/>
                <a:gd name="connsiteY35" fmla="*/ 7818 h 10294"/>
                <a:gd name="connsiteX36" fmla="*/ 2810 w 10003"/>
                <a:gd name="connsiteY36" fmla="*/ 7368 h 10294"/>
                <a:gd name="connsiteX37" fmla="*/ 2810 w 10003"/>
                <a:gd name="connsiteY37" fmla="*/ 7818 h 10294"/>
                <a:gd name="connsiteX38" fmla="*/ 3481 w 10003"/>
                <a:gd name="connsiteY38" fmla="*/ 7361 h 10294"/>
                <a:gd name="connsiteX39" fmla="*/ 3487 w 10003"/>
                <a:gd name="connsiteY39" fmla="*/ 7811 h 10294"/>
                <a:gd name="connsiteX40" fmla="*/ 4133 w 10003"/>
                <a:gd name="connsiteY40" fmla="*/ 7328 h 10294"/>
                <a:gd name="connsiteX41" fmla="*/ 4133 w 10003"/>
                <a:gd name="connsiteY41" fmla="*/ 8613 h 10294"/>
                <a:gd name="connsiteX42" fmla="*/ 4208 w 10003"/>
                <a:gd name="connsiteY42" fmla="*/ 8520 h 10294"/>
                <a:gd name="connsiteX43" fmla="*/ 4281 w 10003"/>
                <a:gd name="connsiteY43" fmla="*/ 8434 h 10294"/>
                <a:gd name="connsiteX44" fmla="*/ 4371 w 10003"/>
                <a:gd name="connsiteY44" fmla="*/ 8361 h 10294"/>
                <a:gd name="connsiteX45" fmla="*/ 4470 w 10003"/>
                <a:gd name="connsiteY45" fmla="*/ 8295 h 10294"/>
                <a:gd name="connsiteX46" fmla="*/ 4570 w 10003"/>
                <a:gd name="connsiteY46" fmla="*/ 8249 h 10294"/>
                <a:gd name="connsiteX47" fmla="*/ 4677 w 10003"/>
                <a:gd name="connsiteY47" fmla="*/ 8215 h 10294"/>
                <a:gd name="connsiteX48" fmla="*/ 4789 w 10003"/>
                <a:gd name="connsiteY48" fmla="*/ 8189 h 10294"/>
                <a:gd name="connsiteX49" fmla="*/ 4918 w 10003"/>
                <a:gd name="connsiteY49" fmla="*/ 8182 h 10294"/>
                <a:gd name="connsiteX50" fmla="*/ 5094 w 10003"/>
                <a:gd name="connsiteY50" fmla="*/ 8195 h 10294"/>
                <a:gd name="connsiteX51" fmla="*/ 5269 w 10003"/>
                <a:gd name="connsiteY51" fmla="*/ 8242 h 10294"/>
                <a:gd name="connsiteX52" fmla="*/ 5409 w 10003"/>
                <a:gd name="connsiteY52" fmla="*/ 8321 h 10294"/>
                <a:gd name="connsiteX53" fmla="*/ 5552 w 10003"/>
                <a:gd name="connsiteY53" fmla="*/ 8421 h 10294"/>
                <a:gd name="connsiteX54" fmla="*/ 5673 w 10003"/>
                <a:gd name="connsiteY54" fmla="*/ 8540 h 10294"/>
                <a:gd name="connsiteX55" fmla="*/ 5753 w 10003"/>
                <a:gd name="connsiteY55" fmla="*/ 8686 h 10294"/>
                <a:gd name="connsiteX56" fmla="*/ 5827 w 10003"/>
                <a:gd name="connsiteY56" fmla="*/ 8838 h 10294"/>
                <a:gd name="connsiteX57" fmla="*/ 5852 w 10003"/>
                <a:gd name="connsiteY57" fmla="*/ 9004 h 10294"/>
                <a:gd name="connsiteX58" fmla="*/ 5886 w 10003"/>
                <a:gd name="connsiteY58" fmla="*/ 8997 h 10294"/>
                <a:gd name="connsiteX59" fmla="*/ 5913 w 10003"/>
                <a:gd name="connsiteY59" fmla="*/ 8997 h 10294"/>
                <a:gd name="connsiteX60" fmla="*/ 5940 w 10003"/>
                <a:gd name="connsiteY60" fmla="*/ 8991 h 10294"/>
                <a:gd name="connsiteX61" fmla="*/ 5966 w 10003"/>
                <a:gd name="connsiteY61" fmla="*/ 8991 h 10294"/>
                <a:gd name="connsiteX62" fmla="*/ 6000 w 10003"/>
                <a:gd name="connsiteY62" fmla="*/ 8984 h 10294"/>
                <a:gd name="connsiteX63" fmla="*/ 6032 w 10003"/>
                <a:gd name="connsiteY63" fmla="*/ 8984 h 10294"/>
                <a:gd name="connsiteX64" fmla="*/ 6060 w 10003"/>
                <a:gd name="connsiteY64" fmla="*/ 8984 h 10294"/>
                <a:gd name="connsiteX65" fmla="*/ 6095 w 10003"/>
                <a:gd name="connsiteY65" fmla="*/ 8984 h 10294"/>
                <a:gd name="connsiteX66" fmla="*/ 6235 w 10003"/>
                <a:gd name="connsiteY66" fmla="*/ 8991 h 10294"/>
                <a:gd name="connsiteX67" fmla="*/ 6363 w 10003"/>
                <a:gd name="connsiteY67" fmla="*/ 9024 h 10294"/>
                <a:gd name="connsiteX68" fmla="*/ 6490 w 10003"/>
                <a:gd name="connsiteY68" fmla="*/ 9070 h 10294"/>
                <a:gd name="connsiteX69" fmla="*/ 6606 w 10003"/>
                <a:gd name="connsiteY69" fmla="*/ 9137 h 10294"/>
                <a:gd name="connsiteX70" fmla="*/ 6712 w 10003"/>
                <a:gd name="connsiteY70" fmla="*/ 9216 h 10294"/>
                <a:gd name="connsiteX71" fmla="*/ 6807 w 10003"/>
                <a:gd name="connsiteY71" fmla="*/ 9302 h 10294"/>
                <a:gd name="connsiteX72" fmla="*/ 6882 w 10003"/>
                <a:gd name="connsiteY72" fmla="*/ 9415 h 10294"/>
                <a:gd name="connsiteX73" fmla="*/ 6949 w 10003"/>
                <a:gd name="connsiteY73" fmla="*/ 9527 h 10294"/>
                <a:gd name="connsiteX74" fmla="*/ 3113 w 10003"/>
                <a:gd name="connsiteY74" fmla="*/ 9527 h 10294"/>
                <a:gd name="connsiteX75" fmla="*/ 3152 w 10003"/>
                <a:gd name="connsiteY75" fmla="*/ 9441 h 10294"/>
                <a:gd name="connsiteX76" fmla="*/ 3206 w 10003"/>
                <a:gd name="connsiteY76" fmla="*/ 9355 h 10294"/>
                <a:gd name="connsiteX77" fmla="*/ 3261 w 10003"/>
                <a:gd name="connsiteY77" fmla="*/ 9289 h 10294"/>
                <a:gd name="connsiteX78" fmla="*/ 3332 w 10003"/>
                <a:gd name="connsiteY78" fmla="*/ 9223 h 10294"/>
                <a:gd name="connsiteX79" fmla="*/ 3400 w 10003"/>
                <a:gd name="connsiteY79" fmla="*/ 9170 h 10294"/>
                <a:gd name="connsiteX80" fmla="*/ 3481 w 10003"/>
                <a:gd name="connsiteY80" fmla="*/ 9117 h 10294"/>
                <a:gd name="connsiteX81" fmla="*/ 3562 w 10003"/>
                <a:gd name="connsiteY81" fmla="*/ 9077 h 10294"/>
                <a:gd name="connsiteX82" fmla="*/ 3657 w 10003"/>
                <a:gd name="connsiteY82" fmla="*/ 9044 h 10294"/>
                <a:gd name="connsiteX83" fmla="*/ 3657 w 10003"/>
                <a:gd name="connsiteY83" fmla="*/ 8195 h 10294"/>
                <a:gd name="connsiteX84" fmla="*/ 1927 w 10003"/>
                <a:gd name="connsiteY84" fmla="*/ 8475 h 10294"/>
                <a:gd name="connsiteX85" fmla="*/ 1362 w 10003"/>
                <a:gd name="connsiteY85" fmla="*/ 8379 h 10294"/>
                <a:gd name="connsiteX86" fmla="*/ 3 w 10003"/>
                <a:gd name="connsiteY86" fmla="*/ 7088 h 10294"/>
                <a:gd name="connsiteX87" fmla="*/ 1851 w 10003"/>
                <a:gd name="connsiteY87" fmla="*/ 9877 h 10294"/>
                <a:gd name="connsiteX88" fmla="*/ 6229 w 10003"/>
                <a:gd name="connsiteY88" fmla="*/ 10294 h 10294"/>
                <a:gd name="connsiteX89" fmla="*/ 8632 w 10003"/>
                <a:gd name="connsiteY89" fmla="*/ 9231 h 10294"/>
                <a:gd name="connsiteX90" fmla="*/ 9121 w 10003"/>
                <a:gd name="connsiteY90" fmla="*/ 8935 h 10294"/>
                <a:gd name="connsiteX0" fmla="*/ 9121 w 10003"/>
                <a:gd name="connsiteY0" fmla="*/ 8935 h 10294"/>
                <a:gd name="connsiteX1" fmla="*/ 10003 w 10003"/>
                <a:gd name="connsiteY1" fmla="*/ 7381 h 10294"/>
                <a:gd name="connsiteX2" fmla="*/ 9176 w 10003"/>
                <a:gd name="connsiteY2" fmla="*/ 7381 h 10294"/>
                <a:gd name="connsiteX3" fmla="*/ 9176 w 10003"/>
                <a:gd name="connsiteY3" fmla="*/ 4128 h 10294"/>
                <a:gd name="connsiteX4" fmla="*/ 7136 w 10003"/>
                <a:gd name="connsiteY4" fmla="*/ 4128 h 10294"/>
                <a:gd name="connsiteX5" fmla="*/ 7136 w 10003"/>
                <a:gd name="connsiteY5" fmla="*/ 3816 h 10294"/>
                <a:gd name="connsiteX6" fmla="*/ 8767 w 10003"/>
                <a:gd name="connsiteY6" fmla="*/ 3816 h 10294"/>
                <a:gd name="connsiteX7" fmla="*/ 8767 w 10003"/>
                <a:gd name="connsiteY7" fmla="*/ 3498 h 10294"/>
                <a:gd name="connsiteX8" fmla="*/ 7136 w 10003"/>
                <a:gd name="connsiteY8" fmla="*/ 3498 h 10294"/>
                <a:gd name="connsiteX9" fmla="*/ 7136 w 10003"/>
                <a:gd name="connsiteY9" fmla="*/ 1365 h 10294"/>
                <a:gd name="connsiteX10" fmla="*/ 4736 w 10003"/>
                <a:gd name="connsiteY10" fmla="*/ 550 h 10294"/>
                <a:gd name="connsiteX11" fmla="*/ 4736 w 10003"/>
                <a:gd name="connsiteY11" fmla="*/ 5672 h 10294"/>
                <a:gd name="connsiteX12" fmla="*/ 4356 w 10003"/>
                <a:gd name="connsiteY12" fmla="*/ 5678 h 10294"/>
                <a:gd name="connsiteX13" fmla="*/ 4356 w 10003"/>
                <a:gd name="connsiteY13" fmla="*/ 1756 h 10294"/>
                <a:gd name="connsiteX14" fmla="*/ 3549 w 10003"/>
                <a:gd name="connsiteY14" fmla="*/ 2061 h 10294"/>
                <a:gd name="connsiteX15" fmla="*/ 3113 w 10003"/>
                <a:gd name="connsiteY15" fmla="*/ 2061 h 10294"/>
                <a:gd name="connsiteX16" fmla="*/ 3113 w 10003"/>
                <a:gd name="connsiteY16" fmla="*/ 0 h 10294"/>
                <a:gd name="connsiteX17" fmla="*/ 2952 w 10003"/>
                <a:gd name="connsiteY17" fmla="*/ 0 h 10294"/>
                <a:gd name="connsiteX18" fmla="*/ 2952 w 10003"/>
                <a:gd name="connsiteY18" fmla="*/ 2061 h 10294"/>
                <a:gd name="connsiteX19" fmla="*/ 2582 w 10003"/>
                <a:gd name="connsiteY19" fmla="*/ 2061 h 10294"/>
                <a:gd name="connsiteX20" fmla="*/ 2582 w 10003"/>
                <a:gd name="connsiteY20" fmla="*/ 2492 h 10294"/>
                <a:gd name="connsiteX21" fmla="*/ 1917 w 10003"/>
                <a:gd name="connsiteY21" fmla="*/ 2815 h 10294"/>
                <a:gd name="connsiteX22" fmla="*/ 1917 w 10003"/>
                <a:gd name="connsiteY22" fmla="*/ 4413 h 10294"/>
                <a:gd name="connsiteX23" fmla="*/ 1561 w 10003"/>
                <a:gd name="connsiteY23" fmla="*/ 4413 h 10294"/>
                <a:gd name="connsiteX24" fmla="*/ 1561 w 10003"/>
                <a:gd name="connsiteY24" fmla="*/ 4837 h 10294"/>
                <a:gd name="connsiteX25" fmla="*/ 1917 w 10003"/>
                <a:gd name="connsiteY25" fmla="*/ 4837 h 10294"/>
                <a:gd name="connsiteX26" fmla="*/ 1917 w 10003"/>
                <a:gd name="connsiteY26" fmla="*/ 5367 h 10294"/>
                <a:gd name="connsiteX27" fmla="*/ 1561 w 10003"/>
                <a:gd name="connsiteY27" fmla="*/ 5367 h 10294"/>
                <a:gd name="connsiteX28" fmla="*/ 1561 w 10003"/>
                <a:gd name="connsiteY28" fmla="*/ 5791 h 10294"/>
                <a:gd name="connsiteX29" fmla="*/ 1917 w 10003"/>
                <a:gd name="connsiteY29" fmla="*/ 5791 h 10294"/>
                <a:gd name="connsiteX30" fmla="*/ 1917 w 10003"/>
                <a:gd name="connsiteY30" fmla="*/ 7043 h 10294"/>
                <a:gd name="connsiteX31" fmla="*/ 856 w 10003"/>
                <a:gd name="connsiteY31" fmla="*/ 7043 h 10294"/>
                <a:gd name="connsiteX32" fmla="*/ 856 w 10003"/>
                <a:gd name="connsiteY32" fmla="*/ 7818 h 10294"/>
                <a:gd name="connsiteX33" fmla="*/ 1400 w 10003"/>
                <a:gd name="connsiteY33" fmla="*/ 7838 h 10294"/>
                <a:gd name="connsiteX34" fmla="*/ 2137 w 10003"/>
                <a:gd name="connsiteY34" fmla="*/ 7315 h 10294"/>
                <a:gd name="connsiteX35" fmla="*/ 2131 w 10003"/>
                <a:gd name="connsiteY35" fmla="*/ 7818 h 10294"/>
                <a:gd name="connsiteX36" fmla="*/ 2810 w 10003"/>
                <a:gd name="connsiteY36" fmla="*/ 7368 h 10294"/>
                <a:gd name="connsiteX37" fmla="*/ 2810 w 10003"/>
                <a:gd name="connsiteY37" fmla="*/ 7818 h 10294"/>
                <a:gd name="connsiteX38" fmla="*/ 3481 w 10003"/>
                <a:gd name="connsiteY38" fmla="*/ 7361 h 10294"/>
                <a:gd name="connsiteX39" fmla="*/ 3487 w 10003"/>
                <a:gd name="connsiteY39" fmla="*/ 7811 h 10294"/>
                <a:gd name="connsiteX40" fmla="*/ 4133 w 10003"/>
                <a:gd name="connsiteY40" fmla="*/ 7328 h 10294"/>
                <a:gd name="connsiteX41" fmla="*/ 4133 w 10003"/>
                <a:gd name="connsiteY41" fmla="*/ 8613 h 10294"/>
                <a:gd name="connsiteX42" fmla="*/ 4208 w 10003"/>
                <a:gd name="connsiteY42" fmla="*/ 8520 h 10294"/>
                <a:gd name="connsiteX43" fmla="*/ 4281 w 10003"/>
                <a:gd name="connsiteY43" fmla="*/ 8434 h 10294"/>
                <a:gd name="connsiteX44" fmla="*/ 4371 w 10003"/>
                <a:gd name="connsiteY44" fmla="*/ 8361 h 10294"/>
                <a:gd name="connsiteX45" fmla="*/ 4470 w 10003"/>
                <a:gd name="connsiteY45" fmla="*/ 8295 h 10294"/>
                <a:gd name="connsiteX46" fmla="*/ 4570 w 10003"/>
                <a:gd name="connsiteY46" fmla="*/ 8249 h 10294"/>
                <a:gd name="connsiteX47" fmla="*/ 4677 w 10003"/>
                <a:gd name="connsiteY47" fmla="*/ 8215 h 10294"/>
                <a:gd name="connsiteX48" fmla="*/ 4789 w 10003"/>
                <a:gd name="connsiteY48" fmla="*/ 8189 h 10294"/>
                <a:gd name="connsiteX49" fmla="*/ 4918 w 10003"/>
                <a:gd name="connsiteY49" fmla="*/ 8182 h 10294"/>
                <a:gd name="connsiteX50" fmla="*/ 5094 w 10003"/>
                <a:gd name="connsiteY50" fmla="*/ 8195 h 10294"/>
                <a:gd name="connsiteX51" fmla="*/ 5269 w 10003"/>
                <a:gd name="connsiteY51" fmla="*/ 8242 h 10294"/>
                <a:gd name="connsiteX52" fmla="*/ 5409 w 10003"/>
                <a:gd name="connsiteY52" fmla="*/ 8321 h 10294"/>
                <a:gd name="connsiteX53" fmla="*/ 5552 w 10003"/>
                <a:gd name="connsiteY53" fmla="*/ 8421 h 10294"/>
                <a:gd name="connsiteX54" fmla="*/ 5673 w 10003"/>
                <a:gd name="connsiteY54" fmla="*/ 8540 h 10294"/>
                <a:gd name="connsiteX55" fmla="*/ 5753 w 10003"/>
                <a:gd name="connsiteY55" fmla="*/ 8686 h 10294"/>
                <a:gd name="connsiteX56" fmla="*/ 5827 w 10003"/>
                <a:gd name="connsiteY56" fmla="*/ 8838 h 10294"/>
                <a:gd name="connsiteX57" fmla="*/ 5852 w 10003"/>
                <a:gd name="connsiteY57" fmla="*/ 9004 h 10294"/>
                <a:gd name="connsiteX58" fmla="*/ 5886 w 10003"/>
                <a:gd name="connsiteY58" fmla="*/ 8997 h 10294"/>
                <a:gd name="connsiteX59" fmla="*/ 5913 w 10003"/>
                <a:gd name="connsiteY59" fmla="*/ 8997 h 10294"/>
                <a:gd name="connsiteX60" fmla="*/ 5940 w 10003"/>
                <a:gd name="connsiteY60" fmla="*/ 8991 h 10294"/>
                <a:gd name="connsiteX61" fmla="*/ 5966 w 10003"/>
                <a:gd name="connsiteY61" fmla="*/ 8991 h 10294"/>
                <a:gd name="connsiteX62" fmla="*/ 6000 w 10003"/>
                <a:gd name="connsiteY62" fmla="*/ 8984 h 10294"/>
                <a:gd name="connsiteX63" fmla="*/ 6032 w 10003"/>
                <a:gd name="connsiteY63" fmla="*/ 8984 h 10294"/>
                <a:gd name="connsiteX64" fmla="*/ 6060 w 10003"/>
                <a:gd name="connsiteY64" fmla="*/ 8984 h 10294"/>
                <a:gd name="connsiteX65" fmla="*/ 6095 w 10003"/>
                <a:gd name="connsiteY65" fmla="*/ 8984 h 10294"/>
                <a:gd name="connsiteX66" fmla="*/ 6235 w 10003"/>
                <a:gd name="connsiteY66" fmla="*/ 8991 h 10294"/>
                <a:gd name="connsiteX67" fmla="*/ 6363 w 10003"/>
                <a:gd name="connsiteY67" fmla="*/ 9024 h 10294"/>
                <a:gd name="connsiteX68" fmla="*/ 6490 w 10003"/>
                <a:gd name="connsiteY68" fmla="*/ 9070 h 10294"/>
                <a:gd name="connsiteX69" fmla="*/ 6606 w 10003"/>
                <a:gd name="connsiteY69" fmla="*/ 9137 h 10294"/>
                <a:gd name="connsiteX70" fmla="*/ 6712 w 10003"/>
                <a:gd name="connsiteY70" fmla="*/ 9216 h 10294"/>
                <a:gd name="connsiteX71" fmla="*/ 6807 w 10003"/>
                <a:gd name="connsiteY71" fmla="*/ 9302 h 10294"/>
                <a:gd name="connsiteX72" fmla="*/ 6882 w 10003"/>
                <a:gd name="connsiteY72" fmla="*/ 9415 h 10294"/>
                <a:gd name="connsiteX73" fmla="*/ 6949 w 10003"/>
                <a:gd name="connsiteY73" fmla="*/ 9527 h 10294"/>
                <a:gd name="connsiteX74" fmla="*/ 3113 w 10003"/>
                <a:gd name="connsiteY74" fmla="*/ 9527 h 10294"/>
                <a:gd name="connsiteX75" fmla="*/ 3152 w 10003"/>
                <a:gd name="connsiteY75" fmla="*/ 9441 h 10294"/>
                <a:gd name="connsiteX76" fmla="*/ 3206 w 10003"/>
                <a:gd name="connsiteY76" fmla="*/ 9355 h 10294"/>
                <a:gd name="connsiteX77" fmla="*/ 3261 w 10003"/>
                <a:gd name="connsiteY77" fmla="*/ 9289 h 10294"/>
                <a:gd name="connsiteX78" fmla="*/ 3332 w 10003"/>
                <a:gd name="connsiteY78" fmla="*/ 9223 h 10294"/>
                <a:gd name="connsiteX79" fmla="*/ 3400 w 10003"/>
                <a:gd name="connsiteY79" fmla="*/ 9170 h 10294"/>
                <a:gd name="connsiteX80" fmla="*/ 3481 w 10003"/>
                <a:gd name="connsiteY80" fmla="*/ 9117 h 10294"/>
                <a:gd name="connsiteX81" fmla="*/ 3562 w 10003"/>
                <a:gd name="connsiteY81" fmla="*/ 9077 h 10294"/>
                <a:gd name="connsiteX82" fmla="*/ 3657 w 10003"/>
                <a:gd name="connsiteY82" fmla="*/ 9044 h 10294"/>
                <a:gd name="connsiteX83" fmla="*/ 3657 w 10003"/>
                <a:gd name="connsiteY83" fmla="*/ 8195 h 10294"/>
                <a:gd name="connsiteX84" fmla="*/ 1542 w 10003"/>
                <a:gd name="connsiteY84" fmla="*/ 8282 h 10294"/>
                <a:gd name="connsiteX85" fmla="*/ 1362 w 10003"/>
                <a:gd name="connsiteY85" fmla="*/ 8379 h 10294"/>
                <a:gd name="connsiteX86" fmla="*/ 3 w 10003"/>
                <a:gd name="connsiteY86" fmla="*/ 7088 h 10294"/>
                <a:gd name="connsiteX87" fmla="*/ 1851 w 10003"/>
                <a:gd name="connsiteY87" fmla="*/ 9877 h 10294"/>
                <a:gd name="connsiteX88" fmla="*/ 6229 w 10003"/>
                <a:gd name="connsiteY88" fmla="*/ 10294 h 10294"/>
                <a:gd name="connsiteX89" fmla="*/ 8632 w 10003"/>
                <a:gd name="connsiteY89" fmla="*/ 9231 h 10294"/>
                <a:gd name="connsiteX90" fmla="*/ 9121 w 10003"/>
                <a:gd name="connsiteY90" fmla="*/ 8935 h 10294"/>
                <a:gd name="connsiteX0" fmla="*/ 9120 w 10002"/>
                <a:gd name="connsiteY0" fmla="*/ 8935 h 10294"/>
                <a:gd name="connsiteX1" fmla="*/ 10002 w 10002"/>
                <a:gd name="connsiteY1" fmla="*/ 7381 h 10294"/>
                <a:gd name="connsiteX2" fmla="*/ 9175 w 10002"/>
                <a:gd name="connsiteY2" fmla="*/ 7381 h 10294"/>
                <a:gd name="connsiteX3" fmla="*/ 9175 w 10002"/>
                <a:gd name="connsiteY3" fmla="*/ 4128 h 10294"/>
                <a:gd name="connsiteX4" fmla="*/ 7135 w 10002"/>
                <a:gd name="connsiteY4" fmla="*/ 4128 h 10294"/>
                <a:gd name="connsiteX5" fmla="*/ 7135 w 10002"/>
                <a:gd name="connsiteY5" fmla="*/ 3816 h 10294"/>
                <a:gd name="connsiteX6" fmla="*/ 8766 w 10002"/>
                <a:gd name="connsiteY6" fmla="*/ 3816 h 10294"/>
                <a:gd name="connsiteX7" fmla="*/ 8766 w 10002"/>
                <a:gd name="connsiteY7" fmla="*/ 3498 h 10294"/>
                <a:gd name="connsiteX8" fmla="*/ 7135 w 10002"/>
                <a:gd name="connsiteY8" fmla="*/ 3498 h 10294"/>
                <a:gd name="connsiteX9" fmla="*/ 7135 w 10002"/>
                <a:gd name="connsiteY9" fmla="*/ 1365 h 10294"/>
                <a:gd name="connsiteX10" fmla="*/ 4735 w 10002"/>
                <a:gd name="connsiteY10" fmla="*/ 550 h 10294"/>
                <a:gd name="connsiteX11" fmla="*/ 4735 w 10002"/>
                <a:gd name="connsiteY11" fmla="*/ 5672 h 10294"/>
                <a:gd name="connsiteX12" fmla="*/ 4355 w 10002"/>
                <a:gd name="connsiteY12" fmla="*/ 5678 h 10294"/>
                <a:gd name="connsiteX13" fmla="*/ 4355 w 10002"/>
                <a:gd name="connsiteY13" fmla="*/ 1756 h 10294"/>
                <a:gd name="connsiteX14" fmla="*/ 3548 w 10002"/>
                <a:gd name="connsiteY14" fmla="*/ 2061 h 10294"/>
                <a:gd name="connsiteX15" fmla="*/ 3112 w 10002"/>
                <a:gd name="connsiteY15" fmla="*/ 2061 h 10294"/>
                <a:gd name="connsiteX16" fmla="*/ 3112 w 10002"/>
                <a:gd name="connsiteY16" fmla="*/ 0 h 10294"/>
                <a:gd name="connsiteX17" fmla="*/ 2951 w 10002"/>
                <a:gd name="connsiteY17" fmla="*/ 0 h 10294"/>
                <a:gd name="connsiteX18" fmla="*/ 2951 w 10002"/>
                <a:gd name="connsiteY18" fmla="*/ 2061 h 10294"/>
                <a:gd name="connsiteX19" fmla="*/ 2581 w 10002"/>
                <a:gd name="connsiteY19" fmla="*/ 2061 h 10294"/>
                <a:gd name="connsiteX20" fmla="*/ 2581 w 10002"/>
                <a:gd name="connsiteY20" fmla="*/ 2492 h 10294"/>
                <a:gd name="connsiteX21" fmla="*/ 1916 w 10002"/>
                <a:gd name="connsiteY21" fmla="*/ 2815 h 10294"/>
                <a:gd name="connsiteX22" fmla="*/ 1916 w 10002"/>
                <a:gd name="connsiteY22" fmla="*/ 4413 h 10294"/>
                <a:gd name="connsiteX23" fmla="*/ 1560 w 10002"/>
                <a:gd name="connsiteY23" fmla="*/ 4413 h 10294"/>
                <a:gd name="connsiteX24" fmla="*/ 1560 w 10002"/>
                <a:gd name="connsiteY24" fmla="*/ 4837 h 10294"/>
                <a:gd name="connsiteX25" fmla="*/ 1916 w 10002"/>
                <a:gd name="connsiteY25" fmla="*/ 4837 h 10294"/>
                <a:gd name="connsiteX26" fmla="*/ 1916 w 10002"/>
                <a:gd name="connsiteY26" fmla="*/ 5367 h 10294"/>
                <a:gd name="connsiteX27" fmla="*/ 1560 w 10002"/>
                <a:gd name="connsiteY27" fmla="*/ 5367 h 10294"/>
                <a:gd name="connsiteX28" fmla="*/ 1560 w 10002"/>
                <a:gd name="connsiteY28" fmla="*/ 5791 h 10294"/>
                <a:gd name="connsiteX29" fmla="*/ 1916 w 10002"/>
                <a:gd name="connsiteY29" fmla="*/ 5791 h 10294"/>
                <a:gd name="connsiteX30" fmla="*/ 1916 w 10002"/>
                <a:gd name="connsiteY30" fmla="*/ 7043 h 10294"/>
                <a:gd name="connsiteX31" fmla="*/ 855 w 10002"/>
                <a:gd name="connsiteY31" fmla="*/ 7043 h 10294"/>
                <a:gd name="connsiteX32" fmla="*/ 855 w 10002"/>
                <a:gd name="connsiteY32" fmla="*/ 7818 h 10294"/>
                <a:gd name="connsiteX33" fmla="*/ 1399 w 10002"/>
                <a:gd name="connsiteY33" fmla="*/ 7838 h 10294"/>
                <a:gd name="connsiteX34" fmla="*/ 2136 w 10002"/>
                <a:gd name="connsiteY34" fmla="*/ 7315 h 10294"/>
                <a:gd name="connsiteX35" fmla="*/ 2130 w 10002"/>
                <a:gd name="connsiteY35" fmla="*/ 7818 h 10294"/>
                <a:gd name="connsiteX36" fmla="*/ 2809 w 10002"/>
                <a:gd name="connsiteY36" fmla="*/ 7368 h 10294"/>
                <a:gd name="connsiteX37" fmla="*/ 2809 w 10002"/>
                <a:gd name="connsiteY37" fmla="*/ 7818 h 10294"/>
                <a:gd name="connsiteX38" fmla="*/ 3480 w 10002"/>
                <a:gd name="connsiteY38" fmla="*/ 7361 h 10294"/>
                <a:gd name="connsiteX39" fmla="*/ 3486 w 10002"/>
                <a:gd name="connsiteY39" fmla="*/ 7811 h 10294"/>
                <a:gd name="connsiteX40" fmla="*/ 4132 w 10002"/>
                <a:gd name="connsiteY40" fmla="*/ 7328 h 10294"/>
                <a:gd name="connsiteX41" fmla="*/ 4132 w 10002"/>
                <a:gd name="connsiteY41" fmla="*/ 8613 h 10294"/>
                <a:gd name="connsiteX42" fmla="*/ 4207 w 10002"/>
                <a:gd name="connsiteY42" fmla="*/ 8520 h 10294"/>
                <a:gd name="connsiteX43" fmla="*/ 4280 w 10002"/>
                <a:gd name="connsiteY43" fmla="*/ 8434 h 10294"/>
                <a:gd name="connsiteX44" fmla="*/ 4370 w 10002"/>
                <a:gd name="connsiteY44" fmla="*/ 8361 h 10294"/>
                <a:gd name="connsiteX45" fmla="*/ 4469 w 10002"/>
                <a:gd name="connsiteY45" fmla="*/ 8295 h 10294"/>
                <a:gd name="connsiteX46" fmla="*/ 4569 w 10002"/>
                <a:gd name="connsiteY46" fmla="*/ 8249 h 10294"/>
                <a:gd name="connsiteX47" fmla="*/ 4676 w 10002"/>
                <a:gd name="connsiteY47" fmla="*/ 8215 h 10294"/>
                <a:gd name="connsiteX48" fmla="*/ 4788 w 10002"/>
                <a:gd name="connsiteY48" fmla="*/ 8189 h 10294"/>
                <a:gd name="connsiteX49" fmla="*/ 4917 w 10002"/>
                <a:gd name="connsiteY49" fmla="*/ 8182 h 10294"/>
                <a:gd name="connsiteX50" fmla="*/ 5093 w 10002"/>
                <a:gd name="connsiteY50" fmla="*/ 8195 h 10294"/>
                <a:gd name="connsiteX51" fmla="*/ 5268 w 10002"/>
                <a:gd name="connsiteY51" fmla="*/ 8242 h 10294"/>
                <a:gd name="connsiteX52" fmla="*/ 5408 w 10002"/>
                <a:gd name="connsiteY52" fmla="*/ 8321 h 10294"/>
                <a:gd name="connsiteX53" fmla="*/ 5551 w 10002"/>
                <a:gd name="connsiteY53" fmla="*/ 8421 h 10294"/>
                <a:gd name="connsiteX54" fmla="*/ 5672 w 10002"/>
                <a:gd name="connsiteY54" fmla="*/ 8540 h 10294"/>
                <a:gd name="connsiteX55" fmla="*/ 5752 w 10002"/>
                <a:gd name="connsiteY55" fmla="*/ 8686 h 10294"/>
                <a:gd name="connsiteX56" fmla="*/ 5826 w 10002"/>
                <a:gd name="connsiteY56" fmla="*/ 8838 h 10294"/>
                <a:gd name="connsiteX57" fmla="*/ 5851 w 10002"/>
                <a:gd name="connsiteY57" fmla="*/ 9004 h 10294"/>
                <a:gd name="connsiteX58" fmla="*/ 5885 w 10002"/>
                <a:gd name="connsiteY58" fmla="*/ 8997 h 10294"/>
                <a:gd name="connsiteX59" fmla="*/ 5912 w 10002"/>
                <a:gd name="connsiteY59" fmla="*/ 8997 h 10294"/>
                <a:gd name="connsiteX60" fmla="*/ 5939 w 10002"/>
                <a:gd name="connsiteY60" fmla="*/ 8991 h 10294"/>
                <a:gd name="connsiteX61" fmla="*/ 5965 w 10002"/>
                <a:gd name="connsiteY61" fmla="*/ 8991 h 10294"/>
                <a:gd name="connsiteX62" fmla="*/ 5999 w 10002"/>
                <a:gd name="connsiteY62" fmla="*/ 8984 h 10294"/>
                <a:gd name="connsiteX63" fmla="*/ 6031 w 10002"/>
                <a:gd name="connsiteY63" fmla="*/ 8984 h 10294"/>
                <a:gd name="connsiteX64" fmla="*/ 6059 w 10002"/>
                <a:gd name="connsiteY64" fmla="*/ 8984 h 10294"/>
                <a:gd name="connsiteX65" fmla="*/ 6094 w 10002"/>
                <a:gd name="connsiteY65" fmla="*/ 8984 h 10294"/>
                <a:gd name="connsiteX66" fmla="*/ 6234 w 10002"/>
                <a:gd name="connsiteY66" fmla="*/ 8991 h 10294"/>
                <a:gd name="connsiteX67" fmla="*/ 6362 w 10002"/>
                <a:gd name="connsiteY67" fmla="*/ 9024 h 10294"/>
                <a:gd name="connsiteX68" fmla="*/ 6489 w 10002"/>
                <a:gd name="connsiteY68" fmla="*/ 9070 h 10294"/>
                <a:gd name="connsiteX69" fmla="*/ 6605 w 10002"/>
                <a:gd name="connsiteY69" fmla="*/ 9137 h 10294"/>
                <a:gd name="connsiteX70" fmla="*/ 6711 w 10002"/>
                <a:gd name="connsiteY70" fmla="*/ 9216 h 10294"/>
                <a:gd name="connsiteX71" fmla="*/ 6806 w 10002"/>
                <a:gd name="connsiteY71" fmla="*/ 9302 h 10294"/>
                <a:gd name="connsiteX72" fmla="*/ 6881 w 10002"/>
                <a:gd name="connsiteY72" fmla="*/ 9415 h 10294"/>
                <a:gd name="connsiteX73" fmla="*/ 6948 w 10002"/>
                <a:gd name="connsiteY73" fmla="*/ 9527 h 10294"/>
                <a:gd name="connsiteX74" fmla="*/ 3112 w 10002"/>
                <a:gd name="connsiteY74" fmla="*/ 9527 h 10294"/>
                <a:gd name="connsiteX75" fmla="*/ 3151 w 10002"/>
                <a:gd name="connsiteY75" fmla="*/ 9441 h 10294"/>
                <a:gd name="connsiteX76" fmla="*/ 3205 w 10002"/>
                <a:gd name="connsiteY76" fmla="*/ 9355 h 10294"/>
                <a:gd name="connsiteX77" fmla="*/ 3260 w 10002"/>
                <a:gd name="connsiteY77" fmla="*/ 9289 h 10294"/>
                <a:gd name="connsiteX78" fmla="*/ 3331 w 10002"/>
                <a:gd name="connsiteY78" fmla="*/ 9223 h 10294"/>
                <a:gd name="connsiteX79" fmla="*/ 3399 w 10002"/>
                <a:gd name="connsiteY79" fmla="*/ 9170 h 10294"/>
                <a:gd name="connsiteX80" fmla="*/ 3480 w 10002"/>
                <a:gd name="connsiteY80" fmla="*/ 9117 h 10294"/>
                <a:gd name="connsiteX81" fmla="*/ 3561 w 10002"/>
                <a:gd name="connsiteY81" fmla="*/ 9077 h 10294"/>
                <a:gd name="connsiteX82" fmla="*/ 3656 w 10002"/>
                <a:gd name="connsiteY82" fmla="*/ 9044 h 10294"/>
                <a:gd name="connsiteX83" fmla="*/ 3656 w 10002"/>
                <a:gd name="connsiteY83" fmla="*/ 8195 h 10294"/>
                <a:gd name="connsiteX84" fmla="*/ 1541 w 10002"/>
                <a:gd name="connsiteY84" fmla="*/ 8282 h 10294"/>
                <a:gd name="connsiteX85" fmla="*/ 2 w 10002"/>
                <a:gd name="connsiteY85" fmla="*/ 7088 h 10294"/>
                <a:gd name="connsiteX86" fmla="*/ 1850 w 10002"/>
                <a:gd name="connsiteY86" fmla="*/ 9877 h 10294"/>
                <a:gd name="connsiteX87" fmla="*/ 6228 w 10002"/>
                <a:gd name="connsiteY87" fmla="*/ 10294 h 10294"/>
                <a:gd name="connsiteX88" fmla="*/ 8631 w 10002"/>
                <a:gd name="connsiteY88" fmla="*/ 9231 h 10294"/>
                <a:gd name="connsiteX89" fmla="*/ 9120 w 10002"/>
                <a:gd name="connsiteY89" fmla="*/ 8935 h 10294"/>
                <a:gd name="connsiteX0" fmla="*/ 9120 w 10002"/>
                <a:gd name="connsiteY0" fmla="*/ 8935 h 10474"/>
                <a:gd name="connsiteX1" fmla="*/ 10002 w 10002"/>
                <a:gd name="connsiteY1" fmla="*/ 7381 h 10474"/>
                <a:gd name="connsiteX2" fmla="*/ 9175 w 10002"/>
                <a:gd name="connsiteY2" fmla="*/ 7381 h 10474"/>
                <a:gd name="connsiteX3" fmla="*/ 9175 w 10002"/>
                <a:gd name="connsiteY3" fmla="*/ 4128 h 10474"/>
                <a:gd name="connsiteX4" fmla="*/ 7135 w 10002"/>
                <a:gd name="connsiteY4" fmla="*/ 4128 h 10474"/>
                <a:gd name="connsiteX5" fmla="*/ 7135 w 10002"/>
                <a:gd name="connsiteY5" fmla="*/ 3816 h 10474"/>
                <a:gd name="connsiteX6" fmla="*/ 8766 w 10002"/>
                <a:gd name="connsiteY6" fmla="*/ 3816 h 10474"/>
                <a:gd name="connsiteX7" fmla="*/ 8766 w 10002"/>
                <a:gd name="connsiteY7" fmla="*/ 3498 h 10474"/>
                <a:gd name="connsiteX8" fmla="*/ 7135 w 10002"/>
                <a:gd name="connsiteY8" fmla="*/ 3498 h 10474"/>
                <a:gd name="connsiteX9" fmla="*/ 7135 w 10002"/>
                <a:gd name="connsiteY9" fmla="*/ 1365 h 10474"/>
                <a:gd name="connsiteX10" fmla="*/ 4735 w 10002"/>
                <a:gd name="connsiteY10" fmla="*/ 550 h 10474"/>
                <a:gd name="connsiteX11" fmla="*/ 4735 w 10002"/>
                <a:gd name="connsiteY11" fmla="*/ 5672 h 10474"/>
                <a:gd name="connsiteX12" fmla="*/ 4355 w 10002"/>
                <a:gd name="connsiteY12" fmla="*/ 5678 h 10474"/>
                <a:gd name="connsiteX13" fmla="*/ 4355 w 10002"/>
                <a:gd name="connsiteY13" fmla="*/ 1756 h 10474"/>
                <a:gd name="connsiteX14" fmla="*/ 3548 w 10002"/>
                <a:gd name="connsiteY14" fmla="*/ 2061 h 10474"/>
                <a:gd name="connsiteX15" fmla="*/ 3112 w 10002"/>
                <a:gd name="connsiteY15" fmla="*/ 2061 h 10474"/>
                <a:gd name="connsiteX16" fmla="*/ 3112 w 10002"/>
                <a:gd name="connsiteY16" fmla="*/ 0 h 10474"/>
                <a:gd name="connsiteX17" fmla="*/ 2951 w 10002"/>
                <a:gd name="connsiteY17" fmla="*/ 0 h 10474"/>
                <a:gd name="connsiteX18" fmla="*/ 2951 w 10002"/>
                <a:gd name="connsiteY18" fmla="*/ 2061 h 10474"/>
                <a:gd name="connsiteX19" fmla="*/ 2581 w 10002"/>
                <a:gd name="connsiteY19" fmla="*/ 2061 h 10474"/>
                <a:gd name="connsiteX20" fmla="*/ 2581 w 10002"/>
                <a:gd name="connsiteY20" fmla="*/ 2492 h 10474"/>
                <a:gd name="connsiteX21" fmla="*/ 1916 w 10002"/>
                <a:gd name="connsiteY21" fmla="*/ 2815 h 10474"/>
                <a:gd name="connsiteX22" fmla="*/ 1916 w 10002"/>
                <a:gd name="connsiteY22" fmla="*/ 4413 h 10474"/>
                <a:gd name="connsiteX23" fmla="*/ 1560 w 10002"/>
                <a:gd name="connsiteY23" fmla="*/ 4413 h 10474"/>
                <a:gd name="connsiteX24" fmla="*/ 1560 w 10002"/>
                <a:gd name="connsiteY24" fmla="*/ 4837 h 10474"/>
                <a:gd name="connsiteX25" fmla="*/ 1916 w 10002"/>
                <a:gd name="connsiteY25" fmla="*/ 4837 h 10474"/>
                <a:gd name="connsiteX26" fmla="*/ 1916 w 10002"/>
                <a:gd name="connsiteY26" fmla="*/ 5367 h 10474"/>
                <a:gd name="connsiteX27" fmla="*/ 1560 w 10002"/>
                <a:gd name="connsiteY27" fmla="*/ 5367 h 10474"/>
                <a:gd name="connsiteX28" fmla="*/ 1560 w 10002"/>
                <a:gd name="connsiteY28" fmla="*/ 5791 h 10474"/>
                <a:gd name="connsiteX29" fmla="*/ 1916 w 10002"/>
                <a:gd name="connsiteY29" fmla="*/ 5791 h 10474"/>
                <a:gd name="connsiteX30" fmla="*/ 1916 w 10002"/>
                <a:gd name="connsiteY30" fmla="*/ 7043 h 10474"/>
                <a:gd name="connsiteX31" fmla="*/ 855 w 10002"/>
                <a:gd name="connsiteY31" fmla="*/ 7043 h 10474"/>
                <a:gd name="connsiteX32" fmla="*/ 855 w 10002"/>
                <a:gd name="connsiteY32" fmla="*/ 7818 h 10474"/>
                <a:gd name="connsiteX33" fmla="*/ 1399 w 10002"/>
                <a:gd name="connsiteY33" fmla="*/ 7838 h 10474"/>
                <a:gd name="connsiteX34" fmla="*/ 2136 w 10002"/>
                <a:gd name="connsiteY34" fmla="*/ 7315 h 10474"/>
                <a:gd name="connsiteX35" fmla="*/ 2130 w 10002"/>
                <a:gd name="connsiteY35" fmla="*/ 7818 h 10474"/>
                <a:gd name="connsiteX36" fmla="*/ 2809 w 10002"/>
                <a:gd name="connsiteY36" fmla="*/ 7368 h 10474"/>
                <a:gd name="connsiteX37" fmla="*/ 2809 w 10002"/>
                <a:gd name="connsiteY37" fmla="*/ 7818 h 10474"/>
                <a:gd name="connsiteX38" fmla="*/ 3480 w 10002"/>
                <a:gd name="connsiteY38" fmla="*/ 7361 h 10474"/>
                <a:gd name="connsiteX39" fmla="*/ 3486 w 10002"/>
                <a:gd name="connsiteY39" fmla="*/ 7811 h 10474"/>
                <a:gd name="connsiteX40" fmla="*/ 4132 w 10002"/>
                <a:gd name="connsiteY40" fmla="*/ 7328 h 10474"/>
                <a:gd name="connsiteX41" fmla="*/ 4132 w 10002"/>
                <a:gd name="connsiteY41" fmla="*/ 8613 h 10474"/>
                <a:gd name="connsiteX42" fmla="*/ 4207 w 10002"/>
                <a:gd name="connsiteY42" fmla="*/ 8520 h 10474"/>
                <a:gd name="connsiteX43" fmla="*/ 4280 w 10002"/>
                <a:gd name="connsiteY43" fmla="*/ 8434 h 10474"/>
                <a:gd name="connsiteX44" fmla="*/ 4370 w 10002"/>
                <a:gd name="connsiteY44" fmla="*/ 8361 h 10474"/>
                <a:gd name="connsiteX45" fmla="*/ 4469 w 10002"/>
                <a:gd name="connsiteY45" fmla="*/ 8295 h 10474"/>
                <a:gd name="connsiteX46" fmla="*/ 4569 w 10002"/>
                <a:gd name="connsiteY46" fmla="*/ 8249 h 10474"/>
                <a:gd name="connsiteX47" fmla="*/ 4676 w 10002"/>
                <a:gd name="connsiteY47" fmla="*/ 8215 h 10474"/>
                <a:gd name="connsiteX48" fmla="*/ 4788 w 10002"/>
                <a:gd name="connsiteY48" fmla="*/ 8189 h 10474"/>
                <a:gd name="connsiteX49" fmla="*/ 4917 w 10002"/>
                <a:gd name="connsiteY49" fmla="*/ 8182 h 10474"/>
                <a:gd name="connsiteX50" fmla="*/ 5093 w 10002"/>
                <a:gd name="connsiteY50" fmla="*/ 8195 h 10474"/>
                <a:gd name="connsiteX51" fmla="*/ 5268 w 10002"/>
                <a:gd name="connsiteY51" fmla="*/ 8242 h 10474"/>
                <a:gd name="connsiteX52" fmla="*/ 5408 w 10002"/>
                <a:gd name="connsiteY52" fmla="*/ 8321 h 10474"/>
                <a:gd name="connsiteX53" fmla="*/ 5551 w 10002"/>
                <a:gd name="connsiteY53" fmla="*/ 8421 h 10474"/>
                <a:gd name="connsiteX54" fmla="*/ 5672 w 10002"/>
                <a:gd name="connsiteY54" fmla="*/ 8540 h 10474"/>
                <a:gd name="connsiteX55" fmla="*/ 5752 w 10002"/>
                <a:gd name="connsiteY55" fmla="*/ 8686 h 10474"/>
                <a:gd name="connsiteX56" fmla="*/ 5826 w 10002"/>
                <a:gd name="connsiteY56" fmla="*/ 8838 h 10474"/>
                <a:gd name="connsiteX57" fmla="*/ 5851 w 10002"/>
                <a:gd name="connsiteY57" fmla="*/ 9004 h 10474"/>
                <a:gd name="connsiteX58" fmla="*/ 5885 w 10002"/>
                <a:gd name="connsiteY58" fmla="*/ 8997 h 10474"/>
                <a:gd name="connsiteX59" fmla="*/ 5912 w 10002"/>
                <a:gd name="connsiteY59" fmla="*/ 8997 h 10474"/>
                <a:gd name="connsiteX60" fmla="*/ 5939 w 10002"/>
                <a:gd name="connsiteY60" fmla="*/ 8991 h 10474"/>
                <a:gd name="connsiteX61" fmla="*/ 5965 w 10002"/>
                <a:gd name="connsiteY61" fmla="*/ 8991 h 10474"/>
                <a:gd name="connsiteX62" fmla="*/ 5999 w 10002"/>
                <a:gd name="connsiteY62" fmla="*/ 8984 h 10474"/>
                <a:gd name="connsiteX63" fmla="*/ 6031 w 10002"/>
                <a:gd name="connsiteY63" fmla="*/ 8984 h 10474"/>
                <a:gd name="connsiteX64" fmla="*/ 6059 w 10002"/>
                <a:gd name="connsiteY64" fmla="*/ 8984 h 10474"/>
                <a:gd name="connsiteX65" fmla="*/ 6094 w 10002"/>
                <a:gd name="connsiteY65" fmla="*/ 8984 h 10474"/>
                <a:gd name="connsiteX66" fmla="*/ 6234 w 10002"/>
                <a:gd name="connsiteY66" fmla="*/ 8991 h 10474"/>
                <a:gd name="connsiteX67" fmla="*/ 6362 w 10002"/>
                <a:gd name="connsiteY67" fmla="*/ 9024 h 10474"/>
                <a:gd name="connsiteX68" fmla="*/ 6489 w 10002"/>
                <a:gd name="connsiteY68" fmla="*/ 9070 h 10474"/>
                <a:gd name="connsiteX69" fmla="*/ 6605 w 10002"/>
                <a:gd name="connsiteY69" fmla="*/ 9137 h 10474"/>
                <a:gd name="connsiteX70" fmla="*/ 6711 w 10002"/>
                <a:gd name="connsiteY70" fmla="*/ 9216 h 10474"/>
                <a:gd name="connsiteX71" fmla="*/ 6806 w 10002"/>
                <a:gd name="connsiteY71" fmla="*/ 9302 h 10474"/>
                <a:gd name="connsiteX72" fmla="*/ 6881 w 10002"/>
                <a:gd name="connsiteY72" fmla="*/ 9415 h 10474"/>
                <a:gd name="connsiteX73" fmla="*/ 6948 w 10002"/>
                <a:gd name="connsiteY73" fmla="*/ 9527 h 10474"/>
                <a:gd name="connsiteX74" fmla="*/ 3112 w 10002"/>
                <a:gd name="connsiteY74" fmla="*/ 9527 h 10474"/>
                <a:gd name="connsiteX75" fmla="*/ 3151 w 10002"/>
                <a:gd name="connsiteY75" fmla="*/ 9441 h 10474"/>
                <a:gd name="connsiteX76" fmla="*/ 3205 w 10002"/>
                <a:gd name="connsiteY76" fmla="*/ 9355 h 10474"/>
                <a:gd name="connsiteX77" fmla="*/ 3260 w 10002"/>
                <a:gd name="connsiteY77" fmla="*/ 9289 h 10474"/>
                <a:gd name="connsiteX78" fmla="*/ 3331 w 10002"/>
                <a:gd name="connsiteY78" fmla="*/ 9223 h 10474"/>
                <a:gd name="connsiteX79" fmla="*/ 3399 w 10002"/>
                <a:gd name="connsiteY79" fmla="*/ 9170 h 10474"/>
                <a:gd name="connsiteX80" fmla="*/ 3480 w 10002"/>
                <a:gd name="connsiteY80" fmla="*/ 9117 h 10474"/>
                <a:gd name="connsiteX81" fmla="*/ 3561 w 10002"/>
                <a:gd name="connsiteY81" fmla="*/ 9077 h 10474"/>
                <a:gd name="connsiteX82" fmla="*/ 3656 w 10002"/>
                <a:gd name="connsiteY82" fmla="*/ 9044 h 10474"/>
                <a:gd name="connsiteX83" fmla="*/ 3656 w 10002"/>
                <a:gd name="connsiteY83" fmla="*/ 8195 h 10474"/>
                <a:gd name="connsiteX84" fmla="*/ 1541 w 10002"/>
                <a:gd name="connsiteY84" fmla="*/ 8282 h 10474"/>
                <a:gd name="connsiteX85" fmla="*/ 2 w 10002"/>
                <a:gd name="connsiteY85" fmla="*/ 7088 h 10474"/>
                <a:gd name="connsiteX86" fmla="*/ 1850 w 10002"/>
                <a:gd name="connsiteY86" fmla="*/ 9877 h 10474"/>
                <a:gd name="connsiteX87" fmla="*/ 6228 w 10002"/>
                <a:gd name="connsiteY87" fmla="*/ 10294 h 10474"/>
                <a:gd name="connsiteX88" fmla="*/ 8631 w 10002"/>
                <a:gd name="connsiteY88" fmla="*/ 9231 h 10474"/>
                <a:gd name="connsiteX89" fmla="*/ 9120 w 10002"/>
                <a:gd name="connsiteY89" fmla="*/ 8935 h 10474"/>
                <a:gd name="connsiteX0" fmla="*/ 9120 w 10002"/>
                <a:gd name="connsiteY0" fmla="*/ 8935 h 10451"/>
                <a:gd name="connsiteX1" fmla="*/ 10002 w 10002"/>
                <a:gd name="connsiteY1" fmla="*/ 7381 h 10451"/>
                <a:gd name="connsiteX2" fmla="*/ 9175 w 10002"/>
                <a:gd name="connsiteY2" fmla="*/ 7381 h 10451"/>
                <a:gd name="connsiteX3" fmla="*/ 9175 w 10002"/>
                <a:gd name="connsiteY3" fmla="*/ 4128 h 10451"/>
                <a:gd name="connsiteX4" fmla="*/ 7135 w 10002"/>
                <a:gd name="connsiteY4" fmla="*/ 4128 h 10451"/>
                <a:gd name="connsiteX5" fmla="*/ 7135 w 10002"/>
                <a:gd name="connsiteY5" fmla="*/ 3816 h 10451"/>
                <a:gd name="connsiteX6" fmla="*/ 8766 w 10002"/>
                <a:gd name="connsiteY6" fmla="*/ 3816 h 10451"/>
                <a:gd name="connsiteX7" fmla="*/ 8766 w 10002"/>
                <a:gd name="connsiteY7" fmla="*/ 3498 h 10451"/>
                <a:gd name="connsiteX8" fmla="*/ 7135 w 10002"/>
                <a:gd name="connsiteY8" fmla="*/ 3498 h 10451"/>
                <a:gd name="connsiteX9" fmla="*/ 7135 w 10002"/>
                <a:gd name="connsiteY9" fmla="*/ 1365 h 10451"/>
                <a:gd name="connsiteX10" fmla="*/ 4735 w 10002"/>
                <a:gd name="connsiteY10" fmla="*/ 550 h 10451"/>
                <a:gd name="connsiteX11" fmla="*/ 4735 w 10002"/>
                <a:gd name="connsiteY11" fmla="*/ 5672 h 10451"/>
                <a:gd name="connsiteX12" fmla="*/ 4355 w 10002"/>
                <a:gd name="connsiteY12" fmla="*/ 5678 h 10451"/>
                <a:gd name="connsiteX13" fmla="*/ 4355 w 10002"/>
                <a:gd name="connsiteY13" fmla="*/ 1756 h 10451"/>
                <a:gd name="connsiteX14" fmla="*/ 3548 w 10002"/>
                <a:gd name="connsiteY14" fmla="*/ 2061 h 10451"/>
                <a:gd name="connsiteX15" fmla="*/ 3112 w 10002"/>
                <a:gd name="connsiteY15" fmla="*/ 2061 h 10451"/>
                <a:gd name="connsiteX16" fmla="*/ 3112 w 10002"/>
                <a:gd name="connsiteY16" fmla="*/ 0 h 10451"/>
                <a:gd name="connsiteX17" fmla="*/ 2951 w 10002"/>
                <a:gd name="connsiteY17" fmla="*/ 0 h 10451"/>
                <a:gd name="connsiteX18" fmla="*/ 2951 w 10002"/>
                <a:gd name="connsiteY18" fmla="*/ 2061 h 10451"/>
                <a:gd name="connsiteX19" fmla="*/ 2581 w 10002"/>
                <a:gd name="connsiteY19" fmla="*/ 2061 h 10451"/>
                <a:gd name="connsiteX20" fmla="*/ 2581 w 10002"/>
                <a:gd name="connsiteY20" fmla="*/ 2492 h 10451"/>
                <a:gd name="connsiteX21" fmla="*/ 1916 w 10002"/>
                <a:gd name="connsiteY21" fmla="*/ 2815 h 10451"/>
                <a:gd name="connsiteX22" fmla="*/ 1916 w 10002"/>
                <a:gd name="connsiteY22" fmla="*/ 4413 h 10451"/>
                <a:gd name="connsiteX23" fmla="*/ 1560 w 10002"/>
                <a:gd name="connsiteY23" fmla="*/ 4413 h 10451"/>
                <a:gd name="connsiteX24" fmla="*/ 1560 w 10002"/>
                <a:gd name="connsiteY24" fmla="*/ 4837 h 10451"/>
                <a:gd name="connsiteX25" fmla="*/ 1916 w 10002"/>
                <a:gd name="connsiteY25" fmla="*/ 4837 h 10451"/>
                <a:gd name="connsiteX26" fmla="*/ 1916 w 10002"/>
                <a:gd name="connsiteY26" fmla="*/ 5367 h 10451"/>
                <a:gd name="connsiteX27" fmla="*/ 1560 w 10002"/>
                <a:gd name="connsiteY27" fmla="*/ 5367 h 10451"/>
                <a:gd name="connsiteX28" fmla="*/ 1560 w 10002"/>
                <a:gd name="connsiteY28" fmla="*/ 5791 h 10451"/>
                <a:gd name="connsiteX29" fmla="*/ 1916 w 10002"/>
                <a:gd name="connsiteY29" fmla="*/ 5791 h 10451"/>
                <a:gd name="connsiteX30" fmla="*/ 1916 w 10002"/>
                <a:gd name="connsiteY30" fmla="*/ 7043 h 10451"/>
                <a:gd name="connsiteX31" fmla="*/ 855 w 10002"/>
                <a:gd name="connsiteY31" fmla="*/ 7043 h 10451"/>
                <a:gd name="connsiteX32" fmla="*/ 855 w 10002"/>
                <a:gd name="connsiteY32" fmla="*/ 7818 h 10451"/>
                <a:gd name="connsiteX33" fmla="*/ 1399 w 10002"/>
                <a:gd name="connsiteY33" fmla="*/ 7838 h 10451"/>
                <a:gd name="connsiteX34" fmla="*/ 2136 w 10002"/>
                <a:gd name="connsiteY34" fmla="*/ 7315 h 10451"/>
                <a:gd name="connsiteX35" fmla="*/ 2130 w 10002"/>
                <a:gd name="connsiteY35" fmla="*/ 7818 h 10451"/>
                <a:gd name="connsiteX36" fmla="*/ 2809 w 10002"/>
                <a:gd name="connsiteY36" fmla="*/ 7368 h 10451"/>
                <a:gd name="connsiteX37" fmla="*/ 2809 w 10002"/>
                <a:gd name="connsiteY37" fmla="*/ 7818 h 10451"/>
                <a:gd name="connsiteX38" fmla="*/ 3480 w 10002"/>
                <a:gd name="connsiteY38" fmla="*/ 7361 h 10451"/>
                <a:gd name="connsiteX39" fmla="*/ 3486 w 10002"/>
                <a:gd name="connsiteY39" fmla="*/ 7811 h 10451"/>
                <a:gd name="connsiteX40" fmla="*/ 4132 w 10002"/>
                <a:gd name="connsiteY40" fmla="*/ 7328 h 10451"/>
                <a:gd name="connsiteX41" fmla="*/ 4132 w 10002"/>
                <a:gd name="connsiteY41" fmla="*/ 8613 h 10451"/>
                <a:gd name="connsiteX42" fmla="*/ 4207 w 10002"/>
                <a:gd name="connsiteY42" fmla="*/ 8520 h 10451"/>
                <a:gd name="connsiteX43" fmla="*/ 4280 w 10002"/>
                <a:gd name="connsiteY43" fmla="*/ 8434 h 10451"/>
                <a:gd name="connsiteX44" fmla="*/ 4370 w 10002"/>
                <a:gd name="connsiteY44" fmla="*/ 8361 h 10451"/>
                <a:gd name="connsiteX45" fmla="*/ 4469 w 10002"/>
                <a:gd name="connsiteY45" fmla="*/ 8295 h 10451"/>
                <a:gd name="connsiteX46" fmla="*/ 4569 w 10002"/>
                <a:gd name="connsiteY46" fmla="*/ 8249 h 10451"/>
                <a:gd name="connsiteX47" fmla="*/ 4676 w 10002"/>
                <a:gd name="connsiteY47" fmla="*/ 8215 h 10451"/>
                <a:gd name="connsiteX48" fmla="*/ 4788 w 10002"/>
                <a:gd name="connsiteY48" fmla="*/ 8189 h 10451"/>
                <a:gd name="connsiteX49" fmla="*/ 4917 w 10002"/>
                <a:gd name="connsiteY49" fmla="*/ 8182 h 10451"/>
                <a:gd name="connsiteX50" fmla="*/ 5093 w 10002"/>
                <a:gd name="connsiteY50" fmla="*/ 8195 h 10451"/>
                <a:gd name="connsiteX51" fmla="*/ 5268 w 10002"/>
                <a:gd name="connsiteY51" fmla="*/ 8242 h 10451"/>
                <a:gd name="connsiteX52" fmla="*/ 5408 w 10002"/>
                <a:gd name="connsiteY52" fmla="*/ 8321 h 10451"/>
                <a:gd name="connsiteX53" fmla="*/ 5551 w 10002"/>
                <a:gd name="connsiteY53" fmla="*/ 8421 h 10451"/>
                <a:gd name="connsiteX54" fmla="*/ 5672 w 10002"/>
                <a:gd name="connsiteY54" fmla="*/ 8540 h 10451"/>
                <a:gd name="connsiteX55" fmla="*/ 5752 w 10002"/>
                <a:gd name="connsiteY55" fmla="*/ 8686 h 10451"/>
                <a:gd name="connsiteX56" fmla="*/ 5826 w 10002"/>
                <a:gd name="connsiteY56" fmla="*/ 8838 h 10451"/>
                <a:gd name="connsiteX57" fmla="*/ 5851 w 10002"/>
                <a:gd name="connsiteY57" fmla="*/ 9004 h 10451"/>
                <a:gd name="connsiteX58" fmla="*/ 5885 w 10002"/>
                <a:gd name="connsiteY58" fmla="*/ 8997 h 10451"/>
                <a:gd name="connsiteX59" fmla="*/ 5912 w 10002"/>
                <a:gd name="connsiteY59" fmla="*/ 8997 h 10451"/>
                <a:gd name="connsiteX60" fmla="*/ 5939 w 10002"/>
                <a:gd name="connsiteY60" fmla="*/ 8991 h 10451"/>
                <a:gd name="connsiteX61" fmla="*/ 5965 w 10002"/>
                <a:gd name="connsiteY61" fmla="*/ 8991 h 10451"/>
                <a:gd name="connsiteX62" fmla="*/ 5999 w 10002"/>
                <a:gd name="connsiteY62" fmla="*/ 8984 h 10451"/>
                <a:gd name="connsiteX63" fmla="*/ 6031 w 10002"/>
                <a:gd name="connsiteY63" fmla="*/ 8984 h 10451"/>
                <a:gd name="connsiteX64" fmla="*/ 6059 w 10002"/>
                <a:gd name="connsiteY64" fmla="*/ 8984 h 10451"/>
                <a:gd name="connsiteX65" fmla="*/ 6094 w 10002"/>
                <a:gd name="connsiteY65" fmla="*/ 8984 h 10451"/>
                <a:gd name="connsiteX66" fmla="*/ 6234 w 10002"/>
                <a:gd name="connsiteY66" fmla="*/ 8991 h 10451"/>
                <a:gd name="connsiteX67" fmla="*/ 6362 w 10002"/>
                <a:gd name="connsiteY67" fmla="*/ 9024 h 10451"/>
                <a:gd name="connsiteX68" fmla="*/ 6489 w 10002"/>
                <a:gd name="connsiteY68" fmla="*/ 9070 h 10451"/>
                <a:gd name="connsiteX69" fmla="*/ 6605 w 10002"/>
                <a:gd name="connsiteY69" fmla="*/ 9137 h 10451"/>
                <a:gd name="connsiteX70" fmla="*/ 6711 w 10002"/>
                <a:gd name="connsiteY70" fmla="*/ 9216 h 10451"/>
                <a:gd name="connsiteX71" fmla="*/ 6806 w 10002"/>
                <a:gd name="connsiteY71" fmla="*/ 9302 h 10451"/>
                <a:gd name="connsiteX72" fmla="*/ 6881 w 10002"/>
                <a:gd name="connsiteY72" fmla="*/ 9415 h 10451"/>
                <a:gd name="connsiteX73" fmla="*/ 6948 w 10002"/>
                <a:gd name="connsiteY73" fmla="*/ 9527 h 10451"/>
                <a:gd name="connsiteX74" fmla="*/ 3112 w 10002"/>
                <a:gd name="connsiteY74" fmla="*/ 9527 h 10451"/>
                <a:gd name="connsiteX75" fmla="*/ 3151 w 10002"/>
                <a:gd name="connsiteY75" fmla="*/ 9441 h 10451"/>
                <a:gd name="connsiteX76" fmla="*/ 3205 w 10002"/>
                <a:gd name="connsiteY76" fmla="*/ 9355 h 10451"/>
                <a:gd name="connsiteX77" fmla="*/ 3260 w 10002"/>
                <a:gd name="connsiteY77" fmla="*/ 9289 h 10451"/>
                <a:gd name="connsiteX78" fmla="*/ 3331 w 10002"/>
                <a:gd name="connsiteY78" fmla="*/ 9223 h 10451"/>
                <a:gd name="connsiteX79" fmla="*/ 3399 w 10002"/>
                <a:gd name="connsiteY79" fmla="*/ 9170 h 10451"/>
                <a:gd name="connsiteX80" fmla="*/ 3480 w 10002"/>
                <a:gd name="connsiteY80" fmla="*/ 9117 h 10451"/>
                <a:gd name="connsiteX81" fmla="*/ 3561 w 10002"/>
                <a:gd name="connsiteY81" fmla="*/ 9077 h 10451"/>
                <a:gd name="connsiteX82" fmla="*/ 3656 w 10002"/>
                <a:gd name="connsiteY82" fmla="*/ 9044 h 10451"/>
                <a:gd name="connsiteX83" fmla="*/ 3656 w 10002"/>
                <a:gd name="connsiteY83" fmla="*/ 8195 h 10451"/>
                <a:gd name="connsiteX84" fmla="*/ 1541 w 10002"/>
                <a:gd name="connsiteY84" fmla="*/ 8282 h 10451"/>
                <a:gd name="connsiteX85" fmla="*/ 2 w 10002"/>
                <a:gd name="connsiteY85" fmla="*/ 7088 h 10451"/>
                <a:gd name="connsiteX86" fmla="*/ 1850 w 10002"/>
                <a:gd name="connsiteY86" fmla="*/ 9877 h 10451"/>
                <a:gd name="connsiteX87" fmla="*/ 6228 w 10002"/>
                <a:gd name="connsiteY87" fmla="*/ 10294 h 10451"/>
                <a:gd name="connsiteX88" fmla="*/ 8631 w 10002"/>
                <a:gd name="connsiteY88" fmla="*/ 9231 h 10451"/>
                <a:gd name="connsiteX89" fmla="*/ 9120 w 10002"/>
                <a:gd name="connsiteY89" fmla="*/ 8935 h 10451"/>
                <a:gd name="connsiteX0" fmla="*/ 9120 w 10002"/>
                <a:gd name="connsiteY0" fmla="*/ 8935 h 10346"/>
                <a:gd name="connsiteX1" fmla="*/ 10002 w 10002"/>
                <a:gd name="connsiteY1" fmla="*/ 7381 h 10346"/>
                <a:gd name="connsiteX2" fmla="*/ 9175 w 10002"/>
                <a:gd name="connsiteY2" fmla="*/ 7381 h 10346"/>
                <a:gd name="connsiteX3" fmla="*/ 9175 w 10002"/>
                <a:gd name="connsiteY3" fmla="*/ 4128 h 10346"/>
                <a:gd name="connsiteX4" fmla="*/ 7135 w 10002"/>
                <a:gd name="connsiteY4" fmla="*/ 4128 h 10346"/>
                <a:gd name="connsiteX5" fmla="*/ 7135 w 10002"/>
                <a:gd name="connsiteY5" fmla="*/ 3816 h 10346"/>
                <a:gd name="connsiteX6" fmla="*/ 8766 w 10002"/>
                <a:gd name="connsiteY6" fmla="*/ 3816 h 10346"/>
                <a:gd name="connsiteX7" fmla="*/ 8766 w 10002"/>
                <a:gd name="connsiteY7" fmla="*/ 3498 h 10346"/>
                <a:gd name="connsiteX8" fmla="*/ 7135 w 10002"/>
                <a:gd name="connsiteY8" fmla="*/ 3498 h 10346"/>
                <a:gd name="connsiteX9" fmla="*/ 7135 w 10002"/>
                <a:gd name="connsiteY9" fmla="*/ 1365 h 10346"/>
                <a:gd name="connsiteX10" fmla="*/ 4735 w 10002"/>
                <a:gd name="connsiteY10" fmla="*/ 550 h 10346"/>
                <a:gd name="connsiteX11" fmla="*/ 4735 w 10002"/>
                <a:gd name="connsiteY11" fmla="*/ 5672 h 10346"/>
                <a:gd name="connsiteX12" fmla="*/ 4355 w 10002"/>
                <a:gd name="connsiteY12" fmla="*/ 5678 h 10346"/>
                <a:gd name="connsiteX13" fmla="*/ 4355 w 10002"/>
                <a:gd name="connsiteY13" fmla="*/ 1756 h 10346"/>
                <a:gd name="connsiteX14" fmla="*/ 3548 w 10002"/>
                <a:gd name="connsiteY14" fmla="*/ 2061 h 10346"/>
                <a:gd name="connsiteX15" fmla="*/ 3112 w 10002"/>
                <a:gd name="connsiteY15" fmla="*/ 2061 h 10346"/>
                <a:gd name="connsiteX16" fmla="*/ 3112 w 10002"/>
                <a:gd name="connsiteY16" fmla="*/ 0 h 10346"/>
                <a:gd name="connsiteX17" fmla="*/ 2951 w 10002"/>
                <a:gd name="connsiteY17" fmla="*/ 0 h 10346"/>
                <a:gd name="connsiteX18" fmla="*/ 2951 w 10002"/>
                <a:gd name="connsiteY18" fmla="*/ 2061 h 10346"/>
                <a:gd name="connsiteX19" fmla="*/ 2581 w 10002"/>
                <a:gd name="connsiteY19" fmla="*/ 2061 h 10346"/>
                <a:gd name="connsiteX20" fmla="*/ 2581 w 10002"/>
                <a:gd name="connsiteY20" fmla="*/ 2492 h 10346"/>
                <a:gd name="connsiteX21" fmla="*/ 1916 w 10002"/>
                <a:gd name="connsiteY21" fmla="*/ 2815 h 10346"/>
                <a:gd name="connsiteX22" fmla="*/ 1916 w 10002"/>
                <a:gd name="connsiteY22" fmla="*/ 4413 h 10346"/>
                <a:gd name="connsiteX23" fmla="*/ 1560 w 10002"/>
                <a:gd name="connsiteY23" fmla="*/ 4413 h 10346"/>
                <a:gd name="connsiteX24" fmla="*/ 1560 w 10002"/>
                <a:gd name="connsiteY24" fmla="*/ 4837 h 10346"/>
                <a:gd name="connsiteX25" fmla="*/ 1916 w 10002"/>
                <a:gd name="connsiteY25" fmla="*/ 4837 h 10346"/>
                <a:gd name="connsiteX26" fmla="*/ 1916 w 10002"/>
                <a:gd name="connsiteY26" fmla="*/ 5367 h 10346"/>
                <a:gd name="connsiteX27" fmla="*/ 1560 w 10002"/>
                <a:gd name="connsiteY27" fmla="*/ 5367 h 10346"/>
                <a:gd name="connsiteX28" fmla="*/ 1560 w 10002"/>
                <a:gd name="connsiteY28" fmla="*/ 5791 h 10346"/>
                <a:gd name="connsiteX29" fmla="*/ 1916 w 10002"/>
                <a:gd name="connsiteY29" fmla="*/ 5791 h 10346"/>
                <a:gd name="connsiteX30" fmla="*/ 1916 w 10002"/>
                <a:gd name="connsiteY30" fmla="*/ 7043 h 10346"/>
                <a:gd name="connsiteX31" fmla="*/ 855 w 10002"/>
                <a:gd name="connsiteY31" fmla="*/ 7043 h 10346"/>
                <a:gd name="connsiteX32" fmla="*/ 855 w 10002"/>
                <a:gd name="connsiteY32" fmla="*/ 7818 h 10346"/>
                <a:gd name="connsiteX33" fmla="*/ 1399 w 10002"/>
                <a:gd name="connsiteY33" fmla="*/ 7838 h 10346"/>
                <a:gd name="connsiteX34" fmla="*/ 2136 w 10002"/>
                <a:gd name="connsiteY34" fmla="*/ 7315 h 10346"/>
                <a:gd name="connsiteX35" fmla="*/ 2130 w 10002"/>
                <a:gd name="connsiteY35" fmla="*/ 7818 h 10346"/>
                <a:gd name="connsiteX36" fmla="*/ 2809 w 10002"/>
                <a:gd name="connsiteY36" fmla="*/ 7368 h 10346"/>
                <a:gd name="connsiteX37" fmla="*/ 2809 w 10002"/>
                <a:gd name="connsiteY37" fmla="*/ 7818 h 10346"/>
                <a:gd name="connsiteX38" fmla="*/ 3480 w 10002"/>
                <a:gd name="connsiteY38" fmla="*/ 7361 h 10346"/>
                <a:gd name="connsiteX39" fmla="*/ 3486 w 10002"/>
                <a:gd name="connsiteY39" fmla="*/ 7811 h 10346"/>
                <a:gd name="connsiteX40" fmla="*/ 4132 w 10002"/>
                <a:gd name="connsiteY40" fmla="*/ 7328 h 10346"/>
                <a:gd name="connsiteX41" fmla="*/ 4132 w 10002"/>
                <a:gd name="connsiteY41" fmla="*/ 8613 h 10346"/>
                <a:gd name="connsiteX42" fmla="*/ 4207 w 10002"/>
                <a:gd name="connsiteY42" fmla="*/ 8520 h 10346"/>
                <a:gd name="connsiteX43" fmla="*/ 4280 w 10002"/>
                <a:gd name="connsiteY43" fmla="*/ 8434 h 10346"/>
                <a:gd name="connsiteX44" fmla="*/ 4370 w 10002"/>
                <a:gd name="connsiteY44" fmla="*/ 8361 h 10346"/>
                <a:gd name="connsiteX45" fmla="*/ 4469 w 10002"/>
                <a:gd name="connsiteY45" fmla="*/ 8295 h 10346"/>
                <a:gd name="connsiteX46" fmla="*/ 4569 w 10002"/>
                <a:gd name="connsiteY46" fmla="*/ 8249 h 10346"/>
                <a:gd name="connsiteX47" fmla="*/ 4676 w 10002"/>
                <a:gd name="connsiteY47" fmla="*/ 8215 h 10346"/>
                <a:gd name="connsiteX48" fmla="*/ 4788 w 10002"/>
                <a:gd name="connsiteY48" fmla="*/ 8189 h 10346"/>
                <a:gd name="connsiteX49" fmla="*/ 4917 w 10002"/>
                <a:gd name="connsiteY49" fmla="*/ 8182 h 10346"/>
                <a:gd name="connsiteX50" fmla="*/ 5093 w 10002"/>
                <a:gd name="connsiteY50" fmla="*/ 8195 h 10346"/>
                <a:gd name="connsiteX51" fmla="*/ 5268 w 10002"/>
                <a:gd name="connsiteY51" fmla="*/ 8242 h 10346"/>
                <a:gd name="connsiteX52" fmla="*/ 5408 w 10002"/>
                <a:gd name="connsiteY52" fmla="*/ 8321 h 10346"/>
                <a:gd name="connsiteX53" fmla="*/ 5551 w 10002"/>
                <a:gd name="connsiteY53" fmla="*/ 8421 h 10346"/>
                <a:gd name="connsiteX54" fmla="*/ 5672 w 10002"/>
                <a:gd name="connsiteY54" fmla="*/ 8540 h 10346"/>
                <a:gd name="connsiteX55" fmla="*/ 5752 w 10002"/>
                <a:gd name="connsiteY55" fmla="*/ 8686 h 10346"/>
                <a:gd name="connsiteX56" fmla="*/ 5826 w 10002"/>
                <a:gd name="connsiteY56" fmla="*/ 8838 h 10346"/>
                <a:gd name="connsiteX57" fmla="*/ 5851 w 10002"/>
                <a:gd name="connsiteY57" fmla="*/ 9004 h 10346"/>
                <a:gd name="connsiteX58" fmla="*/ 5885 w 10002"/>
                <a:gd name="connsiteY58" fmla="*/ 8997 h 10346"/>
                <a:gd name="connsiteX59" fmla="*/ 5912 w 10002"/>
                <a:gd name="connsiteY59" fmla="*/ 8997 h 10346"/>
                <a:gd name="connsiteX60" fmla="*/ 5939 w 10002"/>
                <a:gd name="connsiteY60" fmla="*/ 8991 h 10346"/>
                <a:gd name="connsiteX61" fmla="*/ 5965 w 10002"/>
                <a:gd name="connsiteY61" fmla="*/ 8991 h 10346"/>
                <a:gd name="connsiteX62" fmla="*/ 5999 w 10002"/>
                <a:gd name="connsiteY62" fmla="*/ 8984 h 10346"/>
                <a:gd name="connsiteX63" fmla="*/ 6031 w 10002"/>
                <a:gd name="connsiteY63" fmla="*/ 8984 h 10346"/>
                <a:gd name="connsiteX64" fmla="*/ 6059 w 10002"/>
                <a:gd name="connsiteY64" fmla="*/ 8984 h 10346"/>
                <a:gd name="connsiteX65" fmla="*/ 6094 w 10002"/>
                <a:gd name="connsiteY65" fmla="*/ 8984 h 10346"/>
                <a:gd name="connsiteX66" fmla="*/ 6234 w 10002"/>
                <a:gd name="connsiteY66" fmla="*/ 8991 h 10346"/>
                <a:gd name="connsiteX67" fmla="*/ 6362 w 10002"/>
                <a:gd name="connsiteY67" fmla="*/ 9024 h 10346"/>
                <a:gd name="connsiteX68" fmla="*/ 6489 w 10002"/>
                <a:gd name="connsiteY68" fmla="*/ 9070 h 10346"/>
                <a:gd name="connsiteX69" fmla="*/ 6605 w 10002"/>
                <a:gd name="connsiteY69" fmla="*/ 9137 h 10346"/>
                <a:gd name="connsiteX70" fmla="*/ 6711 w 10002"/>
                <a:gd name="connsiteY70" fmla="*/ 9216 h 10346"/>
                <a:gd name="connsiteX71" fmla="*/ 6806 w 10002"/>
                <a:gd name="connsiteY71" fmla="*/ 9302 h 10346"/>
                <a:gd name="connsiteX72" fmla="*/ 6881 w 10002"/>
                <a:gd name="connsiteY72" fmla="*/ 9415 h 10346"/>
                <a:gd name="connsiteX73" fmla="*/ 6948 w 10002"/>
                <a:gd name="connsiteY73" fmla="*/ 9527 h 10346"/>
                <a:gd name="connsiteX74" fmla="*/ 3112 w 10002"/>
                <a:gd name="connsiteY74" fmla="*/ 9527 h 10346"/>
                <a:gd name="connsiteX75" fmla="*/ 3151 w 10002"/>
                <a:gd name="connsiteY75" fmla="*/ 9441 h 10346"/>
                <a:gd name="connsiteX76" fmla="*/ 3205 w 10002"/>
                <a:gd name="connsiteY76" fmla="*/ 9355 h 10346"/>
                <a:gd name="connsiteX77" fmla="*/ 3260 w 10002"/>
                <a:gd name="connsiteY77" fmla="*/ 9289 h 10346"/>
                <a:gd name="connsiteX78" fmla="*/ 3331 w 10002"/>
                <a:gd name="connsiteY78" fmla="*/ 9223 h 10346"/>
                <a:gd name="connsiteX79" fmla="*/ 3399 w 10002"/>
                <a:gd name="connsiteY79" fmla="*/ 9170 h 10346"/>
                <a:gd name="connsiteX80" fmla="*/ 3480 w 10002"/>
                <a:gd name="connsiteY80" fmla="*/ 9117 h 10346"/>
                <a:gd name="connsiteX81" fmla="*/ 3561 w 10002"/>
                <a:gd name="connsiteY81" fmla="*/ 9077 h 10346"/>
                <a:gd name="connsiteX82" fmla="*/ 3656 w 10002"/>
                <a:gd name="connsiteY82" fmla="*/ 9044 h 10346"/>
                <a:gd name="connsiteX83" fmla="*/ 3656 w 10002"/>
                <a:gd name="connsiteY83" fmla="*/ 8195 h 10346"/>
                <a:gd name="connsiteX84" fmla="*/ 1541 w 10002"/>
                <a:gd name="connsiteY84" fmla="*/ 8282 h 10346"/>
                <a:gd name="connsiteX85" fmla="*/ 2 w 10002"/>
                <a:gd name="connsiteY85" fmla="*/ 7088 h 10346"/>
                <a:gd name="connsiteX86" fmla="*/ 2106 w 10002"/>
                <a:gd name="connsiteY86" fmla="*/ 9555 h 10346"/>
                <a:gd name="connsiteX87" fmla="*/ 6228 w 10002"/>
                <a:gd name="connsiteY87" fmla="*/ 10294 h 10346"/>
                <a:gd name="connsiteX88" fmla="*/ 8631 w 10002"/>
                <a:gd name="connsiteY88" fmla="*/ 9231 h 10346"/>
                <a:gd name="connsiteX89" fmla="*/ 9120 w 10002"/>
                <a:gd name="connsiteY89" fmla="*/ 8935 h 10346"/>
                <a:gd name="connsiteX0" fmla="*/ 9120 w 10002"/>
                <a:gd name="connsiteY0" fmla="*/ 8935 h 10454"/>
                <a:gd name="connsiteX1" fmla="*/ 10002 w 10002"/>
                <a:gd name="connsiteY1" fmla="*/ 7381 h 10454"/>
                <a:gd name="connsiteX2" fmla="*/ 9175 w 10002"/>
                <a:gd name="connsiteY2" fmla="*/ 7381 h 10454"/>
                <a:gd name="connsiteX3" fmla="*/ 9175 w 10002"/>
                <a:gd name="connsiteY3" fmla="*/ 4128 h 10454"/>
                <a:gd name="connsiteX4" fmla="*/ 7135 w 10002"/>
                <a:gd name="connsiteY4" fmla="*/ 4128 h 10454"/>
                <a:gd name="connsiteX5" fmla="*/ 7135 w 10002"/>
                <a:gd name="connsiteY5" fmla="*/ 3816 h 10454"/>
                <a:gd name="connsiteX6" fmla="*/ 8766 w 10002"/>
                <a:gd name="connsiteY6" fmla="*/ 3816 h 10454"/>
                <a:gd name="connsiteX7" fmla="*/ 8766 w 10002"/>
                <a:gd name="connsiteY7" fmla="*/ 3498 h 10454"/>
                <a:gd name="connsiteX8" fmla="*/ 7135 w 10002"/>
                <a:gd name="connsiteY8" fmla="*/ 3498 h 10454"/>
                <a:gd name="connsiteX9" fmla="*/ 7135 w 10002"/>
                <a:gd name="connsiteY9" fmla="*/ 1365 h 10454"/>
                <a:gd name="connsiteX10" fmla="*/ 4735 w 10002"/>
                <a:gd name="connsiteY10" fmla="*/ 550 h 10454"/>
                <a:gd name="connsiteX11" fmla="*/ 4735 w 10002"/>
                <a:gd name="connsiteY11" fmla="*/ 5672 h 10454"/>
                <a:gd name="connsiteX12" fmla="*/ 4355 w 10002"/>
                <a:gd name="connsiteY12" fmla="*/ 5678 h 10454"/>
                <a:gd name="connsiteX13" fmla="*/ 4355 w 10002"/>
                <a:gd name="connsiteY13" fmla="*/ 1756 h 10454"/>
                <a:gd name="connsiteX14" fmla="*/ 3548 w 10002"/>
                <a:gd name="connsiteY14" fmla="*/ 2061 h 10454"/>
                <a:gd name="connsiteX15" fmla="*/ 3112 w 10002"/>
                <a:gd name="connsiteY15" fmla="*/ 2061 h 10454"/>
                <a:gd name="connsiteX16" fmla="*/ 3112 w 10002"/>
                <a:gd name="connsiteY16" fmla="*/ 0 h 10454"/>
                <a:gd name="connsiteX17" fmla="*/ 2951 w 10002"/>
                <a:gd name="connsiteY17" fmla="*/ 0 h 10454"/>
                <a:gd name="connsiteX18" fmla="*/ 2951 w 10002"/>
                <a:gd name="connsiteY18" fmla="*/ 2061 h 10454"/>
                <a:gd name="connsiteX19" fmla="*/ 2581 w 10002"/>
                <a:gd name="connsiteY19" fmla="*/ 2061 h 10454"/>
                <a:gd name="connsiteX20" fmla="*/ 2581 w 10002"/>
                <a:gd name="connsiteY20" fmla="*/ 2492 h 10454"/>
                <a:gd name="connsiteX21" fmla="*/ 1916 w 10002"/>
                <a:gd name="connsiteY21" fmla="*/ 2815 h 10454"/>
                <a:gd name="connsiteX22" fmla="*/ 1916 w 10002"/>
                <a:gd name="connsiteY22" fmla="*/ 4413 h 10454"/>
                <a:gd name="connsiteX23" fmla="*/ 1560 w 10002"/>
                <a:gd name="connsiteY23" fmla="*/ 4413 h 10454"/>
                <a:gd name="connsiteX24" fmla="*/ 1560 w 10002"/>
                <a:gd name="connsiteY24" fmla="*/ 4837 h 10454"/>
                <a:gd name="connsiteX25" fmla="*/ 1916 w 10002"/>
                <a:gd name="connsiteY25" fmla="*/ 4837 h 10454"/>
                <a:gd name="connsiteX26" fmla="*/ 1916 w 10002"/>
                <a:gd name="connsiteY26" fmla="*/ 5367 h 10454"/>
                <a:gd name="connsiteX27" fmla="*/ 1560 w 10002"/>
                <a:gd name="connsiteY27" fmla="*/ 5367 h 10454"/>
                <a:gd name="connsiteX28" fmla="*/ 1560 w 10002"/>
                <a:gd name="connsiteY28" fmla="*/ 5791 h 10454"/>
                <a:gd name="connsiteX29" fmla="*/ 1916 w 10002"/>
                <a:gd name="connsiteY29" fmla="*/ 5791 h 10454"/>
                <a:gd name="connsiteX30" fmla="*/ 1916 w 10002"/>
                <a:gd name="connsiteY30" fmla="*/ 7043 h 10454"/>
                <a:gd name="connsiteX31" fmla="*/ 855 w 10002"/>
                <a:gd name="connsiteY31" fmla="*/ 7043 h 10454"/>
                <a:gd name="connsiteX32" fmla="*/ 855 w 10002"/>
                <a:gd name="connsiteY32" fmla="*/ 7818 h 10454"/>
                <a:gd name="connsiteX33" fmla="*/ 1399 w 10002"/>
                <a:gd name="connsiteY33" fmla="*/ 7838 h 10454"/>
                <a:gd name="connsiteX34" fmla="*/ 2136 w 10002"/>
                <a:gd name="connsiteY34" fmla="*/ 7315 h 10454"/>
                <a:gd name="connsiteX35" fmla="*/ 2130 w 10002"/>
                <a:gd name="connsiteY35" fmla="*/ 7818 h 10454"/>
                <a:gd name="connsiteX36" fmla="*/ 2809 w 10002"/>
                <a:gd name="connsiteY36" fmla="*/ 7368 h 10454"/>
                <a:gd name="connsiteX37" fmla="*/ 2809 w 10002"/>
                <a:gd name="connsiteY37" fmla="*/ 7818 h 10454"/>
                <a:gd name="connsiteX38" fmla="*/ 3480 w 10002"/>
                <a:gd name="connsiteY38" fmla="*/ 7361 h 10454"/>
                <a:gd name="connsiteX39" fmla="*/ 3486 w 10002"/>
                <a:gd name="connsiteY39" fmla="*/ 7811 h 10454"/>
                <a:gd name="connsiteX40" fmla="*/ 4132 w 10002"/>
                <a:gd name="connsiteY40" fmla="*/ 7328 h 10454"/>
                <a:gd name="connsiteX41" fmla="*/ 4132 w 10002"/>
                <a:gd name="connsiteY41" fmla="*/ 8613 h 10454"/>
                <a:gd name="connsiteX42" fmla="*/ 4207 w 10002"/>
                <a:gd name="connsiteY42" fmla="*/ 8520 h 10454"/>
                <a:gd name="connsiteX43" fmla="*/ 4280 w 10002"/>
                <a:gd name="connsiteY43" fmla="*/ 8434 h 10454"/>
                <a:gd name="connsiteX44" fmla="*/ 4370 w 10002"/>
                <a:gd name="connsiteY44" fmla="*/ 8361 h 10454"/>
                <a:gd name="connsiteX45" fmla="*/ 4469 w 10002"/>
                <a:gd name="connsiteY45" fmla="*/ 8295 h 10454"/>
                <a:gd name="connsiteX46" fmla="*/ 4569 w 10002"/>
                <a:gd name="connsiteY46" fmla="*/ 8249 h 10454"/>
                <a:gd name="connsiteX47" fmla="*/ 4676 w 10002"/>
                <a:gd name="connsiteY47" fmla="*/ 8215 h 10454"/>
                <a:gd name="connsiteX48" fmla="*/ 4788 w 10002"/>
                <a:gd name="connsiteY48" fmla="*/ 8189 h 10454"/>
                <a:gd name="connsiteX49" fmla="*/ 4917 w 10002"/>
                <a:gd name="connsiteY49" fmla="*/ 8182 h 10454"/>
                <a:gd name="connsiteX50" fmla="*/ 5093 w 10002"/>
                <a:gd name="connsiteY50" fmla="*/ 8195 h 10454"/>
                <a:gd name="connsiteX51" fmla="*/ 5268 w 10002"/>
                <a:gd name="connsiteY51" fmla="*/ 8242 h 10454"/>
                <a:gd name="connsiteX52" fmla="*/ 5408 w 10002"/>
                <a:gd name="connsiteY52" fmla="*/ 8321 h 10454"/>
                <a:gd name="connsiteX53" fmla="*/ 5551 w 10002"/>
                <a:gd name="connsiteY53" fmla="*/ 8421 h 10454"/>
                <a:gd name="connsiteX54" fmla="*/ 5672 w 10002"/>
                <a:gd name="connsiteY54" fmla="*/ 8540 h 10454"/>
                <a:gd name="connsiteX55" fmla="*/ 5752 w 10002"/>
                <a:gd name="connsiteY55" fmla="*/ 8686 h 10454"/>
                <a:gd name="connsiteX56" fmla="*/ 5826 w 10002"/>
                <a:gd name="connsiteY56" fmla="*/ 8838 h 10454"/>
                <a:gd name="connsiteX57" fmla="*/ 5851 w 10002"/>
                <a:gd name="connsiteY57" fmla="*/ 9004 h 10454"/>
                <a:gd name="connsiteX58" fmla="*/ 5885 w 10002"/>
                <a:gd name="connsiteY58" fmla="*/ 8997 h 10454"/>
                <a:gd name="connsiteX59" fmla="*/ 5912 w 10002"/>
                <a:gd name="connsiteY59" fmla="*/ 8997 h 10454"/>
                <a:gd name="connsiteX60" fmla="*/ 5939 w 10002"/>
                <a:gd name="connsiteY60" fmla="*/ 8991 h 10454"/>
                <a:gd name="connsiteX61" fmla="*/ 5965 w 10002"/>
                <a:gd name="connsiteY61" fmla="*/ 8991 h 10454"/>
                <a:gd name="connsiteX62" fmla="*/ 5999 w 10002"/>
                <a:gd name="connsiteY62" fmla="*/ 8984 h 10454"/>
                <a:gd name="connsiteX63" fmla="*/ 6031 w 10002"/>
                <a:gd name="connsiteY63" fmla="*/ 8984 h 10454"/>
                <a:gd name="connsiteX64" fmla="*/ 6059 w 10002"/>
                <a:gd name="connsiteY64" fmla="*/ 8984 h 10454"/>
                <a:gd name="connsiteX65" fmla="*/ 6094 w 10002"/>
                <a:gd name="connsiteY65" fmla="*/ 8984 h 10454"/>
                <a:gd name="connsiteX66" fmla="*/ 6234 w 10002"/>
                <a:gd name="connsiteY66" fmla="*/ 8991 h 10454"/>
                <a:gd name="connsiteX67" fmla="*/ 6362 w 10002"/>
                <a:gd name="connsiteY67" fmla="*/ 9024 h 10454"/>
                <a:gd name="connsiteX68" fmla="*/ 6489 w 10002"/>
                <a:gd name="connsiteY68" fmla="*/ 9070 h 10454"/>
                <a:gd name="connsiteX69" fmla="*/ 6605 w 10002"/>
                <a:gd name="connsiteY69" fmla="*/ 9137 h 10454"/>
                <a:gd name="connsiteX70" fmla="*/ 6711 w 10002"/>
                <a:gd name="connsiteY70" fmla="*/ 9216 h 10454"/>
                <a:gd name="connsiteX71" fmla="*/ 6806 w 10002"/>
                <a:gd name="connsiteY71" fmla="*/ 9302 h 10454"/>
                <a:gd name="connsiteX72" fmla="*/ 6881 w 10002"/>
                <a:gd name="connsiteY72" fmla="*/ 9415 h 10454"/>
                <a:gd name="connsiteX73" fmla="*/ 6948 w 10002"/>
                <a:gd name="connsiteY73" fmla="*/ 9527 h 10454"/>
                <a:gd name="connsiteX74" fmla="*/ 3112 w 10002"/>
                <a:gd name="connsiteY74" fmla="*/ 9527 h 10454"/>
                <a:gd name="connsiteX75" fmla="*/ 3151 w 10002"/>
                <a:gd name="connsiteY75" fmla="*/ 9441 h 10454"/>
                <a:gd name="connsiteX76" fmla="*/ 3205 w 10002"/>
                <a:gd name="connsiteY76" fmla="*/ 9355 h 10454"/>
                <a:gd name="connsiteX77" fmla="*/ 3260 w 10002"/>
                <a:gd name="connsiteY77" fmla="*/ 9289 h 10454"/>
                <a:gd name="connsiteX78" fmla="*/ 3331 w 10002"/>
                <a:gd name="connsiteY78" fmla="*/ 9223 h 10454"/>
                <a:gd name="connsiteX79" fmla="*/ 3399 w 10002"/>
                <a:gd name="connsiteY79" fmla="*/ 9170 h 10454"/>
                <a:gd name="connsiteX80" fmla="*/ 3480 w 10002"/>
                <a:gd name="connsiteY80" fmla="*/ 9117 h 10454"/>
                <a:gd name="connsiteX81" fmla="*/ 3561 w 10002"/>
                <a:gd name="connsiteY81" fmla="*/ 9077 h 10454"/>
                <a:gd name="connsiteX82" fmla="*/ 3656 w 10002"/>
                <a:gd name="connsiteY82" fmla="*/ 9044 h 10454"/>
                <a:gd name="connsiteX83" fmla="*/ 3656 w 10002"/>
                <a:gd name="connsiteY83" fmla="*/ 8195 h 10454"/>
                <a:gd name="connsiteX84" fmla="*/ 1541 w 10002"/>
                <a:gd name="connsiteY84" fmla="*/ 8282 h 10454"/>
                <a:gd name="connsiteX85" fmla="*/ 2 w 10002"/>
                <a:gd name="connsiteY85" fmla="*/ 7088 h 10454"/>
                <a:gd name="connsiteX86" fmla="*/ 2106 w 10002"/>
                <a:gd name="connsiteY86" fmla="*/ 9555 h 10454"/>
                <a:gd name="connsiteX87" fmla="*/ 6228 w 10002"/>
                <a:gd name="connsiteY87" fmla="*/ 10294 h 10454"/>
                <a:gd name="connsiteX88" fmla="*/ 8631 w 10002"/>
                <a:gd name="connsiteY88" fmla="*/ 9231 h 10454"/>
                <a:gd name="connsiteX89" fmla="*/ 9120 w 10002"/>
                <a:gd name="connsiteY89" fmla="*/ 8935 h 10454"/>
                <a:gd name="connsiteX0" fmla="*/ 9120 w 10002"/>
                <a:gd name="connsiteY0" fmla="*/ 8935 h 10369"/>
                <a:gd name="connsiteX1" fmla="*/ 10002 w 10002"/>
                <a:gd name="connsiteY1" fmla="*/ 7381 h 10369"/>
                <a:gd name="connsiteX2" fmla="*/ 9175 w 10002"/>
                <a:gd name="connsiteY2" fmla="*/ 7381 h 10369"/>
                <a:gd name="connsiteX3" fmla="*/ 9175 w 10002"/>
                <a:gd name="connsiteY3" fmla="*/ 4128 h 10369"/>
                <a:gd name="connsiteX4" fmla="*/ 7135 w 10002"/>
                <a:gd name="connsiteY4" fmla="*/ 4128 h 10369"/>
                <a:gd name="connsiteX5" fmla="*/ 7135 w 10002"/>
                <a:gd name="connsiteY5" fmla="*/ 3816 h 10369"/>
                <a:gd name="connsiteX6" fmla="*/ 8766 w 10002"/>
                <a:gd name="connsiteY6" fmla="*/ 3816 h 10369"/>
                <a:gd name="connsiteX7" fmla="*/ 8766 w 10002"/>
                <a:gd name="connsiteY7" fmla="*/ 3498 h 10369"/>
                <a:gd name="connsiteX8" fmla="*/ 7135 w 10002"/>
                <a:gd name="connsiteY8" fmla="*/ 3498 h 10369"/>
                <a:gd name="connsiteX9" fmla="*/ 7135 w 10002"/>
                <a:gd name="connsiteY9" fmla="*/ 1365 h 10369"/>
                <a:gd name="connsiteX10" fmla="*/ 4735 w 10002"/>
                <a:gd name="connsiteY10" fmla="*/ 550 h 10369"/>
                <a:gd name="connsiteX11" fmla="*/ 4735 w 10002"/>
                <a:gd name="connsiteY11" fmla="*/ 5672 h 10369"/>
                <a:gd name="connsiteX12" fmla="*/ 4355 w 10002"/>
                <a:gd name="connsiteY12" fmla="*/ 5678 h 10369"/>
                <a:gd name="connsiteX13" fmla="*/ 4355 w 10002"/>
                <a:gd name="connsiteY13" fmla="*/ 1756 h 10369"/>
                <a:gd name="connsiteX14" fmla="*/ 3548 w 10002"/>
                <a:gd name="connsiteY14" fmla="*/ 2061 h 10369"/>
                <a:gd name="connsiteX15" fmla="*/ 3112 w 10002"/>
                <a:gd name="connsiteY15" fmla="*/ 2061 h 10369"/>
                <a:gd name="connsiteX16" fmla="*/ 3112 w 10002"/>
                <a:gd name="connsiteY16" fmla="*/ 0 h 10369"/>
                <a:gd name="connsiteX17" fmla="*/ 2951 w 10002"/>
                <a:gd name="connsiteY17" fmla="*/ 0 h 10369"/>
                <a:gd name="connsiteX18" fmla="*/ 2951 w 10002"/>
                <a:gd name="connsiteY18" fmla="*/ 2061 h 10369"/>
                <a:gd name="connsiteX19" fmla="*/ 2581 w 10002"/>
                <a:gd name="connsiteY19" fmla="*/ 2061 h 10369"/>
                <a:gd name="connsiteX20" fmla="*/ 2581 w 10002"/>
                <a:gd name="connsiteY20" fmla="*/ 2492 h 10369"/>
                <a:gd name="connsiteX21" fmla="*/ 1916 w 10002"/>
                <a:gd name="connsiteY21" fmla="*/ 2815 h 10369"/>
                <a:gd name="connsiteX22" fmla="*/ 1916 w 10002"/>
                <a:gd name="connsiteY22" fmla="*/ 4413 h 10369"/>
                <a:gd name="connsiteX23" fmla="*/ 1560 w 10002"/>
                <a:gd name="connsiteY23" fmla="*/ 4413 h 10369"/>
                <a:gd name="connsiteX24" fmla="*/ 1560 w 10002"/>
                <a:gd name="connsiteY24" fmla="*/ 4837 h 10369"/>
                <a:gd name="connsiteX25" fmla="*/ 1916 w 10002"/>
                <a:gd name="connsiteY25" fmla="*/ 4837 h 10369"/>
                <a:gd name="connsiteX26" fmla="*/ 1916 w 10002"/>
                <a:gd name="connsiteY26" fmla="*/ 5367 h 10369"/>
                <a:gd name="connsiteX27" fmla="*/ 1560 w 10002"/>
                <a:gd name="connsiteY27" fmla="*/ 5367 h 10369"/>
                <a:gd name="connsiteX28" fmla="*/ 1560 w 10002"/>
                <a:gd name="connsiteY28" fmla="*/ 5791 h 10369"/>
                <a:gd name="connsiteX29" fmla="*/ 1916 w 10002"/>
                <a:gd name="connsiteY29" fmla="*/ 5791 h 10369"/>
                <a:gd name="connsiteX30" fmla="*/ 1916 w 10002"/>
                <a:gd name="connsiteY30" fmla="*/ 7043 h 10369"/>
                <a:gd name="connsiteX31" fmla="*/ 855 w 10002"/>
                <a:gd name="connsiteY31" fmla="*/ 7043 h 10369"/>
                <a:gd name="connsiteX32" fmla="*/ 855 w 10002"/>
                <a:gd name="connsiteY32" fmla="*/ 7818 h 10369"/>
                <a:gd name="connsiteX33" fmla="*/ 1399 w 10002"/>
                <a:gd name="connsiteY33" fmla="*/ 7838 h 10369"/>
                <a:gd name="connsiteX34" fmla="*/ 2136 w 10002"/>
                <a:gd name="connsiteY34" fmla="*/ 7315 h 10369"/>
                <a:gd name="connsiteX35" fmla="*/ 2130 w 10002"/>
                <a:gd name="connsiteY35" fmla="*/ 7818 h 10369"/>
                <a:gd name="connsiteX36" fmla="*/ 2809 w 10002"/>
                <a:gd name="connsiteY36" fmla="*/ 7368 h 10369"/>
                <a:gd name="connsiteX37" fmla="*/ 2809 w 10002"/>
                <a:gd name="connsiteY37" fmla="*/ 7818 h 10369"/>
                <a:gd name="connsiteX38" fmla="*/ 3480 w 10002"/>
                <a:gd name="connsiteY38" fmla="*/ 7361 h 10369"/>
                <a:gd name="connsiteX39" fmla="*/ 3486 w 10002"/>
                <a:gd name="connsiteY39" fmla="*/ 7811 h 10369"/>
                <a:gd name="connsiteX40" fmla="*/ 4132 w 10002"/>
                <a:gd name="connsiteY40" fmla="*/ 7328 h 10369"/>
                <a:gd name="connsiteX41" fmla="*/ 4132 w 10002"/>
                <a:gd name="connsiteY41" fmla="*/ 8613 h 10369"/>
                <a:gd name="connsiteX42" fmla="*/ 4207 w 10002"/>
                <a:gd name="connsiteY42" fmla="*/ 8520 h 10369"/>
                <a:gd name="connsiteX43" fmla="*/ 4280 w 10002"/>
                <a:gd name="connsiteY43" fmla="*/ 8434 h 10369"/>
                <a:gd name="connsiteX44" fmla="*/ 4370 w 10002"/>
                <a:gd name="connsiteY44" fmla="*/ 8361 h 10369"/>
                <a:gd name="connsiteX45" fmla="*/ 4469 w 10002"/>
                <a:gd name="connsiteY45" fmla="*/ 8295 h 10369"/>
                <a:gd name="connsiteX46" fmla="*/ 4569 w 10002"/>
                <a:gd name="connsiteY46" fmla="*/ 8249 h 10369"/>
                <a:gd name="connsiteX47" fmla="*/ 4676 w 10002"/>
                <a:gd name="connsiteY47" fmla="*/ 8215 h 10369"/>
                <a:gd name="connsiteX48" fmla="*/ 4788 w 10002"/>
                <a:gd name="connsiteY48" fmla="*/ 8189 h 10369"/>
                <a:gd name="connsiteX49" fmla="*/ 4917 w 10002"/>
                <a:gd name="connsiteY49" fmla="*/ 8182 h 10369"/>
                <a:gd name="connsiteX50" fmla="*/ 5093 w 10002"/>
                <a:gd name="connsiteY50" fmla="*/ 8195 h 10369"/>
                <a:gd name="connsiteX51" fmla="*/ 5268 w 10002"/>
                <a:gd name="connsiteY51" fmla="*/ 8242 h 10369"/>
                <a:gd name="connsiteX52" fmla="*/ 5408 w 10002"/>
                <a:gd name="connsiteY52" fmla="*/ 8321 h 10369"/>
                <a:gd name="connsiteX53" fmla="*/ 5551 w 10002"/>
                <a:gd name="connsiteY53" fmla="*/ 8421 h 10369"/>
                <a:gd name="connsiteX54" fmla="*/ 5672 w 10002"/>
                <a:gd name="connsiteY54" fmla="*/ 8540 h 10369"/>
                <a:gd name="connsiteX55" fmla="*/ 5752 w 10002"/>
                <a:gd name="connsiteY55" fmla="*/ 8686 h 10369"/>
                <a:gd name="connsiteX56" fmla="*/ 5826 w 10002"/>
                <a:gd name="connsiteY56" fmla="*/ 8838 h 10369"/>
                <a:gd name="connsiteX57" fmla="*/ 5851 w 10002"/>
                <a:gd name="connsiteY57" fmla="*/ 9004 h 10369"/>
                <a:gd name="connsiteX58" fmla="*/ 5885 w 10002"/>
                <a:gd name="connsiteY58" fmla="*/ 8997 h 10369"/>
                <a:gd name="connsiteX59" fmla="*/ 5912 w 10002"/>
                <a:gd name="connsiteY59" fmla="*/ 8997 h 10369"/>
                <a:gd name="connsiteX60" fmla="*/ 5939 w 10002"/>
                <a:gd name="connsiteY60" fmla="*/ 8991 h 10369"/>
                <a:gd name="connsiteX61" fmla="*/ 5965 w 10002"/>
                <a:gd name="connsiteY61" fmla="*/ 8991 h 10369"/>
                <a:gd name="connsiteX62" fmla="*/ 5999 w 10002"/>
                <a:gd name="connsiteY62" fmla="*/ 8984 h 10369"/>
                <a:gd name="connsiteX63" fmla="*/ 6031 w 10002"/>
                <a:gd name="connsiteY63" fmla="*/ 8984 h 10369"/>
                <a:gd name="connsiteX64" fmla="*/ 6059 w 10002"/>
                <a:gd name="connsiteY64" fmla="*/ 8984 h 10369"/>
                <a:gd name="connsiteX65" fmla="*/ 6094 w 10002"/>
                <a:gd name="connsiteY65" fmla="*/ 8984 h 10369"/>
                <a:gd name="connsiteX66" fmla="*/ 6234 w 10002"/>
                <a:gd name="connsiteY66" fmla="*/ 8991 h 10369"/>
                <a:gd name="connsiteX67" fmla="*/ 6362 w 10002"/>
                <a:gd name="connsiteY67" fmla="*/ 9024 h 10369"/>
                <a:gd name="connsiteX68" fmla="*/ 6489 w 10002"/>
                <a:gd name="connsiteY68" fmla="*/ 9070 h 10369"/>
                <a:gd name="connsiteX69" fmla="*/ 6605 w 10002"/>
                <a:gd name="connsiteY69" fmla="*/ 9137 h 10369"/>
                <a:gd name="connsiteX70" fmla="*/ 6711 w 10002"/>
                <a:gd name="connsiteY70" fmla="*/ 9216 h 10369"/>
                <a:gd name="connsiteX71" fmla="*/ 6806 w 10002"/>
                <a:gd name="connsiteY71" fmla="*/ 9302 h 10369"/>
                <a:gd name="connsiteX72" fmla="*/ 6881 w 10002"/>
                <a:gd name="connsiteY72" fmla="*/ 9415 h 10369"/>
                <a:gd name="connsiteX73" fmla="*/ 6948 w 10002"/>
                <a:gd name="connsiteY73" fmla="*/ 9527 h 10369"/>
                <a:gd name="connsiteX74" fmla="*/ 3112 w 10002"/>
                <a:gd name="connsiteY74" fmla="*/ 9527 h 10369"/>
                <a:gd name="connsiteX75" fmla="*/ 3151 w 10002"/>
                <a:gd name="connsiteY75" fmla="*/ 9441 h 10369"/>
                <a:gd name="connsiteX76" fmla="*/ 3205 w 10002"/>
                <a:gd name="connsiteY76" fmla="*/ 9355 h 10369"/>
                <a:gd name="connsiteX77" fmla="*/ 3260 w 10002"/>
                <a:gd name="connsiteY77" fmla="*/ 9289 h 10369"/>
                <a:gd name="connsiteX78" fmla="*/ 3331 w 10002"/>
                <a:gd name="connsiteY78" fmla="*/ 9223 h 10369"/>
                <a:gd name="connsiteX79" fmla="*/ 3399 w 10002"/>
                <a:gd name="connsiteY79" fmla="*/ 9170 h 10369"/>
                <a:gd name="connsiteX80" fmla="*/ 3480 w 10002"/>
                <a:gd name="connsiteY80" fmla="*/ 9117 h 10369"/>
                <a:gd name="connsiteX81" fmla="*/ 3561 w 10002"/>
                <a:gd name="connsiteY81" fmla="*/ 9077 h 10369"/>
                <a:gd name="connsiteX82" fmla="*/ 3656 w 10002"/>
                <a:gd name="connsiteY82" fmla="*/ 9044 h 10369"/>
                <a:gd name="connsiteX83" fmla="*/ 3656 w 10002"/>
                <a:gd name="connsiteY83" fmla="*/ 8195 h 10369"/>
                <a:gd name="connsiteX84" fmla="*/ 1541 w 10002"/>
                <a:gd name="connsiteY84" fmla="*/ 8282 h 10369"/>
                <a:gd name="connsiteX85" fmla="*/ 2 w 10002"/>
                <a:gd name="connsiteY85" fmla="*/ 7088 h 10369"/>
                <a:gd name="connsiteX86" fmla="*/ 2106 w 10002"/>
                <a:gd name="connsiteY86" fmla="*/ 9555 h 10369"/>
                <a:gd name="connsiteX87" fmla="*/ 6228 w 10002"/>
                <a:gd name="connsiteY87" fmla="*/ 10294 h 10369"/>
                <a:gd name="connsiteX88" fmla="*/ 8631 w 10002"/>
                <a:gd name="connsiteY88" fmla="*/ 9231 h 10369"/>
                <a:gd name="connsiteX89" fmla="*/ 9120 w 10002"/>
                <a:gd name="connsiteY89" fmla="*/ 8935 h 10369"/>
                <a:gd name="connsiteX0" fmla="*/ 9120 w 10002"/>
                <a:gd name="connsiteY0" fmla="*/ 8935 h 10369"/>
                <a:gd name="connsiteX1" fmla="*/ 10002 w 10002"/>
                <a:gd name="connsiteY1" fmla="*/ 7381 h 10369"/>
                <a:gd name="connsiteX2" fmla="*/ 9175 w 10002"/>
                <a:gd name="connsiteY2" fmla="*/ 7381 h 10369"/>
                <a:gd name="connsiteX3" fmla="*/ 9175 w 10002"/>
                <a:gd name="connsiteY3" fmla="*/ 4128 h 10369"/>
                <a:gd name="connsiteX4" fmla="*/ 7135 w 10002"/>
                <a:gd name="connsiteY4" fmla="*/ 4128 h 10369"/>
                <a:gd name="connsiteX5" fmla="*/ 7135 w 10002"/>
                <a:gd name="connsiteY5" fmla="*/ 3816 h 10369"/>
                <a:gd name="connsiteX6" fmla="*/ 8766 w 10002"/>
                <a:gd name="connsiteY6" fmla="*/ 3816 h 10369"/>
                <a:gd name="connsiteX7" fmla="*/ 8766 w 10002"/>
                <a:gd name="connsiteY7" fmla="*/ 3498 h 10369"/>
                <a:gd name="connsiteX8" fmla="*/ 7135 w 10002"/>
                <a:gd name="connsiteY8" fmla="*/ 3498 h 10369"/>
                <a:gd name="connsiteX9" fmla="*/ 7135 w 10002"/>
                <a:gd name="connsiteY9" fmla="*/ 1365 h 10369"/>
                <a:gd name="connsiteX10" fmla="*/ 4735 w 10002"/>
                <a:gd name="connsiteY10" fmla="*/ 550 h 10369"/>
                <a:gd name="connsiteX11" fmla="*/ 4735 w 10002"/>
                <a:gd name="connsiteY11" fmla="*/ 5672 h 10369"/>
                <a:gd name="connsiteX12" fmla="*/ 4355 w 10002"/>
                <a:gd name="connsiteY12" fmla="*/ 5678 h 10369"/>
                <a:gd name="connsiteX13" fmla="*/ 4355 w 10002"/>
                <a:gd name="connsiteY13" fmla="*/ 1756 h 10369"/>
                <a:gd name="connsiteX14" fmla="*/ 3548 w 10002"/>
                <a:gd name="connsiteY14" fmla="*/ 2061 h 10369"/>
                <a:gd name="connsiteX15" fmla="*/ 3112 w 10002"/>
                <a:gd name="connsiteY15" fmla="*/ 2061 h 10369"/>
                <a:gd name="connsiteX16" fmla="*/ 3112 w 10002"/>
                <a:gd name="connsiteY16" fmla="*/ 0 h 10369"/>
                <a:gd name="connsiteX17" fmla="*/ 2951 w 10002"/>
                <a:gd name="connsiteY17" fmla="*/ 0 h 10369"/>
                <a:gd name="connsiteX18" fmla="*/ 2951 w 10002"/>
                <a:gd name="connsiteY18" fmla="*/ 2061 h 10369"/>
                <a:gd name="connsiteX19" fmla="*/ 2581 w 10002"/>
                <a:gd name="connsiteY19" fmla="*/ 2061 h 10369"/>
                <a:gd name="connsiteX20" fmla="*/ 2581 w 10002"/>
                <a:gd name="connsiteY20" fmla="*/ 2492 h 10369"/>
                <a:gd name="connsiteX21" fmla="*/ 1916 w 10002"/>
                <a:gd name="connsiteY21" fmla="*/ 2815 h 10369"/>
                <a:gd name="connsiteX22" fmla="*/ 1916 w 10002"/>
                <a:gd name="connsiteY22" fmla="*/ 4413 h 10369"/>
                <a:gd name="connsiteX23" fmla="*/ 1560 w 10002"/>
                <a:gd name="connsiteY23" fmla="*/ 4413 h 10369"/>
                <a:gd name="connsiteX24" fmla="*/ 1560 w 10002"/>
                <a:gd name="connsiteY24" fmla="*/ 4837 h 10369"/>
                <a:gd name="connsiteX25" fmla="*/ 1916 w 10002"/>
                <a:gd name="connsiteY25" fmla="*/ 4837 h 10369"/>
                <a:gd name="connsiteX26" fmla="*/ 1916 w 10002"/>
                <a:gd name="connsiteY26" fmla="*/ 5367 h 10369"/>
                <a:gd name="connsiteX27" fmla="*/ 1560 w 10002"/>
                <a:gd name="connsiteY27" fmla="*/ 5367 h 10369"/>
                <a:gd name="connsiteX28" fmla="*/ 1560 w 10002"/>
                <a:gd name="connsiteY28" fmla="*/ 5791 h 10369"/>
                <a:gd name="connsiteX29" fmla="*/ 1916 w 10002"/>
                <a:gd name="connsiteY29" fmla="*/ 5791 h 10369"/>
                <a:gd name="connsiteX30" fmla="*/ 1916 w 10002"/>
                <a:gd name="connsiteY30" fmla="*/ 7043 h 10369"/>
                <a:gd name="connsiteX31" fmla="*/ 855 w 10002"/>
                <a:gd name="connsiteY31" fmla="*/ 7043 h 10369"/>
                <a:gd name="connsiteX32" fmla="*/ 855 w 10002"/>
                <a:gd name="connsiteY32" fmla="*/ 7818 h 10369"/>
                <a:gd name="connsiteX33" fmla="*/ 1399 w 10002"/>
                <a:gd name="connsiteY33" fmla="*/ 7838 h 10369"/>
                <a:gd name="connsiteX34" fmla="*/ 2136 w 10002"/>
                <a:gd name="connsiteY34" fmla="*/ 7315 h 10369"/>
                <a:gd name="connsiteX35" fmla="*/ 2130 w 10002"/>
                <a:gd name="connsiteY35" fmla="*/ 7818 h 10369"/>
                <a:gd name="connsiteX36" fmla="*/ 2809 w 10002"/>
                <a:gd name="connsiteY36" fmla="*/ 7368 h 10369"/>
                <a:gd name="connsiteX37" fmla="*/ 2809 w 10002"/>
                <a:gd name="connsiteY37" fmla="*/ 7818 h 10369"/>
                <a:gd name="connsiteX38" fmla="*/ 3480 w 10002"/>
                <a:gd name="connsiteY38" fmla="*/ 7361 h 10369"/>
                <a:gd name="connsiteX39" fmla="*/ 3486 w 10002"/>
                <a:gd name="connsiteY39" fmla="*/ 7811 h 10369"/>
                <a:gd name="connsiteX40" fmla="*/ 4132 w 10002"/>
                <a:gd name="connsiteY40" fmla="*/ 7328 h 10369"/>
                <a:gd name="connsiteX41" fmla="*/ 4132 w 10002"/>
                <a:gd name="connsiteY41" fmla="*/ 8613 h 10369"/>
                <a:gd name="connsiteX42" fmla="*/ 4207 w 10002"/>
                <a:gd name="connsiteY42" fmla="*/ 8520 h 10369"/>
                <a:gd name="connsiteX43" fmla="*/ 4280 w 10002"/>
                <a:gd name="connsiteY43" fmla="*/ 8434 h 10369"/>
                <a:gd name="connsiteX44" fmla="*/ 4370 w 10002"/>
                <a:gd name="connsiteY44" fmla="*/ 8361 h 10369"/>
                <a:gd name="connsiteX45" fmla="*/ 4469 w 10002"/>
                <a:gd name="connsiteY45" fmla="*/ 8295 h 10369"/>
                <a:gd name="connsiteX46" fmla="*/ 4569 w 10002"/>
                <a:gd name="connsiteY46" fmla="*/ 8249 h 10369"/>
                <a:gd name="connsiteX47" fmla="*/ 4676 w 10002"/>
                <a:gd name="connsiteY47" fmla="*/ 8215 h 10369"/>
                <a:gd name="connsiteX48" fmla="*/ 4788 w 10002"/>
                <a:gd name="connsiteY48" fmla="*/ 8189 h 10369"/>
                <a:gd name="connsiteX49" fmla="*/ 4917 w 10002"/>
                <a:gd name="connsiteY49" fmla="*/ 8182 h 10369"/>
                <a:gd name="connsiteX50" fmla="*/ 5093 w 10002"/>
                <a:gd name="connsiteY50" fmla="*/ 8195 h 10369"/>
                <a:gd name="connsiteX51" fmla="*/ 5268 w 10002"/>
                <a:gd name="connsiteY51" fmla="*/ 8242 h 10369"/>
                <a:gd name="connsiteX52" fmla="*/ 5408 w 10002"/>
                <a:gd name="connsiteY52" fmla="*/ 8321 h 10369"/>
                <a:gd name="connsiteX53" fmla="*/ 5551 w 10002"/>
                <a:gd name="connsiteY53" fmla="*/ 8421 h 10369"/>
                <a:gd name="connsiteX54" fmla="*/ 5672 w 10002"/>
                <a:gd name="connsiteY54" fmla="*/ 8540 h 10369"/>
                <a:gd name="connsiteX55" fmla="*/ 5752 w 10002"/>
                <a:gd name="connsiteY55" fmla="*/ 8686 h 10369"/>
                <a:gd name="connsiteX56" fmla="*/ 5826 w 10002"/>
                <a:gd name="connsiteY56" fmla="*/ 8838 h 10369"/>
                <a:gd name="connsiteX57" fmla="*/ 5851 w 10002"/>
                <a:gd name="connsiteY57" fmla="*/ 9004 h 10369"/>
                <a:gd name="connsiteX58" fmla="*/ 5885 w 10002"/>
                <a:gd name="connsiteY58" fmla="*/ 8997 h 10369"/>
                <a:gd name="connsiteX59" fmla="*/ 5912 w 10002"/>
                <a:gd name="connsiteY59" fmla="*/ 8997 h 10369"/>
                <a:gd name="connsiteX60" fmla="*/ 5939 w 10002"/>
                <a:gd name="connsiteY60" fmla="*/ 8991 h 10369"/>
                <a:gd name="connsiteX61" fmla="*/ 5965 w 10002"/>
                <a:gd name="connsiteY61" fmla="*/ 8991 h 10369"/>
                <a:gd name="connsiteX62" fmla="*/ 5999 w 10002"/>
                <a:gd name="connsiteY62" fmla="*/ 8984 h 10369"/>
                <a:gd name="connsiteX63" fmla="*/ 6031 w 10002"/>
                <a:gd name="connsiteY63" fmla="*/ 8984 h 10369"/>
                <a:gd name="connsiteX64" fmla="*/ 6059 w 10002"/>
                <a:gd name="connsiteY64" fmla="*/ 8984 h 10369"/>
                <a:gd name="connsiteX65" fmla="*/ 6094 w 10002"/>
                <a:gd name="connsiteY65" fmla="*/ 8984 h 10369"/>
                <a:gd name="connsiteX66" fmla="*/ 6234 w 10002"/>
                <a:gd name="connsiteY66" fmla="*/ 8991 h 10369"/>
                <a:gd name="connsiteX67" fmla="*/ 6362 w 10002"/>
                <a:gd name="connsiteY67" fmla="*/ 9024 h 10369"/>
                <a:gd name="connsiteX68" fmla="*/ 6489 w 10002"/>
                <a:gd name="connsiteY68" fmla="*/ 9070 h 10369"/>
                <a:gd name="connsiteX69" fmla="*/ 6605 w 10002"/>
                <a:gd name="connsiteY69" fmla="*/ 9137 h 10369"/>
                <a:gd name="connsiteX70" fmla="*/ 6711 w 10002"/>
                <a:gd name="connsiteY70" fmla="*/ 9216 h 10369"/>
                <a:gd name="connsiteX71" fmla="*/ 6806 w 10002"/>
                <a:gd name="connsiteY71" fmla="*/ 9302 h 10369"/>
                <a:gd name="connsiteX72" fmla="*/ 6881 w 10002"/>
                <a:gd name="connsiteY72" fmla="*/ 9415 h 10369"/>
                <a:gd name="connsiteX73" fmla="*/ 6948 w 10002"/>
                <a:gd name="connsiteY73" fmla="*/ 9527 h 10369"/>
                <a:gd name="connsiteX74" fmla="*/ 3112 w 10002"/>
                <a:gd name="connsiteY74" fmla="*/ 9527 h 10369"/>
                <a:gd name="connsiteX75" fmla="*/ 3151 w 10002"/>
                <a:gd name="connsiteY75" fmla="*/ 9441 h 10369"/>
                <a:gd name="connsiteX76" fmla="*/ 3205 w 10002"/>
                <a:gd name="connsiteY76" fmla="*/ 9355 h 10369"/>
                <a:gd name="connsiteX77" fmla="*/ 3260 w 10002"/>
                <a:gd name="connsiteY77" fmla="*/ 9289 h 10369"/>
                <a:gd name="connsiteX78" fmla="*/ 3331 w 10002"/>
                <a:gd name="connsiteY78" fmla="*/ 9223 h 10369"/>
                <a:gd name="connsiteX79" fmla="*/ 3399 w 10002"/>
                <a:gd name="connsiteY79" fmla="*/ 9170 h 10369"/>
                <a:gd name="connsiteX80" fmla="*/ 3480 w 10002"/>
                <a:gd name="connsiteY80" fmla="*/ 9117 h 10369"/>
                <a:gd name="connsiteX81" fmla="*/ 3561 w 10002"/>
                <a:gd name="connsiteY81" fmla="*/ 9077 h 10369"/>
                <a:gd name="connsiteX82" fmla="*/ 3656 w 10002"/>
                <a:gd name="connsiteY82" fmla="*/ 9044 h 10369"/>
                <a:gd name="connsiteX83" fmla="*/ 3656 w 10002"/>
                <a:gd name="connsiteY83" fmla="*/ 8195 h 10369"/>
                <a:gd name="connsiteX84" fmla="*/ 1541 w 10002"/>
                <a:gd name="connsiteY84" fmla="*/ 8282 h 10369"/>
                <a:gd name="connsiteX85" fmla="*/ 2 w 10002"/>
                <a:gd name="connsiteY85" fmla="*/ 7088 h 10369"/>
                <a:gd name="connsiteX86" fmla="*/ 2106 w 10002"/>
                <a:gd name="connsiteY86" fmla="*/ 9555 h 10369"/>
                <a:gd name="connsiteX87" fmla="*/ 6228 w 10002"/>
                <a:gd name="connsiteY87" fmla="*/ 10294 h 10369"/>
                <a:gd name="connsiteX88" fmla="*/ 8631 w 10002"/>
                <a:gd name="connsiteY88" fmla="*/ 9231 h 10369"/>
                <a:gd name="connsiteX89" fmla="*/ 9120 w 10002"/>
                <a:gd name="connsiteY89" fmla="*/ 8935 h 10369"/>
                <a:gd name="connsiteX0" fmla="*/ 8631 w 10002"/>
                <a:gd name="connsiteY0" fmla="*/ 9231 h 10369"/>
                <a:gd name="connsiteX1" fmla="*/ 10002 w 10002"/>
                <a:gd name="connsiteY1" fmla="*/ 7381 h 10369"/>
                <a:gd name="connsiteX2" fmla="*/ 9175 w 10002"/>
                <a:gd name="connsiteY2" fmla="*/ 7381 h 10369"/>
                <a:gd name="connsiteX3" fmla="*/ 9175 w 10002"/>
                <a:gd name="connsiteY3" fmla="*/ 4128 h 10369"/>
                <a:gd name="connsiteX4" fmla="*/ 7135 w 10002"/>
                <a:gd name="connsiteY4" fmla="*/ 4128 h 10369"/>
                <a:gd name="connsiteX5" fmla="*/ 7135 w 10002"/>
                <a:gd name="connsiteY5" fmla="*/ 3816 h 10369"/>
                <a:gd name="connsiteX6" fmla="*/ 8766 w 10002"/>
                <a:gd name="connsiteY6" fmla="*/ 3816 h 10369"/>
                <a:gd name="connsiteX7" fmla="*/ 8766 w 10002"/>
                <a:gd name="connsiteY7" fmla="*/ 3498 h 10369"/>
                <a:gd name="connsiteX8" fmla="*/ 7135 w 10002"/>
                <a:gd name="connsiteY8" fmla="*/ 3498 h 10369"/>
                <a:gd name="connsiteX9" fmla="*/ 7135 w 10002"/>
                <a:gd name="connsiteY9" fmla="*/ 1365 h 10369"/>
                <a:gd name="connsiteX10" fmla="*/ 4735 w 10002"/>
                <a:gd name="connsiteY10" fmla="*/ 550 h 10369"/>
                <a:gd name="connsiteX11" fmla="*/ 4735 w 10002"/>
                <a:gd name="connsiteY11" fmla="*/ 5672 h 10369"/>
                <a:gd name="connsiteX12" fmla="*/ 4355 w 10002"/>
                <a:gd name="connsiteY12" fmla="*/ 5678 h 10369"/>
                <a:gd name="connsiteX13" fmla="*/ 4355 w 10002"/>
                <a:gd name="connsiteY13" fmla="*/ 1756 h 10369"/>
                <a:gd name="connsiteX14" fmla="*/ 3548 w 10002"/>
                <a:gd name="connsiteY14" fmla="*/ 2061 h 10369"/>
                <a:gd name="connsiteX15" fmla="*/ 3112 w 10002"/>
                <a:gd name="connsiteY15" fmla="*/ 2061 h 10369"/>
                <a:gd name="connsiteX16" fmla="*/ 3112 w 10002"/>
                <a:gd name="connsiteY16" fmla="*/ 0 h 10369"/>
                <a:gd name="connsiteX17" fmla="*/ 2951 w 10002"/>
                <a:gd name="connsiteY17" fmla="*/ 0 h 10369"/>
                <a:gd name="connsiteX18" fmla="*/ 2951 w 10002"/>
                <a:gd name="connsiteY18" fmla="*/ 2061 h 10369"/>
                <a:gd name="connsiteX19" fmla="*/ 2581 w 10002"/>
                <a:gd name="connsiteY19" fmla="*/ 2061 h 10369"/>
                <a:gd name="connsiteX20" fmla="*/ 2581 w 10002"/>
                <a:gd name="connsiteY20" fmla="*/ 2492 h 10369"/>
                <a:gd name="connsiteX21" fmla="*/ 1916 w 10002"/>
                <a:gd name="connsiteY21" fmla="*/ 2815 h 10369"/>
                <a:gd name="connsiteX22" fmla="*/ 1916 w 10002"/>
                <a:gd name="connsiteY22" fmla="*/ 4413 h 10369"/>
                <a:gd name="connsiteX23" fmla="*/ 1560 w 10002"/>
                <a:gd name="connsiteY23" fmla="*/ 4413 h 10369"/>
                <a:gd name="connsiteX24" fmla="*/ 1560 w 10002"/>
                <a:gd name="connsiteY24" fmla="*/ 4837 h 10369"/>
                <a:gd name="connsiteX25" fmla="*/ 1916 w 10002"/>
                <a:gd name="connsiteY25" fmla="*/ 4837 h 10369"/>
                <a:gd name="connsiteX26" fmla="*/ 1916 w 10002"/>
                <a:gd name="connsiteY26" fmla="*/ 5367 h 10369"/>
                <a:gd name="connsiteX27" fmla="*/ 1560 w 10002"/>
                <a:gd name="connsiteY27" fmla="*/ 5367 h 10369"/>
                <a:gd name="connsiteX28" fmla="*/ 1560 w 10002"/>
                <a:gd name="connsiteY28" fmla="*/ 5791 h 10369"/>
                <a:gd name="connsiteX29" fmla="*/ 1916 w 10002"/>
                <a:gd name="connsiteY29" fmla="*/ 5791 h 10369"/>
                <a:gd name="connsiteX30" fmla="*/ 1916 w 10002"/>
                <a:gd name="connsiteY30" fmla="*/ 7043 h 10369"/>
                <a:gd name="connsiteX31" fmla="*/ 855 w 10002"/>
                <a:gd name="connsiteY31" fmla="*/ 7043 h 10369"/>
                <a:gd name="connsiteX32" fmla="*/ 855 w 10002"/>
                <a:gd name="connsiteY32" fmla="*/ 7818 h 10369"/>
                <a:gd name="connsiteX33" fmla="*/ 1399 w 10002"/>
                <a:gd name="connsiteY33" fmla="*/ 7838 h 10369"/>
                <a:gd name="connsiteX34" fmla="*/ 2136 w 10002"/>
                <a:gd name="connsiteY34" fmla="*/ 7315 h 10369"/>
                <a:gd name="connsiteX35" fmla="*/ 2130 w 10002"/>
                <a:gd name="connsiteY35" fmla="*/ 7818 h 10369"/>
                <a:gd name="connsiteX36" fmla="*/ 2809 w 10002"/>
                <a:gd name="connsiteY36" fmla="*/ 7368 h 10369"/>
                <a:gd name="connsiteX37" fmla="*/ 2809 w 10002"/>
                <a:gd name="connsiteY37" fmla="*/ 7818 h 10369"/>
                <a:gd name="connsiteX38" fmla="*/ 3480 w 10002"/>
                <a:gd name="connsiteY38" fmla="*/ 7361 h 10369"/>
                <a:gd name="connsiteX39" fmla="*/ 3486 w 10002"/>
                <a:gd name="connsiteY39" fmla="*/ 7811 h 10369"/>
                <a:gd name="connsiteX40" fmla="*/ 4132 w 10002"/>
                <a:gd name="connsiteY40" fmla="*/ 7328 h 10369"/>
                <a:gd name="connsiteX41" fmla="*/ 4132 w 10002"/>
                <a:gd name="connsiteY41" fmla="*/ 8613 h 10369"/>
                <a:gd name="connsiteX42" fmla="*/ 4207 w 10002"/>
                <a:gd name="connsiteY42" fmla="*/ 8520 h 10369"/>
                <a:gd name="connsiteX43" fmla="*/ 4280 w 10002"/>
                <a:gd name="connsiteY43" fmla="*/ 8434 h 10369"/>
                <a:gd name="connsiteX44" fmla="*/ 4370 w 10002"/>
                <a:gd name="connsiteY44" fmla="*/ 8361 h 10369"/>
                <a:gd name="connsiteX45" fmla="*/ 4469 w 10002"/>
                <a:gd name="connsiteY45" fmla="*/ 8295 h 10369"/>
                <a:gd name="connsiteX46" fmla="*/ 4569 w 10002"/>
                <a:gd name="connsiteY46" fmla="*/ 8249 h 10369"/>
                <a:gd name="connsiteX47" fmla="*/ 4676 w 10002"/>
                <a:gd name="connsiteY47" fmla="*/ 8215 h 10369"/>
                <a:gd name="connsiteX48" fmla="*/ 4788 w 10002"/>
                <a:gd name="connsiteY48" fmla="*/ 8189 h 10369"/>
                <a:gd name="connsiteX49" fmla="*/ 4917 w 10002"/>
                <a:gd name="connsiteY49" fmla="*/ 8182 h 10369"/>
                <a:gd name="connsiteX50" fmla="*/ 5093 w 10002"/>
                <a:gd name="connsiteY50" fmla="*/ 8195 h 10369"/>
                <a:gd name="connsiteX51" fmla="*/ 5268 w 10002"/>
                <a:gd name="connsiteY51" fmla="*/ 8242 h 10369"/>
                <a:gd name="connsiteX52" fmla="*/ 5408 w 10002"/>
                <a:gd name="connsiteY52" fmla="*/ 8321 h 10369"/>
                <a:gd name="connsiteX53" fmla="*/ 5551 w 10002"/>
                <a:gd name="connsiteY53" fmla="*/ 8421 h 10369"/>
                <a:gd name="connsiteX54" fmla="*/ 5672 w 10002"/>
                <a:gd name="connsiteY54" fmla="*/ 8540 h 10369"/>
                <a:gd name="connsiteX55" fmla="*/ 5752 w 10002"/>
                <a:gd name="connsiteY55" fmla="*/ 8686 h 10369"/>
                <a:gd name="connsiteX56" fmla="*/ 5826 w 10002"/>
                <a:gd name="connsiteY56" fmla="*/ 8838 h 10369"/>
                <a:gd name="connsiteX57" fmla="*/ 5851 w 10002"/>
                <a:gd name="connsiteY57" fmla="*/ 9004 h 10369"/>
                <a:gd name="connsiteX58" fmla="*/ 5885 w 10002"/>
                <a:gd name="connsiteY58" fmla="*/ 8997 h 10369"/>
                <a:gd name="connsiteX59" fmla="*/ 5912 w 10002"/>
                <a:gd name="connsiteY59" fmla="*/ 8997 h 10369"/>
                <a:gd name="connsiteX60" fmla="*/ 5939 w 10002"/>
                <a:gd name="connsiteY60" fmla="*/ 8991 h 10369"/>
                <a:gd name="connsiteX61" fmla="*/ 5965 w 10002"/>
                <a:gd name="connsiteY61" fmla="*/ 8991 h 10369"/>
                <a:gd name="connsiteX62" fmla="*/ 5999 w 10002"/>
                <a:gd name="connsiteY62" fmla="*/ 8984 h 10369"/>
                <a:gd name="connsiteX63" fmla="*/ 6031 w 10002"/>
                <a:gd name="connsiteY63" fmla="*/ 8984 h 10369"/>
                <a:gd name="connsiteX64" fmla="*/ 6059 w 10002"/>
                <a:gd name="connsiteY64" fmla="*/ 8984 h 10369"/>
                <a:gd name="connsiteX65" fmla="*/ 6094 w 10002"/>
                <a:gd name="connsiteY65" fmla="*/ 8984 h 10369"/>
                <a:gd name="connsiteX66" fmla="*/ 6234 w 10002"/>
                <a:gd name="connsiteY66" fmla="*/ 8991 h 10369"/>
                <a:gd name="connsiteX67" fmla="*/ 6362 w 10002"/>
                <a:gd name="connsiteY67" fmla="*/ 9024 h 10369"/>
                <a:gd name="connsiteX68" fmla="*/ 6489 w 10002"/>
                <a:gd name="connsiteY68" fmla="*/ 9070 h 10369"/>
                <a:gd name="connsiteX69" fmla="*/ 6605 w 10002"/>
                <a:gd name="connsiteY69" fmla="*/ 9137 h 10369"/>
                <a:gd name="connsiteX70" fmla="*/ 6711 w 10002"/>
                <a:gd name="connsiteY70" fmla="*/ 9216 h 10369"/>
                <a:gd name="connsiteX71" fmla="*/ 6806 w 10002"/>
                <a:gd name="connsiteY71" fmla="*/ 9302 h 10369"/>
                <a:gd name="connsiteX72" fmla="*/ 6881 w 10002"/>
                <a:gd name="connsiteY72" fmla="*/ 9415 h 10369"/>
                <a:gd name="connsiteX73" fmla="*/ 6948 w 10002"/>
                <a:gd name="connsiteY73" fmla="*/ 9527 h 10369"/>
                <a:gd name="connsiteX74" fmla="*/ 3112 w 10002"/>
                <a:gd name="connsiteY74" fmla="*/ 9527 h 10369"/>
                <a:gd name="connsiteX75" fmla="*/ 3151 w 10002"/>
                <a:gd name="connsiteY75" fmla="*/ 9441 h 10369"/>
                <a:gd name="connsiteX76" fmla="*/ 3205 w 10002"/>
                <a:gd name="connsiteY76" fmla="*/ 9355 h 10369"/>
                <a:gd name="connsiteX77" fmla="*/ 3260 w 10002"/>
                <a:gd name="connsiteY77" fmla="*/ 9289 h 10369"/>
                <a:gd name="connsiteX78" fmla="*/ 3331 w 10002"/>
                <a:gd name="connsiteY78" fmla="*/ 9223 h 10369"/>
                <a:gd name="connsiteX79" fmla="*/ 3399 w 10002"/>
                <a:gd name="connsiteY79" fmla="*/ 9170 h 10369"/>
                <a:gd name="connsiteX80" fmla="*/ 3480 w 10002"/>
                <a:gd name="connsiteY80" fmla="*/ 9117 h 10369"/>
                <a:gd name="connsiteX81" fmla="*/ 3561 w 10002"/>
                <a:gd name="connsiteY81" fmla="*/ 9077 h 10369"/>
                <a:gd name="connsiteX82" fmla="*/ 3656 w 10002"/>
                <a:gd name="connsiteY82" fmla="*/ 9044 h 10369"/>
                <a:gd name="connsiteX83" fmla="*/ 3656 w 10002"/>
                <a:gd name="connsiteY83" fmla="*/ 8195 h 10369"/>
                <a:gd name="connsiteX84" fmla="*/ 1541 w 10002"/>
                <a:gd name="connsiteY84" fmla="*/ 8282 h 10369"/>
                <a:gd name="connsiteX85" fmla="*/ 2 w 10002"/>
                <a:gd name="connsiteY85" fmla="*/ 7088 h 10369"/>
                <a:gd name="connsiteX86" fmla="*/ 2106 w 10002"/>
                <a:gd name="connsiteY86" fmla="*/ 9555 h 10369"/>
                <a:gd name="connsiteX87" fmla="*/ 6228 w 10002"/>
                <a:gd name="connsiteY87" fmla="*/ 10294 h 10369"/>
                <a:gd name="connsiteX88" fmla="*/ 8631 w 10002"/>
                <a:gd name="connsiteY88" fmla="*/ 9231 h 10369"/>
                <a:gd name="connsiteX0" fmla="*/ 8631 w 10002"/>
                <a:gd name="connsiteY0" fmla="*/ 9231 h 10369"/>
                <a:gd name="connsiteX1" fmla="*/ 10002 w 10002"/>
                <a:gd name="connsiteY1" fmla="*/ 7381 h 10369"/>
                <a:gd name="connsiteX2" fmla="*/ 9175 w 10002"/>
                <a:gd name="connsiteY2" fmla="*/ 7381 h 10369"/>
                <a:gd name="connsiteX3" fmla="*/ 9175 w 10002"/>
                <a:gd name="connsiteY3" fmla="*/ 4128 h 10369"/>
                <a:gd name="connsiteX4" fmla="*/ 7135 w 10002"/>
                <a:gd name="connsiteY4" fmla="*/ 4128 h 10369"/>
                <a:gd name="connsiteX5" fmla="*/ 7135 w 10002"/>
                <a:gd name="connsiteY5" fmla="*/ 3816 h 10369"/>
                <a:gd name="connsiteX6" fmla="*/ 8766 w 10002"/>
                <a:gd name="connsiteY6" fmla="*/ 3816 h 10369"/>
                <a:gd name="connsiteX7" fmla="*/ 8766 w 10002"/>
                <a:gd name="connsiteY7" fmla="*/ 3498 h 10369"/>
                <a:gd name="connsiteX8" fmla="*/ 7135 w 10002"/>
                <a:gd name="connsiteY8" fmla="*/ 3498 h 10369"/>
                <a:gd name="connsiteX9" fmla="*/ 7135 w 10002"/>
                <a:gd name="connsiteY9" fmla="*/ 1365 h 10369"/>
                <a:gd name="connsiteX10" fmla="*/ 4735 w 10002"/>
                <a:gd name="connsiteY10" fmla="*/ 550 h 10369"/>
                <a:gd name="connsiteX11" fmla="*/ 4735 w 10002"/>
                <a:gd name="connsiteY11" fmla="*/ 5672 h 10369"/>
                <a:gd name="connsiteX12" fmla="*/ 4355 w 10002"/>
                <a:gd name="connsiteY12" fmla="*/ 5678 h 10369"/>
                <a:gd name="connsiteX13" fmla="*/ 4355 w 10002"/>
                <a:gd name="connsiteY13" fmla="*/ 1756 h 10369"/>
                <a:gd name="connsiteX14" fmla="*/ 3548 w 10002"/>
                <a:gd name="connsiteY14" fmla="*/ 2061 h 10369"/>
                <a:gd name="connsiteX15" fmla="*/ 3112 w 10002"/>
                <a:gd name="connsiteY15" fmla="*/ 2061 h 10369"/>
                <a:gd name="connsiteX16" fmla="*/ 3112 w 10002"/>
                <a:gd name="connsiteY16" fmla="*/ 0 h 10369"/>
                <a:gd name="connsiteX17" fmla="*/ 2951 w 10002"/>
                <a:gd name="connsiteY17" fmla="*/ 0 h 10369"/>
                <a:gd name="connsiteX18" fmla="*/ 2951 w 10002"/>
                <a:gd name="connsiteY18" fmla="*/ 2061 h 10369"/>
                <a:gd name="connsiteX19" fmla="*/ 2581 w 10002"/>
                <a:gd name="connsiteY19" fmla="*/ 2061 h 10369"/>
                <a:gd name="connsiteX20" fmla="*/ 2581 w 10002"/>
                <a:gd name="connsiteY20" fmla="*/ 2492 h 10369"/>
                <a:gd name="connsiteX21" fmla="*/ 1916 w 10002"/>
                <a:gd name="connsiteY21" fmla="*/ 2815 h 10369"/>
                <a:gd name="connsiteX22" fmla="*/ 1916 w 10002"/>
                <a:gd name="connsiteY22" fmla="*/ 4413 h 10369"/>
                <a:gd name="connsiteX23" fmla="*/ 1560 w 10002"/>
                <a:gd name="connsiteY23" fmla="*/ 4413 h 10369"/>
                <a:gd name="connsiteX24" fmla="*/ 1560 w 10002"/>
                <a:gd name="connsiteY24" fmla="*/ 4837 h 10369"/>
                <a:gd name="connsiteX25" fmla="*/ 1916 w 10002"/>
                <a:gd name="connsiteY25" fmla="*/ 4837 h 10369"/>
                <a:gd name="connsiteX26" fmla="*/ 1916 w 10002"/>
                <a:gd name="connsiteY26" fmla="*/ 5367 h 10369"/>
                <a:gd name="connsiteX27" fmla="*/ 1560 w 10002"/>
                <a:gd name="connsiteY27" fmla="*/ 5367 h 10369"/>
                <a:gd name="connsiteX28" fmla="*/ 1560 w 10002"/>
                <a:gd name="connsiteY28" fmla="*/ 5791 h 10369"/>
                <a:gd name="connsiteX29" fmla="*/ 1916 w 10002"/>
                <a:gd name="connsiteY29" fmla="*/ 5791 h 10369"/>
                <a:gd name="connsiteX30" fmla="*/ 1916 w 10002"/>
                <a:gd name="connsiteY30" fmla="*/ 7043 h 10369"/>
                <a:gd name="connsiteX31" fmla="*/ 855 w 10002"/>
                <a:gd name="connsiteY31" fmla="*/ 7043 h 10369"/>
                <a:gd name="connsiteX32" fmla="*/ 855 w 10002"/>
                <a:gd name="connsiteY32" fmla="*/ 7818 h 10369"/>
                <a:gd name="connsiteX33" fmla="*/ 1399 w 10002"/>
                <a:gd name="connsiteY33" fmla="*/ 7838 h 10369"/>
                <a:gd name="connsiteX34" fmla="*/ 2136 w 10002"/>
                <a:gd name="connsiteY34" fmla="*/ 7315 h 10369"/>
                <a:gd name="connsiteX35" fmla="*/ 2130 w 10002"/>
                <a:gd name="connsiteY35" fmla="*/ 7818 h 10369"/>
                <a:gd name="connsiteX36" fmla="*/ 2809 w 10002"/>
                <a:gd name="connsiteY36" fmla="*/ 7368 h 10369"/>
                <a:gd name="connsiteX37" fmla="*/ 2809 w 10002"/>
                <a:gd name="connsiteY37" fmla="*/ 7818 h 10369"/>
                <a:gd name="connsiteX38" fmla="*/ 3480 w 10002"/>
                <a:gd name="connsiteY38" fmla="*/ 7361 h 10369"/>
                <a:gd name="connsiteX39" fmla="*/ 3486 w 10002"/>
                <a:gd name="connsiteY39" fmla="*/ 7811 h 10369"/>
                <a:gd name="connsiteX40" fmla="*/ 4132 w 10002"/>
                <a:gd name="connsiteY40" fmla="*/ 7328 h 10369"/>
                <a:gd name="connsiteX41" fmla="*/ 4132 w 10002"/>
                <a:gd name="connsiteY41" fmla="*/ 8613 h 10369"/>
                <a:gd name="connsiteX42" fmla="*/ 4207 w 10002"/>
                <a:gd name="connsiteY42" fmla="*/ 8520 h 10369"/>
                <a:gd name="connsiteX43" fmla="*/ 4280 w 10002"/>
                <a:gd name="connsiteY43" fmla="*/ 8434 h 10369"/>
                <a:gd name="connsiteX44" fmla="*/ 4370 w 10002"/>
                <a:gd name="connsiteY44" fmla="*/ 8361 h 10369"/>
                <a:gd name="connsiteX45" fmla="*/ 4469 w 10002"/>
                <a:gd name="connsiteY45" fmla="*/ 8295 h 10369"/>
                <a:gd name="connsiteX46" fmla="*/ 4569 w 10002"/>
                <a:gd name="connsiteY46" fmla="*/ 8249 h 10369"/>
                <a:gd name="connsiteX47" fmla="*/ 4676 w 10002"/>
                <a:gd name="connsiteY47" fmla="*/ 8215 h 10369"/>
                <a:gd name="connsiteX48" fmla="*/ 4788 w 10002"/>
                <a:gd name="connsiteY48" fmla="*/ 8189 h 10369"/>
                <a:gd name="connsiteX49" fmla="*/ 4917 w 10002"/>
                <a:gd name="connsiteY49" fmla="*/ 8182 h 10369"/>
                <a:gd name="connsiteX50" fmla="*/ 5093 w 10002"/>
                <a:gd name="connsiteY50" fmla="*/ 8195 h 10369"/>
                <a:gd name="connsiteX51" fmla="*/ 5268 w 10002"/>
                <a:gd name="connsiteY51" fmla="*/ 8242 h 10369"/>
                <a:gd name="connsiteX52" fmla="*/ 5408 w 10002"/>
                <a:gd name="connsiteY52" fmla="*/ 8321 h 10369"/>
                <a:gd name="connsiteX53" fmla="*/ 5551 w 10002"/>
                <a:gd name="connsiteY53" fmla="*/ 8421 h 10369"/>
                <a:gd name="connsiteX54" fmla="*/ 5672 w 10002"/>
                <a:gd name="connsiteY54" fmla="*/ 8540 h 10369"/>
                <a:gd name="connsiteX55" fmla="*/ 5752 w 10002"/>
                <a:gd name="connsiteY55" fmla="*/ 8686 h 10369"/>
                <a:gd name="connsiteX56" fmla="*/ 5826 w 10002"/>
                <a:gd name="connsiteY56" fmla="*/ 8838 h 10369"/>
                <a:gd name="connsiteX57" fmla="*/ 5851 w 10002"/>
                <a:gd name="connsiteY57" fmla="*/ 9004 h 10369"/>
                <a:gd name="connsiteX58" fmla="*/ 5885 w 10002"/>
                <a:gd name="connsiteY58" fmla="*/ 8997 h 10369"/>
                <a:gd name="connsiteX59" fmla="*/ 5912 w 10002"/>
                <a:gd name="connsiteY59" fmla="*/ 8997 h 10369"/>
                <a:gd name="connsiteX60" fmla="*/ 5939 w 10002"/>
                <a:gd name="connsiteY60" fmla="*/ 8991 h 10369"/>
                <a:gd name="connsiteX61" fmla="*/ 5965 w 10002"/>
                <a:gd name="connsiteY61" fmla="*/ 8991 h 10369"/>
                <a:gd name="connsiteX62" fmla="*/ 5999 w 10002"/>
                <a:gd name="connsiteY62" fmla="*/ 8984 h 10369"/>
                <a:gd name="connsiteX63" fmla="*/ 6031 w 10002"/>
                <a:gd name="connsiteY63" fmla="*/ 8984 h 10369"/>
                <a:gd name="connsiteX64" fmla="*/ 6059 w 10002"/>
                <a:gd name="connsiteY64" fmla="*/ 8984 h 10369"/>
                <a:gd name="connsiteX65" fmla="*/ 6094 w 10002"/>
                <a:gd name="connsiteY65" fmla="*/ 8984 h 10369"/>
                <a:gd name="connsiteX66" fmla="*/ 6234 w 10002"/>
                <a:gd name="connsiteY66" fmla="*/ 8991 h 10369"/>
                <a:gd name="connsiteX67" fmla="*/ 6362 w 10002"/>
                <a:gd name="connsiteY67" fmla="*/ 9024 h 10369"/>
                <a:gd name="connsiteX68" fmla="*/ 6489 w 10002"/>
                <a:gd name="connsiteY68" fmla="*/ 9070 h 10369"/>
                <a:gd name="connsiteX69" fmla="*/ 6605 w 10002"/>
                <a:gd name="connsiteY69" fmla="*/ 9137 h 10369"/>
                <a:gd name="connsiteX70" fmla="*/ 6711 w 10002"/>
                <a:gd name="connsiteY70" fmla="*/ 9216 h 10369"/>
                <a:gd name="connsiteX71" fmla="*/ 6806 w 10002"/>
                <a:gd name="connsiteY71" fmla="*/ 9302 h 10369"/>
                <a:gd name="connsiteX72" fmla="*/ 6881 w 10002"/>
                <a:gd name="connsiteY72" fmla="*/ 9415 h 10369"/>
                <a:gd name="connsiteX73" fmla="*/ 6948 w 10002"/>
                <a:gd name="connsiteY73" fmla="*/ 9527 h 10369"/>
                <a:gd name="connsiteX74" fmla="*/ 3112 w 10002"/>
                <a:gd name="connsiteY74" fmla="*/ 9527 h 10369"/>
                <a:gd name="connsiteX75" fmla="*/ 3151 w 10002"/>
                <a:gd name="connsiteY75" fmla="*/ 9441 h 10369"/>
                <a:gd name="connsiteX76" fmla="*/ 3205 w 10002"/>
                <a:gd name="connsiteY76" fmla="*/ 9355 h 10369"/>
                <a:gd name="connsiteX77" fmla="*/ 3260 w 10002"/>
                <a:gd name="connsiteY77" fmla="*/ 9289 h 10369"/>
                <a:gd name="connsiteX78" fmla="*/ 3331 w 10002"/>
                <a:gd name="connsiteY78" fmla="*/ 9223 h 10369"/>
                <a:gd name="connsiteX79" fmla="*/ 3399 w 10002"/>
                <a:gd name="connsiteY79" fmla="*/ 9170 h 10369"/>
                <a:gd name="connsiteX80" fmla="*/ 3480 w 10002"/>
                <a:gd name="connsiteY80" fmla="*/ 9117 h 10369"/>
                <a:gd name="connsiteX81" fmla="*/ 3561 w 10002"/>
                <a:gd name="connsiteY81" fmla="*/ 9077 h 10369"/>
                <a:gd name="connsiteX82" fmla="*/ 3656 w 10002"/>
                <a:gd name="connsiteY82" fmla="*/ 9044 h 10369"/>
                <a:gd name="connsiteX83" fmla="*/ 3656 w 10002"/>
                <a:gd name="connsiteY83" fmla="*/ 8195 h 10369"/>
                <a:gd name="connsiteX84" fmla="*/ 1541 w 10002"/>
                <a:gd name="connsiteY84" fmla="*/ 8282 h 10369"/>
                <a:gd name="connsiteX85" fmla="*/ 2 w 10002"/>
                <a:gd name="connsiteY85" fmla="*/ 7088 h 10369"/>
                <a:gd name="connsiteX86" fmla="*/ 2106 w 10002"/>
                <a:gd name="connsiteY86" fmla="*/ 9555 h 10369"/>
                <a:gd name="connsiteX87" fmla="*/ 6228 w 10002"/>
                <a:gd name="connsiteY87" fmla="*/ 10294 h 10369"/>
                <a:gd name="connsiteX88" fmla="*/ 8631 w 10002"/>
                <a:gd name="connsiteY88" fmla="*/ 9231 h 10369"/>
                <a:gd name="connsiteX0" fmla="*/ 8389 w 9760"/>
                <a:gd name="connsiteY0" fmla="*/ 9231 h 10327"/>
                <a:gd name="connsiteX1" fmla="*/ 9760 w 9760"/>
                <a:gd name="connsiteY1" fmla="*/ 7381 h 10327"/>
                <a:gd name="connsiteX2" fmla="*/ 8933 w 9760"/>
                <a:gd name="connsiteY2" fmla="*/ 7381 h 10327"/>
                <a:gd name="connsiteX3" fmla="*/ 8933 w 9760"/>
                <a:gd name="connsiteY3" fmla="*/ 4128 h 10327"/>
                <a:gd name="connsiteX4" fmla="*/ 6893 w 9760"/>
                <a:gd name="connsiteY4" fmla="*/ 4128 h 10327"/>
                <a:gd name="connsiteX5" fmla="*/ 6893 w 9760"/>
                <a:gd name="connsiteY5" fmla="*/ 3816 h 10327"/>
                <a:gd name="connsiteX6" fmla="*/ 8524 w 9760"/>
                <a:gd name="connsiteY6" fmla="*/ 3816 h 10327"/>
                <a:gd name="connsiteX7" fmla="*/ 8524 w 9760"/>
                <a:gd name="connsiteY7" fmla="*/ 3498 h 10327"/>
                <a:gd name="connsiteX8" fmla="*/ 6893 w 9760"/>
                <a:gd name="connsiteY8" fmla="*/ 3498 h 10327"/>
                <a:gd name="connsiteX9" fmla="*/ 6893 w 9760"/>
                <a:gd name="connsiteY9" fmla="*/ 1365 h 10327"/>
                <a:gd name="connsiteX10" fmla="*/ 4493 w 9760"/>
                <a:gd name="connsiteY10" fmla="*/ 550 h 10327"/>
                <a:gd name="connsiteX11" fmla="*/ 4493 w 9760"/>
                <a:gd name="connsiteY11" fmla="*/ 5672 h 10327"/>
                <a:gd name="connsiteX12" fmla="*/ 4113 w 9760"/>
                <a:gd name="connsiteY12" fmla="*/ 5678 h 10327"/>
                <a:gd name="connsiteX13" fmla="*/ 4113 w 9760"/>
                <a:gd name="connsiteY13" fmla="*/ 1756 h 10327"/>
                <a:gd name="connsiteX14" fmla="*/ 3306 w 9760"/>
                <a:gd name="connsiteY14" fmla="*/ 2061 h 10327"/>
                <a:gd name="connsiteX15" fmla="*/ 2870 w 9760"/>
                <a:gd name="connsiteY15" fmla="*/ 2061 h 10327"/>
                <a:gd name="connsiteX16" fmla="*/ 2870 w 9760"/>
                <a:gd name="connsiteY16" fmla="*/ 0 h 10327"/>
                <a:gd name="connsiteX17" fmla="*/ 2709 w 9760"/>
                <a:gd name="connsiteY17" fmla="*/ 0 h 10327"/>
                <a:gd name="connsiteX18" fmla="*/ 2709 w 9760"/>
                <a:gd name="connsiteY18" fmla="*/ 2061 h 10327"/>
                <a:gd name="connsiteX19" fmla="*/ 2339 w 9760"/>
                <a:gd name="connsiteY19" fmla="*/ 2061 h 10327"/>
                <a:gd name="connsiteX20" fmla="*/ 2339 w 9760"/>
                <a:gd name="connsiteY20" fmla="*/ 2492 h 10327"/>
                <a:gd name="connsiteX21" fmla="*/ 1674 w 9760"/>
                <a:gd name="connsiteY21" fmla="*/ 2815 h 10327"/>
                <a:gd name="connsiteX22" fmla="*/ 1674 w 9760"/>
                <a:gd name="connsiteY22" fmla="*/ 4413 h 10327"/>
                <a:gd name="connsiteX23" fmla="*/ 1318 w 9760"/>
                <a:gd name="connsiteY23" fmla="*/ 4413 h 10327"/>
                <a:gd name="connsiteX24" fmla="*/ 1318 w 9760"/>
                <a:gd name="connsiteY24" fmla="*/ 4837 h 10327"/>
                <a:gd name="connsiteX25" fmla="*/ 1674 w 9760"/>
                <a:gd name="connsiteY25" fmla="*/ 4837 h 10327"/>
                <a:gd name="connsiteX26" fmla="*/ 1674 w 9760"/>
                <a:gd name="connsiteY26" fmla="*/ 5367 h 10327"/>
                <a:gd name="connsiteX27" fmla="*/ 1318 w 9760"/>
                <a:gd name="connsiteY27" fmla="*/ 5367 h 10327"/>
                <a:gd name="connsiteX28" fmla="*/ 1318 w 9760"/>
                <a:gd name="connsiteY28" fmla="*/ 5791 h 10327"/>
                <a:gd name="connsiteX29" fmla="*/ 1674 w 9760"/>
                <a:gd name="connsiteY29" fmla="*/ 5791 h 10327"/>
                <a:gd name="connsiteX30" fmla="*/ 1674 w 9760"/>
                <a:gd name="connsiteY30" fmla="*/ 7043 h 10327"/>
                <a:gd name="connsiteX31" fmla="*/ 613 w 9760"/>
                <a:gd name="connsiteY31" fmla="*/ 7043 h 10327"/>
                <a:gd name="connsiteX32" fmla="*/ 613 w 9760"/>
                <a:gd name="connsiteY32" fmla="*/ 7818 h 10327"/>
                <a:gd name="connsiteX33" fmla="*/ 1157 w 9760"/>
                <a:gd name="connsiteY33" fmla="*/ 7838 h 10327"/>
                <a:gd name="connsiteX34" fmla="*/ 1894 w 9760"/>
                <a:gd name="connsiteY34" fmla="*/ 7315 h 10327"/>
                <a:gd name="connsiteX35" fmla="*/ 1888 w 9760"/>
                <a:gd name="connsiteY35" fmla="*/ 7818 h 10327"/>
                <a:gd name="connsiteX36" fmla="*/ 2567 w 9760"/>
                <a:gd name="connsiteY36" fmla="*/ 7368 h 10327"/>
                <a:gd name="connsiteX37" fmla="*/ 2567 w 9760"/>
                <a:gd name="connsiteY37" fmla="*/ 7818 h 10327"/>
                <a:gd name="connsiteX38" fmla="*/ 3238 w 9760"/>
                <a:gd name="connsiteY38" fmla="*/ 7361 h 10327"/>
                <a:gd name="connsiteX39" fmla="*/ 3244 w 9760"/>
                <a:gd name="connsiteY39" fmla="*/ 7811 h 10327"/>
                <a:gd name="connsiteX40" fmla="*/ 3890 w 9760"/>
                <a:gd name="connsiteY40" fmla="*/ 7328 h 10327"/>
                <a:gd name="connsiteX41" fmla="*/ 3890 w 9760"/>
                <a:gd name="connsiteY41" fmla="*/ 8613 h 10327"/>
                <a:gd name="connsiteX42" fmla="*/ 3965 w 9760"/>
                <a:gd name="connsiteY42" fmla="*/ 8520 h 10327"/>
                <a:gd name="connsiteX43" fmla="*/ 4038 w 9760"/>
                <a:gd name="connsiteY43" fmla="*/ 8434 h 10327"/>
                <a:gd name="connsiteX44" fmla="*/ 4128 w 9760"/>
                <a:gd name="connsiteY44" fmla="*/ 8361 h 10327"/>
                <a:gd name="connsiteX45" fmla="*/ 4227 w 9760"/>
                <a:gd name="connsiteY45" fmla="*/ 8295 h 10327"/>
                <a:gd name="connsiteX46" fmla="*/ 4327 w 9760"/>
                <a:gd name="connsiteY46" fmla="*/ 8249 h 10327"/>
                <a:gd name="connsiteX47" fmla="*/ 4434 w 9760"/>
                <a:gd name="connsiteY47" fmla="*/ 8215 h 10327"/>
                <a:gd name="connsiteX48" fmla="*/ 4546 w 9760"/>
                <a:gd name="connsiteY48" fmla="*/ 8189 h 10327"/>
                <a:gd name="connsiteX49" fmla="*/ 4675 w 9760"/>
                <a:gd name="connsiteY49" fmla="*/ 8182 h 10327"/>
                <a:gd name="connsiteX50" fmla="*/ 4851 w 9760"/>
                <a:gd name="connsiteY50" fmla="*/ 8195 h 10327"/>
                <a:gd name="connsiteX51" fmla="*/ 5026 w 9760"/>
                <a:gd name="connsiteY51" fmla="*/ 8242 h 10327"/>
                <a:gd name="connsiteX52" fmla="*/ 5166 w 9760"/>
                <a:gd name="connsiteY52" fmla="*/ 8321 h 10327"/>
                <a:gd name="connsiteX53" fmla="*/ 5309 w 9760"/>
                <a:gd name="connsiteY53" fmla="*/ 8421 h 10327"/>
                <a:gd name="connsiteX54" fmla="*/ 5430 w 9760"/>
                <a:gd name="connsiteY54" fmla="*/ 8540 h 10327"/>
                <a:gd name="connsiteX55" fmla="*/ 5510 w 9760"/>
                <a:gd name="connsiteY55" fmla="*/ 8686 h 10327"/>
                <a:gd name="connsiteX56" fmla="*/ 5584 w 9760"/>
                <a:gd name="connsiteY56" fmla="*/ 8838 h 10327"/>
                <a:gd name="connsiteX57" fmla="*/ 5609 w 9760"/>
                <a:gd name="connsiteY57" fmla="*/ 9004 h 10327"/>
                <a:gd name="connsiteX58" fmla="*/ 5643 w 9760"/>
                <a:gd name="connsiteY58" fmla="*/ 8997 h 10327"/>
                <a:gd name="connsiteX59" fmla="*/ 5670 w 9760"/>
                <a:gd name="connsiteY59" fmla="*/ 8997 h 10327"/>
                <a:gd name="connsiteX60" fmla="*/ 5697 w 9760"/>
                <a:gd name="connsiteY60" fmla="*/ 8991 h 10327"/>
                <a:gd name="connsiteX61" fmla="*/ 5723 w 9760"/>
                <a:gd name="connsiteY61" fmla="*/ 8991 h 10327"/>
                <a:gd name="connsiteX62" fmla="*/ 5757 w 9760"/>
                <a:gd name="connsiteY62" fmla="*/ 8984 h 10327"/>
                <a:gd name="connsiteX63" fmla="*/ 5789 w 9760"/>
                <a:gd name="connsiteY63" fmla="*/ 8984 h 10327"/>
                <a:gd name="connsiteX64" fmla="*/ 5817 w 9760"/>
                <a:gd name="connsiteY64" fmla="*/ 8984 h 10327"/>
                <a:gd name="connsiteX65" fmla="*/ 5852 w 9760"/>
                <a:gd name="connsiteY65" fmla="*/ 8984 h 10327"/>
                <a:gd name="connsiteX66" fmla="*/ 5992 w 9760"/>
                <a:gd name="connsiteY66" fmla="*/ 8991 h 10327"/>
                <a:gd name="connsiteX67" fmla="*/ 6120 w 9760"/>
                <a:gd name="connsiteY67" fmla="*/ 9024 h 10327"/>
                <a:gd name="connsiteX68" fmla="*/ 6247 w 9760"/>
                <a:gd name="connsiteY68" fmla="*/ 9070 h 10327"/>
                <a:gd name="connsiteX69" fmla="*/ 6363 w 9760"/>
                <a:gd name="connsiteY69" fmla="*/ 9137 h 10327"/>
                <a:gd name="connsiteX70" fmla="*/ 6469 w 9760"/>
                <a:gd name="connsiteY70" fmla="*/ 9216 h 10327"/>
                <a:gd name="connsiteX71" fmla="*/ 6564 w 9760"/>
                <a:gd name="connsiteY71" fmla="*/ 9302 h 10327"/>
                <a:gd name="connsiteX72" fmla="*/ 6639 w 9760"/>
                <a:gd name="connsiteY72" fmla="*/ 9415 h 10327"/>
                <a:gd name="connsiteX73" fmla="*/ 6706 w 9760"/>
                <a:gd name="connsiteY73" fmla="*/ 9527 h 10327"/>
                <a:gd name="connsiteX74" fmla="*/ 2870 w 9760"/>
                <a:gd name="connsiteY74" fmla="*/ 9527 h 10327"/>
                <a:gd name="connsiteX75" fmla="*/ 2909 w 9760"/>
                <a:gd name="connsiteY75" fmla="*/ 9441 h 10327"/>
                <a:gd name="connsiteX76" fmla="*/ 2963 w 9760"/>
                <a:gd name="connsiteY76" fmla="*/ 9355 h 10327"/>
                <a:gd name="connsiteX77" fmla="*/ 3018 w 9760"/>
                <a:gd name="connsiteY77" fmla="*/ 9289 h 10327"/>
                <a:gd name="connsiteX78" fmla="*/ 3089 w 9760"/>
                <a:gd name="connsiteY78" fmla="*/ 9223 h 10327"/>
                <a:gd name="connsiteX79" fmla="*/ 3157 w 9760"/>
                <a:gd name="connsiteY79" fmla="*/ 9170 h 10327"/>
                <a:gd name="connsiteX80" fmla="*/ 3238 w 9760"/>
                <a:gd name="connsiteY80" fmla="*/ 9117 h 10327"/>
                <a:gd name="connsiteX81" fmla="*/ 3319 w 9760"/>
                <a:gd name="connsiteY81" fmla="*/ 9077 h 10327"/>
                <a:gd name="connsiteX82" fmla="*/ 3414 w 9760"/>
                <a:gd name="connsiteY82" fmla="*/ 9044 h 10327"/>
                <a:gd name="connsiteX83" fmla="*/ 3414 w 9760"/>
                <a:gd name="connsiteY83" fmla="*/ 8195 h 10327"/>
                <a:gd name="connsiteX84" fmla="*/ 1299 w 9760"/>
                <a:gd name="connsiteY84" fmla="*/ 8282 h 10327"/>
                <a:gd name="connsiteX85" fmla="*/ 3 w 9760"/>
                <a:gd name="connsiteY85" fmla="*/ 7529 h 10327"/>
                <a:gd name="connsiteX86" fmla="*/ 1864 w 9760"/>
                <a:gd name="connsiteY86" fmla="*/ 9555 h 10327"/>
                <a:gd name="connsiteX87" fmla="*/ 5986 w 9760"/>
                <a:gd name="connsiteY87" fmla="*/ 10294 h 10327"/>
                <a:gd name="connsiteX88" fmla="*/ 8389 w 9760"/>
                <a:gd name="connsiteY88" fmla="*/ 9231 h 10327"/>
                <a:gd name="connsiteX0" fmla="*/ 8595 w 10000"/>
                <a:gd name="connsiteY0" fmla="*/ 8939 h 9989"/>
                <a:gd name="connsiteX1" fmla="*/ 10000 w 10000"/>
                <a:gd name="connsiteY1" fmla="*/ 7147 h 9989"/>
                <a:gd name="connsiteX2" fmla="*/ 9153 w 10000"/>
                <a:gd name="connsiteY2" fmla="*/ 7147 h 9989"/>
                <a:gd name="connsiteX3" fmla="*/ 9153 w 10000"/>
                <a:gd name="connsiteY3" fmla="*/ 3997 h 9989"/>
                <a:gd name="connsiteX4" fmla="*/ 7063 w 10000"/>
                <a:gd name="connsiteY4" fmla="*/ 3997 h 9989"/>
                <a:gd name="connsiteX5" fmla="*/ 7063 w 10000"/>
                <a:gd name="connsiteY5" fmla="*/ 3695 h 9989"/>
                <a:gd name="connsiteX6" fmla="*/ 8734 w 10000"/>
                <a:gd name="connsiteY6" fmla="*/ 3695 h 9989"/>
                <a:gd name="connsiteX7" fmla="*/ 8734 w 10000"/>
                <a:gd name="connsiteY7" fmla="*/ 3387 h 9989"/>
                <a:gd name="connsiteX8" fmla="*/ 7063 w 10000"/>
                <a:gd name="connsiteY8" fmla="*/ 3387 h 9989"/>
                <a:gd name="connsiteX9" fmla="*/ 7063 w 10000"/>
                <a:gd name="connsiteY9" fmla="*/ 1322 h 9989"/>
                <a:gd name="connsiteX10" fmla="*/ 4603 w 10000"/>
                <a:gd name="connsiteY10" fmla="*/ 533 h 9989"/>
                <a:gd name="connsiteX11" fmla="*/ 4603 w 10000"/>
                <a:gd name="connsiteY11" fmla="*/ 5492 h 9989"/>
                <a:gd name="connsiteX12" fmla="*/ 4214 w 10000"/>
                <a:gd name="connsiteY12" fmla="*/ 5498 h 9989"/>
                <a:gd name="connsiteX13" fmla="*/ 4214 w 10000"/>
                <a:gd name="connsiteY13" fmla="*/ 1700 h 9989"/>
                <a:gd name="connsiteX14" fmla="*/ 3387 w 10000"/>
                <a:gd name="connsiteY14" fmla="*/ 1996 h 9989"/>
                <a:gd name="connsiteX15" fmla="*/ 2941 w 10000"/>
                <a:gd name="connsiteY15" fmla="*/ 1996 h 9989"/>
                <a:gd name="connsiteX16" fmla="*/ 2941 w 10000"/>
                <a:gd name="connsiteY16" fmla="*/ 0 h 9989"/>
                <a:gd name="connsiteX17" fmla="*/ 2776 w 10000"/>
                <a:gd name="connsiteY17" fmla="*/ 0 h 9989"/>
                <a:gd name="connsiteX18" fmla="*/ 2776 w 10000"/>
                <a:gd name="connsiteY18" fmla="*/ 1996 h 9989"/>
                <a:gd name="connsiteX19" fmla="*/ 2397 w 10000"/>
                <a:gd name="connsiteY19" fmla="*/ 1996 h 9989"/>
                <a:gd name="connsiteX20" fmla="*/ 2397 w 10000"/>
                <a:gd name="connsiteY20" fmla="*/ 2413 h 9989"/>
                <a:gd name="connsiteX21" fmla="*/ 1715 w 10000"/>
                <a:gd name="connsiteY21" fmla="*/ 2726 h 9989"/>
                <a:gd name="connsiteX22" fmla="*/ 1715 w 10000"/>
                <a:gd name="connsiteY22" fmla="*/ 4273 h 9989"/>
                <a:gd name="connsiteX23" fmla="*/ 1350 w 10000"/>
                <a:gd name="connsiteY23" fmla="*/ 4273 h 9989"/>
                <a:gd name="connsiteX24" fmla="*/ 1350 w 10000"/>
                <a:gd name="connsiteY24" fmla="*/ 4684 h 9989"/>
                <a:gd name="connsiteX25" fmla="*/ 1715 w 10000"/>
                <a:gd name="connsiteY25" fmla="*/ 4684 h 9989"/>
                <a:gd name="connsiteX26" fmla="*/ 1715 w 10000"/>
                <a:gd name="connsiteY26" fmla="*/ 5197 h 9989"/>
                <a:gd name="connsiteX27" fmla="*/ 1350 w 10000"/>
                <a:gd name="connsiteY27" fmla="*/ 5197 h 9989"/>
                <a:gd name="connsiteX28" fmla="*/ 1350 w 10000"/>
                <a:gd name="connsiteY28" fmla="*/ 5608 h 9989"/>
                <a:gd name="connsiteX29" fmla="*/ 1715 w 10000"/>
                <a:gd name="connsiteY29" fmla="*/ 5608 h 9989"/>
                <a:gd name="connsiteX30" fmla="*/ 1715 w 10000"/>
                <a:gd name="connsiteY30" fmla="*/ 6820 h 9989"/>
                <a:gd name="connsiteX31" fmla="*/ 628 w 10000"/>
                <a:gd name="connsiteY31" fmla="*/ 6820 h 9989"/>
                <a:gd name="connsiteX32" fmla="*/ 628 w 10000"/>
                <a:gd name="connsiteY32" fmla="*/ 7570 h 9989"/>
                <a:gd name="connsiteX33" fmla="*/ 1185 w 10000"/>
                <a:gd name="connsiteY33" fmla="*/ 7590 h 9989"/>
                <a:gd name="connsiteX34" fmla="*/ 1941 w 10000"/>
                <a:gd name="connsiteY34" fmla="*/ 7083 h 9989"/>
                <a:gd name="connsiteX35" fmla="*/ 1934 w 10000"/>
                <a:gd name="connsiteY35" fmla="*/ 7570 h 9989"/>
                <a:gd name="connsiteX36" fmla="*/ 2630 w 10000"/>
                <a:gd name="connsiteY36" fmla="*/ 7135 h 9989"/>
                <a:gd name="connsiteX37" fmla="*/ 2630 w 10000"/>
                <a:gd name="connsiteY37" fmla="*/ 7570 h 9989"/>
                <a:gd name="connsiteX38" fmla="*/ 3318 w 10000"/>
                <a:gd name="connsiteY38" fmla="*/ 7128 h 9989"/>
                <a:gd name="connsiteX39" fmla="*/ 3324 w 10000"/>
                <a:gd name="connsiteY39" fmla="*/ 7564 h 9989"/>
                <a:gd name="connsiteX40" fmla="*/ 3986 w 10000"/>
                <a:gd name="connsiteY40" fmla="*/ 7096 h 9989"/>
                <a:gd name="connsiteX41" fmla="*/ 3986 w 10000"/>
                <a:gd name="connsiteY41" fmla="*/ 8340 h 9989"/>
                <a:gd name="connsiteX42" fmla="*/ 4063 w 10000"/>
                <a:gd name="connsiteY42" fmla="*/ 8250 h 9989"/>
                <a:gd name="connsiteX43" fmla="*/ 4137 w 10000"/>
                <a:gd name="connsiteY43" fmla="*/ 8167 h 9989"/>
                <a:gd name="connsiteX44" fmla="*/ 4230 w 10000"/>
                <a:gd name="connsiteY44" fmla="*/ 8096 h 9989"/>
                <a:gd name="connsiteX45" fmla="*/ 4331 w 10000"/>
                <a:gd name="connsiteY45" fmla="*/ 8032 h 9989"/>
                <a:gd name="connsiteX46" fmla="*/ 4433 w 10000"/>
                <a:gd name="connsiteY46" fmla="*/ 7988 h 9989"/>
                <a:gd name="connsiteX47" fmla="*/ 4543 w 10000"/>
                <a:gd name="connsiteY47" fmla="*/ 7955 h 9989"/>
                <a:gd name="connsiteX48" fmla="*/ 4658 w 10000"/>
                <a:gd name="connsiteY48" fmla="*/ 7930 h 9989"/>
                <a:gd name="connsiteX49" fmla="*/ 4790 w 10000"/>
                <a:gd name="connsiteY49" fmla="*/ 7923 h 9989"/>
                <a:gd name="connsiteX50" fmla="*/ 4970 w 10000"/>
                <a:gd name="connsiteY50" fmla="*/ 7936 h 9989"/>
                <a:gd name="connsiteX51" fmla="*/ 5150 w 10000"/>
                <a:gd name="connsiteY51" fmla="*/ 7981 h 9989"/>
                <a:gd name="connsiteX52" fmla="*/ 5293 w 10000"/>
                <a:gd name="connsiteY52" fmla="*/ 8058 h 9989"/>
                <a:gd name="connsiteX53" fmla="*/ 5440 w 10000"/>
                <a:gd name="connsiteY53" fmla="*/ 8154 h 9989"/>
                <a:gd name="connsiteX54" fmla="*/ 5564 w 10000"/>
                <a:gd name="connsiteY54" fmla="*/ 8270 h 9989"/>
                <a:gd name="connsiteX55" fmla="*/ 5645 w 10000"/>
                <a:gd name="connsiteY55" fmla="*/ 8411 h 9989"/>
                <a:gd name="connsiteX56" fmla="*/ 5721 w 10000"/>
                <a:gd name="connsiteY56" fmla="*/ 8558 h 9989"/>
                <a:gd name="connsiteX57" fmla="*/ 5747 w 10000"/>
                <a:gd name="connsiteY57" fmla="*/ 8719 h 9989"/>
                <a:gd name="connsiteX58" fmla="*/ 5782 w 10000"/>
                <a:gd name="connsiteY58" fmla="*/ 8712 h 9989"/>
                <a:gd name="connsiteX59" fmla="*/ 5809 w 10000"/>
                <a:gd name="connsiteY59" fmla="*/ 8712 h 9989"/>
                <a:gd name="connsiteX60" fmla="*/ 5837 w 10000"/>
                <a:gd name="connsiteY60" fmla="*/ 8706 h 9989"/>
                <a:gd name="connsiteX61" fmla="*/ 5864 w 10000"/>
                <a:gd name="connsiteY61" fmla="*/ 8706 h 9989"/>
                <a:gd name="connsiteX62" fmla="*/ 5899 w 10000"/>
                <a:gd name="connsiteY62" fmla="*/ 8700 h 9989"/>
                <a:gd name="connsiteX63" fmla="*/ 5931 w 10000"/>
                <a:gd name="connsiteY63" fmla="*/ 8700 h 9989"/>
                <a:gd name="connsiteX64" fmla="*/ 5960 w 10000"/>
                <a:gd name="connsiteY64" fmla="*/ 8700 h 9989"/>
                <a:gd name="connsiteX65" fmla="*/ 5996 w 10000"/>
                <a:gd name="connsiteY65" fmla="*/ 8700 h 9989"/>
                <a:gd name="connsiteX66" fmla="*/ 6139 w 10000"/>
                <a:gd name="connsiteY66" fmla="*/ 8706 h 9989"/>
                <a:gd name="connsiteX67" fmla="*/ 6270 w 10000"/>
                <a:gd name="connsiteY67" fmla="*/ 8738 h 9989"/>
                <a:gd name="connsiteX68" fmla="*/ 6401 w 10000"/>
                <a:gd name="connsiteY68" fmla="*/ 8783 h 9989"/>
                <a:gd name="connsiteX69" fmla="*/ 6519 w 10000"/>
                <a:gd name="connsiteY69" fmla="*/ 8848 h 9989"/>
                <a:gd name="connsiteX70" fmla="*/ 6628 w 10000"/>
                <a:gd name="connsiteY70" fmla="*/ 8924 h 9989"/>
                <a:gd name="connsiteX71" fmla="*/ 6725 w 10000"/>
                <a:gd name="connsiteY71" fmla="*/ 9007 h 9989"/>
                <a:gd name="connsiteX72" fmla="*/ 6802 w 10000"/>
                <a:gd name="connsiteY72" fmla="*/ 9117 h 9989"/>
                <a:gd name="connsiteX73" fmla="*/ 6871 w 10000"/>
                <a:gd name="connsiteY73" fmla="*/ 9225 h 9989"/>
                <a:gd name="connsiteX74" fmla="*/ 2941 w 10000"/>
                <a:gd name="connsiteY74" fmla="*/ 9225 h 9989"/>
                <a:gd name="connsiteX75" fmla="*/ 2981 w 10000"/>
                <a:gd name="connsiteY75" fmla="*/ 9142 h 9989"/>
                <a:gd name="connsiteX76" fmla="*/ 3036 w 10000"/>
                <a:gd name="connsiteY76" fmla="*/ 9059 h 9989"/>
                <a:gd name="connsiteX77" fmla="*/ 3092 w 10000"/>
                <a:gd name="connsiteY77" fmla="*/ 8995 h 9989"/>
                <a:gd name="connsiteX78" fmla="*/ 3165 w 10000"/>
                <a:gd name="connsiteY78" fmla="*/ 8931 h 9989"/>
                <a:gd name="connsiteX79" fmla="*/ 3235 w 10000"/>
                <a:gd name="connsiteY79" fmla="*/ 8880 h 9989"/>
                <a:gd name="connsiteX80" fmla="*/ 3318 w 10000"/>
                <a:gd name="connsiteY80" fmla="*/ 8828 h 9989"/>
                <a:gd name="connsiteX81" fmla="*/ 3401 w 10000"/>
                <a:gd name="connsiteY81" fmla="*/ 8790 h 9989"/>
                <a:gd name="connsiteX82" fmla="*/ 3498 w 10000"/>
                <a:gd name="connsiteY82" fmla="*/ 8758 h 9989"/>
                <a:gd name="connsiteX83" fmla="*/ 3498 w 10000"/>
                <a:gd name="connsiteY83" fmla="*/ 7936 h 9989"/>
                <a:gd name="connsiteX84" fmla="*/ 1331 w 10000"/>
                <a:gd name="connsiteY84" fmla="*/ 8020 h 9989"/>
                <a:gd name="connsiteX85" fmla="*/ 3 w 10000"/>
                <a:gd name="connsiteY85" fmla="*/ 7291 h 9989"/>
                <a:gd name="connsiteX86" fmla="*/ 2409 w 10000"/>
                <a:gd name="connsiteY86" fmla="*/ 9442 h 9989"/>
                <a:gd name="connsiteX87" fmla="*/ 6133 w 10000"/>
                <a:gd name="connsiteY87" fmla="*/ 9968 h 9989"/>
                <a:gd name="connsiteX88" fmla="*/ 8595 w 10000"/>
                <a:gd name="connsiteY88" fmla="*/ 8939 h 9989"/>
                <a:gd name="connsiteX0" fmla="*/ 8595 w 10000"/>
                <a:gd name="connsiteY0" fmla="*/ 8949 h 10042"/>
                <a:gd name="connsiteX1" fmla="*/ 10000 w 10000"/>
                <a:gd name="connsiteY1" fmla="*/ 7155 h 10042"/>
                <a:gd name="connsiteX2" fmla="*/ 9153 w 10000"/>
                <a:gd name="connsiteY2" fmla="*/ 7155 h 10042"/>
                <a:gd name="connsiteX3" fmla="*/ 9153 w 10000"/>
                <a:gd name="connsiteY3" fmla="*/ 4001 h 10042"/>
                <a:gd name="connsiteX4" fmla="*/ 7063 w 10000"/>
                <a:gd name="connsiteY4" fmla="*/ 4001 h 10042"/>
                <a:gd name="connsiteX5" fmla="*/ 7063 w 10000"/>
                <a:gd name="connsiteY5" fmla="*/ 3699 h 10042"/>
                <a:gd name="connsiteX6" fmla="*/ 8734 w 10000"/>
                <a:gd name="connsiteY6" fmla="*/ 3699 h 10042"/>
                <a:gd name="connsiteX7" fmla="*/ 8734 w 10000"/>
                <a:gd name="connsiteY7" fmla="*/ 3391 h 10042"/>
                <a:gd name="connsiteX8" fmla="*/ 7063 w 10000"/>
                <a:gd name="connsiteY8" fmla="*/ 3391 h 10042"/>
                <a:gd name="connsiteX9" fmla="*/ 7063 w 10000"/>
                <a:gd name="connsiteY9" fmla="*/ 1323 h 10042"/>
                <a:gd name="connsiteX10" fmla="*/ 4603 w 10000"/>
                <a:gd name="connsiteY10" fmla="*/ 534 h 10042"/>
                <a:gd name="connsiteX11" fmla="*/ 4603 w 10000"/>
                <a:gd name="connsiteY11" fmla="*/ 5498 h 10042"/>
                <a:gd name="connsiteX12" fmla="*/ 4214 w 10000"/>
                <a:gd name="connsiteY12" fmla="*/ 5504 h 10042"/>
                <a:gd name="connsiteX13" fmla="*/ 4214 w 10000"/>
                <a:gd name="connsiteY13" fmla="*/ 1702 h 10042"/>
                <a:gd name="connsiteX14" fmla="*/ 3387 w 10000"/>
                <a:gd name="connsiteY14" fmla="*/ 1998 h 10042"/>
                <a:gd name="connsiteX15" fmla="*/ 2941 w 10000"/>
                <a:gd name="connsiteY15" fmla="*/ 1998 h 10042"/>
                <a:gd name="connsiteX16" fmla="*/ 2941 w 10000"/>
                <a:gd name="connsiteY16" fmla="*/ 0 h 10042"/>
                <a:gd name="connsiteX17" fmla="*/ 2776 w 10000"/>
                <a:gd name="connsiteY17" fmla="*/ 0 h 10042"/>
                <a:gd name="connsiteX18" fmla="*/ 2776 w 10000"/>
                <a:gd name="connsiteY18" fmla="*/ 1998 h 10042"/>
                <a:gd name="connsiteX19" fmla="*/ 2397 w 10000"/>
                <a:gd name="connsiteY19" fmla="*/ 1998 h 10042"/>
                <a:gd name="connsiteX20" fmla="*/ 2397 w 10000"/>
                <a:gd name="connsiteY20" fmla="*/ 2416 h 10042"/>
                <a:gd name="connsiteX21" fmla="*/ 1715 w 10000"/>
                <a:gd name="connsiteY21" fmla="*/ 2729 h 10042"/>
                <a:gd name="connsiteX22" fmla="*/ 1715 w 10000"/>
                <a:gd name="connsiteY22" fmla="*/ 4278 h 10042"/>
                <a:gd name="connsiteX23" fmla="*/ 1350 w 10000"/>
                <a:gd name="connsiteY23" fmla="*/ 4278 h 10042"/>
                <a:gd name="connsiteX24" fmla="*/ 1350 w 10000"/>
                <a:gd name="connsiteY24" fmla="*/ 4689 h 10042"/>
                <a:gd name="connsiteX25" fmla="*/ 1715 w 10000"/>
                <a:gd name="connsiteY25" fmla="*/ 4689 h 10042"/>
                <a:gd name="connsiteX26" fmla="*/ 1715 w 10000"/>
                <a:gd name="connsiteY26" fmla="*/ 5203 h 10042"/>
                <a:gd name="connsiteX27" fmla="*/ 1350 w 10000"/>
                <a:gd name="connsiteY27" fmla="*/ 5203 h 10042"/>
                <a:gd name="connsiteX28" fmla="*/ 1350 w 10000"/>
                <a:gd name="connsiteY28" fmla="*/ 5614 h 10042"/>
                <a:gd name="connsiteX29" fmla="*/ 1715 w 10000"/>
                <a:gd name="connsiteY29" fmla="*/ 5614 h 10042"/>
                <a:gd name="connsiteX30" fmla="*/ 1715 w 10000"/>
                <a:gd name="connsiteY30" fmla="*/ 6828 h 10042"/>
                <a:gd name="connsiteX31" fmla="*/ 628 w 10000"/>
                <a:gd name="connsiteY31" fmla="*/ 6828 h 10042"/>
                <a:gd name="connsiteX32" fmla="*/ 628 w 10000"/>
                <a:gd name="connsiteY32" fmla="*/ 7578 h 10042"/>
                <a:gd name="connsiteX33" fmla="*/ 1185 w 10000"/>
                <a:gd name="connsiteY33" fmla="*/ 7598 h 10042"/>
                <a:gd name="connsiteX34" fmla="*/ 1941 w 10000"/>
                <a:gd name="connsiteY34" fmla="*/ 7091 h 10042"/>
                <a:gd name="connsiteX35" fmla="*/ 1934 w 10000"/>
                <a:gd name="connsiteY35" fmla="*/ 7578 h 10042"/>
                <a:gd name="connsiteX36" fmla="*/ 2630 w 10000"/>
                <a:gd name="connsiteY36" fmla="*/ 7143 h 10042"/>
                <a:gd name="connsiteX37" fmla="*/ 2630 w 10000"/>
                <a:gd name="connsiteY37" fmla="*/ 7578 h 10042"/>
                <a:gd name="connsiteX38" fmla="*/ 3318 w 10000"/>
                <a:gd name="connsiteY38" fmla="*/ 7136 h 10042"/>
                <a:gd name="connsiteX39" fmla="*/ 3324 w 10000"/>
                <a:gd name="connsiteY39" fmla="*/ 7572 h 10042"/>
                <a:gd name="connsiteX40" fmla="*/ 3986 w 10000"/>
                <a:gd name="connsiteY40" fmla="*/ 7104 h 10042"/>
                <a:gd name="connsiteX41" fmla="*/ 3986 w 10000"/>
                <a:gd name="connsiteY41" fmla="*/ 8349 h 10042"/>
                <a:gd name="connsiteX42" fmla="*/ 4063 w 10000"/>
                <a:gd name="connsiteY42" fmla="*/ 8259 h 10042"/>
                <a:gd name="connsiteX43" fmla="*/ 4137 w 10000"/>
                <a:gd name="connsiteY43" fmla="*/ 8176 h 10042"/>
                <a:gd name="connsiteX44" fmla="*/ 4230 w 10000"/>
                <a:gd name="connsiteY44" fmla="*/ 8105 h 10042"/>
                <a:gd name="connsiteX45" fmla="*/ 4331 w 10000"/>
                <a:gd name="connsiteY45" fmla="*/ 8041 h 10042"/>
                <a:gd name="connsiteX46" fmla="*/ 4433 w 10000"/>
                <a:gd name="connsiteY46" fmla="*/ 7997 h 10042"/>
                <a:gd name="connsiteX47" fmla="*/ 4543 w 10000"/>
                <a:gd name="connsiteY47" fmla="*/ 7964 h 10042"/>
                <a:gd name="connsiteX48" fmla="*/ 4658 w 10000"/>
                <a:gd name="connsiteY48" fmla="*/ 7939 h 10042"/>
                <a:gd name="connsiteX49" fmla="*/ 4790 w 10000"/>
                <a:gd name="connsiteY49" fmla="*/ 7932 h 10042"/>
                <a:gd name="connsiteX50" fmla="*/ 4970 w 10000"/>
                <a:gd name="connsiteY50" fmla="*/ 7945 h 10042"/>
                <a:gd name="connsiteX51" fmla="*/ 5150 w 10000"/>
                <a:gd name="connsiteY51" fmla="*/ 7990 h 10042"/>
                <a:gd name="connsiteX52" fmla="*/ 5293 w 10000"/>
                <a:gd name="connsiteY52" fmla="*/ 8067 h 10042"/>
                <a:gd name="connsiteX53" fmla="*/ 5440 w 10000"/>
                <a:gd name="connsiteY53" fmla="*/ 8163 h 10042"/>
                <a:gd name="connsiteX54" fmla="*/ 5564 w 10000"/>
                <a:gd name="connsiteY54" fmla="*/ 8279 h 10042"/>
                <a:gd name="connsiteX55" fmla="*/ 5645 w 10000"/>
                <a:gd name="connsiteY55" fmla="*/ 8420 h 10042"/>
                <a:gd name="connsiteX56" fmla="*/ 5721 w 10000"/>
                <a:gd name="connsiteY56" fmla="*/ 8567 h 10042"/>
                <a:gd name="connsiteX57" fmla="*/ 5747 w 10000"/>
                <a:gd name="connsiteY57" fmla="*/ 8729 h 10042"/>
                <a:gd name="connsiteX58" fmla="*/ 5782 w 10000"/>
                <a:gd name="connsiteY58" fmla="*/ 8722 h 10042"/>
                <a:gd name="connsiteX59" fmla="*/ 5809 w 10000"/>
                <a:gd name="connsiteY59" fmla="*/ 8722 h 10042"/>
                <a:gd name="connsiteX60" fmla="*/ 5837 w 10000"/>
                <a:gd name="connsiteY60" fmla="*/ 8716 h 10042"/>
                <a:gd name="connsiteX61" fmla="*/ 5864 w 10000"/>
                <a:gd name="connsiteY61" fmla="*/ 8716 h 10042"/>
                <a:gd name="connsiteX62" fmla="*/ 5899 w 10000"/>
                <a:gd name="connsiteY62" fmla="*/ 8710 h 10042"/>
                <a:gd name="connsiteX63" fmla="*/ 5931 w 10000"/>
                <a:gd name="connsiteY63" fmla="*/ 8710 h 10042"/>
                <a:gd name="connsiteX64" fmla="*/ 5960 w 10000"/>
                <a:gd name="connsiteY64" fmla="*/ 8710 h 10042"/>
                <a:gd name="connsiteX65" fmla="*/ 5996 w 10000"/>
                <a:gd name="connsiteY65" fmla="*/ 8710 h 10042"/>
                <a:gd name="connsiteX66" fmla="*/ 6139 w 10000"/>
                <a:gd name="connsiteY66" fmla="*/ 8716 h 10042"/>
                <a:gd name="connsiteX67" fmla="*/ 6270 w 10000"/>
                <a:gd name="connsiteY67" fmla="*/ 8748 h 10042"/>
                <a:gd name="connsiteX68" fmla="*/ 6401 w 10000"/>
                <a:gd name="connsiteY68" fmla="*/ 8793 h 10042"/>
                <a:gd name="connsiteX69" fmla="*/ 6519 w 10000"/>
                <a:gd name="connsiteY69" fmla="*/ 8858 h 10042"/>
                <a:gd name="connsiteX70" fmla="*/ 6628 w 10000"/>
                <a:gd name="connsiteY70" fmla="*/ 8934 h 10042"/>
                <a:gd name="connsiteX71" fmla="*/ 6725 w 10000"/>
                <a:gd name="connsiteY71" fmla="*/ 9017 h 10042"/>
                <a:gd name="connsiteX72" fmla="*/ 6802 w 10000"/>
                <a:gd name="connsiteY72" fmla="*/ 9127 h 10042"/>
                <a:gd name="connsiteX73" fmla="*/ 6871 w 10000"/>
                <a:gd name="connsiteY73" fmla="*/ 9235 h 10042"/>
                <a:gd name="connsiteX74" fmla="*/ 2941 w 10000"/>
                <a:gd name="connsiteY74" fmla="*/ 9235 h 10042"/>
                <a:gd name="connsiteX75" fmla="*/ 2981 w 10000"/>
                <a:gd name="connsiteY75" fmla="*/ 9152 h 10042"/>
                <a:gd name="connsiteX76" fmla="*/ 3036 w 10000"/>
                <a:gd name="connsiteY76" fmla="*/ 9069 h 10042"/>
                <a:gd name="connsiteX77" fmla="*/ 3092 w 10000"/>
                <a:gd name="connsiteY77" fmla="*/ 9005 h 10042"/>
                <a:gd name="connsiteX78" fmla="*/ 3165 w 10000"/>
                <a:gd name="connsiteY78" fmla="*/ 8941 h 10042"/>
                <a:gd name="connsiteX79" fmla="*/ 3235 w 10000"/>
                <a:gd name="connsiteY79" fmla="*/ 8890 h 10042"/>
                <a:gd name="connsiteX80" fmla="*/ 3318 w 10000"/>
                <a:gd name="connsiteY80" fmla="*/ 8838 h 10042"/>
                <a:gd name="connsiteX81" fmla="*/ 3401 w 10000"/>
                <a:gd name="connsiteY81" fmla="*/ 8800 h 10042"/>
                <a:gd name="connsiteX82" fmla="*/ 3498 w 10000"/>
                <a:gd name="connsiteY82" fmla="*/ 8768 h 10042"/>
                <a:gd name="connsiteX83" fmla="*/ 3498 w 10000"/>
                <a:gd name="connsiteY83" fmla="*/ 7945 h 10042"/>
                <a:gd name="connsiteX84" fmla="*/ 1331 w 10000"/>
                <a:gd name="connsiteY84" fmla="*/ 8029 h 10042"/>
                <a:gd name="connsiteX85" fmla="*/ 3 w 10000"/>
                <a:gd name="connsiteY85" fmla="*/ 7299 h 10042"/>
                <a:gd name="connsiteX86" fmla="*/ 2409 w 10000"/>
                <a:gd name="connsiteY86" fmla="*/ 9452 h 10042"/>
                <a:gd name="connsiteX87" fmla="*/ 6133 w 10000"/>
                <a:gd name="connsiteY87" fmla="*/ 9979 h 10042"/>
                <a:gd name="connsiteX88" fmla="*/ 8595 w 10000"/>
                <a:gd name="connsiteY88" fmla="*/ 8949 h 10042"/>
                <a:gd name="connsiteX0" fmla="*/ 8595 w 10000"/>
                <a:gd name="connsiteY0" fmla="*/ 8949 h 10042"/>
                <a:gd name="connsiteX1" fmla="*/ 10000 w 10000"/>
                <a:gd name="connsiteY1" fmla="*/ 7155 h 10042"/>
                <a:gd name="connsiteX2" fmla="*/ 9153 w 10000"/>
                <a:gd name="connsiteY2" fmla="*/ 7155 h 10042"/>
                <a:gd name="connsiteX3" fmla="*/ 9153 w 10000"/>
                <a:gd name="connsiteY3" fmla="*/ 4001 h 10042"/>
                <a:gd name="connsiteX4" fmla="*/ 7063 w 10000"/>
                <a:gd name="connsiteY4" fmla="*/ 4001 h 10042"/>
                <a:gd name="connsiteX5" fmla="*/ 7063 w 10000"/>
                <a:gd name="connsiteY5" fmla="*/ 3699 h 10042"/>
                <a:gd name="connsiteX6" fmla="*/ 8734 w 10000"/>
                <a:gd name="connsiteY6" fmla="*/ 3699 h 10042"/>
                <a:gd name="connsiteX7" fmla="*/ 8734 w 10000"/>
                <a:gd name="connsiteY7" fmla="*/ 3391 h 10042"/>
                <a:gd name="connsiteX8" fmla="*/ 7063 w 10000"/>
                <a:gd name="connsiteY8" fmla="*/ 3391 h 10042"/>
                <a:gd name="connsiteX9" fmla="*/ 7063 w 10000"/>
                <a:gd name="connsiteY9" fmla="*/ 1323 h 10042"/>
                <a:gd name="connsiteX10" fmla="*/ 4603 w 10000"/>
                <a:gd name="connsiteY10" fmla="*/ 534 h 10042"/>
                <a:gd name="connsiteX11" fmla="*/ 4603 w 10000"/>
                <a:gd name="connsiteY11" fmla="*/ 5498 h 10042"/>
                <a:gd name="connsiteX12" fmla="*/ 4214 w 10000"/>
                <a:gd name="connsiteY12" fmla="*/ 5504 h 10042"/>
                <a:gd name="connsiteX13" fmla="*/ 4214 w 10000"/>
                <a:gd name="connsiteY13" fmla="*/ 1702 h 10042"/>
                <a:gd name="connsiteX14" fmla="*/ 3387 w 10000"/>
                <a:gd name="connsiteY14" fmla="*/ 1998 h 10042"/>
                <a:gd name="connsiteX15" fmla="*/ 2941 w 10000"/>
                <a:gd name="connsiteY15" fmla="*/ 1998 h 10042"/>
                <a:gd name="connsiteX16" fmla="*/ 2941 w 10000"/>
                <a:gd name="connsiteY16" fmla="*/ 0 h 10042"/>
                <a:gd name="connsiteX17" fmla="*/ 2776 w 10000"/>
                <a:gd name="connsiteY17" fmla="*/ 0 h 10042"/>
                <a:gd name="connsiteX18" fmla="*/ 2776 w 10000"/>
                <a:gd name="connsiteY18" fmla="*/ 1998 h 10042"/>
                <a:gd name="connsiteX19" fmla="*/ 2397 w 10000"/>
                <a:gd name="connsiteY19" fmla="*/ 1998 h 10042"/>
                <a:gd name="connsiteX20" fmla="*/ 2397 w 10000"/>
                <a:gd name="connsiteY20" fmla="*/ 2416 h 10042"/>
                <a:gd name="connsiteX21" fmla="*/ 1715 w 10000"/>
                <a:gd name="connsiteY21" fmla="*/ 2729 h 10042"/>
                <a:gd name="connsiteX22" fmla="*/ 1715 w 10000"/>
                <a:gd name="connsiteY22" fmla="*/ 4278 h 10042"/>
                <a:gd name="connsiteX23" fmla="*/ 1350 w 10000"/>
                <a:gd name="connsiteY23" fmla="*/ 4278 h 10042"/>
                <a:gd name="connsiteX24" fmla="*/ 1350 w 10000"/>
                <a:gd name="connsiteY24" fmla="*/ 4689 h 10042"/>
                <a:gd name="connsiteX25" fmla="*/ 1715 w 10000"/>
                <a:gd name="connsiteY25" fmla="*/ 4689 h 10042"/>
                <a:gd name="connsiteX26" fmla="*/ 1715 w 10000"/>
                <a:gd name="connsiteY26" fmla="*/ 5203 h 10042"/>
                <a:gd name="connsiteX27" fmla="*/ 1350 w 10000"/>
                <a:gd name="connsiteY27" fmla="*/ 5203 h 10042"/>
                <a:gd name="connsiteX28" fmla="*/ 1350 w 10000"/>
                <a:gd name="connsiteY28" fmla="*/ 5614 h 10042"/>
                <a:gd name="connsiteX29" fmla="*/ 1715 w 10000"/>
                <a:gd name="connsiteY29" fmla="*/ 5614 h 10042"/>
                <a:gd name="connsiteX30" fmla="*/ 1715 w 10000"/>
                <a:gd name="connsiteY30" fmla="*/ 6828 h 10042"/>
                <a:gd name="connsiteX31" fmla="*/ 628 w 10000"/>
                <a:gd name="connsiteY31" fmla="*/ 6828 h 10042"/>
                <a:gd name="connsiteX32" fmla="*/ 628 w 10000"/>
                <a:gd name="connsiteY32" fmla="*/ 7578 h 10042"/>
                <a:gd name="connsiteX33" fmla="*/ 1185 w 10000"/>
                <a:gd name="connsiteY33" fmla="*/ 7598 h 10042"/>
                <a:gd name="connsiteX34" fmla="*/ 1941 w 10000"/>
                <a:gd name="connsiteY34" fmla="*/ 7091 h 10042"/>
                <a:gd name="connsiteX35" fmla="*/ 1934 w 10000"/>
                <a:gd name="connsiteY35" fmla="*/ 7578 h 10042"/>
                <a:gd name="connsiteX36" fmla="*/ 2630 w 10000"/>
                <a:gd name="connsiteY36" fmla="*/ 7143 h 10042"/>
                <a:gd name="connsiteX37" fmla="*/ 2630 w 10000"/>
                <a:gd name="connsiteY37" fmla="*/ 7578 h 10042"/>
                <a:gd name="connsiteX38" fmla="*/ 3318 w 10000"/>
                <a:gd name="connsiteY38" fmla="*/ 7136 h 10042"/>
                <a:gd name="connsiteX39" fmla="*/ 3324 w 10000"/>
                <a:gd name="connsiteY39" fmla="*/ 7572 h 10042"/>
                <a:gd name="connsiteX40" fmla="*/ 3986 w 10000"/>
                <a:gd name="connsiteY40" fmla="*/ 7104 h 10042"/>
                <a:gd name="connsiteX41" fmla="*/ 3986 w 10000"/>
                <a:gd name="connsiteY41" fmla="*/ 8349 h 10042"/>
                <a:gd name="connsiteX42" fmla="*/ 4063 w 10000"/>
                <a:gd name="connsiteY42" fmla="*/ 8259 h 10042"/>
                <a:gd name="connsiteX43" fmla="*/ 4137 w 10000"/>
                <a:gd name="connsiteY43" fmla="*/ 8176 h 10042"/>
                <a:gd name="connsiteX44" fmla="*/ 4230 w 10000"/>
                <a:gd name="connsiteY44" fmla="*/ 8105 h 10042"/>
                <a:gd name="connsiteX45" fmla="*/ 4331 w 10000"/>
                <a:gd name="connsiteY45" fmla="*/ 8041 h 10042"/>
                <a:gd name="connsiteX46" fmla="*/ 4433 w 10000"/>
                <a:gd name="connsiteY46" fmla="*/ 7997 h 10042"/>
                <a:gd name="connsiteX47" fmla="*/ 4543 w 10000"/>
                <a:gd name="connsiteY47" fmla="*/ 7964 h 10042"/>
                <a:gd name="connsiteX48" fmla="*/ 4658 w 10000"/>
                <a:gd name="connsiteY48" fmla="*/ 7939 h 10042"/>
                <a:gd name="connsiteX49" fmla="*/ 4790 w 10000"/>
                <a:gd name="connsiteY49" fmla="*/ 7932 h 10042"/>
                <a:gd name="connsiteX50" fmla="*/ 4970 w 10000"/>
                <a:gd name="connsiteY50" fmla="*/ 7945 h 10042"/>
                <a:gd name="connsiteX51" fmla="*/ 5150 w 10000"/>
                <a:gd name="connsiteY51" fmla="*/ 7990 h 10042"/>
                <a:gd name="connsiteX52" fmla="*/ 5293 w 10000"/>
                <a:gd name="connsiteY52" fmla="*/ 8067 h 10042"/>
                <a:gd name="connsiteX53" fmla="*/ 5440 w 10000"/>
                <a:gd name="connsiteY53" fmla="*/ 8163 h 10042"/>
                <a:gd name="connsiteX54" fmla="*/ 5564 w 10000"/>
                <a:gd name="connsiteY54" fmla="*/ 8279 h 10042"/>
                <a:gd name="connsiteX55" fmla="*/ 5645 w 10000"/>
                <a:gd name="connsiteY55" fmla="*/ 8420 h 10042"/>
                <a:gd name="connsiteX56" fmla="*/ 5721 w 10000"/>
                <a:gd name="connsiteY56" fmla="*/ 8567 h 10042"/>
                <a:gd name="connsiteX57" fmla="*/ 5747 w 10000"/>
                <a:gd name="connsiteY57" fmla="*/ 8729 h 10042"/>
                <a:gd name="connsiteX58" fmla="*/ 5782 w 10000"/>
                <a:gd name="connsiteY58" fmla="*/ 8722 h 10042"/>
                <a:gd name="connsiteX59" fmla="*/ 5809 w 10000"/>
                <a:gd name="connsiteY59" fmla="*/ 8722 h 10042"/>
                <a:gd name="connsiteX60" fmla="*/ 5837 w 10000"/>
                <a:gd name="connsiteY60" fmla="*/ 8716 h 10042"/>
                <a:gd name="connsiteX61" fmla="*/ 5864 w 10000"/>
                <a:gd name="connsiteY61" fmla="*/ 8716 h 10042"/>
                <a:gd name="connsiteX62" fmla="*/ 5899 w 10000"/>
                <a:gd name="connsiteY62" fmla="*/ 8710 h 10042"/>
                <a:gd name="connsiteX63" fmla="*/ 5931 w 10000"/>
                <a:gd name="connsiteY63" fmla="*/ 8710 h 10042"/>
                <a:gd name="connsiteX64" fmla="*/ 5960 w 10000"/>
                <a:gd name="connsiteY64" fmla="*/ 8710 h 10042"/>
                <a:gd name="connsiteX65" fmla="*/ 5996 w 10000"/>
                <a:gd name="connsiteY65" fmla="*/ 8710 h 10042"/>
                <a:gd name="connsiteX66" fmla="*/ 6139 w 10000"/>
                <a:gd name="connsiteY66" fmla="*/ 8716 h 10042"/>
                <a:gd name="connsiteX67" fmla="*/ 6270 w 10000"/>
                <a:gd name="connsiteY67" fmla="*/ 8748 h 10042"/>
                <a:gd name="connsiteX68" fmla="*/ 6401 w 10000"/>
                <a:gd name="connsiteY68" fmla="*/ 8793 h 10042"/>
                <a:gd name="connsiteX69" fmla="*/ 6519 w 10000"/>
                <a:gd name="connsiteY69" fmla="*/ 8858 h 10042"/>
                <a:gd name="connsiteX70" fmla="*/ 6628 w 10000"/>
                <a:gd name="connsiteY70" fmla="*/ 8934 h 10042"/>
                <a:gd name="connsiteX71" fmla="*/ 6725 w 10000"/>
                <a:gd name="connsiteY71" fmla="*/ 9017 h 10042"/>
                <a:gd name="connsiteX72" fmla="*/ 6802 w 10000"/>
                <a:gd name="connsiteY72" fmla="*/ 9127 h 10042"/>
                <a:gd name="connsiteX73" fmla="*/ 6871 w 10000"/>
                <a:gd name="connsiteY73" fmla="*/ 9235 h 10042"/>
                <a:gd name="connsiteX74" fmla="*/ 2941 w 10000"/>
                <a:gd name="connsiteY74" fmla="*/ 9235 h 10042"/>
                <a:gd name="connsiteX75" fmla="*/ 2981 w 10000"/>
                <a:gd name="connsiteY75" fmla="*/ 9152 h 10042"/>
                <a:gd name="connsiteX76" fmla="*/ 3036 w 10000"/>
                <a:gd name="connsiteY76" fmla="*/ 9069 h 10042"/>
                <a:gd name="connsiteX77" fmla="*/ 3092 w 10000"/>
                <a:gd name="connsiteY77" fmla="*/ 9005 h 10042"/>
                <a:gd name="connsiteX78" fmla="*/ 3165 w 10000"/>
                <a:gd name="connsiteY78" fmla="*/ 8941 h 10042"/>
                <a:gd name="connsiteX79" fmla="*/ 3235 w 10000"/>
                <a:gd name="connsiteY79" fmla="*/ 8890 h 10042"/>
                <a:gd name="connsiteX80" fmla="*/ 3318 w 10000"/>
                <a:gd name="connsiteY80" fmla="*/ 8838 h 10042"/>
                <a:gd name="connsiteX81" fmla="*/ 3401 w 10000"/>
                <a:gd name="connsiteY81" fmla="*/ 8800 h 10042"/>
                <a:gd name="connsiteX82" fmla="*/ 3498 w 10000"/>
                <a:gd name="connsiteY82" fmla="*/ 8768 h 10042"/>
                <a:gd name="connsiteX83" fmla="*/ 3498 w 10000"/>
                <a:gd name="connsiteY83" fmla="*/ 7945 h 10042"/>
                <a:gd name="connsiteX84" fmla="*/ 1331 w 10000"/>
                <a:gd name="connsiteY84" fmla="*/ 8029 h 10042"/>
                <a:gd name="connsiteX85" fmla="*/ 3 w 10000"/>
                <a:gd name="connsiteY85" fmla="*/ 7299 h 10042"/>
                <a:gd name="connsiteX86" fmla="*/ 2409 w 10000"/>
                <a:gd name="connsiteY86" fmla="*/ 9452 h 10042"/>
                <a:gd name="connsiteX87" fmla="*/ 6133 w 10000"/>
                <a:gd name="connsiteY87" fmla="*/ 9979 h 10042"/>
                <a:gd name="connsiteX88" fmla="*/ 8595 w 10000"/>
                <a:gd name="connsiteY88" fmla="*/ 8949 h 10042"/>
                <a:gd name="connsiteX0" fmla="*/ 8595 w 10000"/>
                <a:gd name="connsiteY0" fmla="*/ 8949 h 10042"/>
                <a:gd name="connsiteX1" fmla="*/ 10000 w 10000"/>
                <a:gd name="connsiteY1" fmla="*/ 7155 h 10042"/>
                <a:gd name="connsiteX2" fmla="*/ 9153 w 10000"/>
                <a:gd name="connsiteY2" fmla="*/ 7155 h 10042"/>
                <a:gd name="connsiteX3" fmla="*/ 9153 w 10000"/>
                <a:gd name="connsiteY3" fmla="*/ 4001 h 10042"/>
                <a:gd name="connsiteX4" fmla="*/ 7063 w 10000"/>
                <a:gd name="connsiteY4" fmla="*/ 4001 h 10042"/>
                <a:gd name="connsiteX5" fmla="*/ 7063 w 10000"/>
                <a:gd name="connsiteY5" fmla="*/ 3699 h 10042"/>
                <a:gd name="connsiteX6" fmla="*/ 8734 w 10000"/>
                <a:gd name="connsiteY6" fmla="*/ 3699 h 10042"/>
                <a:gd name="connsiteX7" fmla="*/ 8734 w 10000"/>
                <a:gd name="connsiteY7" fmla="*/ 3391 h 10042"/>
                <a:gd name="connsiteX8" fmla="*/ 7063 w 10000"/>
                <a:gd name="connsiteY8" fmla="*/ 3391 h 10042"/>
                <a:gd name="connsiteX9" fmla="*/ 7063 w 10000"/>
                <a:gd name="connsiteY9" fmla="*/ 1323 h 10042"/>
                <a:gd name="connsiteX10" fmla="*/ 4603 w 10000"/>
                <a:gd name="connsiteY10" fmla="*/ 534 h 10042"/>
                <a:gd name="connsiteX11" fmla="*/ 4603 w 10000"/>
                <a:gd name="connsiteY11" fmla="*/ 5498 h 10042"/>
                <a:gd name="connsiteX12" fmla="*/ 4214 w 10000"/>
                <a:gd name="connsiteY12" fmla="*/ 5504 h 10042"/>
                <a:gd name="connsiteX13" fmla="*/ 4214 w 10000"/>
                <a:gd name="connsiteY13" fmla="*/ 1702 h 10042"/>
                <a:gd name="connsiteX14" fmla="*/ 3387 w 10000"/>
                <a:gd name="connsiteY14" fmla="*/ 1998 h 10042"/>
                <a:gd name="connsiteX15" fmla="*/ 2941 w 10000"/>
                <a:gd name="connsiteY15" fmla="*/ 1998 h 10042"/>
                <a:gd name="connsiteX16" fmla="*/ 2941 w 10000"/>
                <a:gd name="connsiteY16" fmla="*/ 0 h 10042"/>
                <a:gd name="connsiteX17" fmla="*/ 2776 w 10000"/>
                <a:gd name="connsiteY17" fmla="*/ 0 h 10042"/>
                <a:gd name="connsiteX18" fmla="*/ 2776 w 10000"/>
                <a:gd name="connsiteY18" fmla="*/ 1998 h 10042"/>
                <a:gd name="connsiteX19" fmla="*/ 2397 w 10000"/>
                <a:gd name="connsiteY19" fmla="*/ 1998 h 10042"/>
                <a:gd name="connsiteX20" fmla="*/ 2397 w 10000"/>
                <a:gd name="connsiteY20" fmla="*/ 2416 h 10042"/>
                <a:gd name="connsiteX21" fmla="*/ 1715 w 10000"/>
                <a:gd name="connsiteY21" fmla="*/ 2729 h 10042"/>
                <a:gd name="connsiteX22" fmla="*/ 1715 w 10000"/>
                <a:gd name="connsiteY22" fmla="*/ 4278 h 10042"/>
                <a:gd name="connsiteX23" fmla="*/ 1350 w 10000"/>
                <a:gd name="connsiteY23" fmla="*/ 4278 h 10042"/>
                <a:gd name="connsiteX24" fmla="*/ 1350 w 10000"/>
                <a:gd name="connsiteY24" fmla="*/ 4689 h 10042"/>
                <a:gd name="connsiteX25" fmla="*/ 1715 w 10000"/>
                <a:gd name="connsiteY25" fmla="*/ 4689 h 10042"/>
                <a:gd name="connsiteX26" fmla="*/ 1715 w 10000"/>
                <a:gd name="connsiteY26" fmla="*/ 5203 h 10042"/>
                <a:gd name="connsiteX27" fmla="*/ 1350 w 10000"/>
                <a:gd name="connsiteY27" fmla="*/ 5203 h 10042"/>
                <a:gd name="connsiteX28" fmla="*/ 1350 w 10000"/>
                <a:gd name="connsiteY28" fmla="*/ 5614 h 10042"/>
                <a:gd name="connsiteX29" fmla="*/ 1715 w 10000"/>
                <a:gd name="connsiteY29" fmla="*/ 5614 h 10042"/>
                <a:gd name="connsiteX30" fmla="*/ 1715 w 10000"/>
                <a:gd name="connsiteY30" fmla="*/ 6828 h 10042"/>
                <a:gd name="connsiteX31" fmla="*/ 628 w 10000"/>
                <a:gd name="connsiteY31" fmla="*/ 6828 h 10042"/>
                <a:gd name="connsiteX32" fmla="*/ 628 w 10000"/>
                <a:gd name="connsiteY32" fmla="*/ 7578 h 10042"/>
                <a:gd name="connsiteX33" fmla="*/ 1185 w 10000"/>
                <a:gd name="connsiteY33" fmla="*/ 7598 h 10042"/>
                <a:gd name="connsiteX34" fmla="*/ 1941 w 10000"/>
                <a:gd name="connsiteY34" fmla="*/ 7091 h 10042"/>
                <a:gd name="connsiteX35" fmla="*/ 1934 w 10000"/>
                <a:gd name="connsiteY35" fmla="*/ 7578 h 10042"/>
                <a:gd name="connsiteX36" fmla="*/ 2630 w 10000"/>
                <a:gd name="connsiteY36" fmla="*/ 7143 h 10042"/>
                <a:gd name="connsiteX37" fmla="*/ 2630 w 10000"/>
                <a:gd name="connsiteY37" fmla="*/ 7578 h 10042"/>
                <a:gd name="connsiteX38" fmla="*/ 3318 w 10000"/>
                <a:gd name="connsiteY38" fmla="*/ 7136 h 10042"/>
                <a:gd name="connsiteX39" fmla="*/ 3324 w 10000"/>
                <a:gd name="connsiteY39" fmla="*/ 7572 h 10042"/>
                <a:gd name="connsiteX40" fmla="*/ 3986 w 10000"/>
                <a:gd name="connsiteY40" fmla="*/ 7104 h 10042"/>
                <a:gd name="connsiteX41" fmla="*/ 3986 w 10000"/>
                <a:gd name="connsiteY41" fmla="*/ 8349 h 10042"/>
                <a:gd name="connsiteX42" fmla="*/ 4063 w 10000"/>
                <a:gd name="connsiteY42" fmla="*/ 8259 h 10042"/>
                <a:gd name="connsiteX43" fmla="*/ 4137 w 10000"/>
                <a:gd name="connsiteY43" fmla="*/ 8176 h 10042"/>
                <a:gd name="connsiteX44" fmla="*/ 4230 w 10000"/>
                <a:gd name="connsiteY44" fmla="*/ 8105 h 10042"/>
                <a:gd name="connsiteX45" fmla="*/ 4331 w 10000"/>
                <a:gd name="connsiteY45" fmla="*/ 8041 h 10042"/>
                <a:gd name="connsiteX46" fmla="*/ 4433 w 10000"/>
                <a:gd name="connsiteY46" fmla="*/ 7997 h 10042"/>
                <a:gd name="connsiteX47" fmla="*/ 4543 w 10000"/>
                <a:gd name="connsiteY47" fmla="*/ 7964 h 10042"/>
                <a:gd name="connsiteX48" fmla="*/ 4658 w 10000"/>
                <a:gd name="connsiteY48" fmla="*/ 7939 h 10042"/>
                <a:gd name="connsiteX49" fmla="*/ 4790 w 10000"/>
                <a:gd name="connsiteY49" fmla="*/ 7932 h 10042"/>
                <a:gd name="connsiteX50" fmla="*/ 4970 w 10000"/>
                <a:gd name="connsiteY50" fmla="*/ 7945 h 10042"/>
                <a:gd name="connsiteX51" fmla="*/ 5150 w 10000"/>
                <a:gd name="connsiteY51" fmla="*/ 7990 h 10042"/>
                <a:gd name="connsiteX52" fmla="*/ 5293 w 10000"/>
                <a:gd name="connsiteY52" fmla="*/ 8067 h 10042"/>
                <a:gd name="connsiteX53" fmla="*/ 5440 w 10000"/>
                <a:gd name="connsiteY53" fmla="*/ 8163 h 10042"/>
                <a:gd name="connsiteX54" fmla="*/ 5564 w 10000"/>
                <a:gd name="connsiteY54" fmla="*/ 8279 h 10042"/>
                <a:gd name="connsiteX55" fmla="*/ 5645 w 10000"/>
                <a:gd name="connsiteY55" fmla="*/ 8420 h 10042"/>
                <a:gd name="connsiteX56" fmla="*/ 5721 w 10000"/>
                <a:gd name="connsiteY56" fmla="*/ 8567 h 10042"/>
                <a:gd name="connsiteX57" fmla="*/ 5747 w 10000"/>
                <a:gd name="connsiteY57" fmla="*/ 8729 h 10042"/>
                <a:gd name="connsiteX58" fmla="*/ 5782 w 10000"/>
                <a:gd name="connsiteY58" fmla="*/ 8722 h 10042"/>
                <a:gd name="connsiteX59" fmla="*/ 5809 w 10000"/>
                <a:gd name="connsiteY59" fmla="*/ 8722 h 10042"/>
                <a:gd name="connsiteX60" fmla="*/ 5837 w 10000"/>
                <a:gd name="connsiteY60" fmla="*/ 8716 h 10042"/>
                <a:gd name="connsiteX61" fmla="*/ 5864 w 10000"/>
                <a:gd name="connsiteY61" fmla="*/ 8716 h 10042"/>
                <a:gd name="connsiteX62" fmla="*/ 5899 w 10000"/>
                <a:gd name="connsiteY62" fmla="*/ 8710 h 10042"/>
                <a:gd name="connsiteX63" fmla="*/ 5931 w 10000"/>
                <a:gd name="connsiteY63" fmla="*/ 8710 h 10042"/>
                <a:gd name="connsiteX64" fmla="*/ 5960 w 10000"/>
                <a:gd name="connsiteY64" fmla="*/ 8710 h 10042"/>
                <a:gd name="connsiteX65" fmla="*/ 5996 w 10000"/>
                <a:gd name="connsiteY65" fmla="*/ 8710 h 10042"/>
                <a:gd name="connsiteX66" fmla="*/ 6139 w 10000"/>
                <a:gd name="connsiteY66" fmla="*/ 8716 h 10042"/>
                <a:gd name="connsiteX67" fmla="*/ 6270 w 10000"/>
                <a:gd name="connsiteY67" fmla="*/ 8748 h 10042"/>
                <a:gd name="connsiteX68" fmla="*/ 6401 w 10000"/>
                <a:gd name="connsiteY68" fmla="*/ 8793 h 10042"/>
                <a:gd name="connsiteX69" fmla="*/ 6519 w 10000"/>
                <a:gd name="connsiteY69" fmla="*/ 8858 h 10042"/>
                <a:gd name="connsiteX70" fmla="*/ 6628 w 10000"/>
                <a:gd name="connsiteY70" fmla="*/ 8934 h 10042"/>
                <a:gd name="connsiteX71" fmla="*/ 6725 w 10000"/>
                <a:gd name="connsiteY71" fmla="*/ 9017 h 10042"/>
                <a:gd name="connsiteX72" fmla="*/ 6802 w 10000"/>
                <a:gd name="connsiteY72" fmla="*/ 9127 h 10042"/>
                <a:gd name="connsiteX73" fmla="*/ 6871 w 10000"/>
                <a:gd name="connsiteY73" fmla="*/ 9235 h 10042"/>
                <a:gd name="connsiteX74" fmla="*/ 2941 w 10000"/>
                <a:gd name="connsiteY74" fmla="*/ 9235 h 10042"/>
                <a:gd name="connsiteX75" fmla="*/ 2981 w 10000"/>
                <a:gd name="connsiteY75" fmla="*/ 9152 h 10042"/>
                <a:gd name="connsiteX76" fmla="*/ 3036 w 10000"/>
                <a:gd name="connsiteY76" fmla="*/ 9069 h 10042"/>
                <a:gd name="connsiteX77" fmla="*/ 3092 w 10000"/>
                <a:gd name="connsiteY77" fmla="*/ 9005 h 10042"/>
                <a:gd name="connsiteX78" fmla="*/ 3165 w 10000"/>
                <a:gd name="connsiteY78" fmla="*/ 8941 h 10042"/>
                <a:gd name="connsiteX79" fmla="*/ 3235 w 10000"/>
                <a:gd name="connsiteY79" fmla="*/ 8890 h 10042"/>
                <a:gd name="connsiteX80" fmla="*/ 3318 w 10000"/>
                <a:gd name="connsiteY80" fmla="*/ 8838 h 10042"/>
                <a:gd name="connsiteX81" fmla="*/ 3401 w 10000"/>
                <a:gd name="connsiteY81" fmla="*/ 8800 h 10042"/>
                <a:gd name="connsiteX82" fmla="*/ 3498 w 10000"/>
                <a:gd name="connsiteY82" fmla="*/ 8768 h 10042"/>
                <a:gd name="connsiteX83" fmla="*/ 3498 w 10000"/>
                <a:gd name="connsiteY83" fmla="*/ 7945 h 10042"/>
                <a:gd name="connsiteX84" fmla="*/ 1331 w 10000"/>
                <a:gd name="connsiteY84" fmla="*/ 8029 h 10042"/>
                <a:gd name="connsiteX85" fmla="*/ 3 w 10000"/>
                <a:gd name="connsiteY85" fmla="*/ 7299 h 10042"/>
                <a:gd name="connsiteX86" fmla="*/ 2409 w 10000"/>
                <a:gd name="connsiteY86" fmla="*/ 9452 h 10042"/>
                <a:gd name="connsiteX87" fmla="*/ 6133 w 10000"/>
                <a:gd name="connsiteY87" fmla="*/ 9979 h 10042"/>
                <a:gd name="connsiteX88" fmla="*/ 8595 w 10000"/>
                <a:gd name="connsiteY88" fmla="*/ 8949 h 10042"/>
                <a:gd name="connsiteX0" fmla="*/ 8595 w 10047"/>
                <a:gd name="connsiteY0" fmla="*/ 8949 h 10042"/>
                <a:gd name="connsiteX1" fmla="*/ 10000 w 10047"/>
                <a:gd name="connsiteY1" fmla="*/ 7155 h 10042"/>
                <a:gd name="connsiteX2" fmla="*/ 9153 w 10047"/>
                <a:gd name="connsiteY2" fmla="*/ 7155 h 10042"/>
                <a:gd name="connsiteX3" fmla="*/ 9153 w 10047"/>
                <a:gd name="connsiteY3" fmla="*/ 4001 h 10042"/>
                <a:gd name="connsiteX4" fmla="*/ 7063 w 10047"/>
                <a:gd name="connsiteY4" fmla="*/ 4001 h 10042"/>
                <a:gd name="connsiteX5" fmla="*/ 7063 w 10047"/>
                <a:gd name="connsiteY5" fmla="*/ 3699 h 10042"/>
                <a:gd name="connsiteX6" fmla="*/ 8734 w 10047"/>
                <a:gd name="connsiteY6" fmla="*/ 3699 h 10042"/>
                <a:gd name="connsiteX7" fmla="*/ 8734 w 10047"/>
                <a:gd name="connsiteY7" fmla="*/ 3391 h 10042"/>
                <a:gd name="connsiteX8" fmla="*/ 7063 w 10047"/>
                <a:gd name="connsiteY8" fmla="*/ 3391 h 10042"/>
                <a:gd name="connsiteX9" fmla="*/ 7063 w 10047"/>
                <a:gd name="connsiteY9" fmla="*/ 1323 h 10042"/>
                <a:gd name="connsiteX10" fmla="*/ 4603 w 10047"/>
                <a:gd name="connsiteY10" fmla="*/ 534 h 10042"/>
                <a:gd name="connsiteX11" fmla="*/ 4603 w 10047"/>
                <a:gd name="connsiteY11" fmla="*/ 5498 h 10042"/>
                <a:gd name="connsiteX12" fmla="*/ 4214 w 10047"/>
                <a:gd name="connsiteY12" fmla="*/ 5504 h 10042"/>
                <a:gd name="connsiteX13" fmla="*/ 4214 w 10047"/>
                <a:gd name="connsiteY13" fmla="*/ 1702 h 10042"/>
                <a:gd name="connsiteX14" fmla="*/ 3387 w 10047"/>
                <a:gd name="connsiteY14" fmla="*/ 1998 h 10042"/>
                <a:gd name="connsiteX15" fmla="*/ 2941 w 10047"/>
                <a:gd name="connsiteY15" fmla="*/ 1998 h 10042"/>
                <a:gd name="connsiteX16" fmla="*/ 2941 w 10047"/>
                <a:gd name="connsiteY16" fmla="*/ 0 h 10042"/>
                <a:gd name="connsiteX17" fmla="*/ 2776 w 10047"/>
                <a:gd name="connsiteY17" fmla="*/ 0 h 10042"/>
                <a:gd name="connsiteX18" fmla="*/ 2776 w 10047"/>
                <a:gd name="connsiteY18" fmla="*/ 1998 h 10042"/>
                <a:gd name="connsiteX19" fmla="*/ 2397 w 10047"/>
                <a:gd name="connsiteY19" fmla="*/ 1998 h 10042"/>
                <a:gd name="connsiteX20" fmla="*/ 2397 w 10047"/>
                <a:gd name="connsiteY20" fmla="*/ 2416 h 10042"/>
                <a:gd name="connsiteX21" fmla="*/ 1715 w 10047"/>
                <a:gd name="connsiteY21" fmla="*/ 2729 h 10042"/>
                <a:gd name="connsiteX22" fmla="*/ 1715 w 10047"/>
                <a:gd name="connsiteY22" fmla="*/ 4278 h 10042"/>
                <a:gd name="connsiteX23" fmla="*/ 1350 w 10047"/>
                <a:gd name="connsiteY23" fmla="*/ 4278 h 10042"/>
                <a:gd name="connsiteX24" fmla="*/ 1350 w 10047"/>
                <a:gd name="connsiteY24" fmla="*/ 4689 h 10042"/>
                <a:gd name="connsiteX25" fmla="*/ 1715 w 10047"/>
                <a:gd name="connsiteY25" fmla="*/ 4689 h 10042"/>
                <a:gd name="connsiteX26" fmla="*/ 1715 w 10047"/>
                <a:gd name="connsiteY26" fmla="*/ 5203 h 10042"/>
                <a:gd name="connsiteX27" fmla="*/ 1350 w 10047"/>
                <a:gd name="connsiteY27" fmla="*/ 5203 h 10042"/>
                <a:gd name="connsiteX28" fmla="*/ 1350 w 10047"/>
                <a:gd name="connsiteY28" fmla="*/ 5614 h 10042"/>
                <a:gd name="connsiteX29" fmla="*/ 1715 w 10047"/>
                <a:gd name="connsiteY29" fmla="*/ 5614 h 10042"/>
                <a:gd name="connsiteX30" fmla="*/ 1715 w 10047"/>
                <a:gd name="connsiteY30" fmla="*/ 6828 h 10042"/>
                <a:gd name="connsiteX31" fmla="*/ 628 w 10047"/>
                <a:gd name="connsiteY31" fmla="*/ 6828 h 10042"/>
                <a:gd name="connsiteX32" fmla="*/ 628 w 10047"/>
                <a:gd name="connsiteY32" fmla="*/ 7578 h 10042"/>
                <a:gd name="connsiteX33" fmla="*/ 1185 w 10047"/>
                <a:gd name="connsiteY33" fmla="*/ 7598 h 10042"/>
                <a:gd name="connsiteX34" fmla="*/ 1941 w 10047"/>
                <a:gd name="connsiteY34" fmla="*/ 7091 h 10042"/>
                <a:gd name="connsiteX35" fmla="*/ 1934 w 10047"/>
                <a:gd name="connsiteY35" fmla="*/ 7578 h 10042"/>
                <a:gd name="connsiteX36" fmla="*/ 2630 w 10047"/>
                <a:gd name="connsiteY36" fmla="*/ 7143 h 10042"/>
                <a:gd name="connsiteX37" fmla="*/ 2630 w 10047"/>
                <a:gd name="connsiteY37" fmla="*/ 7578 h 10042"/>
                <a:gd name="connsiteX38" fmla="*/ 3318 w 10047"/>
                <a:gd name="connsiteY38" fmla="*/ 7136 h 10042"/>
                <a:gd name="connsiteX39" fmla="*/ 3324 w 10047"/>
                <a:gd name="connsiteY39" fmla="*/ 7572 h 10042"/>
                <a:gd name="connsiteX40" fmla="*/ 3986 w 10047"/>
                <a:gd name="connsiteY40" fmla="*/ 7104 h 10042"/>
                <a:gd name="connsiteX41" fmla="*/ 3986 w 10047"/>
                <a:gd name="connsiteY41" fmla="*/ 8349 h 10042"/>
                <a:gd name="connsiteX42" fmla="*/ 4063 w 10047"/>
                <a:gd name="connsiteY42" fmla="*/ 8259 h 10042"/>
                <a:gd name="connsiteX43" fmla="*/ 4137 w 10047"/>
                <a:gd name="connsiteY43" fmla="*/ 8176 h 10042"/>
                <a:gd name="connsiteX44" fmla="*/ 4230 w 10047"/>
                <a:gd name="connsiteY44" fmla="*/ 8105 h 10042"/>
                <a:gd name="connsiteX45" fmla="*/ 4331 w 10047"/>
                <a:gd name="connsiteY45" fmla="*/ 8041 h 10042"/>
                <a:gd name="connsiteX46" fmla="*/ 4433 w 10047"/>
                <a:gd name="connsiteY46" fmla="*/ 7997 h 10042"/>
                <a:gd name="connsiteX47" fmla="*/ 4543 w 10047"/>
                <a:gd name="connsiteY47" fmla="*/ 7964 h 10042"/>
                <a:gd name="connsiteX48" fmla="*/ 4658 w 10047"/>
                <a:gd name="connsiteY48" fmla="*/ 7939 h 10042"/>
                <a:gd name="connsiteX49" fmla="*/ 4790 w 10047"/>
                <a:gd name="connsiteY49" fmla="*/ 7932 h 10042"/>
                <a:gd name="connsiteX50" fmla="*/ 4970 w 10047"/>
                <a:gd name="connsiteY50" fmla="*/ 7945 h 10042"/>
                <a:gd name="connsiteX51" fmla="*/ 5150 w 10047"/>
                <a:gd name="connsiteY51" fmla="*/ 7990 h 10042"/>
                <a:gd name="connsiteX52" fmla="*/ 5293 w 10047"/>
                <a:gd name="connsiteY52" fmla="*/ 8067 h 10042"/>
                <a:gd name="connsiteX53" fmla="*/ 5440 w 10047"/>
                <a:gd name="connsiteY53" fmla="*/ 8163 h 10042"/>
                <a:gd name="connsiteX54" fmla="*/ 5564 w 10047"/>
                <a:gd name="connsiteY54" fmla="*/ 8279 h 10042"/>
                <a:gd name="connsiteX55" fmla="*/ 5645 w 10047"/>
                <a:gd name="connsiteY55" fmla="*/ 8420 h 10042"/>
                <a:gd name="connsiteX56" fmla="*/ 5721 w 10047"/>
                <a:gd name="connsiteY56" fmla="*/ 8567 h 10042"/>
                <a:gd name="connsiteX57" fmla="*/ 5747 w 10047"/>
                <a:gd name="connsiteY57" fmla="*/ 8729 h 10042"/>
                <a:gd name="connsiteX58" fmla="*/ 5782 w 10047"/>
                <a:gd name="connsiteY58" fmla="*/ 8722 h 10042"/>
                <a:gd name="connsiteX59" fmla="*/ 5809 w 10047"/>
                <a:gd name="connsiteY59" fmla="*/ 8722 h 10042"/>
                <a:gd name="connsiteX60" fmla="*/ 5837 w 10047"/>
                <a:gd name="connsiteY60" fmla="*/ 8716 h 10042"/>
                <a:gd name="connsiteX61" fmla="*/ 5864 w 10047"/>
                <a:gd name="connsiteY61" fmla="*/ 8716 h 10042"/>
                <a:gd name="connsiteX62" fmla="*/ 5899 w 10047"/>
                <a:gd name="connsiteY62" fmla="*/ 8710 h 10042"/>
                <a:gd name="connsiteX63" fmla="*/ 5931 w 10047"/>
                <a:gd name="connsiteY63" fmla="*/ 8710 h 10042"/>
                <a:gd name="connsiteX64" fmla="*/ 5960 w 10047"/>
                <a:gd name="connsiteY64" fmla="*/ 8710 h 10042"/>
                <a:gd name="connsiteX65" fmla="*/ 5996 w 10047"/>
                <a:gd name="connsiteY65" fmla="*/ 8710 h 10042"/>
                <a:gd name="connsiteX66" fmla="*/ 6139 w 10047"/>
                <a:gd name="connsiteY66" fmla="*/ 8716 h 10042"/>
                <a:gd name="connsiteX67" fmla="*/ 6270 w 10047"/>
                <a:gd name="connsiteY67" fmla="*/ 8748 h 10042"/>
                <a:gd name="connsiteX68" fmla="*/ 6401 w 10047"/>
                <a:gd name="connsiteY68" fmla="*/ 8793 h 10042"/>
                <a:gd name="connsiteX69" fmla="*/ 6519 w 10047"/>
                <a:gd name="connsiteY69" fmla="*/ 8858 h 10042"/>
                <a:gd name="connsiteX70" fmla="*/ 6628 w 10047"/>
                <a:gd name="connsiteY70" fmla="*/ 8934 h 10042"/>
                <a:gd name="connsiteX71" fmla="*/ 6725 w 10047"/>
                <a:gd name="connsiteY71" fmla="*/ 9017 h 10042"/>
                <a:gd name="connsiteX72" fmla="*/ 6802 w 10047"/>
                <a:gd name="connsiteY72" fmla="*/ 9127 h 10042"/>
                <a:gd name="connsiteX73" fmla="*/ 6871 w 10047"/>
                <a:gd name="connsiteY73" fmla="*/ 9235 h 10042"/>
                <a:gd name="connsiteX74" fmla="*/ 2941 w 10047"/>
                <a:gd name="connsiteY74" fmla="*/ 9235 h 10042"/>
                <a:gd name="connsiteX75" fmla="*/ 2981 w 10047"/>
                <a:gd name="connsiteY75" fmla="*/ 9152 h 10042"/>
                <a:gd name="connsiteX76" fmla="*/ 3036 w 10047"/>
                <a:gd name="connsiteY76" fmla="*/ 9069 h 10042"/>
                <a:gd name="connsiteX77" fmla="*/ 3092 w 10047"/>
                <a:gd name="connsiteY77" fmla="*/ 9005 h 10042"/>
                <a:gd name="connsiteX78" fmla="*/ 3165 w 10047"/>
                <a:gd name="connsiteY78" fmla="*/ 8941 h 10042"/>
                <a:gd name="connsiteX79" fmla="*/ 3235 w 10047"/>
                <a:gd name="connsiteY79" fmla="*/ 8890 h 10042"/>
                <a:gd name="connsiteX80" fmla="*/ 3318 w 10047"/>
                <a:gd name="connsiteY80" fmla="*/ 8838 h 10042"/>
                <a:gd name="connsiteX81" fmla="*/ 3401 w 10047"/>
                <a:gd name="connsiteY81" fmla="*/ 8800 h 10042"/>
                <a:gd name="connsiteX82" fmla="*/ 3498 w 10047"/>
                <a:gd name="connsiteY82" fmla="*/ 8768 h 10042"/>
                <a:gd name="connsiteX83" fmla="*/ 3498 w 10047"/>
                <a:gd name="connsiteY83" fmla="*/ 7945 h 10042"/>
                <a:gd name="connsiteX84" fmla="*/ 1331 w 10047"/>
                <a:gd name="connsiteY84" fmla="*/ 8029 h 10042"/>
                <a:gd name="connsiteX85" fmla="*/ 3 w 10047"/>
                <a:gd name="connsiteY85" fmla="*/ 7299 h 10042"/>
                <a:gd name="connsiteX86" fmla="*/ 2409 w 10047"/>
                <a:gd name="connsiteY86" fmla="*/ 9452 h 10042"/>
                <a:gd name="connsiteX87" fmla="*/ 6133 w 10047"/>
                <a:gd name="connsiteY87" fmla="*/ 9979 h 10042"/>
                <a:gd name="connsiteX88" fmla="*/ 8595 w 10047"/>
                <a:gd name="connsiteY88" fmla="*/ 8949 h 10042"/>
                <a:gd name="connsiteX0" fmla="*/ 8198 w 9650"/>
                <a:gd name="connsiteY0" fmla="*/ 8949 h 9996"/>
                <a:gd name="connsiteX1" fmla="*/ 9603 w 9650"/>
                <a:gd name="connsiteY1" fmla="*/ 7155 h 9996"/>
                <a:gd name="connsiteX2" fmla="*/ 8756 w 9650"/>
                <a:gd name="connsiteY2" fmla="*/ 7155 h 9996"/>
                <a:gd name="connsiteX3" fmla="*/ 8756 w 9650"/>
                <a:gd name="connsiteY3" fmla="*/ 4001 h 9996"/>
                <a:gd name="connsiteX4" fmla="*/ 6666 w 9650"/>
                <a:gd name="connsiteY4" fmla="*/ 4001 h 9996"/>
                <a:gd name="connsiteX5" fmla="*/ 6666 w 9650"/>
                <a:gd name="connsiteY5" fmla="*/ 3699 h 9996"/>
                <a:gd name="connsiteX6" fmla="*/ 8337 w 9650"/>
                <a:gd name="connsiteY6" fmla="*/ 3699 h 9996"/>
                <a:gd name="connsiteX7" fmla="*/ 8337 w 9650"/>
                <a:gd name="connsiteY7" fmla="*/ 3391 h 9996"/>
                <a:gd name="connsiteX8" fmla="*/ 6666 w 9650"/>
                <a:gd name="connsiteY8" fmla="*/ 3391 h 9996"/>
                <a:gd name="connsiteX9" fmla="*/ 6666 w 9650"/>
                <a:gd name="connsiteY9" fmla="*/ 1323 h 9996"/>
                <a:gd name="connsiteX10" fmla="*/ 4206 w 9650"/>
                <a:gd name="connsiteY10" fmla="*/ 534 h 9996"/>
                <a:gd name="connsiteX11" fmla="*/ 4206 w 9650"/>
                <a:gd name="connsiteY11" fmla="*/ 5498 h 9996"/>
                <a:gd name="connsiteX12" fmla="*/ 3817 w 9650"/>
                <a:gd name="connsiteY12" fmla="*/ 5504 h 9996"/>
                <a:gd name="connsiteX13" fmla="*/ 3817 w 9650"/>
                <a:gd name="connsiteY13" fmla="*/ 1702 h 9996"/>
                <a:gd name="connsiteX14" fmla="*/ 2990 w 9650"/>
                <a:gd name="connsiteY14" fmla="*/ 1998 h 9996"/>
                <a:gd name="connsiteX15" fmla="*/ 2544 w 9650"/>
                <a:gd name="connsiteY15" fmla="*/ 1998 h 9996"/>
                <a:gd name="connsiteX16" fmla="*/ 2544 w 9650"/>
                <a:gd name="connsiteY16" fmla="*/ 0 h 9996"/>
                <a:gd name="connsiteX17" fmla="*/ 2379 w 9650"/>
                <a:gd name="connsiteY17" fmla="*/ 0 h 9996"/>
                <a:gd name="connsiteX18" fmla="*/ 2379 w 9650"/>
                <a:gd name="connsiteY18" fmla="*/ 1998 h 9996"/>
                <a:gd name="connsiteX19" fmla="*/ 2000 w 9650"/>
                <a:gd name="connsiteY19" fmla="*/ 1998 h 9996"/>
                <a:gd name="connsiteX20" fmla="*/ 2000 w 9650"/>
                <a:gd name="connsiteY20" fmla="*/ 2416 h 9996"/>
                <a:gd name="connsiteX21" fmla="*/ 1318 w 9650"/>
                <a:gd name="connsiteY21" fmla="*/ 2729 h 9996"/>
                <a:gd name="connsiteX22" fmla="*/ 1318 w 9650"/>
                <a:gd name="connsiteY22" fmla="*/ 4278 h 9996"/>
                <a:gd name="connsiteX23" fmla="*/ 953 w 9650"/>
                <a:gd name="connsiteY23" fmla="*/ 4278 h 9996"/>
                <a:gd name="connsiteX24" fmla="*/ 953 w 9650"/>
                <a:gd name="connsiteY24" fmla="*/ 4689 h 9996"/>
                <a:gd name="connsiteX25" fmla="*/ 1318 w 9650"/>
                <a:gd name="connsiteY25" fmla="*/ 4689 h 9996"/>
                <a:gd name="connsiteX26" fmla="*/ 1318 w 9650"/>
                <a:gd name="connsiteY26" fmla="*/ 5203 h 9996"/>
                <a:gd name="connsiteX27" fmla="*/ 953 w 9650"/>
                <a:gd name="connsiteY27" fmla="*/ 5203 h 9996"/>
                <a:gd name="connsiteX28" fmla="*/ 953 w 9650"/>
                <a:gd name="connsiteY28" fmla="*/ 5614 h 9996"/>
                <a:gd name="connsiteX29" fmla="*/ 1318 w 9650"/>
                <a:gd name="connsiteY29" fmla="*/ 5614 h 9996"/>
                <a:gd name="connsiteX30" fmla="*/ 1318 w 9650"/>
                <a:gd name="connsiteY30" fmla="*/ 6828 h 9996"/>
                <a:gd name="connsiteX31" fmla="*/ 231 w 9650"/>
                <a:gd name="connsiteY31" fmla="*/ 6828 h 9996"/>
                <a:gd name="connsiteX32" fmla="*/ 231 w 9650"/>
                <a:gd name="connsiteY32" fmla="*/ 7578 h 9996"/>
                <a:gd name="connsiteX33" fmla="*/ 788 w 9650"/>
                <a:gd name="connsiteY33" fmla="*/ 7598 h 9996"/>
                <a:gd name="connsiteX34" fmla="*/ 1544 w 9650"/>
                <a:gd name="connsiteY34" fmla="*/ 7091 h 9996"/>
                <a:gd name="connsiteX35" fmla="*/ 1537 w 9650"/>
                <a:gd name="connsiteY35" fmla="*/ 7578 h 9996"/>
                <a:gd name="connsiteX36" fmla="*/ 2233 w 9650"/>
                <a:gd name="connsiteY36" fmla="*/ 7143 h 9996"/>
                <a:gd name="connsiteX37" fmla="*/ 2233 w 9650"/>
                <a:gd name="connsiteY37" fmla="*/ 7578 h 9996"/>
                <a:gd name="connsiteX38" fmla="*/ 2921 w 9650"/>
                <a:gd name="connsiteY38" fmla="*/ 7136 h 9996"/>
                <a:gd name="connsiteX39" fmla="*/ 2927 w 9650"/>
                <a:gd name="connsiteY39" fmla="*/ 7572 h 9996"/>
                <a:gd name="connsiteX40" fmla="*/ 3589 w 9650"/>
                <a:gd name="connsiteY40" fmla="*/ 7104 h 9996"/>
                <a:gd name="connsiteX41" fmla="*/ 3589 w 9650"/>
                <a:gd name="connsiteY41" fmla="*/ 8349 h 9996"/>
                <a:gd name="connsiteX42" fmla="*/ 3666 w 9650"/>
                <a:gd name="connsiteY42" fmla="*/ 8259 h 9996"/>
                <a:gd name="connsiteX43" fmla="*/ 3740 w 9650"/>
                <a:gd name="connsiteY43" fmla="*/ 8176 h 9996"/>
                <a:gd name="connsiteX44" fmla="*/ 3833 w 9650"/>
                <a:gd name="connsiteY44" fmla="*/ 8105 h 9996"/>
                <a:gd name="connsiteX45" fmla="*/ 3934 w 9650"/>
                <a:gd name="connsiteY45" fmla="*/ 8041 h 9996"/>
                <a:gd name="connsiteX46" fmla="*/ 4036 w 9650"/>
                <a:gd name="connsiteY46" fmla="*/ 7997 h 9996"/>
                <a:gd name="connsiteX47" fmla="*/ 4146 w 9650"/>
                <a:gd name="connsiteY47" fmla="*/ 7964 h 9996"/>
                <a:gd name="connsiteX48" fmla="*/ 4261 w 9650"/>
                <a:gd name="connsiteY48" fmla="*/ 7939 h 9996"/>
                <a:gd name="connsiteX49" fmla="*/ 4393 w 9650"/>
                <a:gd name="connsiteY49" fmla="*/ 7932 h 9996"/>
                <a:gd name="connsiteX50" fmla="*/ 4573 w 9650"/>
                <a:gd name="connsiteY50" fmla="*/ 7945 h 9996"/>
                <a:gd name="connsiteX51" fmla="*/ 4753 w 9650"/>
                <a:gd name="connsiteY51" fmla="*/ 7990 h 9996"/>
                <a:gd name="connsiteX52" fmla="*/ 4896 w 9650"/>
                <a:gd name="connsiteY52" fmla="*/ 8067 h 9996"/>
                <a:gd name="connsiteX53" fmla="*/ 5043 w 9650"/>
                <a:gd name="connsiteY53" fmla="*/ 8163 h 9996"/>
                <a:gd name="connsiteX54" fmla="*/ 5167 w 9650"/>
                <a:gd name="connsiteY54" fmla="*/ 8279 h 9996"/>
                <a:gd name="connsiteX55" fmla="*/ 5248 w 9650"/>
                <a:gd name="connsiteY55" fmla="*/ 8420 h 9996"/>
                <a:gd name="connsiteX56" fmla="*/ 5324 w 9650"/>
                <a:gd name="connsiteY56" fmla="*/ 8567 h 9996"/>
                <a:gd name="connsiteX57" fmla="*/ 5350 w 9650"/>
                <a:gd name="connsiteY57" fmla="*/ 8729 h 9996"/>
                <a:gd name="connsiteX58" fmla="*/ 5385 w 9650"/>
                <a:gd name="connsiteY58" fmla="*/ 8722 h 9996"/>
                <a:gd name="connsiteX59" fmla="*/ 5412 w 9650"/>
                <a:gd name="connsiteY59" fmla="*/ 8722 h 9996"/>
                <a:gd name="connsiteX60" fmla="*/ 5440 w 9650"/>
                <a:gd name="connsiteY60" fmla="*/ 8716 h 9996"/>
                <a:gd name="connsiteX61" fmla="*/ 5467 w 9650"/>
                <a:gd name="connsiteY61" fmla="*/ 8716 h 9996"/>
                <a:gd name="connsiteX62" fmla="*/ 5502 w 9650"/>
                <a:gd name="connsiteY62" fmla="*/ 8710 h 9996"/>
                <a:gd name="connsiteX63" fmla="*/ 5534 w 9650"/>
                <a:gd name="connsiteY63" fmla="*/ 8710 h 9996"/>
                <a:gd name="connsiteX64" fmla="*/ 5563 w 9650"/>
                <a:gd name="connsiteY64" fmla="*/ 8710 h 9996"/>
                <a:gd name="connsiteX65" fmla="*/ 5599 w 9650"/>
                <a:gd name="connsiteY65" fmla="*/ 8710 h 9996"/>
                <a:gd name="connsiteX66" fmla="*/ 5742 w 9650"/>
                <a:gd name="connsiteY66" fmla="*/ 8716 h 9996"/>
                <a:gd name="connsiteX67" fmla="*/ 5873 w 9650"/>
                <a:gd name="connsiteY67" fmla="*/ 8748 h 9996"/>
                <a:gd name="connsiteX68" fmla="*/ 6004 w 9650"/>
                <a:gd name="connsiteY68" fmla="*/ 8793 h 9996"/>
                <a:gd name="connsiteX69" fmla="*/ 6122 w 9650"/>
                <a:gd name="connsiteY69" fmla="*/ 8858 h 9996"/>
                <a:gd name="connsiteX70" fmla="*/ 6231 w 9650"/>
                <a:gd name="connsiteY70" fmla="*/ 8934 h 9996"/>
                <a:gd name="connsiteX71" fmla="*/ 6328 w 9650"/>
                <a:gd name="connsiteY71" fmla="*/ 9017 h 9996"/>
                <a:gd name="connsiteX72" fmla="*/ 6405 w 9650"/>
                <a:gd name="connsiteY72" fmla="*/ 9127 h 9996"/>
                <a:gd name="connsiteX73" fmla="*/ 6474 w 9650"/>
                <a:gd name="connsiteY73" fmla="*/ 9235 h 9996"/>
                <a:gd name="connsiteX74" fmla="*/ 2544 w 9650"/>
                <a:gd name="connsiteY74" fmla="*/ 9235 h 9996"/>
                <a:gd name="connsiteX75" fmla="*/ 2584 w 9650"/>
                <a:gd name="connsiteY75" fmla="*/ 9152 h 9996"/>
                <a:gd name="connsiteX76" fmla="*/ 2639 w 9650"/>
                <a:gd name="connsiteY76" fmla="*/ 9069 h 9996"/>
                <a:gd name="connsiteX77" fmla="*/ 2695 w 9650"/>
                <a:gd name="connsiteY77" fmla="*/ 9005 h 9996"/>
                <a:gd name="connsiteX78" fmla="*/ 2768 w 9650"/>
                <a:gd name="connsiteY78" fmla="*/ 8941 h 9996"/>
                <a:gd name="connsiteX79" fmla="*/ 2838 w 9650"/>
                <a:gd name="connsiteY79" fmla="*/ 8890 h 9996"/>
                <a:gd name="connsiteX80" fmla="*/ 2921 w 9650"/>
                <a:gd name="connsiteY80" fmla="*/ 8838 h 9996"/>
                <a:gd name="connsiteX81" fmla="*/ 3004 w 9650"/>
                <a:gd name="connsiteY81" fmla="*/ 8800 h 9996"/>
                <a:gd name="connsiteX82" fmla="*/ 3101 w 9650"/>
                <a:gd name="connsiteY82" fmla="*/ 8768 h 9996"/>
                <a:gd name="connsiteX83" fmla="*/ 3101 w 9650"/>
                <a:gd name="connsiteY83" fmla="*/ 7945 h 9996"/>
                <a:gd name="connsiteX84" fmla="*/ 934 w 9650"/>
                <a:gd name="connsiteY84" fmla="*/ 8029 h 9996"/>
                <a:gd name="connsiteX85" fmla="*/ 5 w 9650"/>
                <a:gd name="connsiteY85" fmla="*/ 7679 h 9996"/>
                <a:gd name="connsiteX86" fmla="*/ 2012 w 9650"/>
                <a:gd name="connsiteY86" fmla="*/ 9452 h 9996"/>
                <a:gd name="connsiteX87" fmla="*/ 5736 w 9650"/>
                <a:gd name="connsiteY87" fmla="*/ 9979 h 9996"/>
                <a:gd name="connsiteX88" fmla="*/ 8198 w 9650"/>
                <a:gd name="connsiteY88" fmla="*/ 8949 h 9996"/>
                <a:gd name="connsiteX0" fmla="*/ 8700 w 10205"/>
                <a:gd name="connsiteY0" fmla="*/ 8953 h 10000"/>
                <a:gd name="connsiteX1" fmla="*/ 10156 w 10205"/>
                <a:gd name="connsiteY1" fmla="*/ 7158 h 10000"/>
                <a:gd name="connsiteX2" fmla="*/ 9279 w 10205"/>
                <a:gd name="connsiteY2" fmla="*/ 7158 h 10000"/>
                <a:gd name="connsiteX3" fmla="*/ 9279 w 10205"/>
                <a:gd name="connsiteY3" fmla="*/ 4003 h 10000"/>
                <a:gd name="connsiteX4" fmla="*/ 7113 w 10205"/>
                <a:gd name="connsiteY4" fmla="*/ 4003 h 10000"/>
                <a:gd name="connsiteX5" fmla="*/ 7113 w 10205"/>
                <a:gd name="connsiteY5" fmla="*/ 3700 h 10000"/>
                <a:gd name="connsiteX6" fmla="*/ 8844 w 10205"/>
                <a:gd name="connsiteY6" fmla="*/ 3700 h 10000"/>
                <a:gd name="connsiteX7" fmla="*/ 8844 w 10205"/>
                <a:gd name="connsiteY7" fmla="*/ 3392 h 10000"/>
                <a:gd name="connsiteX8" fmla="*/ 7113 w 10205"/>
                <a:gd name="connsiteY8" fmla="*/ 3392 h 10000"/>
                <a:gd name="connsiteX9" fmla="*/ 7113 w 10205"/>
                <a:gd name="connsiteY9" fmla="*/ 1324 h 10000"/>
                <a:gd name="connsiteX10" fmla="*/ 4564 w 10205"/>
                <a:gd name="connsiteY10" fmla="*/ 534 h 10000"/>
                <a:gd name="connsiteX11" fmla="*/ 4564 w 10205"/>
                <a:gd name="connsiteY11" fmla="*/ 5500 h 10000"/>
                <a:gd name="connsiteX12" fmla="*/ 4160 w 10205"/>
                <a:gd name="connsiteY12" fmla="*/ 5506 h 10000"/>
                <a:gd name="connsiteX13" fmla="*/ 4160 w 10205"/>
                <a:gd name="connsiteY13" fmla="*/ 1703 h 10000"/>
                <a:gd name="connsiteX14" fmla="*/ 3303 w 10205"/>
                <a:gd name="connsiteY14" fmla="*/ 1999 h 10000"/>
                <a:gd name="connsiteX15" fmla="*/ 2841 w 10205"/>
                <a:gd name="connsiteY15" fmla="*/ 1999 h 10000"/>
                <a:gd name="connsiteX16" fmla="*/ 2841 w 10205"/>
                <a:gd name="connsiteY16" fmla="*/ 0 h 10000"/>
                <a:gd name="connsiteX17" fmla="*/ 2670 w 10205"/>
                <a:gd name="connsiteY17" fmla="*/ 0 h 10000"/>
                <a:gd name="connsiteX18" fmla="*/ 2670 w 10205"/>
                <a:gd name="connsiteY18" fmla="*/ 1999 h 10000"/>
                <a:gd name="connsiteX19" fmla="*/ 2278 w 10205"/>
                <a:gd name="connsiteY19" fmla="*/ 1999 h 10000"/>
                <a:gd name="connsiteX20" fmla="*/ 2278 w 10205"/>
                <a:gd name="connsiteY20" fmla="*/ 2417 h 10000"/>
                <a:gd name="connsiteX21" fmla="*/ 1571 w 10205"/>
                <a:gd name="connsiteY21" fmla="*/ 2730 h 10000"/>
                <a:gd name="connsiteX22" fmla="*/ 1571 w 10205"/>
                <a:gd name="connsiteY22" fmla="*/ 4280 h 10000"/>
                <a:gd name="connsiteX23" fmla="*/ 1193 w 10205"/>
                <a:gd name="connsiteY23" fmla="*/ 4280 h 10000"/>
                <a:gd name="connsiteX24" fmla="*/ 1193 w 10205"/>
                <a:gd name="connsiteY24" fmla="*/ 4691 h 10000"/>
                <a:gd name="connsiteX25" fmla="*/ 1571 w 10205"/>
                <a:gd name="connsiteY25" fmla="*/ 4691 h 10000"/>
                <a:gd name="connsiteX26" fmla="*/ 1571 w 10205"/>
                <a:gd name="connsiteY26" fmla="*/ 5205 h 10000"/>
                <a:gd name="connsiteX27" fmla="*/ 1193 w 10205"/>
                <a:gd name="connsiteY27" fmla="*/ 5205 h 10000"/>
                <a:gd name="connsiteX28" fmla="*/ 1193 w 10205"/>
                <a:gd name="connsiteY28" fmla="*/ 5616 h 10000"/>
                <a:gd name="connsiteX29" fmla="*/ 1571 w 10205"/>
                <a:gd name="connsiteY29" fmla="*/ 5616 h 10000"/>
                <a:gd name="connsiteX30" fmla="*/ 1571 w 10205"/>
                <a:gd name="connsiteY30" fmla="*/ 6831 h 10000"/>
                <a:gd name="connsiteX31" fmla="*/ 444 w 10205"/>
                <a:gd name="connsiteY31" fmla="*/ 6831 h 10000"/>
                <a:gd name="connsiteX32" fmla="*/ 444 w 10205"/>
                <a:gd name="connsiteY32" fmla="*/ 7581 h 10000"/>
                <a:gd name="connsiteX33" fmla="*/ 1022 w 10205"/>
                <a:gd name="connsiteY33" fmla="*/ 7601 h 10000"/>
                <a:gd name="connsiteX34" fmla="*/ 1805 w 10205"/>
                <a:gd name="connsiteY34" fmla="*/ 7094 h 10000"/>
                <a:gd name="connsiteX35" fmla="*/ 1798 w 10205"/>
                <a:gd name="connsiteY35" fmla="*/ 7581 h 10000"/>
                <a:gd name="connsiteX36" fmla="*/ 2519 w 10205"/>
                <a:gd name="connsiteY36" fmla="*/ 7146 h 10000"/>
                <a:gd name="connsiteX37" fmla="*/ 2519 w 10205"/>
                <a:gd name="connsiteY37" fmla="*/ 7581 h 10000"/>
                <a:gd name="connsiteX38" fmla="*/ 3232 w 10205"/>
                <a:gd name="connsiteY38" fmla="*/ 7139 h 10000"/>
                <a:gd name="connsiteX39" fmla="*/ 3238 w 10205"/>
                <a:gd name="connsiteY39" fmla="*/ 7575 h 10000"/>
                <a:gd name="connsiteX40" fmla="*/ 3924 w 10205"/>
                <a:gd name="connsiteY40" fmla="*/ 7107 h 10000"/>
                <a:gd name="connsiteX41" fmla="*/ 3924 w 10205"/>
                <a:gd name="connsiteY41" fmla="*/ 8352 h 10000"/>
                <a:gd name="connsiteX42" fmla="*/ 4004 w 10205"/>
                <a:gd name="connsiteY42" fmla="*/ 8262 h 10000"/>
                <a:gd name="connsiteX43" fmla="*/ 4081 w 10205"/>
                <a:gd name="connsiteY43" fmla="*/ 8179 h 10000"/>
                <a:gd name="connsiteX44" fmla="*/ 4177 w 10205"/>
                <a:gd name="connsiteY44" fmla="*/ 8108 h 10000"/>
                <a:gd name="connsiteX45" fmla="*/ 4282 w 10205"/>
                <a:gd name="connsiteY45" fmla="*/ 8044 h 10000"/>
                <a:gd name="connsiteX46" fmla="*/ 4387 w 10205"/>
                <a:gd name="connsiteY46" fmla="*/ 8000 h 10000"/>
                <a:gd name="connsiteX47" fmla="*/ 4501 w 10205"/>
                <a:gd name="connsiteY47" fmla="*/ 7967 h 10000"/>
                <a:gd name="connsiteX48" fmla="*/ 4621 w 10205"/>
                <a:gd name="connsiteY48" fmla="*/ 7942 h 10000"/>
                <a:gd name="connsiteX49" fmla="*/ 4757 w 10205"/>
                <a:gd name="connsiteY49" fmla="*/ 7935 h 10000"/>
                <a:gd name="connsiteX50" fmla="*/ 4944 w 10205"/>
                <a:gd name="connsiteY50" fmla="*/ 7948 h 10000"/>
                <a:gd name="connsiteX51" fmla="*/ 5130 w 10205"/>
                <a:gd name="connsiteY51" fmla="*/ 7993 h 10000"/>
                <a:gd name="connsiteX52" fmla="*/ 5279 w 10205"/>
                <a:gd name="connsiteY52" fmla="*/ 8070 h 10000"/>
                <a:gd name="connsiteX53" fmla="*/ 5431 w 10205"/>
                <a:gd name="connsiteY53" fmla="*/ 8166 h 10000"/>
                <a:gd name="connsiteX54" fmla="*/ 5559 w 10205"/>
                <a:gd name="connsiteY54" fmla="*/ 8282 h 10000"/>
                <a:gd name="connsiteX55" fmla="*/ 5643 w 10205"/>
                <a:gd name="connsiteY55" fmla="*/ 8423 h 10000"/>
                <a:gd name="connsiteX56" fmla="*/ 5722 w 10205"/>
                <a:gd name="connsiteY56" fmla="*/ 8570 h 10000"/>
                <a:gd name="connsiteX57" fmla="*/ 5749 w 10205"/>
                <a:gd name="connsiteY57" fmla="*/ 8732 h 10000"/>
                <a:gd name="connsiteX58" fmla="*/ 5785 w 10205"/>
                <a:gd name="connsiteY58" fmla="*/ 8725 h 10000"/>
                <a:gd name="connsiteX59" fmla="*/ 5813 w 10205"/>
                <a:gd name="connsiteY59" fmla="*/ 8725 h 10000"/>
                <a:gd name="connsiteX60" fmla="*/ 5842 w 10205"/>
                <a:gd name="connsiteY60" fmla="*/ 8719 h 10000"/>
                <a:gd name="connsiteX61" fmla="*/ 5870 w 10205"/>
                <a:gd name="connsiteY61" fmla="*/ 8719 h 10000"/>
                <a:gd name="connsiteX62" fmla="*/ 5907 w 10205"/>
                <a:gd name="connsiteY62" fmla="*/ 8713 h 10000"/>
                <a:gd name="connsiteX63" fmla="*/ 5940 w 10205"/>
                <a:gd name="connsiteY63" fmla="*/ 8713 h 10000"/>
                <a:gd name="connsiteX64" fmla="*/ 5970 w 10205"/>
                <a:gd name="connsiteY64" fmla="*/ 8713 h 10000"/>
                <a:gd name="connsiteX65" fmla="*/ 6007 w 10205"/>
                <a:gd name="connsiteY65" fmla="*/ 8713 h 10000"/>
                <a:gd name="connsiteX66" fmla="*/ 6155 w 10205"/>
                <a:gd name="connsiteY66" fmla="*/ 8719 h 10000"/>
                <a:gd name="connsiteX67" fmla="*/ 6291 w 10205"/>
                <a:gd name="connsiteY67" fmla="*/ 8752 h 10000"/>
                <a:gd name="connsiteX68" fmla="*/ 6427 w 10205"/>
                <a:gd name="connsiteY68" fmla="*/ 8797 h 10000"/>
                <a:gd name="connsiteX69" fmla="*/ 6549 w 10205"/>
                <a:gd name="connsiteY69" fmla="*/ 8862 h 10000"/>
                <a:gd name="connsiteX70" fmla="*/ 6662 w 10205"/>
                <a:gd name="connsiteY70" fmla="*/ 8938 h 10000"/>
                <a:gd name="connsiteX71" fmla="*/ 6763 w 10205"/>
                <a:gd name="connsiteY71" fmla="*/ 9021 h 10000"/>
                <a:gd name="connsiteX72" fmla="*/ 6842 w 10205"/>
                <a:gd name="connsiteY72" fmla="*/ 9131 h 10000"/>
                <a:gd name="connsiteX73" fmla="*/ 6914 w 10205"/>
                <a:gd name="connsiteY73" fmla="*/ 9239 h 10000"/>
                <a:gd name="connsiteX74" fmla="*/ 2841 w 10205"/>
                <a:gd name="connsiteY74" fmla="*/ 9239 h 10000"/>
                <a:gd name="connsiteX75" fmla="*/ 2883 w 10205"/>
                <a:gd name="connsiteY75" fmla="*/ 9156 h 10000"/>
                <a:gd name="connsiteX76" fmla="*/ 2940 w 10205"/>
                <a:gd name="connsiteY76" fmla="*/ 9073 h 10000"/>
                <a:gd name="connsiteX77" fmla="*/ 2998 w 10205"/>
                <a:gd name="connsiteY77" fmla="*/ 9009 h 10000"/>
                <a:gd name="connsiteX78" fmla="*/ 3073 w 10205"/>
                <a:gd name="connsiteY78" fmla="*/ 8945 h 10000"/>
                <a:gd name="connsiteX79" fmla="*/ 3146 w 10205"/>
                <a:gd name="connsiteY79" fmla="*/ 8894 h 10000"/>
                <a:gd name="connsiteX80" fmla="*/ 3232 w 10205"/>
                <a:gd name="connsiteY80" fmla="*/ 8842 h 10000"/>
                <a:gd name="connsiteX81" fmla="*/ 3318 w 10205"/>
                <a:gd name="connsiteY81" fmla="*/ 8804 h 10000"/>
                <a:gd name="connsiteX82" fmla="*/ 3418 w 10205"/>
                <a:gd name="connsiteY82" fmla="*/ 8772 h 10000"/>
                <a:gd name="connsiteX83" fmla="*/ 3418 w 10205"/>
                <a:gd name="connsiteY83" fmla="*/ 7948 h 10000"/>
                <a:gd name="connsiteX84" fmla="*/ 1173 w 10205"/>
                <a:gd name="connsiteY84" fmla="*/ 8032 h 10000"/>
                <a:gd name="connsiteX85" fmla="*/ 3 w 10205"/>
                <a:gd name="connsiteY85" fmla="*/ 7682 h 10000"/>
                <a:gd name="connsiteX86" fmla="*/ 2290 w 10205"/>
                <a:gd name="connsiteY86" fmla="*/ 9456 h 10000"/>
                <a:gd name="connsiteX87" fmla="*/ 6149 w 10205"/>
                <a:gd name="connsiteY87" fmla="*/ 9983 h 10000"/>
                <a:gd name="connsiteX88" fmla="*/ 8700 w 10205"/>
                <a:gd name="connsiteY88" fmla="*/ 8953 h 10000"/>
                <a:gd name="connsiteX0" fmla="*/ 8700 w 10205"/>
                <a:gd name="connsiteY0" fmla="*/ 8953 h 10016"/>
                <a:gd name="connsiteX1" fmla="*/ 10156 w 10205"/>
                <a:gd name="connsiteY1" fmla="*/ 7158 h 10016"/>
                <a:gd name="connsiteX2" fmla="*/ 9279 w 10205"/>
                <a:gd name="connsiteY2" fmla="*/ 7158 h 10016"/>
                <a:gd name="connsiteX3" fmla="*/ 9279 w 10205"/>
                <a:gd name="connsiteY3" fmla="*/ 4003 h 10016"/>
                <a:gd name="connsiteX4" fmla="*/ 7113 w 10205"/>
                <a:gd name="connsiteY4" fmla="*/ 4003 h 10016"/>
                <a:gd name="connsiteX5" fmla="*/ 7113 w 10205"/>
                <a:gd name="connsiteY5" fmla="*/ 3700 h 10016"/>
                <a:gd name="connsiteX6" fmla="*/ 8844 w 10205"/>
                <a:gd name="connsiteY6" fmla="*/ 3700 h 10016"/>
                <a:gd name="connsiteX7" fmla="*/ 8844 w 10205"/>
                <a:gd name="connsiteY7" fmla="*/ 3392 h 10016"/>
                <a:gd name="connsiteX8" fmla="*/ 7113 w 10205"/>
                <a:gd name="connsiteY8" fmla="*/ 3392 h 10016"/>
                <a:gd name="connsiteX9" fmla="*/ 7113 w 10205"/>
                <a:gd name="connsiteY9" fmla="*/ 1324 h 10016"/>
                <a:gd name="connsiteX10" fmla="*/ 4564 w 10205"/>
                <a:gd name="connsiteY10" fmla="*/ 534 h 10016"/>
                <a:gd name="connsiteX11" fmla="*/ 4564 w 10205"/>
                <a:gd name="connsiteY11" fmla="*/ 5500 h 10016"/>
                <a:gd name="connsiteX12" fmla="*/ 4160 w 10205"/>
                <a:gd name="connsiteY12" fmla="*/ 5506 h 10016"/>
                <a:gd name="connsiteX13" fmla="*/ 4160 w 10205"/>
                <a:gd name="connsiteY13" fmla="*/ 1703 h 10016"/>
                <a:gd name="connsiteX14" fmla="*/ 3303 w 10205"/>
                <a:gd name="connsiteY14" fmla="*/ 1999 h 10016"/>
                <a:gd name="connsiteX15" fmla="*/ 2841 w 10205"/>
                <a:gd name="connsiteY15" fmla="*/ 1999 h 10016"/>
                <a:gd name="connsiteX16" fmla="*/ 2841 w 10205"/>
                <a:gd name="connsiteY16" fmla="*/ 0 h 10016"/>
                <a:gd name="connsiteX17" fmla="*/ 2670 w 10205"/>
                <a:gd name="connsiteY17" fmla="*/ 0 h 10016"/>
                <a:gd name="connsiteX18" fmla="*/ 2670 w 10205"/>
                <a:gd name="connsiteY18" fmla="*/ 1999 h 10016"/>
                <a:gd name="connsiteX19" fmla="*/ 2278 w 10205"/>
                <a:gd name="connsiteY19" fmla="*/ 1999 h 10016"/>
                <a:gd name="connsiteX20" fmla="*/ 2278 w 10205"/>
                <a:gd name="connsiteY20" fmla="*/ 2417 h 10016"/>
                <a:gd name="connsiteX21" fmla="*/ 1571 w 10205"/>
                <a:gd name="connsiteY21" fmla="*/ 2730 h 10016"/>
                <a:gd name="connsiteX22" fmla="*/ 1571 w 10205"/>
                <a:gd name="connsiteY22" fmla="*/ 4280 h 10016"/>
                <a:gd name="connsiteX23" fmla="*/ 1193 w 10205"/>
                <a:gd name="connsiteY23" fmla="*/ 4280 h 10016"/>
                <a:gd name="connsiteX24" fmla="*/ 1193 w 10205"/>
                <a:gd name="connsiteY24" fmla="*/ 4691 h 10016"/>
                <a:gd name="connsiteX25" fmla="*/ 1571 w 10205"/>
                <a:gd name="connsiteY25" fmla="*/ 4691 h 10016"/>
                <a:gd name="connsiteX26" fmla="*/ 1571 w 10205"/>
                <a:gd name="connsiteY26" fmla="*/ 5205 h 10016"/>
                <a:gd name="connsiteX27" fmla="*/ 1193 w 10205"/>
                <a:gd name="connsiteY27" fmla="*/ 5205 h 10016"/>
                <a:gd name="connsiteX28" fmla="*/ 1193 w 10205"/>
                <a:gd name="connsiteY28" fmla="*/ 5616 h 10016"/>
                <a:gd name="connsiteX29" fmla="*/ 1571 w 10205"/>
                <a:gd name="connsiteY29" fmla="*/ 5616 h 10016"/>
                <a:gd name="connsiteX30" fmla="*/ 1571 w 10205"/>
                <a:gd name="connsiteY30" fmla="*/ 6831 h 10016"/>
                <a:gd name="connsiteX31" fmla="*/ 444 w 10205"/>
                <a:gd name="connsiteY31" fmla="*/ 6831 h 10016"/>
                <a:gd name="connsiteX32" fmla="*/ 444 w 10205"/>
                <a:gd name="connsiteY32" fmla="*/ 7581 h 10016"/>
                <a:gd name="connsiteX33" fmla="*/ 1022 w 10205"/>
                <a:gd name="connsiteY33" fmla="*/ 7601 h 10016"/>
                <a:gd name="connsiteX34" fmla="*/ 1805 w 10205"/>
                <a:gd name="connsiteY34" fmla="*/ 7094 h 10016"/>
                <a:gd name="connsiteX35" fmla="*/ 1798 w 10205"/>
                <a:gd name="connsiteY35" fmla="*/ 7581 h 10016"/>
                <a:gd name="connsiteX36" fmla="*/ 2519 w 10205"/>
                <a:gd name="connsiteY36" fmla="*/ 7146 h 10016"/>
                <a:gd name="connsiteX37" fmla="*/ 2519 w 10205"/>
                <a:gd name="connsiteY37" fmla="*/ 7581 h 10016"/>
                <a:gd name="connsiteX38" fmla="*/ 3232 w 10205"/>
                <a:gd name="connsiteY38" fmla="*/ 7139 h 10016"/>
                <a:gd name="connsiteX39" fmla="*/ 3238 w 10205"/>
                <a:gd name="connsiteY39" fmla="*/ 7575 h 10016"/>
                <a:gd name="connsiteX40" fmla="*/ 3924 w 10205"/>
                <a:gd name="connsiteY40" fmla="*/ 7107 h 10016"/>
                <a:gd name="connsiteX41" fmla="*/ 3924 w 10205"/>
                <a:gd name="connsiteY41" fmla="*/ 8352 h 10016"/>
                <a:gd name="connsiteX42" fmla="*/ 4004 w 10205"/>
                <a:gd name="connsiteY42" fmla="*/ 8262 h 10016"/>
                <a:gd name="connsiteX43" fmla="*/ 4081 w 10205"/>
                <a:gd name="connsiteY43" fmla="*/ 8179 h 10016"/>
                <a:gd name="connsiteX44" fmla="*/ 4177 w 10205"/>
                <a:gd name="connsiteY44" fmla="*/ 8108 h 10016"/>
                <a:gd name="connsiteX45" fmla="*/ 4282 w 10205"/>
                <a:gd name="connsiteY45" fmla="*/ 8044 h 10016"/>
                <a:gd name="connsiteX46" fmla="*/ 4387 w 10205"/>
                <a:gd name="connsiteY46" fmla="*/ 8000 h 10016"/>
                <a:gd name="connsiteX47" fmla="*/ 4501 w 10205"/>
                <a:gd name="connsiteY47" fmla="*/ 7967 h 10016"/>
                <a:gd name="connsiteX48" fmla="*/ 4621 w 10205"/>
                <a:gd name="connsiteY48" fmla="*/ 7942 h 10016"/>
                <a:gd name="connsiteX49" fmla="*/ 4757 w 10205"/>
                <a:gd name="connsiteY49" fmla="*/ 7935 h 10016"/>
                <a:gd name="connsiteX50" fmla="*/ 4944 w 10205"/>
                <a:gd name="connsiteY50" fmla="*/ 7948 h 10016"/>
                <a:gd name="connsiteX51" fmla="*/ 5130 w 10205"/>
                <a:gd name="connsiteY51" fmla="*/ 7993 h 10016"/>
                <a:gd name="connsiteX52" fmla="*/ 5279 w 10205"/>
                <a:gd name="connsiteY52" fmla="*/ 8070 h 10016"/>
                <a:gd name="connsiteX53" fmla="*/ 5431 w 10205"/>
                <a:gd name="connsiteY53" fmla="*/ 8166 h 10016"/>
                <a:gd name="connsiteX54" fmla="*/ 5559 w 10205"/>
                <a:gd name="connsiteY54" fmla="*/ 8282 h 10016"/>
                <a:gd name="connsiteX55" fmla="*/ 5643 w 10205"/>
                <a:gd name="connsiteY55" fmla="*/ 8423 h 10016"/>
                <a:gd name="connsiteX56" fmla="*/ 5722 w 10205"/>
                <a:gd name="connsiteY56" fmla="*/ 8570 h 10016"/>
                <a:gd name="connsiteX57" fmla="*/ 5749 w 10205"/>
                <a:gd name="connsiteY57" fmla="*/ 8732 h 10016"/>
                <a:gd name="connsiteX58" fmla="*/ 5785 w 10205"/>
                <a:gd name="connsiteY58" fmla="*/ 8725 h 10016"/>
                <a:gd name="connsiteX59" fmla="*/ 5813 w 10205"/>
                <a:gd name="connsiteY59" fmla="*/ 8725 h 10016"/>
                <a:gd name="connsiteX60" fmla="*/ 5842 w 10205"/>
                <a:gd name="connsiteY60" fmla="*/ 8719 h 10016"/>
                <a:gd name="connsiteX61" fmla="*/ 5870 w 10205"/>
                <a:gd name="connsiteY61" fmla="*/ 8719 h 10016"/>
                <a:gd name="connsiteX62" fmla="*/ 5907 w 10205"/>
                <a:gd name="connsiteY62" fmla="*/ 8713 h 10016"/>
                <a:gd name="connsiteX63" fmla="*/ 5940 w 10205"/>
                <a:gd name="connsiteY63" fmla="*/ 8713 h 10016"/>
                <a:gd name="connsiteX64" fmla="*/ 5970 w 10205"/>
                <a:gd name="connsiteY64" fmla="*/ 8713 h 10016"/>
                <a:gd name="connsiteX65" fmla="*/ 6007 w 10205"/>
                <a:gd name="connsiteY65" fmla="*/ 8713 h 10016"/>
                <a:gd name="connsiteX66" fmla="*/ 6155 w 10205"/>
                <a:gd name="connsiteY66" fmla="*/ 8719 h 10016"/>
                <a:gd name="connsiteX67" fmla="*/ 6291 w 10205"/>
                <a:gd name="connsiteY67" fmla="*/ 8752 h 10016"/>
                <a:gd name="connsiteX68" fmla="*/ 6427 w 10205"/>
                <a:gd name="connsiteY68" fmla="*/ 8797 h 10016"/>
                <a:gd name="connsiteX69" fmla="*/ 6549 w 10205"/>
                <a:gd name="connsiteY69" fmla="*/ 8862 h 10016"/>
                <a:gd name="connsiteX70" fmla="*/ 6662 w 10205"/>
                <a:gd name="connsiteY70" fmla="*/ 8938 h 10016"/>
                <a:gd name="connsiteX71" fmla="*/ 6763 w 10205"/>
                <a:gd name="connsiteY71" fmla="*/ 9021 h 10016"/>
                <a:gd name="connsiteX72" fmla="*/ 6842 w 10205"/>
                <a:gd name="connsiteY72" fmla="*/ 9131 h 10016"/>
                <a:gd name="connsiteX73" fmla="*/ 6914 w 10205"/>
                <a:gd name="connsiteY73" fmla="*/ 9239 h 10016"/>
                <a:gd name="connsiteX74" fmla="*/ 2841 w 10205"/>
                <a:gd name="connsiteY74" fmla="*/ 9239 h 10016"/>
                <a:gd name="connsiteX75" fmla="*/ 2883 w 10205"/>
                <a:gd name="connsiteY75" fmla="*/ 9156 h 10016"/>
                <a:gd name="connsiteX76" fmla="*/ 2940 w 10205"/>
                <a:gd name="connsiteY76" fmla="*/ 9073 h 10016"/>
                <a:gd name="connsiteX77" fmla="*/ 2998 w 10205"/>
                <a:gd name="connsiteY77" fmla="*/ 9009 h 10016"/>
                <a:gd name="connsiteX78" fmla="*/ 3073 w 10205"/>
                <a:gd name="connsiteY78" fmla="*/ 8945 h 10016"/>
                <a:gd name="connsiteX79" fmla="*/ 3146 w 10205"/>
                <a:gd name="connsiteY79" fmla="*/ 8894 h 10016"/>
                <a:gd name="connsiteX80" fmla="*/ 3232 w 10205"/>
                <a:gd name="connsiteY80" fmla="*/ 8842 h 10016"/>
                <a:gd name="connsiteX81" fmla="*/ 3318 w 10205"/>
                <a:gd name="connsiteY81" fmla="*/ 8804 h 10016"/>
                <a:gd name="connsiteX82" fmla="*/ 3418 w 10205"/>
                <a:gd name="connsiteY82" fmla="*/ 8772 h 10016"/>
                <a:gd name="connsiteX83" fmla="*/ 3418 w 10205"/>
                <a:gd name="connsiteY83" fmla="*/ 7948 h 10016"/>
                <a:gd name="connsiteX84" fmla="*/ 1173 w 10205"/>
                <a:gd name="connsiteY84" fmla="*/ 8032 h 10016"/>
                <a:gd name="connsiteX85" fmla="*/ 3 w 10205"/>
                <a:gd name="connsiteY85" fmla="*/ 7682 h 10016"/>
                <a:gd name="connsiteX86" fmla="*/ 2290 w 10205"/>
                <a:gd name="connsiteY86" fmla="*/ 9456 h 10016"/>
                <a:gd name="connsiteX87" fmla="*/ 6149 w 10205"/>
                <a:gd name="connsiteY87" fmla="*/ 9983 h 10016"/>
                <a:gd name="connsiteX88" fmla="*/ 8700 w 10205"/>
                <a:gd name="connsiteY88" fmla="*/ 8953 h 10016"/>
                <a:gd name="connsiteX0" fmla="*/ 8700 w 10205"/>
                <a:gd name="connsiteY0" fmla="*/ 8953 h 10036"/>
                <a:gd name="connsiteX1" fmla="*/ 10156 w 10205"/>
                <a:gd name="connsiteY1" fmla="*/ 7158 h 10036"/>
                <a:gd name="connsiteX2" fmla="*/ 9279 w 10205"/>
                <a:gd name="connsiteY2" fmla="*/ 7158 h 10036"/>
                <a:gd name="connsiteX3" fmla="*/ 9279 w 10205"/>
                <a:gd name="connsiteY3" fmla="*/ 4003 h 10036"/>
                <a:gd name="connsiteX4" fmla="*/ 7113 w 10205"/>
                <a:gd name="connsiteY4" fmla="*/ 4003 h 10036"/>
                <a:gd name="connsiteX5" fmla="*/ 7113 w 10205"/>
                <a:gd name="connsiteY5" fmla="*/ 3700 h 10036"/>
                <a:gd name="connsiteX6" fmla="*/ 8844 w 10205"/>
                <a:gd name="connsiteY6" fmla="*/ 3700 h 10036"/>
                <a:gd name="connsiteX7" fmla="*/ 8844 w 10205"/>
                <a:gd name="connsiteY7" fmla="*/ 3392 h 10036"/>
                <a:gd name="connsiteX8" fmla="*/ 7113 w 10205"/>
                <a:gd name="connsiteY8" fmla="*/ 3392 h 10036"/>
                <a:gd name="connsiteX9" fmla="*/ 7113 w 10205"/>
                <a:gd name="connsiteY9" fmla="*/ 1324 h 10036"/>
                <a:gd name="connsiteX10" fmla="*/ 4564 w 10205"/>
                <a:gd name="connsiteY10" fmla="*/ 534 h 10036"/>
                <a:gd name="connsiteX11" fmla="*/ 4564 w 10205"/>
                <a:gd name="connsiteY11" fmla="*/ 5500 h 10036"/>
                <a:gd name="connsiteX12" fmla="*/ 4160 w 10205"/>
                <a:gd name="connsiteY12" fmla="*/ 5506 h 10036"/>
                <a:gd name="connsiteX13" fmla="*/ 4160 w 10205"/>
                <a:gd name="connsiteY13" fmla="*/ 1703 h 10036"/>
                <a:gd name="connsiteX14" fmla="*/ 3303 w 10205"/>
                <a:gd name="connsiteY14" fmla="*/ 1999 h 10036"/>
                <a:gd name="connsiteX15" fmla="*/ 2841 w 10205"/>
                <a:gd name="connsiteY15" fmla="*/ 1999 h 10036"/>
                <a:gd name="connsiteX16" fmla="*/ 2841 w 10205"/>
                <a:gd name="connsiteY16" fmla="*/ 0 h 10036"/>
                <a:gd name="connsiteX17" fmla="*/ 2670 w 10205"/>
                <a:gd name="connsiteY17" fmla="*/ 0 h 10036"/>
                <a:gd name="connsiteX18" fmla="*/ 2670 w 10205"/>
                <a:gd name="connsiteY18" fmla="*/ 1999 h 10036"/>
                <a:gd name="connsiteX19" fmla="*/ 2278 w 10205"/>
                <a:gd name="connsiteY19" fmla="*/ 1999 h 10036"/>
                <a:gd name="connsiteX20" fmla="*/ 2278 w 10205"/>
                <a:gd name="connsiteY20" fmla="*/ 2417 h 10036"/>
                <a:gd name="connsiteX21" fmla="*/ 1571 w 10205"/>
                <a:gd name="connsiteY21" fmla="*/ 2730 h 10036"/>
                <a:gd name="connsiteX22" fmla="*/ 1571 w 10205"/>
                <a:gd name="connsiteY22" fmla="*/ 4280 h 10036"/>
                <a:gd name="connsiteX23" fmla="*/ 1193 w 10205"/>
                <a:gd name="connsiteY23" fmla="*/ 4280 h 10036"/>
                <a:gd name="connsiteX24" fmla="*/ 1193 w 10205"/>
                <a:gd name="connsiteY24" fmla="*/ 4691 h 10036"/>
                <a:gd name="connsiteX25" fmla="*/ 1571 w 10205"/>
                <a:gd name="connsiteY25" fmla="*/ 4691 h 10036"/>
                <a:gd name="connsiteX26" fmla="*/ 1571 w 10205"/>
                <a:gd name="connsiteY26" fmla="*/ 5205 h 10036"/>
                <a:gd name="connsiteX27" fmla="*/ 1193 w 10205"/>
                <a:gd name="connsiteY27" fmla="*/ 5205 h 10036"/>
                <a:gd name="connsiteX28" fmla="*/ 1193 w 10205"/>
                <a:gd name="connsiteY28" fmla="*/ 5616 h 10036"/>
                <a:gd name="connsiteX29" fmla="*/ 1571 w 10205"/>
                <a:gd name="connsiteY29" fmla="*/ 5616 h 10036"/>
                <a:gd name="connsiteX30" fmla="*/ 1571 w 10205"/>
                <a:gd name="connsiteY30" fmla="*/ 6831 h 10036"/>
                <a:gd name="connsiteX31" fmla="*/ 444 w 10205"/>
                <a:gd name="connsiteY31" fmla="*/ 6831 h 10036"/>
                <a:gd name="connsiteX32" fmla="*/ 444 w 10205"/>
                <a:gd name="connsiteY32" fmla="*/ 7581 h 10036"/>
                <a:gd name="connsiteX33" fmla="*/ 1022 w 10205"/>
                <a:gd name="connsiteY33" fmla="*/ 7601 h 10036"/>
                <a:gd name="connsiteX34" fmla="*/ 1805 w 10205"/>
                <a:gd name="connsiteY34" fmla="*/ 7094 h 10036"/>
                <a:gd name="connsiteX35" fmla="*/ 1798 w 10205"/>
                <a:gd name="connsiteY35" fmla="*/ 7581 h 10036"/>
                <a:gd name="connsiteX36" fmla="*/ 2519 w 10205"/>
                <a:gd name="connsiteY36" fmla="*/ 7146 h 10036"/>
                <a:gd name="connsiteX37" fmla="*/ 2519 w 10205"/>
                <a:gd name="connsiteY37" fmla="*/ 7581 h 10036"/>
                <a:gd name="connsiteX38" fmla="*/ 3232 w 10205"/>
                <a:gd name="connsiteY38" fmla="*/ 7139 h 10036"/>
                <a:gd name="connsiteX39" fmla="*/ 3238 w 10205"/>
                <a:gd name="connsiteY39" fmla="*/ 7575 h 10036"/>
                <a:gd name="connsiteX40" fmla="*/ 3924 w 10205"/>
                <a:gd name="connsiteY40" fmla="*/ 7107 h 10036"/>
                <a:gd name="connsiteX41" fmla="*/ 3924 w 10205"/>
                <a:gd name="connsiteY41" fmla="*/ 8352 h 10036"/>
                <a:gd name="connsiteX42" fmla="*/ 4004 w 10205"/>
                <a:gd name="connsiteY42" fmla="*/ 8262 h 10036"/>
                <a:gd name="connsiteX43" fmla="*/ 4081 w 10205"/>
                <a:gd name="connsiteY43" fmla="*/ 8179 h 10036"/>
                <a:gd name="connsiteX44" fmla="*/ 4177 w 10205"/>
                <a:gd name="connsiteY44" fmla="*/ 8108 h 10036"/>
                <a:gd name="connsiteX45" fmla="*/ 4282 w 10205"/>
                <a:gd name="connsiteY45" fmla="*/ 8044 h 10036"/>
                <a:gd name="connsiteX46" fmla="*/ 4387 w 10205"/>
                <a:gd name="connsiteY46" fmla="*/ 8000 h 10036"/>
                <a:gd name="connsiteX47" fmla="*/ 4501 w 10205"/>
                <a:gd name="connsiteY47" fmla="*/ 7967 h 10036"/>
                <a:gd name="connsiteX48" fmla="*/ 4621 w 10205"/>
                <a:gd name="connsiteY48" fmla="*/ 7942 h 10036"/>
                <a:gd name="connsiteX49" fmla="*/ 4757 w 10205"/>
                <a:gd name="connsiteY49" fmla="*/ 7935 h 10036"/>
                <a:gd name="connsiteX50" fmla="*/ 4944 w 10205"/>
                <a:gd name="connsiteY50" fmla="*/ 7948 h 10036"/>
                <a:gd name="connsiteX51" fmla="*/ 5130 w 10205"/>
                <a:gd name="connsiteY51" fmla="*/ 7993 h 10036"/>
                <a:gd name="connsiteX52" fmla="*/ 5279 w 10205"/>
                <a:gd name="connsiteY52" fmla="*/ 8070 h 10036"/>
                <a:gd name="connsiteX53" fmla="*/ 5431 w 10205"/>
                <a:gd name="connsiteY53" fmla="*/ 8166 h 10036"/>
                <a:gd name="connsiteX54" fmla="*/ 5559 w 10205"/>
                <a:gd name="connsiteY54" fmla="*/ 8282 h 10036"/>
                <a:gd name="connsiteX55" fmla="*/ 5643 w 10205"/>
                <a:gd name="connsiteY55" fmla="*/ 8423 h 10036"/>
                <a:gd name="connsiteX56" fmla="*/ 5722 w 10205"/>
                <a:gd name="connsiteY56" fmla="*/ 8570 h 10036"/>
                <a:gd name="connsiteX57" fmla="*/ 5749 w 10205"/>
                <a:gd name="connsiteY57" fmla="*/ 8732 h 10036"/>
                <a:gd name="connsiteX58" fmla="*/ 5785 w 10205"/>
                <a:gd name="connsiteY58" fmla="*/ 8725 h 10036"/>
                <a:gd name="connsiteX59" fmla="*/ 5813 w 10205"/>
                <a:gd name="connsiteY59" fmla="*/ 8725 h 10036"/>
                <a:gd name="connsiteX60" fmla="*/ 5842 w 10205"/>
                <a:gd name="connsiteY60" fmla="*/ 8719 h 10036"/>
                <a:gd name="connsiteX61" fmla="*/ 5870 w 10205"/>
                <a:gd name="connsiteY61" fmla="*/ 8719 h 10036"/>
                <a:gd name="connsiteX62" fmla="*/ 5907 w 10205"/>
                <a:gd name="connsiteY62" fmla="*/ 8713 h 10036"/>
                <a:gd name="connsiteX63" fmla="*/ 5940 w 10205"/>
                <a:gd name="connsiteY63" fmla="*/ 8713 h 10036"/>
                <a:gd name="connsiteX64" fmla="*/ 5970 w 10205"/>
                <a:gd name="connsiteY64" fmla="*/ 8713 h 10036"/>
                <a:gd name="connsiteX65" fmla="*/ 6007 w 10205"/>
                <a:gd name="connsiteY65" fmla="*/ 8713 h 10036"/>
                <a:gd name="connsiteX66" fmla="*/ 6155 w 10205"/>
                <a:gd name="connsiteY66" fmla="*/ 8719 h 10036"/>
                <a:gd name="connsiteX67" fmla="*/ 6291 w 10205"/>
                <a:gd name="connsiteY67" fmla="*/ 8752 h 10036"/>
                <a:gd name="connsiteX68" fmla="*/ 6427 w 10205"/>
                <a:gd name="connsiteY68" fmla="*/ 8797 h 10036"/>
                <a:gd name="connsiteX69" fmla="*/ 6549 w 10205"/>
                <a:gd name="connsiteY69" fmla="*/ 8862 h 10036"/>
                <a:gd name="connsiteX70" fmla="*/ 6662 w 10205"/>
                <a:gd name="connsiteY70" fmla="*/ 8938 h 10036"/>
                <a:gd name="connsiteX71" fmla="*/ 6763 w 10205"/>
                <a:gd name="connsiteY71" fmla="*/ 9021 h 10036"/>
                <a:gd name="connsiteX72" fmla="*/ 6842 w 10205"/>
                <a:gd name="connsiteY72" fmla="*/ 9131 h 10036"/>
                <a:gd name="connsiteX73" fmla="*/ 6914 w 10205"/>
                <a:gd name="connsiteY73" fmla="*/ 9239 h 10036"/>
                <a:gd name="connsiteX74" fmla="*/ 2841 w 10205"/>
                <a:gd name="connsiteY74" fmla="*/ 9239 h 10036"/>
                <a:gd name="connsiteX75" fmla="*/ 2883 w 10205"/>
                <a:gd name="connsiteY75" fmla="*/ 9156 h 10036"/>
                <a:gd name="connsiteX76" fmla="*/ 2940 w 10205"/>
                <a:gd name="connsiteY76" fmla="*/ 9073 h 10036"/>
                <a:gd name="connsiteX77" fmla="*/ 2998 w 10205"/>
                <a:gd name="connsiteY77" fmla="*/ 9009 h 10036"/>
                <a:gd name="connsiteX78" fmla="*/ 3073 w 10205"/>
                <a:gd name="connsiteY78" fmla="*/ 8945 h 10036"/>
                <a:gd name="connsiteX79" fmla="*/ 3146 w 10205"/>
                <a:gd name="connsiteY79" fmla="*/ 8894 h 10036"/>
                <a:gd name="connsiteX80" fmla="*/ 3232 w 10205"/>
                <a:gd name="connsiteY80" fmla="*/ 8842 h 10036"/>
                <a:gd name="connsiteX81" fmla="*/ 3318 w 10205"/>
                <a:gd name="connsiteY81" fmla="*/ 8804 h 10036"/>
                <a:gd name="connsiteX82" fmla="*/ 3418 w 10205"/>
                <a:gd name="connsiteY82" fmla="*/ 8772 h 10036"/>
                <a:gd name="connsiteX83" fmla="*/ 3418 w 10205"/>
                <a:gd name="connsiteY83" fmla="*/ 7948 h 10036"/>
                <a:gd name="connsiteX84" fmla="*/ 1173 w 10205"/>
                <a:gd name="connsiteY84" fmla="*/ 8032 h 10036"/>
                <a:gd name="connsiteX85" fmla="*/ 3 w 10205"/>
                <a:gd name="connsiteY85" fmla="*/ 7682 h 10036"/>
                <a:gd name="connsiteX86" fmla="*/ 2290 w 10205"/>
                <a:gd name="connsiteY86" fmla="*/ 9456 h 10036"/>
                <a:gd name="connsiteX87" fmla="*/ 6149 w 10205"/>
                <a:gd name="connsiteY87" fmla="*/ 9983 h 10036"/>
                <a:gd name="connsiteX88" fmla="*/ 8700 w 10205"/>
                <a:gd name="connsiteY88" fmla="*/ 8953 h 10036"/>
                <a:gd name="connsiteX0" fmla="*/ 8700 w 10207"/>
                <a:gd name="connsiteY0" fmla="*/ 8953 h 10105"/>
                <a:gd name="connsiteX1" fmla="*/ 10156 w 10207"/>
                <a:gd name="connsiteY1" fmla="*/ 7158 h 10105"/>
                <a:gd name="connsiteX2" fmla="*/ 9279 w 10207"/>
                <a:gd name="connsiteY2" fmla="*/ 7158 h 10105"/>
                <a:gd name="connsiteX3" fmla="*/ 9279 w 10207"/>
                <a:gd name="connsiteY3" fmla="*/ 4003 h 10105"/>
                <a:gd name="connsiteX4" fmla="*/ 7113 w 10207"/>
                <a:gd name="connsiteY4" fmla="*/ 4003 h 10105"/>
                <a:gd name="connsiteX5" fmla="*/ 7113 w 10207"/>
                <a:gd name="connsiteY5" fmla="*/ 3700 h 10105"/>
                <a:gd name="connsiteX6" fmla="*/ 8844 w 10207"/>
                <a:gd name="connsiteY6" fmla="*/ 3700 h 10105"/>
                <a:gd name="connsiteX7" fmla="*/ 8844 w 10207"/>
                <a:gd name="connsiteY7" fmla="*/ 3392 h 10105"/>
                <a:gd name="connsiteX8" fmla="*/ 7113 w 10207"/>
                <a:gd name="connsiteY8" fmla="*/ 3392 h 10105"/>
                <a:gd name="connsiteX9" fmla="*/ 7113 w 10207"/>
                <a:gd name="connsiteY9" fmla="*/ 1324 h 10105"/>
                <a:gd name="connsiteX10" fmla="*/ 4564 w 10207"/>
                <a:gd name="connsiteY10" fmla="*/ 534 h 10105"/>
                <a:gd name="connsiteX11" fmla="*/ 4564 w 10207"/>
                <a:gd name="connsiteY11" fmla="*/ 5500 h 10105"/>
                <a:gd name="connsiteX12" fmla="*/ 4160 w 10207"/>
                <a:gd name="connsiteY12" fmla="*/ 5506 h 10105"/>
                <a:gd name="connsiteX13" fmla="*/ 4160 w 10207"/>
                <a:gd name="connsiteY13" fmla="*/ 1703 h 10105"/>
                <a:gd name="connsiteX14" fmla="*/ 3303 w 10207"/>
                <a:gd name="connsiteY14" fmla="*/ 1999 h 10105"/>
                <a:gd name="connsiteX15" fmla="*/ 2841 w 10207"/>
                <a:gd name="connsiteY15" fmla="*/ 1999 h 10105"/>
                <a:gd name="connsiteX16" fmla="*/ 2841 w 10207"/>
                <a:gd name="connsiteY16" fmla="*/ 0 h 10105"/>
                <a:gd name="connsiteX17" fmla="*/ 2670 w 10207"/>
                <a:gd name="connsiteY17" fmla="*/ 0 h 10105"/>
                <a:gd name="connsiteX18" fmla="*/ 2670 w 10207"/>
                <a:gd name="connsiteY18" fmla="*/ 1999 h 10105"/>
                <a:gd name="connsiteX19" fmla="*/ 2278 w 10207"/>
                <a:gd name="connsiteY19" fmla="*/ 1999 h 10105"/>
                <a:gd name="connsiteX20" fmla="*/ 2278 w 10207"/>
                <a:gd name="connsiteY20" fmla="*/ 2417 h 10105"/>
                <a:gd name="connsiteX21" fmla="*/ 1571 w 10207"/>
                <a:gd name="connsiteY21" fmla="*/ 2730 h 10105"/>
                <a:gd name="connsiteX22" fmla="*/ 1571 w 10207"/>
                <a:gd name="connsiteY22" fmla="*/ 4280 h 10105"/>
                <a:gd name="connsiteX23" fmla="*/ 1193 w 10207"/>
                <a:gd name="connsiteY23" fmla="*/ 4280 h 10105"/>
                <a:gd name="connsiteX24" fmla="*/ 1193 w 10207"/>
                <a:gd name="connsiteY24" fmla="*/ 4691 h 10105"/>
                <a:gd name="connsiteX25" fmla="*/ 1571 w 10207"/>
                <a:gd name="connsiteY25" fmla="*/ 4691 h 10105"/>
                <a:gd name="connsiteX26" fmla="*/ 1571 w 10207"/>
                <a:gd name="connsiteY26" fmla="*/ 5205 h 10105"/>
                <a:gd name="connsiteX27" fmla="*/ 1193 w 10207"/>
                <a:gd name="connsiteY27" fmla="*/ 5205 h 10105"/>
                <a:gd name="connsiteX28" fmla="*/ 1193 w 10207"/>
                <a:gd name="connsiteY28" fmla="*/ 5616 h 10105"/>
                <a:gd name="connsiteX29" fmla="*/ 1571 w 10207"/>
                <a:gd name="connsiteY29" fmla="*/ 5616 h 10105"/>
                <a:gd name="connsiteX30" fmla="*/ 1571 w 10207"/>
                <a:gd name="connsiteY30" fmla="*/ 6831 h 10105"/>
                <a:gd name="connsiteX31" fmla="*/ 444 w 10207"/>
                <a:gd name="connsiteY31" fmla="*/ 6831 h 10105"/>
                <a:gd name="connsiteX32" fmla="*/ 444 w 10207"/>
                <a:gd name="connsiteY32" fmla="*/ 7581 h 10105"/>
                <a:gd name="connsiteX33" fmla="*/ 1022 w 10207"/>
                <a:gd name="connsiteY33" fmla="*/ 7601 h 10105"/>
                <a:gd name="connsiteX34" fmla="*/ 1805 w 10207"/>
                <a:gd name="connsiteY34" fmla="*/ 7094 h 10105"/>
                <a:gd name="connsiteX35" fmla="*/ 1798 w 10207"/>
                <a:gd name="connsiteY35" fmla="*/ 7581 h 10105"/>
                <a:gd name="connsiteX36" fmla="*/ 2519 w 10207"/>
                <a:gd name="connsiteY36" fmla="*/ 7146 h 10105"/>
                <a:gd name="connsiteX37" fmla="*/ 2519 w 10207"/>
                <a:gd name="connsiteY37" fmla="*/ 7581 h 10105"/>
                <a:gd name="connsiteX38" fmla="*/ 3232 w 10207"/>
                <a:gd name="connsiteY38" fmla="*/ 7139 h 10105"/>
                <a:gd name="connsiteX39" fmla="*/ 3238 w 10207"/>
                <a:gd name="connsiteY39" fmla="*/ 7575 h 10105"/>
                <a:gd name="connsiteX40" fmla="*/ 3924 w 10207"/>
                <a:gd name="connsiteY40" fmla="*/ 7107 h 10105"/>
                <a:gd name="connsiteX41" fmla="*/ 3924 w 10207"/>
                <a:gd name="connsiteY41" fmla="*/ 8352 h 10105"/>
                <a:gd name="connsiteX42" fmla="*/ 4004 w 10207"/>
                <a:gd name="connsiteY42" fmla="*/ 8262 h 10105"/>
                <a:gd name="connsiteX43" fmla="*/ 4081 w 10207"/>
                <a:gd name="connsiteY43" fmla="*/ 8179 h 10105"/>
                <a:gd name="connsiteX44" fmla="*/ 4177 w 10207"/>
                <a:gd name="connsiteY44" fmla="*/ 8108 h 10105"/>
                <a:gd name="connsiteX45" fmla="*/ 4282 w 10207"/>
                <a:gd name="connsiteY45" fmla="*/ 8044 h 10105"/>
                <a:gd name="connsiteX46" fmla="*/ 4387 w 10207"/>
                <a:gd name="connsiteY46" fmla="*/ 8000 h 10105"/>
                <a:gd name="connsiteX47" fmla="*/ 4501 w 10207"/>
                <a:gd name="connsiteY47" fmla="*/ 7967 h 10105"/>
                <a:gd name="connsiteX48" fmla="*/ 4621 w 10207"/>
                <a:gd name="connsiteY48" fmla="*/ 7942 h 10105"/>
                <a:gd name="connsiteX49" fmla="*/ 4757 w 10207"/>
                <a:gd name="connsiteY49" fmla="*/ 7935 h 10105"/>
                <a:gd name="connsiteX50" fmla="*/ 4944 w 10207"/>
                <a:gd name="connsiteY50" fmla="*/ 7948 h 10105"/>
                <a:gd name="connsiteX51" fmla="*/ 5130 w 10207"/>
                <a:gd name="connsiteY51" fmla="*/ 7993 h 10105"/>
                <a:gd name="connsiteX52" fmla="*/ 5279 w 10207"/>
                <a:gd name="connsiteY52" fmla="*/ 8070 h 10105"/>
                <a:gd name="connsiteX53" fmla="*/ 5431 w 10207"/>
                <a:gd name="connsiteY53" fmla="*/ 8166 h 10105"/>
                <a:gd name="connsiteX54" fmla="*/ 5559 w 10207"/>
                <a:gd name="connsiteY54" fmla="*/ 8282 h 10105"/>
                <a:gd name="connsiteX55" fmla="*/ 5643 w 10207"/>
                <a:gd name="connsiteY55" fmla="*/ 8423 h 10105"/>
                <a:gd name="connsiteX56" fmla="*/ 5722 w 10207"/>
                <a:gd name="connsiteY56" fmla="*/ 8570 h 10105"/>
                <a:gd name="connsiteX57" fmla="*/ 5749 w 10207"/>
                <a:gd name="connsiteY57" fmla="*/ 8732 h 10105"/>
                <a:gd name="connsiteX58" fmla="*/ 5785 w 10207"/>
                <a:gd name="connsiteY58" fmla="*/ 8725 h 10105"/>
                <a:gd name="connsiteX59" fmla="*/ 5813 w 10207"/>
                <a:gd name="connsiteY59" fmla="*/ 8725 h 10105"/>
                <a:gd name="connsiteX60" fmla="*/ 5842 w 10207"/>
                <a:gd name="connsiteY60" fmla="*/ 8719 h 10105"/>
                <a:gd name="connsiteX61" fmla="*/ 5870 w 10207"/>
                <a:gd name="connsiteY61" fmla="*/ 8719 h 10105"/>
                <a:gd name="connsiteX62" fmla="*/ 5907 w 10207"/>
                <a:gd name="connsiteY62" fmla="*/ 8713 h 10105"/>
                <a:gd name="connsiteX63" fmla="*/ 5940 w 10207"/>
                <a:gd name="connsiteY63" fmla="*/ 8713 h 10105"/>
                <a:gd name="connsiteX64" fmla="*/ 5970 w 10207"/>
                <a:gd name="connsiteY64" fmla="*/ 8713 h 10105"/>
                <a:gd name="connsiteX65" fmla="*/ 6007 w 10207"/>
                <a:gd name="connsiteY65" fmla="*/ 8713 h 10105"/>
                <a:gd name="connsiteX66" fmla="*/ 6155 w 10207"/>
                <a:gd name="connsiteY66" fmla="*/ 8719 h 10105"/>
                <a:gd name="connsiteX67" fmla="*/ 6291 w 10207"/>
                <a:gd name="connsiteY67" fmla="*/ 8752 h 10105"/>
                <a:gd name="connsiteX68" fmla="*/ 6427 w 10207"/>
                <a:gd name="connsiteY68" fmla="*/ 8797 h 10105"/>
                <a:gd name="connsiteX69" fmla="*/ 6549 w 10207"/>
                <a:gd name="connsiteY69" fmla="*/ 8862 h 10105"/>
                <a:gd name="connsiteX70" fmla="*/ 6662 w 10207"/>
                <a:gd name="connsiteY70" fmla="*/ 8938 h 10105"/>
                <a:gd name="connsiteX71" fmla="*/ 6763 w 10207"/>
                <a:gd name="connsiteY71" fmla="*/ 9021 h 10105"/>
                <a:gd name="connsiteX72" fmla="*/ 6842 w 10207"/>
                <a:gd name="connsiteY72" fmla="*/ 9131 h 10105"/>
                <a:gd name="connsiteX73" fmla="*/ 6914 w 10207"/>
                <a:gd name="connsiteY73" fmla="*/ 9239 h 10105"/>
                <a:gd name="connsiteX74" fmla="*/ 2841 w 10207"/>
                <a:gd name="connsiteY74" fmla="*/ 9239 h 10105"/>
                <a:gd name="connsiteX75" fmla="*/ 2883 w 10207"/>
                <a:gd name="connsiteY75" fmla="*/ 9156 h 10105"/>
                <a:gd name="connsiteX76" fmla="*/ 2940 w 10207"/>
                <a:gd name="connsiteY76" fmla="*/ 9073 h 10105"/>
                <a:gd name="connsiteX77" fmla="*/ 2998 w 10207"/>
                <a:gd name="connsiteY77" fmla="*/ 9009 h 10105"/>
                <a:gd name="connsiteX78" fmla="*/ 3073 w 10207"/>
                <a:gd name="connsiteY78" fmla="*/ 8945 h 10105"/>
                <a:gd name="connsiteX79" fmla="*/ 3146 w 10207"/>
                <a:gd name="connsiteY79" fmla="*/ 8894 h 10105"/>
                <a:gd name="connsiteX80" fmla="*/ 3232 w 10207"/>
                <a:gd name="connsiteY80" fmla="*/ 8842 h 10105"/>
                <a:gd name="connsiteX81" fmla="*/ 3318 w 10207"/>
                <a:gd name="connsiteY81" fmla="*/ 8804 h 10105"/>
                <a:gd name="connsiteX82" fmla="*/ 3418 w 10207"/>
                <a:gd name="connsiteY82" fmla="*/ 8772 h 10105"/>
                <a:gd name="connsiteX83" fmla="*/ 3418 w 10207"/>
                <a:gd name="connsiteY83" fmla="*/ 7948 h 10105"/>
                <a:gd name="connsiteX84" fmla="*/ 1173 w 10207"/>
                <a:gd name="connsiteY84" fmla="*/ 8032 h 10105"/>
                <a:gd name="connsiteX85" fmla="*/ 3 w 10207"/>
                <a:gd name="connsiteY85" fmla="*/ 7682 h 10105"/>
                <a:gd name="connsiteX86" fmla="*/ 2290 w 10207"/>
                <a:gd name="connsiteY86" fmla="*/ 9456 h 10105"/>
                <a:gd name="connsiteX87" fmla="*/ 5787 w 10207"/>
                <a:gd name="connsiteY87" fmla="*/ 10078 h 10105"/>
                <a:gd name="connsiteX88" fmla="*/ 8700 w 10207"/>
                <a:gd name="connsiteY88" fmla="*/ 8953 h 10105"/>
                <a:gd name="connsiteX0" fmla="*/ 8700 w 10207"/>
                <a:gd name="connsiteY0" fmla="*/ 8953 h 10115"/>
                <a:gd name="connsiteX1" fmla="*/ 10156 w 10207"/>
                <a:gd name="connsiteY1" fmla="*/ 7158 h 10115"/>
                <a:gd name="connsiteX2" fmla="*/ 9279 w 10207"/>
                <a:gd name="connsiteY2" fmla="*/ 7158 h 10115"/>
                <a:gd name="connsiteX3" fmla="*/ 9279 w 10207"/>
                <a:gd name="connsiteY3" fmla="*/ 4003 h 10115"/>
                <a:gd name="connsiteX4" fmla="*/ 7113 w 10207"/>
                <a:gd name="connsiteY4" fmla="*/ 4003 h 10115"/>
                <a:gd name="connsiteX5" fmla="*/ 7113 w 10207"/>
                <a:gd name="connsiteY5" fmla="*/ 3700 h 10115"/>
                <a:gd name="connsiteX6" fmla="*/ 8844 w 10207"/>
                <a:gd name="connsiteY6" fmla="*/ 3700 h 10115"/>
                <a:gd name="connsiteX7" fmla="*/ 8844 w 10207"/>
                <a:gd name="connsiteY7" fmla="*/ 3392 h 10115"/>
                <a:gd name="connsiteX8" fmla="*/ 7113 w 10207"/>
                <a:gd name="connsiteY8" fmla="*/ 3392 h 10115"/>
                <a:gd name="connsiteX9" fmla="*/ 7113 w 10207"/>
                <a:gd name="connsiteY9" fmla="*/ 1324 h 10115"/>
                <a:gd name="connsiteX10" fmla="*/ 4564 w 10207"/>
                <a:gd name="connsiteY10" fmla="*/ 534 h 10115"/>
                <a:gd name="connsiteX11" fmla="*/ 4564 w 10207"/>
                <a:gd name="connsiteY11" fmla="*/ 5500 h 10115"/>
                <a:gd name="connsiteX12" fmla="*/ 4160 w 10207"/>
                <a:gd name="connsiteY12" fmla="*/ 5506 h 10115"/>
                <a:gd name="connsiteX13" fmla="*/ 4160 w 10207"/>
                <a:gd name="connsiteY13" fmla="*/ 1703 h 10115"/>
                <a:gd name="connsiteX14" fmla="*/ 3303 w 10207"/>
                <a:gd name="connsiteY14" fmla="*/ 1999 h 10115"/>
                <a:gd name="connsiteX15" fmla="*/ 2841 w 10207"/>
                <a:gd name="connsiteY15" fmla="*/ 1999 h 10115"/>
                <a:gd name="connsiteX16" fmla="*/ 2841 w 10207"/>
                <a:gd name="connsiteY16" fmla="*/ 0 h 10115"/>
                <a:gd name="connsiteX17" fmla="*/ 2670 w 10207"/>
                <a:gd name="connsiteY17" fmla="*/ 0 h 10115"/>
                <a:gd name="connsiteX18" fmla="*/ 2670 w 10207"/>
                <a:gd name="connsiteY18" fmla="*/ 1999 h 10115"/>
                <a:gd name="connsiteX19" fmla="*/ 2278 w 10207"/>
                <a:gd name="connsiteY19" fmla="*/ 1999 h 10115"/>
                <a:gd name="connsiteX20" fmla="*/ 2278 w 10207"/>
                <a:gd name="connsiteY20" fmla="*/ 2417 h 10115"/>
                <a:gd name="connsiteX21" fmla="*/ 1571 w 10207"/>
                <a:gd name="connsiteY21" fmla="*/ 2730 h 10115"/>
                <a:gd name="connsiteX22" fmla="*/ 1571 w 10207"/>
                <a:gd name="connsiteY22" fmla="*/ 4280 h 10115"/>
                <a:gd name="connsiteX23" fmla="*/ 1193 w 10207"/>
                <a:gd name="connsiteY23" fmla="*/ 4280 h 10115"/>
                <a:gd name="connsiteX24" fmla="*/ 1193 w 10207"/>
                <a:gd name="connsiteY24" fmla="*/ 4691 h 10115"/>
                <a:gd name="connsiteX25" fmla="*/ 1571 w 10207"/>
                <a:gd name="connsiteY25" fmla="*/ 4691 h 10115"/>
                <a:gd name="connsiteX26" fmla="*/ 1571 w 10207"/>
                <a:gd name="connsiteY26" fmla="*/ 5205 h 10115"/>
                <a:gd name="connsiteX27" fmla="*/ 1193 w 10207"/>
                <a:gd name="connsiteY27" fmla="*/ 5205 h 10115"/>
                <a:gd name="connsiteX28" fmla="*/ 1193 w 10207"/>
                <a:gd name="connsiteY28" fmla="*/ 5616 h 10115"/>
                <a:gd name="connsiteX29" fmla="*/ 1571 w 10207"/>
                <a:gd name="connsiteY29" fmla="*/ 5616 h 10115"/>
                <a:gd name="connsiteX30" fmla="*/ 1571 w 10207"/>
                <a:gd name="connsiteY30" fmla="*/ 6831 h 10115"/>
                <a:gd name="connsiteX31" fmla="*/ 444 w 10207"/>
                <a:gd name="connsiteY31" fmla="*/ 6831 h 10115"/>
                <a:gd name="connsiteX32" fmla="*/ 444 w 10207"/>
                <a:gd name="connsiteY32" fmla="*/ 7581 h 10115"/>
                <a:gd name="connsiteX33" fmla="*/ 1022 w 10207"/>
                <a:gd name="connsiteY33" fmla="*/ 7601 h 10115"/>
                <a:gd name="connsiteX34" fmla="*/ 1805 w 10207"/>
                <a:gd name="connsiteY34" fmla="*/ 7094 h 10115"/>
                <a:gd name="connsiteX35" fmla="*/ 1798 w 10207"/>
                <a:gd name="connsiteY35" fmla="*/ 7581 h 10115"/>
                <a:gd name="connsiteX36" fmla="*/ 2519 w 10207"/>
                <a:gd name="connsiteY36" fmla="*/ 7146 h 10115"/>
                <a:gd name="connsiteX37" fmla="*/ 2519 w 10207"/>
                <a:gd name="connsiteY37" fmla="*/ 7581 h 10115"/>
                <a:gd name="connsiteX38" fmla="*/ 3232 w 10207"/>
                <a:gd name="connsiteY38" fmla="*/ 7139 h 10115"/>
                <a:gd name="connsiteX39" fmla="*/ 3238 w 10207"/>
                <a:gd name="connsiteY39" fmla="*/ 7575 h 10115"/>
                <a:gd name="connsiteX40" fmla="*/ 3924 w 10207"/>
                <a:gd name="connsiteY40" fmla="*/ 7107 h 10115"/>
                <a:gd name="connsiteX41" fmla="*/ 3924 w 10207"/>
                <a:gd name="connsiteY41" fmla="*/ 8352 h 10115"/>
                <a:gd name="connsiteX42" fmla="*/ 4004 w 10207"/>
                <a:gd name="connsiteY42" fmla="*/ 8262 h 10115"/>
                <a:gd name="connsiteX43" fmla="*/ 4081 w 10207"/>
                <a:gd name="connsiteY43" fmla="*/ 8179 h 10115"/>
                <a:gd name="connsiteX44" fmla="*/ 4177 w 10207"/>
                <a:gd name="connsiteY44" fmla="*/ 8108 h 10115"/>
                <a:gd name="connsiteX45" fmla="*/ 4282 w 10207"/>
                <a:gd name="connsiteY45" fmla="*/ 8044 h 10115"/>
                <a:gd name="connsiteX46" fmla="*/ 4387 w 10207"/>
                <a:gd name="connsiteY46" fmla="*/ 8000 h 10115"/>
                <a:gd name="connsiteX47" fmla="*/ 4501 w 10207"/>
                <a:gd name="connsiteY47" fmla="*/ 7967 h 10115"/>
                <a:gd name="connsiteX48" fmla="*/ 4621 w 10207"/>
                <a:gd name="connsiteY48" fmla="*/ 7942 h 10115"/>
                <a:gd name="connsiteX49" fmla="*/ 4757 w 10207"/>
                <a:gd name="connsiteY49" fmla="*/ 7935 h 10115"/>
                <a:gd name="connsiteX50" fmla="*/ 4944 w 10207"/>
                <a:gd name="connsiteY50" fmla="*/ 7948 h 10115"/>
                <a:gd name="connsiteX51" fmla="*/ 5130 w 10207"/>
                <a:gd name="connsiteY51" fmla="*/ 7993 h 10115"/>
                <a:gd name="connsiteX52" fmla="*/ 5279 w 10207"/>
                <a:gd name="connsiteY52" fmla="*/ 8070 h 10115"/>
                <a:gd name="connsiteX53" fmla="*/ 5431 w 10207"/>
                <a:gd name="connsiteY53" fmla="*/ 8166 h 10115"/>
                <a:gd name="connsiteX54" fmla="*/ 5559 w 10207"/>
                <a:gd name="connsiteY54" fmla="*/ 8282 h 10115"/>
                <a:gd name="connsiteX55" fmla="*/ 5643 w 10207"/>
                <a:gd name="connsiteY55" fmla="*/ 8423 h 10115"/>
                <a:gd name="connsiteX56" fmla="*/ 5722 w 10207"/>
                <a:gd name="connsiteY56" fmla="*/ 8570 h 10115"/>
                <a:gd name="connsiteX57" fmla="*/ 5749 w 10207"/>
                <a:gd name="connsiteY57" fmla="*/ 8732 h 10115"/>
                <a:gd name="connsiteX58" fmla="*/ 5785 w 10207"/>
                <a:gd name="connsiteY58" fmla="*/ 8725 h 10115"/>
                <a:gd name="connsiteX59" fmla="*/ 5813 w 10207"/>
                <a:gd name="connsiteY59" fmla="*/ 8725 h 10115"/>
                <a:gd name="connsiteX60" fmla="*/ 5842 w 10207"/>
                <a:gd name="connsiteY60" fmla="*/ 8719 h 10115"/>
                <a:gd name="connsiteX61" fmla="*/ 5870 w 10207"/>
                <a:gd name="connsiteY61" fmla="*/ 8719 h 10115"/>
                <a:gd name="connsiteX62" fmla="*/ 5907 w 10207"/>
                <a:gd name="connsiteY62" fmla="*/ 8713 h 10115"/>
                <a:gd name="connsiteX63" fmla="*/ 5940 w 10207"/>
                <a:gd name="connsiteY63" fmla="*/ 8713 h 10115"/>
                <a:gd name="connsiteX64" fmla="*/ 5970 w 10207"/>
                <a:gd name="connsiteY64" fmla="*/ 8713 h 10115"/>
                <a:gd name="connsiteX65" fmla="*/ 6007 w 10207"/>
                <a:gd name="connsiteY65" fmla="*/ 8713 h 10115"/>
                <a:gd name="connsiteX66" fmla="*/ 6155 w 10207"/>
                <a:gd name="connsiteY66" fmla="*/ 8719 h 10115"/>
                <a:gd name="connsiteX67" fmla="*/ 6291 w 10207"/>
                <a:gd name="connsiteY67" fmla="*/ 8752 h 10115"/>
                <a:gd name="connsiteX68" fmla="*/ 6427 w 10207"/>
                <a:gd name="connsiteY68" fmla="*/ 8797 h 10115"/>
                <a:gd name="connsiteX69" fmla="*/ 6549 w 10207"/>
                <a:gd name="connsiteY69" fmla="*/ 8862 h 10115"/>
                <a:gd name="connsiteX70" fmla="*/ 6662 w 10207"/>
                <a:gd name="connsiteY70" fmla="*/ 8938 h 10115"/>
                <a:gd name="connsiteX71" fmla="*/ 6763 w 10207"/>
                <a:gd name="connsiteY71" fmla="*/ 9021 h 10115"/>
                <a:gd name="connsiteX72" fmla="*/ 6842 w 10207"/>
                <a:gd name="connsiteY72" fmla="*/ 9131 h 10115"/>
                <a:gd name="connsiteX73" fmla="*/ 6914 w 10207"/>
                <a:gd name="connsiteY73" fmla="*/ 9239 h 10115"/>
                <a:gd name="connsiteX74" fmla="*/ 2841 w 10207"/>
                <a:gd name="connsiteY74" fmla="*/ 9239 h 10115"/>
                <a:gd name="connsiteX75" fmla="*/ 2883 w 10207"/>
                <a:gd name="connsiteY75" fmla="*/ 9156 h 10115"/>
                <a:gd name="connsiteX76" fmla="*/ 2940 w 10207"/>
                <a:gd name="connsiteY76" fmla="*/ 9073 h 10115"/>
                <a:gd name="connsiteX77" fmla="*/ 2998 w 10207"/>
                <a:gd name="connsiteY77" fmla="*/ 9009 h 10115"/>
                <a:gd name="connsiteX78" fmla="*/ 3073 w 10207"/>
                <a:gd name="connsiteY78" fmla="*/ 8945 h 10115"/>
                <a:gd name="connsiteX79" fmla="*/ 3146 w 10207"/>
                <a:gd name="connsiteY79" fmla="*/ 8894 h 10115"/>
                <a:gd name="connsiteX80" fmla="*/ 3232 w 10207"/>
                <a:gd name="connsiteY80" fmla="*/ 8842 h 10115"/>
                <a:gd name="connsiteX81" fmla="*/ 3318 w 10207"/>
                <a:gd name="connsiteY81" fmla="*/ 8804 h 10115"/>
                <a:gd name="connsiteX82" fmla="*/ 3418 w 10207"/>
                <a:gd name="connsiteY82" fmla="*/ 8772 h 10115"/>
                <a:gd name="connsiteX83" fmla="*/ 3418 w 10207"/>
                <a:gd name="connsiteY83" fmla="*/ 7948 h 10115"/>
                <a:gd name="connsiteX84" fmla="*/ 1173 w 10207"/>
                <a:gd name="connsiteY84" fmla="*/ 8032 h 10115"/>
                <a:gd name="connsiteX85" fmla="*/ 3 w 10207"/>
                <a:gd name="connsiteY85" fmla="*/ 7682 h 10115"/>
                <a:gd name="connsiteX86" fmla="*/ 2703 w 10207"/>
                <a:gd name="connsiteY86" fmla="*/ 9646 h 10115"/>
                <a:gd name="connsiteX87" fmla="*/ 5787 w 10207"/>
                <a:gd name="connsiteY87" fmla="*/ 10078 h 10115"/>
                <a:gd name="connsiteX88" fmla="*/ 8700 w 10207"/>
                <a:gd name="connsiteY88" fmla="*/ 8953 h 10115"/>
                <a:gd name="connsiteX0" fmla="*/ 8445 w 9952"/>
                <a:gd name="connsiteY0" fmla="*/ 8953 h 10114"/>
                <a:gd name="connsiteX1" fmla="*/ 9901 w 9952"/>
                <a:gd name="connsiteY1" fmla="*/ 7158 h 10114"/>
                <a:gd name="connsiteX2" fmla="*/ 9024 w 9952"/>
                <a:gd name="connsiteY2" fmla="*/ 7158 h 10114"/>
                <a:gd name="connsiteX3" fmla="*/ 9024 w 9952"/>
                <a:gd name="connsiteY3" fmla="*/ 4003 h 10114"/>
                <a:gd name="connsiteX4" fmla="*/ 6858 w 9952"/>
                <a:gd name="connsiteY4" fmla="*/ 4003 h 10114"/>
                <a:gd name="connsiteX5" fmla="*/ 6858 w 9952"/>
                <a:gd name="connsiteY5" fmla="*/ 3700 h 10114"/>
                <a:gd name="connsiteX6" fmla="*/ 8589 w 9952"/>
                <a:gd name="connsiteY6" fmla="*/ 3700 h 10114"/>
                <a:gd name="connsiteX7" fmla="*/ 8589 w 9952"/>
                <a:gd name="connsiteY7" fmla="*/ 3392 h 10114"/>
                <a:gd name="connsiteX8" fmla="*/ 6858 w 9952"/>
                <a:gd name="connsiteY8" fmla="*/ 3392 h 10114"/>
                <a:gd name="connsiteX9" fmla="*/ 6858 w 9952"/>
                <a:gd name="connsiteY9" fmla="*/ 1324 h 10114"/>
                <a:gd name="connsiteX10" fmla="*/ 4309 w 9952"/>
                <a:gd name="connsiteY10" fmla="*/ 534 h 10114"/>
                <a:gd name="connsiteX11" fmla="*/ 4309 w 9952"/>
                <a:gd name="connsiteY11" fmla="*/ 5500 h 10114"/>
                <a:gd name="connsiteX12" fmla="*/ 3905 w 9952"/>
                <a:gd name="connsiteY12" fmla="*/ 5506 h 10114"/>
                <a:gd name="connsiteX13" fmla="*/ 3905 w 9952"/>
                <a:gd name="connsiteY13" fmla="*/ 1703 h 10114"/>
                <a:gd name="connsiteX14" fmla="*/ 3048 w 9952"/>
                <a:gd name="connsiteY14" fmla="*/ 1999 h 10114"/>
                <a:gd name="connsiteX15" fmla="*/ 2586 w 9952"/>
                <a:gd name="connsiteY15" fmla="*/ 1999 h 10114"/>
                <a:gd name="connsiteX16" fmla="*/ 2586 w 9952"/>
                <a:gd name="connsiteY16" fmla="*/ 0 h 10114"/>
                <a:gd name="connsiteX17" fmla="*/ 2415 w 9952"/>
                <a:gd name="connsiteY17" fmla="*/ 0 h 10114"/>
                <a:gd name="connsiteX18" fmla="*/ 2415 w 9952"/>
                <a:gd name="connsiteY18" fmla="*/ 1999 h 10114"/>
                <a:gd name="connsiteX19" fmla="*/ 2023 w 9952"/>
                <a:gd name="connsiteY19" fmla="*/ 1999 h 10114"/>
                <a:gd name="connsiteX20" fmla="*/ 2023 w 9952"/>
                <a:gd name="connsiteY20" fmla="*/ 2417 h 10114"/>
                <a:gd name="connsiteX21" fmla="*/ 1316 w 9952"/>
                <a:gd name="connsiteY21" fmla="*/ 2730 h 10114"/>
                <a:gd name="connsiteX22" fmla="*/ 1316 w 9952"/>
                <a:gd name="connsiteY22" fmla="*/ 4280 h 10114"/>
                <a:gd name="connsiteX23" fmla="*/ 938 w 9952"/>
                <a:gd name="connsiteY23" fmla="*/ 4280 h 10114"/>
                <a:gd name="connsiteX24" fmla="*/ 938 w 9952"/>
                <a:gd name="connsiteY24" fmla="*/ 4691 h 10114"/>
                <a:gd name="connsiteX25" fmla="*/ 1316 w 9952"/>
                <a:gd name="connsiteY25" fmla="*/ 4691 h 10114"/>
                <a:gd name="connsiteX26" fmla="*/ 1316 w 9952"/>
                <a:gd name="connsiteY26" fmla="*/ 5205 h 10114"/>
                <a:gd name="connsiteX27" fmla="*/ 938 w 9952"/>
                <a:gd name="connsiteY27" fmla="*/ 5205 h 10114"/>
                <a:gd name="connsiteX28" fmla="*/ 938 w 9952"/>
                <a:gd name="connsiteY28" fmla="*/ 5616 h 10114"/>
                <a:gd name="connsiteX29" fmla="*/ 1316 w 9952"/>
                <a:gd name="connsiteY29" fmla="*/ 5616 h 10114"/>
                <a:gd name="connsiteX30" fmla="*/ 1316 w 9952"/>
                <a:gd name="connsiteY30" fmla="*/ 6831 h 10114"/>
                <a:gd name="connsiteX31" fmla="*/ 189 w 9952"/>
                <a:gd name="connsiteY31" fmla="*/ 6831 h 10114"/>
                <a:gd name="connsiteX32" fmla="*/ 189 w 9952"/>
                <a:gd name="connsiteY32" fmla="*/ 7581 h 10114"/>
                <a:gd name="connsiteX33" fmla="*/ 767 w 9952"/>
                <a:gd name="connsiteY33" fmla="*/ 7601 h 10114"/>
                <a:gd name="connsiteX34" fmla="*/ 1550 w 9952"/>
                <a:gd name="connsiteY34" fmla="*/ 7094 h 10114"/>
                <a:gd name="connsiteX35" fmla="*/ 1543 w 9952"/>
                <a:gd name="connsiteY35" fmla="*/ 7581 h 10114"/>
                <a:gd name="connsiteX36" fmla="*/ 2264 w 9952"/>
                <a:gd name="connsiteY36" fmla="*/ 7146 h 10114"/>
                <a:gd name="connsiteX37" fmla="*/ 2264 w 9952"/>
                <a:gd name="connsiteY37" fmla="*/ 7581 h 10114"/>
                <a:gd name="connsiteX38" fmla="*/ 2977 w 9952"/>
                <a:gd name="connsiteY38" fmla="*/ 7139 h 10114"/>
                <a:gd name="connsiteX39" fmla="*/ 2983 w 9952"/>
                <a:gd name="connsiteY39" fmla="*/ 7575 h 10114"/>
                <a:gd name="connsiteX40" fmla="*/ 3669 w 9952"/>
                <a:gd name="connsiteY40" fmla="*/ 7107 h 10114"/>
                <a:gd name="connsiteX41" fmla="*/ 3669 w 9952"/>
                <a:gd name="connsiteY41" fmla="*/ 8352 h 10114"/>
                <a:gd name="connsiteX42" fmla="*/ 3749 w 9952"/>
                <a:gd name="connsiteY42" fmla="*/ 8262 h 10114"/>
                <a:gd name="connsiteX43" fmla="*/ 3826 w 9952"/>
                <a:gd name="connsiteY43" fmla="*/ 8179 h 10114"/>
                <a:gd name="connsiteX44" fmla="*/ 3922 w 9952"/>
                <a:gd name="connsiteY44" fmla="*/ 8108 h 10114"/>
                <a:gd name="connsiteX45" fmla="*/ 4027 w 9952"/>
                <a:gd name="connsiteY45" fmla="*/ 8044 h 10114"/>
                <a:gd name="connsiteX46" fmla="*/ 4132 w 9952"/>
                <a:gd name="connsiteY46" fmla="*/ 8000 h 10114"/>
                <a:gd name="connsiteX47" fmla="*/ 4246 w 9952"/>
                <a:gd name="connsiteY47" fmla="*/ 7967 h 10114"/>
                <a:gd name="connsiteX48" fmla="*/ 4366 w 9952"/>
                <a:gd name="connsiteY48" fmla="*/ 7942 h 10114"/>
                <a:gd name="connsiteX49" fmla="*/ 4502 w 9952"/>
                <a:gd name="connsiteY49" fmla="*/ 7935 h 10114"/>
                <a:gd name="connsiteX50" fmla="*/ 4689 w 9952"/>
                <a:gd name="connsiteY50" fmla="*/ 7948 h 10114"/>
                <a:gd name="connsiteX51" fmla="*/ 4875 w 9952"/>
                <a:gd name="connsiteY51" fmla="*/ 7993 h 10114"/>
                <a:gd name="connsiteX52" fmla="*/ 5024 w 9952"/>
                <a:gd name="connsiteY52" fmla="*/ 8070 h 10114"/>
                <a:gd name="connsiteX53" fmla="*/ 5176 w 9952"/>
                <a:gd name="connsiteY53" fmla="*/ 8166 h 10114"/>
                <a:gd name="connsiteX54" fmla="*/ 5304 w 9952"/>
                <a:gd name="connsiteY54" fmla="*/ 8282 h 10114"/>
                <a:gd name="connsiteX55" fmla="*/ 5388 w 9952"/>
                <a:gd name="connsiteY55" fmla="*/ 8423 h 10114"/>
                <a:gd name="connsiteX56" fmla="*/ 5467 w 9952"/>
                <a:gd name="connsiteY56" fmla="*/ 8570 h 10114"/>
                <a:gd name="connsiteX57" fmla="*/ 5494 w 9952"/>
                <a:gd name="connsiteY57" fmla="*/ 8732 h 10114"/>
                <a:gd name="connsiteX58" fmla="*/ 5530 w 9952"/>
                <a:gd name="connsiteY58" fmla="*/ 8725 h 10114"/>
                <a:gd name="connsiteX59" fmla="*/ 5558 w 9952"/>
                <a:gd name="connsiteY59" fmla="*/ 8725 h 10114"/>
                <a:gd name="connsiteX60" fmla="*/ 5587 w 9952"/>
                <a:gd name="connsiteY60" fmla="*/ 8719 h 10114"/>
                <a:gd name="connsiteX61" fmla="*/ 5615 w 9952"/>
                <a:gd name="connsiteY61" fmla="*/ 8719 h 10114"/>
                <a:gd name="connsiteX62" fmla="*/ 5652 w 9952"/>
                <a:gd name="connsiteY62" fmla="*/ 8713 h 10114"/>
                <a:gd name="connsiteX63" fmla="*/ 5685 w 9952"/>
                <a:gd name="connsiteY63" fmla="*/ 8713 h 10114"/>
                <a:gd name="connsiteX64" fmla="*/ 5715 w 9952"/>
                <a:gd name="connsiteY64" fmla="*/ 8713 h 10114"/>
                <a:gd name="connsiteX65" fmla="*/ 5752 w 9952"/>
                <a:gd name="connsiteY65" fmla="*/ 8713 h 10114"/>
                <a:gd name="connsiteX66" fmla="*/ 5900 w 9952"/>
                <a:gd name="connsiteY66" fmla="*/ 8719 h 10114"/>
                <a:gd name="connsiteX67" fmla="*/ 6036 w 9952"/>
                <a:gd name="connsiteY67" fmla="*/ 8752 h 10114"/>
                <a:gd name="connsiteX68" fmla="*/ 6172 w 9952"/>
                <a:gd name="connsiteY68" fmla="*/ 8797 h 10114"/>
                <a:gd name="connsiteX69" fmla="*/ 6294 w 9952"/>
                <a:gd name="connsiteY69" fmla="*/ 8862 h 10114"/>
                <a:gd name="connsiteX70" fmla="*/ 6407 w 9952"/>
                <a:gd name="connsiteY70" fmla="*/ 8938 h 10114"/>
                <a:gd name="connsiteX71" fmla="*/ 6508 w 9952"/>
                <a:gd name="connsiteY71" fmla="*/ 9021 h 10114"/>
                <a:gd name="connsiteX72" fmla="*/ 6587 w 9952"/>
                <a:gd name="connsiteY72" fmla="*/ 9131 h 10114"/>
                <a:gd name="connsiteX73" fmla="*/ 6659 w 9952"/>
                <a:gd name="connsiteY73" fmla="*/ 9239 h 10114"/>
                <a:gd name="connsiteX74" fmla="*/ 2586 w 9952"/>
                <a:gd name="connsiteY74" fmla="*/ 9239 h 10114"/>
                <a:gd name="connsiteX75" fmla="*/ 2628 w 9952"/>
                <a:gd name="connsiteY75" fmla="*/ 9156 h 10114"/>
                <a:gd name="connsiteX76" fmla="*/ 2685 w 9952"/>
                <a:gd name="connsiteY76" fmla="*/ 9073 h 10114"/>
                <a:gd name="connsiteX77" fmla="*/ 2743 w 9952"/>
                <a:gd name="connsiteY77" fmla="*/ 9009 h 10114"/>
                <a:gd name="connsiteX78" fmla="*/ 2818 w 9952"/>
                <a:gd name="connsiteY78" fmla="*/ 8945 h 10114"/>
                <a:gd name="connsiteX79" fmla="*/ 2891 w 9952"/>
                <a:gd name="connsiteY79" fmla="*/ 8894 h 10114"/>
                <a:gd name="connsiteX80" fmla="*/ 2977 w 9952"/>
                <a:gd name="connsiteY80" fmla="*/ 8842 h 10114"/>
                <a:gd name="connsiteX81" fmla="*/ 3063 w 9952"/>
                <a:gd name="connsiteY81" fmla="*/ 8804 h 10114"/>
                <a:gd name="connsiteX82" fmla="*/ 3163 w 9952"/>
                <a:gd name="connsiteY82" fmla="*/ 8772 h 10114"/>
                <a:gd name="connsiteX83" fmla="*/ 3163 w 9952"/>
                <a:gd name="connsiteY83" fmla="*/ 7948 h 10114"/>
                <a:gd name="connsiteX84" fmla="*/ 918 w 9952"/>
                <a:gd name="connsiteY84" fmla="*/ 8032 h 10114"/>
                <a:gd name="connsiteX85" fmla="*/ 6 w 9952"/>
                <a:gd name="connsiteY85" fmla="*/ 7777 h 10114"/>
                <a:gd name="connsiteX86" fmla="*/ 2448 w 9952"/>
                <a:gd name="connsiteY86" fmla="*/ 9646 h 10114"/>
                <a:gd name="connsiteX87" fmla="*/ 5532 w 9952"/>
                <a:gd name="connsiteY87" fmla="*/ 10078 h 10114"/>
                <a:gd name="connsiteX88" fmla="*/ 8445 w 9952"/>
                <a:gd name="connsiteY88" fmla="*/ 8953 h 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9952" h="10114">
                  <a:moveTo>
                    <a:pt x="8445" y="8953"/>
                  </a:moveTo>
                  <a:cubicBezTo>
                    <a:pt x="9173" y="8466"/>
                    <a:pt x="10194" y="7158"/>
                    <a:pt x="9901" y="7158"/>
                  </a:cubicBezTo>
                  <a:lnTo>
                    <a:pt x="9024" y="7158"/>
                  </a:lnTo>
                  <a:lnTo>
                    <a:pt x="9024" y="4003"/>
                  </a:lnTo>
                  <a:lnTo>
                    <a:pt x="6858" y="4003"/>
                  </a:lnTo>
                  <a:lnTo>
                    <a:pt x="6858" y="3700"/>
                  </a:lnTo>
                  <a:lnTo>
                    <a:pt x="8589" y="3700"/>
                  </a:lnTo>
                  <a:lnTo>
                    <a:pt x="8589" y="3392"/>
                  </a:lnTo>
                  <a:lnTo>
                    <a:pt x="6858" y="3392"/>
                  </a:lnTo>
                  <a:lnTo>
                    <a:pt x="6858" y="1324"/>
                  </a:lnTo>
                  <a:lnTo>
                    <a:pt x="4309" y="534"/>
                  </a:lnTo>
                  <a:lnTo>
                    <a:pt x="4309" y="5500"/>
                  </a:lnTo>
                  <a:lnTo>
                    <a:pt x="3905" y="5506"/>
                  </a:lnTo>
                  <a:lnTo>
                    <a:pt x="3905" y="1703"/>
                  </a:lnTo>
                  <a:lnTo>
                    <a:pt x="3048" y="1999"/>
                  </a:lnTo>
                  <a:lnTo>
                    <a:pt x="2586" y="1999"/>
                  </a:lnTo>
                  <a:lnTo>
                    <a:pt x="2586" y="0"/>
                  </a:lnTo>
                  <a:lnTo>
                    <a:pt x="2415" y="0"/>
                  </a:lnTo>
                  <a:lnTo>
                    <a:pt x="2415" y="1999"/>
                  </a:lnTo>
                  <a:lnTo>
                    <a:pt x="2023" y="1999"/>
                  </a:lnTo>
                  <a:lnTo>
                    <a:pt x="2023" y="2417"/>
                  </a:lnTo>
                  <a:lnTo>
                    <a:pt x="1316" y="2730"/>
                  </a:lnTo>
                  <a:lnTo>
                    <a:pt x="1316" y="4280"/>
                  </a:lnTo>
                  <a:lnTo>
                    <a:pt x="938" y="4280"/>
                  </a:lnTo>
                  <a:lnTo>
                    <a:pt x="938" y="4691"/>
                  </a:lnTo>
                  <a:lnTo>
                    <a:pt x="1316" y="4691"/>
                  </a:lnTo>
                  <a:lnTo>
                    <a:pt x="1316" y="5205"/>
                  </a:lnTo>
                  <a:lnTo>
                    <a:pt x="938" y="5205"/>
                  </a:lnTo>
                  <a:lnTo>
                    <a:pt x="938" y="5616"/>
                  </a:lnTo>
                  <a:lnTo>
                    <a:pt x="1316" y="5616"/>
                  </a:lnTo>
                  <a:lnTo>
                    <a:pt x="1316" y="6831"/>
                  </a:lnTo>
                  <a:lnTo>
                    <a:pt x="189" y="6831"/>
                  </a:lnTo>
                  <a:lnTo>
                    <a:pt x="189" y="7581"/>
                  </a:lnTo>
                  <a:lnTo>
                    <a:pt x="767" y="7601"/>
                  </a:lnTo>
                  <a:lnTo>
                    <a:pt x="1550" y="7094"/>
                  </a:lnTo>
                  <a:cubicBezTo>
                    <a:pt x="1548" y="7257"/>
                    <a:pt x="1547" y="7419"/>
                    <a:pt x="1543" y="7581"/>
                  </a:cubicBezTo>
                  <a:lnTo>
                    <a:pt x="2264" y="7146"/>
                  </a:lnTo>
                  <a:lnTo>
                    <a:pt x="2264" y="7581"/>
                  </a:lnTo>
                  <a:lnTo>
                    <a:pt x="2977" y="7139"/>
                  </a:lnTo>
                  <a:cubicBezTo>
                    <a:pt x="2980" y="7283"/>
                    <a:pt x="2981" y="7429"/>
                    <a:pt x="2983" y="7575"/>
                  </a:cubicBezTo>
                  <a:lnTo>
                    <a:pt x="3669" y="7107"/>
                  </a:lnTo>
                  <a:lnTo>
                    <a:pt x="3669" y="8352"/>
                  </a:lnTo>
                  <a:cubicBezTo>
                    <a:pt x="3695" y="8322"/>
                    <a:pt x="3724" y="8292"/>
                    <a:pt x="3749" y="8262"/>
                  </a:cubicBezTo>
                  <a:cubicBezTo>
                    <a:pt x="3773" y="8234"/>
                    <a:pt x="3801" y="8207"/>
                    <a:pt x="3826" y="8179"/>
                  </a:cubicBezTo>
                  <a:cubicBezTo>
                    <a:pt x="3858" y="8156"/>
                    <a:pt x="3888" y="8131"/>
                    <a:pt x="3922" y="8108"/>
                  </a:cubicBezTo>
                  <a:cubicBezTo>
                    <a:pt x="3957" y="8087"/>
                    <a:pt x="3991" y="8065"/>
                    <a:pt x="4027" y="8044"/>
                  </a:cubicBezTo>
                  <a:cubicBezTo>
                    <a:pt x="4063" y="8030"/>
                    <a:pt x="4095" y="8014"/>
                    <a:pt x="4132" y="8000"/>
                  </a:cubicBezTo>
                  <a:lnTo>
                    <a:pt x="4246" y="7967"/>
                  </a:lnTo>
                  <a:cubicBezTo>
                    <a:pt x="4286" y="7958"/>
                    <a:pt x="4327" y="7950"/>
                    <a:pt x="4366" y="7942"/>
                  </a:cubicBezTo>
                  <a:lnTo>
                    <a:pt x="4502" y="7935"/>
                  </a:lnTo>
                  <a:lnTo>
                    <a:pt x="4689" y="7948"/>
                  </a:lnTo>
                  <a:lnTo>
                    <a:pt x="4875" y="7993"/>
                  </a:lnTo>
                  <a:cubicBezTo>
                    <a:pt x="4925" y="8018"/>
                    <a:pt x="4974" y="8044"/>
                    <a:pt x="5024" y="8070"/>
                  </a:cubicBezTo>
                  <a:cubicBezTo>
                    <a:pt x="5074" y="8101"/>
                    <a:pt x="5124" y="8134"/>
                    <a:pt x="5176" y="8166"/>
                  </a:cubicBezTo>
                  <a:cubicBezTo>
                    <a:pt x="5215" y="8205"/>
                    <a:pt x="5259" y="8243"/>
                    <a:pt x="5304" y="8282"/>
                  </a:cubicBezTo>
                  <a:cubicBezTo>
                    <a:pt x="5331" y="8329"/>
                    <a:pt x="5360" y="8376"/>
                    <a:pt x="5388" y="8423"/>
                  </a:cubicBezTo>
                  <a:cubicBezTo>
                    <a:pt x="5415" y="8472"/>
                    <a:pt x="5442" y="8521"/>
                    <a:pt x="5467" y="8570"/>
                  </a:cubicBezTo>
                  <a:cubicBezTo>
                    <a:pt x="5477" y="8623"/>
                    <a:pt x="5486" y="8679"/>
                    <a:pt x="5494" y="8732"/>
                  </a:cubicBezTo>
                  <a:cubicBezTo>
                    <a:pt x="5505" y="8730"/>
                    <a:pt x="5518" y="8727"/>
                    <a:pt x="5530" y="8725"/>
                  </a:cubicBezTo>
                  <a:lnTo>
                    <a:pt x="5558" y="8725"/>
                  </a:lnTo>
                  <a:cubicBezTo>
                    <a:pt x="5570" y="8723"/>
                    <a:pt x="5578" y="8721"/>
                    <a:pt x="5587" y="8719"/>
                  </a:cubicBezTo>
                  <a:lnTo>
                    <a:pt x="5615" y="8719"/>
                  </a:lnTo>
                  <a:cubicBezTo>
                    <a:pt x="5627" y="8717"/>
                    <a:pt x="5639" y="8714"/>
                    <a:pt x="5652" y="8713"/>
                  </a:cubicBezTo>
                  <a:lnTo>
                    <a:pt x="5685" y="8713"/>
                  </a:lnTo>
                  <a:lnTo>
                    <a:pt x="5715" y="8713"/>
                  </a:lnTo>
                  <a:lnTo>
                    <a:pt x="5752" y="8713"/>
                  </a:lnTo>
                  <a:lnTo>
                    <a:pt x="5900" y="8719"/>
                  </a:lnTo>
                  <a:lnTo>
                    <a:pt x="6036" y="8752"/>
                  </a:lnTo>
                  <a:cubicBezTo>
                    <a:pt x="6083" y="8767"/>
                    <a:pt x="6128" y="8782"/>
                    <a:pt x="6172" y="8797"/>
                  </a:cubicBezTo>
                  <a:cubicBezTo>
                    <a:pt x="6214" y="8818"/>
                    <a:pt x="6254" y="8840"/>
                    <a:pt x="6294" y="8862"/>
                  </a:cubicBezTo>
                  <a:cubicBezTo>
                    <a:pt x="6332" y="8887"/>
                    <a:pt x="6369" y="8913"/>
                    <a:pt x="6407" y="8938"/>
                  </a:cubicBezTo>
                  <a:cubicBezTo>
                    <a:pt x="6440" y="8966"/>
                    <a:pt x="6474" y="8993"/>
                    <a:pt x="6508" y="9021"/>
                  </a:cubicBezTo>
                  <a:cubicBezTo>
                    <a:pt x="6533" y="9058"/>
                    <a:pt x="6562" y="9094"/>
                    <a:pt x="6587" y="9131"/>
                  </a:cubicBezTo>
                  <a:cubicBezTo>
                    <a:pt x="6611" y="9167"/>
                    <a:pt x="6633" y="9204"/>
                    <a:pt x="6659" y="9239"/>
                  </a:cubicBezTo>
                  <a:lnTo>
                    <a:pt x="2586" y="9239"/>
                  </a:lnTo>
                  <a:cubicBezTo>
                    <a:pt x="2601" y="9211"/>
                    <a:pt x="2613" y="9184"/>
                    <a:pt x="2628" y="9156"/>
                  </a:cubicBezTo>
                  <a:cubicBezTo>
                    <a:pt x="2646" y="9128"/>
                    <a:pt x="2665" y="9101"/>
                    <a:pt x="2685" y="9073"/>
                  </a:cubicBezTo>
                  <a:cubicBezTo>
                    <a:pt x="2705" y="9051"/>
                    <a:pt x="2723" y="9030"/>
                    <a:pt x="2743" y="9009"/>
                  </a:cubicBezTo>
                  <a:cubicBezTo>
                    <a:pt x="2769" y="8988"/>
                    <a:pt x="2795" y="8966"/>
                    <a:pt x="2818" y="8945"/>
                  </a:cubicBezTo>
                  <a:lnTo>
                    <a:pt x="2891" y="8894"/>
                  </a:lnTo>
                  <a:cubicBezTo>
                    <a:pt x="2919" y="8876"/>
                    <a:pt x="2948" y="8860"/>
                    <a:pt x="2977" y="8842"/>
                  </a:cubicBezTo>
                  <a:cubicBezTo>
                    <a:pt x="3006" y="8830"/>
                    <a:pt x="3034" y="8816"/>
                    <a:pt x="3063" y="8804"/>
                  </a:cubicBezTo>
                  <a:cubicBezTo>
                    <a:pt x="3096" y="8793"/>
                    <a:pt x="3130" y="8783"/>
                    <a:pt x="3163" y="8772"/>
                  </a:cubicBezTo>
                  <a:lnTo>
                    <a:pt x="3163" y="7948"/>
                  </a:lnTo>
                  <a:lnTo>
                    <a:pt x="918" y="8032"/>
                  </a:lnTo>
                  <a:cubicBezTo>
                    <a:pt x="271" y="7854"/>
                    <a:pt x="-48" y="7519"/>
                    <a:pt x="6" y="7777"/>
                  </a:cubicBezTo>
                  <a:cubicBezTo>
                    <a:pt x="660" y="8678"/>
                    <a:pt x="1527" y="9263"/>
                    <a:pt x="2448" y="9646"/>
                  </a:cubicBezTo>
                  <a:cubicBezTo>
                    <a:pt x="3369" y="10029"/>
                    <a:pt x="4533" y="10193"/>
                    <a:pt x="5532" y="10078"/>
                  </a:cubicBezTo>
                  <a:cubicBezTo>
                    <a:pt x="6531" y="9963"/>
                    <a:pt x="7717" y="9440"/>
                    <a:pt x="8445" y="8953"/>
                  </a:cubicBez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Rectangle 433"/>
            <p:cNvSpPr>
              <a:spLocks noChangeArrowheads="1"/>
            </p:cNvSpPr>
            <p:nvPr/>
          </p:nvSpPr>
          <p:spPr bwMode="auto">
            <a:xfrm>
              <a:off x="132803" y="3645630"/>
              <a:ext cx="22309" cy="22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8" name="Rectangle 434"/>
            <p:cNvSpPr>
              <a:spLocks noChangeArrowheads="1"/>
            </p:cNvSpPr>
            <p:nvPr/>
          </p:nvSpPr>
          <p:spPr bwMode="auto">
            <a:xfrm>
              <a:off x="177423" y="3645630"/>
              <a:ext cx="22309" cy="22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9" name="Rectangle 435"/>
            <p:cNvSpPr>
              <a:spLocks noChangeArrowheads="1"/>
            </p:cNvSpPr>
            <p:nvPr/>
          </p:nvSpPr>
          <p:spPr bwMode="auto">
            <a:xfrm>
              <a:off x="132803" y="3689353"/>
              <a:ext cx="22309" cy="22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0" name="Rectangle 436"/>
            <p:cNvSpPr>
              <a:spLocks noChangeArrowheads="1"/>
            </p:cNvSpPr>
            <p:nvPr/>
          </p:nvSpPr>
          <p:spPr bwMode="auto">
            <a:xfrm>
              <a:off x="177423" y="3689353"/>
              <a:ext cx="22309" cy="22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1" name="Rectangle 437"/>
            <p:cNvSpPr>
              <a:spLocks noChangeArrowheads="1"/>
            </p:cNvSpPr>
            <p:nvPr/>
          </p:nvSpPr>
          <p:spPr bwMode="auto">
            <a:xfrm>
              <a:off x="132803" y="3733076"/>
              <a:ext cx="22309" cy="22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2" name="Rectangle 438"/>
            <p:cNvSpPr>
              <a:spLocks noChangeArrowheads="1"/>
            </p:cNvSpPr>
            <p:nvPr/>
          </p:nvSpPr>
          <p:spPr bwMode="auto">
            <a:xfrm>
              <a:off x="177423" y="3733076"/>
              <a:ext cx="22309" cy="22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3" name="Rectangle 439"/>
            <p:cNvSpPr>
              <a:spLocks noChangeArrowheads="1"/>
            </p:cNvSpPr>
            <p:nvPr/>
          </p:nvSpPr>
          <p:spPr bwMode="auto">
            <a:xfrm>
              <a:off x="132803" y="3776799"/>
              <a:ext cx="22309" cy="22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4" name="Rectangle 440"/>
            <p:cNvSpPr>
              <a:spLocks noChangeArrowheads="1"/>
            </p:cNvSpPr>
            <p:nvPr/>
          </p:nvSpPr>
          <p:spPr bwMode="auto">
            <a:xfrm>
              <a:off x="177423" y="3776799"/>
              <a:ext cx="22309" cy="22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5" name="Rectangle 441"/>
            <p:cNvSpPr>
              <a:spLocks noChangeArrowheads="1"/>
            </p:cNvSpPr>
            <p:nvPr/>
          </p:nvSpPr>
          <p:spPr bwMode="auto">
            <a:xfrm>
              <a:off x="264183" y="3575795"/>
              <a:ext cx="21690" cy="2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6" name="Rectangle 442"/>
            <p:cNvSpPr>
              <a:spLocks noChangeArrowheads="1"/>
            </p:cNvSpPr>
            <p:nvPr/>
          </p:nvSpPr>
          <p:spPr bwMode="auto">
            <a:xfrm>
              <a:off x="308802" y="3575795"/>
              <a:ext cx="21690" cy="2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7" name="Rectangle 443"/>
            <p:cNvSpPr>
              <a:spLocks noChangeArrowheads="1"/>
            </p:cNvSpPr>
            <p:nvPr/>
          </p:nvSpPr>
          <p:spPr bwMode="auto">
            <a:xfrm>
              <a:off x="264183" y="3619518"/>
              <a:ext cx="21690" cy="2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8" name="Rectangle 444"/>
            <p:cNvSpPr>
              <a:spLocks noChangeArrowheads="1"/>
            </p:cNvSpPr>
            <p:nvPr/>
          </p:nvSpPr>
          <p:spPr bwMode="auto">
            <a:xfrm>
              <a:off x="308802" y="3619518"/>
              <a:ext cx="21690" cy="2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9" name="Rectangle 445"/>
            <p:cNvSpPr>
              <a:spLocks noChangeArrowheads="1"/>
            </p:cNvSpPr>
            <p:nvPr/>
          </p:nvSpPr>
          <p:spPr bwMode="auto">
            <a:xfrm>
              <a:off x="264183" y="3663241"/>
              <a:ext cx="21690" cy="2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0" name="Rectangle 446"/>
            <p:cNvSpPr>
              <a:spLocks noChangeArrowheads="1"/>
            </p:cNvSpPr>
            <p:nvPr/>
          </p:nvSpPr>
          <p:spPr bwMode="auto">
            <a:xfrm>
              <a:off x="308802" y="3663241"/>
              <a:ext cx="21690" cy="2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1" name="Rectangle 447"/>
            <p:cNvSpPr>
              <a:spLocks noChangeArrowheads="1"/>
            </p:cNvSpPr>
            <p:nvPr/>
          </p:nvSpPr>
          <p:spPr bwMode="auto">
            <a:xfrm>
              <a:off x="264183" y="3710001"/>
              <a:ext cx="21690" cy="2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2" name="Rectangle 448"/>
            <p:cNvSpPr>
              <a:spLocks noChangeArrowheads="1"/>
            </p:cNvSpPr>
            <p:nvPr/>
          </p:nvSpPr>
          <p:spPr bwMode="auto">
            <a:xfrm>
              <a:off x="308802" y="3710001"/>
              <a:ext cx="21690" cy="2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3" name="Rectangle 449"/>
            <p:cNvSpPr>
              <a:spLocks noChangeArrowheads="1"/>
            </p:cNvSpPr>
            <p:nvPr/>
          </p:nvSpPr>
          <p:spPr bwMode="auto">
            <a:xfrm>
              <a:off x="264183" y="3753724"/>
              <a:ext cx="21690" cy="2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4" name="Rectangle 450"/>
            <p:cNvSpPr>
              <a:spLocks noChangeArrowheads="1"/>
            </p:cNvSpPr>
            <p:nvPr/>
          </p:nvSpPr>
          <p:spPr bwMode="auto">
            <a:xfrm>
              <a:off x="308802" y="3753724"/>
              <a:ext cx="21690" cy="2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5" name="Rectangle 451"/>
            <p:cNvSpPr>
              <a:spLocks noChangeArrowheads="1"/>
            </p:cNvSpPr>
            <p:nvPr/>
          </p:nvSpPr>
          <p:spPr bwMode="auto">
            <a:xfrm>
              <a:off x="264183" y="3797447"/>
              <a:ext cx="21690" cy="2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6" name="Rectangle 452"/>
            <p:cNvSpPr>
              <a:spLocks noChangeArrowheads="1"/>
            </p:cNvSpPr>
            <p:nvPr/>
          </p:nvSpPr>
          <p:spPr bwMode="auto">
            <a:xfrm>
              <a:off x="308802" y="3797447"/>
              <a:ext cx="21690" cy="2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7" name="Rectangle 453"/>
            <p:cNvSpPr>
              <a:spLocks noChangeArrowheads="1"/>
            </p:cNvSpPr>
            <p:nvPr/>
          </p:nvSpPr>
          <p:spPr bwMode="auto">
            <a:xfrm>
              <a:off x="308802" y="3841170"/>
              <a:ext cx="21690" cy="2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8" name="Rectangle 454"/>
            <p:cNvSpPr>
              <a:spLocks noChangeArrowheads="1"/>
            </p:cNvSpPr>
            <p:nvPr/>
          </p:nvSpPr>
          <p:spPr bwMode="auto">
            <a:xfrm>
              <a:off x="360860" y="3700891"/>
              <a:ext cx="9296" cy="20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9" name="Rectangle 455"/>
            <p:cNvSpPr>
              <a:spLocks noChangeArrowheads="1"/>
            </p:cNvSpPr>
            <p:nvPr/>
          </p:nvSpPr>
          <p:spPr bwMode="auto">
            <a:xfrm>
              <a:off x="388127" y="3700891"/>
              <a:ext cx="9915" cy="20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0" name="Rectangle 456"/>
            <p:cNvSpPr>
              <a:spLocks noChangeArrowheads="1"/>
            </p:cNvSpPr>
            <p:nvPr/>
          </p:nvSpPr>
          <p:spPr bwMode="auto">
            <a:xfrm>
              <a:off x="414774" y="3700891"/>
              <a:ext cx="9915" cy="20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1" name="Rectangle 457"/>
            <p:cNvSpPr>
              <a:spLocks noChangeArrowheads="1"/>
            </p:cNvSpPr>
            <p:nvPr/>
          </p:nvSpPr>
          <p:spPr bwMode="auto">
            <a:xfrm>
              <a:off x="106155" y="3887930"/>
              <a:ext cx="17352" cy="1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2" name="Rectangle 459"/>
            <p:cNvSpPr>
              <a:spLocks noChangeArrowheads="1"/>
            </p:cNvSpPr>
            <p:nvPr/>
          </p:nvSpPr>
          <p:spPr bwMode="auto">
            <a:xfrm>
              <a:off x="143338" y="3887930"/>
              <a:ext cx="17352" cy="1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43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688701" y="4446444"/>
            <a:ext cx="252000" cy="225983"/>
            <a:chOff x="-2188616" y="5477630"/>
            <a:chExt cx="1568450" cy="1406525"/>
          </a:xfrm>
          <a:solidFill>
            <a:srgbClr val="FFFFFF"/>
          </a:solidFill>
        </p:grpSpPr>
        <p:sp>
          <p:nvSpPr>
            <p:cNvPr id="124" name="Freeform 1690"/>
            <p:cNvSpPr>
              <a:spLocks/>
            </p:cNvSpPr>
            <p:nvPr/>
          </p:nvSpPr>
          <p:spPr bwMode="auto">
            <a:xfrm>
              <a:off x="-1998116" y="5804655"/>
              <a:ext cx="1377950" cy="1069975"/>
            </a:xfrm>
            <a:custGeom>
              <a:avLst/>
              <a:gdLst>
                <a:gd name="T0" fmla="*/ 0 w 868"/>
                <a:gd name="T1" fmla="*/ 18 h 674"/>
                <a:gd name="T2" fmla="*/ 572 w 868"/>
                <a:gd name="T3" fmla="*/ 588 h 674"/>
                <a:gd name="T4" fmla="*/ 572 w 868"/>
                <a:gd name="T5" fmla="*/ 588 h 674"/>
                <a:gd name="T6" fmla="*/ 578 w 868"/>
                <a:gd name="T7" fmla="*/ 598 h 674"/>
                <a:gd name="T8" fmla="*/ 596 w 868"/>
                <a:gd name="T9" fmla="*/ 620 h 674"/>
                <a:gd name="T10" fmla="*/ 608 w 868"/>
                <a:gd name="T11" fmla="*/ 630 h 674"/>
                <a:gd name="T12" fmla="*/ 622 w 868"/>
                <a:gd name="T13" fmla="*/ 642 h 674"/>
                <a:gd name="T14" fmla="*/ 638 w 868"/>
                <a:gd name="T15" fmla="*/ 648 h 674"/>
                <a:gd name="T16" fmla="*/ 644 w 868"/>
                <a:gd name="T17" fmla="*/ 650 h 674"/>
                <a:gd name="T18" fmla="*/ 652 w 868"/>
                <a:gd name="T19" fmla="*/ 650 h 674"/>
                <a:gd name="T20" fmla="*/ 652 w 868"/>
                <a:gd name="T21" fmla="*/ 650 h 674"/>
                <a:gd name="T22" fmla="*/ 704 w 868"/>
                <a:gd name="T23" fmla="*/ 654 h 674"/>
                <a:gd name="T24" fmla="*/ 776 w 868"/>
                <a:gd name="T25" fmla="*/ 662 h 674"/>
                <a:gd name="T26" fmla="*/ 868 w 868"/>
                <a:gd name="T27" fmla="*/ 674 h 674"/>
                <a:gd name="T28" fmla="*/ 836 w 868"/>
                <a:gd name="T29" fmla="*/ 632 h 674"/>
                <a:gd name="T30" fmla="*/ 836 w 868"/>
                <a:gd name="T31" fmla="*/ 632 h 674"/>
                <a:gd name="T32" fmla="*/ 742 w 868"/>
                <a:gd name="T33" fmla="*/ 598 h 674"/>
                <a:gd name="T34" fmla="*/ 670 w 868"/>
                <a:gd name="T35" fmla="*/ 574 h 674"/>
                <a:gd name="T36" fmla="*/ 640 w 868"/>
                <a:gd name="T37" fmla="*/ 566 h 674"/>
                <a:gd name="T38" fmla="*/ 620 w 868"/>
                <a:gd name="T39" fmla="*/ 560 h 674"/>
                <a:gd name="T40" fmla="*/ 592 w 868"/>
                <a:gd name="T41" fmla="*/ 568 h 674"/>
                <a:gd name="T42" fmla="*/ 20 w 868"/>
                <a:gd name="T43" fmla="*/ 0 h 674"/>
                <a:gd name="T44" fmla="*/ 0 w 868"/>
                <a:gd name="T45" fmla="*/ 18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8" h="674">
                  <a:moveTo>
                    <a:pt x="0" y="18"/>
                  </a:moveTo>
                  <a:lnTo>
                    <a:pt x="572" y="588"/>
                  </a:lnTo>
                  <a:lnTo>
                    <a:pt x="572" y="588"/>
                  </a:lnTo>
                  <a:lnTo>
                    <a:pt x="578" y="598"/>
                  </a:lnTo>
                  <a:lnTo>
                    <a:pt x="596" y="620"/>
                  </a:lnTo>
                  <a:lnTo>
                    <a:pt x="608" y="630"/>
                  </a:lnTo>
                  <a:lnTo>
                    <a:pt x="622" y="642"/>
                  </a:lnTo>
                  <a:lnTo>
                    <a:pt x="638" y="648"/>
                  </a:lnTo>
                  <a:lnTo>
                    <a:pt x="644" y="650"/>
                  </a:lnTo>
                  <a:lnTo>
                    <a:pt x="652" y="650"/>
                  </a:lnTo>
                  <a:lnTo>
                    <a:pt x="652" y="650"/>
                  </a:lnTo>
                  <a:lnTo>
                    <a:pt x="704" y="654"/>
                  </a:lnTo>
                  <a:lnTo>
                    <a:pt x="776" y="662"/>
                  </a:lnTo>
                  <a:lnTo>
                    <a:pt x="868" y="674"/>
                  </a:lnTo>
                  <a:lnTo>
                    <a:pt x="836" y="632"/>
                  </a:lnTo>
                  <a:lnTo>
                    <a:pt x="836" y="632"/>
                  </a:lnTo>
                  <a:lnTo>
                    <a:pt x="742" y="598"/>
                  </a:lnTo>
                  <a:lnTo>
                    <a:pt x="670" y="574"/>
                  </a:lnTo>
                  <a:lnTo>
                    <a:pt x="640" y="566"/>
                  </a:lnTo>
                  <a:lnTo>
                    <a:pt x="620" y="560"/>
                  </a:lnTo>
                  <a:lnTo>
                    <a:pt x="592" y="568"/>
                  </a:lnTo>
                  <a:lnTo>
                    <a:pt x="2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9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5" name="Freeform 1691"/>
            <p:cNvSpPr>
              <a:spLocks/>
            </p:cNvSpPr>
            <p:nvPr/>
          </p:nvSpPr>
          <p:spPr bwMode="auto">
            <a:xfrm>
              <a:off x="-2188616" y="5614155"/>
              <a:ext cx="104775" cy="101600"/>
            </a:xfrm>
            <a:custGeom>
              <a:avLst/>
              <a:gdLst>
                <a:gd name="T0" fmla="*/ 66 w 66"/>
                <a:gd name="T1" fmla="*/ 46 h 64"/>
                <a:gd name="T2" fmla="*/ 18 w 66"/>
                <a:gd name="T3" fmla="*/ 0 h 64"/>
                <a:gd name="T4" fmla="*/ 0 w 66"/>
                <a:gd name="T5" fmla="*/ 18 h 64"/>
                <a:gd name="T6" fmla="*/ 46 w 66"/>
                <a:gd name="T7" fmla="*/ 64 h 64"/>
                <a:gd name="T8" fmla="*/ 66 w 66"/>
                <a:gd name="T9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4">
                  <a:moveTo>
                    <a:pt x="66" y="46"/>
                  </a:moveTo>
                  <a:lnTo>
                    <a:pt x="18" y="0"/>
                  </a:lnTo>
                  <a:lnTo>
                    <a:pt x="0" y="18"/>
                  </a:lnTo>
                  <a:lnTo>
                    <a:pt x="46" y="64"/>
                  </a:lnTo>
                  <a:lnTo>
                    <a:pt x="66" y="46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9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6" name="Freeform 1692"/>
            <p:cNvSpPr>
              <a:spLocks/>
            </p:cNvSpPr>
            <p:nvPr/>
          </p:nvSpPr>
          <p:spPr bwMode="auto">
            <a:xfrm>
              <a:off x="-1029741" y="6592055"/>
              <a:ext cx="327025" cy="184150"/>
            </a:xfrm>
            <a:custGeom>
              <a:avLst/>
              <a:gdLst>
                <a:gd name="T0" fmla="*/ 12 w 206"/>
                <a:gd name="T1" fmla="*/ 52 h 116"/>
                <a:gd name="T2" fmla="*/ 12 w 206"/>
                <a:gd name="T3" fmla="*/ 52 h 116"/>
                <a:gd name="T4" fmla="*/ 34 w 206"/>
                <a:gd name="T5" fmla="*/ 58 h 116"/>
                <a:gd name="T6" fmla="*/ 64 w 206"/>
                <a:gd name="T7" fmla="*/ 66 h 116"/>
                <a:gd name="T8" fmla="*/ 136 w 206"/>
                <a:gd name="T9" fmla="*/ 92 h 116"/>
                <a:gd name="T10" fmla="*/ 136 w 206"/>
                <a:gd name="T11" fmla="*/ 92 h 116"/>
                <a:gd name="T12" fmla="*/ 206 w 206"/>
                <a:gd name="T13" fmla="*/ 116 h 116"/>
                <a:gd name="T14" fmla="*/ 206 w 206"/>
                <a:gd name="T15" fmla="*/ 116 h 116"/>
                <a:gd name="T16" fmla="*/ 196 w 206"/>
                <a:gd name="T17" fmla="*/ 92 h 116"/>
                <a:gd name="T18" fmla="*/ 196 w 206"/>
                <a:gd name="T19" fmla="*/ 92 h 116"/>
                <a:gd name="T20" fmla="*/ 190 w 206"/>
                <a:gd name="T21" fmla="*/ 84 h 116"/>
                <a:gd name="T22" fmla="*/ 184 w 206"/>
                <a:gd name="T23" fmla="*/ 80 h 116"/>
                <a:gd name="T24" fmla="*/ 176 w 206"/>
                <a:gd name="T25" fmla="*/ 76 h 116"/>
                <a:gd name="T26" fmla="*/ 172 w 206"/>
                <a:gd name="T27" fmla="*/ 72 h 116"/>
                <a:gd name="T28" fmla="*/ 172 w 206"/>
                <a:gd name="T29" fmla="*/ 72 h 116"/>
                <a:gd name="T30" fmla="*/ 168 w 206"/>
                <a:gd name="T31" fmla="*/ 62 h 116"/>
                <a:gd name="T32" fmla="*/ 166 w 206"/>
                <a:gd name="T33" fmla="*/ 52 h 116"/>
                <a:gd name="T34" fmla="*/ 162 w 206"/>
                <a:gd name="T35" fmla="*/ 42 h 116"/>
                <a:gd name="T36" fmla="*/ 158 w 206"/>
                <a:gd name="T37" fmla="*/ 34 h 116"/>
                <a:gd name="T38" fmla="*/ 158 w 206"/>
                <a:gd name="T39" fmla="*/ 34 h 116"/>
                <a:gd name="T40" fmla="*/ 152 w 206"/>
                <a:gd name="T41" fmla="*/ 28 h 116"/>
                <a:gd name="T42" fmla="*/ 144 w 206"/>
                <a:gd name="T43" fmla="*/ 24 h 116"/>
                <a:gd name="T44" fmla="*/ 130 w 206"/>
                <a:gd name="T45" fmla="*/ 16 h 116"/>
                <a:gd name="T46" fmla="*/ 130 w 206"/>
                <a:gd name="T47" fmla="*/ 16 h 116"/>
                <a:gd name="T48" fmla="*/ 118 w 206"/>
                <a:gd name="T49" fmla="*/ 8 h 116"/>
                <a:gd name="T50" fmla="*/ 112 w 206"/>
                <a:gd name="T51" fmla="*/ 4 h 116"/>
                <a:gd name="T52" fmla="*/ 106 w 206"/>
                <a:gd name="T53" fmla="*/ 0 h 116"/>
                <a:gd name="T54" fmla="*/ 106 w 206"/>
                <a:gd name="T55" fmla="*/ 0 h 116"/>
                <a:gd name="T56" fmla="*/ 100 w 206"/>
                <a:gd name="T57" fmla="*/ 0 h 116"/>
                <a:gd name="T58" fmla="*/ 94 w 206"/>
                <a:gd name="T59" fmla="*/ 2 h 116"/>
                <a:gd name="T60" fmla="*/ 84 w 206"/>
                <a:gd name="T61" fmla="*/ 2 h 116"/>
                <a:gd name="T62" fmla="*/ 84 w 206"/>
                <a:gd name="T63" fmla="*/ 2 h 116"/>
                <a:gd name="T64" fmla="*/ 74 w 206"/>
                <a:gd name="T65" fmla="*/ 2 h 116"/>
                <a:gd name="T66" fmla="*/ 68 w 206"/>
                <a:gd name="T67" fmla="*/ 2 h 116"/>
                <a:gd name="T68" fmla="*/ 62 w 206"/>
                <a:gd name="T69" fmla="*/ 4 h 116"/>
                <a:gd name="T70" fmla="*/ 62 w 206"/>
                <a:gd name="T71" fmla="*/ 4 h 116"/>
                <a:gd name="T72" fmla="*/ 58 w 206"/>
                <a:gd name="T73" fmla="*/ 8 h 116"/>
                <a:gd name="T74" fmla="*/ 52 w 206"/>
                <a:gd name="T75" fmla="*/ 14 h 116"/>
                <a:gd name="T76" fmla="*/ 48 w 206"/>
                <a:gd name="T77" fmla="*/ 22 h 116"/>
                <a:gd name="T78" fmla="*/ 44 w 206"/>
                <a:gd name="T79" fmla="*/ 26 h 116"/>
                <a:gd name="T80" fmla="*/ 44 w 206"/>
                <a:gd name="T81" fmla="*/ 26 h 116"/>
                <a:gd name="T82" fmla="*/ 36 w 206"/>
                <a:gd name="T83" fmla="*/ 30 h 116"/>
                <a:gd name="T84" fmla="*/ 28 w 206"/>
                <a:gd name="T85" fmla="*/ 32 h 116"/>
                <a:gd name="T86" fmla="*/ 20 w 206"/>
                <a:gd name="T87" fmla="*/ 36 h 116"/>
                <a:gd name="T88" fmla="*/ 14 w 206"/>
                <a:gd name="T89" fmla="*/ 40 h 116"/>
                <a:gd name="T90" fmla="*/ 14 w 206"/>
                <a:gd name="T91" fmla="*/ 40 h 116"/>
                <a:gd name="T92" fmla="*/ 0 w 206"/>
                <a:gd name="T93" fmla="*/ 54 h 116"/>
                <a:gd name="T94" fmla="*/ 10 w 206"/>
                <a:gd name="T95" fmla="*/ 52 h 116"/>
                <a:gd name="T96" fmla="*/ 12 w 206"/>
                <a:gd name="T97" fmla="*/ 5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6" h="116">
                  <a:moveTo>
                    <a:pt x="12" y="52"/>
                  </a:moveTo>
                  <a:lnTo>
                    <a:pt x="12" y="52"/>
                  </a:lnTo>
                  <a:lnTo>
                    <a:pt x="34" y="58"/>
                  </a:lnTo>
                  <a:lnTo>
                    <a:pt x="64" y="66"/>
                  </a:lnTo>
                  <a:lnTo>
                    <a:pt x="136" y="92"/>
                  </a:lnTo>
                  <a:lnTo>
                    <a:pt x="136" y="92"/>
                  </a:lnTo>
                  <a:lnTo>
                    <a:pt x="206" y="116"/>
                  </a:lnTo>
                  <a:lnTo>
                    <a:pt x="206" y="116"/>
                  </a:lnTo>
                  <a:lnTo>
                    <a:pt x="196" y="92"/>
                  </a:lnTo>
                  <a:lnTo>
                    <a:pt x="196" y="92"/>
                  </a:lnTo>
                  <a:lnTo>
                    <a:pt x="190" y="84"/>
                  </a:lnTo>
                  <a:lnTo>
                    <a:pt x="184" y="80"/>
                  </a:lnTo>
                  <a:lnTo>
                    <a:pt x="176" y="76"/>
                  </a:lnTo>
                  <a:lnTo>
                    <a:pt x="172" y="72"/>
                  </a:lnTo>
                  <a:lnTo>
                    <a:pt x="172" y="72"/>
                  </a:lnTo>
                  <a:lnTo>
                    <a:pt x="168" y="62"/>
                  </a:lnTo>
                  <a:lnTo>
                    <a:pt x="166" y="52"/>
                  </a:lnTo>
                  <a:lnTo>
                    <a:pt x="162" y="42"/>
                  </a:lnTo>
                  <a:lnTo>
                    <a:pt x="158" y="34"/>
                  </a:lnTo>
                  <a:lnTo>
                    <a:pt x="158" y="34"/>
                  </a:lnTo>
                  <a:lnTo>
                    <a:pt x="152" y="28"/>
                  </a:lnTo>
                  <a:lnTo>
                    <a:pt x="144" y="24"/>
                  </a:lnTo>
                  <a:lnTo>
                    <a:pt x="130" y="16"/>
                  </a:lnTo>
                  <a:lnTo>
                    <a:pt x="130" y="16"/>
                  </a:lnTo>
                  <a:lnTo>
                    <a:pt x="118" y="8"/>
                  </a:lnTo>
                  <a:lnTo>
                    <a:pt x="112" y="4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0" y="0"/>
                  </a:lnTo>
                  <a:lnTo>
                    <a:pt x="94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74" y="2"/>
                  </a:lnTo>
                  <a:lnTo>
                    <a:pt x="68" y="2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2" y="14"/>
                  </a:lnTo>
                  <a:lnTo>
                    <a:pt x="48" y="22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6" y="30"/>
                  </a:lnTo>
                  <a:lnTo>
                    <a:pt x="28" y="32"/>
                  </a:lnTo>
                  <a:lnTo>
                    <a:pt x="20" y="36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0" y="54"/>
                  </a:lnTo>
                  <a:lnTo>
                    <a:pt x="1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9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7" name="Freeform 1693"/>
            <p:cNvSpPr>
              <a:spLocks/>
            </p:cNvSpPr>
            <p:nvPr/>
          </p:nvSpPr>
          <p:spPr bwMode="auto">
            <a:xfrm>
              <a:off x="-1490116" y="6363455"/>
              <a:ext cx="130175" cy="133350"/>
            </a:xfrm>
            <a:custGeom>
              <a:avLst/>
              <a:gdLst>
                <a:gd name="T0" fmla="*/ 82 w 82"/>
                <a:gd name="T1" fmla="*/ 84 h 84"/>
                <a:gd name="T2" fmla="*/ 0 w 82"/>
                <a:gd name="T3" fmla="*/ 0 h 84"/>
                <a:gd name="T4" fmla="*/ 0 w 82"/>
                <a:gd name="T5" fmla="*/ 0 h 84"/>
                <a:gd name="T6" fmla="*/ 40 w 82"/>
                <a:gd name="T7" fmla="*/ 66 h 84"/>
                <a:gd name="T8" fmla="*/ 40 w 82"/>
                <a:gd name="T9" fmla="*/ 66 h 84"/>
                <a:gd name="T10" fmla="*/ 48 w 82"/>
                <a:gd name="T11" fmla="*/ 76 h 84"/>
                <a:gd name="T12" fmla="*/ 60 w 82"/>
                <a:gd name="T13" fmla="*/ 82 h 84"/>
                <a:gd name="T14" fmla="*/ 70 w 82"/>
                <a:gd name="T15" fmla="*/ 84 h 84"/>
                <a:gd name="T16" fmla="*/ 82 w 82"/>
                <a:gd name="T17" fmla="*/ 84 h 84"/>
                <a:gd name="T18" fmla="*/ 82 w 82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4">
                  <a:moveTo>
                    <a:pt x="82" y="8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8" y="76"/>
                  </a:lnTo>
                  <a:lnTo>
                    <a:pt x="60" y="82"/>
                  </a:lnTo>
                  <a:lnTo>
                    <a:pt x="70" y="84"/>
                  </a:lnTo>
                  <a:lnTo>
                    <a:pt x="82" y="84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9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8" name="Freeform 1694"/>
            <p:cNvSpPr>
              <a:spLocks/>
            </p:cNvSpPr>
            <p:nvPr/>
          </p:nvSpPr>
          <p:spPr bwMode="auto">
            <a:xfrm>
              <a:off x="-2144166" y="6007855"/>
              <a:ext cx="692150" cy="876300"/>
            </a:xfrm>
            <a:custGeom>
              <a:avLst/>
              <a:gdLst>
                <a:gd name="T0" fmla="*/ 382 w 436"/>
                <a:gd name="T1" fmla="*/ 552 h 552"/>
                <a:gd name="T2" fmla="*/ 402 w 436"/>
                <a:gd name="T3" fmla="*/ 548 h 552"/>
                <a:gd name="T4" fmla="*/ 418 w 436"/>
                <a:gd name="T5" fmla="*/ 536 h 552"/>
                <a:gd name="T6" fmla="*/ 430 w 436"/>
                <a:gd name="T7" fmla="*/ 520 h 552"/>
                <a:gd name="T8" fmla="*/ 434 w 436"/>
                <a:gd name="T9" fmla="*/ 500 h 552"/>
                <a:gd name="T10" fmla="*/ 436 w 436"/>
                <a:gd name="T11" fmla="*/ 324 h 552"/>
                <a:gd name="T12" fmla="*/ 430 w 436"/>
                <a:gd name="T13" fmla="*/ 302 h 552"/>
                <a:gd name="T14" fmla="*/ 418 w 436"/>
                <a:gd name="T15" fmla="*/ 284 h 552"/>
                <a:gd name="T16" fmla="*/ 318 w 436"/>
                <a:gd name="T17" fmla="*/ 198 h 552"/>
                <a:gd name="T18" fmla="*/ 186 w 436"/>
                <a:gd name="T19" fmla="*/ 0 h 552"/>
                <a:gd name="T20" fmla="*/ 138 w 436"/>
                <a:gd name="T21" fmla="*/ 130 h 552"/>
                <a:gd name="T22" fmla="*/ 130 w 436"/>
                <a:gd name="T23" fmla="*/ 154 h 552"/>
                <a:gd name="T24" fmla="*/ 130 w 436"/>
                <a:gd name="T25" fmla="*/ 174 h 552"/>
                <a:gd name="T26" fmla="*/ 134 w 436"/>
                <a:gd name="T27" fmla="*/ 200 h 552"/>
                <a:gd name="T28" fmla="*/ 134 w 436"/>
                <a:gd name="T29" fmla="*/ 358 h 552"/>
                <a:gd name="T30" fmla="*/ 18 w 436"/>
                <a:gd name="T31" fmla="*/ 456 h 552"/>
                <a:gd name="T32" fmla="*/ 6 w 436"/>
                <a:gd name="T33" fmla="*/ 472 h 552"/>
                <a:gd name="T34" fmla="*/ 0 w 436"/>
                <a:gd name="T35" fmla="*/ 492 h 552"/>
                <a:gd name="T36" fmla="*/ 4 w 436"/>
                <a:gd name="T37" fmla="*/ 512 h 552"/>
                <a:gd name="T38" fmla="*/ 14 w 436"/>
                <a:gd name="T39" fmla="*/ 530 h 552"/>
                <a:gd name="T40" fmla="*/ 20 w 436"/>
                <a:gd name="T41" fmla="*/ 536 h 552"/>
                <a:gd name="T42" fmla="*/ 40 w 436"/>
                <a:gd name="T43" fmla="*/ 546 h 552"/>
                <a:gd name="T44" fmla="*/ 58 w 436"/>
                <a:gd name="T45" fmla="*/ 548 h 552"/>
                <a:gd name="T46" fmla="*/ 78 w 436"/>
                <a:gd name="T47" fmla="*/ 542 h 552"/>
                <a:gd name="T48" fmla="*/ 220 w 436"/>
                <a:gd name="T49" fmla="*/ 420 h 552"/>
                <a:gd name="T50" fmla="*/ 228 w 436"/>
                <a:gd name="T51" fmla="*/ 412 h 552"/>
                <a:gd name="T52" fmla="*/ 236 w 436"/>
                <a:gd name="T53" fmla="*/ 394 h 552"/>
                <a:gd name="T54" fmla="*/ 238 w 436"/>
                <a:gd name="T55" fmla="*/ 210 h 552"/>
                <a:gd name="T56" fmla="*/ 240 w 436"/>
                <a:gd name="T57" fmla="*/ 210 h 552"/>
                <a:gd name="T58" fmla="*/ 248 w 436"/>
                <a:gd name="T59" fmla="*/ 214 h 552"/>
                <a:gd name="T60" fmla="*/ 250 w 436"/>
                <a:gd name="T61" fmla="*/ 222 h 552"/>
                <a:gd name="T62" fmla="*/ 250 w 436"/>
                <a:gd name="T63" fmla="*/ 276 h 552"/>
                <a:gd name="T64" fmla="*/ 330 w 436"/>
                <a:gd name="T65" fmla="*/ 500 h 552"/>
                <a:gd name="T66" fmla="*/ 330 w 436"/>
                <a:gd name="T67" fmla="*/ 510 h 552"/>
                <a:gd name="T68" fmla="*/ 338 w 436"/>
                <a:gd name="T69" fmla="*/ 528 h 552"/>
                <a:gd name="T70" fmla="*/ 352 w 436"/>
                <a:gd name="T71" fmla="*/ 542 h 552"/>
                <a:gd name="T72" fmla="*/ 372 w 436"/>
                <a:gd name="T73" fmla="*/ 550 h 552"/>
                <a:gd name="T74" fmla="*/ 382 w 436"/>
                <a:gd name="T75" fmla="*/ 55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6" h="552">
                  <a:moveTo>
                    <a:pt x="382" y="552"/>
                  </a:moveTo>
                  <a:lnTo>
                    <a:pt x="382" y="552"/>
                  </a:lnTo>
                  <a:lnTo>
                    <a:pt x="392" y="550"/>
                  </a:lnTo>
                  <a:lnTo>
                    <a:pt x="402" y="548"/>
                  </a:lnTo>
                  <a:lnTo>
                    <a:pt x="410" y="544"/>
                  </a:lnTo>
                  <a:lnTo>
                    <a:pt x="418" y="536"/>
                  </a:lnTo>
                  <a:lnTo>
                    <a:pt x="424" y="530"/>
                  </a:lnTo>
                  <a:lnTo>
                    <a:pt x="430" y="520"/>
                  </a:lnTo>
                  <a:lnTo>
                    <a:pt x="432" y="510"/>
                  </a:lnTo>
                  <a:lnTo>
                    <a:pt x="434" y="500"/>
                  </a:lnTo>
                  <a:lnTo>
                    <a:pt x="436" y="324"/>
                  </a:lnTo>
                  <a:lnTo>
                    <a:pt x="436" y="324"/>
                  </a:lnTo>
                  <a:lnTo>
                    <a:pt x="434" y="312"/>
                  </a:lnTo>
                  <a:lnTo>
                    <a:pt x="430" y="302"/>
                  </a:lnTo>
                  <a:lnTo>
                    <a:pt x="426" y="292"/>
                  </a:lnTo>
                  <a:lnTo>
                    <a:pt x="418" y="284"/>
                  </a:lnTo>
                  <a:lnTo>
                    <a:pt x="418" y="284"/>
                  </a:lnTo>
                  <a:lnTo>
                    <a:pt x="318" y="198"/>
                  </a:lnTo>
                  <a:lnTo>
                    <a:pt x="336" y="150"/>
                  </a:lnTo>
                  <a:lnTo>
                    <a:pt x="186" y="0"/>
                  </a:lnTo>
                  <a:lnTo>
                    <a:pt x="138" y="130"/>
                  </a:lnTo>
                  <a:lnTo>
                    <a:pt x="138" y="130"/>
                  </a:lnTo>
                  <a:lnTo>
                    <a:pt x="134" y="140"/>
                  </a:lnTo>
                  <a:lnTo>
                    <a:pt x="130" y="154"/>
                  </a:lnTo>
                  <a:lnTo>
                    <a:pt x="130" y="164"/>
                  </a:lnTo>
                  <a:lnTo>
                    <a:pt x="130" y="174"/>
                  </a:lnTo>
                  <a:lnTo>
                    <a:pt x="130" y="186"/>
                  </a:lnTo>
                  <a:lnTo>
                    <a:pt x="134" y="200"/>
                  </a:lnTo>
                  <a:lnTo>
                    <a:pt x="134" y="200"/>
                  </a:lnTo>
                  <a:lnTo>
                    <a:pt x="134" y="358"/>
                  </a:lnTo>
                  <a:lnTo>
                    <a:pt x="18" y="456"/>
                  </a:lnTo>
                  <a:lnTo>
                    <a:pt x="18" y="456"/>
                  </a:lnTo>
                  <a:lnTo>
                    <a:pt x="12" y="464"/>
                  </a:lnTo>
                  <a:lnTo>
                    <a:pt x="6" y="472"/>
                  </a:lnTo>
                  <a:lnTo>
                    <a:pt x="2" y="482"/>
                  </a:lnTo>
                  <a:lnTo>
                    <a:pt x="0" y="492"/>
                  </a:lnTo>
                  <a:lnTo>
                    <a:pt x="2" y="502"/>
                  </a:lnTo>
                  <a:lnTo>
                    <a:pt x="4" y="512"/>
                  </a:lnTo>
                  <a:lnTo>
                    <a:pt x="8" y="520"/>
                  </a:lnTo>
                  <a:lnTo>
                    <a:pt x="14" y="530"/>
                  </a:lnTo>
                  <a:lnTo>
                    <a:pt x="14" y="530"/>
                  </a:lnTo>
                  <a:lnTo>
                    <a:pt x="20" y="536"/>
                  </a:lnTo>
                  <a:lnTo>
                    <a:pt x="30" y="542"/>
                  </a:lnTo>
                  <a:lnTo>
                    <a:pt x="40" y="546"/>
                  </a:lnTo>
                  <a:lnTo>
                    <a:pt x="48" y="548"/>
                  </a:lnTo>
                  <a:lnTo>
                    <a:pt x="58" y="548"/>
                  </a:lnTo>
                  <a:lnTo>
                    <a:pt x="68" y="546"/>
                  </a:lnTo>
                  <a:lnTo>
                    <a:pt x="78" y="542"/>
                  </a:lnTo>
                  <a:lnTo>
                    <a:pt x="86" y="536"/>
                  </a:lnTo>
                  <a:lnTo>
                    <a:pt x="220" y="420"/>
                  </a:lnTo>
                  <a:lnTo>
                    <a:pt x="220" y="420"/>
                  </a:lnTo>
                  <a:lnTo>
                    <a:pt x="228" y="412"/>
                  </a:lnTo>
                  <a:lnTo>
                    <a:pt x="232" y="404"/>
                  </a:lnTo>
                  <a:lnTo>
                    <a:pt x="236" y="394"/>
                  </a:lnTo>
                  <a:lnTo>
                    <a:pt x="238" y="384"/>
                  </a:lnTo>
                  <a:lnTo>
                    <a:pt x="238" y="210"/>
                  </a:lnTo>
                  <a:lnTo>
                    <a:pt x="238" y="210"/>
                  </a:lnTo>
                  <a:lnTo>
                    <a:pt x="240" y="210"/>
                  </a:lnTo>
                  <a:lnTo>
                    <a:pt x="244" y="210"/>
                  </a:lnTo>
                  <a:lnTo>
                    <a:pt x="248" y="214"/>
                  </a:lnTo>
                  <a:lnTo>
                    <a:pt x="250" y="218"/>
                  </a:lnTo>
                  <a:lnTo>
                    <a:pt x="250" y="222"/>
                  </a:lnTo>
                  <a:lnTo>
                    <a:pt x="250" y="222"/>
                  </a:lnTo>
                  <a:lnTo>
                    <a:pt x="250" y="276"/>
                  </a:lnTo>
                  <a:lnTo>
                    <a:pt x="332" y="348"/>
                  </a:lnTo>
                  <a:lnTo>
                    <a:pt x="330" y="500"/>
                  </a:lnTo>
                  <a:lnTo>
                    <a:pt x="330" y="500"/>
                  </a:lnTo>
                  <a:lnTo>
                    <a:pt x="330" y="510"/>
                  </a:lnTo>
                  <a:lnTo>
                    <a:pt x="334" y="520"/>
                  </a:lnTo>
                  <a:lnTo>
                    <a:pt x="338" y="528"/>
                  </a:lnTo>
                  <a:lnTo>
                    <a:pt x="344" y="536"/>
                  </a:lnTo>
                  <a:lnTo>
                    <a:pt x="352" y="542"/>
                  </a:lnTo>
                  <a:lnTo>
                    <a:pt x="362" y="548"/>
                  </a:lnTo>
                  <a:lnTo>
                    <a:pt x="372" y="550"/>
                  </a:lnTo>
                  <a:lnTo>
                    <a:pt x="382" y="552"/>
                  </a:lnTo>
                  <a:lnTo>
                    <a:pt x="382" y="552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9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9" name="Freeform 1695"/>
            <p:cNvSpPr>
              <a:spLocks/>
            </p:cNvSpPr>
            <p:nvPr/>
          </p:nvSpPr>
          <p:spPr bwMode="auto">
            <a:xfrm>
              <a:off x="-2128291" y="5547480"/>
              <a:ext cx="819150" cy="885825"/>
            </a:xfrm>
            <a:custGeom>
              <a:avLst/>
              <a:gdLst>
                <a:gd name="T0" fmla="*/ 10 w 516"/>
                <a:gd name="T1" fmla="*/ 172 h 558"/>
                <a:gd name="T2" fmla="*/ 22 w 516"/>
                <a:gd name="T3" fmla="*/ 182 h 558"/>
                <a:gd name="T4" fmla="*/ 38 w 516"/>
                <a:gd name="T5" fmla="*/ 186 h 558"/>
                <a:gd name="T6" fmla="*/ 52 w 516"/>
                <a:gd name="T7" fmla="*/ 184 h 558"/>
                <a:gd name="T8" fmla="*/ 66 w 516"/>
                <a:gd name="T9" fmla="*/ 176 h 558"/>
                <a:gd name="T10" fmla="*/ 102 w 516"/>
                <a:gd name="T11" fmla="*/ 146 h 558"/>
                <a:gd name="T12" fmla="*/ 156 w 516"/>
                <a:gd name="T13" fmla="*/ 98 h 558"/>
                <a:gd name="T14" fmla="*/ 234 w 516"/>
                <a:gd name="T15" fmla="*/ 198 h 558"/>
                <a:gd name="T16" fmla="*/ 228 w 516"/>
                <a:gd name="T17" fmla="*/ 202 h 558"/>
                <a:gd name="T18" fmla="*/ 220 w 516"/>
                <a:gd name="T19" fmla="*/ 200 h 558"/>
                <a:gd name="T20" fmla="*/ 218 w 516"/>
                <a:gd name="T21" fmla="*/ 196 h 558"/>
                <a:gd name="T22" fmla="*/ 194 w 516"/>
                <a:gd name="T23" fmla="*/ 238 h 558"/>
                <a:gd name="T24" fmla="*/ 348 w 516"/>
                <a:gd name="T25" fmla="*/ 384 h 558"/>
                <a:gd name="T26" fmla="*/ 516 w 516"/>
                <a:gd name="T27" fmla="*/ 558 h 558"/>
                <a:gd name="T28" fmla="*/ 514 w 516"/>
                <a:gd name="T29" fmla="*/ 548 h 558"/>
                <a:gd name="T30" fmla="*/ 510 w 516"/>
                <a:gd name="T31" fmla="*/ 538 h 558"/>
                <a:gd name="T32" fmla="*/ 418 w 516"/>
                <a:gd name="T33" fmla="*/ 262 h 558"/>
                <a:gd name="T34" fmla="*/ 418 w 516"/>
                <a:gd name="T35" fmla="*/ 262 h 558"/>
                <a:gd name="T36" fmla="*/ 418 w 516"/>
                <a:gd name="T37" fmla="*/ 260 h 558"/>
                <a:gd name="T38" fmla="*/ 416 w 516"/>
                <a:gd name="T39" fmla="*/ 248 h 558"/>
                <a:gd name="T40" fmla="*/ 406 w 516"/>
                <a:gd name="T41" fmla="*/ 226 h 558"/>
                <a:gd name="T42" fmla="*/ 400 w 516"/>
                <a:gd name="T43" fmla="*/ 216 h 558"/>
                <a:gd name="T44" fmla="*/ 400 w 516"/>
                <a:gd name="T45" fmla="*/ 216 h 558"/>
                <a:gd name="T46" fmla="*/ 384 w 516"/>
                <a:gd name="T47" fmla="*/ 202 h 558"/>
                <a:gd name="T48" fmla="*/ 336 w 516"/>
                <a:gd name="T49" fmla="*/ 164 h 558"/>
                <a:gd name="T50" fmla="*/ 316 w 516"/>
                <a:gd name="T51" fmla="*/ 150 h 558"/>
                <a:gd name="T52" fmla="*/ 292 w 516"/>
                <a:gd name="T53" fmla="*/ 142 h 558"/>
                <a:gd name="T54" fmla="*/ 290 w 516"/>
                <a:gd name="T55" fmla="*/ 142 h 558"/>
                <a:gd name="T56" fmla="*/ 192 w 516"/>
                <a:gd name="T57" fmla="*/ 14 h 558"/>
                <a:gd name="T58" fmla="*/ 186 w 516"/>
                <a:gd name="T59" fmla="*/ 8 h 558"/>
                <a:gd name="T60" fmla="*/ 172 w 516"/>
                <a:gd name="T61" fmla="*/ 2 h 558"/>
                <a:gd name="T62" fmla="*/ 156 w 516"/>
                <a:gd name="T63" fmla="*/ 2 h 558"/>
                <a:gd name="T64" fmla="*/ 142 w 516"/>
                <a:gd name="T65" fmla="*/ 6 h 558"/>
                <a:gd name="T66" fmla="*/ 134 w 516"/>
                <a:gd name="T67" fmla="*/ 10 h 558"/>
                <a:gd name="T68" fmla="*/ 14 w 516"/>
                <a:gd name="T69" fmla="*/ 116 h 558"/>
                <a:gd name="T70" fmla="*/ 4 w 516"/>
                <a:gd name="T71" fmla="*/ 128 h 558"/>
                <a:gd name="T72" fmla="*/ 0 w 516"/>
                <a:gd name="T73" fmla="*/ 144 h 558"/>
                <a:gd name="T74" fmla="*/ 2 w 516"/>
                <a:gd name="T75" fmla="*/ 158 h 558"/>
                <a:gd name="T76" fmla="*/ 10 w 516"/>
                <a:gd name="T77" fmla="*/ 17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6" h="558">
                  <a:moveTo>
                    <a:pt x="10" y="172"/>
                  </a:moveTo>
                  <a:lnTo>
                    <a:pt x="10" y="172"/>
                  </a:lnTo>
                  <a:lnTo>
                    <a:pt x="16" y="178"/>
                  </a:lnTo>
                  <a:lnTo>
                    <a:pt x="22" y="182"/>
                  </a:lnTo>
                  <a:lnTo>
                    <a:pt x="30" y="184"/>
                  </a:lnTo>
                  <a:lnTo>
                    <a:pt x="38" y="186"/>
                  </a:lnTo>
                  <a:lnTo>
                    <a:pt x="46" y="186"/>
                  </a:lnTo>
                  <a:lnTo>
                    <a:pt x="52" y="184"/>
                  </a:lnTo>
                  <a:lnTo>
                    <a:pt x="60" y="180"/>
                  </a:lnTo>
                  <a:lnTo>
                    <a:pt x="66" y="176"/>
                  </a:lnTo>
                  <a:lnTo>
                    <a:pt x="102" y="146"/>
                  </a:lnTo>
                  <a:lnTo>
                    <a:pt x="102" y="146"/>
                  </a:lnTo>
                  <a:lnTo>
                    <a:pt x="102" y="146"/>
                  </a:lnTo>
                  <a:lnTo>
                    <a:pt x="156" y="98"/>
                  </a:lnTo>
                  <a:lnTo>
                    <a:pt x="234" y="198"/>
                  </a:lnTo>
                  <a:lnTo>
                    <a:pt x="234" y="198"/>
                  </a:lnTo>
                  <a:lnTo>
                    <a:pt x="232" y="200"/>
                  </a:lnTo>
                  <a:lnTo>
                    <a:pt x="228" y="202"/>
                  </a:lnTo>
                  <a:lnTo>
                    <a:pt x="224" y="202"/>
                  </a:lnTo>
                  <a:lnTo>
                    <a:pt x="220" y="200"/>
                  </a:lnTo>
                  <a:lnTo>
                    <a:pt x="218" y="196"/>
                  </a:lnTo>
                  <a:lnTo>
                    <a:pt x="218" y="196"/>
                  </a:lnTo>
                  <a:lnTo>
                    <a:pt x="212" y="190"/>
                  </a:lnTo>
                  <a:lnTo>
                    <a:pt x="194" y="238"/>
                  </a:lnTo>
                  <a:lnTo>
                    <a:pt x="346" y="388"/>
                  </a:lnTo>
                  <a:lnTo>
                    <a:pt x="348" y="384"/>
                  </a:lnTo>
                  <a:lnTo>
                    <a:pt x="348" y="390"/>
                  </a:lnTo>
                  <a:lnTo>
                    <a:pt x="516" y="558"/>
                  </a:lnTo>
                  <a:lnTo>
                    <a:pt x="516" y="558"/>
                  </a:lnTo>
                  <a:lnTo>
                    <a:pt x="514" y="548"/>
                  </a:lnTo>
                  <a:lnTo>
                    <a:pt x="510" y="538"/>
                  </a:lnTo>
                  <a:lnTo>
                    <a:pt x="510" y="538"/>
                  </a:lnTo>
                  <a:lnTo>
                    <a:pt x="430" y="410"/>
                  </a:lnTo>
                  <a:lnTo>
                    <a:pt x="418" y="262"/>
                  </a:lnTo>
                  <a:lnTo>
                    <a:pt x="418" y="262"/>
                  </a:lnTo>
                  <a:lnTo>
                    <a:pt x="418" y="262"/>
                  </a:lnTo>
                  <a:lnTo>
                    <a:pt x="418" y="262"/>
                  </a:lnTo>
                  <a:lnTo>
                    <a:pt x="418" y="260"/>
                  </a:lnTo>
                  <a:lnTo>
                    <a:pt x="418" y="260"/>
                  </a:lnTo>
                  <a:lnTo>
                    <a:pt x="416" y="248"/>
                  </a:lnTo>
                  <a:lnTo>
                    <a:pt x="412" y="236"/>
                  </a:lnTo>
                  <a:lnTo>
                    <a:pt x="406" y="226"/>
                  </a:lnTo>
                  <a:lnTo>
                    <a:pt x="400" y="216"/>
                  </a:lnTo>
                  <a:lnTo>
                    <a:pt x="400" y="216"/>
                  </a:lnTo>
                  <a:lnTo>
                    <a:pt x="400" y="216"/>
                  </a:lnTo>
                  <a:lnTo>
                    <a:pt x="400" y="216"/>
                  </a:lnTo>
                  <a:lnTo>
                    <a:pt x="392" y="208"/>
                  </a:lnTo>
                  <a:lnTo>
                    <a:pt x="384" y="202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26" y="156"/>
                  </a:lnTo>
                  <a:lnTo>
                    <a:pt x="316" y="150"/>
                  </a:lnTo>
                  <a:lnTo>
                    <a:pt x="304" y="144"/>
                  </a:lnTo>
                  <a:lnTo>
                    <a:pt x="292" y="142"/>
                  </a:lnTo>
                  <a:lnTo>
                    <a:pt x="292" y="142"/>
                  </a:lnTo>
                  <a:lnTo>
                    <a:pt x="290" y="142"/>
                  </a:lnTo>
                  <a:lnTo>
                    <a:pt x="290" y="142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86" y="8"/>
                  </a:lnTo>
                  <a:lnTo>
                    <a:pt x="178" y="4"/>
                  </a:lnTo>
                  <a:lnTo>
                    <a:pt x="172" y="2"/>
                  </a:lnTo>
                  <a:lnTo>
                    <a:pt x="164" y="0"/>
                  </a:lnTo>
                  <a:lnTo>
                    <a:pt x="156" y="2"/>
                  </a:lnTo>
                  <a:lnTo>
                    <a:pt x="148" y="2"/>
                  </a:lnTo>
                  <a:lnTo>
                    <a:pt x="142" y="6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4" y="116"/>
                  </a:lnTo>
                  <a:lnTo>
                    <a:pt x="14" y="116"/>
                  </a:lnTo>
                  <a:lnTo>
                    <a:pt x="8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0" y="144"/>
                  </a:lnTo>
                  <a:lnTo>
                    <a:pt x="0" y="150"/>
                  </a:lnTo>
                  <a:lnTo>
                    <a:pt x="2" y="158"/>
                  </a:lnTo>
                  <a:lnTo>
                    <a:pt x="6" y="166"/>
                  </a:lnTo>
                  <a:lnTo>
                    <a:pt x="10" y="172"/>
                  </a:lnTo>
                  <a:lnTo>
                    <a:pt x="10" y="172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9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0" name="Freeform 1696"/>
            <p:cNvSpPr>
              <a:spLocks/>
            </p:cNvSpPr>
            <p:nvPr/>
          </p:nvSpPr>
          <p:spPr bwMode="auto">
            <a:xfrm>
              <a:off x="-1683791" y="5477630"/>
              <a:ext cx="304800" cy="304800"/>
            </a:xfrm>
            <a:custGeom>
              <a:avLst/>
              <a:gdLst>
                <a:gd name="T0" fmla="*/ 62 w 192"/>
                <a:gd name="T1" fmla="*/ 186 h 192"/>
                <a:gd name="T2" fmla="*/ 62 w 192"/>
                <a:gd name="T3" fmla="*/ 186 h 192"/>
                <a:gd name="T4" fmla="*/ 80 w 192"/>
                <a:gd name="T5" fmla="*/ 192 h 192"/>
                <a:gd name="T6" fmla="*/ 100 w 192"/>
                <a:gd name="T7" fmla="*/ 192 h 192"/>
                <a:gd name="T8" fmla="*/ 118 w 192"/>
                <a:gd name="T9" fmla="*/ 190 h 192"/>
                <a:gd name="T10" fmla="*/ 136 w 192"/>
                <a:gd name="T11" fmla="*/ 184 h 192"/>
                <a:gd name="T12" fmla="*/ 152 w 192"/>
                <a:gd name="T13" fmla="*/ 176 h 192"/>
                <a:gd name="T14" fmla="*/ 166 w 192"/>
                <a:gd name="T15" fmla="*/ 164 h 192"/>
                <a:gd name="T16" fmla="*/ 178 w 192"/>
                <a:gd name="T17" fmla="*/ 148 h 192"/>
                <a:gd name="T18" fmla="*/ 186 w 192"/>
                <a:gd name="T19" fmla="*/ 130 h 192"/>
                <a:gd name="T20" fmla="*/ 186 w 192"/>
                <a:gd name="T21" fmla="*/ 130 h 192"/>
                <a:gd name="T22" fmla="*/ 192 w 192"/>
                <a:gd name="T23" fmla="*/ 112 h 192"/>
                <a:gd name="T24" fmla="*/ 192 w 192"/>
                <a:gd name="T25" fmla="*/ 92 h 192"/>
                <a:gd name="T26" fmla="*/ 190 w 192"/>
                <a:gd name="T27" fmla="*/ 74 h 192"/>
                <a:gd name="T28" fmla="*/ 184 w 192"/>
                <a:gd name="T29" fmla="*/ 56 h 192"/>
                <a:gd name="T30" fmla="*/ 176 w 192"/>
                <a:gd name="T31" fmla="*/ 40 h 192"/>
                <a:gd name="T32" fmla="*/ 162 w 192"/>
                <a:gd name="T33" fmla="*/ 26 h 192"/>
                <a:gd name="T34" fmla="*/ 148 w 192"/>
                <a:gd name="T35" fmla="*/ 14 h 192"/>
                <a:gd name="T36" fmla="*/ 130 w 192"/>
                <a:gd name="T37" fmla="*/ 6 h 192"/>
                <a:gd name="T38" fmla="*/ 130 w 192"/>
                <a:gd name="T39" fmla="*/ 6 h 192"/>
                <a:gd name="T40" fmla="*/ 112 w 192"/>
                <a:gd name="T41" fmla="*/ 0 h 192"/>
                <a:gd name="T42" fmla="*/ 92 w 192"/>
                <a:gd name="T43" fmla="*/ 0 h 192"/>
                <a:gd name="T44" fmla="*/ 74 w 192"/>
                <a:gd name="T45" fmla="*/ 2 h 192"/>
                <a:gd name="T46" fmla="*/ 56 w 192"/>
                <a:gd name="T47" fmla="*/ 8 h 192"/>
                <a:gd name="T48" fmla="*/ 40 w 192"/>
                <a:gd name="T49" fmla="*/ 18 h 192"/>
                <a:gd name="T50" fmla="*/ 26 w 192"/>
                <a:gd name="T51" fmla="*/ 30 h 192"/>
                <a:gd name="T52" fmla="*/ 14 w 192"/>
                <a:gd name="T53" fmla="*/ 44 h 192"/>
                <a:gd name="T54" fmla="*/ 6 w 192"/>
                <a:gd name="T55" fmla="*/ 62 h 192"/>
                <a:gd name="T56" fmla="*/ 6 w 192"/>
                <a:gd name="T57" fmla="*/ 62 h 192"/>
                <a:gd name="T58" fmla="*/ 0 w 192"/>
                <a:gd name="T59" fmla="*/ 80 h 192"/>
                <a:gd name="T60" fmla="*/ 0 w 192"/>
                <a:gd name="T61" fmla="*/ 100 h 192"/>
                <a:gd name="T62" fmla="*/ 2 w 192"/>
                <a:gd name="T63" fmla="*/ 118 h 192"/>
                <a:gd name="T64" fmla="*/ 8 w 192"/>
                <a:gd name="T65" fmla="*/ 136 h 192"/>
                <a:gd name="T66" fmla="*/ 16 w 192"/>
                <a:gd name="T67" fmla="*/ 152 h 192"/>
                <a:gd name="T68" fmla="*/ 30 w 192"/>
                <a:gd name="T69" fmla="*/ 166 h 192"/>
                <a:gd name="T70" fmla="*/ 44 w 192"/>
                <a:gd name="T71" fmla="*/ 178 h 192"/>
                <a:gd name="T72" fmla="*/ 62 w 192"/>
                <a:gd name="T73" fmla="*/ 186 h 192"/>
                <a:gd name="T74" fmla="*/ 62 w 192"/>
                <a:gd name="T75" fmla="*/ 18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192">
                  <a:moveTo>
                    <a:pt x="62" y="186"/>
                  </a:moveTo>
                  <a:lnTo>
                    <a:pt x="62" y="186"/>
                  </a:lnTo>
                  <a:lnTo>
                    <a:pt x="80" y="192"/>
                  </a:lnTo>
                  <a:lnTo>
                    <a:pt x="100" y="192"/>
                  </a:lnTo>
                  <a:lnTo>
                    <a:pt x="118" y="190"/>
                  </a:lnTo>
                  <a:lnTo>
                    <a:pt x="136" y="184"/>
                  </a:lnTo>
                  <a:lnTo>
                    <a:pt x="152" y="176"/>
                  </a:lnTo>
                  <a:lnTo>
                    <a:pt x="166" y="164"/>
                  </a:lnTo>
                  <a:lnTo>
                    <a:pt x="178" y="148"/>
                  </a:lnTo>
                  <a:lnTo>
                    <a:pt x="186" y="130"/>
                  </a:lnTo>
                  <a:lnTo>
                    <a:pt x="186" y="130"/>
                  </a:lnTo>
                  <a:lnTo>
                    <a:pt x="192" y="112"/>
                  </a:lnTo>
                  <a:lnTo>
                    <a:pt x="192" y="92"/>
                  </a:lnTo>
                  <a:lnTo>
                    <a:pt x="190" y="74"/>
                  </a:lnTo>
                  <a:lnTo>
                    <a:pt x="184" y="56"/>
                  </a:lnTo>
                  <a:lnTo>
                    <a:pt x="176" y="40"/>
                  </a:lnTo>
                  <a:lnTo>
                    <a:pt x="162" y="26"/>
                  </a:lnTo>
                  <a:lnTo>
                    <a:pt x="148" y="14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12" y="0"/>
                  </a:lnTo>
                  <a:lnTo>
                    <a:pt x="92" y="0"/>
                  </a:lnTo>
                  <a:lnTo>
                    <a:pt x="74" y="2"/>
                  </a:lnTo>
                  <a:lnTo>
                    <a:pt x="56" y="8"/>
                  </a:lnTo>
                  <a:lnTo>
                    <a:pt x="40" y="18"/>
                  </a:lnTo>
                  <a:lnTo>
                    <a:pt x="26" y="30"/>
                  </a:lnTo>
                  <a:lnTo>
                    <a:pt x="14" y="44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2" y="118"/>
                  </a:lnTo>
                  <a:lnTo>
                    <a:pt x="8" y="136"/>
                  </a:lnTo>
                  <a:lnTo>
                    <a:pt x="16" y="152"/>
                  </a:lnTo>
                  <a:lnTo>
                    <a:pt x="30" y="166"/>
                  </a:lnTo>
                  <a:lnTo>
                    <a:pt x="44" y="178"/>
                  </a:lnTo>
                  <a:lnTo>
                    <a:pt x="62" y="186"/>
                  </a:lnTo>
                  <a:lnTo>
                    <a:pt x="62" y="186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209" tIns="43104" rIns="86209" bIns="431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9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pic>
        <p:nvPicPr>
          <p:cNvPr id="1026" name="Picture 2" descr="https://static.thenounproject.com/png/199037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1" y="343851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2" name="Group 131"/>
          <p:cNvGrpSpPr>
            <a:grpSpLocks noChangeAspect="1"/>
          </p:cNvGrpSpPr>
          <p:nvPr/>
        </p:nvGrpSpPr>
        <p:grpSpPr>
          <a:xfrm>
            <a:off x="688701" y="5494134"/>
            <a:ext cx="252000" cy="112595"/>
            <a:chOff x="-1024822" y="5329507"/>
            <a:chExt cx="473784" cy="211690"/>
          </a:xfrm>
        </p:grpSpPr>
        <p:sp>
          <p:nvSpPr>
            <p:cNvPr id="164" name="Freeform 64"/>
            <p:cNvSpPr>
              <a:spLocks/>
            </p:cNvSpPr>
            <p:nvPr/>
          </p:nvSpPr>
          <p:spPr bwMode="auto">
            <a:xfrm>
              <a:off x="-1024822" y="5343907"/>
              <a:ext cx="473784" cy="165608"/>
            </a:xfrm>
            <a:custGeom>
              <a:avLst/>
              <a:gdLst>
                <a:gd name="T0" fmla="*/ 987 w 987"/>
                <a:gd name="T1" fmla="*/ 203 h 345"/>
                <a:gd name="T2" fmla="*/ 987 w 987"/>
                <a:gd name="T3" fmla="*/ 308 h 345"/>
                <a:gd name="T4" fmla="*/ 987 w 987"/>
                <a:gd name="T5" fmla="*/ 308 h 345"/>
                <a:gd name="T6" fmla="*/ 986 w 987"/>
                <a:gd name="T7" fmla="*/ 315 h 345"/>
                <a:gd name="T8" fmla="*/ 983 w 987"/>
                <a:gd name="T9" fmla="*/ 322 h 345"/>
                <a:gd name="T10" fmla="*/ 981 w 987"/>
                <a:gd name="T11" fmla="*/ 328 h 345"/>
                <a:gd name="T12" fmla="*/ 976 w 987"/>
                <a:gd name="T13" fmla="*/ 334 h 345"/>
                <a:gd name="T14" fmla="*/ 970 w 987"/>
                <a:gd name="T15" fmla="*/ 339 h 345"/>
                <a:gd name="T16" fmla="*/ 964 w 987"/>
                <a:gd name="T17" fmla="*/ 343 h 345"/>
                <a:gd name="T18" fmla="*/ 957 w 987"/>
                <a:gd name="T19" fmla="*/ 344 h 345"/>
                <a:gd name="T20" fmla="*/ 950 w 987"/>
                <a:gd name="T21" fmla="*/ 345 h 345"/>
                <a:gd name="T22" fmla="*/ 36 w 987"/>
                <a:gd name="T23" fmla="*/ 345 h 345"/>
                <a:gd name="T24" fmla="*/ 36 w 987"/>
                <a:gd name="T25" fmla="*/ 345 h 345"/>
                <a:gd name="T26" fmla="*/ 29 w 987"/>
                <a:gd name="T27" fmla="*/ 344 h 345"/>
                <a:gd name="T28" fmla="*/ 23 w 987"/>
                <a:gd name="T29" fmla="*/ 343 h 345"/>
                <a:gd name="T30" fmla="*/ 16 w 987"/>
                <a:gd name="T31" fmla="*/ 339 h 345"/>
                <a:gd name="T32" fmla="*/ 11 w 987"/>
                <a:gd name="T33" fmla="*/ 334 h 345"/>
                <a:gd name="T34" fmla="*/ 6 w 987"/>
                <a:gd name="T35" fmla="*/ 328 h 345"/>
                <a:gd name="T36" fmla="*/ 2 w 987"/>
                <a:gd name="T37" fmla="*/ 322 h 345"/>
                <a:gd name="T38" fmla="*/ 0 w 987"/>
                <a:gd name="T39" fmla="*/ 315 h 345"/>
                <a:gd name="T40" fmla="*/ 0 w 987"/>
                <a:gd name="T41" fmla="*/ 308 h 345"/>
                <a:gd name="T42" fmla="*/ 0 w 987"/>
                <a:gd name="T43" fmla="*/ 37 h 345"/>
                <a:gd name="T44" fmla="*/ 0 w 987"/>
                <a:gd name="T45" fmla="*/ 37 h 345"/>
                <a:gd name="T46" fmla="*/ 0 w 987"/>
                <a:gd name="T47" fmla="*/ 29 h 345"/>
                <a:gd name="T48" fmla="*/ 2 w 987"/>
                <a:gd name="T49" fmla="*/ 23 h 345"/>
                <a:gd name="T50" fmla="*/ 6 w 987"/>
                <a:gd name="T51" fmla="*/ 16 h 345"/>
                <a:gd name="T52" fmla="*/ 11 w 987"/>
                <a:gd name="T53" fmla="*/ 11 h 345"/>
                <a:gd name="T54" fmla="*/ 16 w 987"/>
                <a:gd name="T55" fmla="*/ 6 h 345"/>
                <a:gd name="T56" fmla="*/ 23 w 987"/>
                <a:gd name="T57" fmla="*/ 3 h 345"/>
                <a:gd name="T58" fmla="*/ 29 w 987"/>
                <a:gd name="T59" fmla="*/ 0 h 345"/>
                <a:gd name="T60" fmla="*/ 36 w 987"/>
                <a:gd name="T61" fmla="*/ 0 h 345"/>
                <a:gd name="T62" fmla="*/ 907 w 987"/>
                <a:gd name="T63" fmla="*/ 0 h 345"/>
                <a:gd name="T64" fmla="*/ 907 w 987"/>
                <a:gd name="T65" fmla="*/ 0 h 345"/>
                <a:gd name="T66" fmla="*/ 915 w 987"/>
                <a:gd name="T67" fmla="*/ 1 h 345"/>
                <a:gd name="T68" fmla="*/ 921 w 987"/>
                <a:gd name="T69" fmla="*/ 3 h 345"/>
                <a:gd name="T70" fmla="*/ 927 w 987"/>
                <a:gd name="T71" fmla="*/ 6 h 345"/>
                <a:gd name="T72" fmla="*/ 933 w 987"/>
                <a:gd name="T73" fmla="*/ 11 h 345"/>
                <a:gd name="T74" fmla="*/ 936 w 987"/>
                <a:gd name="T75" fmla="*/ 17 h 345"/>
                <a:gd name="T76" fmla="*/ 940 w 987"/>
                <a:gd name="T77" fmla="*/ 23 h 345"/>
                <a:gd name="T78" fmla="*/ 942 w 987"/>
                <a:gd name="T79" fmla="*/ 30 h 345"/>
                <a:gd name="T80" fmla="*/ 945 w 987"/>
                <a:gd name="T81" fmla="*/ 37 h 345"/>
                <a:gd name="T82" fmla="*/ 987 w 987"/>
                <a:gd name="T83" fmla="*/ 20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87" h="345">
                  <a:moveTo>
                    <a:pt x="987" y="203"/>
                  </a:moveTo>
                  <a:lnTo>
                    <a:pt x="987" y="308"/>
                  </a:lnTo>
                  <a:lnTo>
                    <a:pt x="987" y="308"/>
                  </a:lnTo>
                  <a:lnTo>
                    <a:pt x="986" y="315"/>
                  </a:lnTo>
                  <a:lnTo>
                    <a:pt x="983" y="322"/>
                  </a:lnTo>
                  <a:lnTo>
                    <a:pt x="981" y="328"/>
                  </a:lnTo>
                  <a:lnTo>
                    <a:pt x="976" y="334"/>
                  </a:lnTo>
                  <a:lnTo>
                    <a:pt x="970" y="339"/>
                  </a:lnTo>
                  <a:lnTo>
                    <a:pt x="964" y="343"/>
                  </a:lnTo>
                  <a:lnTo>
                    <a:pt x="957" y="344"/>
                  </a:lnTo>
                  <a:lnTo>
                    <a:pt x="950" y="345"/>
                  </a:lnTo>
                  <a:lnTo>
                    <a:pt x="36" y="345"/>
                  </a:lnTo>
                  <a:lnTo>
                    <a:pt x="36" y="345"/>
                  </a:lnTo>
                  <a:lnTo>
                    <a:pt x="29" y="344"/>
                  </a:lnTo>
                  <a:lnTo>
                    <a:pt x="23" y="343"/>
                  </a:lnTo>
                  <a:lnTo>
                    <a:pt x="16" y="339"/>
                  </a:lnTo>
                  <a:lnTo>
                    <a:pt x="11" y="334"/>
                  </a:lnTo>
                  <a:lnTo>
                    <a:pt x="6" y="328"/>
                  </a:lnTo>
                  <a:lnTo>
                    <a:pt x="2" y="322"/>
                  </a:lnTo>
                  <a:lnTo>
                    <a:pt x="0" y="315"/>
                  </a:lnTo>
                  <a:lnTo>
                    <a:pt x="0" y="308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1" y="11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907" y="0"/>
                  </a:lnTo>
                  <a:lnTo>
                    <a:pt x="907" y="0"/>
                  </a:lnTo>
                  <a:lnTo>
                    <a:pt x="915" y="1"/>
                  </a:lnTo>
                  <a:lnTo>
                    <a:pt x="921" y="3"/>
                  </a:lnTo>
                  <a:lnTo>
                    <a:pt x="927" y="6"/>
                  </a:lnTo>
                  <a:lnTo>
                    <a:pt x="933" y="11"/>
                  </a:lnTo>
                  <a:lnTo>
                    <a:pt x="936" y="17"/>
                  </a:lnTo>
                  <a:lnTo>
                    <a:pt x="940" y="23"/>
                  </a:lnTo>
                  <a:lnTo>
                    <a:pt x="942" y="30"/>
                  </a:lnTo>
                  <a:lnTo>
                    <a:pt x="945" y="37"/>
                  </a:lnTo>
                  <a:lnTo>
                    <a:pt x="987" y="203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5" name="Freeform 65"/>
            <p:cNvSpPr>
              <a:spLocks/>
            </p:cNvSpPr>
            <p:nvPr/>
          </p:nvSpPr>
          <p:spPr bwMode="auto">
            <a:xfrm>
              <a:off x="-909617" y="5470634"/>
              <a:ext cx="70564" cy="70563"/>
            </a:xfrm>
            <a:custGeom>
              <a:avLst/>
              <a:gdLst>
                <a:gd name="T0" fmla="*/ 147 w 147"/>
                <a:gd name="T1" fmla="*/ 74 h 147"/>
                <a:gd name="T2" fmla="*/ 147 w 147"/>
                <a:gd name="T3" fmla="*/ 74 h 147"/>
                <a:gd name="T4" fmla="*/ 145 w 147"/>
                <a:gd name="T5" fmla="*/ 81 h 147"/>
                <a:gd name="T6" fmla="*/ 144 w 147"/>
                <a:gd name="T7" fmla="*/ 88 h 147"/>
                <a:gd name="T8" fmla="*/ 143 w 147"/>
                <a:gd name="T9" fmla="*/ 95 h 147"/>
                <a:gd name="T10" fmla="*/ 141 w 147"/>
                <a:gd name="T11" fmla="*/ 103 h 147"/>
                <a:gd name="T12" fmla="*/ 133 w 147"/>
                <a:gd name="T13" fmla="*/ 115 h 147"/>
                <a:gd name="T14" fmla="*/ 125 w 147"/>
                <a:gd name="T15" fmla="*/ 125 h 147"/>
                <a:gd name="T16" fmla="*/ 114 w 147"/>
                <a:gd name="T17" fmla="*/ 134 h 147"/>
                <a:gd name="T18" fmla="*/ 101 w 147"/>
                <a:gd name="T19" fmla="*/ 141 h 147"/>
                <a:gd name="T20" fmla="*/ 95 w 147"/>
                <a:gd name="T21" fmla="*/ 143 h 147"/>
                <a:gd name="T22" fmla="*/ 88 w 147"/>
                <a:gd name="T23" fmla="*/ 146 h 147"/>
                <a:gd name="T24" fmla="*/ 80 w 147"/>
                <a:gd name="T25" fmla="*/ 146 h 147"/>
                <a:gd name="T26" fmla="*/ 73 w 147"/>
                <a:gd name="T27" fmla="*/ 147 h 147"/>
                <a:gd name="T28" fmla="*/ 73 w 147"/>
                <a:gd name="T29" fmla="*/ 147 h 147"/>
                <a:gd name="T30" fmla="*/ 65 w 147"/>
                <a:gd name="T31" fmla="*/ 146 h 147"/>
                <a:gd name="T32" fmla="*/ 57 w 147"/>
                <a:gd name="T33" fmla="*/ 146 h 147"/>
                <a:gd name="T34" fmla="*/ 51 w 147"/>
                <a:gd name="T35" fmla="*/ 143 h 147"/>
                <a:gd name="T36" fmla="*/ 44 w 147"/>
                <a:gd name="T37" fmla="*/ 141 h 147"/>
                <a:gd name="T38" fmla="*/ 32 w 147"/>
                <a:gd name="T39" fmla="*/ 134 h 147"/>
                <a:gd name="T40" fmla="*/ 21 w 147"/>
                <a:gd name="T41" fmla="*/ 125 h 147"/>
                <a:gd name="T42" fmla="*/ 12 w 147"/>
                <a:gd name="T43" fmla="*/ 115 h 147"/>
                <a:gd name="T44" fmla="*/ 6 w 147"/>
                <a:gd name="T45" fmla="*/ 103 h 147"/>
                <a:gd name="T46" fmla="*/ 2 w 147"/>
                <a:gd name="T47" fmla="*/ 95 h 147"/>
                <a:gd name="T48" fmla="*/ 1 w 147"/>
                <a:gd name="T49" fmla="*/ 88 h 147"/>
                <a:gd name="T50" fmla="*/ 0 w 147"/>
                <a:gd name="T51" fmla="*/ 81 h 147"/>
                <a:gd name="T52" fmla="*/ 0 w 147"/>
                <a:gd name="T53" fmla="*/ 74 h 147"/>
                <a:gd name="T54" fmla="*/ 0 w 147"/>
                <a:gd name="T55" fmla="*/ 74 h 147"/>
                <a:gd name="T56" fmla="*/ 0 w 147"/>
                <a:gd name="T57" fmla="*/ 67 h 147"/>
                <a:gd name="T58" fmla="*/ 1 w 147"/>
                <a:gd name="T59" fmla="*/ 59 h 147"/>
                <a:gd name="T60" fmla="*/ 2 w 147"/>
                <a:gd name="T61" fmla="*/ 52 h 147"/>
                <a:gd name="T62" fmla="*/ 6 w 147"/>
                <a:gd name="T63" fmla="*/ 45 h 147"/>
                <a:gd name="T64" fmla="*/ 12 w 147"/>
                <a:gd name="T65" fmla="*/ 33 h 147"/>
                <a:gd name="T66" fmla="*/ 21 w 147"/>
                <a:gd name="T67" fmla="*/ 22 h 147"/>
                <a:gd name="T68" fmla="*/ 32 w 147"/>
                <a:gd name="T69" fmla="*/ 12 h 147"/>
                <a:gd name="T70" fmla="*/ 44 w 147"/>
                <a:gd name="T71" fmla="*/ 6 h 147"/>
                <a:gd name="T72" fmla="*/ 51 w 147"/>
                <a:gd name="T73" fmla="*/ 4 h 147"/>
                <a:gd name="T74" fmla="*/ 57 w 147"/>
                <a:gd name="T75" fmla="*/ 2 h 147"/>
                <a:gd name="T76" fmla="*/ 65 w 147"/>
                <a:gd name="T77" fmla="*/ 0 h 147"/>
                <a:gd name="T78" fmla="*/ 73 w 147"/>
                <a:gd name="T79" fmla="*/ 0 h 147"/>
                <a:gd name="T80" fmla="*/ 73 w 147"/>
                <a:gd name="T81" fmla="*/ 0 h 147"/>
                <a:gd name="T82" fmla="*/ 80 w 147"/>
                <a:gd name="T83" fmla="*/ 0 h 147"/>
                <a:gd name="T84" fmla="*/ 88 w 147"/>
                <a:gd name="T85" fmla="*/ 2 h 147"/>
                <a:gd name="T86" fmla="*/ 95 w 147"/>
                <a:gd name="T87" fmla="*/ 4 h 147"/>
                <a:gd name="T88" fmla="*/ 101 w 147"/>
                <a:gd name="T89" fmla="*/ 6 h 147"/>
                <a:gd name="T90" fmla="*/ 114 w 147"/>
                <a:gd name="T91" fmla="*/ 12 h 147"/>
                <a:gd name="T92" fmla="*/ 125 w 147"/>
                <a:gd name="T93" fmla="*/ 22 h 147"/>
                <a:gd name="T94" fmla="*/ 133 w 147"/>
                <a:gd name="T95" fmla="*/ 33 h 147"/>
                <a:gd name="T96" fmla="*/ 141 w 147"/>
                <a:gd name="T97" fmla="*/ 45 h 147"/>
                <a:gd name="T98" fmla="*/ 143 w 147"/>
                <a:gd name="T99" fmla="*/ 52 h 147"/>
                <a:gd name="T100" fmla="*/ 144 w 147"/>
                <a:gd name="T101" fmla="*/ 59 h 147"/>
                <a:gd name="T102" fmla="*/ 145 w 147"/>
                <a:gd name="T103" fmla="*/ 67 h 147"/>
                <a:gd name="T104" fmla="*/ 147 w 147"/>
                <a:gd name="T105" fmla="*/ 74 h 147"/>
                <a:gd name="T106" fmla="*/ 147 w 147"/>
                <a:gd name="T107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7" h="147">
                  <a:moveTo>
                    <a:pt x="147" y="74"/>
                  </a:moveTo>
                  <a:lnTo>
                    <a:pt x="147" y="74"/>
                  </a:lnTo>
                  <a:lnTo>
                    <a:pt x="145" y="81"/>
                  </a:lnTo>
                  <a:lnTo>
                    <a:pt x="144" y="88"/>
                  </a:lnTo>
                  <a:lnTo>
                    <a:pt x="143" y="95"/>
                  </a:lnTo>
                  <a:lnTo>
                    <a:pt x="141" y="103"/>
                  </a:lnTo>
                  <a:lnTo>
                    <a:pt x="133" y="115"/>
                  </a:lnTo>
                  <a:lnTo>
                    <a:pt x="125" y="125"/>
                  </a:lnTo>
                  <a:lnTo>
                    <a:pt x="114" y="134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6"/>
                  </a:lnTo>
                  <a:lnTo>
                    <a:pt x="80" y="146"/>
                  </a:lnTo>
                  <a:lnTo>
                    <a:pt x="73" y="147"/>
                  </a:lnTo>
                  <a:lnTo>
                    <a:pt x="73" y="147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51" y="143"/>
                  </a:lnTo>
                  <a:lnTo>
                    <a:pt x="44" y="141"/>
                  </a:lnTo>
                  <a:lnTo>
                    <a:pt x="32" y="134"/>
                  </a:lnTo>
                  <a:lnTo>
                    <a:pt x="21" y="125"/>
                  </a:lnTo>
                  <a:lnTo>
                    <a:pt x="12" y="115"/>
                  </a:lnTo>
                  <a:lnTo>
                    <a:pt x="6" y="103"/>
                  </a:lnTo>
                  <a:lnTo>
                    <a:pt x="2" y="95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2" y="52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1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1" y="4"/>
                  </a:lnTo>
                  <a:lnTo>
                    <a:pt x="57" y="2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2"/>
                  </a:lnTo>
                  <a:lnTo>
                    <a:pt x="95" y="4"/>
                  </a:lnTo>
                  <a:lnTo>
                    <a:pt x="101" y="6"/>
                  </a:lnTo>
                  <a:lnTo>
                    <a:pt x="114" y="12"/>
                  </a:lnTo>
                  <a:lnTo>
                    <a:pt x="125" y="22"/>
                  </a:lnTo>
                  <a:lnTo>
                    <a:pt x="133" y="33"/>
                  </a:lnTo>
                  <a:lnTo>
                    <a:pt x="141" y="45"/>
                  </a:lnTo>
                  <a:lnTo>
                    <a:pt x="143" y="52"/>
                  </a:lnTo>
                  <a:lnTo>
                    <a:pt x="144" y="59"/>
                  </a:lnTo>
                  <a:lnTo>
                    <a:pt x="145" y="67"/>
                  </a:lnTo>
                  <a:lnTo>
                    <a:pt x="147" y="74"/>
                  </a:lnTo>
                  <a:lnTo>
                    <a:pt x="147" y="74"/>
                  </a:lnTo>
                  <a:close/>
                </a:path>
              </a:pathLst>
            </a:custGeom>
            <a:solidFill>
              <a:srgbClr val="3FAE29"/>
            </a:solidFill>
            <a:ln w="9525">
              <a:solidFill>
                <a:srgbClr val="3FAE29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6" name="Freeform 66"/>
            <p:cNvSpPr>
              <a:spLocks/>
            </p:cNvSpPr>
            <p:nvPr/>
          </p:nvSpPr>
          <p:spPr bwMode="auto">
            <a:xfrm>
              <a:off x="-905297" y="5476394"/>
              <a:ext cx="60483" cy="59043"/>
            </a:xfrm>
            <a:custGeom>
              <a:avLst/>
              <a:gdLst>
                <a:gd name="T0" fmla="*/ 126 w 126"/>
                <a:gd name="T1" fmla="*/ 63 h 125"/>
                <a:gd name="T2" fmla="*/ 126 w 126"/>
                <a:gd name="T3" fmla="*/ 63 h 125"/>
                <a:gd name="T4" fmla="*/ 125 w 126"/>
                <a:gd name="T5" fmla="*/ 75 h 125"/>
                <a:gd name="T6" fmla="*/ 121 w 126"/>
                <a:gd name="T7" fmla="*/ 87 h 125"/>
                <a:gd name="T8" fmla="*/ 115 w 126"/>
                <a:gd name="T9" fmla="*/ 98 h 125"/>
                <a:gd name="T10" fmla="*/ 106 w 126"/>
                <a:gd name="T11" fmla="*/ 107 h 125"/>
                <a:gd name="T12" fmla="*/ 98 w 126"/>
                <a:gd name="T13" fmla="*/ 114 h 125"/>
                <a:gd name="T14" fmla="*/ 87 w 126"/>
                <a:gd name="T15" fmla="*/ 120 h 125"/>
                <a:gd name="T16" fmla="*/ 75 w 126"/>
                <a:gd name="T17" fmla="*/ 124 h 125"/>
                <a:gd name="T18" fmla="*/ 63 w 126"/>
                <a:gd name="T19" fmla="*/ 125 h 125"/>
                <a:gd name="T20" fmla="*/ 63 w 126"/>
                <a:gd name="T21" fmla="*/ 125 h 125"/>
                <a:gd name="T22" fmla="*/ 50 w 126"/>
                <a:gd name="T23" fmla="*/ 124 h 125"/>
                <a:gd name="T24" fmla="*/ 38 w 126"/>
                <a:gd name="T25" fmla="*/ 120 h 125"/>
                <a:gd name="T26" fmla="*/ 28 w 126"/>
                <a:gd name="T27" fmla="*/ 114 h 125"/>
                <a:gd name="T28" fmla="*/ 18 w 126"/>
                <a:gd name="T29" fmla="*/ 107 h 125"/>
                <a:gd name="T30" fmla="*/ 11 w 126"/>
                <a:gd name="T31" fmla="*/ 98 h 125"/>
                <a:gd name="T32" fmla="*/ 5 w 126"/>
                <a:gd name="T33" fmla="*/ 87 h 125"/>
                <a:gd name="T34" fmla="*/ 2 w 126"/>
                <a:gd name="T35" fmla="*/ 75 h 125"/>
                <a:gd name="T36" fmla="*/ 0 w 126"/>
                <a:gd name="T37" fmla="*/ 63 h 125"/>
                <a:gd name="T38" fmla="*/ 0 w 126"/>
                <a:gd name="T39" fmla="*/ 63 h 125"/>
                <a:gd name="T40" fmla="*/ 2 w 126"/>
                <a:gd name="T41" fmla="*/ 50 h 125"/>
                <a:gd name="T42" fmla="*/ 5 w 126"/>
                <a:gd name="T43" fmla="*/ 39 h 125"/>
                <a:gd name="T44" fmla="*/ 11 w 126"/>
                <a:gd name="T45" fmla="*/ 28 h 125"/>
                <a:gd name="T46" fmla="*/ 18 w 126"/>
                <a:gd name="T47" fmla="*/ 18 h 125"/>
                <a:gd name="T48" fmla="*/ 28 w 126"/>
                <a:gd name="T49" fmla="*/ 11 h 125"/>
                <a:gd name="T50" fmla="*/ 38 w 126"/>
                <a:gd name="T51" fmla="*/ 5 h 125"/>
                <a:gd name="T52" fmla="*/ 50 w 126"/>
                <a:gd name="T53" fmla="*/ 1 h 125"/>
                <a:gd name="T54" fmla="*/ 63 w 126"/>
                <a:gd name="T55" fmla="*/ 0 h 125"/>
                <a:gd name="T56" fmla="*/ 63 w 126"/>
                <a:gd name="T57" fmla="*/ 0 h 125"/>
                <a:gd name="T58" fmla="*/ 75 w 126"/>
                <a:gd name="T59" fmla="*/ 1 h 125"/>
                <a:gd name="T60" fmla="*/ 87 w 126"/>
                <a:gd name="T61" fmla="*/ 5 h 125"/>
                <a:gd name="T62" fmla="*/ 98 w 126"/>
                <a:gd name="T63" fmla="*/ 11 h 125"/>
                <a:gd name="T64" fmla="*/ 106 w 126"/>
                <a:gd name="T65" fmla="*/ 18 h 125"/>
                <a:gd name="T66" fmla="*/ 115 w 126"/>
                <a:gd name="T67" fmla="*/ 28 h 125"/>
                <a:gd name="T68" fmla="*/ 121 w 126"/>
                <a:gd name="T69" fmla="*/ 39 h 125"/>
                <a:gd name="T70" fmla="*/ 125 w 126"/>
                <a:gd name="T71" fmla="*/ 50 h 125"/>
                <a:gd name="T72" fmla="*/ 126 w 126"/>
                <a:gd name="T73" fmla="*/ 63 h 125"/>
                <a:gd name="T74" fmla="*/ 126 w 126"/>
                <a:gd name="T75" fmla="*/ 6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25">
                  <a:moveTo>
                    <a:pt x="126" y="63"/>
                  </a:moveTo>
                  <a:lnTo>
                    <a:pt x="126" y="63"/>
                  </a:lnTo>
                  <a:lnTo>
                    <a:pt x="125" y="75"/>
                  </a:lnTo>
                  <a:lnTo>
                    <a:pt x="121" y="87"/>
                  </a:lnTo>
                  <a:lnTo>
                    <a:pt x="115" y="98"/>
                  </a:lnTo>
                  <a:lnTo>
                    <a:pt x="106" y="107"/>
                  </a:lnTo>
                  <a:lnTo>
                    <a:pt x="98" y="114"/>
                  </a:lnTo>
                  <a:lnTo>
                    <a:pt x="87" y="120"/>
                  </a:lnTo>
                  <a:lnTo>
                    <a:pt x="75" y="124"/>
                  </a:lnTo>
                  <a:lnTo>
                    <a:pt x="63" y="125"/>
                  </a:lnTo>
                  <a:lnTo>
                    <a:pt x="63" y="125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7"/>
                  </a:lnTo>
                  <a:lnTo>
                    <a:pt x="11" y="98"/>
                  </a:lnTo>
                  <a:lnTo>
                    <a:pt x="5" y="87"/>
                  </a:lnTo>
                  <a:lnTo>
                    <a:pt x="2" y="75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" y="50"/>
                  </a:lnTo>
                  <a:lnTo>
                    <a:pt x="5" y="39"/>
                  </a:lnTo>
                  <a:lnTo>
                    <a:pt x="11" y="28"/>
                  </a:lnTo>
                  <a:lnTo>
                    <a:pt x="18" y="18"/>
                  </a:lnTo>
                  <a:lnTo>
                    <a:pt x="28" y="11"/>
                  </a:lnTo>
                  <a:lnTo>
                    <a:pt x="38" y="5"/>
                  </a:lnTo>
                  <a:lnTo>
                    <a:pt x="50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75" y="1"/>
                  </a:lnTo>
                  <a:lnTo>
                    <a:pt x="87" y="5"/>
                  </a:lnTo>
                  <a:lnTo>
                    <a:pt x="98" y="11"/>
                  </a:lnTo>
                  <a:lnTo>
                    <a:pt x="106" y="18"/>
                  </a:lnTo>
                  <a:lnTo>
                    <a:pt x="115" y="28"/>
                  </a:lnTo>
                  <a:lnTo>
                    <a:pt x="121" y="39"/>
                  </a:lnTo>
                  <a:lnTo>
                    <a:pt x="125" y="50"/>
                  </a:lnTo>
                  <a:lnTo>
                    <a:pt x="126" y="63"/>
                  </a:lnTo>
                  <a:lnTo>
                    <a:pt x="126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7" name="Freeform 67"/>
            <p:cNvSpPr>
              <a:spLocks/>
            </p:cNvSpPr>
            <p:nvPr/>
          </p:nvSpPr>
          <p:spPr bwMode="auto">
            <a:xfrm>
              <a:off x="-889456" y="5490795"/>
              <a:ext cx="30242" cy="30241"/>
            </a:xfrm>
            <a:custGeom>
              <a:avLst/>
              <a:gdLst>
                <a:gd name="T0" fmla="*/ 62 w 62"/>
                <a:gd name="T1" fmla="*/ 32 h 63"/>
                <a:gd name="T2" fmla="*/ 62 w 62"/>
                <a:gd name="T3" fmla="*/ 32 h 63"/>
                <a:gd name="T4" fmla="*/ 61 w 62"/>
                <a:gd name="T5" fmla="*/ 38 h 63"/>
                <a:gd name="T6" fmla="*/ 60 w 62"/>
                <a:gd name="T7" fmla="*/ 44 h 63"/>
                <a:gd name="T8" fmla="*/ 56 w 62"/>
                <a:gd name="T9" fmla="*/ 49 h 63"/>
                <a:gd name="T10" fmla="*/ 53 w 62"/>
                <a:gd name="T11" fmla="*/ 53 h 63"/>
                <a:gd name="T12" fmla="*/ 48 w 62"/>
                <a:gd name="T13" fmla="*/ 57 h 63"/>
                <a:gd name="T14" fmla="*/ 43 w 62"/>
                <a:gd name="T15" fmla="*/ 61 h 63"/>
                <a:gd name="T16" fmla="*/ 37 w 62"/>
                <a:gd name="T17" fmla="*/ 62 h 63"/>
                <a:gd name="T18" fmla="*/ 31 w 62"/>
                <a:gd name="T19" fmla="*/ 63 h 63"/>
                <a:gd name="T20" fmla="*/ 31 w 62"/>
                <a:gd name="T21" fmla="*/ 63 h 63"/>
                <a:gd name="T22" fmla="*/ 24 w 62"/>
                <a:gd name="T23" fmla="*/ 62 h 63"/>
                <a:gd name="T24" fmla="*/ 19 w 62"/>
                <a:gd name="T25" fmla="*/ 61 h 63"/>
                <a:gd name="T26" fmla="*/ 13 w 62"/>
                <a:gd name="T27" fmla="*/ 57 h 63"/>
                <a:gd name="T28" fmla="*/ 8 w 62"/>
                <a:gd name="T29" fmla="*/ 53 h 63"/>
                <a:gd name="T30" fmla="*/ 5 w 62"/>
                <a:gd name="T31" fmla="*/ 49 h 63"/>
                <a:gd name="T32" fmla="*/ 2 w 62"/>
                <a:gd name="T33" fmla="*/ 44 h 63"/>
                <a:gd name="T34" fmla="*/ 0 w 62"/>
                <a:gd name="T35" fmla="*/ 38 h 63"/>
                <a:gd name="T36" fmla="*/ 0 w 62"/>
                <a:gd name="T37" fmla="*/ 32 h 63"/>
                <a:gd name="T38" fmla="*/ 0 w 62"/>
                <a:gd name="T39" fmla="*/ 32 h 63"/>
                <a:gd name="T40" fmla="*/ 0 w 62"/>
                <a:gd name="T41" fmla="*/ 26 h 63"/>
                <a:gd name="T42" fmla="*/ 2 w 62"/>
                <a:gd name="T43" fmla="*/ 20 h 63"/>
                <a:gd name="T44" fmla="*/ 5 w 62"/>
                <a:gd name="T45" fmla="*/ 14 h 63"/>
                <a:gd name="T46" fmla="*/ 8 w 62"/>
                <a:gd name="T47" fmla="*/ 9 h 63"/>
                <a:gd name="T48" fmla="*/ 13 w 62"/>
                <a:gd name="T49" fmla="*/ 5 h 63"/>
                <a:gd name="T50" fmla="*/ 19 w 62"/>
                <a:gd name="T51" fmla="*/ 3 h 63"/>
                <a:gd name="T52" fmla="*/ 24 w 62"/>
                <a:gd name="T53" fmla="*/ 0 h 63"/>
                <a:gd name="T54" fmla="*/ 31 w 62"/>
                <a:gd name="T55" fmla="*/ 0 h 63"/>
                <a:gd name="T56" fmla="*/ 31 w 62"/>
                <a:gd name="T57" fmla="*/ 0 h 63"/>
                <a:gd name="T58" fmla="*/ 37 w 62"/>
                <a:gd name="T59" fmla="*/ 0 h 63"/>
                <a:gd name="T60" fmla="*/ 43 w 62"/>
                <a:gd name="T61" fmla="*/ 3 h 63"/>
                <a:gd name="T62" fmla="*/ 48 w 62"/>
                <a:gd name="T63" fmla="*/ 5 h 63"/>
                <a:gd name="T64" fmla="*/ 53 w 62"/>
                <a:gd name="T65" fmla="*/ 9 h 63"/>
                <a:gd name="T66" fmla="*/ 56 w 62"/>
                <a:gd name="T67" fmla="*/ 14 h 63"/>
                <a:gd name="T68" fmla="*/ 60 w 62"/>
                <a:gd name="T69" fmla="*/ 20 h 63"/>
                <a:gd name="T70" fmla="*/ 61 w 62"/>
                <a:gd name="T71" fmla="*/ 26 h 63"/>
                <a:gd name="T72" fmla="*/ 62 w 62"/>
                <a:gd name="T73" fmla="*/ 32 h 63"/>
                <a:gd name="T74" fmla="*/ 62 w 62"/>
                <a:gd name="T75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" h="63">
                  <a:moveTo>
                    <a:pt x="62" y="32"/>
                  </a:moveTo>
                  <a:lnTo>
                    <a:pt x="62" y="32"/>
                  </a:lnTo>
                  <a:lnTo>
                    <a:pt x="61" y="38"/>
                  </a:lnTo>
                  <a:lnTo>
                    <a:pt x="60" y="44"/>
                  </a:lnTo>
                  <a:lnTo>
                    <a:pt x="56" y="49"/>
                  </a:lnTo>
                  <a:lnTo>
                    <a:pt x="53" y="53"/>
                  </a:lnTo>
                  <a:lnTo>
                    <a:pt x="48" y="57"/>
                  </a:lnTo>
                  <a:lnTo>
                    <a:pt x="43" y="61"/>
                  </a:lnTo>
                  <a:lnTo>
                    <a:pt x="37" y="62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24" y="62"/>
                  </a:lnTo>
                  <a:lnTo>
                    <a:pt x="19" y="61"/>
                  </a:lnTo>
                  <a:lnTo>
                    <a:pt x="13" y="57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9" y="3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3" y="3"/>
                  </a:lnTo>
                  <a:lnTo>
                    <a:pt x="48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60" y="20"/>
                  </a:lnTo>
                  <a:lnTo>
                    <a:pt x="61" y="26"/>
                  </a:lnTo>
                  <a:lnTo>
                    <a:pt x="62" y="3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8" name="Freeform 68"/>
            <p:cNvSpPr>
              <a:spLocks/>
            </p:cNvSpPr>
            <p:nvPr/>
          </p:nvSpPr>
          <p:spPr bwMode="auto">
            <a:xfrm>
              <a:off x="-990261" y="5470634"/>
              <a:ext cx="70564" cy="70563"/>
            </a:xfrm>
            <a:custGeom>
              <a:avLst/>
              <a:gdLst>
                <a:gd name="T0" fmla="*/ 147 w 147"/>
                <a:gd name="T1" fmla="*/ 74 h 147"/>
                <a:gd name="T2" fmla="*/ 147 w 147"/>
                <a:gd name="T3" fmla="*/ 74 h 147"/>
                <a:gd name="T4" fmla="*/ 147 w 147"/>
                <a:gd name="T5" fmla="*/ 81 h 147"/>
                <a:gd name="T6" fmla="*/ 146 w 147"/>
                <a:gd name="T7" fmla="*/ 88 h 147"/>
                <a:gd name="T8" fmla="*/ 143 w 147"/>
                <a:gd name="T9" fmla="*/ 95 h 147"/>
                <a:gd name="T10" fmla="*/ 141 w 147"/>
                <a:gd name="T11" fmla="*/ 103 h 147"/>
                <a:gd name="T12" fmla="*/ 135 w 147"/>
                <a:gd name="T13" fmla="*/ 115 h 147"/>
                <a:gd name="T14" fmla="*/ 125 w 147"/>
                <a:gd name="T15" fmla="*/ 125 h 147"/>
                <a:gd name="T16" fmla="*/ 114 w 147"/>
                <a:gd name="T17" fmla="*/ 134 h 147"/>
                <a:gd name="T18" fmla="*/ 102 w 147"/>
                <a:gd name="T19" fmla="*/ 141 h 147"/>
                <a:gd name="T20" fmla="*/ 95 w 147"/>
                <a:gd name="T21" fmla="*/ 143 h 147"/>
                <a:gd name="T22" fmla="*/ 88 w 147"/>
                <a:gd name="T23" fmla="*/ 146 h 147"/>
                <a:gd name="T24" fmla="*/ 81 w 147"/>
                <a:gd name="T25" fmla="*/ 146 h 147"/>
                <a:gd name="T26" fmla="*/ 73 w 147"/>
                <a:gd name="T27" fmla="*/ 147 h 147"/>
                <a:gd name="T28" fmla="*/ 73 w 147"/>
                <a:gd name="T29" fmla="*/ 147 h 147"/>
                <a:gd name="T30" fmla="*/ 66 w 147"/>
                <a:gd name="T31" fmla="*/ 146 h 147"/>
                <a:gd name="T32" fmla="*/ 59 w 147"/>
                <a:gd name="T33" fmla="*/ 146 h 147"/>
                <a:gd name="T34" fmla="*/ 52 w 147"/>
                <a:gd name="T35" fmla="*/ 143 h 147"/>
                <a:gd name="T36" fmla="*/ 44 w 147"/>
                <a:gd name="T37" fmla="*/ 141 h 147"/>
                <a:gd name="T38" fmla="*/ 32 w 147"/>
                <a:gd name="T39" fmla="*/ 134 h 147"/>
                <a:gd name="T40" fmla="*/ 22 w 147"/>
                <a:gd name="T41" fmla="*/ 125 h 147"/>
                <a:gd name="T42" fmla="*/ 12 w 147"/>
                <a:gd name="T43" fmla="*/ 115 h 147"/>
                <a:gd name="T44" fmla="*/ 6 w 147"/>
                <a:gd name="T45" fmla="*/ 103 h 147"/>
                <a:gd name="T46" fmla="*/ 3 w 147"/>
                <a:gd name="T47" fmla="*/ 95 h 147"/>
                <a:gd name="T48" fmla="*/ 1 w 147"/>
                <a:gd name="T49" fmla="*/ 88 h 147"/>
                <a:gd name="T50" fmla="*/ 0 w 147"/>
                <a:gd name="T51" fmla="*/ 81 h 147"/>
                <a:gd name="T52" fmla="*/ 0 w 147"/>
                <a:gd name="T53" fmla="*/ 74 h 147"/>
                <a:gd name="T54" fmla="*/ 0 w 147"/>
                <a:gd name="T55" fmla="*/ 74 h 147"/>
                <a:gd name="T56" fmla="*/ 0 w 147"/>
                <a:gd name="T57" fmla="*/ 67 h 147"/>
                <a:gd name="T58" fmla="*/ 1 w 147"/>
                <a:gd name="T59" fmla="*/ 59 h 147"/>
                <a:gd name="T60" fmla="*/ 3 w 147"/>
                <a:gd name="T61" fmla="*/ 52 h 147"/>
                <a:gd name="T62" fmla="*/ 6 w 147"/>
                <a:gd name="T63" fmla="*/ 45 h 147"/>
                <a:gd name="T64" fmla="*/ 12 w 147"/>
                <a:gd name="T65" fmla="*/ 33 h 147"/>
                <a:gd name="T66" fmla="*/ 22 w 147"/>
                <a:gd name="T67" fmla="*/ 22 h 147"/>
                <a:gd name="T68" fmla="*/ 32 w 147"/>
                <a:gd name="T69" fmla="*/ 12 h 147"/>
                <a:gd name="T70" fmla="*/ 44 w 147"/>
                <a:gd name="T71" fmla="*/ 6 h 147"/>
                <a:gd name="T72" fmla="*/ 52 w 147"/>
                <a:gd name="T73" fmla="*/ 4 h 147"/>
                <a:gd name="T74" fmla="*/ 59 w 147"/>
                <a:gd name="T75" fmla="*/ 2 h 147"/>
                <a:gd name="T76" fmla="*/ 66 w 147"/>
                <a:gd name="T77" fmla="*/ 0 h 147"/>
                <a:gd name="T78" fmla="*/ 73 w 147"/>
                <a:gd name="T79" fmla="*/ 0 h 147"/>
                <a:gd name="T80" fmla="*/ 73 w 147"/>
                <a:gd name="T81" fmla="*/ 0 h 147"/>
                <a:gd name="T82" fmla="*/ 81 w 147"/>
                <a:gd name="T83" fmla="*/ 0 h 147"/>
                <a:gd name="T84" fmla="*/ 88 w 147"/>
                <a:gd name="T85" fmla="*/ 2 h 147"/>
                <a:gd name="T86" fmla="*/ 95 w 147"/>
                <a:gd name="T87" fmla="*/ 4 h 147"/>
                <a:gd name="T88" fmla="*/ 102 w 147"/>
                <a:gd name="T89" fmla="*/ 6 h 147"/>
                <a:gd name="T90" fmla="*/ 114 w 147"/>
                <a:gd name="T91" fmla="*/ 12 h 147"/>
                <a:gd name="T92" fmla="*/ 125 w 147"/>
                <a:gd name="T93" fmla="*/ 22 h 147"/>
                <a:gd name="T94" fmla="*/ 135 w 147"/>
                <a:gd name="T95" fmla="*/ 33 h 147"/>
                <a:gd name="T96" fmla="*/ 141 w 147"/>
                <a:gd name="T97" fmla="*/ 45 h 147"/>
                <a:gd name="T98" fmla="*/ 143 w 147"/>
                <a:gd name="T99" fmla="*/ 52 h 147"/>
                <a:gd name="T100" fmla="*/ 146 w 147"/>
                <a:gd name="T101" fmla="*/ 59 h 147"/>
                <a:gd name="T102" fmla="*/ 147 w 147"/>
                <a:gd name="T103" fmla="*/ 67 h 147"/>
                <a:gd name="T104" fmla="*/ 147 w 147"/>
                <a:gd name="T105" fmla="*/ 74 h 147"/>
                <a:gd name="T106" fmla="*/ 147 w 147"/>
                <a:gd name="T107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7" h="147">
                  <a:moveTo>
                    <a:pt x="147" y="74"/>
                  </a:moveTo>
                  <a:lnTo>
                    <a:pt x="147" y="74"/>
                  </a:lnTo>
                  <a:lnTo>
                    <a:pt x="147" y="81"/>
                  </a:lnTo>
                  <a:lnTo>
                    <a:pt x="146" y="88"/>
                  </a:lnTo>
                  <a:lnTo>
                    <a:pt x="143" y="95"/>
                  </a:lnTo>
                  <a:lnTo>
                    <a:pt x="141" y="103"/>
                  </a:lnTo>
                  <a:lnTo>
                    <a:pt x="135" y="115"/>
                  </a:lnTo>
                  <a:lnTo>
                    <a:pt x="125" y="125"/>
                  </a:lnTo>
                  <a:lnTo>
                    <a:pt x="114" y="134"/>
                  </a:lnTo>
                  <a:lnTo>
                    <a:pt x="102" y="141"/>
                  </a:lnTo>
                  <a:lnTo>
                    <a:pt x="95" y="143"/>
                  </a:lnTo>
                  <a:lnTo>
                    <a:pt x="88" y="146"/>
                  </a:lnTo>
                  <a:lnTo>
                    <a:pt x="81" y="146"/>
                  </a:lnTo>
                  <a:lnTo>
                    <a:pt x="73" y="147"/>
                  </a:lnTo>
                  <a:lnTo>
                    <a:pt x="73" y="147"/>
                  </a:lnTo>
                  <a:lnTo>
                    <a:pt x="66" y="146"/>
                  </a:lnTo>
                  <a:lnTo>
                    <a:pt x="59" y="146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2" y="134"/>
                  </a:lnTo>
                  <a:lnTo>
                    <a:pt x="22" y="125"/>
                  </a:lnTo>
                  <a:lnTo>
                    <a:pt x="12" y="115"/>
                  </a:lnTo>
                  <a:lnTo>
                    <a:pt x="6" y="103"/>
                  </a:lnTo>
                  <a:lnTo>
                    <a:pt x="3" y="95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3" y="52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2"/>
                  </a:lnTo>
                  <a:lnTo>
                    <a:pt x="95" y="4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5" y="22"/>
                  </a:lnTo>
                  <a:lnTo>
                    <a:pt x="135" y="33"/>
                  </a:lnTo>
                  <a:lnTo>
                    <a:pt x="141" y="45"/>
                  </a:lnTo>
                  <a:lnTo>
                    <a:pt x="143" y="52"/>
                  </a:lnTo>
                  <a:lnTo>
                    <a:pt x="146" y="59"/>
                  </a:lnTo>
                  <a:lnTo>
                    <a:pt x="147" y="67"/>
                  </a:lnTo>
                  <a:lnTo>
                    <a:pt x="147" y="74"/>
                  </a:lnTo>
                  <a:lnTo>
                    <a:pt x="147" y="74"/>
                  </a:lnTo>
                  <a:close/>
                </a:path>
              </a:pathLst>
            </a:custGeom>
            <a:solidFill>
              <a:srgbClr val="3FAE29"/>
            </a:solidFill>
            <a:ln w="9525">
              <a:solidFill>
                <a:srgbClr val="3FAE29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9" name="Freeform 69"/>
            <p:cNvSpPr>
              <a:spLocks/>
            </p:cNvSpPr>
            <p:nvPr/>
          </p:nvSpPr>
          <p:spPr bwMode="auto">
            <a:xfrm>
              <a:off x="-985941" y="5476394"/>
              <a:ext cx="60483" cy="59043"/>
            </a:xfrm>
            <a:custGeom>
              <a:avLst/>
              <a:gdLst>
                <a:gd name="T0" fmla="*/ 125 w 125"/>
                <a:gd name="T1" fmla="*/ 63 h 125"/>
                <a:gd name="T2" fmla="*/ 125 w 125"/>
                <a:gd name="T3" fmla="*/ 63 h 125"/>
                <a:gd name="T4" fmla="*/ 124 w 125"/>
                <a:gd name="T5" fmla="*/ 75 h 125"/>
                <a:gd name="T6" fmla="*/ 120 w 125"/>
                <a:gd name="T7" fmla="*/ 87 h 125"/>
                <a:gd name="T8" fmla="*/ 114 w 125"/>
                <a:gd name="T9" fmla="*/ 98 h 125"/>
                <a:gd name="T10" fmla="*/ 107 w 125"/>
                <a:gd name="T11" fmla="*/ 107 h 125"/>
                <a:gd name="T12" fmla="*/ 97 w 125"/>
                <a:gd name="T13" fmla="*/ 114 h 125"/>
                <a:gd name="T14" fmla="*/ 86 w 125"/>
                <a:gd name="T15" fmla="*/ 120 h 125"/>
                <a:gd name="T16" fmla="*/ 74 w 125"/>
                <a:gd name="T17" fmla="*/ 124 h 125"/>
                <a:gd name="T18" fmla="*/ 62 w 125"/>
                <a:gd name="T19" fmla="*/ 125 h 125"/>
                <a:gd name="T20" fmla="*/ 62 w 125"/>
                <a:gd name="T21" fmla="*/ 125 h 125"/>
                <a:gd name="T22" fmla="*/ 49 w 125"/>
                <a:gd name="T23" fmla="*/ 124 h 125"/>
                <a:gd name="T24" fmla="*/ 38 w 125"/>
                <a:gd name="T25" fmla="*/ 120 h 125"/>
                <a:gd name="T26" fmla="*/ 27 w 125"/>
                <a:gd name="T27" fmla="*/ 114 h 125"/>
                <a:gd name="T28" fmla="*/ 18 w 125"/>
                <a:gd name="T29" fmla="*/ 107 h 125"/>
                <a:gd name="T30" fmla="*/ 11 w 125"/>
                <a:gd name="T31" fmla="*/ 98 h 125"/>
                <a:gd name="T32" fmla="*/ 5 w 125"/>
                <a:gd name="T33" fmla="*/ 87 h 125"/>
                <a:gd name="T34" fmla="*/ 1 w 125"/>
                <a:gd name="T35" fmla="*/ 75 h 125"/>
                <a:gd name="T36" fmla="*/ 0 w 125"/>
                <a:gd name="T37" fmla="*/ 63 h 125"/>
                <a:gd name="T38" fmla="*/ 0 w 125"/>
                <a:gd name="T39" fmla="*/ 63 h 125"/>
                <a:gd name="T40" fmla="*/ 1 w 125"/>
                <a:gd name="T41" fmla="*/ 50 h 125"/>
                <a:gd name="T42" fmla="*/ 5 w 125"/>
                <a:gd name="T43" fmla="*/ 39 h 125"/>
                <a:gd name="T44" fmla="*/ 11 w 125"/>
                <a:gd name="T45" fmla="*/ 28 h 125"/>
                <a:gd name="T46" fmla="*/ 18 w 125"/>
                <a:gd name="T47" fmla="*/ 18 h 125"/>
                <a:gd name="T48" fmla="*/ 27 w 125"/>
                <a:gd name="T49" fmla="*/ 11 h 125"/>
                <a:gd name="T50" fmla="*/ 38 w 125"/>
                <a:gd name="T51" fmla="*/ 5 h 125"/>
                <a:gd name="T52" fmla="*/ 49 w 125"/>
                <a:gd name="T53" fmla="*/ 1 h 125"/>
                <a:gd name="T54" fmla="*/ 62 w 125"/>
                <a:gd name="T55" fmla="*/ 0 h 125"/>
                <a:gd name="T56" fmla="*/ 62 w 125"/>
                <a:gd name="T57" fmla="*/ 0 h 125"/>
                <a:gd name="T58" fmla="*/ 74 w 125"/>
                <a:gd name="T59" fmla="*/ 1 h 125"/>
                <a:gd name="T60" fmla="*/ 86 w 125"/>
                <a:gd name="T61" fmla="*/ 5 h 125"/>
                <a:gd name="T62" fmla="*/ 97 w 125"/>
                <a:gd name="T63" fmla="*/ 11 h 125"/>
                <a:gd name="T64" fmla="*/ 107 w 125"/>
                <a:gd name="T65" fmla="*/ 18 h 125"/>
                <a:gd name="T66" fmla="*/ 114 w 125"/>
                <a:gd name="T67" fmla="*/ 28 h 125"/>
                <a:gd name="T68" fmla="*/ 120 w 125"/>
                <a:gd name="T69" fmla="*/ 39 h 125"/>
                <a:gd name="T70" fmla="*/ 124 w 125"/>
                <a:gd name="T71" fmla="*/ 50 h 125"/>
                <a:gd name="T72" fmla="*/ 125 w 125"/>
                <a:gd name="T73" fmla="*/ 63 h 125"/>
                <a:gd name="T74" fmla="*/ 125 w 125"/>
                <a:gd name="T75" fmla="*/ 6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125" y="63"/>
                  </a:moveTo>
                  <a:lnTo>
                    <a:pt x="125" y="63"/>
                  </a:lnTo>
                  <a:lnTo>
                    <a:pt x="124" y="75"/>
                  </a:lnTo>
                  <a:lnTo>
                    <a:pt x="120" y="87"/>
                  </a:lnTo>
                  <a:lnTo>
                    <a:pt x="114" y="98"/>
                  </a:lnTo>
                  <a:lnTo>
                    <a:pt x="107" y="107"/>
                  </a:lnTo>
                  <a:lnTo>
                    <a:pt x="97" y="114"/>
                  </a:lnTo>
                  <a:lnTo>
                    <a:pt x="86" y="120"/>
                  </a:lnTo>
                  <a:lnTo>
                    <a:pt x="74" y="124"/>
                  </a:lnTo>
                  <a:lnTo>
                    <a:pt x="62" y="125"/>
                  </a:lnTo>
                  <a:lnTo>
                    <a:pt x="62" y="125"/>
                  </a:lnTo>
                  <a:lnTo>
                    <a:pt x="49" y="124"/>
                  </a:lnTo>
                  <a:lnTo>
                    <a:pt x="38" y="120"/>
                  </a:lnTo>
                  <a:lnTo>
                    <a:pt x="27" y="114"/>
                  </a:lnTo>
                  <a:lnTo>
                    <a:pt x="18" y="107"/>
                  </a:lnTo>
                  <a:lnTo>
                    <a:pt x="11" y="98"/>
                  </a:lnTo>
                  <a:lnTo>
                    <a:pt x="5" y="87"/>
                  </a:lnTo>
                  <a:lnTo>
                    <a:pt x="1" y="75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1" y="50"/>
                  </a:lnTo>
                  <a:lnTo>
                    <a:pt x="5" y="39"/>
                  </a:lnTo>
                  <a:lnTo>
                    <a:pt x="11" y="28"/>
                  </a:lnTo>
                  <a:lnTo>
                    <a:pt x="18" y="18"/>
                  </a:lnTo>
                  <a:lnTo>
                    <a:pt x="27" y="11"/>
                  </a:lnTo>
                  <a:lnTo>
                    <a:pt x="38" y="5"/>
                  </a:lnTo>
                  <a:lnTo>
                    <a:pt x="49" y="1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4" y="1"/>
                  </a:lnTo>
                  <a:lnTo>
                    <a:pt x="86" y="5"/>
                  </a:lnTo>
                  <a:lnTo>
                    <a:pt x="97" y="11"/>
                  </a:lnTo>
                  <a:lnTo>
                    <a:pt x="107" y="18"/>
                  </a:lnTo>
                  <a:lnTo>
                    <a:pt x="114" y="28"/>
                  </a:lnTo>
                  <a:lnTo>
                    <a:pt x="120" y="39"/>
                  </a:lnTo>
                  <a:lnTo>
                    <a:pt x="124" y="50"/>
                  </a:lnTo>
                  <a:lnTo>
                    <a:pt x="125" y="63"/>
                  </a:lnTo>
                  <a:lnTo>
                    <a:pt x="125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0" name="Freeform 70"/>
            <p:cNvSpPr>
              <a:spLocks/>
            </p:cNvSpPr>
            <p:nvPr/>
          </p:nvSpPr>
          <p:spPr bwMode="auto">
            <a:xfrm>
              <a:off x="-970100" y="5490795"/>
              <a:ext cx="30242" cy="30241"/>
            </a:xfrm>
            <a:custGeom>
              <a:avLst/>
              <a:gdLst>
                <a:gd name="T0" fmla="*/ 63 w 63"/>
                <a:gd name="T1" fmla="*/ 32 h 63"/>
                <a:gd name="T2" fmla="*/ 63 w 63"/>
                <a:gd name="T3" fmla="*/ 32 h 63"/>
                <a:gd name="T4" fmla="*/ 61 w 63"/>
                <a:gd name="T5" fmla="*/ 38 h 63"/>
                <a:gd name="T6" fmla="*/ 60 w 63"/>
                <a:gd name="T7" fmla="*/ 44 h 63"/>
                <a:gd name="T8" fmla="*/ 57 w 63"/>
                <a:gd name="T9" fmla="*/ 49 h 63"/>
                <a:gd name="T10" fmla="*/ 53 w 63"/>
                <a:gd name="T11" fmla="*/ 53 h 63"/>
                <a:gd name="T12" fmla="*/ 48 w 63"/>
                <a:gd name="T13" fmla="*/ 57 h 63"/>
                <a:gd name="T14" fmla="*/ 43 w 63"/>
                <a:gd name="T15" fmla="*/ 61 h 63"/>
                <a:gd name="T16" fmla="*/ 37 w 63"/>
                <a:gd name="T17" fmla="*/ 62 h 63"/>
                <a:gd name="T18" fmla="*/ 31 w 63"/>
                <a:gd name="T19" fmla="*/ 63 h 63"/>
                <a:gd name="T20" fmla="*/ 31 w 63"/>
                <a:gd name="T21" fmla="*/ 63 h 63"/>
                <a:gd name="T22" fmla="*/ 25 w 63"/>
                <a:gd name="T23" fmla="*/ 62 h 63"/>
                <a:gd name="T24" fmla="*/ 19 w 63"/>
                <a:gd name="T25" fmla="*/ 61 h 63"/>
                <a:gd name="T26" fmla="*/ 13 w 63"/>
                <a:gd name="T27" fmla="*/ 57 h 63"/>
                <a:gd name="T28" fmla="*/ 10 w 63"/>
                <a:gd name="T29" fmla="*/ 53 h 63"/>
                <a:gd name="T30" fmla="*/ 5 w 63"/>
                <a:gd name="T31" fmla="*/ 49 h 63"/>
                <a:gd name="T32" fmla="*/ 2 w 63"/>
                <a:gd name="T33" fmla="*/ 44 h 63"/>
                <a:gd name="T34" fmla="*/ 1 w 63"/>
                <a:gd name="T35" fmla="*/ 38 h 63"/>
                <a:gd name="T36" fmla="*/ 0 w 63"/>
                <a:gd name="T37" fmla="*/ 32 h 63"/>
                <a:gd name="T38" fmla="*/ 0 w 63"/>
                <a:gd name="T39" fmla="*/ 32 h 63"/>
                <a:gd name="T40" fmla="*/ 1 w 63"/>
                <a:gd name="T41" fmla="*/ 26 h 63"/>
                <a:gd name="T42" fmla="*/ 2 w 63"/>
                <a:gd name="T43" fmla="*/ 20 h 63"/>
                <a:gd name="T44" fmla="*/ 5 w 63"/>
                <a:gd name="T45" fmla="*/ 14 h 63"/>
                <a:gd name="T46" fmla="*/ 10 w 63"/>
                <a:gd name="T47" fmla="*/ 9 h 63"/>
                <a:gd name="T48" fmla="*/ 13 w 63"/>
                <a:gd name="T49" fmla="*/ 5 h 63"/>
                <a:gd name="T50" fmla="*/ 19 w 63"/>
                <a:gd name="T51" fmla="*/ 3 h 63"/>
                <a:gd name="T52" fmla="*/ 25 w 63"/>
                <a:gd name="T53" fmla="*/ 0 h 63"/>
                <a:gd name="T54" fmla="*/ 31 w 63"/>
                <a:gd name="T55" fmla="*/ 0 h 63"/>
                <a:gd name="T56" fmla="*/ 31 w 63"/>
                <a:gd name="T57" fmla="*/ 0 h 63"/>
                <a:gd name="T58" fmla="*/ 37 w 63"/>
                <a:gd name="T59" fmla="*/ 0 h 63"/>
                <a:gd name="T60" fmla="*/ 43 w 63"/>
                <a:gd name="T61" fmla="*/ 3 h 63"/>
                <a:gd name="T62" fmla="*/ 48 w 63"/>
                <a:gd name="T63" fmla="*/ 5 h 63"/>
                <a:gd name="T64" fmla="*/ 53 w 63"/>
                <a:gd name="T65" fmla="*/ 9 h 63"/>
                <a:gd name="T66" fmla="*/ 57 w 63"/>
                <a:gd name="T67" fmla="*/ 14 h 63"/>
                <a:gd name="T68" fmla="*/ 60 w 63"/>
                <a:gd name="T69" fmla="*/ 20 h 63"/>
                <a:gd name="T70" fmla="*/ 61 w 63"/>
                <a:gd name="T71" fmla="*/ 26 h 63"/>
                <a:gd name="T72" fmla="*/ 63 w 63"/>
                <a:gd name="T73" fmla="*/ 32 h 63"/>
                <a:gd name="T74" fmla="*/ 63 w 63"/>
                <a:gd name="T75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3">
                  <a:moveTo>
                    <a:pt x="63" y="32"/>
                  </a:moveTo>
                  <a:lnTo>
                    <a:pt x="63" y="32"/>
                  </a:lnTo>
                  <a:lnTo>
                    <a:pt x="61" y="38"/>
                  </a:lnTo>
                  <a:lnTo>
                    <a:pt x="60" y="44"/>
                  </a:lnTo>
                  <a:lnTo>
                    <a:pt x="57" y="49"/>
                  </a:lnTo>
                  <a:lnTo>
                    <a:pt x="53" y="53"/>
                  </a:lnTo>
                  <a:lnTo>
                    <a:pt x="48" y="57"/>
                  </a:lnTo>
                  <a:lnTo>
                    <a:pt x="43" y="61"/>
                  </a:lnTo>
                  <a:lnTo>
                    <a:pt x="37" y="62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25" y="62"/>
                  </a:lnTo>
                  <a:lnTo>
                    <a:pt x="19" y="61"/>
                  </a:lnTo>
                  <a:lnTo>
                    <a:pt x="13" y="57"/>
                  </a:lnTo>
                  <a:lnTo>
                    <a:pt x="10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3" y="3"/>
                  </a:lnTo>
                  <a:lnTo>
                    <a:pt x="48" y="5"/>
                  </a:lnTo>
                  <a:lnTo>
                    <a:pt x="53" y="9"/>
                  </a:lnTo>
                  <a:lnTo>
                    <a:pt x="57" y="14"/>
                  </a:lnTo>
                  <a:lnTo>
                    <a:pt x="60" y="20"/>
                  </a:lnTo>
                  <a:lnTo>
                    <a:pt x="61" y="26"/>
                  </a:lnTo>
                  <a:lnTo>
                    <a:pt x="63" y="32"/>
                  </a:lnTo>
                  <a:lnTo>
                    <a:pt x="63" y="32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1" name="Freeform 71"/>
            <p:cNvSpPr>
              <a:spLocks/>
            </p:cNvSpPr>
            <p:nvPr/>
          </p:nvSpPr>
          <p:spPr bwMode="auto">
            <a:xfrm>
              <a:off x="-648964" y="5470634"/>
              <a:ext cx="70564" cy="70563"/>
            </a:xfrm>
            <a:custGeom>
              <a:avLst/>
              <a:gdLst>
                <a:gd name="T0" fmla="*/ 147 w 147"/>
                <a:gd name="T1" fmla="*/ 74 h 147"/>
                <a:gd name="T2" fmla="*/ 147 w 147"/>
                <a:gd name="T3" fmla="*/ 74 h 147"/>
                <a:gd name="T4" fmla="*/ 147 w 147"/>
                <a:gd name="T5" fmla="*/ 81 h 147"/>
                <a:gd name="T6" fmla="*/ 146 w 147"/>
                <a:gd name="T7" fmla="*/ 88 h 147"/>
                <a:gd name="T8" fmla="*/ 143 w 147"/>
                <a:gd name="T9" fmla="*/ 95 h 147"/>
                <a:gd name="T10" fmla="*/ 141 w 147"/>
                <a:gd name="T11" fmla="*/ 103 h 147"/>
                <a:gd name="T12" fmla="*/ 134 w 147"/>
                <a:gd name="T13" fmla="*/ 115 h 147"/>
                <a:gd name="T14" fmla="*/ 125 w 147"/>
                <a:gd name="T15" fmla="*/ 125 h 147"/>
                <a:gd name="T16" fmla="*/ 114 w 147"/>
                <a:gd name="T17" fmla="*/ 134 h 147"/>
                <a:gd name="T18" fmla="*/ 102 w 147"/>
                <a:gd name="T19" fmla="*/ 141 h 147"/>
                <a:gd name="T20" fmla="*/ 95 w 147"/>
                <a:gd name="T21" fmla="*/ 143 h 147"/>
                <a:gd name="T22" fmla="*/ 88 w 147"/>
                <a:gd name="T23" fmla="*/ 146 h 147"/>
                <a:gd name="T24" fmla="*/ 81 w 147"/>
                <a:gd name="T25" fmla="*/ 146 h 147"/>
                <a:gd name="T26" fmla="*/ 73 w 147"/>
                <a:gd name="T27" fmla="*/ 147 h 147"/>
                <a:gd name="T28" fmla="*/ 73 w 147"/>
                <a:gd name="T29" fmla="*/ 147 h 147"/>
                <a:gd name="T30" fmla="*/ 66 w 147"/>
                <a:gd name="T31" fmla="*/ 146 h 147"/>
                <a:gd name="T32" fmla="*/ 59 w 147"/>
                <a:gd name="T33" fmla="*/ 146 h 147"/>
                <a:gd name="T34" fmla="*/ 52 w 147"/>
                <a:gd name="T35" fmla="*/ 143 h 147"/>
                <a:gd name="T36" fmla="*/ 44 w 147"/>
                <a:gd name="T37" fmla="*/ 141 h 147"/>
                <a:gd name="T38" fmla="*/ 32 w 147"/>
                <a:gd name="T39" fmla="*/ 134 h 147"/>
                <a:gd name="T40" fmla="*/ 21 w 147"/>
                <a:gd name="T41" fmla="*/ 125 h 147"/>
                <a:gd name="T42" fmla="*/ 12 w 147"/>
                <a:gd name="T43" fmla="*/ 115 h 147"/>
                <a:gd name="T44" fmla="*/ 6 w 147"/>
                <a:gd name="T45" fmla="*/ 103 h 147"/>
                <a:gd name="T46" fmla="*/ 3 w 147"/>
                <a:gd name="T47" fmla="*/ 95 h 147"/>
                <a:gd name="T48" fmla="*/ 1 w 147"/>
                <a:gd name="T49" fmla="*/ 88 h 147"/>
                <a:gd name="T50" fmla="*/ 0 w 147"/>
                <a:gd name="T51" fmla="*/ 81 h 147"/>
                <a:gd name="T52" fmla="*/ 0 w 147"/>
                <a:gd name="T53" fmla="*/ 74 h 147"/>
                <a:gd name="T54" fmla="*/ 0 w 147"/>
                <a:gd name="T55" fmla="*/ 74 h 147"/>
                <a:gd name="T56" fmla="*/ 0 w 147"/>
                <a:gd name="T57" fmla="*/ 67 h 147"/>
                <a:gd name="T58" fmla="*/ 1 w 147"/>
                <a:gd name="T59" fmla="*/ 59 h 147"/>
                <a:gd name="T60" fmla="*/ 3 w 147"/>
                <a:gd name="T61" fmla="*/ 52 h 147"/>
                <a:gd name="T62" fmla="*/ 6 w 147"/>
                <a:gd name="T63" fmla="*/ 45 h 147"/>
                <a:gd name="T64" fmla="*/ 12 w 147"/>
                <a:gd name="T65" fmla="*/ 33 h 147"/>
                <a:gd name="T66" fmla="*/ 21 w 147"/>
                <a:gd name="T67" fmla="*/ 22 h 147"/>
                <a:gd name="T68" fmla="*/ 32 w 147"/>
                <a:gd name="T69" fmla="*/ 12 h 147"/>
                <a:gd name="T70" fmla="*/ 44 w 147"/>
                <a:gd name="T71" fmla="*/ 6 h 147"/>
                <a:gd name="T72" fmla="*/ 52 w 147"/>
                <a:gd name="T73" fmla="*/ 4 h 147"/>
                <a:gd name="T74" fmla="*/ 59 w 147"/>
                <a:gd name="T75" fmla="*/ 2 h 147"/>
                <a:gd name="T76" fmla="*/ 66 w 147"/>
                <a:gd name="T77" fmla="*/ 0 h 147"/>
                <a:gd name="T78" fmla="*/ 73 w 147"/>
                <a:gd name="T79" fmla="*/ 0 h 147"/>
                <a:gd name="T80" fmla="*/ 73 w 147"/>
                <a:gd name="T81" fmla="*/ 0 h 147"/>
                <a:gd name="T82" fmla="*/ 81 w 147"/>
                <a:gd name="T83" fmla="*/ 0 h 147"/>
                <a:gd name="T84" fmla="*/ 88 w 147"/>
                <a:gd name="T85" fmla="*/ 2 h 147"/>
                <a:gd name="T86" fmla="*/ 95 w 147"/>
                <a:gd name="T87" fmla="*/ 4 h 147"/>
                <a:gd name="T88" fmla="*/ 102 w 147"/>
                <a:gd name="T89" fmla="*/ 6 h 147"/>
                <a:gd name="T90" fmla="*/ 114 w 147"/>
                <a:gd name="T91" fmla="*/ 12 h 147"/>
                <a:gd name="T92" fmla="*/ 125 w 147"/>
                <a:gd name="T93" fmla="*/ 22 h 147"/>
                <a:gd name="T94" fmla="*/ 134 w 147"/>
                <a:gd name="T95" fmla="*/ 33 h 147"/>
                <a:gd name="T96" fmla="*/ 141 w 147"/>
                <a:gd name="T97" fmla="*/ 45 h 147"/>
                <a:gd name="T98" fmla="*/ 143 w 147"/>
                <a:gd name="T99" fmla="*/ 52 h 147"/>
                <a:gd name="T100" fmla="*/ 146 w 147"/>
                <a:gd name="T101" fmla="*/ 59 h 147"/>
                <a:gd name="T102" fmla="*/ 147 w 147"/>
                <a:gd name="T103" fmla="*/ 67 h 147"/>
                <a:gd name="T104" fmla="*/ 147 w 147"/>
                <a:gd name="T105" fmla="*/ 74 h 147"/>
                <a:gd name="T106" fmla="*/ 147 w 147"/>
                <a:gd name="T107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7" h="147">
                  <a:moveTo>
                    <a:pt x="147" y="74"/>
                  </a:moveTo>
                  <a:lnTo>
                    <a:pt x="147" y="74"/>
                  </a:lnTo>
                  <a:lnTo>
                    <a:pt x="147" y="81"/>
                  </a:lnTo>
                  <a:lnTo>
                    <a:pt x="146" y="88"/>
                  </a:lnTo>
                  <a:lnTo>
                    <a:pt x="143" y="95"/>
                  </a:lnTo>
                  <a:lnTo>
                    <a:pt x="141" y="103"/>
                  </a:lnTo>
                  <a:lnTo>
                    <a:pt x="134" y="115"/>
                  </a:lnTo>
                  <a:lnTo>
                    <a:pt x="125" y="125"/>
                  </a:lnTo>
                  <a:lnTo>
                    <a:pt x="114" y="134"/>
                  </a:lnTo>
                  <a:lnTo>
                    <a:pt x="102" y="141"/>
                  </a:lnTo>
                  <a:lnTo>
                    <a:pt x="95" y="143"/>
                  </a:lnTo>
                  <a:lnTo>
                    <a:pt x="88" y="146"/>
                  </a:lnTo>
                  <a:lnTo>
                    <a:pt x="81" y="146"/>
                  </a:lnTo>
                  <a:lnTo>
                    <a:pt x="73" y="147"/>
                  </a:lnTo>
                  <a:lnTo>
                    <a:pt x="73" y="147"/>
                  </a:lnTo>
                  <a:lnTo>
                    <a:pt x="66" y="146"/>
                  </a:lnTo>
                  <a:lnTo>
                    <a:pt x="59" y="146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2" y="134"/>
                  </a:lnTo>
                  <a:lnTo>
                    <a:pt x="21" y="125"/>
                  </a:lnTo>
                  <a:lnTo>
                    <a:pt x="12" y="115"/>
                  </a:lnTo>
                  <a:lnTo>
                    <a:pt x="6" y="103"/>
                  </a:lnTo>
                  <a:lnTo>
                    <a:pt x="3" y="95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3" y="52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1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2"/>
                  </a:lnTo>
                  <a:lnTo>
                    <a:pt x="95" y="4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5" y="22"/>
                  </a:lnTo>
                  <a:lnTo>
                    <a:pt x="134" y="33"/>
                  </a:lnTo>
                  <a:lnTo>
                    <a:pt x="141" y="45"/>
                  </a:lnTo>
                  <a:lnTo>
                    <a:pt x="143" y="52"/>
                  </a:lnTo>
                  <a:lnTo>
                    <a:pt x="146" y="59"/>
                  </a:lnTo>
                  <a:lnTo>
                    <a:pt x="147" y="67"/>
                  </a:lnTo>
                  <a:lnTo>
                    <a:pt x="147" y="74"/>
                  </a:lnTo>
                  <a:lnTo>
                    <a:pt x="147" y="74"/>
                  </a:lnTo>
                  <a:close/>
                </a:path>
              </a:pathLst>
            </a:custGeom>
            <a:solidFill>
              <a:srgbClr val="3FAE29"/>
            </a:solidFill>
            <a:ln w="9525">
              <a:solidFill>
                <a:srgbClr val="3FAE29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2" name="Freeform 72"/>
            <p:cNvSpPr>
              <a:spLocks/>
            </p:cNvSpPr>
            <p:nvPr/>
          </p:nvSpPr>
          <p:spPr bwMode="auto">
            <a:xfrm>
              <a:off x="-644643" y="5476394"/>
              <a:ext cx="60483" cy="59043"/>
            </a:xfrm>
            <a:custGeom>
              <a:avLst/>
              <a:gdLst>
                <a:gd name="T0" fmla="*/ 125 w 125"/>
                <a:gd name="T1" fmla="*/ 63 h 125"/>
                <a:gd name="T2" fmla="*/ 125 w 125"/>
                <a:gd name="T3" fmla="*/ 63 h 125"/>
                <a:gd name="T4" fmla="*/ 124 w 125"/>
                <a:gd name="T5" fmla="*/ 75 h 125"/>
                <a:gd name="T6" fmla="*/ 120 w 125"/>
                <a:gd name="T7" fmla="*/ 87 h 125"/>
                <a:gd name="T8" fmla="*/ 114 w 125"/>
                <a:gd name="T9" fmla="*/ 98 h 125"/>
                <a:gd name="T10" fmla="*/ 107 w 125"/>
                <a:gd name="T11" fmla="*/ 107 h 125"/>
                <a:gd name="T12" fmla="*/ 97 w 125"/>
                <a:gd name="T13" fmla="*/ 114 h 125"/>
                <a:gd name="T14" fmla="*/ 86 w 125"/>
                <a:gd name="T15" fmla="*/ 120 h 125"/>
                <a:gd name="T16" fmla="*/ 74 w 125"/>
                <a:gd name="T17" fmla="*/ 124 h 125"/>
                <a:gd name="T18" fmla="*/ 62 w 125"/>
                <a:gd name="T19" fmla="*/ 125 h 125"/>
                <a:gd name="T20" fmla="*/ 62 w 125"/>
                <a:gd name="T21" fmla="*/ 125 h 125"/>
                <a:gd name="T22" fmla="*/ 49 w 125"/>
                <a:gd name="T23" fmla="*/ 124 h 125"/>
                <a:gd name="T24" fmla="*/ 38 w 125"/>
                <a:gd name="T25" fmla="*/ 120 h 125"/>
                <a:gd name="T26" fmla="*/ 27 w 125"/>
                <a:gd name="T27" fmla="*/ 114 h 125"/>
                <a:gd name="T28" fmla="*/ 18 w 125"/>
                <a:gd name="T29" fmla="*/ 107 h 125"/>
                <a:gd name="T30" fmla="*/ 10 w 125"/>
                <a:gd name="T31" fmla="*/ 98 h 125"/>
                <a:gd name="T32" fmla="*/ 4 w 125"/>
                <a:gd name="T33" fmla="*/ 87 h 125"/>
                <a:gd name="T34" fmla="*/ 1 w 125"/>
                <a:gd name="T35" fmla="*/ 75 h 125"/>
                <a:gd name="T36" fmla="*/ 0 w 125"/>
                <a:gd name="T37" fmla="*/ 63 h 125"/>
                <a:gd name="T38" fmla="*/ 0 w 125"/>
                <a:gd name="T39" fmla="*/ 63 h 125"/>
                <a:gd name="T40" fmla="*/ 1 w 125"/>
                <a:gd name="T41" fmla="*/ 50 h 125"/>
                <a:gd name="T42" fmla="*/ 4 w 125"/>
                <a:gd name="T43" fmla="*/ 39 h 125"/>
                <a:gd name="T44" fmla="*/ 10 w 125"/>
                <a:gd name="T45" fmla="*/ 28 h 125"/>
                <a:gd name="T46" fmla="*/ 18 w 125"/>
                <a:gd name="T47" fmla="*/ 18 h 125"/>
                <a:gd name="T48" fmla="*/ 27 w 125"/>
                <a:gd name="T49" fmla="*/ 11 h 125"/>
                <a:gd name="T50" fmla="*/ 38 w 125"/>
                <a:gd name="T51" fmla="*/ 5 h 125"/>
                <a:gd name="T52" fmla="*/ 49 w 125"/>
                <a:gd name="T53" fmla="*/ 1 h 125"/>
                <a:gd name="T54" fmla="*/ 62 w 125"/>
                <a:gd name="T55" fmla="*/ 0 h 125"/>
                <a:gd name="T56" fmla="*/ 62 w 125"/>
                <a:gd name="T57" fmla="*/ 0 h 125"/>
                <a:gd name="T58" fmla="*/ 74 w 125"/>
                <a:gd name="T59" fmla="*/ 1 h 125"/>
                <a:gd name="T60" fmla="*/ 86 w 125"/>
                <a:gd name="T61" fmla="*/ 5 h 125"/>
                <a:gd name="T62" fmla="*/ 97 w 125"/>
                <a:gd name="T63" fmla="*/ 11 h 125"/>
                <a:gd name="T64" fmla="*/ 107 w 125"/>
                <a:gd name="T65" fmla="*/ 18 h 125"/>
                <a:gd name="T66" fmla="*/ 114 w 125"/>
                <a:gd name="T67" fmla="*/ 28 h 125"/>
                <a:gd name="T68" fmla="*/ 120 w 125"/>
                <a:gd name="T69" fmla="*/ 39 h 125"/>
                <a:gd name="T70" fmla="*/ 124 w 125"/>
                <a:gd name="T71" fmla="*/ 50 h 125"/>
                <a:gd name="T72" fmla="*/ 125 w 125"/>
                <a:gd name="T73" fmla="*/ 63 h 125"/>
                <a:gd name="T74" fmla="*/ 125 w 125"/>
                <a:gd name="T75" fmla="*/ 6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125" y="63"/>
                  </a:moveTo>
                  <a:lnTo>
                    <a:pt x="125" y="63"/>
                  </a:lnTo>
                  <a:lnTo>
                    <a:pt x="124" y="75"/>
                  </a:lnTo>
                  <a:lnTo>
                    <a:pt x="120" y="87"/>
                  </a:lnTo>
                  <a:lnTo>
                    <a:pt x="114" y="98"/>
                  </a:lnTo>
                  <a:lnTo>
                    <a:pt x="107" y="107"/>
                  </a:lnTo>
                  <a:lnTo>
                    <a:pt x="97" y="114"/>
                  </a:lnTo>
                  <a:lnTo>
                    <a:pt x="86" y="120"/>
                  </a:lnTo>
                  <a:lnTo>
                    <a:pt x="74" y="124"/>
                  </a:lnTo>
                  <a:lnTo>
                    <a:pt x="62" y="125"/>
                  </a:lnTo>
                  <a:lnTo>
                    <a:pt x="62" y="125"/>
                  </a:lnTo>
                  <a:lnTo>
                    <a:pt x="49" y="124"/>
                  </a:lnTo>
                  <a:lnTo>
                    <a:pt x="38" y="120"/>
                  </a:lnTo>
                  <a:lnTo>
                    <a:pt x="27" y="114"/>
                  </a:lnTo>
                  <a:lnTo>
                    <a:pt x="18" y="107"/>
                  </a:lnTo>
                  <a:lnTo>
                    <a:pt x="10" y="98"/>
                  </a:lnTo>
                  <a:lnTo>
                    <a:pt x="4" y="87"/>
                  </a:lnTo>
                  <a:lnTo>
                    <a:pt x="1" y="75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1" y="50"/>
                  </a:lnTo>
                  <a:lnTo>
                    <a:pt x="4" y="39"/>
                  </a:lnTo>
                  <a:lnTo>
                    <a:pt x="10" y="28"/>
                  </a:lnTo>
                  <a:lnTo>
                    <a:pt x="18" y="18"/>
                  </a:lnTo>
                  <a:lnTo>
                    <a:pt x="27" y="11"/>
                  </a:lnTo>
                  <a:lnTo>
                    <a:pt x="38" y="5"/>
                  </a:lnTo>
                  <a:lnTo>
                    <a:pt x="49" y="1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4" y="1"/>
                  </a:lnTo>
                  <a:lnTo>
                    <a:pt x="86" y="5"/>
                  </a:lnTo>
                  <a:lnTo>
                    <a:pt x="97" y="11"/>
                  </a:lnTo>
                  <a:lnTo>
                    <a:pt x="107" y="18"/>
                  </a:lnTo>
                  <a:lnTo>
                    <a:pt x="114" y="28"/>
                  </a:lnTo>
                  <a:lnTo>
                    <a:pt x="120" y="39"/>
                  </a:lnTo>
                  <a:lnTo>
                    <a:pt x="124" y="50"/>
                  </a:lnTo>
                  <a:lnTo>
                    <a:pt x="125" y="63"/>
                  </a:lnTo>
                  <a:lnTo>
                    <a:pt x="125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3" name="Freeform 73"/>
            <p:cNvSpPr>
              <a:spLocks/>
            </p:cNvSpPr>
            <p:nvPr/>
          </p:nvSpPr>
          <p:spPr bwMode="auto">
            <a:xfrm>
              <a:off x="-628803" y="5490795"/>
              <a:ext cx="30242" cy="30241"/>
            </a:xfrm>
            <a:custGeom>
              <a:avLst/>
              <a:gdLst>
                <a:gd name="T0" fmla="*/ 63 w 63"/>
                <a:gd name="T1" fmla="*/ 32 h 63"/>
                <a:gd name="T2" fmla="*/ 63 w 63"/>
                <a:gd name="T3" fmla="*/ 32 h 63"/>
                <a:gd name="T4" fmla="*/ 61 w 63"/>
                <a:gd name="T5" fmla="*/ 38 h 63"/>
                <a:gd name="T6" fmla="*/ 60 w 63"/>
                <a:gd name="T7" fmla="*/ 44 h 63"/>
                <a:gd name="T8" fmla="*/ 57 w 63"/>
                <a:gd name="T9" fmla="*/ 49 h 63"/>
                <a:gd name="T10" fmla="*/ 53 w 63"/>
                <a:gd name="T11" fmla="*/ 53 h 63"/>
                <a:gd name="T12" fmla="*/ 48 w 63"/>
                <a:gd name="T13" fmla="*/ 57 h 63"/>
                <a:gd name="T14" fmla="*/ 43 w 63"/>
                <a:gd name="T15" fmla="*/ 61 h 63"/>
                <a:gd name="T16" fmla="*/ 37 w 63"/>
                <a:gd name="T17" fmla="*/ 62 h 63"/>
                <a:gd name="T18" fmla="*/ 31 w 63"/>
                <a:gd name="T19" fmla="*/ 63 h 63"/>
                <a:gd name="T20" fmla="*/ 31 w 63"/>
                <a:gd name="T21" fmla="*/ 63 h 63"/>
                <a:gd name="T22" fmla="*/ 25 w 63"/>
                <a:gd name="T23" fmla="*/ 62 h 63"/>
                <a:gd name="T24" fmla="*/ 19 w 63"/>
                <a:gd name="T25" fmla="*/ 61 h 63"/>
                <a:gd name="T26" fmla="*/ 13 w 63"/>
                <a:gd name="T27" fmla="*/ 57 h 63"/>
                <a:gd name="T28" fmla="*/ 10 w 63"/>
                <a:gd name="T29" fmla="*/ 53 h 63"/>
                <a:gd name="T30" fmla="*/ 5 w 63"/>
                <a:gd name="T31" fmla="*/ 49 h 63"/>
                <a:gd name="T32" fmla="*/ 2 w 63"/>
                <a:gd name="T33" fmla="*/ 44 h 63"/>
                <a:gd name="T34" fmla="*/ 0 w 63"/>
                <a:gd name="T35" fmla="*/ 38 h 63"/>
                <a:gd name="T36" fmla="*/ 0 w 63"/>
                <a:gd name="T37" fmla="*/ 32 h 63"/>
                <a:gd name="T38" fmla="*/ 0 w 63"/>
                <a:gd name="T39" fmla="*/ 32 h 63"/>
                <a:gd name="T40" fmla="*/ 0 w 63"/>
                <a:gd name="T41" fmla="*/ 26 h 63"/>
                <a:gd name="T42" fmla="*/ 2 w 63"/>
                <a:gd name="T43" fmla="*/ 20 h 63"/>
                <a:gd name="T44" fmla="*/ 5 w 63"/>
                <a:gd name="T45" fmla="*/ 14 h 63"/>
                <a:gd name="T46" fmla="*/ 10 w 63"/>
                <a:gd name="T47" fmla="*/ 9 h 63"/>
                <a:gd name="T48" fmla="*/ 13 w 63"/>
                <a:gd name="T49" fmla="*/ 5 h 63"/>
                <a:gd name="T50" fmla="*/ 19 w 63"/>
                <a:gd name="T51" fmla="*/ 3 h 63"/>
                <a:gd name="T52" fmla="*/ 25 w 63"/>
                <a:gd name="T53" fmla="*/ 0 h 63"/>
                <a:gd name="T54" fmla="*/ 31 w 63"/>
                <a:gd name="T55" fmla="*/ 0 h 63"/>
                <a:gd name="T56" fmla="*/ 31 w 63"/>
                <a:gd name="T57" fmla="*/ 0 h 63"/>
                <a:gd name="T58" fmla="*/ 37 w 63"/>
                <a:gd name="T59" fmla="*/ 0 h 63"/>
                <a:gd name="T60" fmla="*/ 43 w 63"/>
                <a:gd name="T61" fmla="*/ 3 h 63"/>
                <a:gd name="T62" fmla="*/ 48 w 63"/>
                <a:gd name="T63" fmla="*/ 5 h 63"/>
                <a:gd name="T64" fmla="*/ 53 w 63"/>
                <a:gd name="T65" fmla="*/ 9 h 63"/>
                <a:gd name="T66" fmla="*/ 57 w 63"/>
                <a:gd name="T67" fmla="*/ 14 h 63"/>
                <a:gd name="T68" fmla="*/ 60 w 63"/>
                <a:gd name="T69" fmla="*/ 20 h 63"/>
                <a:gd name="T70" fmla="*/ 61 w 63"/>
                <a:gd name="T71" fmla="*/ 26 h 63"/>
                <a:gd name="T72" fmla="*/ 63 w 63"/>
                <a:gd name="T73" fmla="*/ 32 h 63"/>
                <a:gd name="T74" fmla="*/ 63 w 63"/>
                <a:gd name="T75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3">
                  <a:moveTo>
                    <a:pt x="63" y="32"/>
                  </a:moveTo>
                  <a:lnTo>
                    <a:pt x="63" y="32"/>
                  </a:lnTo>
                  <a:lnTo>
                    <a:pt x="61" y="38"/>
                  </a:lnTo>
                  <a:lnTo>
                    <a:pt x="60" y="44"/>
                  </a:lnTo>
                  <a:lnTo>
                    <a:pt x="57" y="49"/>
                  </a:lnTo>
                  <a:lnTo>
                    <a:pt x="53" y="53"/>
                  </a:lnTo>
                  <a:lnTo>
                    <a:pt x="48" y="57"/>
                  </a:lnTo>
                  <a:lnTo>
                    <a:pt x="43" y="61"/>
                  </a:lnTo>
                  <a:lnTo>
                    <a:pt x="37" y="62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25" y="62"/>
                  </a:lnTo>
                  <a:lnTo>
                    <a:pt x="19" y="61"/>
                  </a:lnTo>
                  <a:lnTo>
                    <a:pt x="13" y="57"/>
                  </a:lnTo>
                  <a:lnTo>
                    <a:pt x="10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3" y="3"/>
                  </a:lnTo>
                  <a:lnTo>
                    <a:pt x="48" y="5"/>
                  </a:lnTo>
                  <a:lnTo>
                    <a:pt x="53" y="9"/>
                  </a:lnTo>
                  <a:lnTo>
                    <a:pt x="57" y="14"/>
                  </a:lnTo>
                  <a:lnTo>
                    <a:pt x="60" y="20"/>
                  </a:lnTo>
                  <a:lnTo>
                    <a:pt x="61" y="26"/>
                  </a:lnTo>
                  <a:lnTo>
                    <a:pt x="63" y="32"/>
                  </a:lnTo>
                  <a:lnTo>
                    <a:pt x="63" y="32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4" name="Freeform 74"/>
            <p:cNvSpPr>
              <a:spLocks/>
            </p:cNvSpPr>
            <p:nvPr/>
          </p:nvSpPr>
          <p:spPr bwMode="auto">
            <a:xfrm>
              <a:off x="-728167" y="5470634"/>
              <a:ext cx="70564" cy="70563"/>
            </a:xfrm>
            <a:custGeom>
              <a:avLst/>
              <a:gdLst>
                <a:gd name="T0" fmla="*/ 147 w 147"/>
                <a:gd name="T1" fmla="*/ 74 h 147"/>
                <a:gd name="T2" fmla="*/ 147 w 147"/>
                <a:gd name="T3" fmla="*/ 74 h 147"/>
                <a:gd name="T4" fmla="*/ 146 w 147"/>
                <a:gd name="T5" fmla="*/ 81 h 147"/>
                <a:gd name="T6" fmla="*/ 144 w 147"/>
                <a:gd name="T7" fmla="*/ 88 h 147"/>
                <a:gd name="T8" fmla="*/ 143 w 147"/>
                <a:gd name="T9" fmla="*/ 95 h 147"/>
                <a:gd name="T10" fmla="*/ 141 w 147"/>
                <a:gd name="T11" fmla="*/ 103 h 147"/>
                <a:gd name="T12" fmla="*/ 133 w 147"/>
                <a:gd name="T13" fmla="*/ 115 h 147"/>
                <a:gd name="T14" fmla="*/ 125 w 147"/>
                <a:gd name="T15" fmla="*/ 125 h 147"/>
                <a:gd name="T16" fmla="*/ 114 w 147"/>
                <a:gd name="T17" fmla="*/ 134 h 147"/>
                <a:gd name="T18" fmla="*/ 101 w 147"/>
                <a:gd name="T19" fmla="*/ 141 h 147"/>
                <a:gd name="T20" fmla="*/ 95 w 147"/>
                <a:gd name="T21" fmla="*/ 143 h 147"/>
                <a:gd name="T22" fmla="*/ 88 w 147"/>
                <a:gd name="T23" fmla="*/ 146 h 147"/>
                <a:gd name="T24" fmla="*/ 80 w 147"/>
                <a:gd name="T25" fmla="*/ 146 h 147"/>
                <a:gd name="T26" fmla="*/ 73 w 147"/>
                <a:gd name="T27" fmla="*/ 147 h 147"/>
                <a:gd name="T28" fmla="*/ 73 w 147"/>
                <a:gd name="T29" fmla="*/ 147 h 147"/>
                <a:gd name="T30" fmla="*/ 65 w 147"/>
                <a:gd name="T31" fmla="*/ 146 h 147"/>
                <a:gd name="T32" fmla="*/ 58 w 147"/>
                <a:gd name="T33" fmla="*/ 146 h 147"/>
                <a:gd name="T34" fmla="*/ 52 w 147"/>
                <a:gd name="T35" fmla="*/ 143 h 147"/>
                <a:gd name="T36" fmla="*/ 44 w 147"/>
                <a:gd name="T37" fmla="*/ 141 h 147"/>
                <a:gd name="T38" fmla="*/ 32 w 147"/>
                <a:gd name="T39" fmla="*/ 134 h 147"/>
                <a:gd name="T40" fmla="*/ 21 w 147"/>
                <a:gd name="T41" fmla="*/ 125 h 147"/>
                <a:gd name="T42" fmla="*/ 12 w 147"/>
                <a:gd name="T43" fmla="*/ 115 h 147"/>
                <a:gd name="T44" fmla="*/ 6 w 147"/>
                <a:gd name="T45" fmla="*/ 103 h 147"/>
                <a:gd name="T46" fmla="*/ 2 w 147"/>
                <a:gd name="T47" fmla="*/ 95 h 147"/>
                <a:gd name="T48" fmla="*/ 1 w 147"/>
                <a:gd name="T49" fmla="*/ 88 h 147"/>
                <a:gd name="T50" fmla="*/ 0 w 147"/>
                <a:gd name="T51" fmla="*/ 81 h 147"/>
                <a:gd name="T52" fmla="*/ 0 w 147"/>
                <a:gd name="T53" fmla="*/ 74 h 147"/>
                <a:gd name="T54" fmla="*/ 0 w 147"/>
                <a:gd name="T55" fmla="*/ 74 h 147"/>
                <a:gd name="T56" fmla="*/ 0 w 147"/>
                <a:gd name="T57" fmla="*/ 67 h 147"/>
                <a:gd name="T58" fmla="*/ 1 w 147"/>
                <a:gd name="T59" fmla="*/ 59 h 147"/>
                <a:gd name="T60" fmla="*/ 2 w 147"/>
                <a:gd name="T61" fmla="*/ 52 h 147"/>
                <a:gd name="T62" fmla="*/ 6 w 147"/>
                <a:gd name="T63" fmla="*/ 45 h 147"/>
                <a:gd name="T64" fmla="*/ 12 w 147"/>
                <a:gd name="T65" fmla="*/ 33 h 147"/>
                <a:gd name="T66" fmla="*/ 21 w 147"/>
                <a:gd name="T67" fmla="*/ 22 h 147"/>
                <a:gd name="T68" fmla="*/ 32 w 147"/>
                <a:gd name="T69" fmla="*/ 12 h 147"/>
                <a:gd name="T70" fmla="*/ 44 w 147"/>
                <a:gd name="T71" fmla="*/ 6 h 147"/>
                <a:gd name="T72" fmla="*/ 52 w 147"/>
                <a:gd name="T73" fmla="*/ 4 h 147"/>
                <a:gd name="T74" fmla="*/ 58 w 147"/>
                <a:gd name="T75" fmla="*/ 2 h 147"/>
                <a:gd name="T76" fmla="*/ 65 w 147"/>
                <a:gd name="T77" fmla="*/ 0 h 147"/>
                <a:gd name="T78" fmla="*/ 73 w 147"/>
                <a:gd name="T79" fmla="*/ 0 h 147"/>
                <a:gd name="T80" fmla="*/ 73 w 147"/>
                <a:gd name="T81" fmla="*/ 0 h 147"/>
                <a:gd name="T82" fmla="*/ 80 w 147"/>
                <a:gd name="T83" fmla="*/ 0 h 147"/>
                <a:gd name="T84" fmla="*/ 88 w 147"/>
                <a:gd name="T85" fmla="*/ 2 h 147"/>
                <a:gd name="T86" fmla="*/ 95 w 147"/>
                <a:gd name="T87" fmla="*/ 4 h 147"/>
                <a:gd name="T88" fmla="*/ 101 w 147"/>
                <a:gd name="T89" fmla="*/ 6 h 147"/>
                <a:gd name="T90" fmla="*/ 114 w 147"/>
                <a:gd name="T91" fmla="*/ 12 h 147"/>
                <a:gd name="T92" fmla="*/ 125 w 147"/>
                <a:gd name="T93" fmla="*/ 22 h 147"/>
                <a:gd name="T94" fmla="*/ 133 w 147"/>
                <a:gd name="T95" fmla="*/ 33 h 147"/>
                <a:gd name="T96" fmla="*/ 141 w 147"/>
                <a:gd name="T97" fmla="*/ 45 h 147"/>
                <a:gd name="T98" fmla="*/ 143 w 147"/>
                <a:gd name="T99" fmla="*/ 52 h 147"/>
                <a:gd name="T100" fmla="*/ 144 w 147"/>
                <a:gd name="T101" fmla="*/ 59 h 147"/>
                <a:gd name="T102" fmla="*/ 146 w 147"/>
                <a:gd name="T103" fmla="*/ 67 h 147"/>
                <a:gd name="T104" fmla="*/ 147 w 147"/>
                <a:gd name="T105" fmla="*/ 74 h 147"/>
                <a:gd name="T106" fmla="*/ 147 w 147"/>
                <a:gd name="T107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7" h="147">
                  <a:moveTo>
                    <a:pt x="147" y="74"/>
                  </a:moveTo>
                  <a:lnTo>
                    <a:pt x="147" y="74"/>
                  </a:lnTo>
                  <a:lnTo>
                    <a:pt x="146" y="81"/>
                  </a:lnTo>
                  <a:lnTo>
                    <a:pt x="144" y="88"/>
                  </a:lnTo>
                  <a:lnTo>
                    <a:pt x="143" y="95"/>
                  </a:lnTo>
                  <a:lnTo>
                    <a:pt x="141" y="103"/>
                  </a:lnTo>
                  <a:lnTo>
                    <a:pt x="133" y="115"/>
                  </a:lnTo>
                  <a:lnTo>
                    <a:pt x="125" y="125"/>
                  </a:lnTo>
                  <a:lnTo>
                    <a:pt x="114" y="134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6"/>
                  </a:lnTo>
                  <a:lnTo>
                    <a:pt x="80" y="146"/>
                  </a:lnTo>
                  <a:lnTo>
                    <a:pt x="73" y="147"/>
                  </a:lnTo>
                  <a:lnTo>
                    <a:pt x="73" y="147"/>
                  </a:lnTo>
                  <a:lnTo>
                    <a:pt x="65" y="146"/>
                  </a:lnTo>
                  <a:lnTo>
                    <a:pt x="58" y="146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2" y="134"/>
                  </a:lnTo>
                  <a:lnTo>
                    <a:pt x="21" y="125"/>
                  </a:lnTo>
                  <a:lnTo>
                    <a:pt x="12" y="115"/>
                  </a:lnTo>
                  <a:lnTo>
                    <a:pt x="6" y="103"/>
                  </a:lnTo>
                  <a:lnTo>
                    <a:pt x="2" y="95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2" y="52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1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2"/>
                  </a:lnTo>
                  <a:lnTo>
                    <a:pt x="95" y="4"/>
                  </a:lnTo>
                  <a:lnTo>
                    <a:pt x="101" y="6"/>
                  </a:lnTo>
                  <a:lnTo>
                    <a:pt x="114" y="12"/>
                  </a:lnTo>
                  <a:lnTo>
                    <a:pt x="125" y="22"/>
                  </a:lnTo>
                  <a:lnTo>
                    <a:pt x="133" y="33"/>
                  </a:lnTo>
                  <a:lnTo>
                    <a:pt x="141" y="45"/>
                  </a:lnTo>
                  <a:lnTo>
                    <a:pt x="143" y="52"/>
                  </a:lnTo>
                  <a:lnTo>
                    <a:pt x="144" y="59"/>
                  </a:lnTo>
                  <a:lnTo>
                    <a:pt x="146" y="67"/>
                  </a:lnTo>
                  <a:lnTo>
                    <a:pt x="147" y="74"/>
                  </a:lnTo>
                  <a:lnTo>
                    <a:pt x="147" y="74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5" name="Freeform 75"/>
            <p:cNvSpPr>
              <a:spLocks/>
            </p:cNvSpPr>
            <p:nvPr/>
          </p:nvSpPr>
          <p:spPr bwMode="auto">
            <a:xfrm>
              <a:off x="-723848" y="5476394"/>
              <a:ext cx="60483" cy="59043"/>
            </a:xfrm>
            <a:custGeom>
              <a:avLst/>
              <a:gdLst>
                <a:gd name="T0" fmla="*/ 125 w 125"/>
                <a:gd name="T1" fmla="*/ 63 h 125"/>
                <a:gd name="T2" fmla="*/ 125 w 125"/>
                <a:gd name="T3" fmla="*/ 63 h 125"/>
                <a:gd name="T4" fmla="*/ 124 w 125"/>
                <a:gd name="T5" fmla="*/ 75 h 125"/>
                <a:gd name="T6" fmla="*/ 120 w 125"/>
                <a:gd name="T7" fmla="*/ 87 h 125"/>
                <a:gd name="T8" fmla="*/ 114 w 125"/>
                <a:gd name="T9" fmla="*/ 98 h 125"/>
                <a:gd name="T10" fmla="*/ 106 w 125"/>
                <a:gd name="T11" fmla="*/ 107 h 125"/>
                <a:gd name="T12" fmla="*/ 97 w 125"/>
                <a:gd name="T13" fmla="*/ 114 h 125"/>
                <a:gd name="T14" fmla="*/ 86 w 125"/>
                <a:gd name="T15" fmla="*/ 120 h 125"/>
                <a:gd name="T16" fmla="*/ 74 w 125"/>
                <a:gd name="T17" fmla="*/ 124 h 125"/>
                <a:gd name="T18" fmla="*/ 62 w 125"/>
                <a:gd name="T19" fmla="*/ 125 h 125"/>
                <a:gd name="T20" fmla="*/ 62 w 125"/>
                <a:gd name="T21" fmla="*/ 125 h 125"/>
                <a:gd name="T22" fmla="*/ 49 w 125"/>
                <a:gd name="T23" fmla="*/ 124 h 125"/>
                <a:gd name="T24" fmla="*/ 37 w 125"/>
                <a:gd name="T25" fmla="*/ 120 h 125"/>
                <a:gd name="T26" fmla="*/ 27 w 125"/>
                <a:gd name="T27" fmla="*/ 114 h 125"/>
                <a:gd name="T28" fmla="*/ 18 w 125"/>
                <a:gd name="T29" fmla="*/ 107 h 125"/>
                <a:gd name="T30" fmla="*/ 10 w 125"/>
                <a:gd name="T31" fmla="*/ 98 h 125"/>
                <a:gd name="T32" fmla="*/ 4 w 125"/>
                <a:gd name="T33" fmla="*/ 87 h 125"/>
                <a:gd name="T34" fmla="*/ 1 w 125"/>
                <a:gd name="T35" fmla="*/ 75 h 125"/>
                <a:gd name="T36" fmla="*/ 0 w 125"/>
                <a:gd name="T37" fmla="*/ 63 h 125"/>
                <a:gd name="T38" fmla="*/ 0 w 125"/>
                <a:gd name="T39" fmla="*/ 63 h 125"/>
                <a:gd name="T40" fmla="*/ 1 w 125"/>
                <a:gd name="T41" fmla="*/ 50 h 125"/>
                <a:gd name="T42" fmla="*/ 4 w 125"/>
                <a:gd name="T43" fmla="*/ 39 h 125"/>
                <a:gd name="T44" fmla="*/ 10 w 125"/>
                <a:gd name="T45" fmla="*/ 28 h 125"/>
                <a:gd name="T46" fmla="*/ 18 w 125"/>
                <a:gd name="T47" fmla="*/ 18 h 125"/>
                <a:gd name="T48" fmla="*/ 27 w 125"/>
                <a:gd name="T49" fmla="*/ 11 h 125"/>
                <a:gd name="T50" fmla="*/ 37 w 125"/>
                <a:gd name="T51" fmla="*/ 5 h 125"/>
                <a:gd name="T52" fmla="*/ 49 w 125"/>
                <a:gd name="T53" fmla="*/ 1 h 125"/>
                <a:gd name="T54" fmla="*/ 62 w 125"/>
                <a:gd name="T55" fmla="*/ 0 h 125"/>
                <a:gd name="T56" fmla="*/ 62 w 125"/>
                <a:gd name="T57" fmla="*/ 0 h 125"/>
                <a:gd name="T58" fmla="*/ 74 w 125"/>
                <a:gd name="T59" fmla="*/ 1 h 125"/>
                <a:gd name="T60" fmla="*/ 86 w 125"/>
                <a:gd name="T61" fmla="*/ 5 h 125"/>
                <a:gd name="T62" fmla="*/ 97 w 125"/>
                <a:gd name="T63" fmla="*/ 11 h 125"/>
                <a:gd name="T64" fmla="*/ 106 w 125"/>
                <a:gd name="T65" fmla="*/ 18 h 125"/>
                <a:gd name="T66" fmla="*/ 114 w 125"/>
                <a:gd name="T67" fmla="*/ 28 h 125"/>
                <a:gd name="T68" fmla="*/ 120 w 125"/>
                <a:gd name="T69" fmla="*/ 39 h 125"/>
                <a:gd name="T70" fmla="*/ 124 w 125"/>
                <a:gd name="T71" fmla="*/ 50 h 125"/>
                <a:gd name="T72" fmla="*/ 125 w 125"/>
                <a:gd name="T73" fmla="*/ 63 h 125"/>
                <a:gd name="T74" fmla="*/ 125 w 125"/>
                <a:gd name="T75" fmla="*/ 6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125" y="63"/>
                  </a:moveTo>
                  <a:lnTo>
                    <a:pt x="125" y="63"/>
                  </a:lnTo>
                  <a:lnTo>
                    <a:pt x="124" y="75"/>
                  </a:lnTo>
                  <a:lnTo>
                    <a:pt x="120" y="87"/>
                  </a:lnTo>
                  <a:lnTo>
                    <a:pt x="114" y="98"/>
                  </a:lnTo>
                  <a:lnTo>
                    <a:pt x="106" y="107"/>
                  </a:lnTo>
                  <a:lnTo>
                    <a:pt x="97" y="114"/>
                  </a:lnTo>
                  <a:lnTo>
                    <a:pt x="86" y="120"/>
                  </a:lnTo>
                  <a:lnTo>
                    <a:pt x="74" y="124"/>
                  </a:lnTo>
                  <a:lnTo>
                    <a:pt x="62" y="125"/>
                  </a:lnTo>
                  <a:lnTo>
                    <a:pt x="62" y="125"/>
                  </a:lnTo>
                  <a:lnTo>
                    <a:pt x="49" y="124"/>
                  </a:lnTo>
                  <a:lnTo>
                    <a:pt x="37" y="120"/>
                  </a:lnTo>
                  <a:lnTo>
                    <a:pt x="27" y="114"/>
                  </a:lnTo>
                  <a:lnTo>
                    <a:pt x="18" y="107"/>
                  </a:lnTo>
                  <a:lnTo>
                    <a:pt x="10" y="98"/>
                  </a:lnTo>
                  <a:lnTo>
                    <a:pt x="4" y="87"/>
                  </a:lnTo>
                  <a:lnTo>
                    <a:pt x="1" y="75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1" y="50"/>
                  </a:lnTo>
                  <a:lnTo>
                    <a:pt x="4" y="39"/>
                  </a:lnTo>
                  <a:lnTo>
                    <a:pt x="10" y="28"/>
                  </a:lnTo>
                  <a:lnTo>
                    <a:pt x="18" y="18"/>
                  </a:lnTo>
                  <a:lnTo>
                    <a:pt x="27" y="11"/>
                  </a:lnTo>
                  <a:lnTo>
                    <a:pt x="37" y="5"/>
                  </a:lnTo>
                  <a:lnTo>
                    <a:pt x="49" y="1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4" y="1"/>
                  </a:lnTo>
                  <a:lnTo>
                    <a:pt x="86" y="5"/>
                  </a:lnTo>
                  <a:lnTo>
                    <a:pt x="97" y="11"/>
                  </a:lnTo>
                  <a:lnTo>
                    <a:pt x="106" y="18"/>
                  </a:lnTo>
                  <a:lnTo>
                    <a:pt x="114" y="28"/>
                  </a:lnTo>
                  <a:lnTo>
                    <a:pt x="120" y="39"/>
                  </a:lnTo>
                  <a:lnTo>
                    <a:pt x="124" y="50"/>
                  </a:lnTo>
                  <a:lnTo>
                    <a:pt x="125" y="63"/>
                  </a:lnTo>
                  <a:lnTo>
                    <a:pt x="125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6" name="Freeform 76"/>
            <p:cNvSpPr>
              <a:spLocks/>
            </p:cNvSpPr>
            <p:nvPr/>
          </p:nvSpPr>
          <p:spPr bwMode="auto">
            <a:xfrm>
              <a:off x="-708006" y="5490795"/>
              <a:ext cx="30242" cy="30241"/>
            </a:xfrm>
            <a:custGeom>
              <a:avLst/>
              <a:gdLst>
                <a:gd name="T0" fmla="*/ 63 w 63"/>
                <a:gd name="T1" fmla="*/ 32 h 63"/>
                <a:gd name="T2" fmla="*/ 63 w 63"/>
                <a:gd name="T3" fmla="*/ 32 h 63"/>
                <a:gd name="T4" fmla="*/ 61 w 63"/>
                <a:gd name="T5" fmla="*/ 38 h 63"/>
                <a:gd name="T6" fmla="*/ 60 w 63"/>
                <a:gd name="T7" fmla="*/ 44 h 63"/>
                <a:gd name="T8" fmla="*/ 57 w 63"/>
                <a:gd name="T9" fmla="*/ 49 h 63"/>
                <a:gd name="T10" fmla="*/ 53 w 63"/>
                <a:gd name="T11" fmla="*/ 53 h 63"/>
                <a:gd name="T12" fmla="*/ 48 w 63"/>
                <a:gd name="T13" fmla="*/ 57 h 63"/>
                <a:gd name="T14" fmla="*/ 43 w 63"/>
                <a:gd name="T15" fmla="*/ 61 h 63"/>
                <a:gd name="T16" fmla="*/ 37 w 63"/>
                <a:gd name="T17" fmla="*/ 62 h 63"/>
                <a:gd name="T18" fmla="*/ 31 w 63"/>
                <a:gd name="T19" fmla="*/ 63 h 63"/>
                <a:gd name="T20" fmla="*/ 31 w 63"/>
                <a:gd name="T21" fmla="*/ 63 h 63"/>
                <a:gd name="T22" fmla="*/ 24 w 63"/>
                <a:gd name="T23" fmla="*/ 62 h 63"/>
                <a:gd name="T24" fmla="*/ 19 w 63"/>
                <a:gd name="T25" fmla="*/ 61 h 63"/>
                <a:gd name="T26" fmla="*/ 13 w 63"/>
                <a:gd name="T27" fmla="*/ 57 h 63"/>
                <a:gd name="T28" fmla="*/ 8 w 63"/>
                <a:gd name="T29" fmla="*/ 53 h 63"/>
                <a:gd name="T30" fmla="*/ 5 w 63"/>
                <a:gd name="T31" fmla="*/ 49 h 63"/>
                <a:gd name="T32" fmla="*/ 2 w 63"/>
                <a:gd name="T33" fmla="*/ 44 h 63"/>
                <a:gd name="T34" fmla="*/ 0 w 63"/>
                <a:gd name="T35" fmla="*/ 38 h 63"/>
                <a:gd name="T36" fmla="*/ 0 w 63"/>
                <a:gd name="T37" fmla="*/ 32 h 63"/>
                <a:gd name="T38" fmla="*/ 0 w 63"/>
                <a:gd name="T39" fmla="*/ 32 h 63"/>
                <a:gd name="T40" fmla="*/ 0 w 63"/>
                <a:gd name="T41" fmla="*/ 26 h 63"/>
                <a:gd name="T42" fmla="*/ 2 w 63"/>
                <a:gd name="T43" fmla="*/ 20 h 63"/>
                <a:gd name="T44" fmla="*/ 5 w 63"/>
                <a:gd name="T45" fmla="*/ 14 h 63"/>
                <a:gd name="T46" fmla="*/ 8 w 63"/>
                <a:gd name="T47" fmla="*/ 9 h 63"/>
                <a:gd name="T48" fmla="*/ 13 w 63"/>
                <a:gd name="T49" fmla="*/ 5 h 63"/>
                <a:gd name="T50" fmla="*/ 19 w 63"/>
                <a:gd name="T51" fmla="*/ 3 h 63"/>
                <a:gd name="T52" fmla="*/ 24 w 63"/>
                <a:gd name="T53" fmla="*/ 0 h 63"/>
                <a:gd name="T54" fmla="*/ 31 w 63"/>
                <a:gd name="T55" fmla="*/ 0 h 63"/>
                <a:gd name="T56" fmla="*/ 31 w 63"/>
                <a:gd name="T57" fmla="*/ 0 h 63"/>
                <a:gd name="T58" fmla="*/ 37 w 63"/>
                <a:gd name="T59" fmla="*/ 0 h 63"/>
                <a:gd name="T60" fmla="*/ 43 w 63"/>
                <a:gd name="T61" fmla="*/ 3 h 63"/>
                <a:gd name="T62" fmla="*/ 48 w 63"/>
                <a:gd name="T63" fmla="*/ 5 h 63"/>
                <a:gd name="T64" fmla="*/ 53 w 63"/>
                <a:gd name="T65" fmla="*/ 9 h 63"/>
                <a:gd name="T66" fmla="*/ 57 w 63"/>
                <a:gd name="T67" fmla="*/ 14 h 63"/>
                <a:gd name="T68" fmla="*/ 60 w 63"/>
                <a:gd name="T69" fmla="*/ 20 h 63"/>
                <a:gd name="T70" fmla="*/ 61 w 63"/>
                <a:gd name="T71" fmla="*/ 26 h 63"/>
                <a:gd name="T72" fmla="*/ 63 w 63"/>
                <a:gd name="T73" fmla="*/ 32 h 63"/>
                <a:gd name="T74" fmla="*/ 63 w 63"/>
                <a:gd name="T75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3">
                  <a:moveTo>
                    <a:pt x="63" y="32"/>
                  </a:moveTo>
                  <a:lnTo>
                    <a:pt x="63" y="32"/>
                  </a:lnTo>
                  <a:lnTo>
                    <a:pt x="61" y="38"/>
                  </a:lnTo>
                  <a:lnTo>
                    <a:pt x="60" y="44"/>
                  </a:lnTo>
                  <a:lnTo>
                    <a:pt x="57" y="49"/>
                  </a:lnTo>
                  <a:lnTo>
                    <a:pt x="53" y="53"/>
                  </a:lnTo>
                  <a:lnTo>
                    <a:pt x="48" y="57"/>
                  </a:lnTo>
                  <a:lnTo>
                    <a:pt x="43" y="61"/>
                  </a:lnTo>
                  <a:lnTo>
                    <a:pt x="37" y="62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24" y="62"/>
                  </a:lnTo>
                  <a:lnTo>
                    <a:pt x="19" y="61"/>
                  </a:lnTo>
                  <a:lnTo>
                    <a:pt x="13" y="57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9" y="3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3" y="3"/>
                  </a:lnTo>
                  <a:lnTo>
                    <a:pt x="48" y="5"/>
                  </a:lnTo>
                  <a:lnTo>
                    <a:pt x="53" y="9"/>
                  </a:lnTo>
                  <a:lnTo>
                    <a:pt x="57" y="14"/>
                  </a:lnTo>
                  <a:lnTo>
                    <a:pt x="60" y="20"/>
                  </a:lnTo>
                  <a:lnTo>
                    <a:pt x="61" y="26"/>
                  </a:lnTo>
                  <a:lnTo>
                    <a:pt x="63" y="32"/>
                  </a:lnTo>
                  <a:lnTo>
                    <a:pt x="63" y="32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7" name="Freeform 77"/>
            <p:cNvSpPr>
              <a:spLocks/>
            </p:cNvSpPr>
            <p:nvPr/>
          </p:nvSpPr>
          <p:spPr bwMode="auto">
            <a:xfrm>
              <a:off x="-684965" y="5329507"/>
              <a:ext cx="64804" cy="12960"/>
            </a:xfrm>
            <a:custGeom>
              <a:avLst/>
              <a:gdLst>
                <a:gd name="T0" fmla="*/ 0 w 137"/>
                <a:gd name="T1" fmla="*/ 28 h 28"/>
                <a:gd name="T2" fmla="*/ 0 w 137"/>
                <a:gd name="T3" fmla="*/ 28 h 28"/>
                <a:gd name="T4" fmla="*/ 1 w 137"/>
                <a:gd name="T5" fmla="*/ 22 h 28"/>
                <a:gd name="T6" fmla="*/ 5 w 137"/>
                <a:gd name="T7" fmla="*/ 17 h 28"/>
                <a:gd name="T8" fmla="*/ 12 w 137"/>
                <a:gd name="T9" fmla="*/ 12 h 28"/>
                <a:gd name="T10" fmla="*/ 21 w 137"/>
                <a:gd name="T11" fmla="*/ 7 h 28"/>
                <a:gd name="T12" fmla="*/ 30 w 137"/>
                <a:gd name="T13" fmla="*/ 5 h 28"/>
                <a:gd name="T14" fmla="*/ 42 w 137"/>
                <a:gd name="T15" fmla="*/ 2 h 28"/>
                <a:gd name="T16" fmla="*/ 56 w 137"/>
                <a:gd name="T17" fmla="*/ 0 h 28"/>
                <a:gd name="T18" fmla="*/ 69 w 137"/>
                <a:gd name="T19" fmla="*/ 0 h 28"/>
                <a:gd name="T20" fmla="*/ 69 w 137"/>
                <a:gd name="T21" fmla="*/ 0 h 28"/>
                <a:gd name="T22" fmla="*/ 83 w 137"/>
                <a:gd name="T23" fmla="*/ 0 h 28"/>
                <a:gd name="T24" fmla="*/ 95 w 137"/>
                <a:gd name="T25" fmla="*/ 2 h 28"/>
                <a:gd name="T26" fmla="*/ 107 w 137"/>
                <a:gd name="T27" fmla="*/ 5 h 28"/>
                <a:gd name="T28" fmla="*/ 118 w 137"/>
                <a:gd name="T29" fmla="*/ 7 h 28"/>
                <a:gd name="T30" fmla="*/ 127 w 137"/>
                <a:gd name="T31" fmla="*/ 12 h 28"/>
                <a:gd name="T32" fmla="*/ 133 w 137"/>
                <a:gd name="T33" fmla="*/ 17 h 28"/>
                <a:gd name="T34" fmla="*/ 136 w 137"/>
                <a:gd name="T35" fmla="*/ 22 h 28"/>
                <a:gd name="T36" fmla="*/ 137 w 137"/>
                <a:gd name="T37" fmla="*/ 28 h 28"/>
                <a:gd name="T38" fmla="*/ 0 w 137"/>
                <a:gd name="T3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7" h="28">
                  <a:moveTo>
                    <a:pt x="0" y="28"/>
                  </a:moveTo>
                  <a:lnTo>
                    <a:pt x="0" y="28"/>
                  </a:lnTo>
                  <a:lnTo>
                    <a:pt x="1" y="22"/>
                  </a:lnTo>
                  <a:lnTo>
                    <a:pt x="5" y="17"/>
                  </a:lnTo>
                  <a:lnTo>
                    <a:pt x="12" y="12"/>
                  </a:lnTo>
                  <a:lnTo>
                    <a:pt x="21" y="7"/>
                  </a:lnTo>
                  <a:lnTo>
                    <a:pt x="30" y="5"/>
                  </a:lnTo>
                  <a:lnTo>
                    <a:pt x="42" y="2"/>
                  </a:lnTo>
                  <a:lnTo>
                    <a:pt x="56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3" y="0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8" y="7"/>
                  </a:lnTo>
                  <a:lnTo>
                    <a:pt x="127" y="12"/>
                  </a:lnTo>
                  <a:lnTo>
                    <a:pt x="133" y="17"/>
                  </a:lnTo>
                  <a:lnTo>
                    <a:pt x="136" y="22"/>
                  </a:lnTo>
                  <a:lnTo>
                    <a:pt x="137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8" name="Freeform 78"/>
            <p:cNvSpPr>
              <a:spLocks/>
            </p:cNvSpPr>
            <p:nvPr/>
          </p:nvSpPr>
          <p:spPr bwMode="auto">
            <a:xfrm>
              <a:off x="-948499" y="5329507"/>
              <a:ext cx="66243" cy="12960"/>
            </a:xfrm>
            <a:custGeom>
              <a:avLst/>
              <a:gdLst>
                <a:gd name="T0" fmla="*/ 0 w 137"/>
                <a:gd name="T1" fmla="*/ 28 h 28"/>
                <a:gd name="T2" fmla="*/ 0 w 137"/>
                <a:gd name="T3" fmla="*/ 28 h 28"/>
                <a:gd name="T4" fmla="*/ 1 w 137"/>
                <a:gd name="T5" fmla="*/ 22 h 28"/>
                <a:gd name="T6" fmla="*/ 5 w 137"/>
                <a:gd name="T7" fmla="*/ 17 h 28"/>
                <a:gd name="T8" fmla="*/ 11 w 137"/>
                <a:gd name="T9" fmla="*/ 12 h 28"/>
                <a:gd name="T10" fmla="*/ 19 w 137"/>
                <a:gd name="T11" fmla="*/ 7 h 28"/>
                <a:gd name="T12" fmla="*/ 30 w 137"/>
                <a:gd name="T13" fmla="*/ 5 h 28"/>
                <a:gd name="T14" fmla="*/ 41 w 137"/>
                <a:gd name="T15" fmla="*/ 2 h 28"/>
                <a:gd name="T16" fmla="*/ 54 w 137"/>
                <a:gd name="T17" fmla="*/ 0 h 28"/>
                <a:gd name="T18" fmla="*/ 69 w 137"/>
                <a:gd name="T19" fmla="*/ 0 h 28"/>
                <a:gd name="T20" fmla="*/ 69 w 137"/>
                <a:gd name="T21" fmla="*/ 0 h 28"/>
                <a:gd name="T22" fmla="*/ 82 w 137"/>
                <a:gd name="T23" fmla="*/ 0 h 28"/>
                <a:gd name="T24" fmla="*/ 95 w 137"/>
                <a:gd name="T25" fmla="*/ 2 h 28"/>
                <a:gd name="T26" fmla="*/ 107 w 137"/>
                <a:gd name="T27" fmla="*/ 5 h 28"/>
                <a:gd name="T28" fmla="*/ 117 w 137"/>
                <a:gd name="T29" fmla="*/ 7 h 28"/>
                <a:gd name="T30" fmla="*/ 125 w 137"/>
                <a:gd name="T31" fmla="*/ 12 h 28"/>
                <a:gd name="T32" fmla="*/ 131 w 137"/>
                <a:gd name="T33" fmla="*/ 17 h 28"/>
                <a:gd name="T34" fmla="*/ 136 w 137"/>
                <a:gd name="T35" fmla="*/ 22 h 28"/>
                <a:gd name="T36" fmla="*/ 137 w 137"/>
                <a:gd name="T37" fmla="*/ 28 h 28"/>
                <a:gd name="T38" fmla="*/ 0 w 137"/>
                <a:gd name="T3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7" h="28">
                  <a:moveTo>
                    <a:pt x="0" y="28"/>
                  </a:moveTo>
                  <a:lnTo>
                    <a:pt x="0" y="28"/>
                  </a:lnTo>
                  <a:lnTo>
                    <a:pt x="1" y="22"/>
                  </a:lnTo>
                  <a:lnTo>
                    <a:pt x="5" y="17"/>
                  </a:lnTo>
                  <a:lnTo>
                    <a:pt x="11" y="12"/>
                  </a:lnTo>
                  <a:lnTo>
                    <a:pt x="19" y="7"/>
                  </a:lnTo>
                  <a:lnTo>
                    <a:pt x="30" y="5"/>
                  </a:lnTo>
                  <a:lnTo>
                    <a:pt x="41" y="2"/>
                  </a:lnTo>
                  <a:lnTo>
                    <a:pt x="54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0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7" y="7"/>
                  </a:lnTo>
                  <a:lnTo>
                    <a:pt x="125" y="12"/>
                  </a:lnTo>
                  <a:lnTo>
                    <a:pt x="131" y="17"/>
                  </a:lnTo>
                  <a:lnTo>
                    <a:pt x="136" y="22"/>
                  </a:lnTo>
                  <a:lnTo>
                    <a:pt x="137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9" name="Freeform 79"/>
            <p:cNvSpPr>
              <a:spLocks/>
            </p:cNvSpPr>
            <p:nvPr/>
          </p:nvSpPr>
          <p:spPr bwMode="auto">
            <a:xfrm>
              <a:off x="-1010422" y="5359749"/>
              <a:ext cx="89284" cy="66243"/>
            </a:xfrm>
            <a:custGeom>
              <a:avLst/>
              <a:gdLst>
                <a:gd name="T0" fmla="*/ 184 w 184"/>
                <a:gd name="T1" fmla="*/ 131 h 137"/>
                <a:gd name="T2" fmla="*/ 184 w 184"/>
                <a:gd name="T3" fmla="*/ 131 h 137"/>
                <a:gd name="T4" fmla="*/ 184 w 184"/>
                <a:gd name="T5" fmla="*/ 133 h 137"/>
                <a:gd name="T6" fmla="*/ 183 w 184"/>
                <a:gd name="T7" fmla="*/ 135 h 137"/>
                <a:gd name="T8" fmla="*/ 181 w 184"/>
                <a:gd name="T9" fmla="*/ 137 h 137"/>
                <a:gd name="T10" fmla="*/ 180 w 184"/>
                <a:gd name="T11" fmla="*/ 137 h 137"/>
                <a:gd name="T12" fmla="*/ 6 w 184"/>
                <a:gd name="T13" fmla="*/ 137 h 137"/>
                <a:gd name="T14" fmla="*/ 6 w 184"/>
                <a:gd name="T15" fmla="*/ 137 h 137"/>
                <a:gd name="T16" fmla="*/ 4 w 184"/>
                <a:gd name="T17" fmla="*/ 137 h 137"/>
                <a:gd name="T18" fmla="*/ 2 w 184"/>
                <a:gd name="T19" fmla="*/ 135 h 137"/>
                <a:gd name="T20" fmla="*/ 1 w 184"/>
                <a:gd name="T21" fmla="*/ 133 h 137"/>
                <a:gd name="T22" fmla="*/ 0 w 184"/>
                <a:gd name="T23" fmla="*/ 131 h 137"/>
                <a:gd name="T24" fmla="*/ 0 w 184"/>
                <a:gd name="T25" fmla="*/ 6 h 137"/>
                <a:gd name="T26" fmla="*/ 0 w 184"/>
                <a:gd name="T27" fmla="*/ 6 h 137"/>
                <a:gd name="T28" fmla="*/ 1 w 184"/>
                <a:gd name="T29" fmla="*/ 3 h 137"/>
                <a:gd name="T30" fmla="*/ 2 w 184"/>
                <a:gd name="T31" fmla="*/ 2 h 137"/>
                <a:gd name="T32" fmla="*/ 4 w 184"/>
                <a:gd name="T33" fmla="*/ 1 h 137"/>
                <a:gd name="T34" fmla="*/ 6 w 184"/>
                <a:gd name="T35" fmla="*/ 0 h 137"/>
                <a:gd name="T36" fmla="*/ 180 w 184"/>
                <a:gd name="T37" fmla="*/ 0 h 137"/>
                <a:gd name="T38" fmla="*/ 180 w 184"/>
                <a:gd name="T39" fmla="*/ 0 h 137"/>
                <a:gd name="T40" fmla="*/ 181 w 184"/>
                <a:gd name="T41" fmla="*/ 1 h 137"/>
                <a:gd name="T42" fmla="*/ 183 w 184"/>
                <a:gd name="T43" fmla="*/ 2 h 137"/>
                <a:gd name="T44" fmla="*/ 184 w 184"/>
                <a:gd name="T45" fmla="*/ 3 h 137"/>
                <a:gd name="T46" fmla="*/ 184 w 184"/>
                <a:gd name="T47" fmla="*/ 6 h 137"/>
                <a:gd name="T48" fmla="*/ 184 w 184"/>
                <a:gd name="T49" fmla="*/ 13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4" h="137">
                  <a:moveTo>
                    <a:pt x="184" y="131"/>
                  </a:moveTo>
                  <a:lnTo>
                    <a:pt x="184" y="131"/>
                  </a:lnTo>
                  <a:lnTo>
                    <a:pt x="184" y="133"/>
                  </a:lnTo>
                  <a:lnTo>
                    <a:pt x="183" y="135"/>
                  </a:lnTo>
                  <a:lnTo>
                    <a:pt x="181" y="137"/>
                  </a:lnTo>
                  <a:lnTo>
                    <a:pt x="180" y="137"/>
                  </a:lnTo>
                  <a:lnTo>
                    <a:pt x="6" y="137"/>
                  </a:lnTo>
                  <a:lnTo>
                    <a:pt x="6" y="137"/>
                  </a:lnTo>
                  <a:lnTo>
                    <a:pt x="4" y="137"/>
                  </a:lnTo>
                  <a:lnTo>
                    <a:pt x="2" y="135"/>
                  </a:lnTo>
                  <a:lnTo>
                    <a:pt x="1" y="133"/>
                  </a:lnTo>
                  <a:lnTo>
                    <a:pt x="0" y="13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1" y="1"/>
                  </a:lnTo>
                  <a:lnTo>
                    <a:pt x="183" y="2"/>
                  </a:lnTo>
                  <a:lnTo>
                    <a:pt x="184" y="3"/>
                  </a:lnTo>
                  <a:lnTo>
                    <a:pt x="184" y="6"/>
                  </a:lnTo>
                  <a:lnTo>
                    <a:pt x="184" y="1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0" name="Freeform 80"/>
            <p:cNvSpPr>
              <a:spLocks/>
            </p:cNvSpPr>
            <p:nvPr/>
          </p:nvSpPr>
          <p:spPr bwMode="auto">
            <a:xfrm>
              <a:off x="-911057" y="5359749"/>
              <a:ext cx="89284" cy="66243"/>
            </a:xfrm>
            <a:custGeom>
              <a:avLst/>
              <a:gdLst>
                <a:gd name="T0" fmla="*/ 185 w 185"/>
                <a:gd name="T1" fmla="*/ 131 h 137"/>
                <a:gd name="T2" fmla="*/ 185 w 185"/>
                <a:gd name="T3" fmla="*/ 131 h 137"/>
                <a:gd name="T4" fmla="*/ 183 w 185"/>
                <a:gd name="T5" fmla="*/ 133 h 137"/>
                <a:gd name="T6" fmla="*/ 182 w 185"/>
                <a:gd name="T7" fmla="*/ 135 h 137"/>
                <a:gd name="T8" fmla="*/ 181 w 185"/>
                <a:gd name="T9" fmla="*/ 137 h 137"/>
                <a:gd name="T10" fmla="*/ 178 w 185"/>
                <a:gd name="T11" fmla="*/ 137 h 137"/>
                <a:gd name="T12" fmla="*/ 6 w 185"/>
                <a:gd name="T13" fmla="*/ 137 h 137"/>
                <a:gd name="T14" fmla="*/ 6 w 185"/>
                <a:gd name="T15" fmla="*/ 137 h 137"/>
                <a:gd name="T16" fmla="*/ 4 w 185"/>
                <a:gd name="T17" fmla="*/ 137 h 137"/>
                <a:gd name="T18" fmla="*/ 3 w 185"/>
                <a:gd name="T19" fmla="*/ 135 h 137"/>
                <a:gd name="T20" fmla="*/ 1 w 185"/>
                <a:gd name="T21" fmla="*/ 133 h 137"/>
                <a:gd name="T22" fmla="*/ 0 w 185"/>
                <a:gd name="T23" fmla="*/ 131 h 137"/>
                <a:gd name="T24" fmla="*/ 0 w 185"/>
                <a:gd name="T25" fmla="*/ 6 h 137"/>
                <a:gd name="T26" fmla="*/ 0 w 185"/>
                <a:gd name="T27" fmla="*/ 6 h 137"/>
                <a:gd name="T28" fmla="*/ 1 w 185"/>
                <a:gd name="T29" fmla="*/ 3 h 137"/>
                <a:gd name="T30" fmla="*/ 3 w 185"/>
                <a:gd name="T31" fmla="*/ 2 h 137"/>
                <a:gd name="T32" fmla="*/ 4 w 185"/>
                <a:gd name="T33" fmla="*/ 1 h 137"/>
                <a:gd name="T34" fmla="*/ 6 w 185"/>
                <a:gd name="T35" fmla="*/ 0 h 137"/>
                <a:gd name="T36" fmla="*/ 178 w 185"/>
                <a:gd name="T37" fmla="*/ 0 h 137"/>
                <a:gd name="T38" fmla="*/ 178 w 185"/>
                <a:gd name="T39" fmla="*/ 0 h 137"/>
                <a:gd name="T40" fmla="*/ 181 w 185"/>
                <a:gd name="T41" fmla="*/ 1 h 137"/>
                <a:gd name="T42" fmla="*/ 182 w 185"/>
                <a:gd name="T43" fmla="*/ 2 h 137"/>
                <a:gd name="T44" fmla="*/ 183 w 185"/>
                <a:gd name="T45" fmla="*/ 3 h 137"/>
                <a:gd name="T46" fmla="*/ 185 w 185"/>
                <a:gd name="T47" fmla="*/ 6 h 137"/>
                <a:gd name="T48" fmla="*/ 185 w 185"/>
                <a:gd name="T49" fmla="*/ 13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5" h="137">
                  <a:moveTo>
                    <a:pt x="185" y="131"/>
                  </a:moveTo>
                  <a:lnTo>
                    <a:pt x="185" y="131"/>
                  </a:lnTo>
                  <a:lnTo>
                    <a:pt x="183" y="133"/>
                  </a:lnTo>
                  <a:lnTo>
                    <a:pt x="182" y="135"/>
                  </a:lnTo>
                  <a:lnTo>
                    <a:pt x="181" y="137"/>
                  </a:lnTo>
                  <a:lnTo>
                    <a:pt x="178" y="137"/>
                  </a:lnTo>
                  <a:lnTo>
                    <a:pt x="6" y="137"/>
                  </a:lnTo>
                  <a:lnTo>
                    <a:pt x="6" y="137"/>
                  </a:lnTo>
                  <a:lnTo>
                    <a:pt x="4" y="137"/>
                  </a:lnTo>
                  <a:lnTo>
                    <a:pt x="3" y="135"/>
                  </a:lnTo>
                  <a:lnTo>
                    <a:pt x="1" y="133"/>
                  </a:lnTo>
                  <a:lnTo>
                    <a:pt x="0" y="13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1" y="1"/>
                  </a:lnTo>
                  <a:lnTo>
                    <a:pt x="182" y="2"/>
                  </a:lnTo>
                  <a:lnTo>
                    <a:pt x="183" y="3"/>
                  </a:lnTo>
                  <a:lnTo>
                    <a:pt x="185" y="6"/>
                  </a:lnTo>
                  <a:lnTo>
                    <a:pt x="185" y="1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1" name="Freeform 81"/>
            <p:cNvSpPr>
              <a:spLocks/>
            </p:cNvSpPr>
            <p:nvPr/>
          </p:nvSpPr>
          <p:spPr bwMode="auto">
            <a:xfrm>
              <a:off x="-736808" y="5359749"/>
              <a:ext cx="80644" cy="66243"/>
            </a:xfrm>
            <a:custGeom>
              <a:avLst/>
              <a:gdLst>
                <a:gd name="T0" fmla="*/ 168 w 168"/>
                <a:gd name="T1" fmla="*/ 131 h 137"/>
                <a:gd name="T2" fmla="*/ 168 w 168"/>
                <a:gd name="T3" fmla="*/ 131 h 137"/>
                <a:gd name="T4" fmla="*/ 168 w 168"/>
                <a:gd name="T5" fmla="*/ 133 h 137"/>
                <a:gd name="T6" fmla="*/ 167 w 168"/>
                <a:gd name="T7" fmla="*/ 135 h 137"/>
                <a:gd name="T8" fmla="*/ 165 w 168"/>
                <a:gd name="T9" fmla="*/ 137 h 137"/>
                <a:gd name="T10" fmla="*/ 164 w 168"/>
                <a:gd name="T11" fmla="*/ 137 h 137"/>
                <a:gd name="T12" fmla="*/ 4 w 168"/>
                <a:gd name="T13" fmla="*/ 137 h 137"/>
                <a:gd name="T14" fmla="*/ 4 w 168"/>
                <a:gd name="T15" fmla="*/ 137 h 137"/>
                <a:gd name="T16" fmla="*/ 3 w 168"/>
                <a:gd name="T17" fmla="*/ 137 h 137"/>
                <a:gd name="T18" fmla="*/ 1 w 168"/>
                <a:gd name="T19" fmla="*/ 135 h 137"/>
                <a:gd name="T20" fmla="*/ 0 w 168"/>
                <a:gd name="T21" fmla="*/ 133 h 137"/>
                <a:gd name="T22" fmla="*/ 0 w 168"/>
                <a:gd name="T23" fmla="*/ 131 h 137"/>
                <a:gd name="T24" fmla="*/ 0 w 168"/>
                <a:gd name="T25" fmla="*/ 6 h 137"/>
                <a:gd name="T26" fmla="*/ 0 w 168"/>
                <a:gd name="T27" fmla="*/ 6 h 137"/>
                <a:gd name="T28" fmla="*/ 0 w 168"/>
                <a:gd name="T29" fmla="*/ 3 h 137"/>
                <a:gd name="T30" fmla="*/ 1 w 168"/>
                <a:gd name="T31" fmla="*/ 2 h 137"/>
                <a:gd name="T32" fmla="*/ 3 w 168"/>
                <a:gd name="T33" fmla="*/ 1 h 137"/>
                <a:gd name="T34" fmla="*/ 4 w 168"/>
                <a:gd name="T35" fmla="*/ 0 h 137"/>
                <a:gd name="T36" fmla="*/ 164 w 168"/>
                <a:gd name="T37" fmla="*/ 0 h 137"/>
                <a:gd name="T38" fmla="*/ 164 w 168"/>
                <a:gd name="T39" fmla="*/ 0 h 137"/>
                <a:gd name="T40" fmla="*/ 165 w 168"/>
                <a:gd name="T41" fmla="*/ 1 h 137"/>
                <a:gd name="T42" fmla="*/ 167 w 168"/>
                <a:gd name="T43" fmla="*/ 2 h 137"/>
                <a:gd name="T44" fmla="*/ 168 w 168"/>
                <a:gd name="T45" fmla="*/ 3 h 137"/>
                <a:gd name="T46" fmla="*/ 168 w 168"/>
                <a:gd name="T47" fmla="*/ 6 h 137"/>
                <a:gd name="T48" fmla="*/ 168 w 168"/>
                <a:gd name="T49" fmla="*/ 13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37">
                  <a:moveTo>
                    <a:pt x="168" y="131"/>
                  </a:moveTo>
                  <a:lnTo>
                    <a:pt x="168" y="131"/>
                  </a:lnTo>
                  <a:lnTo>
                    <a:pt x="168" y="133"/>
                  </a:lnTo>
                  <a:lnTo>
                    <a:pt x="167" y="135"/>
                  </a:lnTo>
                  <a:lnTo>
                    <a:pt x="165" y="137"/>
                  </a:lnTo>
                  <a:lnTo>
                    <a:pt x="164" y="137"/>
                  </a:lnTo>
                  <a:lnTo>
                    <a:pt x="4" y="137"/>
                  </a:lnTo>
                  <a:lnTo>
                    <a:pt x="4" y="137"/>
                  </a:lnTo>
                  <a:lnTo>
                    <a:pt x="3" y="137"/>
                  </a:lnTo>
                  <a:lnTo>
                    <a:pt x="1" y="135"/>
                  </a:lnTo>
                  <a:lnTo>
                    <a:pt x="0" y="133"/>
                  </a:lnTo>
                  <a:lnTo>
                    <a:pt x="0" y="13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5" y="1"/>
                  </a:lnTo>
                  <a:lnTo>
                    <a:pt x="167" y="2"/>
                  </a:lnTo>
                  <a:lnTo>
                    <a:pt x="168" y="3"/>
                  </a:lnTo>
                  <a:lnTo>
                    <a:pt x="168" y="6"/>
                  </a:lnTo>
                  <a:lnTo>
                    <a:pt x="168" y="1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2" name="Freeform 82"/>
            <p:cNvSpPr>
              <a:spLocks/>
            </p:cNvSpPr>
            <p:nvPr/>
          </p:nvSpPr>
          <p:spPr bwMode="auto">
            <a:xfrm>
              <a:off x="-646084" y="5359749"/>
              <a:ext cx="74884" cy="66243"/>
            </a:xfrm>
            <a:custGeom>
              <a:avLst/>
              <a:gdLst>
                <a:gd name="T0" fmla="*/ 156 w 156"/>
                <a:gd name="T1" fmla="*/ 131 h 137"/>
                <a:gd name="T2" fmla="*/ 156 w 156"/>
                <a:gd name="T3" fmla="*/ 131 h 137"/>
                <a:gd name="T4" fmla="*/ 155 w 156"/>
                <a:gd name="T5" fmla="*/ 133 h 137"/>
                <a:gd name="T6" fmla="*/ 154 w 156"/>
                <a:gd name="T7" fmla="*/ 135 h 137"/>
                <a:gd name="T8" fmla="*/ 153 w 156"/>
                <a:gd name="T9" fmla="*/ 137 h 137"/>
                <a:gd name="T10" fmla="*/ 150 w 156"/>
                <a:gd name="T11" fmla="*/ 137 h 137"/>
                <a:gd name="T12" fmla="*/ 6 w 156"/>
                <a:gd name="T13" fmla="*/ 137 h 137"/>
                <a:gd name="T14" fmla="*/ 6 w 156"/>
                <a:gd name="T15" fmla="*/ 137 h 137"/>
                <a:gd name="T16" fmla="*/ 3 w 156"/>
                <a:gd name="T17" fmla="*/ 137 h 137"/>
                <a:gd name="T18" fmla="*/ 1 w 156"/>
                <a:gd name="T19" fmla="*/ 135 h 137"/>
                <a:gd name="T20" fmla="*/ 0 w 156"/>
                <a:gd name="T21" fmla="*/ 133 h 137"/>
                <a:gd name="T22" fmla="*/ 0 w 156"/>
                <a:gd name="T23" fmla="*/ 131 h 137"/>
                <a:gd name="T24" fmla="*/ 0 w 156"/>
                <a:gd name="T25" fmla="*/ 6 h 137"/>
                <a:gd name="T26" fmla="*/ 0 w 156"/>
                <a:gd name="T27" fmla="*/ 6 h 137"/>
                <a:gd name="T28" fmla="*/ 0 w 156"/>
                <a:gd name="T29" fmla="*/ 3 h 137"/>
                <a:gd name="T30" fmla="*/ 1 w 156"/>
                <a:gd name="T31" fmla="*/ 2 h 137"/>
                <a:gd name="T32" fmla="*/ 3 w 156"/>
                <a:gd name="T33" fmla="*/ 1 h 137"/>
                <a:gd name="T34" fmla="*/ 6 w 156"/>
                <a:gd name="T35" fmla="*/ 0 h 137"/>
                <a:gd name="T36" fmla="*/ 125 w 156"/>
                <a:gd name="T37" fmla="*/ 0 h 137"/>
                <a:gd name="T38" fmla="*/ 125 w 156"/>
                <a:gd name="T39" fmla="*/ 0 h 137"/>
                <a:gd name="T40" fmla="*/ 128 w 156"/>
                <a:gd name="T41" fmla="*/ 1 h 137"/>
                <a:gd name="T42" fmla="*/ 130 w 156"/>
                <a:gd name="T43" fmla="*/ 2 h 137"/>
                <a:gd name="T44" fmla="*/ 131 w 156"/>
                <a:gd name="T45" fmla="*/ 6 h 137"/>
                <a:gd name="T46" fmla="*/ 156 w 156"/>
                <a:gd name="T47" fmla="*/ 13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6" h="137">
                  <a:moveTo>
                    <a:pt x="156" y="131"/>
                  </a:moveTo>
                  <a:lnTo>
                    <a:pt x="156" y="131"/>
                  </a:lnTo>
                  <a:lnTo>
                    <a:pt x="155" y="133"/>
                  </a:lnTo>
                  <a:lnTo>
                    <a:pt x="154" y="135"/>
                  </a:lnTo>
                  <a:lnTo>
                    <a:pt x="153" y="137"/>
                  </a:lnTo>
                  <a:lnTo>
                    <a:pt x="150" y="137"/>
                  </a:lnTo>
                  <a:lnTo>
                    <a:pt x="6" y="137"/>
                  </a:lnTo>
                  <a:lnTo>
                    <a:pt x="6" y="137"/>
                  </a:lnTo>
                  <a:lnTo>
                    <a:pt x="3" y="137"/>
                  </a:lnTo>
                  <a:lnTo>
                    <a:pt x="1" y="135"/>
                  </a:lnTo>
                  <a:lnTo>
                    <a:pt x="0" y="133"/>
                  </a:lnTo>
                  <a:lnTo>
                    <a:pt x="0" y="13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8" y="1"/>
                  </a:lnTo>
                  <a:lnTo>
                    <a:pt x="130" y="2"/>
                  </a:lnTo>
                  <a:lnTo>
                    <a:pt x="131" y="6"/>
                  </a:lnTo>
                  <a:lnTo>
                    <a:pt x="156" y="1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3" name="Freeform 83"/>
            <p:cNvSpPr>
              <a:spLocks/>
            </p:cNvSpPr>
            <p:nvPr/>
          </p:nvSpPr>
          <p:spPr bwMode="auto">
            <a:xfrm>
              <a:off x="-814572" y="5356868"/>
              <a:ext cx="70564" cy="146888"/>
            </a:xfrm>
            <a:custGeom>
              <a:avLst/>
              <a:gdLst>
                <a:gd name="T0" fmla="*/ 148 w 148"/>
                <a:gd name="T1" fmla="*/ 287 h 305"/>
                <a:gd name="T2" fmla="*/ 148 w 148"/>
                <a:gd name="T3" fmla="*/ 287 h 305"/>
                <a:gd name="T4" fmla="*/ 147 w 148"/>
                <a:gd name="T5" fmla="*/ 293 h 305"/>
                <a:gd name="T6" fmla="*/ 145 w 148"/>
                <a:gd name="T7" fmla="*/ 299 h 305"/>
                <a:gd name="T8" fmla="*/ 140 w 148"/>
                <a:gd name="T9" fmla="*/ 303 h 305"/>
                <a:gd name="T10" fmla="*/ 138 w 148"/>
                <a:gd name="T11" fmla="*/ 304 h 305"/>
                <a:gd name="T12" fmla="*/ 135 w 148"/>
                <a:gd name="T13" fmla="*/ 305 h 305"/>
                <a:gd name="T14" fmla="*/ 13 w 148"/>
                <a:gd name="T15" fmla="*/ 305 h 305"/>
                <a:gd name="T16" fmla="*/ 13 w 148"/>
                <a:gd name="T17" fmla="*/ 305 h 305"/>
                <a:gd name="T18" fmla="*/ 10 w 148"/>
                <a:gd name="T19" fmla="*/ 304 h 305"/>
                <a:gd name="T20" fmla="*/ 7 w 148"/>
                <a:gd name="T21" fmla="*/ 303 h 305"/>
                <a:gd name="T22" fmla="*/ 4 w 148"/>
                <a:gd name="T23" fmla="*/ 299 h 305"/>
                <a:gd name="T24" fmla="*/ 1 w 148"/>
                <a:gd name="T25" fmla="*/ 293 h 305"/>
                <a:gd name="T26" fmla="*/ 0 w 148"/>
                <a:gd name="T27" fmla="*/ 287 h 305"/>
                <a:gd name="T28" fmla="*/ 0 w 148"/>
                <a:gd name="T29" fmla="*/ 18 h 305"/>
                <a:gd name="T30" fmla="*/ 0 w 148"/>
                <a:gd name="T31" fmla="*/ 18 h 305"/>
                <a:gd name="T32" fmla="*/ 1 w 148"/>
                <a:gd name="T33" fmla="*/ 10 h 305"/>
                <a:gd name="T34" fmla="*/ 4 w 148"/>
                <a:gd name="T35" fmla="*/ 4 h 305"/>
                <a:gd name="T36" fmla="*/ 7 w 148"/>
                <a:gd name="T37" fmla="*/ 1 h 305"/>
                <a:gd name="T38" fmla="*/ 10 w 148"/>
                <a:gd name="T39" fmla="*/ 0 h 305"/>
                <a:gd name="T40" fmla="*/ 13 w 148"/>
                <a:gd name="T41" fmla="*/ 0 h 305"/>
                <a:gd name="T42" fmla="*/ 135 w 148"/>
                <a:gd name="T43" fmla="*/ 0 h 305"/>
                <a:gd name="T44" fmla="*/ 135 w 148"/>
                <a:gd name="T45" fmla="*/ 0 h 305"/>
                <a:gd name="T46" fmla="*/ 138 w 148"/>
                <a:gd name="T47" fmla="*/ 0 h 305"/>
                <a:gd name="T48" fmla="*/ 140 w 148"/>
                <a:gd name="T49" fmla="*/ 1 h 305"/>
                <a:gd name="T50" fmla="*/ 145 w 148"/>
                <a:gd name="T51" fmla="*/ 4 h 305"/>
                <a:gd name="T52" fmla="*/ 147 w 148"/>
                <a:gd name="T53" fmla="*/ 10 h 305"/>
                <a:gd name="T54" fmla="*/ 148 w 148"/>
                <a:gd name="T55" fmla="*/ 18 h 305"/>
                <a:gd name="T56" fmla="*/ 148 w 148"/>
                <a:gd name="T57" fmla="*/ 28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" h="305">
                  <a:moveTo>
                    <a:pt x="148" y="287"/>
                  </a:moveTo>
                  <a:lnTo>
                    <a:pt x="148" y="287"/>
                  </a:lnTo>
                  <a:lnTo>
                    <a:pt x="147" y="293"/>
                  </a:lnTo>
                  <a:lnTo>
                    <a:pt x="145" y="299"/>
                  </a:lnTo>
                  <a:lnTo>
                    <a:pt x="140" y="303"/>
                  </a:lnTo>
                  <a:lnTo>
                    <a:pt x="138" y="304"/>
                  </a:lnTo>
                  <a:lnTo>
                    <a:pt x="135" y="305"/>
                  </a:lnTo>
                  <a:lnTo>
                    <a:pt x="13" y="305"/>
                  </a:lnTo>
                  <a:lnTo>
                    <a:pt x="13" y="305"/>
                  </a:lnTo>
                  <a:lnTo>
                    <a:pt x="10" y="304"/>
                  </a:lnTo>
                  <a:lnTo>
                    <a:pt x="7" y="303"/>
                  </a:lnTo>
                  <a:lnTo>
                    <a:pt x="4" y="299"/>
                  </a:lnTo>
                  <a:lnTo>
                    <a:pt x="1" y="293"/>
                  </a:lnTo>
                  <a:lnTo>
                    <a:pt x="0" y="28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8" y="0"/>
                  </a:lnTo>
                  <a:lnTo>
                    <a:pt x="140" y="1"/>
                  </a:lnTo>
                  <a:lnTo>
                    <a:pt x="145" y="4"/>
                  </a:lnTo>
                  <a:lnTo>
                    <a:pt x="147" y="10"/>
                  </a:lnTo>
                  <a:lnTo>
                    <a:pt x="148" y="18"/>
                  </a:lnTo>
                  <a:lnTo>
                    <a:pt x="148" y="2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4" name="Freeform 84"/>
            <p:cNvSpPr>
              <a:spLocks/>
            </p:cNvSpPr>
            <p:nvPr/>
          </p:nvSpPr>
          <p:spPr bwMode="auto">
            <a:xfrm>
              <a:off x="-811692" y="5359749"/>
              <a:ext cx="64804" cy="141127"/>
            </a:xfrm>
            <a:custGeom>
              <a:avLst/>
              <a:gdLst>
                <a:gd name="T0" fmla="*/ 134 w 134"/>
                <a:gd name="T1" fmla="*/ 278 h 295"/>
                <a:gd name="T2" fmla="*/ 134 w 134"/>
                <a:gd name="T3" fmla="*/ 278 h 295"/>
                <a:gd name="T4" fmla="*/ 133 w 134"/>
                <a:gd name="T5" fmla="*/ 284 h 295"/>
                <a:gd name="T6" fmla="*/ 131 w 134"/>
                <a:gd name="T7" fmla="*/ 290 h 295"/>
                <a:gd name="T8" fmla="*/ 127 w 134"/>
                <a:gd name="T9" fmla="*/ 294 h 295"/>
                <a:gd name="T10" fmla="*/ 122 w 134"/>
                <a:gd name="T11" fmla="*/ 295 h 295"/>
                <a:gd name="T12" fmla="*/ 12 w 134"/>
                <a:gd name="T13" fmla="*/ 295 h 295"/>
                <a:gd name="T14" fmla="*/ 12 w 134"/>
                <a:gd name="T15" fmla="*/ 295 h 295"/>
                <a:gd name="T16" fmla="*/ 8 w 134"/>
                <a:gd name="T17" fmla="*/ 294 h 295"/>
                <a:gd name="T18" fmla="*/ 4 w 134"/>
                <a:gd name="T19" fmla="*/ 290 h 295"/>
                <a:gd name="T20" fmla="*/ 2 w 134"/>
                <a:gd name="T21" fmla="*/ 284 h 295"/>
                <a:gd name="T22" fmla="*/ 0 w 134"/>
                <a:gd name="T23" fmla="*/ 278 h 295"/>
                <a:gd name="T24" fmla="*/ 0 w 134"/>
                <a:gd name="T25" fmla="*/ 19 h 295"/>
                <a:gd name="T26" fmla="*/ 0 w 134"/>
                <a:gd name="T27" fmla="*/ 19 h 295"/>
                <a:gd name="T28" fmla="*/ 2 w 134"/>
                <a:gd name="T29" fmla="*/ 11 h 295"/>
                <a:gd name="T30" fmla="*/ 4 w 134"/>
                <a:gd name="T31" fmla="*/ 5 h 295"/>
                <a:gd name="T32" fmla="*/ 8 w 134"/>
                <a:gd name="T33" fmla="*/ 2 h 295"/>
                <a:gd name="T34" fmla="*/ 12 w 134"/>
                <a:gd name="T35" fmla="*/ 0 h 295"/>
                <a:gd name="T36" fmla="*/ 122 w 134"/>
                <a:gd name="T37" fmla="*/ 0 h 295"/>
                <a:gd name="T38" fmla="*/ 122 w 134"/>
                <a:gd name="T39" fmla="*/ 0 h 295"/>
                <a:gd name="T40" fmla="*/ 127 w 134"/>
                <a:gd name="T41" fmla="*/ 2 h 295"/>
                <a:gd name="T42" fmla="*/ 131 w 134"/>
                <a:gd name="T43" fmla="*/ 5 h 295"/>
                <a:gd name="T44" fmla="*/ 133 w 134"/>
                <a:gd name="T45" fmla="*/ 11 h 295"/>
                <a:gd name="T46" fmla="*/ 134 w 134"/>
                <a:gd name="T47" fmla="*/ 19 h 295"/>
                <a:gd name="T48" fmla="*/ 134 w 134"/>
                <a:gd name="T49" fmla="*/ 27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4" h="295">
                  <a:moveTo>
                    <a:pt x="134" y="278"/>
                  </a:moveTo>
                  <a:lnTo>
                    <a:pt x="134" y="278"/>
                  </a:lnTo>
                  <a:lnTo>
                    <a:pt x="133" y="284"/>
                  </a:lnTo>
                  <a:lnTo>
                    <a:pt x="131" y="290"/>
                  </a:lnTo>
                  <a:lnTo>
                    <a:pt x="127" y="294"/>
                  </a:lnTo>
                  <a:lnTo>
                    <a:pt x="122" y="295"/>
                  </a:lnTo>
                  <a:lnTo>
                    <a:pt x="12" y="295"/>
                  </a:lnTo>
                  <a:lnTo>
                    <a:pt x="12" y="295"/>
                  </a:lnTo>
                  <a:lnTo>
                    <a:pt x="8" y="294"/>
                  </a:lnTo>
                  <a:lnTo>
                    <a:pt x="4" y="290"/>
                  </a:lnTo>
                  <a:lnTo>
                    <a:pt x="2" y="284"/>
                  </a:lnTo>
                  <a:lnTo>
                    <a:pt x="0" y="278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1"/>
                  </a:lnTo>
                  <a:lnTo>
                    <a:pt x="4" y="5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7" y="2"/>
                  </a:lnTo>
                  <a:lnTo>
                    <a:pt x="131" y="5"/>
                  </a:lnTo>
                  <a:lnTo>
                    <a:pt x="133" y="11"/>
                  </a:lnTo>
                  <a:lnTo>
                    <a:pt x="134" y="19"/>
                  </a:lnTo>
                  <a:lnTo>
                    <a:pt x="134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5" name="Freeform 85"/>
            <p:cNvSpPr>
              <a:spLocks/>
            </p:cNvSpPr>
            <p:nvPr/>
          </p:nvSpPr>
          <p:spPr bwMode="auto">
            <a:xfrm>
              <a:off x="-805931" y="5371269"/>
              <a:ext cx="24482" cy="108005"/>
            </a:xfrm>
            <a:custGeom>
              <a:avLst/>
              <a:gdLst>
                <a:gd name="T0" fmla="*/ 52 w 52"/>
                <a:gd name="T1" fmla="*/ 217 h 224"/>
                <a:gd name="T2" fmla="*/ 52 w 52"/>
                <a:gd name="T3" fmla="*/ 217 h 224"/>
                <a:gd name="T4" fmla="*/ 51 w 52"/>
                <a:gd name="T5" fmla="*/ 219 h 224"/>
                <a:gd name="T6" fmla="*/ 50 w 52"/>
                <a:gd name="T7" fmla="*/ 222 h 224"/>
                <a:gd name="T8" fmla="*/ 47 w 52"/>
                <a:gd name="T9" fmla="*/ 223 h 224"/>
                <a:gd name="T10" fmla="*/ 45 w 52"/>
                <a:gd name="T11" fmla="*/ 224 h 224"/>
                <a:gd name="T12" fmla="*/ 7 w 52"/>
                <a:gd name="T13" fmla="*/ 224 h 224"/>
                <a:gd name="T14" fmla="*/ 7 w 52"/>
                <a:gd name="T15" fmla="*/ 224 h 224"/>
                <a:gd name="T16" fmla="*/ 4 w 52"/>
                <a:gd name="T17" fmla="*/ 223 h 224"/>
                <a:gd name="T18" fmla="*/ 1 w 52"/>
                <a:gd name="T19" fmla="*/ 222 h 224"/>
                <a:gd name="T20" fmla="*/ 0 w 52"/>
                <a:gd name="T21" fmla="*/ 219 h 224"/>
                <a:gd name="T22" fmla="*/ 0 w 52"/>
                <a:gd name="T23" fmla="*/ 217 h 224"/>
                <a:gd name="T24" fmla="*/ 0 w 52"/>
                <a:gd name="T25" fmla="*/ 6 h 224"/>
                <a:gd name="T26" fmla="*/ 0 w 52"/>
                <a:gd name="T27" fmla="*/ 6 h 224"/>
                <a:gd name="T28" fmla="*/ 0 w 52"/>
                <a:gd name="T29" fmla="*/ 3 h 224"/>
                <a:gd name="T30" fmla="*/ 1 w 52"/>
                <a:gd name="T31" fmla="*/ 1 h 224"/>
                <a:gd name="T32" fmla="*/ 4 w 52"/>
                <a:gd name="T33" fmla="*/ 0 h 224"/>
                <a:gd name="T34" fmla="*/ 7 w 52"/>
                <a:gd name="T35" fmla="*/ 0 h 224"/>
                <a:gd name="T36" fmla="*/ 45 w 52"/>
                <a:gd name="T37" fmla="*/ 0 h 224"/>
                <a:gd name="T38" fmla="*/ 45 w 52"/>
                <a:gd name="T39" fmla="*/ 0 h 224"/>
                <a:gd name="T40" fmla="*/ 47 w 52"/>
                <a:gd name="T41" fmla="*/ 0 h 224"/>
                <a:gd name="T42" fmla="*/ 50 w 52"/>
                <a:gd name="T43" fmla="*/ 1 h 224"/>
                <a:gd name="T44" fmla="*/ 51 w 52"/>
                <a:gd name="T45" fmla="*/ 3 h 224"/>
                <a:gd name="T46" fmla="*/ 52 w 52"/>
                <a:gd name="T47" fmla="*/ 6 h 224"/>
                <a:gd name="T48" fmla="*/ 52 w 52"/>
                <a:gd name="T49" fmla="*/ 21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224">
                  <a:moveTo>
                    <a:pt x="52" y="217"/>
                  </a:moveTo>
                  <a:lnTo>
                    <a:pt x="52" y="217"/>
                  </a:lnTo>
                  <a:lnTo>
                    <a:pt x="51" y="219"/>
                  </a:lnTo>
                  <a:lnTo>
                    <a:pt x="50" y="222"/>
                  </a:lnTo>
                  <a:lnTo>
                    <a:pt x="47" y="223"/>
                  </a:lnTo>
                  <a:lnTo>
                    <a:pt x="45" y="224"/>
                  </a:lnTo>
                  <a:lnTo>
                    <a:pt x="7" y="224"/>
                  </a:lnTo>
                  <a:lnTo>
                    <a:pt x="7" y="224"/>
                  </a:lnTo>
                  <a:lnTo>
                    <a:pt x="4" y="223"/>
                  </a:lnTo>
                  <a:lnTo>
                    <a:pt x="1" y="222"/>
                  </a:lnTo>
                  <a:lnTo>
                    <a:pt x="0" y="219"/>
                  </a:lnTo>
                  <a:lnTo>
                    <a:pt x="0" y="2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50" y="1"/>
                  </a:lnTo>
                  <a:lnTo>
                    <a:pt x="51" y="3"/>
                  </a:lnTo>
                  <a:lnTo>
                    <a:pt x="52" y="6"/>
                  </a:lnTo>
                  <a:lnTo>
                    <a:pt x="52" y="217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6" name="Freeform 86"/>
            <p:cNvSpPr>
              <a:spLocks/>
            </p:cNvSpPr>
            <p:nvPr/>
          </p:nvSpPr>
          <p:spPr bwMode="auto">
            <a:xfrm>
              <a:off x="-778570" y="5371269"/>
              <a:ext cx="25921" cy="108005"/>
            </a:xfrm>
            <a:custGeom>
              <a:avLst/>
              <a:gdLst>
                <a:gd name="T0" fmla="*/ 52 w 52"/>
                <a:gd name="T1" fmla="*/ 217 h 224"/>
                <a:gd name="T2" fmla="*/ 52 w 52"/>
                <a:gd name="T3" fmla="*/ 217 h 224"/>
                <a:gd name="T4" fmla="*/ 52 w 52"/>
                <a:gd name="T5" fmla="*/ 219 h 224"/>
                <a:gd name="T6" fmla="*/ 50 w 52"/>
                <a:gd name="T7" fmla="*/ 222 h 224"/>
                <a:gd name="T8" fmla="*/ 48 w 52"/>
                <a:gd name="T9" fmla="*/ 223 h 224"/>
                <a:gd name="T10" fmla="*/ 45 w 52"/>
                <a:gd name="T11" fmla="*/ 224 h 224"/>
                <a:gd name="T12" fmla="*/ 8 w 52"/>
                <a:gd name="T13" fmla="*/ 224 h 224"/>
                <a:gd name="T14" fmla="*/ 8 w 52"/>
                <a:gd name="T15" fmla="*/ 224 h 224"/>
                <a:gd name="T16" fmla="*/ 5 w 52"/>
                <a:gd name="T17" fmla="*/ 223 h 224"/>
                <a:gd name="T18" fmla="*/ 3 w 52"/>
                <a:gd name="T19" fmla="*/ 222 h 224"/>
                <a:gd name="T20" fmla="*/ 0 w 52"/>
                <a:gd name="T21" fmla="*/ 219 h 224"/>
                <a:gd name="T22" fmla="*/ 0 w 52"/>
                <a:gd name="T23" fmla="*/ 217 h 224"/>
                <a:gd name="T24" fmla="*/ 0 w 52"/>
                <a:gd name="T25" fmla="*/ 6 h 224"/>
                <a:gd name="T26" fmla="*/ 0 w 52"/>
                <a:gd name="T27" fmla="*/ 6 h 224"/>
                <a:gd name="T28" fmla="*/ 0 w 52"/>
                <a:gd name="T29" fmla="*/ 3 h 224"/>
                <a:gd name="T30" fmla="*/ 3 w 52"/>
                <a:gd name="T31" fmla="*/ 1 h 224"/>
                <a:gd name="T32" fmla="*/ 5 w 52"/>
                <a:gd name="T33" fmla="*/ 0 h 224"/>
                <a:gd name="T34" fmla="*/ 8 w 52"/>
                <a:gd name="T35" fmla="*/ 0 h 224"/>
                <a:gd name="T36" fmla="*/ 45 w 52"/>
                <a:gd name="T37" fmla="*/ 0 h 224"/>
                <a:gd name="T38" fmla="*/ 45 w 52"/>
                <a:gd name="T39" fmla="*/ 0 h 224"/>
                <a:gd name="T40" fmla="*/ 48 w 52"/>
                <a:gd name="T41" fmla="*/ 0 h 224"/>
                <a:gd name="T42" fmla="*/ 50 w 52"/>
                <a:gd name="T43" fmla="*/ 1 h 224"/>
                <a:gd name="T44" fmla="*/ 52 w 52"/>
                <a:gd name="T45" fmla="*/ 3 h 224"/>
                <a:gd name="T46" fmla="*/ 52 w 52"/>
                <a:gd name="T47" fmla="*/ 6 h 224"/>
                <a:gd name="T48" fmla="*/ 52 w 52"/>
                <a:gd name="T49" fmla="*/ 21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224">
                  <a:moveTo>
                    <a:pt x="52" y="217"/>
                  </a:moveTo>
                  <a:lnTo>
                    <a:pt x="52" y="217"/>
                  </a:lnTo>
                  <a:lnTo>
                    <a:pt x="52" y="219"/>
                  </a:lnTo>
                  <a:lnTo>
                    <a:pt x="50" y="222"/>
                  </a:lnTo>
                  <a:lnTo>
                    <a:pt x="48" y="223"/>
                  </a:lnTo>
                  <a:lnTo>
                    <a:pt x="45" y="224"/>
                  </a:lnTo>
                  <a:lnTo>
                    <a:pt x="8" y="224"/>
                  </a:lnTo>
                  <a:lnTo>
                    <a:pt x="8" y="224"/>
                  </a:lnTo>
                  <a:lnTo>
                    <a:pt x="5" y="223"/>
                  </a:lnTo>
                  <a:lnTo>
                    <a:pt x="3" y="222"/>
                  </a:lnTo>
                  <a:lnTo>
                    <a:pt x="0" y="219"/>
                  </a:lnTo>
                  <a:lnTo>
                    <a:pt x="0" y="2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0" y="1"/>
                  </a:lnTo>
                  <a:lnTo>
                    <a:pt x="52" y="3"/>
                  </a:lnTo>
                  <a:lnTo>
                    <a:pt x="52" y="6"/>
                  </a:lnTo>
                  <a:lnTo>
                    <a:pt x="52" y="217"/>
                  </a:lnTo>
                  <a:close/>
                </a:path>
              </a:pathLst>
            </a:custGeom>
            <a:solidFill>
              <a:srgbClr val="3FAE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pic>
        <p:nvPicPr>
          <p:cNvPr id="1028" name="Picture 4" descr="https://static.thenounproject.com/png/11036-200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1" y="3928182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447919" y="4282636"/>
            <a:ext cx="6048672" cy="546242"/>
          </a:xfrm>
          <a:prstGeom prst="wedgeRoundRectCallout">
            <a:avLst>
              <a:gd name="adj1" fmla="val -50925"/>
              <a:gd name="adj2" fmla="val -19476"/>
              <a:gd name="adj3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 smtClean="0">
                <a:solidFill>
                  <a:srgbClr val="14284B"/>
                </a:solidFill>
              </a:rPr>
              <a:t>Attualmente, la CUC ha avviato la rilevazione dei fabbisogni per l’espletamento di una procedura centralizzata relativa alla manutenzione strade</a:t>
            </a:r>
            <a:endParaRPr lang="it-IT" sz="1400" i="1" dirty="0">
              <a:solidFill>
                <a:srgbClr val="1428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ersonalizzata">
  <a:themeElements>
    <a:clrScheme name="EasyGov 1">
      <a:dk1>
        <a:srgbClr val="13284A"/>
      </a:dk1>
      <a:lt1>
        <a:srgbClr val="FFFFFF"/>
      </a:lt1>
      <a:dk2>
        <a:srgbClr val="00455C"/>
      </a:dk2>
      <a:lt2>
        <a:srgbClr val="EEECE1"/>
      </a:lt2>
      <a:accent1>
        <a:srgbClr val="9ABA57"/>
      </a:accent1>
      <a:accent2>
        <a:srgbClr val="547788"/>
      </a:accent2>
      <a:accent3>
        <a:srgbClr val="AF4744"/>
      </a:accent3>
      <a:accent4>
        <a:srgbClr val="C4CED3"/>
      </a:accent4>
      <a:accent5>
        <a:srgbClr val="A4B987"/>
      </a:accent5>
      <a:accent6>
        <a:srgbClr val="33B0C2"/>
      </a:accent6>
      <a:hlink>
        <a:srgbClr val="BFE96E"/>
      </a:hlink>
      <a:folHlink>
        <a:srgbClr val="6F7C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EasyGov">
      <a:dk1>
        <a:srgbClr val="13284A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2878</Words>
  <Application>Microsoft Office PowerPoint</Application>
  <PresentationFormat>Widescreen</PresentationFormat>
  <Paragraphs>728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MS PGothic</vt:lpstr>
      <vt:lpstr>Arial</vt:lpstr>
      <vt:lpstr>Calibri</vt:lpstr>
      <vt:lpstr>Calibri Light</vt:lpstr>
      <vt:lpstr>Cambria Math</vt:lpstr>
      <vt:lpstr>Georgia</vt:lpstr>
      <vt:lpstr>Hind Light</vt:lpstr>
      <vt:lpstr>Hind Medium</vt:lpstr>
      <vt:lpstr>Oswald Regular</vt:lpstr>
      <vt:lpstr>Segoe Print</vt:lpstr>
      <vt:lpstr>Times New Roman</vt:lpstr>
      <vt:lpstr>Wingdings</vt:lpstr>
      <vt:lpstr>Struttura personalizzata</vt:lpstr>
      <vt:lpstr>1_Struttura personalizzata</vt:lpstr>
      <vt:lpstr>Personalizza struttura</vt:lpstr>
      <vt:lpstr>Kantoorthema</vt:lpstr>
      <vt:lpstr>PowerPoint Presentation</vt:lpstr>
      <vt:lpstr>Premessa</vt:lpstr>
      <vt:lpstr>Obiettivo del documento </vt:lpstr>
      <vt:lpstr>Ambito Organizzativo Centrale Unica di Committenza</vt:lpstr>
      <vt:lpstr>Ambito Organizzativo Contesto territoriale di riferimento</vt:lpstr>
      <vt:lpstr>Ambito Organizzativo Struttura organizzativa degli uffici</vt:lpstr>
      <vt:lpstr>Ambito Organizzativo Ruoli e responsabilità</vt:lpstr>
      <vt:lpstr>Ambito Organizzativo Modello di funzionamento della CUC</vt:lpstr>
      <vt:lpstr>Ambito Organizzativo Soggetto Aggregatore</vt:lpstr>
      <vt:lpstr>Ambito Organizzativo Certificazione di Qualità UNI EN ISO 9001:2015</vt:lpstr>
      <vt:lpstr>Ambito Amministrativo Atti e strumenti</vt:lpstr>
      <vt:lpstr>Ambito Amministrativo Convenzione per la costituzione della CUC e Regolamento della CUC</vt:lpstr>
      <vt:lpstr>Ambito Amministrativo Convenzioni con gli Enti aderenti</vt:lpstr>
      <vt:lpstr>Ambito Amministrativo Modello tariffario</vt:lpstr>
      <vt:lpstr>Ambito Amministrativo Modello tariffario: focus su corrispettivo variabile</vt:lpstr>
      <vt:lpstr>Ambito Amministrativo Set di strumenti operativi</vt:lpstr>
      <vt:lpstr>Ambito Gestionale Cronoprogramma delle attività</vt:lpstr>
      <vt:lpstr>Ambito Gestionale Elementi di differenziazione</vt:lpstr>
      <vt:lpstr>Ambito Informativo / Formativo</vt:lpstr>
    </vt:vector>
  </TitlesOfParts>
  <Manager/>
  <Company>Easygov Solutions S.r.l.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Giulia</dc:creator>
  <cp:keywords/>
  <dc:description/>
  <cp:lastModifiedBy>Francesco Cusumano</cp:lastModifiedBy>
  <cp:revision>655</cp:revision>
  <cp:lastPrinted>2018-05-02T16:38:51Z</cp:lastPrinted>
  <dcterms:created xsi:type="dcterms:W3CDTF">2015-05-22T08:18:03Z</dcterms:created>
  <dcterms:modified xsi:type="dcterms:W3CDTF">2019-07-12T14:38:20Z</dcterms:modified>
  <cp:category/>
</cp:coreProperties>
</file>