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78" r:id="rId4"/>
    <p:sldId id="257" r:id="rId5"/>
    <p:sldId id="274" r:id="rId6"/>
    <p:sldId id="285" r:id="rId7"/>
    <p:sldId id="287" r:id="rId8"/>
    <p:sldId id="291" r:id="rId9"/>
    <p:sldId id="290" r:id="rId10"/>
    <p:sldId id="288" r:id="rId11"/>
    <p:sldId id="289" r:id="rId12"/>
    <p:sldId id="279" r:id="rId13"/>
    <p:sldId id="280" r:id="rId14"/>
    <p:sldId id="284" r:id="rId15"/>
  </p:sldIdLst>
  <p:sldSz cx="9144000" cy="5143500" type="screen16x9"/>
  <p:notesSz cx="9931400" cy="6794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sa Herrman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5497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CB2E-A4EA-4928-A90F-1077DA9D661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5497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D8F22-E589-40B8-8371-1C1D0A109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789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52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34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02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12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98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30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0725" cy="2547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22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bg>
      <p:bgPr>
        <a:solidFill>
          <a:srgbClr val="DBE6F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4478274"/>
            <a:ext cx="9144000" cy="66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-9144" y="4539996"/>
            <a:ext cx="2249400" cy="53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359152" y="4533138"/>
            <a:ext cx="6784800" cy="5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onsolas"/>
              <a:buNone/>
              <a:defRPr sz="3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76200" y="4551524"/>
            <a:ext cx="20574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085393" y="177404"/>
            <a:ext cx="586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001000" y="171450"/>
            <a:ext cx="8382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pic>
        <p:nvPicPr>
          <p:cNvPr id="25" name="Shape 25" descr="Logo-01-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675" y="399068"/>
            <a:ext cx="1824925" cy="17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kaler Titel u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5513250" y="1497151"/>
            <a:ext cx="4137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4400" b="0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169850" y="-255449"/>
            <a:ext cx="41373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165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⬜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0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■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4002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Char char="■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553200" y="4686302"/>
            <a:ext cx="22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457201" y="4686156"/>
            <a:ext cx="55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096319" y="0"/>
            <a:ext cx="320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6142039" y="457200"/>
            <a:ext cx="228600" cy="468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6142039" y="0"/>
            <a:ext cx="228600" cy="3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 rot="5400000">
            <a:off x="6056377" y="77701"/>
            <a:ext cx="3999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DBE6F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565575" y="185525"/>
            <a:ext cx="72231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Char char="●"/>
              <a:defRPr sz="2300"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42650" y="1152475"/>
            <a:ext cx="8289600" cy="3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8610" rtl="0"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4165" rtl="0">
              <a:spcBef>
                <a:spcPts val="550"/>
              </a:spcBef>
              <a:spcAft>
                <a:spcPts val="0"/>
              </a:spcAft>
              <a:buSzPts val="1190"/>
              <a:buChar char="○"/>
              <a:defRPr/>
            </a:lvl2pPr>
            <a:lvl3pPr marL="1371600" lvl="2" indent="-300037" rtl="0">
              <a:spcBef>
                <a:spcPts val="500"/>
              </a:spcBef>
              <a:spcAft>
                <a:spcPts val="0"/>
              </a:spcAft>
              <a:buSzPts val="1125"/>
              <a:buChar char="■"/>
              <a:defRPr/>
            </a:lvl3pPr>
            <a:lvl4pPr marL="1828800" lvl="3" indent="-290512" rtl="0">
              <a:spcBef>
                <a:spcPts val="400"/>
              </a:spcBef>
              <a:spcAft>
                <a:spcPts val="0"/>
              </a:spcAft>
              <a:buSzPts val="975"/>
              <a:buChar char="●"/>
              <a:defRPr/>
            </a:lvl4pPr>
            <a:lvl5pPr marL="2286000" lvl="4" indent="-274002" rtl="0">
              <a:spcBef>
                <a:spcPts val="400"/>
              </a:spcBef>
              <a:spcAft>
                <a:spcPts val="0"/>
              </a:spcAft>
              <a:buSzPts val="715"/>
              <a:buChar char="○"/>
              <a:defRPr/>
            </a:lvl5pPr>
            <a:lvl6pPr marL="2743200" lvl="5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0" y="953150"/>
            <a:ext cx="542700" cy="19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 1">
  <p:cSld name="SECTION_HEADER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Consolas"/>
              <a:buChar char="●"/>
              <a:defRPr sz="2500">
                <a:latin typeface="Consolas"/>
                <a:ea typeface="Consolas"/>
                <a:cs typeface="Consolas"/>
                <a:sym typeface="Consol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0" y="923050"/>
            <a:ext cx="548700" cy="23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 1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587975" y="91300"/>
            <a:ext cx="72444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Char char="●"/>
              <a:defRPr sz="2300"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Char char="○"/>
              <a:defRPr sz="2300"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Char char="■"/>
              <a:defRPr sz="2300"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Char char="●"/>
              <a:defRPr sz="2300"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Char char="○"/>
              <a:defRPr sz="2300"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Char char="■"/>
              <a:defRPr sz="2300"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Char char="●"/>
              <a:defRPr sz="2300"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Char char="○"/>
              <a:defRPr sz="2300"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Char char="■"/>
              <a:defRPr sz="23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olas"/>
              <a:buNone/>
              <a:defRPr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096000" y="4686301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12648" y="1200150"/>
            <a:ext cx="81534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165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○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0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4002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Char char="○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nittsüberschrift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371601" y="2057401"/>
            <a:ext cx="71232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143000"/>
            <a:ext cx="9144000" cy="8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1200150"/>
            <a:ext cx="1295400" cy="74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1371600" y="1200150"/>
            <a:ext cx="7772400" cy="7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71600" y="1200150"/>
            <a:ext cx="7620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nsolas"/>
              <a:buNone/>
              <a:defRPr sz="3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096000" y="4686301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1314450"/>
            <a:ext cx="12954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pic>
        <p:nvPicPr>
          <p:cNvPr id="40" name="Shape 40" descr="Logo-01-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95486"/>
            <a:ext cx="1082400" cy="7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192175"/>
            <a:ext cx="3886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165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○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0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4002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Char char="○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844901" y="1192175"/>
            <a:ext cx="3886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165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○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0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4002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Char char="○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096000" y="4686301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olas"/>
              <a:buNone/>
              <a:defRPr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>
  <p:cSld name="Vergleich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165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⬜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0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■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4002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Char char="■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800600" y="1828800"/>
            <a:ext cx="38862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165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⬜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0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■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4002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Char char="■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00" y="4686301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609600" y="1314450"/>
            <a:ext cx="3886200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165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⬜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0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■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4002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Char char="■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800600" y="1314450"/>
            <a:ext cx="3886200" cy="4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165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⬜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0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■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4002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Char char="■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691680" y="171450"/>
            <a:ext cx="7074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buNone/>
            </a:pPr>
            <a:endParaRPr sz="2300" b="0" i="1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096000" y="4686301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1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300"/>
              <a:buFont typeface="Consolas"/>
              <a:buNone/>
              <a:defRPr sz="2300" b="0" i="0" u="none" strike="noStrike" cap="none"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r" type="blank">
  <p:cSld name="BLANK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096000" y="4686301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0" y="4686300"/>
            <a:ext cx="533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>
  <p:cSld name="Inhalt mit Überschrif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096000" y="4686301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09600" y="1314450"/>
            <a:ext cx="1600200" cy="32577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2362200" y="1314450"/>
            <a:ext cx="64008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165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⬜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0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■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4002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Char char="■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3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>
  <p:cSld name="Titel und vertikaler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991948" y="-1179150"/>
            <a:ext cx="3394800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165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⬜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0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■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4002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Char char="■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096000" y="4686301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3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167594"/>
            <a:ext cx="9144000" cy="3975900"/>
          </a:xfrm>
          <a:prstGeom prst="rect">
            <a:avLst/>
          </a:prstGeom>
          <a:solidFill>
            <a:srgbClr val="DBE6F1"/>
          </a:solidFill>
          <a:ln w="19050" cap="flat" cmpd="sng">
            <a:solidFill>
              <a:srgbClr val="DBE6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2648" y="1200150"/>
            <a:ext cx="81534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165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Char char="○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0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75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4002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715"/>
              <a:buFont typeface="Noto Sans Symbols"/>
              <a:buChar char="○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096000" y="4686301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925830"/>
            <a:ext cx="91440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960120"/>
            <a:ext cx="533400" cy="1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590549" y="960120"/>
            <a:ext cx="8553600" cy="1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1691680" y="171450"/>
            <a:ext cx="7074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3900" b="0" i="0" u="none" strike="noStrike" cap="non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" name="Shape 15" descr="Logo-01-00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0550" y="61975"/>
            <a:ext cx="883100" cy="8295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olker.hartmann@k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prov-d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RplyN-srS1mnawLC3ngQM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2362200" y="2409986"/>
            <a:ext cx="6477000" cy="1990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 dirty="0" smtClean="0"/>
              <a:t>Repositories for OCR-D</a:t>
            </a:r>
            <a:br>
              <a:rPr lang="de" sz="2900" dirty="0" smtClean="0"/>
            </a:br>
            <a:r>
              <a:rPr lang="de" sz="2900" dirty="0" smtClean="0"/>
              <a:t/>
            </a:r>
            <a:br>
              <a:rPr lang="de" sz="2900" dirty="0" smtClean="0"/>
            </a:br>
            <a:r>
              <a:rPr lang="de" sz="2000" b="1" dirty="0" smtClean="0"/>
              <a:t>Volker Hartmann</a:t>
            </a:r>
            <a:r>
              <a:rPr lang="de" sz="2000" dirty="0" smtClean="0"/>
              <a:t/>
            </a:r>
            <a:br>
              <a:rPr lang="de" sz="2000" dirty="0" smtClean="0"/>
            </a:br>
            <a:r>
              <a:rPr lang="de" sz="2000" dirty="0" smtClean="0">
                <a:hlinkClick r:id="rId3"/>
              </a:rPr>
              <a:t>volker.hartmann@kit.edu</a:t>
            </a:r>
            <a:r>
              <a:rPr lang="de" sz="2000" dirty="0" smtClean="0"/>
              <a:t/>
            </a:r>
            <a:br>
              <a:rPr lang="de" sz="2000" dirty="0" smtClean="0"/>
            </a:br>
            <a:endParaRPr sz="2000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7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23" name="Shape 223"/>
          <p:cNvSpPr txBox="1"/>
          <p:nvPr/>
        </p:nvSpPr>
        <p:spPr>
          <a:xfrm>
            <a:off x="513250" y="4739725"/>
            <a:ext cx="14088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smtClean="0">
                <a:solidFill>
                  <a:srgbClr val="FFFFFF"/>
                </a:solidFill>
              </a:rPr>
              <a:t>27.02.2019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26" y="1255107"/>
            <a:ext cx="8994697" cy="301621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r>
              <a:rPr lang="de-DE" altLang="de-DE" sz="1800" b="1" dirty="0" smtClean="0"/>
              <a:t>List </a:t>
            </a:r>
            <a:r>
              <a:rPr lang="de-DE" altLang="de-DE" sz="1800" b="1" dirty="0"/>
              <a:t>all </a:t>
            </a:r>
            <a:r>
              <a:rPr lang="de-DE" altLang="de-DE" sz="1800" b="1" dirty="0" err="1"/>
              <a:t>resource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identifiers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for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given</a:t>
            </a:r>
            <a:r>
              <a:rPr lang="de-DE" altLang="de-DE" sz="1800" b="1" dirty="0"/>
              <a:t> </a:t>
            </a:r>
            <a:r>
              <a:rPr lang="de-DE" altLang="de-DE" sz="1800" b="1" dirty="0" smtClean="0"/>
              <a:t>title ‚Der Herold‘</a:t>
            </a:r>
            <a:endParaRPr lang="de-DE" altLang="de-DE" sz="1800" b="1" dirty="0"/>
          </a:p>
          <a:p>
            <a:pPr marL="268288" lvl="2" indent="0" defTabSz="914400" latinLnBrk="0">
              <a:buClrTx/>
              <a:buSzTx/>
              <a:buNone/>
              <a:tabLst/>
            </a:pPr>
            <a:r>
              <a:rPr lang="de-DE" altLang="de-DE" sz="1600" dirty="0" smtClean="0"/>
              <a:t>&gt; </a:t>
            </a:r>
            <a:r>
              <a:rPr lang="de-DE" altLang="de-DE" sz="1600" dirty="0" err="1" smtClean="0"/>
              <a:t>curl</a:t>
            </a:r>
            <a:r>
              <a:rPr lang="de-DE" altLang="de-DE" sz="1600" dirty="0" smtClean="0"/>
              <a:t> –</a:t>
            </a:r>
            <a:r>
              <a:rPr lang="de-DE" altLang="de-DE" sz="1600" dirty="0"/>
              <a:t>X GET „https://ocr-d-repo.scc.kit.edu/</a:t>
            </a:r>
            <a:r>
              <a:rPr lang="de-DE" altLang="de-DE" sz="1600" dirty="0" err="1"/>
              <a:t>api</a:t>
            </a:r>
            <a:r>
              <a:rPr lang="de-DE" altLang="de-DE" sz="1600" dirty="0"/>
              <a:t>/v1/</a:t>
            </a:r>
            <a:r>
              <a:rPr lang="de-DE" altLang="de-DE" sz="1600" dirty="0" err="1"/>
              <a:t>metastore</a:t>
            </a:r>
            <a:r>
              <a:rPr lang="de-DE" altLang="de-DE" sz="1600" dirty="0"/>
              <a:t>/</a:t>
            </a:r>
            <a:r>
              <a:rPr lang="de-DE" altLang="de-DE" sz="1600" dirty="0" err="1"/>
              <a:t>mets</a:t>
            </a:r>
            <a:r>
              <a:rPr lang="de-DE" altLang="de-DE" sz="1600" dirty="0"/>
              <a:t>/</a:t>
            </a:r>
            <a:r>
              <a:rPr lang="de-DE" altLang="de-DE" sz="1600" dirty="0" err="1"/>
              <a:t>title?title</a:t>
            </a:r>
            <a:r>
              <a:rPr lang="de-DE" altLang="de-DE" sz="1600" dirty="0"/>
              <a:t>=Der%20Herold“</a:t>
            </a:r>
          </a:p>
          <a:p>
            <a:pPr marL="268288" lvl="2" indent="0" defTabSz="914400" latinLnBrk="0">
              <a:buClrTx/>
              <a:buSzTx/>
              <a:buNone/>
              <a:tabLst/>
            </a:pPr>
            <a:r>
              <a:rPr lang="de-DE" altLang="de-DE" sz="1600" dirty="0"/>
              <a:t>[9c06dd3b-e921-4264-1ef9-ab2e9d276328</a:t>
            </a:r>
            <a:r>
              <a:rPr lang="de-DE" altLang="de-DE" sz="1600" dirty="0" smtClean="0"/>
              <a:t>]</a:t>
            </a:r>
          </a:p>
          <a:p>
            <a:pPr marL="268288" lvl="2" indent="0" defTabSz="914400" latinLnBrk="0">
              <a:buClrTx/>
              <a:buSzTx/>
              <a:buNone/>
              <a:tabLst/>
            </a:pPr>
            <a:endParaRPr lang="de-DE" altLang="de-DE" sz="1600" dirty="0" smtClean="0"/>
          </a:p>
          <a:p>
            <a:pPr marL="268288" lvl="2" indent="0" defTabSz="914400" latinLnBrk="0">
              <a:buClrTx/>
              <a:buSzTx/>
              <a:buNone/>
              <a:tabLst/>
            </a:pPr>
            <a:endParaRPr lang="de-DE" altLang="de-DE" sz="1600" dirty="0"/>
          </a:p>
          <a:p>
            <a:pPr marL="0" indent="0">
              <a:buClrTx/>
              <a:buSzTx/>
              <a:buNone/>
            </a:pPr>
            <a:r>
              <a:rPr lang="de-DE" altLang="de-DE" sz="1800" b="1" dirty="0"/>
              <a:t>List </a:t>
            </a:r>
            <a:r>
              <a:rPr lang="de-DE" altLang="de-DE" sz="1800" b="1" dirty="0" err="1"/>
              <a:t>content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of</a:t>
            </a:r>
            <a:r>
              <a:rPr lang="de-DE" altLang="de-DE" sz="1800" b="1" dirty="0"/>
              <a:t> METS </a:t>
            </a:r>
            <a:r>
              <a:rPr lang="de-DE" altLang="de-DE" sz="1800" b="1" dirty="0" err="1"/>
              <a:t>files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for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given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resource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identifier</a:t>
            </a:r>
            <a:endParaRPr lang="de-DE" altLang="de-DE" sz="1800" b="1" dirty="0"/>
          </a:p>
          <a:p>
            <a:pPr marL="268288" lvl="2" indent="0">
              <a:buClrTx/>
              <a:buSzTx/>
              <a:buNone/>
            </a:pPr>
            <a:r>
              <a:rPr lang="de-DE" altLang="de-DE" sz="1600" dirty="0" smtClean="0"/>
              <a:t>&gt; </a:t>
            </a:r>
            <a:r>
              <a:rPr lang="de-DE" altLang="de-DE" sz="1600" dirty="0" err="1" smtClean="0"/>
              <a:t>curl</a:t>
            </a:r>
            <a:r>
              <a:rPr lang="de-DE" altLang="de-DE" sz="1600" dirty="0" smtClean="0"/>
              <a:t> –</a:t>
            </a:r>
            <a:r>
              <a:rPr lang="de-DE" altLang="de-DE" sz="1600" dirty="0"/>
              <a:t>X GET https://</a:t>
            </a:r>
            <a:r>
              <a:rPr lang="de-DE" altLang="de-DE" sz="1600" dirty="0" smtClean="0"/>
              <a:t>ocr-d-repo.scc.kit.edu/api/v1/metastore/mets/9c06dd3b-e921-4264-aef9-ab2e9d276328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 smtClean="0"/>
              <a:t>{ </a:t>
            </a:r>
            <a:r>
              <a:rPr lang="de-DE" altLang="de-DE" sz="1600" dirty="0"/>
              <a:t>„</a:t>
            </a:r>
            <a:r>
              <a:rPr lang="de-DE" altLang="de-DE" sz="1600" dirty="0" err="1"/>
              <a:t>id</a:t>
            </a:r>
            <a:r>
              <a:rPr lang="de-DE" altLang="de-DE" sz="1600" dirty="0"/>
              <a:t>“: „296848“,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/>
              <a:t>  „</a:t>
            </a:r>
            <a:r>
              <a:rPr lang="de-DE" altLang="de-DE" sz="1600" dirty="0" err="1"/>
              <a:t>resourceId</a:t>
            </a:r>
            <a:r>
              <a:rPr lang="de-DE" altLang="de-DE" sz="1600" dirty="0"/>
              <a:t>“ : „ 9c06dd3b-e921-4264-aef9-ab2e9d276328“,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/>
              <a:t>  …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/>
              <a:t>  „</a:t>
            </a:r>
            <a:r>
              <a:rPr lang="de-DE" altLang="de-DE" sz="1600" dirty="0" err="1"/>
              <a:t>metsContent</a:t>
            </a:r>
            <a:r>
              <a:rPr lang="de-DE" altLang="de-DE" sz="1600" dirty="0"/>
              <a:t>“ : „&lt;</a:t>
            </a:r>
            <a:r>
              <a:rPr lang="de-DE" altLang="de-DE" sz="1600" dirty="0" err="1"/>
              <a:t>mets:mets</a:t>
            </a:r>
            <a:r>
              <a:rPr lang="de-DE" altLang="de-DE" sz="1600" dirty="0"/>
              <a:t> </a:t>
            </a:r>
            <a:r>
              <a:rPr lang="de-DE" altLang="de-DE" sz="1600" dirty="0" err="1"/>
              <a:t>xmlns:mets</a:t>
            </a:r>
            <a:r>
              <a:rPr lang="de-DE" altLang="de-DE" sz="1600" dirty="0"/>
              <a:t>=\“http://www.loc.gov/METS/\“ … &lt;/</a:t>
            </a:r>
            <a:r>
              <a:rPr lang="de-DE" altLang="de-DE" sz="1600" dirty="0" err="1"/>
              <a:t>mets:mets</a:t>
            </a:r>
            <a:r>
              <a:rPr lang="de-DE" altLang="de-DE" sz="1600" dirty="0"/>
              <a:t>&gt;“ </a:t>
            </a:r>
            <a:r>
              <a:rPr lang="de-DE" altLang="de-DE" sz="1600" dirty="0" smtClean="0"/>
              <a:t>}</a:t>
            </a:r>
            <a:endParaRPr lang="de-DE" altLang="de-DE" sz="16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691679" y="171450"/>
            <a:ext cx="7390443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olas"/>
              <a:buNone/>
              <a:defRPr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/>
              <a:t>(REST-)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Accessing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Research Data Repository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8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26" y="1257497"/>
            <a:ext cx="8994697" cy="150810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r>
              <a:rPr lang="de-DE" altLang="de-DE" sz="1800" b="1" dirty="0" smtClean="0"/>
              <a:t>Download </a:t>
            </a:r>
            <a:r>
              <a:rPr lang="de-DE" altLang="de-DE" sz="1800" b="1" dirty="0" err="1"/>
              <a:t>BagIt</a:t>
            </a:r>
            <a:r>
              <a:rPr lang="de-DE" altLang="de-DE" sz="1800" b="1" dirty="0"/>
              <a:t>-Container </a:t>
            </a:r>
            <a:r>
              <a:rPr lang="de-DE" altLang="de-DE" sz="1800" b="1" dirty="0" err="1"/>
              <a:t>from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repository</a:t>
            </a:r>
            <a:endParaRPr lang="de-DE" altLang="de-DE" sz="1800" b="1" dirty="0"/>
          </a:p>
          <a:p>
            <a:pPr marL="268288" lvl="2" indent="0">
              <a:buClrTx/>
              <a:buSzTx/>
              <a:buNone/>
            </a:pPr>
            <a:r>
              <a:rPr lang="de-DE" altLang="de-DE" sz="1600" dirty="0" smtClean="0"/>
              <a:t>&gt; </a:t>
            </a:r>
            <a:r>
              <a:rPr lang="de-DE" altLang="de-DE" sz="1600" dirty="0" err="1" smtClean="0"/>
              <a:t>curl</a:t>
            </a:r>
            <a:r>
              <a:rPr lang="de-DE" altLang="de-DE" sz="1600" dirty="0" smtClean="0"/>
              <a:t> –</a:t>
            </a:r>
            <a:r>
              <a:rPr lang="de-DE" altLang="de-DE" sz="1600" dirty="0"/>
              <a:t>X GET https://</a:t>
            </a:r>
            <a:r>
              <a:rPr lang="de-DE" altLang="de-DE" sz="1600" dirty="0" smtClean="0"/>
              <a:t>ocr-d-repo.scc.kit.edu/api/v1/dataresources/9c06dd3b-e921-4264-aef9-ab2e9d276328/data/SBB0000F29300010000.zip &gt; SBB0000F29300010000.zip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/>
              <a:t> </a:t>
            </a:r>
            <a:r>
              <a:rPr lang="de-DE" altLang="de-DE" sz="1600" dirty="0" smtClean="0"/>
              <a:t>%    Total      % </a:t>
            </a:r>
            <a:r>
              <a:rPr lang="de-DE" altLang="de-DE" sz="1600" dirty="0" err="1" smtClean="0"/>
              <a:t>Received</a:t>
            </a:r>
            <a:r>
              <a:rPr lang="de-DE" altLang="de-DE" sz="1600" dirty="0" smtClean="0"/>
              <a:t> % </a:t>
            </a:r>
            <a:r>
              <a:rPr lang="de-DE" altLang="de-DE" sz="1600" dirty="0" err="1" smtClean="0"/>
              <a:t>Xferd</a:t>
            </a:r>
            <a:r>
              <a:rPr lang="de-DE" altLang="de-DE" sz="1600" dirty="0" smtClean="0"/>
              <a:t> Average  Speed  Time     </a:t>
            </a:r>
            <a:r>
              <a:rPr lang="de-DE" altLang="de-DE" sz="1600" dirty="0" err="1" smtClean="0"/>
              <a:t>Time</a:t>
            </a:r>
            <a:r>
              <a:rPr lang="de-DE" altLang="de-DE" sz="1600" dirty="0" smtClean="0"/>
              <a:t>      </a:t>
            </a:r>
            <a:r>
              <a:rPr lang="de-DE" altLang="de-DE" sz="1600" dirty="0" err="1" smtClean="0"/>
              <a:t>Time</a:t>
            </a:r>
            <a:r>
              <a:rPr lang="de-DE" altLang="de-DE" sz="1600" dirty="0" smtClean="0"/>
              <a:t>    </a:t>
            </a:r>
            <a:r>
              <a:rPr lang="de-DE" altLang="de-DE" sz="1600" dirty="0" err="1" smtClean="0"/>
              <a:t>Current</a:t>
            </a:r>
            <a:endParaRPr lang="de-DE" altLang="de-DE" sz="1600" dirty="0" smtClean="0"/>
          </a:p>
          <a:p>
            <a:pPr marL="268288" lvl="2" indent="0">
              <a:buClrTx/>
              <a:buSzTx/>
              <a:buNone/>
            </a:pPr>
            <a:r>
              <a:rPr lang="de-DE" altLang="de-DE" sz="1600" dirty="0"/>
              <a:t> </a:t>
            </a:r>
            <a:r>
              <a:rPr lang="de-DE" altLang="de-DE" sz="1600" dirty="0" smtClean="0"/>
              <a:t>                                                       </a:t>
            </a:r>
            <a:r>
              <a:rPr lang="de-DE" altLang="de-DE" sz="1600" dirty="0" err="1" smtClean="0"/>
              <a:t>Dload</a:t>
            </a:r>
            <a:r>
              <a:rPr lang="de-DE" altLang="de-DE" sz="1600" dirty="0" smtClean="0"/>
              <a:t>     Upload  Total     </a:t>
            </a:r>
            <a:r>
              <a:rPr lang="de-DE" altLang="de-DE" sz="1600" dirty="0" err="1" smtClean="0"/>
              <a:t>Spent</a:t>
            </a:r>
            <a:r>
              <a:rPr lang="de-DE" altLang="de-DE" sz="1600" dirty="0" smtClean="0"/>
              <a:t>      </a:t>
            </a:r>
            <a:r>
              <a:rPr lang="de-DE" altLang="de-DE" sz="1600" dirty="0" err="1" smtClean="0"/>
              <a:t>Left</a:t>
            </a:r>
            <a:r>
              <a:rPr lang="de-DE" altLang="de-DE" sz="1600" dirty="0" smtClean="0"/>
              <a:t>     Speed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 smtClean="0"/>
              <a:t>100   11.7M 100 11.7M      0         0   46.0M          0   --:--:--    --:--:--     --:--:--     46.1M</a:t>
            </a:r>
            <a:endParaRPr lang="de-DE" altLang="de-DE" sz="16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691679" y="171450"/>
            <a:ext cx="7390443" cy="742800"/>
          </a:xfrm>
        </p:spPr>
        <p:txBody>
          <a:bodyPr/>
          <a:lstStyle/>
          <a:p>
            <a:r>
              <a:rPr lang="de-DE" dirty="0"/>
              <a:t>(REST-)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Research Data Repository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0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Summary</a:t>
            </a:r>
            <a:endParaRPr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12648" y="1200150"/>
            <a:ext cx="8153400" cy="3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8590" indent="0">
              <a:buNone/>
            </a:pPr>
            <a:r>
              <a:rPr lang="en-US" sz="2400" b="1" dirty="0" smtClean="0"/>
              <a:t>Research Data Repository supporting FAIR principles</a:t>
            </a:r>
            <a:endParaRPr lang="en-US" b="1" dirty="0" smtClean="0"/>
          </a:p>
          <a:p>
            <a:pPr marL="148590" indent="0">
              <a:buNone/>
            </a:pPr>
            <a:r>
              <a:rPr lang="en-US" b="1" dirty="0" smtClean="0"/>
              <a:t>Findable</a:t>
            </a:r>
            <a:endParaRPr lang="en-US" b="1" dirty="0"/>
          </a:p>
          <a:p>
            <a:pPr>
              <a:buSzPct val="100000"/>
              <a:buBlip>
                <a:blip r:embed="rId3"/>
              </a:buBlip>
            </a:pPr>
            <a:r>
              <a:rPr lang="en-US" dirty="0" smtClean="0"/>
              <a:t>Data </a:t>
            </a:r>
            <a:r>
              <a:rPr lang="en-US" dirty="0"/>
              <a:t>described with metadata</a:t>
            </a:r>
          </a:p>
          <a:p>
            <a:pPr>
              <a:buSzPct val="100000"/>
              <a:buBlip>
                <a:blip r:embed="rId3"/>
              </a:buBlip>
            </a:pPr>
            <a:r>
              <a:rPr lang="en-US" dirty="0"/>
              <a:t>Meta-/data are registered or </a:t>
            </a:r>
            <a:r>
              <a:rPr lang="en-US" dirty="0" smtClean="0"/>
              <a:t>indexed</a:t>
            </a:r>
            <a:endParaRPr lang="en-US" dirty="0"/>
          </a:p>
          <a:p>
            <a:pPr marL="148590" indent="0">
              <a:buSzPct val="100000"/>
              <a:buNone/>
            </a:pPr>
            <a:r>
              <a:rPr lang="en-US" b="1" dirty="0"/>
              <a:t>Accessible</a:t>
            </a:r>
          </a:p>
          <a:p>
            <a:pPr>
              <a:buSzPct val="100000"/>
              <a:buBlip>
                <a:blip r:embed="rId3"/>
              </a:buBlip>
            </a:pPr>
            <a:r>
              <a:rPr lang="en-US" dirty="0" smtClean="0"/>
              <a:t>Use open protocol (REST)</a:t>
            </a:r>
          </a:p>
          <a:p>
            <a:pPr>
              <a:buSzPct val="100000"/>
              <a:buBlip>
                <a:blip r:embed="rId3"/>
              </a:buBlip>
            </a:pPr>
            <a:r>
              <a:rPr lang="en-US" dirty="0" smtClean="0"/>
              <a:t>Supports AAI if necessary</a:t>
            </a:r>
          </a:p>
          <a:p>
            <a:pPr>
              <a:buSzPct val="100000"/>
              <a:buBlip>
                <a:blip r:embed="rId3"/>
              </a:buBlip>
            </a:pPr>
            <a:r>
              <a:rPr lang="en-US" dirty="0"/>
              <a:t>Retrievable by identifier</a:t>
            </a:r>
          </a:p>
          <a:p>
            <a:pPr marL="148590" indent="0">
              <a:buSzPct val="100000"/>
              <a:buNone/>
            </a:pPr>
            <a:endParaRPr lang="en-US" dirty="0" smtClean="0"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9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Summary</a:t>
            </a:r>
            <a:endParaRPr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12648" y="1200150"/>
            <a:ext cx="8153400" cy="3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8590" indent="0">
              <a:buNone/>
            </a:pPr>
            <a:r>
              <a:rPr lang="en-US" b="1" dirty="0" smtClean="0"/>
              <a:t>Interoperable</a:t>
            </a:r>
            <a:endParaRPr lang="en-US" b="1" dirty="0"/>
          </a:p>
          <a:p>
            <a:pPr>
              <a:buSzPct val="100000"/>
              <a:buBlip>
                <a:blip r:embed="rId3"/>
              </a:buBlip>
            </a:pPr>
            <a:r>
              <a:rPr lang="en-US" dirty="0"/>
              <a:t>Meta-/data use </a:t>
            </a:r>
            <a:r>
              <a:rPr lang="en-US" dirty="0" smtClean="0"/>
              <a:t>public formats (</a:t>
            </a:r>
            <a:r>
              <a:rPr lang="en-US" dirty="0" err="1" smtClean="0"/>
              <a:t>BagIt</a:t>
            </a:r>
            <a:r>
              <a:rPr lang="en-US" dirty="0" smtClean="0"/>
              <a:t>, METS, PAGE XML, TIFF, …)</a:t>
            </a:r>
            <a:endParaRPr lang="en-US" dirty="0"/>
          </a:p>
          <a:p>
            <a:pPr marL="148590" indent="0">
              <a:buSzPct val="100000"/>
              <a:buNone/>
            </a:pPr>
            <a:endParaRPr lang="en-US" b="1" dirty="0" smtClean="0"/>
          </a:p>
          <a:p>
            <a:pPr marL="148590" indent="0">
              <a:buSzPct val="100000"/>
              <a:buNone/>
            </a:pPr>
            <a:r>
              <a:rPr lang="en-US" b="1" dirty="0" smtClean="0"/>
              <a:t>Re-usable</a:t>
            </a:r>
            <a:endParaRPr lang="en-US" b="1" dirty="0"/>
          </a:p>
          <a:p>
            <a:pPr>
              <a:buSzPct val="100000"/>
              <a:buBlip>
                <a:blip r:embed="rId3"/>
              </a:buBlip>
            </a:pPr>
            <a:r>
              <a:rPr lang="en-US" dirty="0"/>
              <a:t>(GT) Meta-/data are released with a clear and accessible data usage license (CC BY-NC-SA 4.0 International)</a:t>
            </a:r>
          </a:p>
          <a:p>
            <a:pPr>
              <a:buSzPct val="100000"/>
              <a:buBlip>
                <a:blip r:embed="rId3"/>
              </a:buBlip>
            </a:pPr>
            <a:r>
              <a:rPr lang="en-US" dirty="0" smtClean="0"/>
              <a:t>Meta-</a:t>
            </a:r>
            <a:r>
              <a:rPr lang="en-US" dirty="0"/>
              <a:t>/data are associated with their </a:t>
            </a:r>
            <a:r>
              <a:rPr lang="en-US" dirty="0" smtClean="0"/>
              <a:t>(workflow-)provenance</a:t>
            </a:r>
            <a:endParaRPr lang="en-US" dirty="0"/>
          </a:p>
          <a:p>
            <a:pPr>
              <a:buSzPct val="100000"/>
              <a:buBlip>
                <a:blip r:embed="rId3"/>
              </a:buBlip>
            </a:pPr>
            <a:endParaRPr lang="en-US" dirty="0" smtClean="0"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8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590" indent="0" algn="ctr">
              <a:buNone/>
            </a:pPr>
            <a:endParaRPr lang="de-DE" sz="3200" dirty="0" smtClean="0"/>
          </a:p>
          <a:p>
            <a:pPr marL="148590" indent="0" algn="ctr">
              <a:buNone/>
            </a:pPr>
            <a:r>
              <a:rPr lang="de-DE" sz="3200" dirty="0" err="1" smtClean="0"/>
              <a:t>Thank</a:t>
            </a:r>
            <a:r>
              <a:rPr lang="de-DE" sz="3200" dirty="0" smtClean="0"/>
              <a:t> </a:t>
            </a:r>
            <a:r>
              <a:rPr lang="de-DE" sz="3200" dirty="0" err="1" smtClean="0"/>
              <a:t>you</a:t>
            </a:r>
            <a:r>
              <a:rPr lang="de-DE" sz="3200" dirty="0" smtClean="0"/>
              <a:t>!</a:t>
            </a:r>
          </a:p>
          <a:p>
            <a:pPr marL="148590" indent="0" algn="ctr">
              <a:buNone/>
            </a:pPr>
            <a:endParaRPr lang="de-DE" sz="3200" dirty="0" smtClean="0"/>
          </a:p>
          <a:p>
            <a:pPr marL="148590" indent="0" algn="ctr">
              <a:buNone/>
            </a:pPr>
            <a:r>
              <a:rPr lang="de-DE" sz="3200" dirty="0" err="1" smtClean="0"/>
              <a:t>Questions</a:t>
            </a:r>
            <a:r>
              <a:rPr lang="de-DE" sz="3200" dirty="0" smtClean="0"/>
              <a:t>?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669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5104331" y="2440690"/>
            <a:ext cx="2880000" cy="1800000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Software Repository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GitHub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GitLab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1146874" y="2440690"/>
            <a:ext cx="288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Data Repository</a:t>
            </a: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Repository</a:t>
            </a:r>
            <a:endParaRPr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12648" y="1200150"/>
            <a:ext cx="7940086" cy="1039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8590" indent="0">
              <a:buNone/>
            </a:pPr>
            <a:r>
              <a:rPr lang="en-US" b="1" dirty="0" smtClean="0"/>
              <a:t>Repository</a:t>
            </a:r>
          </a:p>
          <a:p>
            <a:pPr marL="605790" lvl="1" indent="0">
              <a:buNone/>
            </a:pPr>
            <a:r>
              <a:rPr lang="en-US" dirty="0" smtClean="0"/>
              <a:t>A central location in which data is stored and managed.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  <p:sp>
        <p:nvSpPr>
          <p:cNvPr id="4" name="Abgerundetes Rechteck 3"/>
          <p:cNvSpPr/>
          <p:nvPr/>
        </p:nvSpPr>
        <p:spPr>
          <a:xfrm>
            <a:off x="1084881" y="2378990"/>
            <a:ext cx="3006672" cy="19295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Glossary OCR-D</a:t>
            </a:r>
            <a:endParaRPr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12647" y="1200149"/>
            <a:ext cx="8455725" cy="3853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8590" indent="0">
              <a:buNone/>
            </a:pPr>
            <a:r>
              <a:rPr lang="en-US" b="1" dirty="0" smtClean="0"/>
              <a:t>Research </a:t>
            </a:r>
            <a:r>
              <a:rPr lang="en-US" b="1" dirty="0"/>
              <a:t>data repository</a:t>
            </a:r>
          </a:p>
          <a:p>
            <a:pPr marL="605790" lvl="1" indent="0">
              <a:buNone/>
            </a:pPr>
            <a:r>
              <a:rPr lang="en-US" dirty="0"/>
              <a:t>The research data repository may contain the results of all </a:t>
            </a:r>
            <a:r>
              <a:rPr lang="en-US" dirty="0" smtClean="0"/>
              <a:t>steps </a:t>
            </a:r>
            <a:r>
              <a:rPr lang="en-US" dirty="0"/>
              <a:t>during document analysis. At least it contains the end results of every processed document and its full provenance. The research data repository </a:t>
            </a:r>
            <a:r>
              <a:rPr lang="en-US" dirty="0" smtClean="0"/>
              <a:t>does not need to be publicly available.</a:t>
            </a:r>
            <a:endParaRPr lang="en-US" dirty="0"/>
          </a:p>
          <a:p>
            <a:pPr marL="148590" indent="0">
              <a:buNone/>
            </a:pPr>
            <a:r>
              <a:rPr lang="en-US" b="1" dirty="0" smtClean="0"/>
              <a:t>Ground </a:t>
            </a:r>
            <a:r>
              <a:rPr lang="en-US" b="1" dirty="0"/>
              <a:t>Truth </a:t>
            </a:r>
            <a:r>
              <a:rPr lang="en-US" b="1" dirty="0" smtClean="0"/>
              <a:t>(GT) data repository </a:t>
            </a:r>
            <a:endParaRPr lang="en-US" b="1" dirty="0"/>
          </a:p>
          <a:p>
            <a:pPr marL="605790" lvl="1" indent="0">
              <a:buNone/>
            </a:pPr>
            <a:r>
              <a:rPr lang="en-US" dirty="0" smtClean="0"/>
              <a:t>Research data repository that is public available. It contains </a:t>
            </a:r>
            <a:r>
              <a:rPr lang="en-US" dirty="0"/>
              <a:t>all the </a:t>
            </a:r>
            <a:r>
              <a:rPr lang="en-US" b="1" dirty="0" smtClean="0"/>
              <a:t>ground truth </a:t>
            </a:r>
            <a:r>
              <a:rPr lang="en-US" dirty="0" smtClean="0"/>
              <a:t>meta-/data. (Available at: https://ocr-d-repo.scc.kit.edu/api/v1/metastore/bagit)</a:t>
            </a:r>
          </a:p>
          <a:p>
            <a:pPr marL="605790" lvl="1" indent="0">
              <a:buNone/>
            </a:pPr>
            <a:endParaRPr lang="en-US" dirty="0" smtClean="0"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39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Technical Data</a:t>
            </a:r>
            <a:endParaRPr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12648" y="1091862"/>
            <a:ext cx="8153400" cy="394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000" b="1" dirty="0" smtClean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 err="1" smtClean="0"/>
              <a:t>Supported</a:t>
            </a:r>
            <a:r>
              <a:rPr lang="de-DE" sz="2000" b="1" dirty="0" smtClean="0"/>
              <a:t> Format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82775" algn="l"/>
              </a:tabLst>
            </a:pPr>
            <a:r>
              <a:rPr lang="de-DE" sz="1800" b="1" dirty="0" smtClean="0"/>
              <a:t>Containerformat: 	</a:t>
            </a:r>
            <a:r>
              <a:rPr lang="de-DE" sz="1800" dirty="0" err="1" smtClean="0"/>
              <a:t>BagIt</a:t>
            </a:r>
            <a:r>
              <a:rPr lang="de-DE" sz="1800" dirty="0" smtClean="0"/>
              <a:t> Version 0.97+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  <a:tabLst>
                <a:tab pos="1882775" algn="l"/>
              </a:tabLst>
            </a:pPr>
            <a:r>
              <a:rPr lang="de-DE" sz="1800" b="1" dirty="0"/>
              <a:t>Profile: </a:t>
            </a:r>
            <a:r>
              <a:rPr lang="de-DE" sz="1800" b="1" dirty="0" smtClean="0"/>
              <a:t>	</a:t>
            </a:r>
            <a:r>
              <a:rPr lang="de-DE" sz="1800" dirty="0" smtClean="0"/>
              <a:t>https</a:t>
            </a:r>
            <a:r>
              <a:rPr lang="de-DE" sz="1800" dirty="0"/>
              <a:t>://ocr-d.github.io/bagit-profile.json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de-DE" sz="1000" b="1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 smtClean="0"/>
              <a:t>Protocol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/>
              <a:t>HTTP (REST)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sp>
        <p:nvSpPr>
          <p:cNvPr id="3" name="Textfeld 2"/>
          <p:cNvSpPr txBox="1"/>
          <p:nvPr/>
        </p:nvSpPr>
        <p:spPr>
          <a:xfrm>
            <a:off x="3829478" y="4558725"/>
            <a:ext cx="568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Link: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://github.com/OCR-D/repository_metastore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Metadata</a:t>
            </a:r>
            <a:endParaRPr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12648" y="1200150"/>
            <a:ext cx="8153400" cy="3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de-DE" sz="1900" dirty="0"/>
              <a:t>METS: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</a:pPr>
            <a:r>
              <a:rPr lang="de-DE" sz="1900" dirty="0" err="1" smtClean="0"/>
              <a:t>Resource</a:t>
            </a:r>
            <a:r>
              <a:rPr lang="de-DE" sz="1900" dirty="0" smtClean="0"/>
              <a:t> Identifier (</a:t>
            </a:r>
            <a:r>
              <a:rPr lang="de-DE" sz="1900" dirty="0" err="1" smtClean="0"/>
              <a:t>purl</a:t>
            </a:r>
            <a:r>
              <a:rPr lang="de-DE" sz="1900" dirty="0" smtClean="0"/>
              <a:t>, </a:t>
            </a:r>
            <a:r>
              <a:rPr lang="de-DE" sz="1900" dirty="0" err="1" smtClean="0"/>
              <a:t>urn</a:t>
            </a:r>
            <a:r>
              <a:rPr lang="de-DE" sz="1900" dirty="0" smtClean="0"/>
              <a:t>, handle, </a:t>
            </a:r>
            <a:r>
              <a:rPr lang="de-DE" sz="1900" dirty="0" err="1" smtClean="0"/>
              <a:t>url</a:t>
            </a:r>
            <a:r>
              <a:rPr lang="de-DE" sz="1900" dirty="0" smtClean="0"/>
              <a:t>)</a:t>
            </a:r>
            <a:endParaRPr lang="de-DE" sz="1900" dirty="0"/>
          </a:p>
          <a:p>
            <a:pPr marL="285750" indent="-285750">
              <a:lnSpc>
                <a:spcPct val="115000"/>
              </a:lnSpc>
              <a:spcBef>
                <a:spcPts val="0"/>
              </a:spcBef>
            </a:pPr>
            <a:r>
              <a:rPr lang="de-DE" sz="1900" dirty="0" smtClean="0"/>
              <a:t>Header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</a:pPr>
            <a:r>
              <a:rPr lang="de-DE" sz="1900" dirty="0" err="1" smtClean="0">
                <a:solidFill>
                  <a:schemeClr val="tx1"/>
                </a:solidFill>
              </a:rPr>
              <a:t>Ground</a:t>
            </a:r>
            <a:r>
              <a:rPr lang="de-DE" sz="1900" dirty="0" smtClean="0">
                <a:solidFill>
                  <a:schemeClr val="tx1"/>
                </a:solidFill>
              </a:rPr>
              <a:t> </a:t>
            </a:r>
            <a:r>
              <a:rPr lang="de-DE" sz="1900" dirty="0" err="1" smtClean="0">
                <a:solidFill>
                  <a:schemeClr val="tx1"/>
                </a:solidFill>
              </a:rPr>
              <a:t>Truth</a:t>
            </a:r>
            <a:r>
              <a:rPr lang="de-DE" sz="1900" dirty="0" smtClean="0">
                <a:solidFill>
                  <a:schemeClr val="tx1"/>
                </a:solidFill>
              </a:rPr>
              <a:t>(GT) </a:t>
            </a:r>
            <a:r>
              <a:rPr lang="de-DE" sz="1900" dirty="0" err="1" smtClean="0">
                <a:solidFill>
                  <a:schemeClr val="tx1"/>
                </a:solidFill>
              </a:rPr>
              <a:t>Metadata</a:t>
            </a:r>
            <a:r>
              <a:rPr lang="de-DE" sz="1900" dirty="0" smtClean="0">
                <a:solidFill>
                  <a:schemeClr val="tx1"/>
                </a:solidFill>
              </a:rPr>
              <a:t> (optional)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</a:pPr>
            <a:r>
              <a:rPr lang="de-DE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(Workflow-)</a:t>
            </a:r>
            <a:r>
              <a:rPr lang="de-DE" sz="1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Provenance</a:t>
            </a:r>
            <a:r>
              <a:rPr lang="de-DE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optional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</a:pPr>
            <a:endParaRPr lang="de-DE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de-DE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Provenance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Model: 	PROV </a:t>
            </a:r>
            <a:r>
              <a:rPr lang="de-DE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Model (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PROV-DM / 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</a:t>
            </a:r>
            <a:r>
              <a:rPr lang="de-DE" sz="19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://www.w3.org/TR/prov-dm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/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de-DE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Format: 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PROV-XML (https</a:t>
            </a:r>
            <a:r>
              <a:rPr lang="de-DE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://www.w3.org/TR/prov-xml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/)</a:t>
            </a:r>
            <a:endParaRPr lang="de-DE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de-DE" sz="1900" dirty="0"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46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OCR-D Framework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mage01.png" descr="Architektur.8Dec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2648" y="1265225"/>
            <a:ext cx="8104498" cy="3753662"/>
          </a:xfrm>
          <a:prstGeom prst="rect">
            <a:avLst/>
          </a:prstGeom>
          <a:ln/>
        </p:spPr>
      </p:pic>
      <p:sp>
        <p:nvSpPr>
          <p:cNvPr id="6" name="Rechteck 5"/>
          <p:cNvSpPr/>
          <p:nvPr/>
        </p:nvSpPr>
        <p:spPr>
          <a:xfrm>
            <a:off x="818148" y="4517756"/>
            <a:ext cx="6411811" cy="35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Meta-/Daten </a:t>
            </a:r>
            <a:endParaRPr lang="de-DE" sz="16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Ingest into the Research Data Repository</a:t>
            </a:r>
            <a:endParaRPr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12647" y="1200150"/>
            <a:ext cx="8593345" cy="3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15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de-DE" sz="1900" dirty="0" smtClean="0"/>
              <a:t>Upload </a:t>
            </a:r>
            <a:r>
              <a:rPr lang="de-DE" sz="1900" dirty="0" err="1" smtClean="0"/>
              <a:t>BagIt</a:t>
            </a:r>
            <a:r>
              <a:rPr lang="de-DE" sz="1900" dirty="0" smtClean="0"/>
              <a:t>-Container </a:t>
            </a:r>
            <a:r>
              <a:rPr lang="de-DE" sz="1900" dirty="0" err="1" smtClean="0"/>
              <a:t>using</a:t>
            </a:r>
            <a:r>
              <a:rPr lang="de-DE" sz="1900" dirty="0" smtClean="0"/>
              <a:t> REST </a:t>
            </a:r>
          </a:p>
          <a:p>
            <a:pPr marL="1257300" lvl="2" indent="-342900">
              <a:lnSpc>
                <a:spcPct val="115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de-DE" dirty="0" err="1" smtClean="0"/>
              <a:t>curl</a:t>
            </a:r>
            <a:r>
              <a:rPr lang="de-DE" dirty="0" smtClean="0"/>
              <a:t> </a:t>
            </a:r>
            <a:r>
              <a:rPr lang="de-DE" dirty="0"/>
              <a:t>-u </a:t>
            </a:r>
            <a:r>
              <a:rPr lang="de-DE" dirty="0" err="1"/>
              <a:t>ingest:GENERATED_PASSWORD</a:t>
            </a:r>
            <a:r>
              <a:rPr lang="de-DE" dirty="0"/>
              <a:t> -v -F "</a:t>
            </a:r>
            <a:r>
              <a:rPr lang="de-DE" dirty="0" err="1"/>
              <a:t>file</a:t>
            </a:r>
            <a:r>
              <a:rPr lang="de-DE" dirty="0"/>
              <a:t>=@</a:t>
            </a:r>
            <a:r>
              <a:rPr lang="de-DE" dirty="0" err="1"/>
              <a:t>zippedBagItContainer</a:t>
            </a:r>
            <a:r>
              <a:rPr lang="de-DE" dirty="0"/>
              <a:t>" http://localhost:8080/api/v1/metastore/bagit </a:t>
            </a:r>
            <a:endParaRPr lang="de-DE" dirty="0" smtClean="0"/>
          </a:p>
          <a:p>
            <a:pPr marL="914400" lvl="2" indent="0">
              <a:lnSpc>
                <a:spcPct val="115000"/>
              </a:lnSpc>
              <a:spcBef>
                <a:spcPts val="0"/>
              </a:spcBef>
              <a:buClrTx/>
              <a:buSzPct val="100000"/>
              <a:buNone/>
            </a:pPr>
            <a:endParaRPr lang="de-DE" dirty="0" smtClean="0"/>
          </a:p>
          <a:p>
            <a:pPr marL="914400" lvl="2" indent="0">
              <a:lnSpc>
                <a:spcPct val="115000"/>
              </a:lnSpc>
              <a:spcBef>
                <a:spcPts val="0"/>
              </a:spcBef>
              <a:buClrTx/>
              <a:buSzPct val="100000"/>
              <a:buNone/>
            </a:pPr>
            <a:endParaRPr lang="de-DE" dirty="0" smtClean="0"/>
          </a:p>
          <a:p>
            <a:pPr indent="-457200">
              <a:lnSpc>
                <a:spcPct val="115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de-DE" sz="1900" dirty="0" err="1" smtClean="0"/>
              <a:t>Unzip</a:t>
            </a:r>
            <a:r>
              <a:rPr lang="de-DE" sz="1900" dirty="0" smtClean="0"/>
              <a:t> </a:t>
            </a:r>
            <a:r>
              <a:rPr lang="de-DE" sz="1900" dirty="0" err="1" smtClean="0"/>
              <a:t>container</a:t>
            </a:r>
            <a:endParaRPr lang="de-DE" sz="1900" dirty="0" smtClean="0"/>
          </a:p>
          <a:p>
            <a:pPr indent="-457200">
              <a:lnSpc>
                <a:spcPct val="115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de-DE" sz="1900" dirty="0" err="1" smtClean="0"/>
              <a:t>Validate</a:t>
            </a:r>
            <a:r>
              <a:rPr lang="de-DE" sz="1900" dirty="0" smtClean="0"/>
              <a:t> </a:t>
            </a:r>
            <a:r>
              <a:rPr lang="de-DE" sz="1900" dirty="0" err="1" smtClean="0"/>
              <a:t>container</a:t>
            </a:r>
            <a:endParaRPr lang="de-DE" sz="1900" dirty="0" smtClean="0"/>
          </a:p>
          <a:p>
            <a:pPr indent="-457200">
              <a:lnSpc>
                <a:spcPct val="115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de-DE" sz="1900" dirty="0" err="1" smtClean="0"/>
              <a:t>Extract</a:t>
            </a:r>
            <a:r>
              <a:rPr lang="de-DE" sz="1900" dirty="0" smtClean="0"/>
              <a:t> </a:t>
            </a:r>
            <a:r>
              <a:rPr lang="de-DE" sz="1900" dirty="0" err="1" smtClean="0"/>
              <a:t>metadata</a:t>
            </a:r>
            <a:endParaRPr lang="de-DE" sz="1900" dirty="0" smtClean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de-DE" sz="1500" dirty="0" smtClean="0"/>
              <a:t>METS Header (title, …)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de-DE" sz="1500" dirty="0" smtClean="0"/>
              <a:t>METS </a:t>
            </a:r>
            <a:r>
              <a:rPr lang="de-DE" sz="1500" dirty="0" err="1" smtClean="0"/>
              <a:t>file</a:t>
            </a:r>
            <a:endParaRPr lang="de-DE" sz="1500" dirty="0" smtClean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de-DE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GT </a:t>
            </a:r>
            <a:r>
              <a:rPr lang="de-DE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r>
              <a:rPr lang="de-DE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de-DE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available</a:t>
            </a:r>
            <a:r>
              <a:rPr lang="de-DE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de-DE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 XML (</a:t>
            </a:r>
            <a:r>
              <a:rPr lang="de-DE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</a:t>
            </a:r>
            <a:r>
              <a:rPr lang="de-DE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indent="-457200">
              <a:lnSpc>
                <a:spcPct val="115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 </a:t>
            </a:r>
            <a:r>
              <a:rPr lang="de-DE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de-DE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Elasticsearch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de-DE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Kibana</a:t>
            </a: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de-DE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  <p:cxnSp>
        <p:nvCxnSpPr>
          <p:cNvPr id="4" name="Gerader Verbinder 3"/>
          <p:cNvCxnSpPr/>
          <p:nvPr/>
        </p:nvCxnSpPr>
        <p:spPr>
          <a:xfrm>
            <a:off x="619932" y="2479729"/>
            <a:ext cx="842332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981626" y="1664120"/>
            <a:ext cx="1061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endParaRPr lang="de-DE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de-DE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Pfeil nach links und rechts 5"/>
          <p:cNvSpPr/>
          <p:nvPr/>
        </p:nvSpPr>
        <p:spPr>
          <a:xfrm rot="16200000">
            <a:off x="8051371" y="2216257"/>
            <a:ext cx="767166" cy="526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7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691680" y="171450"/>
            <a:ext cx="70743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Demo OCR-D-GT-Repository</a:t>
            </a:r>
            <a:endParaRPr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12647" y="1200150"/>
            <a:ext cx="8593345" cy="3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Tx/>
              <a:buSzPct val="100000"/>
              <a:buNone/>
            </a:pPr>
            <a:endParaRPr lang="de-DE" sz="1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Tx/>
              <a:buSzPct val="100000"/>
              <a:buNone/>
            </a:pPr>
            <a:endParaRPr lang="de-DE" sz="1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Tx/>
              <a:buSzPct val="100000"/>
              <a:buNone/>
            </a:pPr>
            <a:endParaRPr lang="de-DE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Tx/>
              <a:buSzPct val="100000"/>
              <a:buNone/>
            </a:pPr>
            <a:endParaRPr lang="de-DE" sz="1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Tx/>
              <a:buSzPct val="100000"/>
              <a:buNone/>
            </a:pPr>
            <a:r>
              <a:rPr lang="de-DE" sz="19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https://hackmd.io/RplyN-srS1mnawLC3ngQMg#</a:t>
            </a:r>
            <a:endParaRPr lang="de-DE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400" cy="18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0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26" y="1265485"/>
            <a:ext cx="8994697" cy="375487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List </a:t>
            </a:r>
            <a:r>
              <a:rPr kumimoji="0" lang="de-DE" altLang="de-DE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URLs </a:t>
            </a:r>
            <a:r>
              <a:rPr kumimoji="0" lang="de-DE" altLang="de-DE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de-DE" altLang="de-DE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all </a:t>
            </a:r>
            <a:r>
              <a:rPr kumimoji="0" lang="de-DE" altLang="de-DE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BagI</a:t>
            </a:r>
            <a:r>
              <a:rPr lang="de-DE" altLang="de-DE" sz="1800" b="1" dirty="0" err="1" smtClean="0"/>
              <a:t>t</a:t>
            </a:r>
            <a:r>
              <a:rPr lang="de-DE" altLang="de-DE" sz="1800" b="1" dirty="0" smtClean="0"/>
              <a:t>-Containers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 smtClean="0"/>
              <a:t>&gt; </a:t>
            </a:r>
            <a:r>
              <a:rPr lang="de-DE" altLang="de-DE" sz="1600" dirty="0" err="1" smtClean="0"/>
              <a:t>curl</a:t>
            </a:r>
            <a:r>
              <a:rPr lang="de-DE" altLang="de-DE" sz="1600" dirty="0" smtClean="0"/>
              <a:t> –X GET </a:t>
            </a:r>
            <a:r>
              <a:rPr lang="de-DE" altLang="de-DE" sz="1600" dirty="0"/>
              <a:t>https://</a:t>
            </a:r>
            <a:r>
              <a:rPr lang="de-DE" altLang="de-DE" sz="1600" dirty="0" smtClean="0"/>
              <a:t>ocr-d-repo.scc.kit.edu/api/v1/metastore/bagit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 smtClean="0"/>
              <a:t>[ </a:t>
            </a:r>
            <a:r>
              <a:rPr lang="de-DE" altLang="de-DE" sz="1600" dirty="0"/>
              <a:t>„https://ocr-d-repo.scc.kit.edu/</a:t>
            </a:r>
            <a:r>
              <a:rPr lang="de-DE" altLang="de-DE" sz="1600" dirty="0" err="1"/>
              <a:t>api</a:t>
            </a:r>
            <a:r>
              <a:rPr lang="de-DE" altLang="de-DE" sz="1600" dirty="0"/>
              <a:t>/v1/</a:t>
            </a:r>
            <a:r>
              <a:rPr lang="de-DE" altLang="de-DE" sz="1600" dirty="0" err="1"/>
              <a:t>dataresources</a:t>
            </a:r>
            <a:r>
              <a:rPr lang="de-DE" altLang="de-DE" sz="1600" dirty="0"/>
              <a:t>/9c06dd3b-e921-4264-aef9-ab2e9d276328/</a:t>
            </a:r>
            <a:r>
              <a:rPr lang="de-DE" altLang="de-DE" sz="1600" dirty="0" err="1"/>
              <a:t>data</a:t>
            </a:r>
            <a:r>
              <a:rPr lang="de-DE" altLang="de-DE" sz="1600" dirty="0"/>
              <a:t>/SBB0000F23300010000.zip“, </a:t>
            </a:r>
            <a:r>
              <a:rPr lang="de-DE" altLang="de-DE" sz="1600" dirty="0" smtClean="0"/>
              <a:t>… ]</a:t>
            </a:r>
          </a:p>
          <a:p>
            <a:pPr marL="268288" lvl="2" indent="0">
              <a:buClrTx/>
              <a:buSzTx/>
              <a:buNone/>
            </a:pPr>
            <a:endParaRPr lang="de-DE" altLang="de-DE" sz="1600" dirty="0"/>
          </a:p>
          <a:p>
            <a:pPr marL="268288" lvl="2" indent="0">
              <a:buClrTx/>
              <a:buSzTx/>
              <a:buNone/>
            </a:pPr>
            <a:endParaRPr lang="de-DE" altLang="de-DE" sz="1600" dirty="0" smtClean="0"/>
          </a:p>
          <a:p>
            <a:pPr marL="0" indent="0">
              <a:buClrTx/>
              <a:buSzTx/>
              <a:buNone/>
            </a:pPr>
            <a:r>
              <a:rPr lang="de-DE" altLang="de-DE" sz="1800" b="1" dirty="0" smtClean="0"/>
              <a:t>List </a:t>
            </a:r>
            <a:r>
              <a:rPr lang="de-DE" altLang="de-DE" sz="1800" b="1" dirty="0" err="1"/>
              <a:t>content</a:t>
            </a:r>
            <a:r>
              <a:rPr lang="de-DE" altLang="de-DE" sz="1800" b="1" dirty="0"/>
              <a:t> </a:t>
            </a:r>
            <a:r>
              <a:rPr lang="de-DE" altLang="de-DE" sz="1800" b="1" dirty="0" err="1"/>
              <a:t>of</a:t>
            </a:r>
            <a:r>
              <a:rPr lang="de-DE" altLang="de-DE" sz="1800" b="1" dirty="0"/>
              <a:t> all METS </a:t>
            </a:r>
            <a:r>
              <a:rPr lang="de-DE" altLang="de-DE" sz="1800" b="1" dirty="0" err="1"/>
              <a:t>files</a:t>
            </a:r>
            <a:endParaRPr lang="de-DE" altLang="de-DE" sz="1800" b="1" dirty="0"/>
          </a:p>
          <a:p>
            <a:pPr marL="268288" lvl="2" indent="0">
              <a:buClrTx/>
              <a:buSzTx/>
              <a:buNone/>
            </a:pPr>
            <a:r>
              <a:rPr lang="de-DE" altLang="de-DE" sz="1600" dirty="0" smtClean="0"/>
              <a:t>&gt; </a:t>
            </a:r>
            <a:r>
              <a:rPr lang="de-DE" altLang="de-DE" sz="1600" dirty="0" err="1" smtClean="0"/>
              <a:t>curl</a:t>
            </a:r>
            <a:r>
              <a:rPr lang="de-DE" altLang="de-DE" sz="1600" dirty="0" smtClean="0"/>
              <a:t> –</a:t>
            </a:r>
            <a:r>
              <a:rPr lang="de-DE" altLang="de-DE" sz="1600" dirty="0"/>
              <a:t>X GET https://</a:t>
            </a:r>
            <a:r>
              <a:rPr lang="de-DE" altLang="de-DE" sz="1600" dirty="0" smtClean="0"/>
              <a:t>ocr-d-repo.scc.kit.edu/api/v1/metastore/mets</a:t>
            </a:r>
            <a:endParaRPr lang="de-DE" altLang="de-DE" sz="1600" dirty="0"/>
          </a:p>
          <a:p>
            <a:pPr marL="268288" lvl="2" indent="0">
              <a:buClrTx/>
              <a:buSzTx/>
              <a:buNone/>
            </a:pPr>
            <a:r>
              <a:rPr lang="de-DE" altLang="de-DE" sz="1600" dirty="0" smtClean="0"/>
              <a:t>[{ „</a:t>
            </a:r>
            <a:r>
              <a:rPr lang="de-DE" altLang="de-DE" sz="1600" dirty="0" err="1" smtClean="0"/>
              <a:t>id</a:t>
            </a:r>
            <a:r>
              <a:rPr lang="de-DE" altLang="de-DE" sz="1600" dirty="0" smtClean="0"/>
              <a:t>“: „296848“,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/>
              <a:t> </a:t>
            </a:r>
            <a:r>
              <a:rPr lang="de-DE" altLang="de-DE" sz="1600" dirty="0" smtClean="0"/>
              <a:t> „</a:t>
            </a:r>
            <a:r>
              <a:rPr lang="de-DE" altLang="de-DE" sz="1600" dirty="0" err="1" smtClean="0"/>
              <a:t>resourceId</a:t>
            </a:r>
            <a:r>
              <a:rPr lang="de-DE" altLang="de-DE" sz="1600" dirty="0" smtClean="0"/>
              <a:t>“ : „ 9c06dd3b-e921-4264-aef9-ab2e9d276328“,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/>
              <a:t> </a:t>
            </a:r>
            <a:r>
              <a:rPr lang="de-DE" altLang="de-DE" sz="1600" dirty="0" smtClean="0"/>
              <a:t> …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 smtClean="0"/>
              <a:t>  „</a:t>
            </a:r>
            <a:r>
              <a:rPr lang="de-DE" altLang="de-DE" sz="1600" dirty="0" err="1" smtClean="0"/>
              <a:t>metsContent</a:t>
            </a:r>
            <a:r>
              <a:rPr lang="de-DE" altLang="de-DE" sz="1600" dirty="0" smtClean="0"/>
              <a:t>“ : „&lt;</a:t>
            </a:r>
            <a:r>
              <a:rPr lang="de-DE" altLang="de-DE" sz="1600" dirty="0" err="1" smtClean="0"/>
              <a:t>mets:mets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xmlns:mets</a:t>
            </a:r>
            <a:r>
              <a:rPr lang="de-DE" altLang="de-DE" sz="1600" dirty="0" smtClean="0"/>
              <a:t>=\“http://www.loc.gov/METS/\“ … &lt;/</a:t>
            </a:r>
            <a:r>
              <a:rPr lang="de-DE" altLang="de-DE" sz="1600" dirty="0" err="1" smtClean="0"/>
              <a:t>mets:mets</a:t>
            </a:r>
            <a:r>
              <a:rPr lang="de-DE" altLang="de-DE" sz="1600" dirty="0" smtClean="0"/>
              <a:t>&gt;“ }, 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 smtClean="0"/>
              <a:t>…</a:t>
            </a:r>
          </a:p>
          <a:p>
            <a:pPr marL="268288" lvl="2" indent="0">
              <a:buClrTx/>
              <a:buSzTx/>
              <a:buNone/>
            </a:pPr>
            <a:r>
              <a:rPr lang="de-DE" altLang="de-DE" sz="1600" dirty="0"/>
              <a:t>]</a:t>
            </a:r>
            <a:endParaRPr lang="de-DE" altLang="de-DE" sz="1600" dirty="0" smtClean="0"/>
          </a:p>
          <a:p>
            <a:pPr marL="268288" lvl="2" indent="0">
              <a:buClrTx/>
              <a:buSzTx/>
              <a:buNone/>
            </a:pPr>
            <a:endParaRPr lang="de-DE" altLang="de-DE" sz="16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691679" y="171450"/>
            <a:ext cx="7390443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olas"/>
              <a:buNone/>
              <a:defRPr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mtClean="0"/>
              <a:t>(REST-)Examples for Accessing the </a:t>
            </a:r>
            <a:br>
              <a:rPr lang="de-DE" smtClean="0"/>
            </a:br>
            <a:r>
              <a:rPr lang="de-DE" smtClean="0"/>
              <a:t>Research Data Repository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9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athea">
  <a:themeElements>
    <a:clrScheme name="OCR-D">
      <a:dk1>
        <a:srgbClr val="000000"/>
      </a:dk1>
      <a:lt1>
        <a:srgbClr val="FFFFFF"/>
      </a:lt1>
      <a:dk2>
        <a:srgbClr val="DBE6F1"/>
      </a:dk2>
      <a:lt2>
        <a:srgbClr val="FFFFFF"/>
      </a:lt2>
      <a:accent1>
        <a:srgbClr val="C8AB37"/>
      </a:accent1>
      <a:accent2>
        <a:srgbClr val="000000"/>
      </a:accent2>
      <a:accent3>
        <a:srgbClr val="C2CC50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Bildschirmpräsentation (16:9)</PresentationFormat>
  <Paragraphs>125</Paragraphs>
  <Slides>14</Slides>
  <Notes>9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Noto Sans Symbols</vt:lpstr>
      <vt:lpstr>Galathea</vt:lpstr>
      <vt:lpstr>Repositories for OCR-D  Volker Hartmann volker.hartmann@kit.edu </vt:lpstr>
      <vt:lpstr>Repository</vt:lpstr>
      <vt:lpstr>Glossary OCR-D</vt:lpstr>
      <vt:lpstr>Technical Data</vt:lpstr>
      <vt:lpstr>Metadata</vt:lpstr>
      <vt:lpstr>Architecture OCR-D Framework</vt:lpstr>
      <vt:lpstr>Ingest into the Research Data Repository</vt:lpstr>
      <vt:lpstr>Demo OCR-D-GT-Repository</vt:lpstr>
      <vt:lpstr>PowerPoint-Präsentation</vt:lpstr>
      <vt:lpstr>PowerPoint-Präsentation</vt:lpstr>
      <vt:lpstr>(REST-)Examples for Accessing the  Research Data Repository </vt:lpstr>
      <vt:lpstr>Summary</vt:lpstr>
      <vt:lpstr>Summary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Anforderungsprofil OCR-D</dc:title>
  <dc:creator>Hartmann, Volker (SCC)</dc:creator>
  <cp:lastModifiedBy>Hartmann, Volker (SCC)</cp:lastModifiedBy>
  <cp:revision>88</cp:revision>
  <cp:lastPrinted>2019-02-22T11:58:36Z</cp:lastPrinted>
  <dcterms:modified xsi:type="dcterms:W3CDTF">2019-03-23T22:16:06Z</dcterms:modified>
</cp:coreProperties>
</file>