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278" r:id="rId2"/>
    <p:sldId id="299" r:id="rId3"/>
    <p:sldId id="300" r:id="rId4"/>
    <p:sldId id="280" r:id="rId5"/>
    <p:sldId id="294" r:id="rId6"/>
    <p:sldId id="295" r:id="rId7"/>
    <p:sldId id="297" r:id="rId8"/>
    <p:sldId id="281" r:id="rId9"/>
    <p:sldId id="282" r:id="rId10"/>
    <p:sldId id="296" r:id="rId11"/>
    <p:sldId id="298" r:id="rId12"/>
    <p:sldId id="305" r:id="rId13"/>
    <p:sldId id="288" r:id="rId14"/>
    <p:sldId id="303" r:id="rId15"/>
    <p:sldId id="304" r:id="rId16"/>
    <p:sldId id="302" r:id="rId17"/>
    <p:sldId id="293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B6C9F-FA15-5064-8D7A-08F49D36A0C7}" v="389" dt="2022-11-29T18:04:40.392"/>
    <p1510:client id="{81B92654-2E78-1967-1A3B-8E0F7AEBF3D8}" v="205" dt="2022-11-29T08:15:55.835"/>
    <p1510:client id="{A1B2D3EC-2443-C9E3-1812-41164D5AD227}" v="224" dt="2022-11-29T10:32:47.646"/>
    <p1510:client id="{E7740BD8-8B41-F4C7-D986-B7F6783B08EE}" v="348" dt="2022-11-29T07:59:09.408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endParaRPr lang="en-US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Ocr based crvs form digitalization</a:t>
            </a:r>
            <a:b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1805064-Sanju </a:t>
            </a:r>
            <a:r>
              <a:rPr lang="en-US" dirty="0" err="1">
                <a:solidFill>
                  <a:schemeClr val="tx1"/>
                </a:solidFill>
              </a:rPr>
              <a:t>Basak</a:t>
            </a:r>
            <a:endParaRPr lang="en-US" dirty="0">
              <a:solidFill>
                <a:schemeClr val="tx1"/>
              </a:solidFill>
              <a:cs typeface="Sabon Next LT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1805074-Razin Reaz Abedin</a:t>
            </a:r>
            <a:endParaRPr lang="en-US" dirty="0">
              <a:solidFill>
                <a:schemeClr val="tx1"/>
              </a:solidFill>
              <a:cs typeface="Sabon Next LT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1805080-Erfan Jahangir </a:t>
            </a:r>
          </a:p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  <a:cs typeface="Sabon Next LT"/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indent="-228600" algn="l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BE78F1-7ADD-7928-2616-B76AF8844B85}"/>
              </a:ext>
            </a:extLst>
          </p:cNvPr>
          <p:cNvSpPr txBox="1">
            <a:spLocks/>
          </p:cNvSpPr>
          <p:nvPr/>
        </p:nvSpPr>
        <p:spPr>
          <a:xfrm>
            <a:off x="2494768" y="2968543"/>
            <a:ext cx="64008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 Black"/>
                <a:cs typeface="Arial Black" panose="020B0604020202020204" pitchFamily="34" charset="0"/>
              </a:rP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203531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C43FFF9C-C3CE-07CB-5692-0BFF151E830B}"/>
              </a:ext>
            </a:extLst>
          </p:cNvPr>
          <p:cNvSpPr/>
          <p:nvPr/>
        </p:nvSpPr>
        <p:spPr>
          <a:xfrm>
            <a:off x="5493184" y="1067321"/>
            <a:ext cx="4832960" cy="471813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OCR Based CRVS Form Digitalization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F6E79B-8EC3-1CF0-F7D8-0AE3FE9B6C4C}"/>
              </a:ext>
            </a:extLst>
          </p:cNvPr>
          <p:cNvSpPr/>
          <p:nvPr/>
        </p:nvSpPr>
        <p:spPr>
          <a:xfrm>
            <a:off x="2654313" y="2394999"/>
            <a:ext cx="2438400" cy="1910861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alibri"/>
                <a:cs typeface="Sabon Next LT"/>
              </a:rPr>
              <a:t>OCR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EF38FE-D662-0CAB-B11D-24B34C259FFD}"/>
              </a:ext>
            </a:extLst>
          </p:cNvPr>
          <p:cNvSpPr/>
          <p:nvPr/>
        </p:nvSpPr>
        <p:spPr>
          <a:xfrm>
            <a:off x="5911080" y="1852204"/>
            <a:ext cx="3993715" cy="314258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alibri"/>
                <a:cs typeface="Sabon Next LT"/>
              </a:rPr>
              <a:t>INPUT</a:t>
            </a:r>
          </a:p>
          <a:p>
            <a:pPr algn="ctr"/>
            <a:r>
              <a:rPr lang="en-US" sz="3200">
                <a:solidFill>
                  <a:schemeClr val="tx1"/>
                </a:solidFill>
                <a:latin typeface="Calibri"/>
                <a:cs typeface="Sabon Next LT"/>
              </a:rPr>
              <a:t>VALIDATION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219A3A-B7E4-5E25-5ED7-861CFBDC168D}"/>
              </a:ext>
            </a:extLst>
          </p:cNvPr>
          <p:cNvSpPr/>
          <p:nvPr/>
        </p:nvSpPr>
        <p:spPr>
          <a:xfrm>
            <a:off x="5169595" y="3207185"/>
            <a:ext cx="688931" cy="30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F75968E-9D43-7A75-5C4C-A44BE20C74F8}"/>
              </a:ext>
            </a:extLst>
          </p:cNvPr>
          <p:cNvSpPr/>
          <p:nvPr/>
        </p:nvSpPr>
        <p:spPr>
          <a:xfrm>
            <a:off x="1420681" y="3047717"/>
            <a:ext cx="688931" cy="30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F1EC65-B600-16BF-031E-3AA330C15FC7}"/>
              </a:ext>
            </a:extLst>
          </p:cNvPr>
          <p:cNvSpPr/>
          <p:nvPr/>
        </p:nvSpPr>
        <p:spPr>
          <a:xfrm>
            <a:off x="10024019" y="2297701"/>
            <a:ext cx="688931" cy="30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Sabon Next LT"/>
            </a:endParaRPr>
          </a:p>
        </p:txBody>
      </p:sp>
      <p:pic>
        <p:nvPicPr>
          <p:cNvPr id="9" name="Graphic 9" descr="Document outline">
            <a:extLst>
              <a:ext uri="{FF2B5EF4-FFF2-40B4-BE49-F238E27FC236}">
                <a16:creationId xmlns:a16="http://schemas.microsoft.com/office/drawing/2014/main" id="{394D9FBA-DE73-58CF-A513-F78BB6007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433" y="2749985"/>
            <a:ext cx="914400" cy="914400"/>
          </a:xfrm>
          <a:prstGeom prst="rect">
            <a:avLst/>
          </a:prstGeom>
        </p:spPr>
      </p:pic>
      <p:pic>
        <p:nvPicPr>
          <p:cNvPr id="10" name="Graphic 10" descr="Database with solid fill">
            <a:extLst>
              <a:ext uri="{FF2B5EF4-FFF2-40B4-BE49-F238E27FC236}">
                <a16:creationId xmlns:a16="http://schemas.microsoft.com/office/drawing/2014/main" id="{6D5C4CD2-6C8B-770C-77F4-8E14E6B5C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4700" y="1899953"/>
            <a:ext cx="1154061" cy="116020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2E6289-5E4B-3562-DD75-B26D3FA7D750}"/>
              </a:ext>
            </a:extLst>
          </p:cNvPr>
          <p:cNvSpPr/>
          <p:nvPr/>
        </p:nvSpPr>
        <p:spPr>
          <a:xfrm>
            <a:off x="10024018" y="4233426"/>
            <a:ext cx="688931" cy="30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Sabon Next LT"/>
            </a:endParaRPr>
          </a:p>
        </p:txBody>
      </p:sp>
      <p:pic>
        <p:nvPicPr>
          <p:cNvPr id="12" name="Graphic 13" descr="Smart Phone with solid fill">
            <a:extLst>
              <a:ext uri="{FF2B5EF4-FFF2-40B4-BE49-F238E27FC236}">
                <a16:creationId xmlns:a16="http://schemas.microsoft.com/office/drawing/2014/main" id="{BE4A354C-1C34-0197-96CA-B5ED3C762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1686" y="3998041"/>
            <a:ext cx="773063" cy="773063"/>
          </a:xfrm>
          <a:prstGeom prst="rect">
            <a:avLst/>
          </a:prstGeom>
        </p:spPr>
      </p:pic>
      <p:pic>
        <p:nvPicPr>
          <p:cNvPr id="14" name="Graphic 14" descr="Envelope with solid fill">
            <a:extLst>
              <a:ext uri="{FF2B5EF4-FFF2-40B4-BE49-F238E27FC236}">
                <a16:creationId xmlns:a16="http://schemas.microsoft.com/office/drawing/2014/main" id="{1F9876A1-1616-19BF-B17F-5F673C79B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86219" y="4446638"/>
            <a:ext cx="275304" cy="2753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941C32-0475-45A7-833F-4C35E7D99995}"/>
              </a:ext>
            </a:extLst>
          </p:cNvPr>
          <p:cNvSpPr txBox="1"/>
          <p:nvPr/>
        </p:nvSpPr>
        <p:spPr>
          <a:xfrm>
            <a:off x="1060735" y="3285243"/>
            <a:ext cx="159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Splicing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17A357-8891-4989-AB86-A76CDEA3CC5A}"/>
              </a:ext>
            </a:extLst>
          </p:cNvPr>
          <p:cNvSpPr txBox="1"/>
          <p:nvPr/>
        </p:nvSpPr>
        <p:spPr>
          <a:xfrm>
            <a:off x="6979297" y="5902818"/>
            <a:ext cx="224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57555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OCR Based CRVS Form Digitalization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F6E79B-8EC3-1CF0-F7D8-0AE3FE9B6C4C}"/>
              </a:ext>
            </a:extLst>
          </p:cNvPr>
          <p:cNvSpPr/>
          <p:nvPr/>
        </p:nvSpPr>
        <p:spPr>
          <a:xfrm>
            <a:off x="2026181" y="2322565"/>
            <a:ext cx="1696733" cy="1910861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alibri"/>
                <a:cs typeface="Sabon Next LT"/>
              </a:rPr>
              <a:t>OCR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EF38FE-D662-0CAB-B11D-24B34C259FFD}"/>
              </a:ext>
            </a:extLst>
          </p:cNvPr>
          <p:cNvSpPr/>
          <p:nvPr/>
        </p:nvSpPr>
        <p:spPr>
          <a:xfrm>
            <a:off x="4869115" y="2251022"/>
            <a:ext cx="2720016" cy="2140335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Calibri"/>
                <a:cs typeface="Sabon Next LT"/>
              </a:rPr>
              <a:t>INPUT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Calibri"/>
                <a:cs typeface="Sabon Next LT"/>
              </a:rPr>
              <a:t>VALIDATION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7219A3A-B7E4-5E25-5ED7-861CFBDC168D}"/>
              </a:ext>
            </a:extLst>
          </p:cNvPr>
          <p:cNvSpPr/>
          <p:nvPr/>
        </p:nvSpPr>
        <p:spPr>
          <a:xfrm>
            <a:off x="3971565" y="3068450"/>
            <a:ext cx="688931" cy="30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F75968E-9D43-7A75-5C4C-A44BE20C74F8}"/>
              </a:ext>
            </a:extLst>
          </p:cNvPr>
          <p:cNvSpPr/>
          <p:nvPr/>
        </p:nvSpPr>
        <p:spPr>
          <a:xfrm>
            <a:off x="1227350" y="3052226"/>
            <a:ext cx="550180" cy="30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4F1EC65-B600-16BF-031E-3AA330C15FC7}"/>
              </a:ext>
            </a:extLst>
          </p:cNvPr>
          <p:cNvSpPr/>
          <p:nvPr/>
        </p:nvSpPr>
        <p:spPr>
          <a:xfrm>
            <a:off x="7914392" y="2442597"/>
            <a:ext cx="605862" cy="30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pic>
        <p:nvPicPr>
          <p:cNvPr id="9" name="Graphic 9" descr="Document outline">
            <a:extLst>
              <a:ext uri="{FF2B5EF4-FFF2-40B4-BE49-F238E27FC236}">
                <a16:creationId xmlns:a16="http://schemas.microsoft.com/office/drawing/2014/main" id="{394D9FBA-DE73-58CF-A513-F78BB6007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857" y="2749985"/>
            <a:ext cx="914400" cy="914400"/>
          </a:xfrm>
          <a:prstGeom prst="rect">
            <a:avLst/>
          </a:prstGeom>
        </p:spPr>
      </p:pic>
      <p:pic>
        <p:nvPicPr>
          <p:cNvPr id="10" name="Graphic 10" descr="Database with solid fill">
            <a:extLst>
              <a:ext uri="{FF2B5EF4-FFF2-40B4-BE49-F238E27FC236}">
                <a16:creationId xmlns:a16="http://schemas.microsoft.com/office/drawing/2014/main" id="{6D5C4CD2-6C8B-770C-77F4-8E14E6B5CB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2002" y="2034505"/>
            <a:ext cx="959233" cy="96434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2E6289-5E4B-3562-DD75-B26D3FA7D750}"/>
              </a:ext>
            </a:extLst>
          </p:cNvPr>
          <p:cNvSpPr/>
          <p:nvPr/>
        </p:nvSpPr>
        <p:spPr>
          <a:xfrm>
            <a:off x="7921573" y="3872621"/>
            <a:ext cx="605863" cy="30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Sabon Next LT"/>
            </a:endParaRPr>
          </a:p>
        </p:txBody>
      </p:sp>
      <p:pic>
        <p:nvPicPr>
          <p:cNvPr id="12" name="Graphic 13" descr="Smart Phone with solid fill">
            <a:extLst>
              <a:ext uri="{FF2B5EF4-FFF2-40B4-BE49-F238E27FC236}">
                <a16:creationId xmlns:a16="http://schemas.microsoft.com/office/drawing/2014/main" id="{BE4A354C-1C34-0197-96CA-B5ED3C7622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2341" y="3672250"/>
            <a:ext cx="773063" cy="773063"/>
          </a:xfrm>
          <a:prstGeom prst="rect">
            <a:avLst/>
          </a:prstGeom>
        </p:spPr>
      </p:pic>
      <p:pic>
        <p:nvPicPr>
          <p:cNvPr id="14" name="Graphic 14" descr="Envelope with solid fill">
            <a:extLst>
              <a:ext uri="{FF2B5EF4-FFF2-40B4-BE49-F238E27FC236}">
                <a16:creationId xmlns:a16="http://schemas.microsoft.com/office/drawing/2014/main" id="{1F9876A1-1616-19BF-B17F-5F673C79B3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79671" y="4175333"/>
            <a:ext cx="275304" cy="2753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941C32-0475-45A7-833F-4C35E7D99995}"/>
              </a:ext>
            </a:extLst>
          </p:cNvPr>
          <p:cNvSpPr txBox="1"/>
          <p:nvPr/>
        </p:nvSpPr>
        <p:spPr>
          <a:xfrm>
            <a:off x="938691" y="3371162"/>
            <a:ext cx="145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Splicing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17A357-8891-4989-AB86-A76CDEA3CC5A}"/>
              </a:ext>
            </a:extLst>
          </p:cNvPr>
          <p:cNvSpPr txBox="1"/>
          <p:nvPr/>
        </p:nvSpPr>
        <p:spPr>
          <a:xfrm>
            <a:off x="5270387" y="6111240"/>
            <a:ext cx="224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Post-processing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3F1F9DE-3FF1-4F61-86FF-9B699DA140B0}"/>
              </a:ext>
            </a:extLst>
          </p:cNvPr>
          <p:cNvSpPr/>
          <p:nvPr/>
        </p:nvSpPr>
        <p:spPr>
          <a:xfrm>
            <a:off x="9476888" y="2477329"/>
            <a:ext cx="688931" cy="302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473C14-29E9-42E8-BEDC-A0D0CF94077E}"/>
              </a:ext>
            </a:extLst>
          </p:cNvPr>
          <p:cNvSpPr/>
          <p:nvPr/>
        </p:nvSpPr>
        <p:spPr>
          <a:xfrm>
            <a:off x="10245627" y="1982673"/>
            <a:ext cx="1767101" cy="1446327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/>
                <a:cs typeface="Sabon Next LT"/>
              </a:rPr>
              <a:t>Data analytics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284E7F-54B1-443C-B539-9D232A5466DF}"/>
              </a:ext>
            </a:extLst>
          </p:cNvPr>
          <p:cNvSpPr/>
          <p:nvPr/>
        </p:nvSpPr>
        <p:spPr>
          <a:xfrm>
            <a:off x="4508203" y="594360"/>
            <a:ext cx="1664499" cy="1138335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Multiple user concurrency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33A213-160D-4CDD-87B6-3B365F96C995}"/>
              </a:ext>
            </a:extLst>
          </p:cNvPr>
          <p:cNvSpPr/>
          <p:nvPr/>
        </p:nvSpPr>
        <p:spPr>
          <a:xfrm>
            <a:off x="6394726" y="594360"/>
            <a:ext cx="1664499" cy="1138335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Save Draft Functionality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B091AD-3AB4-414E-B081-AB9D0C6FEA68}"/>
              </a:ext>
            </a:extLst>
          </p:cNvPr>
          <p:cNvSpPr/>
          <p:nvPr/>
        </p:nvSpPr>
        <p:spPr>
          <a:xfrm>
            <a:off x="5489742" y="4972905"/>
            <a:ext cx="1664499" cy="1138335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Audit, Review and Approval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720A400-5F66-4EB5-A276-8A2E07DBC498}"/>
              </a:ext>
            </a:extLst>
          </p:cNvPr>
          <p:cNvSpPr/>
          <p:nvPr/>
        </p:nvSpPr>
        <p:spPr>
          <a:xfrm rot="4287594">
            <a:off x="5370129" y="1864094"/>
            <a:ext cx="464370" cy="255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8420578-2811-4469-B225-B159E3A92282}"/>
              </a:ext>
            </a:extLst>
          </p:cNvPr>
          <p:cNvSpPr/>
          <p:nvPr/>
        </p:nvSpPr>
        <p:spPr>
          <a:xfrm rot="6475181">
            <a:off x="6798595" y="1863024"/>
            <a:ext cx="464370" cy="255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A630B8B-AE29-4ACB-ABD9-53F6103E2F0F}"/>
              </a:ext>
            </a:extLst>
          </p:cNvPr>
          <p:cNvSpPr/>
          <p:nvPr/>
        </p:nvSpPr>
        <p:spPr>
          <a:xfrm rot="16200000">
            <a:off x="6068282" y="4549734"/>
            <a:ext cx="464370" cy="255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F572527-134A-4973-8F9F-E79805209A5A}"/>
              </a:ext>
            </a:extLst>
          </p:cNvPr>
          <p:cNvSpPr/>
          <p:nvPr/>
        </p:nvSpPr>
        <p:spPr>
          <a:xfrm>
            <a:off x="670190" y="4577339"/>
            <a:ext cx="1664499" cy="1138335"/>
          </a:xfrm>
          <a:prstGeom prst="ellips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Pipelining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ACFB0F4-06E6-4B0B-84D0-2827095A3A4C}"/>
              </a:ext>
            </a:extLst>
          </p:cNvPr>
          <p:cNvSpPr/>
          <p:nvPr/>
        </p:nvSpPr>
        <p:spPr>
          <a:xfrm rot="16200000">
            <a:off x="6068283" y="4549734"/>
            <a:ext cx="464370" cy="255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0735429-62F4-43CA-A6E8-C9C617BF41BB}"/>
              </a:ext>
            </a:extLst>
          </p:cNvPr>
          <p:cNvSpPr/>
          <p:nvPr/>
        </p:nvSpPr>
        <p:spPr>
          <a:xfrm rot="16200000">
            <a:off x="1093512" y="3929325"/>
            <a:ext cx="817448" cy="255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70313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67" y="997823"/>
            <a:ext cx="10671048" cy="768096"/>
          </a:xfrm>
        </p:spPr>
        <p:txBody>
          <a:bodyPr/>
          <a:lstStyle/>
          <a:p>
            <a:r>
              <a:rPr lang="en-US" sz="3200"/>
              <a:t>SOME POSSIBLE INPUT VALIDATIONS</a:t>
            </a:r>
            <a:endParaRPr lang="en-US"/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OCR Based CRVS Form Digitalization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983" y="2509300"/>
            <a:ext cx="2011680" cy="282517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FIXED FIELDS</a:t>
            </a:r>
            <a:endParaRPr lang="en-US" dirty="0"/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>
          <a:xfrm>
            <a:off x="3547779" y="2044695"/>
            <a:ext cx="704088" cy="704088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39703" y="3822041"/>
            <a:ext cx="1920240" cy="1371600"/>
          </a:xfrm>
        </p:spPr>
        <p:txBody>
          <a:bodyPr/>
          <a:lstStyle/>
          <a:p>
            <a:r>
              <a:rPr lang="en-US" dirty="0"/>
              <a:t>Erroneous inputs like spelling mistakes of known inputs will be corrected from the best match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Checkbox verification</a:t>
            </a:r>
            <a:endParaRPr lang="en-US" dirty="0"/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3"/>
          <a:srcRect t="431" b="431"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Blood Group &amp;  another checkbox verification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38985" y="2510758"/>
            <a:ext cx="2011680" cy="2825173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review</a:t>
            </a:r>
            <a:endParaRPr lang="en-US" dirty="0"/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543" b="543"/>
          <a:stretch/>
        </p:blipFill>
        <p:spPr>
          <a:xfrm>
            <a:off x="7992781" y="2130132"/>
            <a:ext cx="704088" cy="704088"/>
          </a:xfr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84705" y="3907478"/>
            <a:ext cx="1920240" cy="1371600"/>
          </a:xfrm>
        </p:spPr>
        <p:txBody>
          <a:bodyPr/>
          <a:lstStyle/>
          <a:p>
            <a:r>
              <a:rPr lang="en-US" dirty="0"/>
              <a:t>Final matching side-by-side filled up form  </a:t>
            </a:r>
            <a:endParaRPr lang="en-US" dirty="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75C6-5916-40A3-8D8D-0BCDED73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Scopes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602A2-B93D-4384-BF03-7315BE46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OCR Based CRVS Form Digitalization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630BA-1638-4151-8445-0624913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FEFA8-7F6F-4B9C-9153-5B30B0EFC3B8}"/>
              </a:ext>
            </a:extLst>
          </p:cNvPr>
          <p:cNvSpPr txBox="1"/>
          <p:nvPr/>
        </p:nvSpPr>
        <p:spPr>
          <a:xfrm>
            <a:off x="942392" y="2276670"/>
            <a:ext cx="106710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Fixed Fields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Erroneous inputs like spelling mistakes of known inputs will be corrected from the best match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89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75C6-5916-40A3-8D8D-0BCDED73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Scopes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602A2-B93D-4384-BF03-7315BE46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OCR Based CRVS Form Digitalization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630BA-1638-4151-8445-0624913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FEFA8-7F6F-4B9C-9153-5B30B0EFC3B8}"/>
              </a:ext>
            </a:extLst>
          </p:cNvPr>
          <p:cNvSpPr txBox="1"/>
          <p:nvPr/>
        </p:nvSpPr>
        <p:spPr>
          <a:xfrm>
            <a:off x="942392" y="2276670"/>
            <a:ext cx="106710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Checkbox verification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dirty="0"/>
              <a:t>Blood group &amp; other checkbox verification 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23D45-036E-4930-BE2C-1C7C670E85D3}"/>
              </a:ext>
            </a:extLst>
          </p:cNvPr>
          <p:cNvSpPr/>
          <p:nvPr/>
        </p:nvSpPr>
        <p:spPr>
          <a:xfrm>
            <a:off x="4227484" y="3995559"/>
            <a:ext cx="2422240" cy="164628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Sabon Next LT"/>
            </a:endParaRPr>
          </a:p>
        </p:txBody>
      </p:sp>
      <p:pic>
        <p:nvPicPr>
          <p:cNvPr id="7" name="Graphic 2" descr="Checkmark with solid fill">
            <a:extLst>
              <a:ext uri="{FF2B5EF4-FFF2-40B4-BE49-F238E27FC236}">
                <a16:creationId xmlns:a16="http://schemas.microsoft.com/office/drawing/2014/main" id="{5C81FF23-F0B9-4EF3-9C84-43B87D8F5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4708" y="4286303"/>
            <a:ext cx="874470" cy="8744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5780FD-A344-48F5-A905-9B6059C4289A}"/>
              </a:ext>
            </a:extLst>
          </p:cNvPr>
          <p:cNvSpPr/>
          <p:nvPr/>
        </p:nvSpPr>
        <p:spPr>
          <a:xfrm>
            <a:off x="7047285" y="3995559"/>
            <a:ext cx="2422240" cy="164628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Sabon Next 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6CCE2-11C5-4365-9B88-6429E44A7723}"/>
              </a:ext>
            </a:extLst>
          </p:cNvPr>
          <p:cNvSpPr/>
          <p:nvPr/>
        </p:nvSpPr>
        <p:spPr>
          <a:xfrm>
            <a:off x="1343608" y="3995559"/>
            <a:ext cx="2422240" cy="164628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09505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75C6-5916-40A3-8D8D-0BCDED73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6" y="1120047"/>
            <a:ext cx="10671048" cy="768096"/>
          </a:xfrm>
        </p:spPr>
        <p:txBody>
          <a:bodyPr/>
          <a:lstStyle/>
          <a:p>
            <a:pPr algn="l"/>
            <a:r>
              <a:rPr lang="en-US" dirty="0"/>
              <a:t>Scopes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9602A2-B93D-4384-BF03-7315BE46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OCR Based CRVS Form Digitalization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630BA-1638-4151-8445-0624913F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FEFA8-7F6F-4B9C-9153-5B30B0EFC3B8}"/>
              </a:ext>
            </a:extLst>
          </p:cNvPr>
          <p:cNvSpPr txBox="1"/>
          <p:nvPr/>
        </p:nvSpPr>
        <p:spPr>
          <a:xfrm>
            <a:off x="768096" y="2013228"/>
            <a:ext cx="364528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Review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Final matching side-by-side</a:t>
            </a:r>
          </a:p>
          <a:p>
            <a:pPr lvl="1"/>
            <a:r>
              <a:rPr lang="en-US" dirty="0"/>
              <a:t>filled up form  </a:t>
            </a:r>
            <a:endParaRPr lang="en-US" dirty="0">
              <a:cs typeface="Sabon Next LT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71E08-7C85-4721-9A02-4DC36E68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3" y="1400244"/>
            <a:ext cx="7642331" cy="533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0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240" y="2924994"/>
            <a:ext cx="4169664" cy="667512"/>
          </a:xfrm>
        </p:spPr>
        <p:txBody>
          <a:bodyPr/>
          <a:lstStyle/>
          <a:p>
            <a:r>
              <a:rPr lang="en-US">
                <a:latin typeface="Sitka Heading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BD6B-3DC9-AEF2-3CB5-F9CF972F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 OCR?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710C0-88E5-5751-3E2B-91099653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OCR Based CRVS Form Digitalization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9357D-7A8C-5BF6-EB7C-A37BCD79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7A29-978A-E9F4-B937-1834D40FF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730444"/>
            <a:ext cx="6766560" cy="768096"/>
          </a:xfrm>
        </p:spPr>
        <p:txBody>
          <a:bodyPr/>
          <a:lstStyle/>
          <a:p>
            <a:r>
              <a:rPr lang="en-GB"/>
              <a:t>Optical character Recognition</a:t>
            </a:r>
          </a:p>
        </p:txBody>
      </p:sp>
      <p:pic>
        <p:nvPicPr>
          <p:cNvPr id="6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92128AB9-E3D8-1BFA-3E75-D46F84537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926" y="2908987"/>
            <a:ext cx="6769233" cy="355964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67422-66DE-4810-F217-812400D14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OCR Based CRVS Form Digitalization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03DBE-978A-46E0-7A45-E7872059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4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151098"/>
            <a:ext cx="6766560" cy="768096"/>
          </a:xfrm>
        </p:spPr>
        <p:txBody>
          <a:bodyPr/>
          <a:lstStyle/>
          <a:p>
            <a:r>
              <a:rPr lang="en-US"/>
              <a:t>WHAT IS CRVS?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OCR Based CRVS Form Digitalization</a:t>
            </a:r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DCEC9-0A64-E68C-1C35-7C0EC78C950A}"/>
              </a:ext>
            </a:extLst>
          </p:cNvPr>
          <p:cNvSpPr txBox="1"/>
          <p:nvPr/>
        </p:nvSpPr>
        <p:spPr>
          <a:xfrm>
            <a:off x="4448628" y="431074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8C878-99B3-EF05-17E7-5AD02668793F}"/>
              </a:ext>
            </a:extLst>
          </p:cNvPr>
          <p:cNvSpPr txBox="1"/>
          <p:nvPr/>
        </p:nvSpPr>
        <p:spPr>
          <a:xfrm>
            <a:off x="4223656" y="3432628"/>
            <a:ext cx="671965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cs typeface="Sabon Next LT"/>
              </a:rPr>
              <a:t>Civil Registration </a:t>
            </a:r>
            <a:r>
              <a:rPr lang="en-GB" sz="3200"/>
              <a:t>and Vital Statistics</a:t>
            </a:r>
            <a:endParaRPr lang="en-GB" sz="3200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5E967-5E04-4606-95BD-88F3A1F7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OCR Based CRVS Form Digitalization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8E48-B2A5-1B47-A9ED-D754F2F8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74ECFB-F663-927F-EA5C-C5E664B631D5}"/>
              </a:ext>
            </a:extLst>
          </p:cNvPr>
          <p:cNvSpPr/>
          <p:nvPr/>
        </p:nvSpPr>
        <p:spPr>
          <a:xfrm>
            <a:off x="3737409" y="2426476"/>
            <a:ext cx="2532845" cy="18781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054AC-0104-CAE9-B9CE-63BF979A426D}"/>
              </a:ext>
            </a:extLst>
          </p:cNvPr>
          <p:cNvSpPr/>
          <p:nvPr/>
        </p:nvSpPr>
        <p:spPr>
          <a:xfrm>
            <a:off x="6409775" y="2426476"/>
            <a:ext cx="2532845" cy="18781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Sabon Next 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CBCF3-90F6-0791-B448-892A8E9A975A}"/>
              </a:ext>
            </a:extLst>
          </p:cNvPr>
          <p:cNvSpPr/>
          <p:nvPr/>
        </p:nvSpPr>
        <p:spPr>
          <a:xfrm>
            <a:off x="9082141" y="2426476"/>
            <a:ext cx="2532845" cy="18781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12309-741C-338F-E28F-9A8228EAD5AB}"/>
              </a:ext>
            </a:extLst>
          </p:cNvPr>
          <p:cNvSpPr txBox="1"/>
          <p:nvPr/>
        </p:nvSpPr>
        <p:spPr>
          <a:xfrm>
            <a:off x="4373671" y="2753116"/>
            <a:ext cx="12656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err="1">
                <a:cs typeface="Sabon Next LT"/>
              </a:rPr>
              <a:t>না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5BD46-F85F-107B-8DFA-5E5BFFE1F58C}"/>
              </a:ext>
            </a:extLst>
          </p:cNvPr>
          <p:cNvSpPr txBox="1"/>
          <p:nvPr/>
        </p:nvSpPr>
        <p:spPr>
          <a:xfrm>
            <a:off x="7045891" y="2753116"/>
            <a:ext cx="12656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7200" err="1">
                <a:cs typeface="Sabon Next LT"/>
              </a:rPr>
              <a:t>টো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18AF1-C7D0-20EB-8056-2C6B1A0DB592}"/>
              </a:ext>
            </a:extLst>
          </p:cNvPr>
          <p:cNvSpPr txBox="1"/>
          <p:nvPr/>
        </p:nvSpPr>
        <p:spPr>
          <a:xfrm>
            <a:off x="9895561" y="2690485"/>
            <a:ext cx="126565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0">
                <a:cs typeface="Sabon Next LT"/>
              </a:rPr>
              <a:t>র</a:t>
            </a:r>
          </a:p>
        </p:txBody>
      </p:sp>
    </p:spTree>
    <p:extLst>
      <p:ext uri="{BB962C8B-B14F-4D97-AF65-F5344CB8AC3E}">
        <p14:creationId xmlns:p14="http://schemas.microsoft.com/office/powerpoint/2010/main" val="151179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5E967-5E04-4606-95BD-88F3A1F7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OCR Based CRVS Form Digitalization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8E48-B2A5-1B47-A9ED-D754F2F8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054AC-0104-CAE9-B9CE-63BF979A426D}"/>
              </a:ext>
            </a:extLst>
          </p:cNvPr>
          <p:cNvSpPr/>
          <p:nvPr/>
        </p:nvSpPr>
        <p:spPr>
          <a:xfrm>
            <a:off x="6580161" y="2426476"/>
            <a:ext cx="2532845" cy="18781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Sabon Next LT"/>
            </a:endParaRPr>
          </a:p>
        </p:txBody>
      </p:sp>
      <p:pic>
        <p:nvPicPr>
          <p:cNvPr id="2" name="Graphic 2" descr="Checkmark with solid fill">
            <a:extLst>
              <a:ext uri="{FF2B5EF4-FFF2-40B4-BE49-F238E27FC236}">
                <a16:creationId xmlns:a16="http://schemas.microsoft.com/office/drawing/2014/main" id="{F6AD1FE1-8808-9588-3EDD-83DF58DA6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8060" y="2909170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8A4046-6DFE-4F2C-BF92-B193005E7887}"/>
              </a:ext>
            </a:extLst>
          </p:cNvPr>
          <p:cNvSpPr/>
          <p:nvPr/>
        </p:nvSpPr>
        <p:spPr>
          <a:xfrm>
            <a:off x="9399962" y="2426476"/>
            <a:ext cx="2532845" cy="18781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Sabon Next 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0FE953-E143-51A9-F8BC-F01BFA1B0274}"/>
              </a:ext>
            </a:extLst>
          </p:cNvPr>
          <p:cNvSpPr/>
          <p:nvPr/>
        </p:nvSpPr>
        <p:spPr>
          <a:xfrm>
            <a:off x="3696285" y="2426476"/>
            <a:ext cx="2532845" cy="187816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Sabon Next LT"/>
            </a:endParaRPr>
          </a:p>
        </p:txBody>
      </p:sp>
    </p:spTree>
    <p:extLst>
      <p:ext uri="{BB962C8B-B14F-4D97-AF65-F5344CB8AC3E}">
        <p14:creationId xmlns:p14="http://schemas.microsoft.com/office/powerpoint/2010/main" val="178801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5E967-5E04-4606-95BD-88F3A1F7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OCR Based CRVS Form Digitalization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F8E48-B2A5-1B47-A9ED-D754F2F8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7</a:t>
            </a:fld>
            <a:endParaRPr lang="en-US"/>
          </a:p>
        </p:txBody>
      </p:sp>
      <p:pic>
        <p:nvPicPr>
          <p:cNvPr id="3" name="Picture 5" descr="Table&#10;&#10;Description automatically generated">
            <a:extLst>
              <a:ext uri="{FF2B5EF4-FFF2-40B4-BE49-F238E27FC236}">
                <a16:creationId xmlns:a16="http://schemas.microsoft.com/office/drawing/2014/main" id="{C712D000-830E-66BA-3867-CBF49D01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359" y="731709"/>
            <a:ext cx="4736925" cy="59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655" y="2941404"/>
            <a:ext cx="6400800" cy="768096"/>
          </a:xfrm>
        </p:spPr>
        <p:txBody>
          <a:bodyPr/>
          <a:lstStyle/>
          <a:p>
            <a:r>
              <a:rPr lang="en-US">
                <a:latin typeface="Arial Black"/>
                <a:cs typeface="Arial Black" panose="020B0604020202020204" pitchFamily="34" charset="0"/>
              </a:rPr>
              <a:t>Motivation</a:t>
            </a:r>
            <a:endParaRPr lang="en-US" sz="4400" b="1">
              <a:latin typeface="Arial Black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It took me three days to input all the 60 forms into the </a:t>
            </a:r>
            <a:r>
              <a:rPr lang="en-US" err="1">
                <a:latin typeface="Arial"/>
                <a:cs typeface="Arial"/>
              </a:rPr>
              <a:t>banbeis</a:t>
            </a:r>
            <a:r>
              <a:rPr lang="en-US">
                <a:latin typeface="Arial"/>
                <a:cs typeface="Arial"/>
              </a:rPr>
              <a:t> website.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016EE4-D06F-BB48-F27D-14F290F0FE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“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D890-6A99-C160-C084-2916E2310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/>
              <a:t>Rafan Jahangir, a teacher at a local school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736C0-59DE-A4DF-7A05-6F22D48CC0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”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" id="{18518462-57BD-4B9F-9628-24DEFF39786A}" vid="{86105DA6-E613-46C4-BC07-43C4C2AF65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232</Words>
  <Application>Microsoft Office PowerPoint</Application>
  <PresentationFormat>Widescreen</PresentationFormat>
  <Paragraphs>80</Paragraphs>
  <Slides>17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Sabon Next LT</vt:lpstr>
      <vt:lpstr>Sitka Heading</vt:lpstr>
      <vt:lpstr>Office Theme</vt:lpstr>
      <vt:lpstr>Ocr based crvs form digitalization </vt:lpstr>
      <vt:lpstr>What is an OCR?</vt:lpstr>
      <vt:lpstr>Optical character Recognition</vt:lpstr>
      <vt:lpstr>WHAT IS CRVS?</vt:lpstr>
      <vt:lpstr>PowerPoint Presentation</vt:lpstr>
      <vt:lpstr>PowerPoint Presentation</vt:lpstr>
      <vt:lpstr>PowerPoint Presentation</vt:lpstr>
      <vt:lpstr>Motivation</vt:lpstr>
      <vt:lpstr>It took me three days to input all the 60 forms into the banbeis website.</vt:lpstr>
      <vt:lpstr>PowerPoint Presentation</vt:lpstr>
      <vt:lpstr>PowerPoint Presentation</vt:lpstr>
      <vt:lpstr>PowerPoint Presentation</vt:lpstr>
      <vt:lpstr>SOME POSSIBLE INPUT VALIDATIONS</vt:lpstr>
      <vt:lpstr>Scopes</vt:lpstr>
      <vt:lpstr>Scopes</vt:lpstr>
      <vt:lpstr>Scopes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Razin</dc:creator>
  <cp:lastModifiedBy>Razin Reaz Abedin</cp:lastModifiedBy>
  <cp:revision>12</cp:revision>
  <dcterms:created xsi:type="dcterms:W3CDTF">2022-11-29T07:27:24Z</dcterms:created>
  <dcterms:modified xsi:type="dcterms:W3CDTF">2023-06-11T08:39:01Z</dcterms:modified>
</cp:coreProperties>
</file>