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2" r:id="rId7"/>
    <p:sldId id="260" r:id="rId8"/>
    <p:sldId id="264" r:id="rId9"/>
    <p:sldId id="261" r:id="rId10"/>
    <p:sldId id="263" r:id="rId11"/>
    <p:sldId id="267" r:id="rId12"/>
    <p:sldId id="266" r:id="rId13"/>
    <p:sldId id="268" r:id="rId14"/>
    <p:sldId id="269" r:id="rId15"/>
    <p:sldId id="270" r:id="rId16"/>
    <p:sldId id="271" r:id="rId17"/>
    <p:sldId id="272" r:id="rId18"/>
    <p:sldId id="273" r:id="rId1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A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06" d="100"/>
          <a:sy n="106" d="100"/>
        </p:scale>
        <p:origin x="7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35601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113360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383288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192177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28569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37249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328883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178187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45323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189344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B31CE5-17F1-44B8-90D7-41977B51B993}" type="datetimeFigureOut">
              <a:rPr lang="he-IL" smtClean="0"/>
              <a:t>ט"ז/שבט/תשפ"ג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FCE7D0F-4146-4267-BD62-831B8D72C72C}" type="slidenum">
              <a:rPr lang="he-IL" smtClean="0"/>
              <a:t>‹#›</a:t>
            </a:fld>
            <a:endParaRPr lang="he-IL"/>
          </a:p>
        </p:txBody>
      </p:sp>
    </p:spTree>
    <p:extLst>
      <p:ext uri="{BB962C8B-B14F-4D97-AF65-F5344CB8AC3E}">
        <p14:creationId xmlns:p14="http://schemas.microsoft.com/office/powerpoint/2010/main" val="335739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31CE5-17F1-44B8-90D7-41977B51B993}" type="datetimeFigureOut">
              <a:rPr lang="he-IL" smtClean="0"/>
              <a:t>ט"ז/שבט/תשפ"ג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E7D0F-4146-4267-BD62-831B8D72C72C}" type="slidenum">
              <a:rPr lang="he-IL" smtClean="0"/>
              <a:t>‹#›</a:t>
            </a:fld>
            <a:endParaRPr lang="he-IL"/>
          </a:p>
        </p:txBody>
      </p:sp>
    </p:spTree>
    <p:extLst>
      <p:ext uri="{BB962C8B-B14F-4D97-AF65-F5344CB8AC3E}">
        <p14:creationId xmlns:p14="http://schemas.microsoft.com/office/powerpoint/2010/main" val="2202474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71570"/>
          </a:xfrm>
        </p:spPr>
        <p:txBody>
          <a:bodyPr>
            <a:noAutofit/>
          </a:bodyPr>
          <a:lstStyle/>
          <a:p>
            <a:pPr algn="ctr"/>
            <a:r>
              <a:rPr lang="en-US" sz="2800" b="1" dirty="0">
                <a:solidFill>
                  <a:srgbClr val="2AA686"/>
                </a:solidFill>
              </a:rPr>
              <a:t>Bicycle rental service "</a:t>
            </a:r>
            <a:r>
              <a:rPr lang="en-US" sz="2800" b="1" dirty="0" smtClean="0">
                <a:solidFill>
                  <a:srgbClr val="2AA686"/>
                </a:solidFill>
              </a:rPr>
              <a:t>Heroes“</a:t>
            </a:r>
            <a:r>
              <a:rPr lang="en-US" sz="3600" b="1" dirty="0" smtClean="0">
                <a:solidFill>
                  <a:srgbClr val="2AA686"/>
                </a:solidFill>
              </a:rPr>
              <a:t/>
            </a:r>
            <a:br>
              <a:rPr lang="en-US" sz="3600" b="1" dirty="0" smtClean="0">
                <a:solidFill>
                  <a:srgbClr val="2AA686"/>
                </a:solidFill>
              </a:rPr>
            </a:br>
            <a:r>
              <a:rPr lang="en-US" sz="2800" b="1" dirty="0">
                <a:solidFill>
                  <a:srgbClr val="2AA686"/>
                </a:solidFill>
              </a:rPr>
              <a:t>Unlocking Customer Insights</a:t>
            </a: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smtClean="0"/>
              <a:t/>
            </a:r>
            <a:br>
              <a:rPr lang="en-US" sz="2400" b="1" dirty="0" smtClean="0"/>
            </a:br>
            <a:r>
              <a:rPr lang="en-US" sz="2400" dirty="0"/>
              <a:t/>
            </a:r>
            <a:br>
              <a:rPr lang="en-US" sz="2400" dirty="0"/>
            </a:br>
            <a:r>
              <a:rPr lang="en-US" sz="2400" dirty="0" smtClean="0"/>
              <a:t/>
            </a:r>
            <a:br>
              <a:rPr lang="en-US" sz="2400" dirty="0" smtClean="0"/>
            </a:br>
            <a:r>
              <a:rPr lang="en-US" sz="2400" dirty="0"/>
              <a:t/>
            </a:r>
            <a:br>
              <a:rPr lang="en-US" sz="2400" dirty="0"/>
            </a:br>
            <a:endParaRPr lang="he-IL" sz="800" dirty="0"/>
          </a:p>
        </p:txBody>
      </p:sp>
      <p:sp>
        <p:nvSpPr>
          <p:cNvPr id="3" name="Subtitle 2"/>
          <p:cNvSpPr>
            <a:spLocks noGrp="1"/>
          </p:cNvSpPr>
          <p:nvPr>
            <p:ph idx="1"/>
          </p:nvPr>
        </p:nvSpPr>
        <p:spPr>
          <a:xfrm>
            <a:off x="838200" y="5546361"/>
            <a:ext cx="10515600" cy="630601"/>
          </a:xfrm>
        </p:spPr>
        <p:txBody>
          <a:bodyPr/>
          <a:lstStyle/>
          <a:p>
            <a:pPr marL="0" indent="0" algn="ctr">
              <a:buNone/>
            </a:pPr>
            <a:r>
              <a:rPr lang="en-US" dirty="0" smtClean="0"/>
              <a:t>Advisor: Or Cohen Raviv, PhD.</a:t>
            </a:r>
            <a:endParaRPr lang="he-IL" dirty="0"/>
          </a:p>
        </p:txBody>
      </p:sp>
      <p:pic>
        <p:nvPicPr>
          <p:cNvPr id="1032" name="Picture 8" descr="Deloitt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65" y="102637"/>
            <a:ext cx="3620933" cy="14742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1663" b="35008"/>
          <a:stretch/>
        </p:blipFill>
        <p:spPr>
          <a:xfrm>
            <a:off x="4292082" y="2286000"/>
            <a:ext cx="3498979" cy="2591503"/>
          </a:xfrm>
          <a:prstGeom prst="rect">
            <a:avLst/>
          </a:prstGeom>
        </p:spPr>
      </p:pic>
    </p:spTree>
    <p:extLst>
      <p:ext uri="{BB962C8B-B14F-4D97-AF65-F5344CB8AC3E}">
        <p14:creationId xmlns:p14="http://schemas.microsoft.com/office/powerpoint/2010/main" val="319031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9299"/>
            <a:ext cx="10515600" cy="2136618"/>
          </a:xfrm>
        </p:spPr>
        <p:txBody>
          <a:bodyPr>
            <a:normAutofit/>
          </a:bodyPr>
          <a:lstStyle/>
          <a:p>
            <a:r>
              <a:rPr lang="en-US" sz="2400" dirty="0" smtClean="0"/>
              <a:t>In 2012, the </a:t>
            </a:r>
            <a:r>
              <a:rPr lang="en-US" sz="2400" dirty="0"/>
              <a:t>number of </a:t>
            </a:r>
            <a:r>
              <a:rPr lang="en-US" sz="2400" dirty="0" smtClean="0"/>
              <a:t>casual </a:t>
            </a:r>
            <a:r>
              <a:rPr lang="en-US" sz="2400" dirty="0"/>
              <a:t>clients is highest on average in the </a:t>
            </a:r>
            <a:r>
              <a:rPr lang="en-US" sz="2400" dirty="0" smtClean="0"/>
              <a:t>summer </a:t>
            </a:r>
            <a:r>
              <a:rPr lang="en-US" sz="2400" dirty="0"/>
              <a:t>and spring </a:t>
            </a:r>
            <a:r>
              <a:rPr lang="en-US" sz="2400" dirty="0" smtClean="0"/>
              <a:t>(58 in both), </a:t>
            </a:r>
            <a:r>
              <a:rPr lang="en-US" sz="2400" dirty="0"/>
              <a:t>but in the winter, the number of registered clients dropped by nearly half</a:t>
            </a:r>
            <a:r>
              <a:rPr lang="en-US" sz="2400" dirty="0" smtClean="0"/>
              <a:t>.</a:t>
            </a:r>
            <a:br>
              <a:rPr lang="en-US" sz="2400" dirty="0" smtClean="0"/>
            </a:br>
            <a:r>
              <a:rPr lang="en-US" sz="2400" dirty="0" smtClean="0"/>
              <a:t/>
            </a:r>
            <a:br>
              <a:rPr lang="en-US" sz="2400" dirty="0" smtClean="0"/>
            </a:br>
            <a:r>
              <a:rPr lang="en-US" sz="2400" b="1" dirty="0" smtClean="0"/>
              <a:t>Casual clients </a:t>
            </a:r>
            <a:r>
              <a:rPr lang="en-US" sz="2400" b="1" dirty="0"/>
              <a:t>distribution by season for 2011 and 2012 </a:t>
            </a:r>
            <a:endParaRPr lang="he-IL" sz="2400" b="1" dirty="0"/>
          </a:p>
        </p:txBody>
      </p:sp>
      <p:pic>
        <p:nvPicPr>
          <p:cNvPr id="11" name="Content Placeholder 10"/>
          <p:cNvPicPr>
            <a:picLocks noGrp="1" noChangeAspect="1"/>
          </p:cNvPicPr>
          <p:nvPr>
            <p:ph idx="1"/>
          </p:nvPr>
        </p:nvPicPr>
        <p:blipFill>
          <a:blip r:embed="rId2"/>
          <a:stretch>
            <a:fillRect/>
          </a:stretch>
        </p:blipFill>
        <p:spPr>
          <a:xfrm>
            <a:off x="1601918" y="2606428"/>
            <a:ext cx="3981450" cy="2609850"/>
          </a:xfrm>
          <a:prstGeom prst="rect">
            <a:avLst/>
          </a:prstGeom>
        </p:spPr>
      </p:pic>
      <p:pic>
        <p:nvPicPr>
          <p:cNvPr id="12" name="Picture 11"/>
          <p:cNvPicPr>
            <a:picLocks noChangeAspect="1"/>
          </p:cNvPicPr>
          <p:nvPr/>
        </p:nvPicPr>
        <p:blipFill>
          <a:blip r:embed="rId3"/>
          <a:stretch>
            <a:fillRect/>
          </a:stretch>
        </p:blipFill>
        <p:spPr>
          <a:xfrm>
            <a:off x="6398770" y="2606428"/>
            <a:ext cx="3981450" cy="2609850"/>
          </a:xfrm>
          <a:prstGeom prst="rect">
            <a:avLst/>
          </a:prstGeom>
        </p:spPr>
      </p:pic>
    </p:spTree>
    <p:extLst>
      <p:ext uri="{BB962C8B-B14F-4D97-AF65-F5344CB8AC3E}">
        <p14:creationId xmlns:p14="http://schemas.microsoft.com/office/powerpoint/2010/main" val="123126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71" y="1819468"/>
            <a:ext cx="7697756" cy="1200329"/>
          </a:xfrm>
          <a:prstGeom prst="rect">
            <a:avLst/>
          </a:prstGeom>
        </p:spPr>
        <p:txBody>
          <a:bodyPr wrap="square">
            <a:spAutoFit/>
          </a:bodyPr>
          <a:lstStyle/>
          <a:p>
            <a:pPr algn="ctr"/>
            <a:r>
              <a:rPr lang="en-US" sz="7200" dirty="0" smtClean="0"/>
              <a:t>By holiday</a:t>
            </a:r>
            <a:endParaRPr lang="he-IL" sz="7200" dirty="0"/>
          </a:p>
        </p:txBody>
      </p:sp>
    </p:spTree>
    <p:extLst>
      <p:ext uri="{BB962C8B-B14F-4D97-AF65-F5344CB8AC3E}">
        <p14:creationId xmlns:p14="http://schemas.microsoft.com/office/powerpoint/2010/main" val="418725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2751"/>
            <a:ext cx="10515600" cy="1195059"/>
          </a:xfrm>
        </p:spPr>
        <p:txBody>
          <a:bodyPr>
            <a:noAutofit/>
          </a:bodyPr>
          <a:lstStyle/>
          <a:p>
            <a:r>
              <a:rPr lang="en-US" sz="1800" dirty="0">
                <a:cs typeface="+mn-cs"/>
              </a:rPr>
              <a:t>Registered customers are more likely to rent a bike on holiday. </a:t>
            </a:r>
            <a:r>
              <a:rPr lang="en-US" sz="1800" dirty="0" smtClean="0">
                <a:cs typeface="+mn-cs"/>
              </a:rPr>
              <a:t/>
            </a:r>
            <a:br>
              <a:rPr lang="en-US" sz="1800" dirty="0" smtClean="0">
                <a:cs typeface="+mn-cs"/>
              </a:rPr>
            </a:br>
            <a:r>
              <a:rPr lang="en-US" sz="1800" dirty="0" smtClean="0">
                <a:cs typeface="+mn-cs"/>
              </a:rPr>
              <a:t>This </a:t>
            </a:r>
            <a:r>
              <a:rPr lang="en-US" sz="1800" dirty="0">
                <a:cs typeface="+mn-cs"/>
              </a:rPr>
              <a:t>is a surprising finding. </a:t>
            </a:r>
            <a:r>
              <a:rPr lang="en-US" sz="1800" dirty="0" smtClean="0">
                <a:cs typeface="+mn-cs"/>
              </a:rPr>
              <a:t/>
            </a:r>
            <a:br>
              <a:rPr lang="en-US" sz="1800" dirty="0" smtClean="0">
                <a:cs typeface="+mn-cs"/>
              </a:rPr>
            </a:br>
            <a:r>
              <a:rPr lang="en-US" sz="1800" dirty="0" smtClean="0">
                <a:cs typeface="+mn-cs"/>
              </a:rPr>
              <a:t>It </a:t>
            </a:r>
            <a:r>
              <a:rPr lang="en-US" sz="1800" dirty="0">
                <a:cs typeface="+mn-cs"/>
              </a:rPr>
              <a:t>could be that the holiday season serves as a trigger for registration. </a:t>
            </a:r>
            <a:r>
              <a:rPr lang="en-US" sz="1800" dirty="0" smtClean="0">
                <a:cs typeface="+mn-cs"/>
              </a:rPr>
              <a:t/>
            </a:r>
            <a:br>
              <a:rPr lang="en-US" sz="1800" dirty="0" smtClean="0">
                <a:cs typeface="+mn-cs"/>
              </a:rPr>
            </a:br>
            <a:r>
              <a:rPr lang="en-US" sz="1800" dirty="0" smtClean="0">
                <a:cs typeface="+mn-cs"/>
              </a:rPr>
              <a:t>It </a:t>
            </a:r>
            <a:r>
              <a:rPr lang="en-US" sz="1800" dirty="0">
                <a:cs typeface="+mn-cs"/>
              </a:rPr>
              <a:t>could also be that some of the vacations occur in the summer and spring.</a:t>
            </a:r>
            <a:r>
              <a:rPr lang="en-US" sz="2400" dirty="0" smtClean="0">
                <a:cs typeface="+mn-cs"/>
              </a:rPr>
              <a:t/>
            </a:r>
            <a:br>
              <a:rPr lang="en-US" sz="2400" dirty="0" smtClean="0">
                <a:cs typeface="+mn-cs"/>
              </a:rPr>
            </a:br>
            <a:r>
              <a:rPr lang="en-US" sz="2400" dirty="0">
                <a:cs typeface="+mn-cs"/>
              </a:rPr>
              <a:t/>
            </a:r>
            <a:br>
              <a:rPr lang="en-US" sz="2400" dirty="0">
                <a:cs typeface="+mn-cs"/>
              </a:rPr>
            </a:br>
            <a:r>
              <a:rPr lang="en-US" sz="2400" dirty="0" smtClean="0">
                <a:cs typeface="+mn-cs"/>
              </a:rPr>
              <a:t/>
            </a:r>
            <a:br>
              <a:rPr lang="en-US" sz="2400" dirty="0" smtClean="0">
                <a:cs typeface="+mn-cs"/>
              </a:rPr>
            </a:br>
            <a:r>
              <a:rPr lang="en-US" sz="2400" dirty="0" smtClean="0">
                <a:cs typeface="+mn-cs"/>
              </a:rPr>
              <a:t/>
            </a:r>
            <a:br>
              <a:rPr lang="en-US" sz="2400" dirty="0" smtClean="0">
                <a:cs typeface="+mn-cs"/>
              </a:rPr>
            </a:br>
            <a:r>
              <a:rPr lang="en-US" sz="2400" dirty="0" smtClean="0">
                <a:cs typeface="+mn-cs"/>
              </a:rPr>
              <a:t>		</a:t>
            </a:r>
            <a:r>
              <a:rPr lang="en-US" sz="2400" b="1" dirty="0" smtClean="0">
                <a:cs typeface="+mn-cs"/>
              </a:rPr>
              <a:t>Registered clients </a:t>
            </a:r>
            <a:r>
              <a:rPr lang="en-US" sz="2400" b="1" dirty="0">
                <a:cs typeface="+mn-cs"/>
              </a:rPr>
              <a:t>distribution by </a:t>
            </a:r>
            <a:r>
              <a:rPr lang="en-US" sz="2400" b="1" dirty="0" smtClean="0">
                <a:cs typeface="+mn-cs"/>
              </a:rPr>
              <a:t>holiday </a:t>
            </a:r>
            <a:r>
              <a:rPr lang="en-US" sz="2400" b="1" dirty="0">
                <a:cs typeface="+mn-cs"/>
              </a:rPr>
              <a:t>for 2011 and 2012 </a:t>
            </a:r>
            <a:endParaRPr lang="he-IL" sz="2400" b="1" dirty="0">
              <a:cs typeface="+mn-cs"/>
            </a:endParaRPr>
          </a:p>
        </p:txBody>
      </p:sp>
      <p:pic>
        <p:nvPicPr>
          <p:cNvPr id="5" name="Picture 4"/>
          <p:cNvPicPr>
            <a:picLocks noChangeAspect="1"/>
          </p:cNvPicPr>
          <p:nvPr/>
        </p:nvPicPr>
        <p:blipFill>
          <a:blip r:embed="rId2"/>
          <a:stretch>
            <a:fillRect/>
          </a:stretch>
        </p:blipFill>
        <p:spPr>
          <a:xfrm>
            <a:off x="6450122" y="3138063"/>
            <a:ext cx="3981450" cy="2609850"/>
          </a:xfrm>
          <a:prstGeom prst="rect">
            <a:avLst/>
          </a:prstGeom>
        </p:spPr>
      </p:pic>
      <p:pic>
        <p:nvPicPr>
          <p:cNvPr id="7" name="Content Placeholder 6"/>
          <p:cNvPicPr>
            <a:picLocks noGrp="1" noChangeAspect="1"/>
          </p:cNvPicPr>
          <p:nvPr>
            <p:ph idx="1"/>
          </p:nvPr>
        </p:nvPicPr>
        <p:blipFill>
          <a:blip r:embed="rId3"/>
          <a:stretch>
            <a:fillRect/>
          </a:stretch>
        </p:blipFill>
        <p:spPr>
          <a:xfrm>
            <a:off x="1706107" y="3138063"/>
            <a:ext cx="3981450" cy="2609850"/>
          </a:xfrm>
          <a:prstGeom prst="rect">
            <a:avLst/>
          </a:prstGeom>
        </p:spPr>
      </p:pic>
    </p:spTree>
    <p:extLst>
      <p:ext uri="{BB962C8B-B14F-4D97-AF65-F5344CB8AC3E}">
        <p14:creationId xmlns:p14="http://schemas.microsoft.com/office/powerpoint/2010/main" val="40146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59968"/>
          </a:xfrm>
        </p:spPr>
        <p:txBody>
          <a:bodyPr>
            <a:normAutofit/>
          </a:bodyPr>
          <a:lstStyle/>
          <a:p>
            <a:r>
              <a:rPr lang="en-US" sz="2400" dirty="0"/>
              <a:t>Not on a holiday, casual customers are more likely to rent a bike.</a:t>
            </a:r>
            <a:br>
              <a:rPr lang="en-US" sz="2400" dirty="0"/>
            </a:br>
            <a:r>
              <a:rPr lang="en-US" sz="2400" dirty="0"/>
              <a:t>Their contact with "Heroes" might be driven by urgent daily needs.</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t>
            </a:r>
            <a:r>
              <a:rPr lang="en-US" sz="2400" b="1" dirty="0" smtClean="0"/>
              <a:t>Casual </a:t>
            </a:r>
            <a:r>
              <a:rPr lang="en-US" sz="2400" b="1" dirty="0"/>
              <a:t>clients distribution by holiday for 2011 and 2012 </a:t>
            </a:r>
            <a:endParaRPr lang="he-IL" sz="2400" b="1" dirty="0"/>
          </a:p>
        </p:txBody>
      </p:sp>
      <p:pic>
        <p:nvPicPr>
          <p:cNvPr id="4" name="Content Placeholder 3"/>
          <p:cNvPicPr>
            <a:picLocks noGrp="1" noChangeAspect="1"/>
          </p:cNvPicPr>
          <p:nvPr>
            <p:ph idx="1"/>
          </p:nvPr>
        </p:nvPicPr>
        <p:blipFill>
          <a:blip r:embed="rId2"/>
          <a:stretch>
            <a:fillRect/>
          </a:stretch>
        </p:blipFill>
        <p:spPr>
          <a:xfrm>
            <a:off x="1570304" y="2949866"/>
            <a:ext cx="3981450" cy="2609850"/>
          </a:xfrm>
          <a:prstGeom prst="rect">
            <a:avLst/>
          </a:prstGeom>
        </p:spPr>
      </p:pic>
      <p:pic>
        <p:nvPicPr>
          <p:cNvPr id="5" name="Picture 4"/>
          <p:cNvPicPr>
            <a:picLocks noChangeAspect="1"/>
          </p:cNvPicPr>
          <p:nvPr/>
        </p:nvPicPr>
        <p:blipFill>
          <a:blip r:embed="rId3"/>
          <a:stretch>
            <a:fillRect/>
          </a:stretch>
        </p:blipFill>
        <p:spPr>
          <a:xfrm>
            <a:off x="6332428" y="2949866"/>
            <a:ext cx="3981450" cy="2609850"/>
          </a:xfrm>
          <a:prstGeom prst="rect">
            <a:avLst/>
          </a:prstGeom>
        </p:spPr>
      </p:pic>
    </p:spTree>
    <p:extLst>
      <p:ext uri="{BB962C8B-B14F-4D97-AF65-F5344CB8AC3E}">
        <p14:creationId xmlns:p14="http://schemas.microsoft.com/office/powerpoint/2010/main" val="41469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6293"/>
            <a:ext cx="10515600" cy="1457608"/>
          </a:xfrm>
        </p:spPr>
        <p:txBody>
          <a:bodyPr>
            <a:normAutofit fontScale="90000"/>
          </a:bodyPr>
          <a:lstStyle/>
          <a:p>
            <a:r>
              <a:rPr lang="en-US" sz="2400" dirty="0" smtClean="0"/>
              <a:t/>
            </a:r>
            <a:br>
              <a:rPr lang="en-US" sz="2400" dirty="0" smtClean="0"/>
            </a:br>
            <a:r>
              <a:rPr lang="en-US" sz="2400" dirty="0"/>
              <a:t/>
            </a:r>
            <a:br>
              <a:rPr lang="en-US" sz="2400" dirty="0"/>
            </a:br>
            <a:r>
              <a:rPr lang="en-US" sz="2400" dirty="0"/>
              <a:t>The optimal level of humidity for maximizing register sales is medium.</a:t>
            </a:r>
            <a:r>
              <a:rPr lang="en-US" sz="2400" dirty="0" smtClean="0"/>
              <a:t/>
            </a:r>
            <a:br>
              <a:rPr lang="en-US" sz="2400" dirty="0" smtClean="0"/>
            </a:br>
            <a:r>
              <a:rPr lang="en-US" sz="2400" dirty="0" smtClean="0"/>
              <a:t>If </a:t>
            </a:r>
            <a:r>
              <a:rPr lang="en-US" sz="2400" dirty="0"/>
              <a:t>the humidity is very high or very low, registered customers are less likely to rent a bike</a:t>
            </a:r>
            <a:r>
              <a:rPr lang="en-US" sz="2400" dirty="0" smtClean="0"/>
              <a:t>.</a:t>
            </a:r>
            <a:r>
              <a:rPr lang="he-IL" sz="2400" dirty="0" smtClean="0"/>
              <a:t/>
            </a:r>
            <a:br>
              <a:rPr lang="he-IL" sz="2400" dirty="0" smtClean="0"/>
            </a:br>
            <a:r>
              <a:rPr lang="he-IL" sz="2400" dirty="0"/>
              <a:t/>
            </a:r>
            <a:br>
              <a:rPr lang="he-IL" sz="2400" dirty="0"/>
            </a:br>
            <a:r>
              <a:rPr lang="en-US" sz="2400" b="1" dirty="0"/>
              <a:t/>
            </a:r>
            <a:br>
              <a:rPr lang="en-US" sz="2400" b="1" dirty="0"/>
            </a:br>
            <a:r>
              <a:rPr lang="en-US" sz="2400" b="1" dirty="0" smtClean="0"/>
              <a:t>		Registered vs. casual clients by humidity </a:t>
            </a:r>
            <a:r>
              <a:rPr lang="en-US" sz="2400" b="1" dirty="0"/>
              <a:t>level</a:t>
            </a:r>
            <a:r>
              <a:rPr lang="en-US" sz="2400" b="1" dirty="0" smtClean="0"/>
              <a:t> (2011 and 2012) </a:t>
            </a:r>
            <a:r>
              <a:rPr lang="en-US" dirty="0" smtClean="0"/>
              <a:t/>
            </a:r>
            <a:br>
              <a:rPr lang="en-US" dirty="0" smtClean="0"/>
            </a:br>
            <a:endParaRPr lang="he-IL" dirty="0"/>
          </a:p>
        </p:txBody>
      </p:sp>
      <p:pic>
        <p:nvPicPr>
          <p:cNvPr id="14" name="Picture 13"/>
          <p:cNvPicPr>
            <a:picLocks noChangeAspect="1"/>
          </p:cNvPicPr>
          <p:nvPr/>
        </p:nvPicPr>
        <p:blipFill>
          <a:blip r:embed="rId2"/>
          <a:stretch>
            <a:fillRect/>
          </a:stretch>
        </p:blipFill>
        <p:spPr>
          <a:xfrm>
            <a:off x="6144640" y="2460495"/>
            <a:ext cx="3829050" cy="2724150"/>
          </a:xfrm>
          <a:prstGeom prst="rect">
            <a:avLst/>
          </a:prstGeom>
        </p:spPr>
      </p:pic>
      <p:sp>
        <p:nvSpPr>
          <p:cNvPr id="15" name="TextBox 14"/>
          <p:cNvSpPr txBox="1"/>
          <p:nvPr/>
        </p:nvSpPr>
        <p:spPr>
          <a:xfrm>
            <a:off x="838200" y="3304515"/>
            <a:ext cx="3217752" cy="646331"/>
          </a:xfrm>
          <a:prstGeom prst="rect">
            <a:avLst/>
          </a:prstGeom>
          <a:noFill/>
        </p:spPr>
        <p:txBody>
          <a:bodyPr wrap="square" rtlCol="1">
            <a:spAutoFit/>
          </a:bodyPr>
          <a:lstStyle/>
          <a:p>
            <a:r>
              <a:rPr lang="en-US" dirty="0" smtClean="0"/>
              <a:t>Registered </a:t>
            </a:r>
            <a:r>
              <a:rPr lang="en-US" dirty="0"/>
              <a:t>by</a:t>
            </a:r>
            <a:r>
              <a:rPr lang="en-US" dirty="0" smtClean="0"/>
              <a:t> humidity level</a:t>
            </a:r>
            <a:br>
              <a:rPr lang="en-US" dirty="0" smtClean="0"/>
            </a:br>
            <a:r>
              <a:rPr lang="en-US" dirty="0" smtClean="0"/>
              <a:t> and month, 2011</a:t>
            </a:r>
            <a:endParaRPr lang="he-IL" dirty="0"/>
          </a:p>
        </p:txBody>
      </p:sp>
      <p:pic>
        <p:nvPicPr>
          <p:cNvPr id="17" name="Picture 16"/>
          <p:cNvPicPr>
            <a:picLocks noChangeAspect="1"/>
          </p:cNvPicPr>
          <p:nvPr/>
        </p:nvPicPr>
        <p:blipFill>
          <a:blip r:embed="rId3"/>
          <a:stretch>
            <a:fillRect/>
          </a:stretch>
        </p:blipFill>
        <p:spPr>
          <a:xfrm>
            <a:off x="1191335" y="2459497"/>
            <a:ext cx="3767655" cy="2725148"/>
          </a:xfrm>
          <a:prstGeom prst="rect">
            <a:avLst/>
          </a:prstGeom>
        </p:spPr>
      </p:pic>
    </p:spTree>
    <p:extLst>
      <p:ext uri="{BB962C8B-B14F-4D97-AF65-F5344CB8AC3E}">
        <p14:creationId xmlns:p14="http://schemas.microsoft.com/office/powerpoint/2010/main" val="348948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3208"/>
            <a:ext cx="10515600" cy="1147480"/>
          </a:xfrm>
        </p:spPr>
        <p:txBody>
          <a:bodyPr>
            <a:normAutofit fontScale="90000"/>
          </a:bodyPr>
          <a:lstStyle/>
          <a:p>
            <a:r>
              <a:rPr lang="en-US" sz="2400" dirty="0" smtClean="0"/>
              <a:t>Months with higher/lower level of humidity on average, have lower registers clients on average.</a:t>
            </a:r>
            <a:br>
              <a:rPr lang="en-US" sz="2400" dirty="0" smtClean="0"/>
            </a:br>
            <a:r>
              <a:rPr lang="en-US" sz="2400" dirty="0" smtClean="0"/>
              <a:t/>
            </a:r>
            <a:br>
              <a:rPr lang="en-US" sz="2400" dirty="0" smtClean="0"/>
            </a:br>
            <a:r>
              <a:rPr lang="en-US" sz="2400" dirty="0" smtClean="0"/>
              <a:t>		</a:t>
            </a:r>
            <a:r>
              <a:rPr lang="en-US" sz="2400" b="1" dirty="0" smtClean="0"/>
              <a:t>Registered </a:t>
            </a:r>
            <a:r>
              <a:rPr lang="en-US" sz="2400" b="1" dirty="0"/>
              <a:t>by humidity </a:t>
            </a:r>
            <a:r>
              <a:rPr lang="en-US" sz="2400" b="1" dirty="0" smtClean="0"/>
              <a:t>level and </a:t>
            </a:r>
            <a:r>
              <a:rPr lang="en-US" sz="2400" b="1" dirty="0"/>
              <a:t>month, </a:t>
            </a:r>
            <a:r>
              <a:rPr lang="en-US" sz="2400" b="1" dirty="0" smtClean="0"/>
              <a:t>2011 and 2012</a:t>
            </a:r>
            <a:r>
              <a:rPr lang="he-IL" sz="2400" dirty="0"/>
              <a:t/>
            </a:r>
            <a:br>
              <a:rPr lang="he-IL" sz="2400" dirty="0"/>
            </a:br>
            <a:endParaRPr lang="he-IL" sz="2400" dirty="0"/>
          </a:p>
        </p:txBody>
      </p:sp>
      <p:sp>
        <p:nvSpPr>
          <p:cNvPr id="7" name="Content Placeholder 6"/>
          <p:cNvSpPr>
            <a:spLocks noGrp="1"/>
          </p:cNvSpPr>
          <p:nvPr>
            <p:ph idx="1"/>
          </p:nvPr>
        </p:nvSpPr>
        <p:spPr/>
        <p:txBody>
          <a:bodyPr/>
          <a:lstStyle/>
          <a:p>
            <a:endParaRPr lang="he-IL" dirty="0"/>
          </a:p>
        </p:txBody>
      </p:sp>
      <p:pic>
        <p:nvPicPr>
          <p:cNvPr id="8" name="Content Placeholder 10"/>
          <p:cNvPicPr>
            <a:picLocks noChangeAspect="1"/>
          </p:cNvPicPr>
          <p:nvPr/>
        </p:nvPicPr>
        <p:blipFill>
          <a:blip r:embed="rId2"/>
          <a:stretch>
            <a:fillRect/>
          </a:stretch>
        </p:blipFill>
        <p:spPr>
          <a:xfrm>
            <a:off x="1290543" y="2911632"/>
            <a:ext cx="3952875" cy="2724150"/>
          </a:xfrm>
          <a:prstGeom prst="rect">
            <a:avLst/>
          </a:prstGeom>
        </p:spPr>
      </p:pic>
      <p:pic>
        <p:nvPicPr>
          <p:cNvPr id="9" name="Picture 8"/>
          <p:cNvPicPr>
            <a:picLocks noChangeAspect="1"/>
          </p:cNvPicPr>
          <p:nvPr/>
        </p:nvPicPr>
        <p:blipFill>
          <a:blip r:embed="rId3"/>
          <a:stretch>
            <a:fillRect/>
          </a:stretch>
        </p:blipFill>
        <p:spPr>
          <a:xfrm>
            <a:off x="6676885" y="2911632"/>
            <a:ext cx="3952875" cy="2724150"/>
          </a:xfrm>
          <a:prstGeom prst="rect">
            <a:avLst/>
          </a:prstGeom>
        </p:spPr>
      </p:pic>
    </p:spTree>
    <p:extLst>
      <p:ext uri="{BB962C8B-B14F-4D97-AF65-F5344CB8AC3E}">
        <p14:creationId xmlns:p14="http://schemas.microsoft.com/office/powerpoint/2010/main" val="213646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6784"/>
            <a:ext cx="10515600" cy="814812"/>
          </a:xfrm>
        </p:spPr>
        <p:txBody>
          <a:bodyPr>
            <a:normAutofit/>
          </a:bodyPr>
          <a:lstStyle/>
          <a:p>
            <a:pPr algn="ctr"/>
            <a:r>
              <a:rPr lang="en-US" sz="2400" b="1" dirty="0" smtClean="0"/>
              <a:t>Casual clients </a:t>
            </a:r>
            <a:r>
              <a:rPr lang="en-US" sz="2400" b="1" dirty="0"/>
              <a:t>by humidity level and month, 2011 and 2012</a:t>
            </a:r>
            <a:endParaRPr lang="he-IL" sz="2400" b="1" dirty="0"/>
          </a:p>
        </p:txBody>
      </p:sp>
      <p:pic>
        <p:nvPicPr>
          <p:cNvPr id="16" name="Content Placeholder 15"/>
          <p:cNvPicPr>
            <a:picLocks noGrp="1" noChangeAspect="1"/>
          </p:cNvPicPr>
          <p:nvPr>
            <p:ph idx="1"/>
          </p:nvPr>
        </p:nvPicPr>
        <p:blipFill>
          <a:blip r:embed="rId2"/>
          <a:stretch>
            <a:fillRect/>
          </a:stretch>
        </p:blipFill>
        <p:spPr>
          <a:xfrm>
            <a:off x="1533572" y="2953222"/>
            <a:ext cx="3819525" cy="2724150"/>
          </a:xfrm>
          <a:prstGeom prst="rect">
            <a:avLst/>
          </a:prstGeom>
        </p:spPr>
      </p:pic>
      <p:pic>
        <p:nvPicPr>
          <p:cNvPr id="17" name="Picture 16"/>
          <p:cNvPicPr>
            <a:picLocks noChangeAspect="1"/>
          </p:cNvPicPr>
          <p:nvPr/>
        </p:nvPicPr>
        <p:blipFill>
          <a:blip r:embed="rId3"/>
          <a:stretch>
            <a:fillRect/>
          </a:stretch>
        </p:blipFill>
        <p:spPr>
          <a:xfrm>
            <a:off x="6263772" y="2953222"/>
            <a:ext cx="3829050" cy="2724150"/>
          </a:xfrm>
          <a:prstGeom prst="rect">
            <a:avLst/>
          </a:prstGeom>
        </p:spPr>
      </p:pic>
    </p:spTree>
    <p:extLst>
      <p:ext uri="{BB962C8B-B14F-4D97-AF65-F5344CB8AC3E}">
        <p14:creationId xmlns:p14="http://schemas.microsoft.com/office/powerpoint/2010/main" val="27083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7239"/>
            <a:ext cx="10515600" cy="1593411"/>
          </a:xfrm>
        </p:spPr>
        <p:txBody>
          <a:bodyPr>
            <a:noAutofit/>
          </a:bodyPr>
          <a:lstStyle/>
          <a:p>
            <a:r>
              <a:rPr lang="en-US" sz="1400" b="1" dirty="0"/>
              <a:t>Model calculation for Hero's key sales contributors, by segment:</a:t>
            </a:r>
            <a:br>
              <a:rPr lang="en-US" sz="1400" b="1" dirty="0"/>
            </a:br>
            <a:r>
              <a:rPr lang="en-US" sz="1400" dirty="0" smtClean="0"/>
              <a:t/>
            </a:r>
            <a:br>
              <a:rPr lang="en-US" sz="1400" dirty="0" smtClean="0"/>
            </a:br>
            <a:r>
              <a:rPr lang="en-US" sz="1400" dirty="0" smtClean="0"/>
              <a:t>Both </a:t>
            </a:r>
            <a:r>
              <a:rPr lang="en-US" sz="1400" dirty="0"/>
              <a:t>registered and casual clients' sales are </a:t>
            </a:r>
            <a:r>
              <a:rPr lang="en-US" sz="1400" dirty="0" smtClean="0"/>
              <a:t>strongly and negatively </a:t>
            </a:r>
            <a:r>
              <a:rPr lang="en-US" sz="1400" dirty="0"/>
              <a:t>influenced by humidity </a:t>
            </a:r>
            <a:r>
              <a:rPr lang="en-US" sz="1400" dirty="0" smtClean="0"/>
              <a:t>level (p&lt;0.001)</a:t>
            </a:r>
            <a:r>
              <a:rPr lang="en-US" sz="1400" dirty="0"/>
              <a:t/>
            </a:r>
            <a:br>
              <a:rPr lang="en-US" sz="1400" dirty="0"/>
            </a:br>
            <a:r>
              <a:rPr lang="en-US" sz="1400" dirty="0"/>
              <a:t/>
            </a:r>
            <a:br>
              <a:rPr lang="en-US" sz="1400" dirty="0"/>
            </a:br>
            <a:r>
              <a:rPr lang="en-US" sz="1400" dirty="0" smtClean="0"/>
              <a:t>‘Feeling temperature’</a:t>
            </a:r>
            <a:r>
              <a:rPr lang="en-US" sz="1400" dirty="0"/>
              <a:t> (normalized) has also a strong and positive contribution to explain both registered and casual clients’ </a:t>
            </a:r>
            <a:r>
              <a:rPr lang="en-US" sz="1400" dirty="0" smtClean="0"/>
              <a:t>sales </a:t>
            </a:r>
            <a:r>
              <a:rPr lang="en-US" sz="1400" dirty="0"/>
              <a:t>(p&lt;0.001)</a:t>
            </a:r>
            <a:r>
              <a:rPr lang="en-US" sz="1400" dirty="0" smtClean="0"/>
              <a:t>.</a:t>
            </a:r>
            <a:r>
              <a:rPr lang="en-US" sz="1400" dirty="0"/>
              <a:t/>
            </a:r>
            <a:br>
              <a:rPr lang="en-US" sz="1400" dirty="0"/>
            </a:br>
            <a:r>
              <a:rPr lang="en-US" sz="1400" dirty="0"/>
              <a:t/>
            </a:r>
            <a:br>
              <a:rPr lang="en-US" sz="1400" dirty="0"/>
            </a:br>
            <a:r>
              <a:rPr lang="en-US" sz="1400" dirty="0"/>
              <a:t>Real temperature has a positive contribution to explain casual clients’ </a:t>
            </a:r>
            <a:r>
              <a:rPr lang="en-US" sz="1400" dirty="0" smtClean="0"/>
              <a:t>sales </a:t>
            </a:r>
            <a:r>
              <a:rPr lang="en-US" sz="1400" dirty="0"/>
              <a:t>(p&lt;0.001)</a:t>
            </a:r>
            <a:r>
              <a:rPr lang="en-US" sz="1400" dirty="0" smtClean="0"/>
              <a:t>.</a:t>
            </a:r>
            <a:r>
              <a:rPr lang="en-US" sz="1400" dirty="0"/>
              <a:t/>
            </a:r>
            <a:br>
              <a:rPr lang="en-US" sz="1400" dirty="0"/>
            </a:br>
            <a:endParaRPr lang="he-IL" sz="1400" dirty="0">
              <a:cs typeface="+mn-cs"/>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986301131"/>
              </p:ext>
            </p:extLst>
          </p:nvPr>
        </p:nvGraphicFramePr>
        <p:xfrm>
          <a:off x="1061141" y="3539316"/>
          <a:ext cx="4769290" cy="2682623"/>
        </p:xfrm>
        <a:graphic>
          <a:graphicData uri="http://schemas.openxmlformats.org/drawingml/2006/table">
            <a:tbl>
              <a:tblPr>
                <a:tableStyleId>{5C22544A-7EE6-4342-B048-85BDC9FD1C3A}</a:tableStyleId>
              </a:tblPr>
              <a:tblGrid>
                <a:gridCol w="681327">
                  <a:extLst>
                    <a:ext uri="{9D8B030D-6E8A-4147-A177-3AD203B41FA5}">
                      <a16:colId xmlns:a16="http://schemas.microsoft.com/office/drawing/2014/main" val="3271816889"/>
                    </a:ext>
                  </a:extLst>
                </a:gridCol>
                <a:gridCol w="681327">
                  <a:extLst>
                    <a:ext uri="{9D8B030D-6E8A-4147-A177-3AD203B41FA5}">
                      <a16:colId xmlns:a16="http://schemas.microsoft.com/office/drawing/2014/main" val="3779754050"/>
                    </a:ext>
                  </a:extLst>
                </a:gridCol>
                <a:gridCol w="1296414">
                  <a:extLst>
                    <a:ext uri="{9D8B030D-6E8A-4147-A177-3AD203B41FA5}">
                      <a16:colId xmlns:a16="http://schemas.microsoft.com/office/drawing/2014/main" val="1515334633"/>
                    </a:ext>
                  </a:extLst>
                </a:gridCol>
                <a:gridCol w="1428895">
                  <a:extLst>
                    <a:ext uri="{9D8B030D-6E8A-4147-A177-3AD203B41FA5}">
                      <a16:colId xmlns:a16="http://schemas.microsoft.com/office/drawing/2014/main" val="3979902781"/>
                    </a:ext>
                  </a:extLst>
                </a:gridCol>
                <a:gridCol w="681327">
                  <a:extLst>
                    <a:ext uri="{9D8B030D-6E8A-4147-A177-3AD203B41FA5}">
                      <a16:colId xmlns:a16="http://schemas.microsoft.com/office/drawing/2014/main" val="2417589306"/>
                    </a:ext>
                  </a:extLst>
                </a:gridCol>
              </a:tblGrid>
              <a:tr h="188534">
                <a:tc gridSpan="4">
                  <a:txBody>
                    <a:bodyPr/>
                    <a:lstStyle/>
                    <a:p>
                      <a:pPr algn="l" fontAlgn="b"/>
                      <a:r>
                        <a:rPr lang="en-US" sz="1100" b="1" u="none" strike="noStrike" dirty="0">
                          <a:effectLst/>
                          <a:cs typeface="+mn-cs"/>
                        </a:rPr>
                        <a:t>OLS predicting number of registered clients, 2011-2012</a:t>
                      </a:r>
                      <a:endParaRPr lang="en-US" sz="1100" b="1" i="0" u="none" strike="noStrike" dirty="0">
                        <a:solidFill>
                          <a:srgbClr val="000000"/>
                        </a:solidFill>
                        <a:effectLst/>
                        <a:latin typeface="Arial" panose="020B0604020202020204" pitchFamily="34" charset="0"/>
                        <a:cs typeface="+mn-cs"/>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a:txBody>
                    <a:bodyPr/>
                    <a:lstStyle/>
                    <a:p>
                      <a:pPr algn="l" fontAlgn="b"/>
                      <a:endParaRPr lang="he-IL" sz="1100" b="0" i="0" u="none" strike="noStrike">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1458304060"/>
                  </a:ext>
                </a:extLst>
              </a:tr>
              <a:tr h="341246">
                <a:tc>
                  <a:txBody>
                    <a:bodyPr/>
                    <a:lstStyle/>
                    <a:p>
                      <a:pPr algn="l" fontAlgn="b"/>
                      <a:r>
                        <a:rPr lang="en-US" sz="1100" u="none" strike="noStrike">
                          <a:effectLst/>
                          <a:cs typeface="+mn-cs"/>
                        </a:rPr>
                        <a:t>Source        SS</a:t>
                      </a:r>
                      <a:endParaRPr lang="en-US" sz="1100" b="1"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df</a:t>
                      </a:r>
                      <a:endParaRPr lang="en-US" sz="1100" b="1"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MS      Number of obs</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a:effectLst/>
                          <a:cs typeface="+mn-cs"/>
                        </a:rPr>
                        <a:t>=</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17379</a:t>
                      </a:r>
                      <a:endParaRPr lang="he-IL" sz="1100" b="0" i="0" u="none" strike="noStrike">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3112481555"/>
                  </a:ext>
                </a:extLst>
              </a:tr>
              <a:tr h="179107">
                <a:tc>
                  <a:txBody>
                    <a:bodyPr/>
                    <a:lstStyle/>
                    <a:p>
                      <a:pPr algn="l" fontAlgn="b"/>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F(5, 17373)</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751.67</a:t>
                      </a:r>
                      <a:endParaRPr lang="he-IL" sz="1100" b="0" i="0" u="none" strike="noStrike">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3826415053"/>
                  </a:ext>
                </a:extLst>
              </a:tr>
              <a:tr h="179107">
                <a:tc>
                  <a:txBody>
                    <a:bodyPr/>
                    <a:lstStyle/>
                    <a:p>
                      <a:pPr algn="l" fontAlgn="b"/>
                      <a:r>
                        <a:rPr lang="en-US" sz="1100" u="none" strike="noStrike">
                          <a:effectLst/>
                          <a:cs typeface="+mn-cs"/>
                        </a:rPr>
                        <a:t>Model</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70807073</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5</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14161414.7   Prob &gt; F</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0</a:t>
                      </a:r>
                      <a:endParaRPr lang="he-IL" sz="1100" b="0" i="0" u="none" strike="noStrike">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2544865153"/>
                  </a:ext>
                </a:extLst>
              </a:tr>
              <a:tr h="179107">
                <a:tc>
                  <a:txBody>
                    <a:bodyPr/>
                    <a:lstStyle/>
                    <a:p>
                      <a:pPr algn="l" fontAlgn="b"/>
                      <a:r>
                        <a:rPr lang="en-US" sz="1100" u="none" strike="noStrike">
                          <a:effectLst/>
                          <a:cs typeface="+mn-cs"/>
                        </a:rPr>
                        <a:t>Residual</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en-US" sz="1100" u="none" strike="noStrike">
                          <a:effectLst/>
                          <a:cs typeface="+mn-cs"/>
                        </a:rPr>
                        <a:t>3.27E+08</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17,373</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18839.9249   R-squared</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0.1779</a:t>
                      </a:r>
                      <a:endParaRPr lang="he-IL" sz="1100" b="0" i="0" u="none" strike="noStrike">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3520006177"/>
                  </a:ext>
                </a:extLst>
              </a:tr>
              <a:tr h="179107">
                <a:tc>
                  <a:txBody>
                    <a:bodyPr/>
                    <a:lstStyle/>
                    <a:p>
                      <a:pPr algn="l" fontAlgn="b"/>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Adj R-squared</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0.1776</a:t>
                      </a:r>
                      <a:endParaRPr lang="he-IL" sz="1100" b="0" i="0" u="none" strike="noStrike">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3392681489"/>
                  </a:ext>
                </a:extLst>
              </a:tr>
              <a:tr h="179107">
                <a:tc>
                  <a:txBody>
                    <a:bodyPr/>
                    <a:lstStyle/>
                    <a:p>
                      <a:pPr algn="l" fontAlgn="b"/>
                      <a:r>
                        <a:rPr lang="en-US" sz="1100" u="none" strike="noStrike">
                          <a:effectLst/>
                          <a:cs typeface="+mn-cs"/>
                        </a:rPr>
                        <a:t>Total</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en-US" sz="1100" u="none" strike="noStrike">
                          <a:effectLst/>
                          <a:cs typeface="+mn-cs"/>
                        </a:rPr>
                        <a:t>3.98E+08</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17,378</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22909.028   Root MSE</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137.26</a:t>
                      </a:r>
                      <a:endParaRPr lang="he-IL" sz="1100" b="0" i="0" u="none" strike="noStrike">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2522869467"/>
                  </a:ext>
                </a:extLst>
              </a:tr>
              <a:tr h="179107">
                <a:tc>
                  <a:txBody>
                    <a:bodyPr/>
                    <a:lstStyle/>
                    <a:p>
                      <a:pPr algn="l" fontAlgn="b"/>
                      <a:r>
                        <a:rPr lang="en-US" sz="1100" u="none" strike="noStrike">
                          <a:effectLst/>
                          <a:cs typeface="+mn-cs"/>
                        </a:rPr>
                        <a:t>registered</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Coefficient</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Std. err.</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dirty="0" smtClean="0">
                          <a:effectLst/>
                          <a:cs typeface="+mn-cs"/>
                        </a:rPr>
                        <a:t>  P&gt;t            </a:t>
                      </a:r>
                      <a:r>
                        <a:rPr lang="en-US" sz="1100" u="none" strike="noStrike" dirty="0" err="1" smtClean="0">
                          <a:effectLst/>
                          <a:cs typeface="+mn-cs"/>
                        </a:rPr>
                        <a:t>t</a:t>
                      </a:r>
                      <a:endParaRPr lang="en-US" sz="1100" b="0" i="0" u="none" strike="noStrike" dirty="0">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en-US" sz="1100" u="none" strike="noStrike">
                          <a:effectLst/>
                          <a:cs typeface="+mn-cs"/>
                        </a:rPr>
                        <a:t>Beta</a:t>
                      </a:r>
                      <a:endParaRPr lang="en-US" sz="1100" b="0" i="0" u="none" strike="noStrike">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703227928"/>
                  </a:ext>
                </a:extLst>
              </a:tr>
              <a:tr h="179107">
                <a:tc>
                  <a:txBody>
                    <a:bodyPr/>
                    <a:lstStyle/>
                    <a:p>
                      <a:pPr algn="l" fontAlgn="b"/>
                      <a:r>
                        <a:rPr lang="en-US" sz="1100" u="none" strike="noStrike">
                          <a:effectLst/>
                          <a:cs typeface="+mn-cs"/>
                        </a:rPr>
                        <a:t>weathersit</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4.72</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dirty="0">
                          <a:effectLst/>
                          <a:cs typeface="+mn-cs"/>
                        </a:rPr>
                        <a:t>1.83</a:t>
                      </a:r>
                      <a:endParaRPr lang="he-IL" sz="1100" b="0" i="0" u="none" strike="noStrike" dirty="0">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a:effectLst/>
                          <a:cs typeface="+mn-cs"/>
                        </a:rPr>
                        <a:t>2.59   0.010</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dirty="0" smtClean="0">
                          <a:effectLst/>
                          <a:cs typeface="+mn-cs"/>
                        </a:rPr>
                        <a:t>0.020</a:t>
                      </a:r>
                      <a:r>
                        <a:rPr lang="en-US" sz="1100" u="none" strike="noStrike" dirty="0" smtClean="0">
                          <a:effectLst/>
                          <a:cs typeface="+mn-cs"/>
                        </a:rPr>
                        <a:t>***</a:t>
                      </a:r>
                      <a:endParaRPr lang="he-IL" sz="1100" b="0" i="0" u="none" strike="noStrike" dirty="0">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2235208862"/>
                  </a:ext>
                </a:extLst>
              </a:tr>
              <a:tr h="179107">
                <a:tc>
                  <a:txBody>
                    <a:bodyPr/>
                    <a:lstStyle/>
                    <a:p>
                      <a:pPr algn="l" fontAlgn="b"/>
                      <a:r>
                        <a:rPr lang="en-US" sz="1100" b="0" u="none" strike="noStrike" dirty="0">
                          <a:effectLst/>
                          <a:cs typeface="+mn-cs"/>
                        </a:rPr>
                        <a:t>temp</a:t>
                      </a:r>
                      <a:endParaRPr lang="en-US" sz="1100" b="0" i="0" u="none" strike="noStrike" dirty="0">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35.31</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35.70</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a:effectLst/>
                          <a:cs typeface="+mn-cs"/>
                        </a:rPr>
                        <a:t>0.99   0.323</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dirty="0" smtClean="0">
                          <a:effectLst/>
                          <a:cs typeface="+mn-cs"/>
                        </a:rPr>
                        <a:t>0.045</a:t>
                      </a:r>
                      <a:r>
                        <a:rPr lang="en-US" sz="1100" u="none" strike="noStrike" dirty="0" smtClean="0">
                          <a:effectLst/>
                          <a:cs typeface="+mn-cs"/>
                        </a:rPr>
                        <a:t>***</a:t>
                      </a:r>
                      <a:endParaRPr lang="he-IL" sz="1100" b="0" i="0" u="none" strike="noStrike" dirty="0">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3483911578"/>
                  </a:ext>
                </a:extLst>
              </a:tr>
              <a:tr h="179107">
                <a:tc>
                  <a:txBody>
                    <a:bodyPr/>
                    <a:lstStyle/>
                    <a:p>
                      <a:pPr algn="l" fontAlgn="b"/>
                      <a:r>
                        <a:rPr lang="en-US" sz="1100" b="1" u="none" strike="noStrike" dirty="0" err="1">
                          <a:effectLst/>
                          <a:cs typeface="+mn-cs"/>
                        </a:rPr>
                        <a:t>atemp</a:t>
                      </a:r>
                      <a:endParaRPr lang="en-US" sz="1100" b="1" i="0" u="none" strike="noStrike" dirty="0">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245.32</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40.07</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a:effectLst/>
                          <a:cs typeface="+mn-cs"/>
                        </a:rPr>
                        <a:t>6.12   0.000</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b="1" u="none" strike="noStrike" dirty="0" smtClean="0">
                          <a:effectLst/>
                          <a:cs typeface="+mn-cs"/>
                        </a:rPr>
                        <a:t>0.279</a:t>
                      </a:r>
                      <a:r>
                        <a:rPr lang="en-US" sz="1100" b="1" u="none" strike="noStrike" dirty="0" smtClean="0">
                          <a:effectLst/>
                          <a:cs typeface="+mn-cs"/>
                        </a:rPr>
                        <a:t>****</a:t>
                      </a:r>
                      <a:endParaRPr lang="he-IL" sz="1100" b="1" i="0" u="none" strike="noStrike" dirty="0">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1647810836"/>
                  </a:ext>
                </a:extLst>
              </a:tr>
              <a:tr h="179107">
                <a:tc>
                  <a:txBody>
                    <a:bodyPr/>
                    <a:lstStyle/>
                    <a:p>
                      <a:pPr algn="l" fontAlgn="b"/>
                      <a:r>
                        <a:rPr lang="en-US" sz="1100" b="1" u="none" strike="noStrike" dirty="0">
                          <a:effectLst/>
                          <a:cs typeface="+mn-cs"/>
                        </a:rPr>
                        <a:t>hum</a:t>
                      </a:r>
                      <a:endParaRPr lang="en-US" sz="1100" b="1" i="0" u="none" strike="noStrike" dirty="0">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-201.82</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6.31</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a:effectLst/>
                          <a:cs typeface="+mn-cs"/>
                        </a:rPr>
                        <a:t>-31.98   0.000</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b="1" u="none" strike="noStrike" dirty="0" smtClean="0">
                          <a:effectLst/>
                          <a:cs typeface="+mn-cs"/>
                        </a:rPr>
                        <a:t>-</a:t>
                      </a:r>
                      <a:r>
                        <a:rPr lang="en-US" sz="1100" b="1" u="none" strike="noStrike" dirty="0" smtClean="0">
                          <a:effectLst/>
                          <a:cs typeface="+mn-cs"/>
                        </a:rPr>
                        <a:t>-</a:t>
                      </a:r>
                      <a:r>
                        <a:rPr lang="he-IL" sz="1100" b="1" u="none" strike="noStrike" dirty="0" smtClean="0">
                          <a:effectLst/>
                          <a:cs typeface="+mn-cs"/>
                        </a:rPr>
                        <a:t>0.257</a:t>
                      </a:r>
                      <a:r>
                        <a:rPr lang="en-US" sz="1100" b="1" u="none" strike="noStrike" dirty="0" smtClean="0">
                          <a:effectLst/>
                          <a:cs typeface="+mn-cs"/>
                        </a:rPr>
                        <a:t>***</a:t>
                      </a:r>
                      <a:endParaRPr lang="he-IL" sz="1100" b="1" i="0" u="none" strike="noStrike" dirty="0">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933602647"/>
                  </a:ext>
                </a:extLst>
              </a:tr>
              <a:tr h="179107">
                <a:tc>
                  <a:txBody>
                    <a:bodyPr/>
                    <a:lstStyle/>
                    <a:p>
                      <a:pPr algn="l" fontAlgn="b"/>
                      <a:r>
                        <a:rPr lang="en-US" sz="1100" u="none" strike="noStrike">
                          <a:effectLst/>
                          <a:cs typeface="+mn-cs"/>
                        </a:rPr>
                        <a:t>windspeed</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31.63</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9.26</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a:effectLst/>
                          <a:cs typeface="+mn-cs"/>
                        </a:rPr>
                        <a:t>3.42   0.001</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dirty="0">
                          <a:effectLst/>
                          <a:cs typeface="+mn-cs"/>
                        </a:rPr>
                        <a:t>0.026</a:t>
                      </a:r>
                      <a:endParaRPr lang="he-IL" sz="1100" b="0" i="0" u="none" strike="noStrike" dirty="0">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1463852083"/>
                  </a:ext>
                </a:extLst>
              </a:tr>
              <a:tr h="179107">
                <a:tc>
                  <a:txBody>
                    <a:bodyPr/>
                    <a:lstStyle/>
                    <a:p>
                      <a:pPr algn="l" fontAlgn="b"/>
                      <a:r>
                        <a:rPr lang="en-US" sz="1100" u="none" strike="noStrike">
                          <a:effectLst/>
                          <a:cs typeface="+mn-cs"/>
                        </a:rPr>
                        <a:t>_cons</a:t>
                      </a:r>
                      <a:endParaRPr lang="en-US"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133.3671</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r" fontAlgn="b"/>
                      <a:r>
                        <a:rPr lang="he-IL" sz="1100" u="none" strike="noStrike">
                          <a:effectLst/>
                          <a:cs typeface="+mn-cs"/>
                        </a:rPr>
                        <a:t>5.760002</a:t>
                      </a:r>
                      <a:endParaRPr lang="he-IL" sz="1100" b="0" i="0" u="none" strike="noStrike">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dirty="0">
                          <a:effectLst/>
                          <a:cs typeface="+mn-cs"/>
                        </a:rPr>
                        <a:t>23.15   0.000</a:t>
                      </a:r>
                      <a:endParaRPr lang="he-IL" sz="1100" b="0" i="0" u="none" strike="noStrike" dirty="0">
                        <a:solidFill>
                          <a:srgbClr val="000000"/>
                        </a:solidFill>
                        <a:effectLst/>
                        <a:latin typeface="Arial" panose="020B0604020202020204" pitchFamily="34" charset="0"/>
                        <a:cs typeface="+mn-cs"/>
                      </a:endParaRPr>
                    </a:p>
                  </a:txBody>
                  <a:tcPr marL="9525" marR="9525" marT="9525" marB="0" anchor="b"/>
                </a:tc>
                <a:tc>
                  <a:txBody>
                    <a:bodyPr/>
                    <a:lstStyle/>
                    <a:p>
                      <a:pPr algn="l" fontAlgn="b"/>
                      <a:r>
                        <a:rPr lang="he-IL" sz="1100" u="none" strike="noStrike" dirty="0">
                          <a:effectLst/>
                          <a:cs typeface="+mn-cs"/>
                        </a:rPr>
                        <a:t>.</a:t>
                      </a:r>
                      <a:endParaRPr lang="he-IL" sz="1100" b="0" i="0" u="none" strike="noStrike" dirty="0">
                        <a:solidFill>
                          <a:srgbClr val="000000"/>
                        </a:solidFill>
                        <a:effectLst/>
                        <a:latin typeface="Arial" panose="020B0604020202020204" pitchFamily="34" charset="0"/>
                        <a:cs typeface="+mn-cs"/>
                      </a:endParaRPr>
                    </a:p>
                  </a:txBody>
                  <a:tcPr marL="9525" marR="9525" marT="9525" marB="0" anchor="b"/>
                </a:tc>
                <a:extLst>
                  <a:ext uri="{0D108BD9-81ED-4DB2-BD59-A6C34878D82A}">
                    <a16:rowId xmlns:a16="http://schemas.microsoft.com/office/drawing/2014/main" val="338836107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995726499"/>
              </p:ext>
            </p:extLst>
          </p:nvPr>
        </p:nvGraphicFramePr>
        <p:xfrm>
          <a:off x="6464174" y="3539319"/>
          <a:ext cx="4789285" cy="2682620"/>
        </p:xfrm>
        <a:graphic>
          <a:graphicData uri="http://schemas.openxmlformats.org/drawingml/2006/table">
            <a:tbl>
              <a:tblPr>
                <a:tableStyleId>{5C22544A-7EE6-4342-B048-85BDC9FD1C3A}</a:tableStyleId>
              </a:tblPr>
              <a:tblGrid>
                <a:gridCol w="709524">
                  <a:extLst>
                    <a:ext uri="{9D8B030D-6E8A-4147-A177-3AD203B41FA5}">
                      <a16:colId xmlns:a16="http://schemas.microsoft.com/office/drawing/2014/main" val="3227166935"/>
                    </a:ext>
                  </a:extLst>
                </a:gridCol>
                <a:gridCol w="709524">
                  <a:extLst>
                    <a:ext uri="{9D8B030D-6E8A-4147-A177-3AD203B41FA5}">
                      <a16:colId xmlns:a16="http://schemas.microsoft.com/office/drawing/2014/main" val="2072899380"/>
                    </a:ext>
                  </a:extLst>
                </a:gridCol>
                <a:gridCol w="709524">
                  <a:extLst>
                    <a:ext uri="{9D8B030D-6E8A-4147-A177-3AD203B41FA5}">
                      <a16:colId xmlns:a16="http://schemas.microsoft.com/office/drawing/2014/main" val="3636580836"/>
                    </a:ext>
                  </a:extLst>
                </a:gridCol>
                <a:gridCol w="1951189">
                  <a:extLst>
                    <a:ext uri="{9D8B030D-6E8A-4147-A177-3AD203B41FA5}">
                      <a16:colId xmlns:a16="http://schemas.microsoft.com/office/drawing/2014/main" val="2715917087"/>
                    </a:ext>
                  </a:extLst>
                </a:gridCol>
                <a:gridCol w="709524">
                  <a:extLst>
                    <a:ext uri="{9D8B030D-6E8A-4147-A177-3AD203B41FA5}">
                      <a16:colId xmlns:a16="http://schemas.microsoft.com/office/drawing/2014/main" val="2218859970"/>
                    </a:ext>
                  </a:extLst>
                </a:gridCol>
              </a:tblGrid>
              <a:tr h="200946">
                <a:tc gridSpan="4">
                  <a:txBody>
                    <a:bodyPr/>
                    <a:lstStyle/>
                    <a:p>
                      <a:pPr algn="l" fontAlgn="b"/>
                      <a:r>
                        <a:rPr lang="en-US" sz="1100" b="1" u="none" strike="noStrike" dirty="0">
                          <a:effectLst/>
                        </a:rPr>
                        <a:t>OLS predicting number of casual clients, 2011-2012</a:t>
                      </a:r>
                      <a:endParaRPr lang="en-US" sz="1100" b="1"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a:txBody>
                    <a:bodyPr/>
                    <a:lstStyle/>
                    <a:p>
                      <a:pPr algn="l" fontAlgn="b"/>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24998910"/>
                  </a:ext>
                </a:extLst>
              </a:tr>
              <a:tr h="190898">
                <a:tc>
                  <a:txBody>
                    <a:bodyPr/>
                    <a:lstStyle/>
                    <a:p>
                      <a:pPr algn="l" fontAlgn="b"/>
                      <a:r>
                        <a:rPr lang="en-US" sz="1100" u="none" strike="noStrike">
                          <a:effectLst/>
                        </a:rPr>
                        <a:t>Source</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100" u="none" strike="noStrike">
                          <a:effectLst/>
                        </a:rPr>
                        <a:t>SS</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df</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MS      Number of obs</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17,379</a:t>
                      </a:r>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97462480"/>
                  </a:ext>
                </a:extLst>
              </a:tr>
              <a:tr h="190898">
                <a:tc>
                  <a:txBody>
                    <a:bodyPr/>
                    <a:lstStyle/>
                    <a:p>
                      <a:pPr algn="l" fontAlgn="b"/>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he-IL"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F(5, 17373)</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1584.91</a:t>
                      </a:r>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24488977"/>
                  </a:ext>
                </a:extLst>
              </a:tr>
              <a:tr h="190898">
                <a:tc>
                  <a:txBody>
                    <a:bodyPr/>
                    <a:lstStyle/>
                    <a:p>
                      <a:pPr algn="l" fontAlgn="b"/>
                      <a:r>
                        <a:rPr lang="en-US" sz="1100" u="none" strike="noStrike">
                          <a:effectLst/>
                        </a:rPr>
                        <a:t>Model</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100" u="none" strike="noStrike">
                          <a:effectLst/>
                        </a:rPr>
                        <a:t>13233592</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5</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2646718.47   Prob &gt; F</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0</a:t>
                      </a:r>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84987880"/>
                  </a:ext>
                </a:extLst>
              </a:tr>
              <a:tr h="190898">
                <a:tc>
                  <a:txBody>
                    <a:bodyPr/>
                    <a:lstStyle/>
                    <a:p>
                      <a:pPr algn="l" fontAlgn="b"/>
                      <a:r>
                        <a:rPr lang="en-US" sz="1100" u="none" strike="noStrike">
                          <a:effectLst/>
                        </a:rPr>
                        <a:t>Residual</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100" u="none" strike="noStrike">
                          <a:effectLst/>
                        </a:rPr>
                        <a:t>29012083</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17,373</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1669.95238   R-squared</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0.3133</a:t>
                      </a:r>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51704111"/>
                  </a:ext>
                </a:extLst>
              </a:tr>
              <a:tr h="190898">
                <a:tc>
                  <a:txBody>
                    <a:bodyPr/>
                    <a:lstStyle/>
                    <a:p>
                      <a:pPr algn="l" fontAlgn="b"/>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Adj R-squared</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0.3131</a:t>
                      </a:r>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66881796"/>
                  </a:ext>
                </a:extLst>
              </a:tr>
              <a:tr h="190898">
                <a:tc>
                  <a:txBody>
                    <a:bodyPr/>
                    <a:lstStyle/>
                    <a:p>
                      <a:pPr algn="l" fontAlgn="b"/>
                      <a:r>
                        <a:rPr lang="en-US" sz="1100" u="none" strike="noStrike">
                          <a:effectLst/>
                        </a:rPr>
                        <a:t>Total</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100" u="none" strike="noStrike">
                          <a:effectLst/>
                        </a:rPr>
                        <a:t>42245675</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17,378</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2430.98602   Root MSE</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40.865</a:t>
                      </a:r>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47918714"/>
                  </a:ext>
                </a:extLst>
              </a:tr>
              <a:tr h="190898">
                <a:tc>
                  <a:txBody>
                    <a:bodyPr/>
                    <a:lstStyle/>
                    <a:p>
                      <a:pPr algn="ctr" fontAlgn="ctr"/>
                      <a:r>
                        <a:rPr lang="en-US" sz="1100" u="none" strike="noStrike">
                          <a:effectLst/>
                        </a:rPr>
                        <a:t>casual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Coefficient</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Std. err.</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100" u="none" strike="noStrike" dirty="0" smtClean="0">
                          <a:effectLst/>
                        </a:rPr>
                        <a:t>P&gt;t        </a:t>
                      </a:r>
                      <a:r>
                        <a:rPr lang="en-US" sz="1100" u="none" strike="noStrike" dirty="0" err="1" smtClean="0">
                          <a:effectLst/>
                        </a:rPr>
                        <a:t>t</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Beta</a:t>
                      </a: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21445946"/>
                  </a:ext>
                </a:extLst>
              </a:tr>
              <a:tr h="190898">
                <a:tc>
                  <a:txBody>
                    <a:bodyPr/>
                    <a:lstStyle/>
                    <a:p>
                      <a:pPr algn="ctr" fontAlgn="ctr"/>
                      <a:r>
                        <a:rPr lang="en-US" sz="1100" u="none" strike="noStrike">
                          <a:effectLst/>
                        </a:rPr>
                        <a:t>weathersit</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2.40</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0.54</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4.41   0.000</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dirty="0" smtClean="0">
                          <a:effectLst/>
                        </a:rPr>
                        <a:t>0.031</a:t>
                      </a:r>
                      <a:r>
                        <a:rPr lang="en-US" sz="1100" u="none" strike="noStrike" dirty="0" smtClean="0">
                          <a:effectLst/>
                        </a:rPr>
                        <a:t>***</a:t>
                      </a:r>
                      <a:endParaRPr lang="he-IL"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34434911"/>
                  </a:ext>
                </a:extLst>
              </a:tr>
              <a:tr h="190898">
                <a:tc>
                  <a:txBody>
                    <a:bodyPr/>
                    <a:lstStyle/>
                    <a:p>
                      <a:pPr algn="ctr" fontAlgn="ctr"/>
                      <a:r>
                        <a:rPr lang="en-US" sz="1100" b="1" u="none" strike="noStrike" dirty="0">
                          <a:effectLst/>
                        </a:rPr>
                        <a:t>temp</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45.93</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10.63</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4.32   0.000</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b="1" u="none" strike="noStrike" dirty="0" smtClean="0">
                          <a:effectLst/>
                        </a:rPr>
                        <a:t>0.179</a:t>
                      </a:r>
                      <a:r>
                        <a:rPr lang="en-US" sz="1100" b="1" u="none" strike="noStrike" dirty="0" smtClean="0">
                          <a:effectLst/>
                        </a:rPr>
                        <a:t>***</a:t>
                      </a:r>
                      <a:endParaRPr lang="he-IL" sz="11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38004806"/>
                  </a:ext>
                </a:extLst>
              </a:tr>
              <a:tr h="190898">
                <a:tc>
                  <a:txBody>
                    <a:bodyPr/>
                    <a:lstStyle/>
                    <a:p>
                      <a:pPr algn="ctr" fontAlgn="ctr"/>
                      <a:r>
                        <a:rPr lang="en-US" sz="1100" b="1" u="none" strike="noStrike" dirty="0" err="1">
                          <a:effectLst/>
                        </a:rPr>
                        <a:t>atemp</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75.74</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11.93</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6.35   0.000</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b="1" u="none" strike="noStrike" dirty="0" smtClean="0">
                          <a:effectLst/>
                        </a:rPr>
                        <a:t>0.264</a:t>
                      </a:r>
                      <a:r>
                        <a:rPr lang="en-US" sz="1100" b="1" u="none" strike="noStrike" dirty="0" smtClean="0">
                          <a:effectLst/>
                        </a:rPr>
                        <a:t>***</a:t>
                      </a:r>
                      <a:endParaRPr lang="he-IL" sz="11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04727585"/>
                  </a:ext>
                </a:extLst>
              </a:tr>
              <a:tr h="190898">
                <a:tc>
                  <a:txBody>
                    <a:bodyPr/>
                    <a:lstStyle/>
                    <a:p>
                      <a:pPr algn="ctr" fontAlgn="ctr"/>
                      <a:r>
                        <a:rPr lang="en-US" sz="1100" b="1" u="none" strike="noStrike" dirty="0">
                          <a:effectLst/>
                        </a:rPr>
                        <a:t>hum</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-84.23</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1.88</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-44.83   0.000</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b="1" u="none" strike="noStrike" dirty="0" smtClean="0">
                          <a:effectLst/>
                        </a:rPr>
                        <a:t>-</a:t>
                      </a:r>
                      <a:r>
                        <a:rPr lang="en-US" sz="1100" b="1" u="none" strike="noStrike" dirty="0" smtClean="0">
                          <a:effectLst/>
                        </a:rPr>
                        <a:t>-</a:t>
                      </a:r>
                      <a:r>
                        <a:rPr lang="he-IL" sz="1100" b="1" u="none" strike="noStrike" dirty="0" smtClean="0">
                          <a:effectLst/>
                        </a:rPr>
                        <a:t>0.330</a:t>
                      </a:r>
                      <a:r>
                        <a:rPr lang="en-US" sz="1100" b="1" u="none" strike="noStrike" dirty="0" smtClean="0">
                          <a:effectLst/>
                        </a:rPr>
                        <a:t>***</a:t>
                      </a:r>
                      <a:endParaRPr lang="he-IL" sz="11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34791061"/>
                  </a:ext>
                </a:extLst>
              </a:tr>
              <a:tr h="190898">
                <a:tc>
                  <a:txBody>
                    <a:bodyPr/>
                    <a:lstStyle/>
                    <a:p>
                      <a:pPr algn="ctr" fontAlgn="ctr"/>
                      <a:r>
                        <a:rPr lang="en-US" sz="1100" u="none" strike="noStrike">
                          <a:effectLst/>
                        </a:rPr>
                        <a:t>windspeed</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5.83</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2.76</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2.11   0.035</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0.014</a:t>
                      </a:r>
                      <a:endParaRPr lang="he-IL"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31287357"/>
                  </a:ext>
                </a:extLst>
              </a:tr>
              <a:tr h="190898">
                <a:tc>
                  <a:txBody>
                    <a:bodyPr/>
                    <a:lstStyle/>
                    <a:p>
                      <a:pPr algn="ctr" fontAlgn="ctr"/>
                      <a:r>
                        <a:rPr lang="en-US" sz="1100" u="none" strike="noStrike">
                          <a:effectLst/>
                        </a:rPr>
                        <a:t>_cons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25.12159</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1.714885</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a:effectLst/>
                        </a:rPr>
                        <a:t>14.65   0.000</a:t>
                      </a:r>
                      <a:endParaRPr lang="he-IL" sz="11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100" u="none" strike="noStrike" dirty="0">
                          <a:effectLst/>
                        </a:rPr>
                        <a:t>.</a:t>
                      </a:r>
                      <a:endParaRPr lang="he-IL"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02991636"/>
                  </a:ext>
                </a:extLst>
              </a:tr>
            </a:tbl>
          </a:graphicData>
        </a:graphic>
      </p:graphicFrame>
    </p:spTree>
    <p:extLst>
      <p:ext uri="{BB962C8B-B14F-4D97-AF65-F5344CB8AC3E}">
        <p14:creationId xmlns:p14="http://schemas.microsoft.com/office/powerpoint/2010/main" val="77385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solidFill>
                  <a:srgbClr val="660066"/>
                </a:solidFill>
              </a:rPr>
              <a:t>Conclusions </a:t>
            </a:r>
            <a:r>
              <a:rPr lang="en-US" sz="1800" b="1" dirty="0">
                <a:solidFill>
                  <a:srgbClr val="660066"/>
                </a:solidFill>
              </a:rPr>
              <a:t>and recommendations </a:t>
            </a:r>
            <a:r>
              <a:rPr lang="en-US" sz="1800" b="1" dirty="0" smtClean="0">
                <a:solidFill>
                  <a:srgbClr val="660066"/>
                </a:solidFill>
              </a:rPr>
              <a:t>for </a:t>
            </a:r>
            <a:r>
              <a:rPr lang="en-US" sz="1800" b="1" dirty="0">
                <a:solidFill>
                  <a:srgbClr val="660066"/>
                </a:solidFill>
              </a:rPr>
              <a:t>leveraging </a:t>
            </a:r>
            <a:r>
              <a:rPr lang="en-US" sz="1800" b="1" dirty="0" smtClean="0">
                <a:solidFill>
                  <a:srgbClr val="660066"/>
                </a:solidFill>
              </a:rPr>
              <a:t>Heroes’ sales</a:t>
            </a:r>
            <a:r>
              <a:rPr lang="en-US" sz="1600" b="1" dirty="0">
                <a:solidFill>
                  <a:srgbClr val="660066"/>
                </a:solidFill>
              </a:rPr>
              <a:t/>
            </a:r>
            <a:br>
              <a:rPr lang="en-US" sz="1600" b="1" dirty="0">
                <a:solidFill>
                  <a:srgbClr val="660066"/>
                </a:solidFill>
              </a:rPr>
            </a:br>
            <a:endParaRPr lang="he-IL" sz="1800" dirty="0"/>
          </a:p>
        </p:txBody>
      </p:sp>
      <p:sp>
        <p:nvSpPr>
          <p:cNvPr id="3" name="Content Placeholder 2"/>
          <p:cNvSpPr>
            <a:spLocks noGrp="1"/>
          </p:cNvSpPr>
          <p:nvPr>
            <p:ph idx="1"/>
          </p:nvPr>
        </p:nvSpPr>
        <p:spPr>
          <a:xfrm>
            <a:off x="838200" y="1321806"/>
            <a:ext cx="10515600" cy="4855157"/>
          </a:xfrm>
        </p:spPr>
        <p:txBody>
          <a:bodyPr>
            <a:normAutofit fontScale="92500" lnSpcReduction="10000"/>
          </a:bodyPr>
          <a:lstStyle/>
          <a:p>
            <a:pPr>
              <a:lnSpc>
                <a:spcPct val="150000"/>
              </a:lnSpc>
            </a:pPr>
            <a:r>
              <a:rPr lang="en-US" sz="1400" dirty="0"/>
              <a:t>"Heroes" has seen an increase in sales among casual clients and a dramatic increase among registered clients between 2011 and 2012</a:t>
            </a:r>
            <a:r>
              <a:rPr lang="en-US" sz="1400" dirty="0" smtClean="0"/>
              <a:t>.</a:t>
            </a:r>
          </a:p>
          <a:p>
            <a:pPr>
              <a:lnSpc>
                <a:spcPct val="150000"/>
              </a:lnSpc>
            </a:pPr>
            <a:r>
              <a:rPr lang="en-US" sz="1400" dirty="0" smtClean="0"/>
              <a:t>However</a:t>
            </a:r>
            <a:r>
              <a:rPr lang="en-US" sz="1400" dirty="0"/>
              <a:t>, a decline in sales has been observed during the winter and fall months (January, February, November, and December), as well as on non-holiday dates for registered users, due to high/low humidity levels</a:t>
            </a:r>
            <a:r>
              <a:rPr lang="en-US" sz="1400" dirty="0" smtClean="0"/>
              <a:t>.</a:t>
            </a:r>
          </a:p>
          <a:p>
            <a:pPr marL="0" indent="0">
              <a:lnSpc>
                <a:spcPct val="150000"/>
              </a:lnSpc>
              <a:buNone/>
            </a:pPr>
            <a:r>
              <a:rPr lang="en-US" sz="1400" b="1" dirty="0">
                <a:solidFill>
                  <a:srgbClr val="660066"/>
                </a:solidFill>
              </a:rPr>
              <a:t>R</a:t>
            </a:r>
            <a:r>
              <a:rPr lang="en-US" sz="1400" b="1" dirty="0" smtClean="0">
                <a:solidFill>
                  <a:srgbClr val="660066"/>
                </a:solidFill>
              </a:rPr>
              <a:t>ecommendations </a:t>
            </a:r>
            <a:r>
              <a:rPr lang="en-US" sz="1400" b="1" dirty="0">
                <a:solidFill>
                  <a:srgbClr val="660066"/>
                </a:solidFill>
              </a:rPr>
              <a:t>for boosting Heroes’ </a:t>
            </a:r>
            <a:r>
              <a:rPr lang="en-US" sz="1400" b="1" dirty="0" smtClean="0">
                <a:solidFill>
                  <a:srgbClr val="660066"/>
                </a:solidFill>
              </a:rPr>
              <a:t>sales</a:t>
            </a:r>
          </a:p>
          <a:p>
            <a:pPr>
              <a:lnSpc>
                <a:spcPct val="150000"/>
              </a:lnSpc>
            </a:pPr>
            <a:r>
              <a:rPr lang="en-US" sz="1400" dirty="0" smtClean="0"/>
              <a:t>) </a:t>
            </a:r>
            <a:r>
              <a:rPr lang="en-US" sz="1400" dirty="0"/>
              <a:t>It is recommended that "Heroes" implement promotions such as discounts on bike rentals during the winter and fall for both registered and casual clients, ‘</a:t>
            </a:r>
            <a:r>
              <a:rPr lang="en-US" sz="1400" b="1" dirty="0"/>
              <a:t>bike+ free coffee</a:t>
            </a:r>
            <a:r>
              <a:rPr lang="en-US" sz="1400" dirty="0"/>
              <a:t>’ (Partnering with local coffee shops and </a:t>
            </a:r>
            <a:r>
              <a:rPr lang="en-US" sz="1400" dirty="0" smtClean="0"/>
              <a:t>cafes).</a:t>
            </a:r>
          </a:p>
          <a:p>
            <a:pPr>
              <a:lnSpc>
                <a:spcPct val="150000"/>
              </a:lnSpc>
            </a:pPr>
            <a:r>
              <a:rPr lang="en-US" sz="1400" dirty="0" smtClean="0"/>
              <a:t>Offering </a:t>
            </a:r>
            <a:r>
              <a:rPr lang="en-US" sz="1400" dirty="0"/>
              <a:t>an incentive package, such as a bike rental with a complimentary swimming pool entrance, during high humidity periods can further boost sales. </a:t>
            </a:r>
            <a:endParaRPr lang="en-US" sz="1400" dirty="0" smtClean="0"/>
          </a:p>
          <a:p>
            <a:pPr>
              <a:lnSpc>
                <a:spcPct val="150000"/>
              </a:lnSpc>
            </a:pPr>
            <a:r>
              <a:rPr lang="en-US" sz="1400" dirty="0"/>
              <a:t>T</a:t>
            </a:r>
            <a:r>
              <a:rPr lang="en-US" sz="1400" dirty="0" smtClean="0"/>
              <a:t>argeted </a:t>
            </a:r>
            <a:r>
              <a:rPr lang="en-US" sz="1400" dirty="0"/>
              <a:t>advertising efforts towards registered users prior to holidays can also drive increased rentals.</a:t>
            </a:r>
          </a:p>
          <a:p>
            <a:pPr>
              <a:lnSpc>
                <a:spcPct val="150000"/>
              </a:lnSpc>
            </a:pPr>
            <a:r>
              <a:rPr lang="en-US" sz="1400" dirty="0"/>
              <a:t>Creating special events such as bike tours, races, and picnics during the low season to attract more clients.</a:t>
            </a:r>
          </a:p>
          <a:p>
            <a:pPr>
              <a:lnSpc>
                <a:spcPct val="150000"/>
              </a:lnSpc>
            </a:pPr>
            <a:r>
              <a:rPr lang="en-US" sz="1400" dirty="0"/>
              <a:t>Providing additional services such as bike maintenance, storage, and repair to retain clients and increase customer </a:t>
            </a:r>
            <a:r>
              <a:rPr lang="en-US" sz="1400" dirty="0" smtClean="0"/>
              <a:t>loyalty,</a:t>
            </a:r>
            <a:br>
              <a:rPr lang="en-US" sz="1400" dirty="0" smtClean="0"/>
            </a:br>
            <a:r>
              <a:rPr lang="en-US" sz="1400" b="1" dirty="0" smtClean="0"/>
              <a:t>specifically among casual clients.</a:t>
            </a:r>
          </a:p>
          <a:p>
            <a:pPr>
              <a:lnSpc>
                <a:spcPct val="150000"/>
              </a:lnSpc>
            </a:pPr>
            <a:r>
              <a:rPr lang="en-US" sz="1500" dirty="0"/>
              <a:t>Developing strategic alliances with complementary businesses, such as sports shops, to cross-promote </a:t>
            </a:r>
            <a:r>
              <a:rPr lang="en-US" sz="1500" dirty="0" smtClean="0"/>
              <a:t>each </a:t>
            </a:r>
            <a:r>
              <a:rPr lang="en-US" sz="1500" dirty="0"/>
              <a:t>other's services.</a:t>
            </a:r>
          </a:p>
          <a:p>
            <a:endParaRPr lang="en-US" sz="1400" dirty="0"/>
          </a:p>
          <a:p>
            <a:endParaRPr lang="he-IL" sz="1600" dirty="0"/>
          </a:p>
        </p:txBody>
      </p:sp>
    </p:spTree>
    <p:extLst>
      <p:ext uri="{BB962C8B-B14F-4D97-AF65-F5344CB8AC3E}">
        <p14:creationId xmlns:p14="http://schemas.microsoft.com/office/powerpoint/2010/main" val="266928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9548"/>
            <a:ext cx="9144000" cy="704537"/>
          </a:xfrm>
        </p:spPr>
        <p:txBody>
          <a:bodyPr>
            <a:normAutofit/>
          </a:bodyPr>
          <a:lstStyle/>
          <a:p>
            <a:pPr algn="l"/>
            <a:r>
              <a:rPr lang="en-US" sz="2400" b="1" dirty="0" smtClean="0">
                <a:solidFill>
                  <a:srgbClr val="2AA686"/>
                </a:solidFill>
              </a:rPr>
              <a:t>Main objectives:</a:t>
            </a:r>
            <a:endParaRPr lang="he-IL" sz="2400" b="1" dirty="0">
              <a:solidFill>
                <a:srgbClr val="2AA686"/>
              </a:solidFill>
            </a:endParaRPr>
          </a:p>
        </p:txBody>
      </p:sp>
      <p:sp>
        <p:nvSpPr>
          <p:cNvPr id="3" name="Subtitle 2"/>
          <p:cNvSpPr>
            <a:spLocks noGrp="1"/>
          </p:cNvSpPr>
          <p:nvPr>
            <p:ph type="subTitle" idx="1"/>
          </p:nvPr>
        </p:nvSpPr>
        <p:spPr>
          <a:xfrm>
            <a:off x="1524000" y="1573967"/>
            <a:ext cx="9144000" cy="3683833"/>
          </a:xfrm>
        </p:spPr>
        <p:txBody>
          <a:bodyPr>
            <a:normAutofit fontScale="85000" lnSpcReduction="10000"/>
          </a:bodyPr>
          <a:lstStyle/>
          <a:p>
            <a:pPr algn="l"/>
            <a:r>
              <a:rPr lang="en-US" dirty="0" smtClean="0"/>
              <a:t>Deriving main </a:t>
            </a:r>
            <a:r>
              <a:rPr lang="en-US" dirty="0"/>
              <a:t>insights from </a:t>
            </a:r>
            <a:r>
              <a:rPr lang="en-US" dirty="0" smtClean="0"/>
              <a:t>“Heroes” rental bicycle services database.</a:t>
            </a:r>
            <a:endParaRPr lang="en-US" dirty="0"/>
          </a:p>
          <a:p>
            <a:pPr algn="l"/>
            <a:endParaRPr lang="en-US" dirty="0"/>
          </a:p>
          <a:p>
            <a:pPr algn="l"/>
            <a:r>
              <a:rPr lang="en-US" dirty="0"/>
              <a:t>Identifying the </a:t>
            </a:r>
            <a:r>
              <a:rPr lang="en-US" dirty="0" smtClean="0"/>
              <a:t>key </a:t>
            </a:r>
            <a:r>
              <a:rPr lang="en-US" dirty="0"/>
              <a:t>factors that contribute to lower/higher </a:t>
            </a:r>
            <a:r>
              <a:rPr lang="en-US" dirty="0" smtClean="0"/>
              <a:t>sales trends,</a:t>
            </a:r>
            <a:br>
              <a:rPr lang="en-US" dirty="0" smtClean="0"/>
            </a:br>
            <a:r>
              <a:rPr lang="en-US" dirty="0" smtClean="0"/>
              <a:t>across time</a:t>
            </a:r>
          </a:p>
          <a:p>
            <a:pPr algn="l"/>
            <a:endParaRPr lang="en-US" dirty="0" smtClean="0"/>
          </a:p>
          <a:p>
            <a:pPr algn="l"/>
            <a:r>
              <a:rPr lang="en-US" dirty="0"/>
              <a:t>P</a:t>
            </a:r>
            <a:r>
              <a:rPr lang="en-US" dirty="0" smtClean="0"/>
              <a:t>roviding a model to measure the relative contribution of the different key factors.</a:t>
            </a:r>
            <a:endParaRPr lang="en-US" dirty="0"/>
          </a:p>
          <a:p>
            <a:pPr algn="l"/>
            <a:endParaRPr lang="en-US" dirty="0" smtClean="0"/>
          </a:p>
          <a:p>
            <a:pPr algn="l"/>
            <a:r>
              <a:rPr lang="en-US" dirty="0" smtClean="0"/>
              <a:t>Providing strategy to boost business growth.</a:t>
            </a:r>
          </a:p>
          <a:p>
            <a:pPr algn="l"/>
            <a:r>
              <a:rPr lang="en-US" dirty="0" smtClean="0"/>
              <a:t/>
            </a:r>
            <a:br>
              <a:rPr lang="en-US" dirty="0" smtClean="0"/>
            </a:br>
            <a:r>
              <a:rPr lang="en-US" dirty="0" smtClean="0"/>
              <a:t>Applied framework: </a:t>
            </a:r>
            <a:br>
              <a:rPr lang="en-US" dirty="0" smtClean="0"/>
            </a:br>
            <a:r>
              <a:rPr lang="en-US" dirty="0" smtClean="0"/>
              <a:t>(</a:t>
            </a:r>
            <a:r>
              <a:rPr lang="en-US" b="1" dirty="0" smtClean="0"/>
              <a:t>SWOT</a:t>
            </a:r>
            <a:r>
              <a:rPr lang="en-US" dirty="0" smtClean="0"/>
              <a:t>: </a:t>
            </a:r>
            <a:r>
              <a:rPr lang="en-US" b="1" dirty="0" smtClean="0"/>
              <a:t>S</a:t>
            </a:r>
            <a:r>
              <a:rPr lang="en-US" dirty="0" smtClean="0"/>
              <a:t>trength, </a:t>
            </a:r>
            <a:r>
              <a:rPr lang="en-US" b="1" dirty="0" smtClean="0"/>
              <a:t>W</a:t>
            </a:r>
            <a:r>
              <a:rPr lang="en-US" dirty="0" smtClean="0"/>
              <a:t>eakness, </a:t>
            </a:r>
            <a:r>
              <a:rPr lang="en-US" b="1" dirty="0" smtClean="0"/>
              <a:t>O</a:t>
            </a:r>
            <a:r>
              <a:rPr lang="en-US" dirty="0" smtClean="0"/>
              <a:t>pportunities and  </a:t>
            </a:r>
            <a:r>
              <a:rPr lang="en-US" b="1" dirty="0" smtClean="0"/>
              <a:t>T</a:t>
            </a:r>
            <a:r>
              <a:rPr lang="en-US" dirty="0" smtClean="0"/>
              <a:t>hreats)</a:t>
            </a:r>
            <a:endParaRPr lang="en-US" dirty="0"/>
          </a:p>
        </p:txBody>
      </p:sp>
    </p:spTree>
    <p:extLst>
      <p:ext uri="{BB962C8B-B14F-4D97-AF65-F5344CB8AC3E}">
        <p14:creationId xmlns:p14="http://schemas.microsoft.com/office/powerpoint/2010/main" val="306946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2AA686"/>
                </a:solidFill>
              </a:rPr>
              <a:t>"Heroes'” Strength by costumer segments</a:t>
            </a:r>
            <a:endParaRPr lang="he-IL" sz="2400" dirty="0">
              <a:solidFill>
                <a:srgbClr val="2AA686"/>
              </a:solidFill>
            </a:endParaRPr>
          </a:p>
        </p:txBody>
      </p:sp>
      <p:sp>
        <p:nvSpPr>
          <p:cNvPr id="3" name="Content Placeholder 2"/>
          <p:cNvSpPr>
            <a:spLocks noGrp="1"/>
          </p:cNvSpPr>
          <p:nvPr>
            <p:ph idx="1"/>
          </p:nvPr>
        </p:nvSpPr>
        <p:spPr>
          <a:xfrm>
            <a:off x="838200" y="1379095"/>
            <a:ext cx="10854128" cy="4961744"/>
          </a:xfrm>
        </p:spPr>
        <p:txBody>
          <a:bodyPr/>
          <a:lstStyle/>
          <a:p>
            <a:pPr marL="0" indent="0">
              <a:buNone/>
            </a:pPr>
            <a:r>
              <a:rPr lang="en-US" sz="2400" dirty="0" smtClean="0"/>
              <a:t>Hero's’ sales boosted from 2011-2012 across both clients segments:</a:t>
            </a:r>
          </a:p>
          <a:p>
            <a:pPr marL="0" indent="0">
              <a:buNone/>
            </a:pPr>
            <a:r>
              <a:rPr lang="en-US" sz="2400" dirty="0" smtClean="0"/>
              <a:t>Sales for registered clients saw an increase of in 66%</a:t>
            </a:r>
            <a:br>
              <a:rPr lang="en-US" sz="2400" dirty="0" smtClean="0"/>
            </a:br>
            <a:r>
              <a:rPr lang="en-US" sz="2400" dirty="0" smtClean="0"/>
              <a:t>Casual costumers saw </a:t>
            </a:r>
            <a:r>
              <a:rPr lang="en-US" sz="2400" dirty="0"/>
              <a:t>an increase of 50</a:t>
            </a:r>
            <a:r>
              <a:rPr lang="en-US" sz="2400" dirty="0" smtClean="0"/>
              <a:t>%, from 2011-2012.</a:t>
            </a:r>
          </a:p>
          <a:p>
            <a:endParaRPr lang="en-US" dirty="0" smtClean="0"/>
          </a:p>
          <a:p>
            <a:endParaRPr lang="en-US" dirty="0" smtClean="0"/>
          </a:p>
          <a:p>
            <a:endParaRPr lang="en-US" dirty="0" smtClean="0"/>
          </a:p>
          <a:p>
            <a:endParaRPr lang="en-US" dirty="0" smtClean="0"/>
          </a:p>
          <a:p>
            <a:endParaRPr lang="en-US" dirty="0"/>
          </a:p>
          <a:p>
            <a:endParaRPr lang="en-US" dirty="0" smtClean="0"/>
          </a:p>
          <a:p>
            <a:pPr marL="0" indent="0">
              <a:buNone/>
            </a:pPr>
            <a:r>
              <a:rPr lang="en-US" sz="2400" dirty="0"/>
              <a:t>(Sample size: registered: 8,645, casual: 8,734, sum of all clients: 17,379)</a:t>
            </a:r>
          </a:p>
          <a:p>
            <a:endParaRPr lang="he-IL" dirty="0"/>
          </a:p>
        </p:txBody>
      </p:sp>
      <p:sp>
        <p:nvSpPr>
          <p:cNvPr id="4" name="Down Arrow 3"/>
          <p:cNvSpPr/>
          <p:nvPr/>
        </p:nvSpPr>
        <p:spPr>
          <a:xfrm rot="10800000">
            <a:off x="5965371" y="3134227"/>
            <a:ext cx="429208" cy="2072368"/>
          </a:xfrm>
          <a:prstGeom prst="downArrow">
            <a:avLst/>
          </a:prstGeom>
          <a:solidFill>
            <a:srgbClr val="2AA686"/>
          </a:solidFill>
          <a:ln>
            <a:solidFill>
              <a:srgbClr val="2AA68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2AA686"/>
              </a:solidFill>
            </a:endParaRPr>
          </a:p>
        </p:txBody>
      </p:sp>
      <p:graphicFrame>
        <p:nvGraphicFramePr>
          <p:cNvPr id="6" name="Content Placeholder 7"/>
          <p:cNvGraphicFramePr>
            <a:graphicFrameLocks/>
          </p:cNvGraphicFramePr>
          <p:nvPr>
            <p:extLst>
              <p:ext uri="{D42A27DB-BD31-4B8C-83A1-F6EECF244321}">
                <p14:modId xmlns:p14="http://schemas.microsoft.com/office/powerpoint/2010/main" val="2919331887"/>
              </p:ext>
            </p:extLst>
          </p:nvPr>
        </p:nvGraphicFramePr>
        <p:xfrm>
          <a:off x="6864997" y="3208386"/>
          <a:ext cx="3276601" cy="1924050"/>
        </p:xfrm>
        <a:graphic>
          <a:graphicData uri="http://schemas.openxmlformats.org/drawingml/2006/table">
            <a:tbl>
              <a:tblPr>
                <a:tableStyleId>{5C22544A-7EE6-4342-B048-85BDC9FD1C3A}</a:tableStyleId>
              </a:tblPr>
              <a:tblGrid>
                <a:gridCol w="683812">
                  <a:extLst>
                    <a:ext uri="{9D8B030D-6E8A-4147-A177-3AD203B41FA5}">
                      <a16:colId xmlns:a16="http://schemas.microsoft.com/office/drawing/2014/main" val="2572826718"/>
                    </a:ext>
                  </a:extLst>
                </a:gridCol>
                <a:gridCol w="864263">
                  <a:extLst>
                    <a:ext uri="{9D8B030D-6E8A-4147-A177-3AD203B41FA5}">
                      <a16:colId xmlns:a16="http://schemas.microsoft.com/office/drawing/2014/main" val="2413243188"/>
                    </a:ext>
                  </a:extLst>
                </a:gridCol>
                <a:gridCol w="864263">
                  <a:extLst>
                    <a:ext uri="{9D8B030D-6E8A-4147-A177-3AD203B41FA5}">
                      <a16:colId xmlns:a16="http://schemas.microsoft.com/office/drawing/2014/main" val="2422195676"/>
                    </a:ext>
                  </a:extLst>
                </a:gridCol>
                <a:gridCol w="864263">
                  <a:extLst>
                    <a:ext uri="{9D8B030D-6E8A-4147-A177-3AD203B41FA5}">
                      <a16:colId xmlns:a16="http://schemas.microsoft.com/office/drawing/2014/main" val="641808670"/>
                    </a:ext>
                  </a:extLst>
                </a:gridCol>
              </a:tblGrid>
              <a:tr h="180975">
                <a:tc gridSpan="4">
                  <a:txBody>
                    <a:bodyPr/>
                    <a:lstStyle/>
                    <a:p>
                      <a:pPr algn="ctr" fontAlgn="ctr"/>
                      <a:r>
                        <a:rPr lang="en-US" sz="1200" b="1" u="none" strike="noStrike" dirty="0">
                          <a:effectLst/>
                        </a:rPr>
                        <a:t>Year 2012</a:t>
                      </a:r>
                      <a:endParaRPr lang="en-US" sz="1200" b="1" i="0" u="none" strike="noStrike" dirty="0">
                        <a:solidFill>
                          <a:srgbClr val="000000"/>
                        </a:solidFill>
                        <a:effectLst/>
                        <a:latin typeface="Arial" panose="020B0604020202020204" pitchFamily="34" charset="0"/>
                      </a:endParaRPr>
                    </a:p>
                  </a:txBody>
                  <a:tcPr marL="9525" marR="9525" marT="9525" marB="0" anchor="ct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40325143"/>
                  </a:ext>
                </a:extLst>
              </a:tr>
              <a:tr h="180975">
                <a:tc>
                  <a:txBody>
                    <a:bodyPr/>
                    <a:lstStyle/>
                    <a:p>
                      <a:pPr algn="ctr" fontAlgn="ctr"/>
                      <a:r>
                        <a:rPr lang="en-US" sz="1200" u="none" strike="noStrike" dirty="0">
                          <a:effectLst/>
                        </a:rPr>
                        <a:t>measure</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b="1" u="none" strike="noStrike" dirty="0" smtClean="0">
                          <a:effectLst/>
                        </a:rPr>
                        <a:t>Registered</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b="1" u="none" strike="noStrike" dirty="0">
                          <a:effectLst/>
                        </a:rPr>
                        <a:t>casual</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b="1" u="none" strike="noStrike" dirty="0" smtClean="0">
                          <a:effectLst/>
                        </a:rPr>
                        <a:t>Total</a:t>
                      </a:r>
                      <a:endParaRPr lang="en-US" sz="12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42657944"/>
                  </a:ext>
                </a:extLst>
              </a:tr>
              <a:tr h="180975">
                <a:tc>
                  <a:txBody>
                    <a:bodyPr/>
                    <a:lstStyle/>
                    <a:p>
                      <a:pPr algn="ctr" fontAlgn="ctr"/>
                      <a:r>
                        <a:rPr lang="en-US" sz="1200" u="none" strike="noStrike">
                          <a:effectLst/>
                        </a:rPr>
                        <a:t>count</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8734</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8734</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8734</a:t>
                      </a:r>
                      <a:endParaRPr lang="he-IL"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74749348"/>
                  </a:ext>
                </a:extLst>
              </a:tr>
              <a:tr h="180975">
                <a:tc>
                  <a:txBody>
                    <a:bodyPr/>
                    <a:lstStyle/>
                    <a:p>
                      <a:pPr algn="ctr" fontAlgn="ctr"/>
                      <a:r>
                        <a:rPr lang="en-US" sz="1200" b="1" u="none" strike="noStrike" dirty="0">
                          <a:effectLst/>
                        </a:rPr>
                        <a:t>mean</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b="1" u="none" strike="noStrike" dirty="0">
                          <a:effectLst/>
                        </a:rPr>
                        <a:t>191</a:t>
                      </a:r>
                      <a:endParaRPr lang="he-IL"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b="1" u="none" strike="noStrike" dirty="0">
                          <a:effectLst/>
                        </a:rPr>
                        <a:t>42</a:t>
                      </a:r>
                      <a:endParaRPr lang="he-IL"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b="1" u="none" strike="noStrike" dirty="0">
                          <a:effectLst/>
                        </a:rPr>
                        <a:t>234</a:t>
                      </a:r>
                      <a:endParaRPr lang="he-IL" sz="12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22632310"/>
                  </a:ext>
                </a:extLst>
              </a:tr>
              <a:tr h="180975">
                <a:tc>
                  <a:txBody>
                    <a:bodyPr/>
                    <a:lstStyle/>
                    <a:p>
                      <a:pPr algn="ctr" fontAlgn="ctr"/>
                      <a:r>
                        <a:rPr lang="en-US" sz="1200" u="none" strike="noStrike" dirty="0" err="1">
                          <a:effectLst/>
                        </a:rPr>
                        <a:t>std</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175</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56</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208</a:t>
                      </a:r>
                      <a:endParaRPr lang="he-IL"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10629465"/>
                  </a:ext>
                </a:extLst>
              </a:tr>
              <a:tr h="180975">
                <a:tc>
                  <a:txBody>
                    <a:bodyPr/>
                    <a:lstStyle/>
                    <a:p>
                      <a:pPr algn="ctr" fontAlgn="ctr"/>
                      <a:r>
                        <a:rPr lang="en-US" sz="1200" u="none" strike="noStrike">
                          <a:effectLst/>
                        </a:rPr>
                        <a:t>min</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1</a:t>
                      </a:r>
                      <a:endParaRPr lang="he-IL"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48335720"/>
                  </a:ext>
                </a:extLst>
              </a:tr>
              <a:tr h="180975">
                <a:tc>
                  <a:txBody>
                    <a:bodyPr/>
                    <a:lstStyle/>
                    <a:p>
                      <a:pPr algn="ctr" fontAlgn="ctr"/>
                      <a:r>
                        <a:rPr lang="he-IL" sz="1200" u="none" strike="noStrike">
                          <a:effectLst/>
                        </a:rPr>
                        <a:t>25%</a:t>
                      </a:r>
                      <a:endParaRPr lang="he-IL"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46</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5</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53</a:t>
                      </a:r>
                      <a:endParaRPr lang="he-IL"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22505422"/>
                  </a:ext>
                </a:extLst>
              </a:tr>
              <a:tr h="180975">
                <a:tc>
                  <a:txBody>
                    <a:bodyPr/>
                    <a:lstStyle/>
                    <a:p>
                      <a:pPr algn="ctr" fontAlgn="ctr"/>
                      <a:r>
                        <a:rPr lang="he-IL" sz="1200" u="none" strike="noStrike">
                          <a:effectLst/>
                        </a:rPr>
                        <a:t>50%</a:t>
                      </a:r>
                      <a:endParaRPr lang="he-IL"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156</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20</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191</a:t>
                      </a:r>
                      <a:endParaRPr lang="he-IL"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05350632"/>
                  </a:ext>
                </a:extLst>
              </a:tr>
              <a:tr h="180975">
                <a:tc>
                  <a:txBody>
                    <a:bodyPr/>
                    <a:lstStyle/>
                    <a:p>
                      <a:pPr algn="ctr" fontAlgn="ctr"/>
                      <a:r>
                        <a:rPr lang="he-IL" sz="1200" u="none" strike="noStrike">
                          <a:effectLst/>
                        </a:rPr>
                        <a:t>75%</a:t>
                      </a:r>
                      <a:endParaRPr lang="he-IL"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275</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60</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347</a:t>
                      </a:r>
                      <a:endParaRPr lang="he-IL"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7059529"/>
                  </a:ext>
                </a:extLst>
              </a:tr>
              <a:tr h="180975">
                <a:tc>
                  <a:txBody>
                    <a:bodyPr/>
                    <a:lstStyle/>
                    <a:p>
                      <a:pPr algn="ctr" fontAlgn="ctr"/>
                      <a:r>
                        <a:rPr lang="en-US" sz="1200" u="none" strike="noStrike">
                          <a:effectLst/>
                        </a:rPr>
                        <a:t>max</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886</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367</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977</a:t>
                      </a:r>
                      <a:endParaRPr lang="he-IL"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6823974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19720313"/>
              </p:ext>
            </p:extLst>
          </p:nvPr>
        </p:nvGraphicFramePr>
        <p:xfrm>
          <a:off x="2218352" y="3208386"/>
          <a:ext cx="3276601" cy="1924050"/>
        </p:xfrm>
        <a:graphic>
          <a:graphicData uri="http://schemas.openxmlformats.org/drawingml/2006/table">
            <a:tbl>
              <a:tblPr>
                <a:tableStyleId>{5C22544A-7EE6-4342-B048-85BDC9FD1C3A}</a:tableStyleId>
              </a:tblPr>
              <a:tblGrid>
                <a:gridCol w="683812">
                  <a:extLst>
                    <a:ext uri="{9D8B030D-6E8A-4147-A177-3AD203B41FA5}">
                      <a16:colId xmlns:a16="http://schemas.microsoft.com/office/drawing/2014/main" val="1364787562"/>
                    </a:ext>
                  </a:extLst>
                </a:gridCol>
                <a:gridCol w="864263">
                  <a:extLst>
                    <a:ext uri="{9D8B030D-6E8A-4147-A177-3AD203B41FA5}">
                      <a16:colId xmlns:a16="http://schemas.microsoft.com/office/drawing/2014/main" val="4133307489"/>
                    </a:ext>
                  </a:extLst>
                </a:gridCol>
                <a:gridCol w="864263">
                  <a:extLst>
                    <a:ext uri="{9D8B030D-6E8A-4147-A177-3AD203B41FA5}">
                      <a16:colId xmlns:a16="http://schemas.microsoft.com/office/drawing/2014/main" val="1470796555"/>
                    </a:ext>
                  </a:extLst>
                </a:gridCol>
                <a:gridCol w="864263">
                  <a:extLst>
                    <a:ext uri="{9D8B030D-6E8A-4147-A177-3AD203B41FA5}">
                      <a16:colId xmlns:a16="http://schemas.microsoft.com/office/drawing/2014/main" val="1954614896"/>
                    </a:ext>
                  </a:extLst>
                </a:gridCol>
              </a:tblGrid>
              <a:tr h="180975">
                <a:tc gridSpan="4">
                  <a:txBody>
                    <a:bodyPr/>
                    <a:lstStyle/>
                    <a:p>
                      <a:pPr algn="ctr" fontAlgn="b"/>
                      <a:r>
                        <a:rPr lang="en-US" sz="1200" b="1" u="none" strike="noStrike" dirty="0">
                          <a:effectLst/>
                        </a:rPr>
                        <a:t>Year 2011</a:t>
                      </a:r>
                      <a:endParaRPr lang="en-US" sz="1200" b="1"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2349355524"/>
                  </a:ext>
                </a:extLst>
              </a:tr>
              <a:tr h="18097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measure</a:t>
                      </a:r>
                      <a:r>
                        <a:rPr lang="he-IL" sz="1200" u="none" strike="noStrike" dirty="0">
                          <a:effectLst/>
                        </a:rPr>
                        <a:t> </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b="1" u="none" strike="noStrike" dirty="0">
                          <a:effectLst/>
                        </a:rPr>
                        <a:t>registered</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b="1" u="none" strike="noStrike" dirty="0">
                          <a:effectLst/>
                        </a:rPr>
                        <a:t>casual</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b="1" u="none" strike="noStrike" dirty="0" smtClean="0">
                          <a:effectLst/>
                        </a:rPr>
                        <a:t>Total</a:t>
                      </a:r>
                      <a:endParaRPr lang="en-US" sz="12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089125913"/>
                  </a:ext>
                </a:extLst>
              </a:tr>
              <a:tr h="180975">
                <a:tc>
                  <a:txBody>
                    <a:bodyPr/>
                    <a:lstStyle/>
                    <a:p>
                      <a:pPr algn="ctr" fontAlgn="ctr"/>
                      <a:r>
                        <a:rPr lang="en-US" sz="1200" u="none" strike="noStrike">
                          <a:effectLst/>
                        </a:rPr>
                        <a:t>count</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b="0" u="none" strike="noStrike" dirty="0">
                          <a:effectLst/>
                        </a:rPr>
                        <a:t>8645</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b="0" u="none" strike="noStrike" dirty="0">
                          <a:effectLst/>
                        </a:rPr>
                        <a:t>8645</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8645</a:t>
                      </a:r>
                      <a:endParaRPr lang="he-IL"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46519092"/>
                  </a:ext>
                </a:extLst>
              </a:tr>
              <a:tr h="180975">
                <a:tc>
                  <a:txBody>
                    <a:bodyPr/>
                    <a:lstStyle/>
                    <a:p>
                      <a:pPr algn="ctr" fontAlgn="ctr"/>
                      <a:r>
                        <a:rPr lang="en-US" sz="1200" b="1" u="none" strike="noStrike" dirty="0">
                          <a:effectLst/>
                        </a:rPr>
                        <a:t>mean</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b="1" u="none" strike="noStrike" dirty="0">
                          <a:effectLst/>
                        </a:rPr>
                        <a:t>115</a:t>
                      </a:r>
                      <a:endParaRPr lang="he-IL"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b="1" u="none" strike="noStrike" dirty="0">
                          <a:effectLst/>
                        </a:rPr>
                        <a:t>28</a:t>
                      </a:r>
                      <a:endParaRPr lang="he-IL"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b="1" u="none" strike="noStrike" dirty="0">
                          <a:effectLst/>
                        </a:rPr>
                        <a:t>143</a:t>
                      </a:r>
                      <a:endParaRPr lang="he-IL" sz="12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79800270"/>
                  </a:ext>
                </a:extLst>
              </a:tr>
              <a:tr h="180975">
                <a:tc>
                  <a:txBody>
                    <a:bodyPr/>
                    <a:lstStyle/>
                    <a:p>
                      <a:pPr algn="ctr" fontAlgn="ctr"/>
                      <a:r>
                        <a:rPr lang="en-US" sz="1200" u="none" strike="noStrike">
                          <a:effectLst/>
                        </a:rPr>
                        <a:t>std</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109</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38</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133</a:t>
                      </a:r>
                      <a:endParaRPr lang="he-IL"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92840083"/>
                  </a:ext>
                </a:extLst>
              </a:tr>
              <a:tr h="180975">
                <a:tc>
                  <a:txBody>
                    <a:bodyPr/>
                    <a:lstStyle/>
                    <a:p>
                      <a:pPr algn="ctr" fontAlgn="ctr"/>
                      <a:r>
                        <a:rPr lang="en-US" sz="1200" u="none" strike="noStrike">
                          <a:effectLst/>
                        </a:rPr>
                        <a:t>min</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0</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1</a:t>
                      </a:r>
                      <a:endParaRPr lang="he-IL"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82453355"/>
                  </a:ext>
                </a:extLst>
              </a:tr>
              <a:tr h="180975">
                <a:tc>
                  <a:txBody>
                    <a:bodyPr/>
                    <a:lstStyle/>
                    <a:p>
                      <a:pPr algn="ctr" fontAlgn="ctr"/>
                      <a:r>
                        <a:rPr lang="he-IL" sz="1200" u="none" strike="noStrike">
                          <a:effectLst/>
                        </a:rPr>
                        <a:t>25%</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26</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3</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31</a:t>
                      </a:r>
                      <a:endParaRPr lang="he-IL"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59545051"/>
                  </a:ext>
                </a:extLst>
              </a:tr>
              <a:tr h="180975">
                <a:tc>
                  <a:txBody>
                    <a:bodyPr/>
                    <a:lstStyle/>
                    <a:p>
                      <a:pPr algn="ctr" fontAlgn="ctr"/>
                      <a:r>
                        <a:rPr lang="he-IL" sz="1200" u="none" strike="noStrike">
                          <a:effectLst/>
                        </a:rPr>
                        <a:t>50%</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90</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14</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109</a:t>
                      </a:r>
                      <a:endParaRPr lang="he-IL"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10134311"/>
                  </a:ext>
                </a:extLst>
              </a:tr>
              <a:tr h="180975">
                <a:tc>
                  <a:txBody>
                    <a:bodyPr/>
                    <a:lstStyle/>
                    <a:p>
                      <a:pPr algn="ctr" fontAlgn="ctr"/>
                      <a:r>
                        <a:rPr lang="he-IL" sz="1200" u="none" strike="noStrike">
                          <a:effectLst/>
                        </a:rPr>
                        <a:t>75%</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168</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38</a:t>
                      </a:r>
                      <a:endParaRPr lang="he-I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211</a:t>
                      </a:r>
                      <a:endParaRPr lang="he-IL"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84730037"/>
                  </a:ext>
                </a:extLst>
              </a:tr>
              <a:tr h="180975">
                <a:tc>
                  <a:txBody>
                    <a:bodyPr/>
                    <a:lstStyle/>
                    <a:p>
                      <a:pPr algn="ctr" fontAlgn="ctr"/>
                      <a:r>
                        <a:rPr lang="en-US" sz="1200" u="none" strike="noStrike">
                          <a:effectLst/>
                        </a:rPr>
                        <a:t>max</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567</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a:effectLst/>
                        </a:rPr>
                        <a:t>272</a:t>
                      </a:r>
                      <a:endParaRPr lang="he-IL"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he-IL" sz="1200" u="none" strike="noStrike" dirty="0">
                          <a:effectLst/>
                        </a:rPr>
                        <a:t>651</a:t>
                      </a:r>
                      <a:endParaRPr lang="he-IL"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03589511"/>
                  </a:ext>
                </a:extLst>
              </a:tr>
            </a:tbl>
          </a:graphicData>
        </a:graphic>
      </p:graphicFrame>
    </p:spTree>
    <p:extLst>
      <p:ext uri="{BB962C8B-B14F-4D97-AF65-F5344CB8AC3E}">
        <p14:creationId xmlns:p14="http://schemas.microsoft.com/office/powerpoint/2010/main" val="48850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54967" y="581739"/>
            <a:ext cx="10515600" cy="4351338"/>
          </a:xfrm>
        </p:spPr>
        <p:txBody>
          <a:bodyPr/>
          <a:lstStyle/>
          <a:p>
            <a:pPr marL="0" indent="0">
              <a:buNone/>
            </a:pPr>
            <a:r>
              <a:rPr lang="en-US" sz="2400" b="1" dirty="0">
                <a:solidFill>
                  <a:srgbClr val="2AA686"/>
                </a:solidFill>
              </a:rPr>
              <a:t>"Heroes'” </a:t>
            </a:r>
            <a:r>
              <a:rPr lang="en-US" sz="2400" b="1" dirty="0" smtClean="0">
                <a:solidFill>
                  <a:srgbClr val="2AA686"/>
                </a:solidFill>
              </a:rPr>
              <a:t>weakness </a:t>
            </a:r>
            <a:r>
              <a:rPr lang="en-US" sz="2400" b="1" dirty="0">
                <a:solidFill>
                  <a:srgbClr val="2AA686"/>
                </a:solidFill>
              </a:rPr>
              <a:t>by costumer </a:t>
            </a:r>
            <a:r>
              <a:rPr lang="en-US" sz="2400" b="1" dirty="0" smtClean="0">
                <a:solidFill>
                  <a:srgbClr val="2AA686"/>
                </a:solidFill>
              </a:rPr>
              <a:t>segments</a:t>
            </a:r>
          </a:p>
          <a:p>
            <a:pPr marL="0" indent="0">
              <a:buNone/>
            </a:pPr>
            <a:r>
              <a:rPr lang="en-US" sz="2400" b="1" dirty="0" smtClean="0">
                <a:solidFill>
                  <a:srgbClr val="2AA686"/>
                </a:solidFill>
              </a:rPr>
              <a:t/>
            </a:r>
            <a:br>
              <a:rPr lang="en-US" sz="2400" b="1" dirty="0" smtClean="0">
                <a:solidFill>
                  <a:srgbClr val="2AA686"/>
                </a:solidFill>
              </a:rPr>
            </a:br>
            <a:r>
              <a:rPr lang="en-US" sz="2400" b="1" dirty="0" smtClean="0"/>
              <a:t>The Business </a:t>
            </a:r>
            <a:r>
              <a:rPr lang="en-US" sz="2400" b="1" dirty="0"/>
              <a:t>problem: </a:t>
            </a:r>
            <a:r>
              <a:rPr lang="en-US" sz="2400" dirty="0"/>
              <a:t>A </a:t>
            </a:r>
            <a:r>
              <a:rPr lang="en-US" sz="2400" dirty="0" smtClean="0"/>
              <a:t>drop </a:t>
            </a:r>
            <a:r>
              <a:rPr lang="en-US" sz="2400" dirty="0"/>
              <a:t>in sales on several fronts:</a:t>
            </a:r>
            <a:br>
              <a:rPr lang="en-US" sz="2400" dirty="0"/>
            </a:br>
            <a:r>
              <a:rPr lang="en-US" sz="2400" dirty="0"/>
              <a:t/>
            </a:r>
            <a:br>
              <a:rPr lang="en-US" sz="2400" dirty="0"/>
            </a:br>
            <a:r>
              <a:rPr lang="en-US" sz="2400" dirty="0"/>
              <a:t>Costumer </a:t>
            </a:r>
            <a:r>
              <a:rPr lang="en-US" sz="2400" dirty="0" smtClean="0"/>
              <a:t>type</a:t>
            </a:r>
            <a:br>
              <a:rPr lang="en-US" sz="2400" dirty="0" smtClean="0"/>
            </a:br>
            <a:r>
              <a:rPr lang="en-US" sz="2400" dirty="0" smtClean="0"/>
              <a:t>Month</a:t>
            </a:r>
            <a:r>
              <a:rPr lang="en-US" sz="2400" dirty="0"/>
              <a:t/>
            </a:r>
            <a:br>
              <a:rPr lang="en-US" sz="2400" dirty="0"/>
            </a:br>
            <a:r>
              <a:rPr lang="en-US" sz="2400" dirty="0" smtClean="0"/>
              <a:t>Season</a:t>
            </a:r>
            <a:br>
              <a:rPr lang="en-US" sz="2400" dirty="0" smtClean="0"/>
            </a:br>
            <a:r>
              <a:rPr lang="en-US" sz="2400" dirty="0" smtClean="0"/>
              <a:t>Holiday</a:t>
            </a:r>
            <a:r>
              <a:rPr lang="en-US" sz="2400" dirty="0"/>
              <a:t/>
            </a:r>
            <a:br>
              <a:rPr lang="en-US" sz="2400" dirty="0"/>
            </a:br>
            <a:r>
              <a:rPr lang="en-US" sz="2400" dirty="0"/>
              <a:t>Temp. and Humidity</a:t>
            </a:r>
            <a:endParaRPr lang="he-IL" sz="2400" dirty="0"/>
          </a:p>
        </p:txBody>
      </p:sp>
    </p:spTree>
    <p:extLst>
      <p:ext uri="{BB962C8B-B14F-4D97-AF65-F5344CB8AC3E}">
        <p14:creationId xmlns:p14="http://schemas.microsoft.com/office/powerpoint/2010/main" val="29691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71" y="1819468"/>
            <a:ext cx="7697756" cy="1200329"/>
          </a:xfrm>
          <a:prstGeom prst="rect">
            <a:avLst/>
          </a:prstGeom>
        </p:spPr>
        <p:txBody>
          <a:bodyPr wrap="square">
            <a:spAutoFit/>
          </a:bodyPr>
          <a:lstStyle/>
          <a:p>
            <a:pPr algn="ctr"/>
            <a:r>
              <a:rPr lang="en-US" sz="7200" dirty="0" smtClean="0"/>
              <a:t>By month</a:t>
            </a:r>
            <a:endParaRPr lang="he-IL" sz="7200" dirty="0"/>
          </a:p>
        </p:txBody>
      </p:sp>
    </p:spTree>
    <p:extLst>
      <p:ext uri="{BB962C8B-B14F-4D97-AF65-F5344CB8AC3E}">
        <p14:creationId xmlns:p14="http://schemas.microsoft.com/office/powerpoint/2010/main" val="346963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52387" y="2229007"/>
            <a:ext cx="5175122" cy="3392305"/>
          </a:xfrm>
          <a:prstGeom prst="rect">
            <a:avLst/>
          </a:prstGeom>
        </p:spPr>
      </p:pic>
      <p:pic>
        <p:nvPicPr>
          <p:cNvPr id="5" name="Picture 4"/>
          <p:cNvPicPr>
            <a:picLocks noChangeAspect="1"/>
          </p:cNvPicPr>
          <p:nvPr/>
        </p:nvPicPr>
        <p:blipFill>
          <a:blip r:embed="rId3"/>
          <a:stretch>
            <a:fillRect/>
          </a:stretch>
        </p:blipFill>
        <p:spPr>
          <a:xfrm>
            <a:off x="987321" y="2229007"/>
            <a:ext cx="4809230" cy="3152462"/>
          </a:xfrm>
          <a:prstGeom prst="rect">
            <a:avLst/>
          </a:prstGeom>
        </p:spPr>
      </p:pic>
      <p:sp>
        <p:nvSpPr>
          <p:cNvPr id="6" name="Title 5"/>
          <p:cNvSpPr>
            <a:spLocks noGrp="1"/>
          </p:cNvSpPr>
          <p:nvPr>
            <p:ph type="title"/>
          </p:nvPr>
        </p:nvSpPr>
        <p:spPr>
          <a:xfrm>
            <a:off x="838200" y="932507"/>
            <a:ext cx="10515600" cy="758181"/>
          </a:xfrm>
        </p:spPr>
        <p:txBody>
          <a:bodyPr>
            <a:normAutofit fontScale="90000"/>
          </a:bodyPr>
          <a:lstStyle/>
          <a:p>
            <a:r>
              <a:rPr lang="en-US" sz="2400" b="1" dirty="0"/>
              <a:t>Despite a higher average sales rate for registered clients in 2012, </a:t>
            </a:r>
            <a:r>
              <a:rPr lang="en-US" sz="2400" b="1" dirty="0" smtClean="0"/>
              <a:t/>
            </a:r>
            <a:br>
              <a:rPr lang="en-US" sz="2400" b="1" dirty="0" smtClean="0"/>
            </a:br>
            <a:r>
              <a:rPr lang="en-US" sz="2400" b="1" dirty="0" smtClean="0"/>
              <a:t>January</a:t>
            </a:r>
            <a:r>
              <a:rPr lang="en-US" sz="2400" b="1" dirty="0"/>
              <a:t>, February, and November and December are relatively weak sales months.</a:t>
            </a:r>
            <a:r>
              <a:rPr lang="he-IL" sz="2400" dirty="0"/>
              <a:t/>
            </a:r>
            <a:br>
              <a:rPr lang="he-IL" sz="2400" dirty="0"/>
            </a:br>
            <a:r>
              <a:rPr lang="en-US" sz="2400" dirty="0" smtClean="0"/>
              <a:t/>
            </a:r>
            <a:br>
              <a:rPr lang="en-US" sz="2400" dirty="0" smtClean="0"/>
            </a:br>
            <a:r>
              <a:rPr lang="en-US" sz="2400" dirty="0"/>
              <a:t/>
            </a:r>
            <a:br>
              <a:rPr lang="en-US" sz="2400" dirty="0"/>
            </a:br>
            <a:r>
              <a:rPr lang="en-US" sz="2400" b="1" dirty="0" smtClean="0"/>
              <a:t>Distribution </a:t>
            </a:r>
            <a:r>
              <a:rPr lang="en-US" sz="2400" b="1" dirty="0"/>
              <a:t>of registered </a:t>
            </a:r>
            <a:r>
              <a:rPr lang="en-US" sz="2400" b="1" dirty="0" smtClean="0"/>
              <a:t>clients </a:t>
            </a:r>
            <a:r>
              <a:rPr lang="en-US" sz="2400" b="1" dirty="0"/>
              <a:t>by season for 2011</a:t>
            </a:r>
            <a:r>
              <a:rPr lang="en-US" sz="2400" b="1" dirty="0" smtClean="0"/>
              <a:t>, 2012</a:t>
            </a:r>
            <a:endParaRPr lang="he-IL" sz="2400" b="1" dirty="0"/>
          </a:p>
        </p:txBody>
      </p:sp>
    </p:spTree>
    <p:extLst>
      <p:ext uri="{BB962C8B-B14F-4D97-AF65-F5344CB8AC3E}">
        <p14:creationId xmlns:p14="http://schemas.microsoft.com/office/powerpoint/2010/main" val="176674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12573" y="2142735"/>
            <a:ext cx="4773528" cy="3129059"/>
          </a:xfrm>
          <a:prstGeom prst="rect">
            <a:avLst/>
          </a:prstGeom>
        </p:spPr>
      </p:pic>
      <p:pic>
        <p:nvPicPr>
          <p:cNvPr id="4" name="Picture 3"/>
          <p:cNvPicPr>
            <a:picLocks noChangeAspect="1"/>
          </p:cNvPicPr>
          <p:nvPr/>
        </p:nvPicPr>
        <p:blipFill>
          <a:blip r:embed="rId3"/>
          <a:stretch>
            <a:fillRect/>
          </a:stretch>
        </p:blipFill>
        <p:spPr>
          <a:xfrm>
            <a:off x="1427796" y="2142735"/>
            <a:ext cx="4531549" cy="2970441"/>
          </a:xfrm>
          <a:prstGeom prst="rect">
            <a:avLst/>
          </a:prstGeom>
        </p:spPr>
      </p:pic>
      <p:sp>
        <p:nvSpPr>
          <p:cNvPr id="5" name="Title 4"/>
          <p:cNvSpPr>
            <a:spLocks noGrp="1"/>
          </p:cNvSpPr>
          <p:nvPr>
            <p:ph type="title"/>
          </p:nvPr>
        </p:nvSpPr>
        <p:spPr/>
        <p:txBody>
          <a:bodyPr>
            <a:normAutofit/>
          </a:bodyPr>
          <a:lstStyle/>
          <a:p>
            <a:r>
              <a:rPr lang="en-US" sz="2400" b="1" dirty="0"/>
              <a:t>In spite of a higher average sales rate for casual clients in </a:t>
            </a:r>
            <a:r>
              <a:rPr lang="en-US" sz="2400" b="1" dirty="0" smtClean="0"/>
              <a:t>2012 as opposed to 2011,</a:t>
            </a:r>
            <a:br>
              <a:rPr lang="en-US" sz="2400" b="1" dirty="0" smtClean="0"/>
            </a:br>
            <a:r>
              <a:rPr lang="en-US" sz="2400" b="1" dirty="0" smtClean="0"/>
              <a:t>the </a:t>
            </a:r>
            <a:r>
              <a:rPr lang="en-US" sz="2400" b="1" dirty="0"/>
              <a:t>same months saw a decline in average </a:t>
            </a:r>
            <a:r>
              <a:rPr lang="en-US" sz="2400" b="1" dirty="0" smtClean="0"/>
              <a:t>sales, as for registered clients.</a:t>
            </a:r>
            <a:endParaRPr lang="he-IL" sz="2400" dirty="0"/>
          </a:p>
        </p:txBody>
      </p:sp>
      <p:sp>
        <p:nvSpPr>
          <p:cNvPr id="6" name="Content Placeholder 5"/>
          <p:cNvSpPr>
            <a:spLocks noGrp="1"/>
          </p:cNvSpPr>
          <p:nvPr>
            <p:ph idx="1"/>
          </p:nvPr>
        </p:nvSpPr>
        <p:spPr/>
        <p:txBody>
          <a:bodyPr/>
          <a:lstStyle/>
          <a:p>
            <a:endParaRPr lang="he-IL"/>
          </a:p>
        </p:txBody>
      </p:sp>
    </p:spTree>
    <p:extLst>
      <p:ext uri="{BB962C8B-B14F-4D97-AF65-F5344CB8AC3E}">
        <p14:creationId xmlns:p14="http://schemas.microsoft.com/office/powerpoint/2010/main" val="344917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71" y="1819468"/>
            <a:ext cx="7697756" cy="1200329"/>
          </a:xfrm>
          <a:prstGeom prst="rect">
            <a:avLst/>
          </a:prstGeom>
        </p:spPr>
        <p:txBody>
          <a:bodyPr wrap="square">
            <a:spAutoFit/>
          </a:bodyPr>
          <a:lstStyle/>
          <a:p>
            <a:pPr algn="ctr"/>
            <a:r>
              <a:rPr lang="en-US" sz="7200" dirty="0" smtClean="0"/>
              <a:t>By season</a:t>
            </a:r>
            <a:endParaRPr lang="he-IL" sz="7200" dirty="0"/>
          </a:p>
        </p:txBody>
      </p:sp>
    </p:spTree>
    <p:extLst>
      <p:ext uri="{BB962C8B-B14F-4D97-AF65-F5344CB8AC3E}">
        <p14:creationId xmlns:p14="http://schemas.microsoft.com/office/powerpoint/2010/main" val="48330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8064"/>
            <a:ext cx="9144000" cy="1946494"/>
          </a:xfrm>
        </p:spPr>
        <p:txBody>
          <a:bodyPr>
            <a:normAutofit fontScale="90000"/>
          </a:bodyPr>
          <a:lstStyle/>
          <a:p>
            <a:pPr algn="l"/>
            <a:r>
              <a:rPr lang="en-US" sz="2400" dirty="0"/>
              <a:t>In 2012, the number of </a:t>
            </a:r>
            <a:r>
              <a:rPr lang="en-US" sz="2400" dirty="0" smtClean="0"/>
              <a:t>registered </a:t>
            </a:r>
            <a:r>
              <a:rPr lang="en-US" sz="2400" dirty="0"/>
              <a:t>clients is highest on average in the summer (230) and spring (201), but in the winter, the number of registered clients dropped by nearly half.</a:t>
            </a: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Registered clients </a:t>
            </a:r>
            <a:r>
              <a:rPr lang="en-US" sz="2400" dirty="0"/>
              <a:t>distribution by season for 2011 and 2012 </a:t>
            </a:r>
            <a:endParaRPr lang="he-IL" sz="2400" dirty="0"/>
          </a:p>
        </p:txBody>
      </p:sp>
      <p:pic>
        <p:nvPicPr>
          <p:cNvPr id="5" name="Picture 4"/>
          <p:cNvPicPr>
            <a:picLocks noChangeAspect="1"/>
          </p:cNvPicPr>
          <p:nvPr/>
        </p:nvPicPr>
        <p:blipFill>
          <a:blip r:embed="rId2"/>
          <a:stretch>
            <a:fillRect/>
          </a:stretch>
        </p:blipFill>
        <p:spPr>
          <a:xfrm>
            <a:off x="6695032" y="2798632"/>
            <a:ext cx="4374736" cy="2867650"/>
          </a:xfrm>
          <a:prstGeom prst="rect">
            <a:avLst/>
          </a:prstGeom>
        </p:spPr>
      </p:pic>
      <p:pic>
        <p:nvPicPr>
          <p:cNvPr id="6" name="Picture 5"/>
          <p:cNvPicPr>
            <a:picLocks noChangeAspect="1"/>
          </p:cNvPicPr>
          <p:nvPr/>
        </p:nvPicPr>
        <p:blipFill>
          <a:blip r:embed="rId3"/>
          <a:stretch>
            <a:fillRect/>
          </a:stretch>
        </p:blipFill>
        <p:spPr>
          <a:xfrm>
            <a:off x="1424177" y="2798632"/>
            <a:ext cx="4108876" cy="2693378"/>
          </a:xfrm>
          <a:prstGeom prst="rect">
            <a:avLst/>
          </a:prstGeom>
        </p:spPr>
      </p:pic>
    </p:spTree>
    <p:extLst>
      <p:ext uri="{BB962C8B-B14F-4D97-AF65-F5344CB8AC3E}">
        <p14:creationId xmlns:p14="http://schemas.microsoft.com/office/powerpoint/2010/main" val="291505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742</Words>
  <Application>Microsoft Office PowerPoint</Application>
  <PresentationFormat>Widescreen</PresentationFormat>
  <Paragraphs>241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Bicycle rental service "Heroes“ Unlocking Customer Insights       </vt:lpstr>
      <vt:lpstr>Main objectives:</vt:lpstr>
      <vt:lpstr>"Heroes'” Strength by costumer segments</vt:lpstr>
      <vt:lpstr>PowerPoint Presentation</vt:lpstr>
      <vt:lpstr>PowerPoint Presentation</vt:lpstr>
      <vt:lpstr>Despite a higher average sales rate for registered clients in 2012,  January, February, and November and December are relatively weak sales months.   Distribution of registered clients by season for 2011, 2012</vt:lpstr>
      <vt:lpstr>In spite of a higher average sales rate for casual clients in 2012 as opposed to 2011, the same months saw a decline in average sales, as for registered clients.</vt:lpstr>
      <vt:lpstr>PowerPoint Presentation</vt:lpstr>
      <vt:lpstr>In 2012, the number of registered clients is highest on average in the summer (230) and spring (201), but in the winter, the number of registered clients dropped by nearly half.   Registered clients distribution by season for 2011 and 2012 </vt:lpstr>
      <vt:lpstr>In 2012, the number of casual clients is highest on average in the summer and spring (58 in both), but in the winter, the number of registered clients dropped by nearly half.  Casual clients distribution by season for 2011 and 2012 </vt:lpstr>
      <vt:lpstr>PowerPoint Presentation</vt:lpstr>
      <vt:lpstr>Registered customers are more likely to rent a bike on holiday.  This is a surprising finding.  It could be that the holiday season serves as a trigger for registration.  It could also be that some of the vacations occur in the summer and spring.      Registered clients distribution by holiday for 2011 and 2012 </vt:lpstr>
      <vt:lpstr>Not on a holiday, casual customers are more likely to rent a bike. Their contact with "Heroes" might be driven by urgent daily needs.      Casual clients distribution by holiday for 2011 and 2012 </vt:lpstr>
      <vt:lpstr>  The optimal level of humidity for maximizing register sales is medium. If the humidity is very high or very low, registered customers are less likely to rent a bike.     Registered vs. casual clients by humidity level (2011 and 2012)  </vt:lpstr>
      <vt:lpstr>Months with higher/lower level of humidity on average, have lower registers clients on average.    Registered by humidity level and month, 2011 and 2012 </vt:lpstr>
      <vt:lpstr>Casual clients by humidity level and month, 2011 and 2012</vt:lpstr>
      <vt:lpstr>Model calculation for Hero's key sales contributors, by segment:  Both registered and casual clients' sales are strongly and negatively influenced by humidity level (p&lt;0.001)  ‘Feeling temperature’ (normalized) has also a strong and positive contribution to explain both registered and casual clients’ sales (p&lt;0.001).  Real temperature has a positive contribution to explain casual clients’ sales (p&lt;0.001). </vt:lpstr>
      <vt:lpstr>Conclusions and recommendations for leveraging Heroes’ sales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Bicycle rental service "Heroes“  Business problem: decrease in sales by several parameters: Season month Temp. Humidity </dc:title>
  <dc:creator>Or Raviv</dc:creator>
  <cp:lastModifiedBy>Or Raviv</cp:lastModifiedBy>
  <cp:revision>342</cp:revision>
  <dcterms:created xsi:type="dcterms:W3CDTF">2023-02-02T16:49:57Z</dcterms:created>
  <dcterms:modified xsi:type="dcterms:W3CDTF">2023-02-07T18:28:57Z</dcterms:modified>
</cp:coreProperties>
</file>