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3"/>
  </p:notesMasterIdLst>
  <p:sldIdLst>
    <p:sldId id="403"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9" d="100"/>
          <a:sy n="119" d="100"/>
        </p:scale>
        <p:origin x="-128" y="-50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53" Type="http://schemas.openxmlformats.org/officeDocument/2006/relationships/notesMaster" Target="notesMasters/notesMaster1.xml"/><Relationship Id="rId154" Type="http://schemas.openxmlformats.org/officeDocument/2006/relationships/printerSettings" Target="printerSettings/printerSettings1.bin"/><Relationship Id="rId155" Type="http://schemas.openxmlformats.org/officeDocument/2006/relationships/presProps" Target="presProps.xml"/><Relationship Id="rId156" Type="http://schemas.openxmlformats.org/officeDocument/2006/relationships/viewProps" Target="viewProps.xml"/><Relationship Id="rId157" Type="http://schemas.openxmlformats.org/officeDocument/2006/relationships/theme" Target="theme/theme1.xml"/><Relationship Id="rId15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40" Type="http://schemas.openxmlformats.org/officeDocument/2006/relationships/slide" Target="slides/slide135.xml"/><Relationship Id="rId141" Type="http://schemas.openxmlformats.org/officeDocument/2006/relationships/slide" Target="slides/slide1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 Id="rId3" Type="http://schemas.openxmlformats.org/officeDocument/2006/relationships/hyperlink" Target="https://en.wikipedia.org/wiki/Ghostscript" TargetMode="Externa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lang="en-US" sz="1200" b="0" strike="noStrike" spc="-1">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5800" y="1143000"/>
            <a:ext cx="5485680" cy="3085200"/>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useful for lawyers, managers or developers who may not be familiar with FOSS licenses.</a:t>
            </a:r>
            <a:endParaRPr lang="en-US" sz="1200" b="0" strike="noStrike" spc="-1">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160" cy="3428280"/>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provides the “big picture” about what FOSS licenses do. It also explains a resource where you can find out more about some FOSS licenses.</a:t>
            </a:r>
            <a:endParaRPr lang="en-US" sz="1200" b="0" strike="noStrike" spc="-1">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160" cy="3428280"/>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lang="en-US" sz="1200" b="0" strike="noStrike" spc="-1">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160" cy="3428280"/>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proprietary or closed source licenses. These licenses often have very different requirements and rules compared to FOSS licenses.</a:t>
            </a:r>
            <a:endParaRPr lang="en-US" sz="1200" b="0" strike="noStrike" spc="-1">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160" cy="3428280"/>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160" cy="3428280"/>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lang="en-US" sz="1200" b="0" strike="noStrike" spc="-1">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160" cy="3428280"/>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lang="en-US" sz="1200" b="0" strike="noStrike" spc="-1">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160" cy="3428280"/>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slides explains multi-licensing. This is the situation where more than set of license terms can apply to a piece of software.</a:t>
            </a:r>
            <a:r>
              <a:t/>
            </a:r>
            <a:br/>
            <a:r>
              <a:t/>
            </a:r>
            <a:br/>
            <a:r>
              <a:rPr lang="en-US" sz="1200" b="1" strike="noStrike" spc="-1">
                <a:solidFill>
                  <a:srgbClr val="000000"/>
                </a:solidFill>
                <a:latin typeface="Roboto"/>
                <a:ea typeface="Roboto"/>
              </a:rPr>
              <a:t>Conjunctive</a:t>
            </a:r>
            <a:r>
              <a:rPr lang="en-US" sz="1200" b="0" strike="noStrike" spc="-1">
                <a:solidFill>
                  <a:srgbClr val="000000"/>
                </a:solidFill>
                <a:latin typeface="Roboto"/>
                <a:ea typeface="Roboto"/>
              </a:rPr>
              <a:t> = Multiple licenses apply</a:t>
            </a:r>
            <a:endParaRPr lang="en-US" sz="1200" b="0" strike="noStrike" spc="-1">
              <a:latin typeface="Arial"/>
            </a:endParaRPr>
          </a:p>
          <a:p>
            <a:pPr marL="457200" indent="-216000">
              <a:lnSpc>
                <a:spcPct val="100000"/>
              </a:lnSpc>
            </a:pPr>
            <a:r>
              <a:rPr lang="en-US" sz="1200" b="0" strike="noStrike" spc="-1">
                <a:solidFill>
                  <a:srgbClr val="000000"/>
                </a:solidFill>
                <a:latin typeface="Roboto"/>
                <a:ea typeface="Roboto"/>
              </a:rPr>
              <a:t>GPL-2.0 project also includes code under BSD-3-Clause </a:t>
            </a:r>
            <a:endParaRPr lang="en-US" sz="1200" b="0" strike="noStrike" spc="-1">
              <a:latin typeface="Arial"/>
            </a:endParaRPr>
          </a:p>
          <a:p>
            <a:pPr marL="596520" indent="-11520">
              <a:lnSpc>
                <a:spcPct val="100000"/>
              </a:lnSpc>
            </a:pPr>
            <a:r>
              <a:rPr lang="en-US" sz="1200" b="0" strike="noStrike" spc="-1">
                <a:solidFill>
                  <a:srgbClr val="000000"/>
                </a:solidFill>
                <a:latin typeface="Roboto"/>
                <a:ea typeface="Roboto"/>
              </a:rPr>
              <a:t>In this situation you have to comply with both sets of license terms</a:t>
            </a:r>
            <a:endParaRPr lang="en-US" sz="1200" b="0" strike="noStrike" spc="-1">
              <a:latin typeface="Arial"/>
            </a:endParaRPr>
          </a:p>
          <a:p>
            <a:pPr marL="596520" indent="-11520">
              <a:lnSpc>
                <a:spcPct val="100000"/>
              </a:lnSpc>
            </a:pPr>
            <a:r>
              <a:rPr lang="en-US" sz="1200" b="1" strike="noStrike" spc="-1">
                <a:solidFill>
                  <a:srgbClr val="000000"/>
                </a:solidFill>
                <a:latin typeface="Roboto"/>
                <a:ea typeface="Roboto"/>
              </a:rPr>
              <a:t>Disjunctive</a:t>
            </a:r>
            <a:r>
              <a:rPr lang="en-US" sz="1200" b="0" strike="noStrike" spc="-1">
                <a:solidFill>
                  <a:srgbClr val="000000"/>
                </a:solidFill>
                <a:latin typeface="Roboto"/>
                <a:ea typeface="Roboto"/>
              </a:rPr>
              <a:t> = Choice of one open source license or another</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Mozilla tri-license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Jetty</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Ruby</a:t>
            </a:r>
            <a:endParaRPr lang="en-US" sz="1200" b="0" strike="noStrike" spc="-1">
              <a:latin typeface="Arial"/>
            </a:endParaRPr>
          </a:p>
          <a:p>
            <a:pPr marL="457200" indent="-11520">
              <a:lnSpc>
                <a:spcPct val="100000"/>
              </a:lnSpc>
            </a:pPr>
            <a:r>
              <a:t/>
            </a:r>
            <a:br/>
            <a:r>
              <a:rPr lang="en-US" sz="1200" b="0" strike="noStrike" spc="-1">
                <a:solidFill>
                  <a:srgbClr val="000000"/>
                </a:solidFill>
                <a:latin typeface="Roboto"/>
                <a:ea typeface="Roboto"/>
              </a:rPr>
              <a:t>Disjunctive licensing may be something important to explore more deeply when creating a FOSS policy.</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1" strike="noStrike" spc="-1">
                <a:solidFill>
                  <a:srgbClr val="000000"/>
                </a:solidFill>
                <a:latin typeface="Roboto"/>
                <a:ea typeface="Roboto"/>
              </a:rPr>
              <a:t>Example: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MPL 1.1/GPL 2.0/LGPL 2.1 -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 .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dual</a:t>
            </a:r>
            <a:r>
              <a:rPr lang="en-US" sz="1200" b="0" strike="noStrike" spc="-1">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For more on dual-licensing as a business model: http://oss-watch.ac.uk/resources/duallicence2 </a:t>
            </a:r>
            <a:endParaRPr lang="en-US" sz="1200" b="0" strike="noStrike" spc="-1">
              <a:latin typeface="Arial"/>
            </a:endParaRPr>
          </a:p>
          <a:p>
            <a:pPr marL="457200" indent="-11520">
              <a:lnSpc>
                <a:spcPct val="100000"/>
              </a:lnSpc>
            </a:pPr>
            <a:endParaRPr lang="en-US" sz="1200" b="0" strike="noStrike" spc="-1">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0880" y="694800"/>
            <a:ext cx="6095160" cy="3428280"/>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licenses are Free and FOSS Software licenses generally make source code available under terms that allow for modification and redistribution.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permissive FOSS licenses include MIT, BSD, and Apache.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copyleft-style licenses include GPL and LGPL.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5800" y="1143000"/>
            <a:ext cx="5485680" cy="3085200"/>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covers the big picture of FOSS compliance. It explains how compliance works from first principles.</a:t>
            </a:r>
            <a:endParaRPr lang="en-US" sz="1200" b="0" strike="noStrike" spc="-1">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160" cy="3428280"/>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lang="en-US" sz="1200" b="0" strike="noStrike" spc="-1">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160" cy="3428280"/>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expands on what compliance obligations must be satisfied in typical FOSS licenses.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lang="en-US" sz="1200" b="0" strike="noStrike" spc="-1">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160" cy="3428280"/>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lang="en-US" sz="1200" b="0" strike="noStrike" spc="-1">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160" cy="3428280"/>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modifying code can impose obligations under FOSS licenses. It explains a little bit about derivative works.</a:t>
            </a:r>
            <a:endParaRPr lang="en-US" sz="1200" b="0" strike="noStrike" spc="-1">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160" cy="3428280"/>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how FOSS compliance programs work in “broad strokes” (a basic overview). </a:t>
            </a:r>
            <a:endParaRPr lang="en-US" sz="1200" b="0" strike="noStrike" spc="-1">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040" cy="308592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r>
              <a:t/>
            </a:r>
            <a:br/>
            <a:r>
              <a:t/>
            </a: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160" cy="3428280"/>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more about how FOSS compliance practices can work in an organization. </a:t>
            </a:r>
            <a:endParaRPr lang="en-US" sz="1200" b="0" strike="noStrike" spc="-1">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160" cy="3428280"/>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0880" y="694800"/>
            <a:ext cx="6095160" cy="3428280"/>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two main goals of a FOSS compliance program are </a:t>
            </a:r>
            <a:r>
              <a:rPr lang="en-US" sz="1200" b="1" strike="noStrike" spc="-1">
                <a:solidFill>
                  <a:srgbClr val="000000"/>
                </a:solidFill>
                <a:latin typeface="Roboto"/>
                <a:ea typeface="Roboto"/>
              </a:rPr>
              <a:t>know your obligations</a:t>
            </a:r>
            <a:r>
              <a:rPr lang="en-US" sz="1200" b="0" strike="noStrike" spc="-1">
                <a:solidFill>
                  <a:srgbClr val="000000"/>
                </a:solidFill>
                <a:latin typeface="Roboto"/>
                <a:ea typeface="Roboto"/>
              </a:rPr>
              <a:t> and to </a:t>
            </a:r>
            <a:r>
              <a:rPr lang="en-US" sz="1200" b="1" strike="noStrike" spc="-1">
                <a:solidFill>
                  <a:srgbClr val="000000"/>
                </a:solidFill>
                <a:latin typeface="Roboto"/>
                <a:ea typeface="Roboto"/>
              </a:rPr>
              <a:t>satisfy your obligations</a:t>
            </a:r>
            <a:r>
              <a:rPr lang="en-US" sz="1200" b="0" strike="noStrike" spc="-1">
                <a:solidFill>
                  <a:srgbClr val="000000"/>
                </a:solidFill>
                <a:latin typeface="Roboto"/>
                <a:ea typeface="Roboto"/>
              </a:rPr>
              <a:t>.</a:t>
            </a:r>
            <a:r>
              <a:t/>
            </a:r>
            <a:br/>
            <a:r>
              <a:t/>
            </a:r>
            <a:br/>
            <a:r>
              <a:rPr lang="en-US" sz="1200" b="0" strike="noStrike" spc="-1">
                <a:solidFill>
                  <a:srgbClr val="000000"/>
                </a:solidFill>
                <a:latin typeface="Roboto"/>
                <a:ea typeface="Roboto"/>
              </a:rPr>
              <a:t>The important business practices of a FOSS compliance program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Identification of the origin and license of FOSS software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Tracking FOSS software within the development process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Performing FOSS review and identifying license obligations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Fulfillment of license obligations when product ships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Oversight for FOSS Compliance Program, creation of policy, and compliance decisions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Training</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r>
              <a:rPr lang="en-US" sz="1200" b="0" strike="noStrike" spc="-1">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5800" y="1143000"/>
            <a:ext cx="5485680" cy="3085200"/>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fundamental concepts in understanding FOSS usage</a:t>
            </a:r>
            <a:endParaRPr lang="en-US" sz="1200" b="0" strike="noStrike" spc="-1">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160" cy="3428280"/>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lang="en-US" sz="1200" b="0" strike="noStrike" spc="-1">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160" cy="3428280"/>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incorporation means when using FOSS.</a:t>
            </a:r>
            <a:endParaRPr lang="en-US" sz="1200" b="0" strike="noStrike" spc="-1">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160" cy="3428280"/>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linking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160" cy="3428280"/>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modification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translation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94800"/>
            <a:ext cx="6095160" cy="3428280"/>
          </a:xfrm>
          <a:prstGeom prst="rect">
            <a:avLst/>
          </a:prstGeom>
        </p:spPr>
      </p:sp>
      <p:sp>
        <p:nvSpPr>
          <p:cNvPr id="98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intended to help a company identify where their internal FOSS policy is located in the company documentation.</a:t>
            </a:r>
            <a:endParaRPr lang="en-US" sz="1200" b="0" strike="noStrike" spc="-1">
              <a:latin typeface="Arial"/>
            </a:endParaRPr>
          </a:p>
        </p:txBody>
      </p:sp>
      <p:sp>
        <p:nvSpPr>
          <p:cNvPr id="98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0212BD-966F-4063-BA2B-3E7F600AF95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160" cy="3428280"/>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lang="en-US" sz="1200" b="0" strike="noStrike" spc="-1">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Incorporation is when you copy portions of a FOSS component into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Linking is when you link or join a FOSS component with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Modification is when you make changes to a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Translation is when you transform the code from one state to another.</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When thinking about distribution of Open Source you should consider to things:</a:t>
            </a: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Who receives the software?</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Customer/Partner</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Community project</a:t>
            </a:r>
            <a:endParaRPr lang="en-US" sz="2400" b="0" strike="noStrike" spc="-1">
              <a:latin typeface="Arial"/>
            </a:endParaRPr>
          </a:p>
          <a:p>
            <a:pPr>
              <a:lnSpc>
                <a:spcPct val="100000"/>
              </a:lnSpc>
            </a:pPr>
            <a:r>
              <a:rPr lang="en-US" sz="1200" b="0" strike="noStrike" spc="-1">
                <a:solidFill>
                  <a:srgbClr val="000000"/>
                </a:solidFill>
                <a:latin typeface="Roboto"/>
                <a:ea typeface="Roboto"/>
              </a:rPr>
              <a:t>What is the format for delivery?</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Source code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Binary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Pre-loaded onto hardware</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5800" y="1143000"/>
            <a:ext cx="5485680" cy="3085200"/>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a “FOSS Review” process in which FOSS usage is analyzed and the relevant obligations are determined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160" cy="3428280"/>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is a basic building block of a FOSS Compliance Program.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A FOSS Review can be the meeting point for engineering, business and legal teams, and can require planning and organization to successfully conduct on a large scale.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Engineering or developer teams may participate in gathering relevant information</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Legal teams analyze and determine license obligations and provide guidance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Business and engineering teams may receive and implement guidance</a:t>
            </a:r>
            <a:endParaRPr lang="en-US" sz="1200" b="0" strike="noStrike" spc="-1">
              <a:latin typeface="Arial"/>
            </a:endParaRPr>
          </a:p>
          <a:p>
            <a:pPr>
              <a:lnSpc>
                <a:spcPct val="100000"/>
              </a:lnSpc>
            </a:pPr>
            <a:endParaRPr lang="en-US" sz="1200" b="0" strike="noStrike" spc="-1">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680" y="695160"/>
            <a:ext cx="6092640" cy="3427200"/>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is to identify the proper parties to initiate a FOSS Review</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Important questions to ask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Who are the decision makers about FOSS usage (managers, architects, individual engineers, etc.)?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How can they raise questions about FOSS usage?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Is there a regular point in your development process where FOSS Reviews can begin?</a:t>
            </a:r>
            <a:endParaRPr lang="en-US" sz="1200" b="0" strike="noStrike" spc="-1">
              <a:latin typeface="Arial"/>
            </a:endParaRPr>
          </a:p>
          <a:p>
            <a:pPr>
              <a:lnSpc>
                <a:spcPct val="100000"/>
              </a:lnSpc>
            </a:pPr>
            <a:endParaRPr lang="en-US" sz="1200" b="0" strike="noStrike" spc="-1">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680" y="695160"/>
            <a:ext cx="6092640" cy="3427200"/>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lang="en-US" sz="1200" b="0" strike="noStrike" spc="-1">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0880" y="694800"/>
            <a:ext cx="6095160" cy="3428280"/>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may consist of an interdisciplinary team</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which may include in-house or outside attorneys, reviews and evaluates the FOSS usage for license obligations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may be supported by others, including:</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Other specialists or representatives that may be impacted by FOSS-related issues, such as commercial licensing, compliance or business planning teams. </a:t>
            </a:r>
            <a:endParaRPr lang="en-US" sz="1200" b="0" strike="noStrike" spc="-1">
              <a:latin typeface="Arial"/>
            </a:endParaRPr>
          </a:p>
          <a:p>
            <a:pPr>
              <a:lnSpc>
                <a:spcPct val="100000"/>
              </a:lnSpc>
            </a:pPr>
            <a:endParaRPr lang="en-US" sz="1200" b="0" strike="noStrike" spc="-1">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0880" y="694800"/>
            <a:ext cx="6095160" cy="3428280"/>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Once the proposed FOSS usage has been fully assessed, the legal team will then have the necessary information on which to make its judgments.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0880" y="694800"/>
            <a:ext cx="6095160" cy="3428280"/>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160" cy="3428280"/>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160" cy="3428280"/>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0880" y="694800"/>
            <a:ext cx="6095160" cy="3428280"/>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To gather and analyze information regarding FOSS usage and to produce appropriate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The method for initiating this process may vary by company, but should be open to those who are involved in using FOSS in development.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or contact the FOSS review team. The process should be flexible enough so that FOSS users in your organization have access to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copyright notices, attribution and source code normally helps to identify who is licensing the FOSS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lang="en-US" sz="1200" b="0" strike="noStrike" spc="-1">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160" cy="3428280"/>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160" cy="3428280"/>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680" y="695160"/>
            <a:ext cx="6092640" cy="3427200"/>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160" cy="3428280"/>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in our example process is to identify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160" cy="3428280"/>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next step is auditing source code identified in the previous step.</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review team may then produce an audit report with its conclusions regarding the origin and licensing of the source code.</a:t>
            </a:r>
            <a:endParaRPr lang="en-US" sz="1200" b="0" strike="noStrike" spc="-1">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160" cy="3428280"/>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en-US" sz="1200" b="0" strike="noStrike" spc="-1">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680" y="695160"/>
            <a:ext cx="6092640" cy="3427200"/>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160" cy="3428280"/>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lang="en-US" sz="1200" b="0" strike="noStrike" spc="-1">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680" y="695160"/>
            <a:ext cx="6092640" cy="3427200"/>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FOSS review team reviews the facts collected in the previous steps and identifies the company’s obligations under the FOSS licenses.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en-US" sz="1200" b="0" strike="noStrike" spc="-1">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680" y="695160"/>
            <a:ext cx="6092640" cy="3427200"/>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680" y="695160"/>
            <a:ext cx="6092640" cy="3427200"/>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680" y="695160"/>
            <a:ext cx="6092640" cy="3427200"/>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a:latin typeface="Arial"/>
            </a:endParaRPr>
          </a:p>
          <a:p>
            <a:pPr marL="216000" indent="-216000">
              <a:lnSpc>
                <a:spcPct val="100000"/>
              </a:lnSpc>
            </a:pPr>
            <a:r>
              <a:t/>
            </a:r>
            <a:b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680" y="695160"/>
            <a:ext cx="6092640" cy="3427200"/>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680" y="695160"/>
            <a:ext cx="6092640" cy="3427200"/>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680" y="695160"/>
            <a:ext cx="6092640" cy="3427200"/>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For our example process, the steps include: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Identification - Identify and track FOSS usage. This may take place through engineer requests, third party disclosures, or code scanning.</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Auditing source code - Review identified FOSS components for license and origin information.</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Resolving issues - Remove FOSS usage that is incompatible with FOSS policies.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Performing reviews - Assess and determine obligations for FOSS usage.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Approvals - Communicate approval conditions and license obligations.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Registration/approval tracking – Track approval conditions and license obligations for later compliance steps.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Notices - Prepare notices as required by FOSS licenses.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Pre-distribution verifications – Review distributions for compliance before release. </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Accompanying Source Code Distribution – Make source code available as needed.</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Verification – Provide oversight for compliance process.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common pitfalls in FOSS compliance processes, and discusses approaches to avoiding these pitfalls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In this chapter, we will describe some common pitfalls to avoid in the FOSS compliance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0880" y="694800"/>
            <a:ext cx="6095160" cy="3428280"/>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The first pitfall described in this slide arises where copyleft-style licensed FOSS is inadvertently mixed with proprietary code.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This may be discovered through auditing source code for license notices or using code scanning tools.</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0880" y="694800"/>
            <a:ext cx="6095160" cy="3428280"/>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copyleft-style licensed FOSS is inadvertently linked to proprietary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detected using dependency tracking tools or reviews of architecture.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discovered through auditing source code introduced into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680" y="695160"/>
            <a:ext cx="6092640" cy="3427200"/>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0880" y="694800"/>
            <a:ext cx="6095160" cy="3428280"/>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0880" y="694800"/>
            <a:ext cx="6095160" cy="3428280"/>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0880" y="694800"/>
            <a:ext cx="6095160" cy="3428280"/>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0880" y="694800"/>
            <a:ext cx="6095160" cy="3428280"/>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040" cy="308592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Your FOSS compliance process is a building block to establishing good working relationships within the FOSS community.</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0880" y="694800"/>
            <a:ext cx="6095160" cy="3428280"/>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r>
              <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680" y="695160"/>
            <a:ext cx="6092640" cy="3427200"/>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160" cy="3428280"/>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160" cy="3428280"/>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160" cy="3428280"/>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emphasizes how a compliance process can and should apply to all FOSS components entering your company.</a:t>
            </a:r>
            <a:endParaRPr lang="en-US" sz="1200" b="0" strike="noStrike" spc="-1">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0880" y="694800"/>
            <a:ext cx="6095160" cy="3428280"/>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General guidelines developers can practices when working with FOSS: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Select code from high quality FOSS communities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Seek guidance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Preserve existing licensing information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Gather and retain FOSS project information for your review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Important steps in a compliance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Follow developer guidelines, especially for any FOSS code included in or linked to proprietary code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and approve all FOSS early in the cycle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architecture and avoid mixing components governed by incompatible licenses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Verify OSS compliance for every product and every version prior to release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OSS compliance for new versions of 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A new version of a previously reviewed FOSS component can create new compliance issues by: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A change in the FOSS license for the new version of the FOSS component(e.g.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What risks should you address with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License compliance for any disclosed FOSS embedded in the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The potential for creating license conflicts by integrating inbound software with other FOSS or proprietary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Undisclosed or unknown FOSS included in the in-bound software </a:t>
            </a:r>
            <a:endParaRPr lang="en-US" sz="1200" b="0" strike="noStrike" spc="-1">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5680" cy="3085200"/>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r>
              <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05E4FA-40E9-40A7-AFBC-5159019AFE0A}" type="slidenum">
              <a:rPr lang="en-US" sz="1200" b="0" strike="noStrike" spc="-1">
                <a:solidFill>
                  <a:srgbClr val="000000"/>
                </a:solidFill>
                <a:latin typeface="Roboto"/>
                <a:ea typeface="Roboto"/>
              </a:rPr>
              <a:t>84</a:t>
            </a:fld>
            <a:endParaRPr lang="en-US" sz="1200" b="0" strike="noStrike" spc="-1">
              <a:latin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5800" y="1143000"/>
            <a:ext cx="5485680" cy="3085200"/>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r>
              <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AF2E3B-F4AE-4D66-95D3-3367457A604B}" type="slidenum">
              <a:rPr lang="en-US" sz="1200" b="0" strike="noStrike" spc="-1">
                <a:solidFill>
                  <a:srgbClr val="000000"/>
                </a:solidFill>
                <a:latin typeface="Roboto"/>
                <a:ea typeface="Roboto"/>
              </a:rPr>
              <a:t>116</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7"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4"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5"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6"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9"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a:solidFill>
                  <a:srgbClr val="292934"/>
                </a:solidFill>
                <a:latin typeface="Roboto"/>
                <a:ea typeface="Roboto"/>
              </a:rPr>
              <a:t>FOSS Training Reference Slides for the OpenChain Specification 1.2</a:t>
            </a:r>
            <a:endParaRPr lang="en-US" sz="2590" b="0" strike="noStrike" spc="-1">
              <a:latin typeface="Arial"/>
            </a:endParaRPr>
          </a:p>
          <a:p>
            <a:pPr>
              <a:lnSpc>
                <a:spcPct val="90000"/>
              </a:lnSpc>
              <a:spcBef>
                <a:spcPts val="445"/>
              </a:spcBef>
            </a:pPr>
            <a:endParaRPr lang="en-US" sz="2590" b="0" strike="noStrike" spc="-1">
              <a:latin typeface="Arial"/>
            </a:endParaRPr>
          </a:p>
          <a:p>
            <a:pPr>
              <a:lnSpc>
                <a:spcPct val="90000"/>
              </a:lnSpc>
              <a:spcBef>
                <a:spcPts val="445"/>
              </a:spcBef>
            </a:pPr>
            <a:r>
              <a:rPr lang="en-US" sz="2220" b="0" strike="noStrike" spc="-1">
                <a:solidFill>
                  <a:srgbClr val="292934"/>
                </a:solidFill>
                <a:latin typeface="Roboto"/>
                <a:ea typeface="Roboto"/>
              </a:rPr>
              <a:t>Released under CC0-1.0.</a:t>
            </a:r>
            <a:r>
              <a:t/>
            </a:r>
            <a:br/>
            <a:r>
              <a:rPr lang="en-US" sz="2220" b="0" strike="noStrike" spc="-1">
                <a:solidFill>
                  <a:srgbClr val="292934"/>
                </a:solidFill>
                <a:latin typeface="Roboto"/>
                <a:ea typeface="Roboto"/>
              </a:rPr>
              <a:t>You may use, modify, and share these slides without restriction.</a:t>
            </a:r>
            <a:r>
              <a:t/>
            </a:r>
            <a:br/>
            <a:r>
              <a:rPr lang="en-US" sz="2220" b="0" strike="noStrike" spc="-1">
                <a:solidFill>
                  <a:srgbClr val="292934"/>
                </a:solidFill>
                <a:latin typeface="Roboto"/>
                <a:ea typeface="Roboto"/>
              </a:rPr>
              <a:t>They also come with no warranty.</a:t>
            </a:r>
            <a:endParaRPr lang="en-US" sz="2220" b="0" strike="noStrike" spc="-1">
              <a:latin typeface="Arial"/>
            </a:endParaRPr>
          </a:p>
          <a:p>
            <a:pPr>
              <a:lnSpc>
                <a:spcPct val="90000"/>
              </a:lnSpc>
              <a:spcBef>
                <a:spcPts val="445"/>
              </a:spcBef>
            </a:pPr>
            <a:endParaRPr lang="en-US" sz="2220" b="0" strike="noStrike" spc="-1">
              <a:latin typeface="Arial"/>
            </a:endParaRPr>
          </a:p>
          <a:p>
            <a:pPr>
              <a:lnSpc>
                <a:spcPct val="90000"/>
              </a:lnSpc>
              <a:spcBef>
                <a:spcPts val="408"/>
              </a:spcBef>
            </a:pPr>
            <a:r>
              <a:rPr lang="en-US" sz="1400" b="0" strike="noStrike" spc="-1">
                <a:solidFill>
                  <a:srgbClr val="292934"/>
                </a:solidFill>
                <a:latin typeface="Roboto"/>
                <a:ea typeface="Roboto Condensed"/>
              </a:rPr>
              <a:t>These slides follow US law. Different legal jurisdictions may have different legal requirements.</a:t>
            </a:r>
            <a:r>
              <a:rPr lang="en-US" sz="1400" b="0" strike="noStrike" spc="-1">
                <a:solidFill>
                  <a:srgbClr val="000000"/>
                </a:solidFill>
                <a:latin typeface="Roboto"/>
                <a:ea typeface="DejaVu Sans"/>
              </a:rPr>
              <a:t> </a:t>
            </a:r>
            <a:r>
              <a:rPr lang="en-US" sz="1400" b="0" strike="noStrike" spc="-1">
                <a:solidFill>
                  <a:srgbClr val="292934"/>
                </a:solidFill>
                <a:latin typeface="Roboto"/>
                <a:ea typeface="Roboto Condensed"/>
              </a:rPr>
              <a:t>This should be taken into account when using these slides as part of a compliance training program.</a:t>
            </a:r>
            <a:endParaRPr lang="en-US" sz="1400" b="0" strike="noStrike" spc="-1">
              <a:latin typeface="Arial"/>
            </a:endParaRPr>
          </a:p>
        </p:txBody>
      </p:sp>
      <p:pic>
        <p:nvPicPr>
          <p:cNvPr id="2" name="Picture 1" descr="OpenChain_Logo_Panton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extLst>
      <p:ext uri="{BB962C8B-B14F-4D97-AF65-F5344CB8AC3E}">
        <p14:creationId xmlns:p14="http://schemas.microsoft.com/office/powerpoint/2010/main" val="3780989231"/>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r>
              <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Arial"/>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be part of an OSS component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include OSS</a:t>
            </a:r>
            <a:endParaRPr lang="en-US" sz="2400" b="0" strike="noStrike" spc="-1">
              <a:latin typeface="Arial"/>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1: different binary technologies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2: small variations, new binary</a:t>
            </a:r>
            <a:endParaRPr lang="en-US" sz="2400" b="0" strike="noStrike" spc="-1">
              <a:latin typeface="Arial"/>
            </a:endParaRPr>
          </a:p>
          <a:p>
            <a:pPr>
              <a:lnSpc>
                <a:spcPct val="115000"/>
              </a:lnSpc>
            </a:pPr>
            <a:endParaRPr lang="en-US" sz="2400" b="0" strike="noStrike" spc="-1">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Arial"/>
            </a:endParaRPr>
          </a:p>
        </p:txBody>
      </p:sp>
      <p:sp>
        <p:nvSpPr>
          <p:cNvPr id="840"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44"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r>
              <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r>
              <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r>
              <a:t/>
            </a:r>
            <a:br/>
            <a:r>
              <a:rPr lang="en-US" sz="2400" b="0" strike="noStrike" spc="-1">
                <a:solidFill>
                  <a:srgbClr val="000000"/>
                </a:solidFill>
                <a:latin typeface="Arial"/>
                <a:ea typeface="Arial"/>
              </a:rPr>
              <a:t>but “copy &amp; paste” solution can be very near</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Open source projects are publicly available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Arial"/>
            </a:endParaRPr>
          </a:p>
        </p:txBody>
      </p:sp>
      <p:sp>
        <p:nvSpPr>
          <p:cNvPr id="84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Duplicated code reduces maintainability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Engineers like clean dependency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What is in Internet, tutorial code from vendors, Github</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Licensing: scan for licensing statements again</a:t>
            </a:r>
            <a:endParaRPr lang="en-US" sz="2400" b="0" strike="noStrike" spc="-1">
              <a:latin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57"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 (here comes the BOM!)</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endParaRPr lang="en-US" sz="2400" b="0" strike="noStrike" spc="-1">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r>
              <a:t/>
            </a:r>
            <a:br/>
            <a:r>
              <a:rPr lang="en-US" sz="2000" b="0" strike="noStrike" spc="-1">
                <a:solidFill>
                  <a:srgbClr val="000000"/>
                </a:solidFill>
                <a:latin typeface="Arial"/>
                <a:ea typeface="Arial"/>
              </a:rPr>
              <a:t> </a:t>
            </a:r>
            <a:endParaRPr lang="en-US" sz="2000" b="0" strike="noStrike" spc="-1">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That is life, for example GPL &lt;-&gt; EPL incompatibility</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Distribution based on GPL works and EPL works:</a:t>
            </a:r>
            <a:r>
              <a:t/>
            </a:r>
            <a:br/>
            <a:r>
              <a:rPr lang="en-US" sz="2400" b="0" i="1" strike="noStrike" spc="-1">
                <a:solidFill>
                  <a:srgbClr val="000000"/>
                </a:solidFill>
                <a:latin typeface="Arial"/>
                <a:ea typeface="Arial"/>
              </a:rPr>
              <a:t>maybe a problem</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„Licensed under BSD”</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„for license conditions, see Web site”</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Web site needs to be archived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r>
              <a:t/>
            </a:r>
            <a:br/>
            <a:r>
              <a:rPr lang="en-US" sz="2400" b="0" strike="noStrike" spc="-1">
                <a:solidFill>
                  <a:srgbClr val="292934"/>
                </a:solidFill>
                <a:latin typeface="Roboto"/>
                <a:ea typeface="Roboto"/>
              </a:rPr>
              <a:t>you might need a copyright license from a third party for that software?</a:t>
            </a:r>
            <a:r>
              <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Does contract cover rights for intended commercial use?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Where is the contract by the way?</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Documentation of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Time- / volume-limited licensing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Logo printed on box necessary</a:t>
            </a:r>
            <a:endParaRPr lang="en-US" sz="2400" b="0" strike="noStrike" spc="-1">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It is a general question what is in the delivery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the nature of the delivery (How much OSS?)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potential issues (IP)</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How else to ensure license compliance?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Arial"/>
            </a:endParaRPr>
          </a:p>
        </p:txBody>
      </p:sp>
      <p:sp>
        <p:nvSpPr>
          <p:cNvPr id="872" name="CustomShape 3"/>
          <p:cNvSpPr/>
          <p:nvPr/>
        </p:nvSpPr>
        <p:spPr>
          <a:xfrm>
            <a:off x="719640" y="552672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r>
              <a:t/>
            </a:r>
            <a:br/>
            <a:r>
              <a:rPr lang="en-US" sz="2400" b="0" strike="noStrike" spc="-1">
                <a:solidFill>
                  <a:srgbClr val="000000"/>
                </a:solidFill>
                <a:latin typeface="Arial"/>
                <a:ea typeface="Arial"/>
              </a:rPr>
              <a:t>and Transparency Act of 2014</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Arial"/>
            </a:endParaRPr>
          </a:p>
        </p:txBody>
      </p:sp>
      <p:sp>
        <p:nvSpPr>
          <p:cNvPr id="875"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r>
              <a:t/>
            </a:r>
            <a:br/>
            <a:r>
              <a:rPr lang="en-US" sz="2400" b="0" strike="noStrike" spc="-1">
                <a:solidFill>
                  <a:srgbClr val="000000"/>
                </a:solidFill>
                <a:latin typeface="Arial"/>
                <a:ea typeface="Arial"/>
              </a:rPr>
              <a:t>want to publish their work</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Arial"/>
            </a:endParaRPr>
          </a:p>
        </p:txBody>
      </p:sp>
      <p:sp>
        <p:nvSpPr>
          <p:cNvPr id="878"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Confirm involved OSS licensing, business compatible?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Identify dependencies and binaries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Checking if all the source code is of our origin?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headers? (disclaimers for config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copyright and authorship statements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Is the documentation of the licensing appropriate?</a:t>
            </a:r>
            <a:endParaRPr lang="en-US" sz="2400" b="0" strike="noStrike" spc="-1">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Tools are there for analysis, reporting and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Requires integration of different functions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Integration poses classic IT 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Interfaces must be understood to avoid manual effort</a:t>
            </a:r>
            <a:endParaRPr lang="en-US" sz="2400" b="0" strike="noStrike" spc="-1">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10</a:t>
            </a:r>
            <a:endParaRPr lang="en-US" sz="3200" b="0" strike="noStrike" spc="-1">
              <a:latin typeface="Arial"/>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Types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Arial"/>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Arial"/>
            </a:endParaRPr>
          </a:p>
          <a:p>
            <a:pPr>
              <a:lnSpc>
                <a:spcPct val="115000"/>
              </a:lnSpc>
            </a:pPr>
            <a:endParaRPr lang="en-US" sz="2400" b="0" strike="noStrike" spc="-1">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a:ea typeface="Roboto"/>
              </a:rPr>
              <a:t>Introduction to FOSS Licenses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Arial"/>
            </a:endParaRPr>
          </a:p>
        </p:txBody>
      </p:sp>
      <p:sp>
        <p:nvSpPr>
          <p:cNvPr id="89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r>
              <a:t/>
            </a:r>
            <a:br/>
            <a:r>
              <a:rPr lang="en-US" sz="2400" b="0" strike="noStrike" spc="-1">
                <a:solidFill>
                  <a:srgbClr val="000000"/>
                </a:solidFill>
                <a:latin typeface="Arial"/>
                <a:ea typeface="Arial"/>
              </a:rPr>
              <a:t>can be exchanged using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r>
              <a:t/>
            </a:r>
            <a:br/>
            <a:r>
              <a:rPr lang="en-US" sz="2400" b="0" strike="noStrike" spc="-1">
                <a:solidFill>
                  <a:srgbClr val="000000"/>
                </a:solidFill>
                <a:latin typeface="Arial"/>
                <a:ea typeface="Arial"/>
              </a:rPr>
              <a:t>commercial licensing is even more heterogeneous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Arial"/>
            </a:endParaRPr>
          </a:p>
        </p:txBody>
      </p:sp>
      <p:sp>
        <p:nvSpPr>
          <p:cNvPr id="89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9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Arial"/>
            </a:endParaRPr>
          </a:p>
        </p:txBody>
      </p:sp>
      <p:sp>
        <p:nvSpPr>
          <p:cNvPr id="899"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00"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2. Binary Scanner</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Compiled machine language can contain characteristic elements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example used string variables (=text)</a:t>
            </a:r>
            <a:r>
              <a:t/>
            </a:r>
            <a:br/>
            <a:r>
              <a:rPr lang="en-US" sz="2400" b="0" strike="noStrike" spc="-1">
                <a:solidFill>
                  <a:srgbClr val="000000"/>
                </a:solidFill>
                <a:latin typeface="Arial"/>
                <a:ea typeface="Arial"/>
              </a:rPr>
              <a:t>or other content compiled into the binary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Simpler method: capturing file names,</a:t>
            </a:r>
            <a:r>
              <a:t/>
            </a:r>
            <a:br/>
            <a:r>
              <a:rPr lang="en-US" sz="2400" b="0" strike="noStrike" spc="-1">
                <a:solidFill>
                  <a:srgbClr val="000000"/>
                </a:solidFill>
                <a:latin typeface="Arial"/>
                <a:ea typeface="Arial"/>
              </a:rPr>
              <a:t>or for run-time code (e.g. Java): method and field names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mapping</a:t>
            </a:r>
            <a:r>
              <a:t/>
            </a:r>
            <a:br/>
            <a:r>
              <a:rPr lang="en-US" sz="2400" b="0" strike="noStrike" spc="-1">
                <a:solidFill>
                  <a:srgbClr val="000000"/>
                </a:solidFill>
                <a:latin typeface="Arial"/>
                <a:ea typeface="Arial"/>
              </a:rPr>
              <a:t>from source code to resulting artefacts in binary</a:t>
            </a:r>
            <a:endParaRPr lang="en-US" sz="2400" b="0" strike="noStrike" spc="-1">
              <a:latin typeface="Arial"/>
            </a:endParaRPr>
          </a:p>
          <a:p>
            <a:pPr>
              <a:lnSpc>
                <a:spcPct val="115000"/>
              </a:lnSpc>
            </a:pPr>
            <a:endParaRPr lang="en-US" sz="2400" b="0" strike="noStrike" spc="-1">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r>
              <a:t/>
            </a:r>
            <a:br/>
            <a:r>
              <a:rPr lang="en-US" sz="2400" b="0" strike="noStrike" spc="-1">
                <a:solidFill>
                  <a:srgbClr val="000000"/>
                </a:solidFill>
                <a:latin typeface="Arial"/>
                <a:ea typeface="Arial"/>
              </a:rPr>
              <a:t>secure mapping not supported for every possible binary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r>
              <a:t/>
            </a:r>
            <a:br/>
            <a:r>
              <a:rPr lang="en-US" sz="2400" b="0" strike="noStrike" spc="-1">
                <a:solidFill>
                  <a:srgbClr val="000000"/>
                </a:solidFill>
                <a:latin typeface="Arial"/>
                <a:ea typeface="Arial"/>
              </a:rPr>
              <a:t>because new software is published every day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Licenses </a:t>
            </a:r>
            <a:endParaRPr lang="en-US" sz="4000" b="0" strike="noStrike" spc="-1">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FOSS licenses by definition make source code available under terms that allow for modification and redistribution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a:solidFill>
                  <a:srgbClr val="0000FF"/>
                </a:solidFill>
                <a:uFillTx/>
                <a:latin typeface="Roboto Mono"/>
                <a:ea typeface="Roboto Mono"/>
                <a:hlinkClick r:id="rId3"/>
              </a:rPr>
              <a:t>http://www.opensource.org/licenses/</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3. Source Code Scanner</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Arial"/>
            </a:endParaRPr>
          </a:p>
          <a:p>
            <a:pPr>
              <a:lnSpc>
                <a:spcPct val="100000"/>
              </a:lnSpc>
            </a:pPr>
            <a:endParaRPr lang="en-US" sz="2400" b="0" strike="noStrike" spc="-1">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r>
              <a:t/>
            </a:r>
            <a:br/>
            <a:r>
              <a:rPr lang="en-US" sz="2400" b="0" strike="noStrike" spc="-1">
                <a:solidFill>
                  <a:srgbClr val="000000"/>
                </a:solidFill>
                <a:latin typeface="Arial"/>
                <a:ea typeface="Arial"/>
              </a:rPr>
              <a:t>with contents from (huge) database of published contents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r>
              <a:t/>
            </a:r>
            <a:br/>
            <a:r>
              <a:rPr lang="en-US" sz="2400" b="0" strike="noStrike" spc="-1">
                <a:solidFill>
                  <a:srgbClr val="000000"/>
                </a:solidFill>
                <a:latin typeface="Arial"/>
                <a:ea typeface="Arial"/>
              </a:rPr>
              <a:t>allow for accelerated search and storage in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Arial"/>
            </a:endParaRPr>
          </a:p>
        </p:txBody>
      </p:sp>
      <p:sp>
        <p:nvSpPr>
          <p:cNvPr id="9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Arial"/>
            </a:endParaRPr>
          </a:p>
          <a:p>
            <a:pPr>
              <a:lnSpc>
                <a:spcPct val="115000"/>
              </a:lnSpc>
            </a:pP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6"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4. Dev Ops Integration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r>
              <a:t/>
            </a:r>
            <a:br/>
            <a:r>
              <a:rPr lang="en-US" sz="2400" b="0" strike="noStrike" spc="-1">
                <a:solidFill>
                  <a:srgbClr val="000000"/>
                </a:solidFill>
                <a:latin typeface="Arial"/>
                <a:ea typeface="Arial"/>
              </a:rPr>
              <a:t>to understand used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License compliance integrated</a:t>
            </a:r>
            <a:r>
              <a:t/>
            </a:r>
            <a:br/>
            <a:r>
              <a:rPr lang="en-US" sz="2400" b="0" strike="noStrike" spc="-1">
                <a:solidFill>
                  <a:srgbClr val="000000"/>
                </a:solidFill>
                <a:latin typeface="Arial"/>
                <a:ea typeface="Arial"/>
              </a:rPr>
              <a:t>into the Dev Ops tooling implements automation</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r>
              <a:t/>
            </a:r>
            <a:br/>
            <a:r>
              <a:rPr lang="en-US" sz="2400" b="0" strike="noStrike" spc="-1">
                <a:solidFill>
                  <a:srgbClr val="000000"/>
                </a:solidFill>
                <a:latin typeface="Arial"/>
                <a:ea typeface="Arial"/>
              </a:rPr>
              <a:t>as well as individually setup tooling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Arial"/>
            </a:endParaRPr>
          </a:p>
          <a:p>
            <a:pPr marL="648000" lvl="2"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Arial"/>
            </a:endParaRPr>
          </a:p>
        </p:txBody>
      </p:sp>
      <p:sp>
        <p:nvSpPr>
          <p:cNvPr id="94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Permissive FOSS Licenses</a:t>
            </a:r>
            <a:endParaRPr lang="en-US" sz="4000" b="0" strike="noStrike" spc="-1">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latin typeface="Arial"/>
            </a:endParaRPr>
          </a:p>
          <a:p>
            <a:pPr marL="182880" indent="-18216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Arial"/>
            </a:endParaRPr>
          </a:p>
        </p:txBody>
      </p:sp>
      <p:sp>
        <p:nvSpPr>
          <p:cNvPr id="9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5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5. Component Catalogue</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Arial"/>
            </a:endParaRPr>
          </a:p>
        </p:txBody>
      </p:sp>
      <p:sp>
        <p:nvSpPr>
          <p:cNvPr id="96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r>
              <a:t/>
            </a:r>
            <a:br/>
            <a:r>
              <a:rPr lang="en-US" sz="2400" b="0" strike="noStrike" spc="-1">
                <a:solidFill>
                  <a:srgbClr val="000000"/>
                </a:solidFill>
                <a:latin typeface="Arial"/>
                <a:ea typeface="Arial"/>
              </a:rPr>
              <a:t>for example license analysis reports,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Arial"/>
            </a:endParaRPr>
          </a:p>
        </p:txBody>
      </p:sp>
      <p:sp>
        <p:nvSpPr>
          <p:cNvPr id="96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Arial"/>
            </a:endParaRPr>
          </a:p>
        </p:txBody>
      </p:sp>
      <p:sp>
        <p:nvSpPr>
          <p:cNvPr id="96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6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70"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r>
              <a:t/>
            </a:r>
            <a:br/>
            <a:r>
              <a:rPr lang="en-US" sz="2000" b="0" i="1" strike="noStrike" spc="-1">
                <a:solidFill>
                  <a:srgbClr val="292934"/>
                </a:solidFill>
                <a:latin typeface="Roboto"/>
                <a:ea typeface="Roboto"/>
              </a:rPr>
              <a:t>or is derived from the Program or any part thereof, to be licensed […] under the terms</a:t>
            </a:r>
            <a:r>
              <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r>
              <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r>
              <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“Non-commercial” – some licenses have most of the characteristics of a FOSS license, but are limited to non-commercial use (e.g. CC-BY-NC).</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 by definition cannot limit the field of use of the software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Commercial use is a field of use so any restriction prevents the license from being FOSS</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FOSS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helps to identify and share the core components</a:t>
            </a:r>
            <a:r>
              <a:rPr dirty="0"/>
              <a:t/>
            </a:r>
            <a:br>
              <a:rPr dirty="0"/>
            </a:br>
            <a:r>
              <a:rPr lang="en-US" sz="2400" b="0" strike="noStrike" spc="-1" dirty="0">
                <a:solidFill>
                  <a:srgbClr val="292934"/>
                </a:solidFill>
                <a:latin typeface="Roboto"/>
                <a:ea typeface="Roboto"/>
              </a:rPr>
              <a:t>of a Free and Open Source Software (FOSS)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FOSS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Curriculum</a:t>
            </a:r>
            <a:r>
              <a:rPr lang="en-US" sz="2400" b="0" strike="noStrike" spc="-1" dirty="0">
                <a:solidFill>
                  <a:srgbClr val="292934"/>
                </a:solidFill>
                <a:latin typeface="Roboto"/>
                <a:ea typeface="Roboto"/>
              </a:rPr>
              <a:t> supports the Specification by providing</a:t>
            </a:r>
            <a:r>
              <a:rPr dirty="0"/>
              <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License compatibility is the process of ensuring that license terms do not conflict.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and EPL-1.0 each extend their obligations to “derivative works” which are distributed.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If a GPL-2.0 module is combined with an EPL-1.0 module and the merged module is distributed, that module must </a:t>
            </a:r>
            <a:endParaRPr lang="en-US" sz="18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GPL-2.0) be distributed under GPL-2.0 only, and</a:t>
            </a:r>
            <a:endParaRPr lang="en-US" sz="16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EPL-1.0) under EPL-1.0 only.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The distributor cannot satisfy both conditions at once so the module may not be distributed.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This is an example of </a:t>
            </a:r>
            <a:r>
              <a:rPr lang="en-US" sz="1600" b="0" i="1" strike="noStrike" spc="-1">
                <a:solidFill>
                  <a:srgbClr val="292934"/>
                </a:solidFill>
                <a:latin typeface="Roboto"/>
                <a:ea typeface="Roboto"/>
              </a:rPr>
              <a:t>license incompatibility.</a:t>
            </a:r>
            <a:endParaRPr lang="en-US" sz="1600" b="0" strike="noStrike" spc="-1">
              <a:latin typeface="Arial"/>
            </a:endParaRPr>
          </a:p>
          <a:p>
            <a:pPr>
              <a:lnSpc>
                <a:spcPct val="100000"/>
              </a:lnSpc>
              <a:spcBef>
                <a:spcPts val="400"/>
              </a:spcBef>
            </a:pPr>
            <a:endParaRPr lang="en-US" sz="1600" b="0" strike="noStrike" spc="-1">
              <a:latin typeface="Arial"/>
            </a:endParaRPr>
          </a:p>
          <a:p>
            <a:pPr>
              <a:lnSpc>
                <a:spcPct val="100000"/>
              </a:lnSpc>
              <a:spcBef>
                <a:spcPts val="400"/>
              </a:spcBef>
            </a:pPr>
            <a:r>
              <a:rPr lang="en-US" sz="2000" b="0" strike="noStrike" spc="-1">
                <a:solidFill>
                  <a:srgbClr val="292934"/>
                </a:solidFill>
                <a:latin typeface="Roboto Condensed"/>
                <a:ea typeface="Roboto Condensed"/>
              </a:rPr>
              <a:t>The definition of “derivative work” is subject to different views in the FOSS community and</a:t>
            </a:r>
            <a:r>
              <a:t/>
            </a:r>
            <a:br/>
            <a:r>
              <a:rPr lang="en-US" sz="2000" b="0" strike="noStrike" spc="-1">
                <a:solidFill>
                  <a:srgbClr val="292934"/>
                </a:solidFill>
                <a:latin typeface="Roboto Condensed"/>
                <a:ea typeface="Roboto Condensed"/>
              </a:rPr>
              <a:t>its interpretation in law is likely to vary from jurisdiction to jurisdiction.</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Copyright notice </a:t>
            </a:r>
            <a:r>
              <a:rPr lang="en-US" sz="2400" b="0" strike="noStrike" spc="-1">
                <a:solidFill>
                  <a:srgbClr val="292934"/>
                </a:solidFill>
                <a:latin typeface="Roboto"/>
                <a:ea typeface="Roboto"/>
              </a:rPr>
              <a:t>– an identifier placed on copies of the work to inform the world of copyright ownership. </a:t>
            </a:r>
            <a:r>
              <a:rPr lang="en-US" sz="2400" b="0" strike="noStrike" spc="-1">
                <a:solidFill>
                  <a:srgbClr val="000000"/>
                </a:solidFill>
                <a:latin typeface="Roboto"/>
                <a:ea typeface="Roboto"/>
              </a:rPr>
              <a:t>Example: </a:t>
            </a:r>
            <a:r>
              <a:rPr lang="en-US" sz="2000" b="0" strike="noStrike" spc="-1">
                <a:solidFill>
                  <a:srgbClr val="292934"/>
                </a:solidFill>
                <a:latin typeface="Roboto Mono"/>
                <a:ea typeface="Roboto Mono"/>
              </a:rPr>
              <a:t>Copyright © A. Person (2016)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License notice</a:t>
            </a:r>
            <a:r>
              <a:rPr lang="en-US" sz="2400" b="0" strike="noStrike" spc="-1">
                <a:solidFill>
                  <a:srgbClr val="292934"/>
                </a:solidFill>
                <a:latin typeface="Roboto"/>
                <a:ea typeface="Roboto"/>
              </a:rPr>
              <a:t> – a notice that specifies and acknowledges the license terms and conditions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Attribution notice </a:t>
            </a:r>
            <a:r>
              <a:rPr lang="en-US" sz="2400" b="0" strike="noStrike" spc="-1">
                <a:solidFill>
                  <a:srgbClr val="292934"/>
                </a:solidFill>
                <a:latin typeface="Roboto"/>
                <a:ea typeface="Roboto"/>
              </a:rPr>
              <a:t>– a notice included in the product release that acknowledges the identity of the original authors and / or sponsors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Modification notice </a:t>
            </a:r>
            <a:r>
              <a:rPr lang="en-US" sz="2400" b="0" strike="noStrike" spc="-1">
                <a:solidFill>
                  <a:srgbClr val="292934"/>
                </a:solidFill>
                <a:latin typeface="Roboto"/>
                <a:ea typeface="Roboto"/>
              </a:rPr>
              <a:t>– a notice that you have made modifications to the source code of a file, such as adding your copyright notice to the top of the file. </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a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typical obligations of a permissive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permissive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license reciprocity mean?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copyleft-style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needs to be distributed for code used under a copyleft license?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Are Freeware and Shareware software considered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a multi-license?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may you find in FOSS Notices, and how may the notices be used? </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Introduction to FOSS Compliance</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Goals</a:t>
            </a:r>
            <a:endParaRPr lang="en-US" sz="4000" b="0" strike="noStrike" spc="-1">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a:solidFill>
                  <a:srgbClr val="292934"/>
                </a:solidFill>
                <a:latin typeface="Roboto"/>
                <a:ea typeface="Roboto"/>
              </a:rPr>
              <a:t>Know your obligations. </a:t>
            </a:r>
            <a:r>
              <a:rPr lang="en-US" sz="2400" b="0" strike="noStrike" spc="-1">
                <a:solidFill>
                  <a:srgbClr val="292934"/>
                </a:solidFill>
                <a:latin typeface="Roboto"/>
                <a:ea typeface="Roboto"/>
              </a:rPr>
              <a:t>You should have a process for identifying and tracking FOSS components that are present in your software</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Satisfy license obligations. </a:t>
            </a:r>
            <a:r>
              <a:rPr lang="en-US" sz="2400" b="0" strike="noStrike" spc="-1">
                <a:solidFill>
                  <a:srgbClr val="292934"/>
                </a:solidFill>
                <a:latin typeface="Roboto"/>
                <a:ea typeface="Roboto"/>
              </a:rPr>
              <a:t>Your process should be capable of handling FOSS license obligations that arise from your organization’s business practices</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Depending on the FOSS license(s) involved, your compliance obligations may consist of:</a:t>
            </a:r>
            <a:endParaRPr lang="en-US" sz="24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Attribution and Notices.</a:t>
            </a:r>
            <a:r>
              <a:rPr lang="en-US" sz="2000" b="0" strike="noStrike" spc="-1">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Source code availability. </a:t>
            </a:r>
            <a:r>
              <a:rPr lang="en-US" sz="2000" b="0" strike="noStrike" spc="-1">
                <a:solidFill>
                  <a:srgbClr val="292934"/>
                </a:solidFill>
                <a:latin typeface="Roboto"/>
                <a:ea typeface="Roboto"/>
              </a:rPr>
              <a:t>You may need to provide source code for the FOSS software, for modifications you make, for combined or linked software, and scripts that control the build process.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Reciprocity. </a:t>
            </a:r>
            <a:r>
              <a:rPr lang="en-US" sz="2000" b="0" strike="noStrike" spc="-1">
                <a:solidFill>
                  <a:srgbClr val="292934"/>
                </a:solidFill>
                <a:latin typeface="Roboto"/>
                <a:ea typeface="Roboto"/>
              </a:rPr>
              <a:t>You may need to maintain modified versions or derivative works under the same license that governs the FOSS component.</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Other terms. </a:t>
            </a:r>
            <a:r>
              <a:rPr lang="en-US" sz="2000" b="0" strike="noStrike" spc="-1">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Distribution</a:t>
            </a:r>
            <a:endParaRPr lang="en-US" sz="4000" b="0" strike="noStrike" spc="-1">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Dissemination of material to an outside entity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Applications downloaded to a user’s machine or mobile device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JavaScript, web client, or other code that is downloaded to the user’s machine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For some FOSS licenses, access via a computer network can be</a:t>
            </a:r>
            <a:r>
              <a:t/>
            </a:r>
            <a:br/>
            <a:r>
              <a:rPr lang="en-US" sz="2400" b="0" strike="noStrike" spc="-1">
                <a:solidFill>
                  <a:srgbClr val="292934"/>
                </a:solidFill>
                <a:latin typeface="Roboto"/>
                <a:ea typeface="Roboto"/>
              </a:rPr>
              <a:t>a “trigger” event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Modification</a:t>
            </a:r>
            <a:endParaRPr lang="en-US" sz="4000" b="0" strike="noStrike" spc="-1">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Changes to the existing program (e.g., additions, deletions of code in a file, combining components together)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Under some FOSS licenses, modifications may cause additional obligations upon distribution, such as: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notice of modification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accompanying source code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Licensing modifications under the same license that governs the FOSS component</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Program</a:t>
            </a:r>
            <a:endParaRPr lang="en-US" sz="4000" b="0" strike="noStrike" spc="-1">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a:solidFill>
                  <a:srgbClr val="292934"/>
                </a:solidFill>
                <a:latin typeface="Roboto"/>
                <a:ea typeface="Roboto"/>
              </a:rPr>
              <a:t>What is Intellectual Property?</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Introduction to FOSS Licenses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Introduction to FOSS Compliance</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Key Software Concepts</a:t>
            </a:r>
            <a:r>
              <a:t/>
            </a:r>
            <a:br/>
            <a:r>
              <a:rPr lang="en-US" sz="2800" b="0" strike="noStrike" spc="-1">
                <a:solidFill>
                  <a:srgbClr val="292934"/>
                </a:solidFill>
                <a:latin typeface="Roboto"/>
                <a:ea typeface="Roboto"/>
              </a:rPr>
              <a:t>for FOSS Review</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Running a FOSS Review</a:t>
            </a:r>
            <a:endParaRPr lang="en-US" sz="2800" b="0" strike="noStrike" spc="-1">
              <a:latin typeface="Arial"/>
            </a:endParaRPr>
          </a:p>
          <a:p>
            <a:pPr marL="360">
              <a:lnSpc>
                <a:spcPct val="100000"/>
              </a:lnSpc>
              <a:spcBef>
                <a:spcPts val="561"/>
              </a:spcBef>
            </a:pPr>
            <a:endParaRPr lang="en-US" sz="2800" b="0" strike="noStrike" spc="-1">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a:solidFill>
                  <a:srgbClr val="292934"/>
                </a:solidFill>
                <a:latin typeface="Roboto"/>
                <a:ea typeface="Roboto"/>
              </a:rPr>
              <a:t>End to End Compliance Management</a:t>
            </a:r>
            <a:r>
              <a:t/>
            </a:r>
            <a:br/>
            <a:r>
              <a:rPr lang="en-US" sz="2800" b="0" strike="noStrike" spc="-1">
                <a:solidFill>
                  <a:srgbClr val="292934"/>
                </a:solidFill>
                <a:latin typeface="Roboto"/>
                <a:ea typeface="Roboto"/>
              </a:rPr>
              <a:t>(Example Process)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Avoiding Compliance Pitfalls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Developer Guidelines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Tools Use Cases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Tooling Types</a:t>
            </a:r>
            <a:endParaRPr lang="en-US" sz="2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a:solidFill>
                  <a:srgbClr val="292934"/>
                </a:solidFill>
                <a:latin typeface="Roboto"/>
                <a:ea typeface="Roboto"/>
              </a:rPr>
              <a:t>Prepare business processes and sufficient staff to handle: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Identification of the origin and license of all internal and external software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Tracking FOSS software within the development process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Performing FOSS review and identifying license obligations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Fulfillment of license obligations when product ships </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Oversight for FOSS Compliance Program, creation of policy, and compliance decisions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Training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Benefits of a robust FOSS Compliance program include: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benefits of FOSS and how it impacts your organization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costs and risks associated with using FOSS </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Increased knowledge of available FOSS solutions</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Reduction and management of infringement risk, increased respect of FOSS developers/owners’ licensing choices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Fostering relationships with the FOSS community and FOSS organizations</a:t>
            </a:r>
            <a:endParaRPr lang="en-US" sz="2400" b="0" strike="noStrike" spc="-1">
              <a:latin typeface="Arial"/>
            </a:endParaRPr>
          </a:p>
          <a:p>
            <a:pPr marL="182880" indent="-182160">
              <a:lnSpc>
                <a:spcPct val="129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a:solidFill>
                  <a:srgbClr val="292934"/>
                </a:solidFill>
                <a:latin typeface="Roboto"/>
                <a:ea typeface="Roboto"/>
              </a:rPr>
              <a:t>What does FOSS compliance mean?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two main goals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List and describe important business practices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some benefits of a FOSS Compliance Program?</a:t>
            </a:r>
            <a:endParaRPr lang="en-US" sz="2400" b="0" strike="noStrike" spc="-1">
              <a:latin typeface="Arial"/>
            </a:endParaRPr>
          </a:p>
          <a:p>
            <a:pPr>
              <a:lnSpc>
                <a:spcPct val="13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Key Software Concepts</a:t>
            </a:r>
            <a:r>
              <a:t/>
            </a:r>
            <a:br/>
            <a:r>
              <a:rPr lang="en-US" sz="4800" b="0" strike="noStrike" spc="-1">
                <a:solidFill>
                  <a:srgbClr val="F3F2DC"/>
                </a:solidFill>
                <a:latin typeface="Roboto Medium"/>
                <a:ea typeface="Roboto Medium"/>
              </a:rPr>
              <a:t>for FOSS Review</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do you want to use a FOSS component?</a:t>
            </a:r>
            <a:endParaRPr lang="en-US" sz="4000" b="0" strike="noStrike" spc="-1">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copy portions of a FOSS component into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Integrating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Merging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Pasting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Adapting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Inserting</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link or join a FOSS component with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Static/Dynamic 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Pairing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Combining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Utilizing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Packaging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Creating interdependency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make changes to a FOSS component, including:</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Adding/injecting new code into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Fixing, optimizing or making changes 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Deleting or removing code</a:t>
            </a:r>
            <a:endParaRPr lang="en-US" sz="2400" b="0" strike="noStrike" spc="-1">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Policy</a:t>
            </a:r>
            <a:endParaRPr lang="en-US" sz="4000" b="0" strike="noStrike" spc="-1">
              <a:latin typeface="Arial"/>
            </a:endParaRPr>
          </a:p>
        </p:txBody>
      </p:sp>
      <p:sp>
        <p:nvSpPr>
          <p:cNvPr id="22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This is a placeholder slide to identify where your FOSS policy can be found (OpenChain Specification 1.1, section 1.1.1)</a:t>
            </a:r>
            <a:r>
              <a:rPr lang="en-US" sz="2400" b="0" strike="noStrike" spc="-1">
                <a:solidFill>
                  <a:srgbClr val="292934"/>
                </a:solidFill>
                <a:latin typeface="Roboto"/>
                <a:ea typeface="Roboto"/>
              </a:rPr>
              <a:t>&gt;&gt;</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You can get an example FOSS policy via the Linux Foundation</a:t>
            </a:r>
            <a:r>
              <a:t/>
            </a:r>
            <a:br/>
            <a:r>
              <a:rPr lang="en-US" sz="2400" b="0" strike="noStrike" spc="-1">
                <a:solidFill>
                  <a:srgbClr val="292934"/>
                </a:solidFill>
                <a:latin typeface="Roboto"/>
                <a:ea typeface="Roboto"/>
              </a:rPr>
              <a:t>Open Compliance Program at:</a:t>
            </a:r>
            <a:r>
              <a:t/>
            </a:r>
            <a:br/>
            <a:r>
              <a:rPr lang="en-US" sz="2000" b="0" u="sng" strike="noStrike" spc="-1">
                <a:solidFill>
                  <a:srgbClr val="0000FF"/>
                </a:solidFill>
                <a:uFillTx/>
                <a:latin typeface="Roboto Mono"/>
                <a:ea typeface="Roboto Mono"/>
                <a:hlinkClick r:id="rId3"/>
              </a:rPr>
              <a:t>https://www.linux.com/publications/generic-foss-policy</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is the FOSS component distributed?</a:t>
            </a:r>
            <a:endParaRPr lang="en-US" sz="4000" b="0" strike="noStrike" spc="-1">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Running a FOSS Review</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a:t>
            </a:r>
            <a:endParaRPr lang="en-US" sz="4000" b="0" strike="noStrike" spc="-1">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After Program and Product Management and Engineers have reviewed proposed FOSS components for usefulness and quality, a review of the rights and obligations</a:t>
            </a:r>
            <a:r>
              <a:t/>
            </a:r>
            <a:br/>
            <a:r>
              <a:rPr lang="en-US" sz="2400" b="0" strike="noStrike" spc="-1">
                <a:solidFill>
                  <a:srgbClr val="292934"/>
                </a:solidFill>
                <a:latin typeface="Roboto"/>
                <a:ea typeface="Roboto"/>
              </a:rPr>
              <a:t>associated with the use of the selected components should be initiated</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key element to a FOSS Compliance Program is a </a:t>
            </a:r>
            <a:r>
              <a:rPr lang="en-US" sz="2400" b="0" i="1" strike="noStrike" spc="-1">
                <a:solidFill>
                  <a:srgbClr val="292934"/>
                </a:solidFill>
                <a:latin typeface="Roboto"/>
                <a:ea typeface="Roboto"/>
              </a:rPr>
              <a:t>FOSS Review </a:t>
            </a:r>
            <a:r>
              <a:rPr lang="en-US" sz="2400" b="0" strike="noStrike" spc="-1">
                <a:solidFill>
                  <a:srgbClr val="292934"/>
                </a:solidFill>
                <a:latin typeface="Roboto"/>
                <a:ea typeface="Roboto"/>
              </a:rPr>
              <a:t>process. This process is where a company can analyze the FOSS software it uses and understand its rights and obligations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FOSS Review process includes the following steps: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Gather relevant information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Analyze and understand license obligations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Provide guidance compatible with company policy and business objectives</a:t>
            </a: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Initiating a FOSS Review</a:t>
            </a:r>
            <a:endParaRPr lang="en-US" sz="4000" b="0" strike="noStrike" spc="-1">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Anyone working with FOSS in the company should be able to initiate a FOSS Review, including Program or Product Managers, Engineers, and Legal. </a:t>
            </a:r>
            <a:endParaRPr lang="en-US" sz="2400" b="0" strike="noStrike" spc="-1">
              <a:latin typeface="Arial"/>
            </a:endParaRPr>
          </a:p>
          <a:p>
            <a:pPr>
              <a:lnSpc>
                <a:spcPct val="100000"/>
              </a:lnSpc>
              <a:spcBef>
                <a:spcPts val="479"/>
              </a:spcBef>
            </a:pPr>
            <a:r>
              <a:rPr lang="en-US" sz="1600" b="0" i="1" strike="noStrike" spc="-1">
                <a:solidFill>
                  <a:srgbClr val="292934"/>
                </a:solidFill>
                <a:latin typeface="Roboto"/>
                <a:ea typeface="Roboto"/>
              </a:rPr>
              <a:t>Note: The process often starts when new FOSS-based software is selected by engineering or outside vendors</a:t>
            </a:r>
            <a:r>
              <a:rPr lang="en-US" sz="2400" b="0" i="1" strike="noStrike" spc="-1">
                <a:solidFill>
                  <a:srgbClr val="292934"/>
                </a:solidFill>
                <a:latin typeface="Roboto"/>
                <a:ea typeface="Roboto"/>
              </a:rPr>
              <a:t>.</a:t>
            </a:r>
            <a:endParaRPr lang="en-US" sz="2400" b="0" strike="noStrike" spc="-1">
              <a:latin typeface="Arial"/>
            </a:endParaRPr>
          </a:p>
          <a:p>
            <a:pPr marL="457200" indent="-456480">
              <a:lnSpc>
                <a:spcPct val="100000"/>
              </a:lnSpc>
              <a:spcBef>
                <a:spcPts val="479"/>
              </a:spcBef>
            </a:pPr>
            <a:endParaRPr lang="en-US" sz="2400" b="0" strike="noStrike" spc="-1">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gridCol w="5143320"/>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Team</a:t>
            </a:r>
            <a:endParaRPr lang="en-US" sz="4000" b="0" strike="noStrike" spc="-1">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A FOSS Review team includes the company representatives that support, guide, coordinate and review the use of FOSS. These representatives may include: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Legal to identify and evaluate license obligations</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Source code scanning and tooling support to help identify and track FOSS usage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Engineering Specialists working with business interests, commercial licensing, export compliance, etc., who may be impacted by FOSS usage</a:t>
            </a:r>
            <a:endParaRPr lang="en-US" sz="2000" b="0" strike="noStrike" spc="-1">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Analyzing Proposed FOSS Usage</a:t>
            </a:r>
            <a:endParaRPr lang="en-US" sz="4000" b="0" strike="noStrike" spc="-1">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lang="en-US" sz="2000" b="0" strike="noStrike" spc="-1">
              <a:latin typeface="Arial"/>
            </a:endParaRPr>
          </a:p>
          <a:p>
            <a:pPr>
              <a:lnSpc>
                <a:spcPct val="100000"/>
              </a:lnSpc>
              <a:spcBef>
                <a:spcPts val="400"/>
              </a:spcBef>
            </a:pPr>
            <a:endParaRPr lang="en-US" sz="2000" b="0" strike="noStrike" spc="-1">
              <a:latin typeface="Arial"/>
            </a:endParaRPr>
          </a:p>
          <a:p>
            <a:pPr>
              <a:lnSpc>
                <a:spcPct val="100000"/>
              </a:lnSpc>
              <a:spcBef>
                <a:spcPts val="400"/>
              </a:spcBef>
            </a:pPr>
            <a:r>
              <a:rPr lang="en-US" sz="2000" b="0" strike="noStrike" spc="-1">
                <a:solidFill>
                  <a:srgbClr val="292934"/>
                </a:solidFill>
                <a:latin typeface="Roboto"/>
                <a:ea typeface="Roboto"/>
              </a:rPr>
              <a:t>The FOSS Review team should consider:</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Is the code and associated information complete, consistent and accurate?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declared license match what is in the code files?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license permit use with other components of the software? </a:t>
            </a:r>
            <a:endParaRPr lang="en-US" sz="2000" b="0" strike="noStrike" spc="-1">
              <a:latin typeface="Arial"/>
            </a:endParaRPr>
          </a:p>
          <a:p>
            <a:pPr>
              <a:lnSpc>
                <a:spcPct val="100000"/>
              </a:lnSpc>
              <a:spcBef>
                <a:spcPts val="400"/>
              </a:spcBef>
            </a:pPr>
            <a:endParaRPr lang="en-US" sz="2000" b="0" strike="noStrike" spc="-1">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There are many different automated source code scanning tools.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All of the solutions address specific needs and - for that reason - none will solve all possible challenges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Companies pick the solution most suited to their specific market area and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Many companies use both an automated tool and manual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good example of freely available source code scanning tool is FOSSology,</a:t>
            </a:r>
            <a:r>
              <a:t/>
            </a:r>
            <a:br/>
            <a:r>
              <a:rPr lang="en-US" sz="2400" b="0" strike="noStrike" spc="-1">
                <a:solidFill>
                  <a:srgbClr val="292934"/>
                </a:solidFill>
                <a:latin typeface="Roboto"/>
                <a:ea typeface="Roboto"/>
              </a:rPr>
              <a:t>a project hosted by the Linux Foundation:</a:t>
            </a:r>
            <a:r>
              <a:t/>
            </a:r>
            <a:br/>
            <a:r>
              <a:rPr lang="en-US" sz="2000" b="0" u="sng" strike="noStrike" spc="-1">
                <a:solidFill>
                  <a:srgbClr val="0000FF"/>
                </a:solidFill>
                <a:uFillTx/>
                <a:latin typeface="Roboto Mono"/>
                <a:ea typeface="Roboto Mono"/>
                <a:hlinkClick r:id="rId3"/>
              </a:rPr>
              <a:t>https://www.fossology.org</a:t>
            </a:r>
            <a:r>
              <a:rPr lang="en-US" sz="2400" b="0" strike="noStrike" spc="-1">
                <a:solidFill>
                  <a:srgbClr val="292934"/>
                </a:solidFill>
                <a:latin typeface="Roboto"/>
                <a:ea typeface="Roboto"/>
              </a:rPr>
              <a:t> </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Working through the FOSS Review</a:t>
            </a:r>
            <a:endParaRPr lang="en-US" sz="4000" b="0" strike="noStrike" spc="-1">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lang="en-US" sz="2000" b="0" strike="noStrike" spc="-1">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Oversight</a:t>
            </a:r>
            <a:endParaRPr lang="en-US" sz="4000" b="0" strike="noStrike" spc="-1">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should have executive oversight to resolve disagreements and approve the most important decisions.</a:t>
            </a:r>
            <a:endParaRPr lang="en-US" sz="2000" b="0" strike="noStrike" spc="-1">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the purpose of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the first action you should take if you want to use FOSS components?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should you do if you have a question about using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kinds of information might you collect for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helps identify who is licensing the software?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additional information is important when reviewing a FOSS component from an outside vendor?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steps can be taken to assess the quality of information collected in a FOSS Review?</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Compliance management is a set of actions that manages FOSS components used in products. Companies may have similar processes in place for proprietary components.</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components are called "Supplied Software" in the OpenChain specification.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Such actions often include: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all the FOSS components used in Supplied Software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and tracking all obligations created by those components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Confirming that all obligations have been or will be met</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Small companies may use a simple checklist and enterprises a detailed process.</a:t>
            </a:r>
            <a:endParaRPr lang="en-US" sz="2400" b="0" strike="noStrike" spc="-1">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Incoming </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FOSS identified;</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Obligations met</a:t>
            </a:r>
            <a:endParaRPr lang="en-US" sz="1400" b="0" strike="noStrike" spc="-1">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Ongoing Compliance Tasks: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Discover all FOSS early in the procurement/development cycle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all FOSS components used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Verify the information necessary to satisfy FOSS obligations</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any outbound contributions to FOSS projects</a:t>
            </a:r>
            <a:endParaRPr lang="en-US" sz="2000" b="0" strike="noStrike" spc="-1">
              <a:latin typeface="Arial"/>
            </a:endParaRPr>
          </a:p>
          <a:p>
            <a:pPr marL="457200" indent="-456480">
              <a:lnSpc>
                <a:spcPct val="100000"/>
              </a:lnSpc>
              <a:spcBef>
                <a:spcPts val="400"/>
              </a:spcBef>
            </a:pPr>
            <a:endParaRPr lang="en-US" sz="2000" b="0" strike="noStrike" spc="-1">
              <a:latin typeface="Arial"/>
            </a:endParaRPr>
          </a:p>
          <a:p>
            <a:pPr>
              <a:lnSpc>
                <a:spcPct val="100000"/>
              </a:lnSpc>
              <a:spcBef>
                <a:spcPts val="479"/>
              </a:spcBef>
            </a:pPr>
            <a:r>
              <a:rPr lang="en-US" sz="2400" b="0" strike="noStrike" spc="-1">
                <a:solidFill>
                  <a:srgbClr val="292934"/>
                </a:solidFill>
                <a:latin typeface="Roboto"/>
                <a:ea typeface="Roboto"/>
              </a:rPr>
              <a:t>Support Requirements: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Ensure adequate compliance staffing and designate clear lines of responsibility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Adapt existing Business Processes to support the FOSS compliance program</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Have training on the organization’s FOSS policy available to everyone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Track progress of all FOSS compliance activities</a:t>
            </a:r>
            <a:endParaRPr lang="en-US" sz="2000" b="0" strike="noStrike" spc="-1">
              <a:latin typeface="Arial"/>
            </a:endParaRPr>
          </a:p>
          <a:p>
            <a:pPr>
              <a:lnSpc>
                <a:spcPct val="100000"/>
              </a:lnSpc>
              <a:spcBef>
                <a:spcPts val="479"/>
              </a:spcBef>
            </a:pPr>
            <a:endParaRPr lang="en-US" sz="2000" b="0" strike="noStrike" spc="-1">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Resolve any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audit issues in line with</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company FOSS policies</a:t>
            </a:r>
            <a:endParaRPr lang="en-US" sz="1100" b="0" strike="noStrike" spc="-1">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Identify FOSS components for review</a:t>
            </a:r>
            <a:endParaRPr lang="en-US" sz="1100" b="0" strike="noStrike" spc="-1">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Review and approve </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compliance record of FOSS software components</a:t>
            </a:r>
            <a:endParaRPr lang="en-US" sz="1100" b="0" strike="noStrike" spc="-1">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 compliance record is created (or updated) for the FOSS </a:t>
            </a:r>
            <a:endParaRPr lang="en-US" sz="16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An audit is requested to review the source code with a scope a defined as exhaustive or limited according to FOSS policy requirements.</a:t>
            </a:r>
            <a:endParaRPr lang="en-US" sz="1600" b="0" strike="noStrike" spc="-1">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FOSS components</a:t>
            </a:r>
            <a:endParaRPr lang="en-US" sz="2400" b="0" strike="noStrike" spc="-1">
              <a:latin typeface="Arial"/>
            </a:endParaRPr>
          </a:p>
          <a:p>
            <a:pPr>
              <a:lnSpc>
                <a:spcPct val="100000"/>
              </a:lnSpc>
            </a:pPr>
            <a:endParaRPr lang="en-US" sz="2400" b="0" strike="noStrike" spc="-1">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Identify and Track FOSS Usage</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and audit FOSS licenses </a:t>
            </a:r>
            <a:endParaRPr lang="en-US" sz="2400" b="0" strike="noStrike" spc="-1">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743040" lvl="1" indent="-285120">
              <a:lnSpc>
                <a:spcPct val="90000"/>
              </a:lnSpc>
              <a:spcBef>
                <a:spcPts val="499"/>
              </a:spcBef>
              <a:buClr>
                <a:srgbClr val="292934"/>
              </a:buClr>
              <a:buFont typeface="Arial"/>
              <a:buChar char="•"/>
            </a:pPr>
            <a:r>
              <a:rPr lang="en-US" sz="1600" b="0" strike="noStrike" spc="-1">
                <a:solidFill>
                  <a:srgbClr val="292934"/>
                </a:solidFill>
                <a:latin typeface="Roboto"/>
                <a:ea typeface="Roboto"/>
              </a:rPr>
              <a:t>Provide feedback to the appropriate engineers to resolve issues in the audit report that conflict with your FOSS policy </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The appropriate engineers then conduct FOSS Reviews on the relevant source code (see next slide for template)</a:t>
            </a:r>
            <a:endParaRPr lang="en-US" sz="1600" b="0" strike="noStrike" spc="-1">
              <a:latin typeface="Arial"/>
            </a:endParaRPr>
          </a:p>
          <a:p>
            <a:pPr marL="685800" indent="-227880">
              <a:lnSpc>
                <a:spcPct val="90000"/>
              </a:lnSpc>
              <a:spcBef>
                <a:spcPts val="499"/>
              </a:spcBef>
            </a:pPr>
            <a:endParaRPr lang="en-US" sz="1600" b="0" strike="noStrike" spc="-1">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FOSS Permissive</a:t>
            </a:r>
            <a:endParaRPr lang="en-US" sz="1200" b="0" strike="noStrike" spc="-1">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r>
              <a:t/>
            </a:r>
            <a:br/>
            <a:r>
              <a:rPr lang="en-US" sz="2400" b="0" strike="noStrike" spc="-1">
                <a:solidFill>
                  <a:srgbClr val="292934"/>
                </a:solidFill>
                <a:latin typeface="Roboto"/>
                <a:ea typeface="Roboto"/>
              </a:rPr>
              <a:t>the source of the product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r>
              <a:t/>
            </a:r>
            <a:br/>
            <a:r>
              <a:rPr lang="en-US" sz="2400" b="0" i="1" strike="noStrike" spc="-1">
                <a:solidFill>
                  <a:srgbClr val="292934"/>
                </a:solidFill>
                <a:latin typeface="Roboto Condensed"/>
                <a:ea typeface="Roboto Condensed"/>
              </a:rPr>
              <a:t>the areas most relevant to FOSS compliance.</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Outcome: </a:t>
            </a:r>
            <a:endParaRPr lang="en-US" sz="18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Ensure the software in the audit report conforms with FOSS policies </a:t>
            </a:r>
            <a:endParaRPr lang="en-US" sz="16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Preserve audit report findings and mark resolved issues as ready for the next step (i.e. Approval)</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Steps: </a:t>
            </a:r>
            <a:endParaRPr lang="en-US" sz="18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Include appropriate authority levels in review staff</a:t>
            </a:r>
            <a:endParaRPr lang="en-US" sz="16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Conduct review with reference to your FOSS policy</a:t>
            </a:r>
            <a:endParaRPr lang="en-US" sz="1600" b="0" strike="noStrike" spc="-1">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Review the resolved issues to confirm it matches your FOSS policy</a:t>
            </a:r>
            <a:endParaRPr lang="en-US" sz="2400" b="0" strike="noStrike" spc="-1">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Based on the results of the software audit and review in previous steps, software may or may not be approved for use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should specify versions of approved FOSS components, the approved usage model for the component, and any other applicable obligations under the FOSS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 should be made at appropriate authority levels</a:t>
            </a:r>
            <a:endParaRPr lang="en-US" sz="2000" b="0" strike="noStrike" spc="-1">
              <a:latin typeface="Arial"/>
            </a:endParaRPr>
          </a:p>
          <a:p>
            <a:pPr marL="182880" indent="-182160">
              <a:lnSpc>
                <a:spcPct val="100000"/>
              </a:lnSpc>
              <a:spcBef>
                <a:spcPts val="400"/>
              </a:spcBef>
            </a:pPr>
            <a:endParaRPr lang="en-US" sz="2000" b="0" strike="noStrike" spc="-1">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Once a FOSS component has been approved for usage in a product, it should be added to the software inventory for that product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and its conditions should be registered in a tracking system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tracking system should make it clear that a new approval is needed for a new version of a FOSS component or if a new usage model is proposed </a:t>
            </a:r>
            <a:endParaRPr lang="en-US" sz="2000" b="0" strike="noStrike" spc="-1">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Prepare appropriate notices for any FOSS used in a product release: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Acknowledge the use of FOSS by providing full copyright and attribution notices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Inform the end user of the product on how to obtain a copy of the FOSS source code (when applicable, for example in the case of GPL and LGPL)</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Reproduce the entire text of the license agreements for the FOSS code included in the product as needed </a:t>
            </a:r>
            <a:endParaRPr lang="en-US" sz="1800" b="0" strike="noStrike" spc="-1">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FOSS packages destined for distribution have been identified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the reviewed source code matches the binary equivalents shipping in the product</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all appropriate notices have been included to inform end-users of their right to request source code for identified FOSS</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compliance with other identified obligations </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360" cy="4650840"/>
        </p:xfrm>
        <a:graphic>
          <a:graphicData uri="http://schemas.openxmlformats.org/drawingml/2006/table">
            <a:tbl>
              <a:tblPr/>
              <a:tblGrid>
                <a:gridCol w="3659760"/>
                <a:gridCol w="3529080"/>
                <a:gridCol w="3530880"/>
              </a:tblGrid>
              <a:tr h="45720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194000">
                <a:tc>
                  <a:txBody>
                    <a:bodyPr/>
                    <a:lstStyle/>
                    <a:p>
                      <a:pPr>
                        <a:lnSpc>
                          <a:spcPct val="100000"/>
                        </a:lnSpc>
                      </a:pPr>
                      <a:r>
                        <a:rPr lang="en-US" sz="1800" b="1" strike="noStrike" spc="-1">
                          <a:solidFill>
                            <a:srgbClr val="0070C0"/>
                          </a:solidFill>
                          <a:latin typeface="Roboto"/>
                          <a:ea typeface="Roboto"/>
                        </a:rPr>
                        <a:t>Unplanned inclusion of copyleft FOSS into proprietary or 3rd party code:</a:t>
                      </a:r>
                      <a:r>
                        <a:rPr lang="en-US" sz="1800" b="0" strike="noStrike" spc="-1">
                          <a:solidFill>
                            <a:srgbClr val="0070C0"/>
                          </a:solidFill>
                          <a:latin typeface="Roboto"/>
                          <a:ea typeface="Roboto"/>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during the development process when engineers add FOSS code into source code that is intended to be proprietary in conflict with the FOSS policy.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by scanning or auditing the source code for possible</a:t>
                      </a:r>
                      <a:endParaRPr lang="en-US" sz="1600" b="0" strike="noStrike" spc="-1">
                        <a:latin typeface="Arial"/>
                      </a:endParaRPr>
                    </a:p>
                    <a:p>
                      <a:pPr>
                        <a:lnSpc>
                          <a:spcPct val="100000"/>
                        </a:lnSpc>
                      </a:pPr>
                      <a:r>
                        <a:rPr lang="en-US" sz="1600" b="0" strike="noStrike" spc="-1">
                          <a:solidFill>
                            <a:srgbClr val="292934"/>
                          </a:solidFill>
                          <a:latin typeface="Roboto"/>
                          <a:ea typeface="Roboto"/>
                        </a:rPr>
                        <a:t>matches with:</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FOSS source code </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Copyright notices</a:t>
                      </a:r>
                      <a:endParaRPr lang="en-US" sz="1600" b="0" strike="noStrike" spc="-1">
                        <a:latin typeface="Arial"/>
                      </a:endParaRPr>
                    </a:p>
                    <a:p>
                      <a:pPr>
                        <a:lnSpc>
                          <a:spcPct val="100000"/>
                        </a:lnSpc>
                      </a:pPr>
                      <a:r>
                        <a:rPr lang="en-US" sz="1600" b="0" strike="noStrike" spc="-1">
                          <a:solidFill>
                            <a:srgbClr val="292934"/>
                          </a:solidFill>
                          <a:latin typeface="Roboto"/>
                          <a:ea typeface="Roboto"/>
                        </a:rPr>
                        <a:t>Automated source code scanning tools may be used for this purpose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Offering training to engineering staff about compliance issues, the different types of FOSS licenses and the implications of including FOSS in proprietary source code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Conducting regular source code scans or audits for all the source code in the build environment. </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6800" cy="5181120"/>
        </p:xfrm>
        <a:graphic>
          <a:graphicData uri="http://schemas.openxmlformats.org/drawingml/2006/table">
            <a:tbl>
              <a:tblPr/>
              <a:tblGrid>
                <a:gridCol w="3642120"/>
                <a:gridCol w="3512520"/>
                <a:gridCol w="3512520"/>
              </a:tblGrid>
              <a:tr h="37908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079800">
                <a:tc>
                  <a:txBody>
                    <a:bodyPr/>
                    <a:lstStyle/>
                    <a:p>
                      <a:pPr>
                        <a:lnSpc>
                          <a:spcPct val="100000"/>
                        </a:lnSpc>
                      </a:pPr>
                      <a:r>
                        <a:rPr lang="en-US" sz="1800" b="1" strike="noStrike" spc="-1">
                          <a:solidFill>
                            <a:srgbClr val="0070C0"/>
                          </a:solidFill>
                          <a:latin typeface="Roboto"/>
                          <a:ea typeface="Roboto"/>
                        </a:rPr>
                        <a:t>Unplanned linking of copyleft FOSS and proprietary source code: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as </a:t>
                      </a:r>
                      <a:endParaRPr lang="en-US" sz="1600" b="0" strike="noStrike" spc="-1">
                        <a:latin typeface="Arial"/>
                      </a:endParaRPr>
                    </a:p>
                    <a:p>
                      <a:pPr>
                        <a:lnSpc>
                          <a:spcPct val="100000"/>
                        </a:lnSpc>
                      </a:pPr>
                      <a:r>
                        <a:rPr lang="en-US" sz="1600" b="0" strike="noStrike" spc="-1">
                          <a:solidFill>
                            <a:srgbClr val="292934"/>
                          </a:solidFill>
                          <a:latin typeface="Roboto"/>
                          <a:ea typeface="Roboto"/>
                        </a:rPr>
                        <a:t>a result of linking software with conflicting or incompatible licenses. The legal effect of linking is subject to debate in the FOSS community.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avoid linking software components with licenses that conflict with you FOSS policies which will take a position on these legal risks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Continuously running the dependency tracking tool over your build environment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722240">
                <a:tc>
                  <a:txBody>
                    <a:bodyPr/>
                    <a:lstStyle/>
                    <a:p>
                      <a:pPr>
                        <a:lnSpc>
                          <a:spcPct val="100000"/>
                        </a:lnSpc>
                      </a:pPr>
                      <a:r>
                        <a:rPr lang="en-US" sz="1800" b="1" strike="noStrike" spc="-1">
                          <a:solidFill>
                            <a:srgbClr val="0070C0"/>
                          </a:solidFill>
                          <a:latin typeface="Roboto"/>
                          <a:ea typeface="Roboto"/>
                        </a:rPr>
                        <a:t>Inclusion of proprietary </a:t>
                      </a:r>
                      <a:endParaRPr lang="en-US" sz="1800" b="0" strike="noStrike" spc="-1">
                        <a:latin typeface="Arial"/>
                      </a:endParaRPr>
                    </a:p>
                    <a:p>
                      <a:pPr>
                        <a:lnSpc>
                          <a:spcPct val="100000"/>
                        </a:lnSpc>
                      </a:pPr>
                      <a:r>
                        <a:rPr lang="en-US" sz="1800" b="1" strike="noStrike" spc="-1">
                          <a:solidFill>
                            <a:srgbClr val="0070C0"/>
                          </a:solidFill>
                          <a:latin typeface="Roboto"/>
                          <a:ea typeface="Roboto"/>
                        </a:rPr>
                        <a:t>code into copyleft FOSS through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the audits or scans to identify and analyze the source code you introduced to the FOSS component.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600" cy="5108040"/>
        </p:xfrm>
        <a:graphic>
          <a:graphicData uri="http://schemas.openxmlformats.org/drawingml/2006/table">
            <a:tbl>
              <a:tblPr/>
              <a:tblGrid>
                <a:gridCol w="3762720"/>
                <a:gridCol w="6555240"/>
              </a:tblGrid>
              <a:tr h="34956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653120">
                <a:tc>
                  <a:txBody>
                    <a:bodyPr/>
                    <a:lstStyle/>
                    <a:p>
                      <a:pPr>
                        <a:lnSpc>
                          <a:spcPct val="100000"/>
                        </a:lnSpc>
                      </a:pPr>
                      <a:r>
                        <a:rPr lang="en-US" sz="1800" b="1" strike="noStrike" spc="-1">
                          <a:solidFill>
                            <a:srgbClr val="0070C0"/>
                          </a:solidFill>
                          <a:latin typeface="Roboto"/>
                          <a:ea typeface="Roboto"/>
                        </a:rPr>
                        <a:t>Failure to Provide Accompanying Source Code for FOSS Component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step into the compliance process to ensure that source code for modifications are published, rather than only the original source code for the FOSS component</a:t>
                      </a:r>
                      <a:endParaRPr lang="en-US" sz="1600" b="0" strike="noStrike" spc="-1">
                        <a:latin typeface="Arial"/>
                      </a:endParaRPr>
                    </a:p>
                    <a:p>
                      <a:pPr marL="533520" indent="-532800">
                        <a:lnSpc>
                          <a:spcPct val="100000"/>
                        </a:lnSpc>
                      </a:pPr>
                      <a:r>
                        <a:rPr lang="en-US" sz="2800" b="0" strike="noStrike" spc="-1">
                          <a:solidFill>
                            <a:srgbClr val="292934"/>
                          </a:solidFill>
                          <a:latin typeface="Roboto"/>
                          <a:ea typeface="Roboto"/>
                        </a:rPr>
                        <a:t> </a:t>
                      </a:r>
                      <a:endParaRPr lang="en-US" sz="2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040" cy="4574160"/>
        </p:xfrm>
        <a:graphic>
          <a:graphicData uri="http://schemas.openxmlformats.org/drawingml/2006/table">
            <a:tbl>
              <a:tblPr/>
              <a:tblGrid>
                <a:gridCol w="3835440"/>
                <a:gridCol w="6681960"/>
              </a:tblGrid>
              <a:tr h="48060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093920">
                <a:tc>
                  <a:txBody>
                    <a:bodyPr/>
                    <a:lstStyle/>
                    <a:p>
                      <a:pPr>
                        <a:lnSpc>
                          <a:spcPct val="100000"/>
                        </a:lnSpc>
                      </a:pPr>
                      <a:r>
                        <a:rPr lang="en-US" sz="1800" b="1" strike="noStrike" spc="-1">
                          <a:solidFill>
                            <a:srgbClr val="0070C0"/>
                          </a:solidFill>
                          <a:latin typeface="Roboto"/>
                          <a:ea typeface="Roboto"/>
                        </a:rPr>
                        <a:t>Failure to mark FOSS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a:t>
                      </a:r>
                      <a:endParaRPr lang="en-US" sz="1800" b="0" strike="noStrike" spc="-1">
                        <a:latin typeface="Arial"/>
                      </a:endParaRPr>
                    </a:p>
                    <a:p>
                      <a:pPr>
                        <a:lnSpc>
                          <a:spcPct val="100000"/>
                        </a:lnSpc>
                      </a:pPr>
                      <a:r>
                        <a:rPr lang="en-US" sz="1800" b="1" strike="noStrike" spc="-1">
                          <a:solidFill>
                            <a:srgbClr val="0070C0"/>
                          </a:solidFill>
                          <a:latin typeface="Roboto"/>
                          <a:ea typeface="Roboto"/>
                        </a:rPr>
                        <a:t>Modifications: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Failure to mark FOSS source</a:t>
                      </a:r>
                      <a:endParaRPr lang="en-US" sz="1600" b="0" strike="noStrike" spc="-1">
                        <a:latin typeface="Arial"/>
                      </a:endParaRPr>
                    </a:p>
                    <a:p>
                      <a:pPr>
                        <a:lnSpc>
                          <a:spcPct val="100000"/>
                        </a:lnSpc>
                      </a:pPr>
                      <a:r>
                        <a:rPr lang="en-US" sz="1600" b="0" strike="noStrike" spc="-1">
                          <a:solidFill>
                            <a:srgbClr val="292934"/>
                          </a:solidFill>
                          <a:latin typeface="Roboto"/>
                          <a:ea typeface="Roboto"/>
                        </a:rPr>
                        <a:t>code that has been changed </a:t>
                      </a:r>
                      <a:endParaRPr lang="en-US" sz="1600" b="0" strike="noStrike" spc="-1">
                        <a:latin typeface="Arial"/>
                      </a:endParaRPr>
                    </a:p>
                    <a:p>
                      <a:pPr>
                        <a:lnSpc>
                          <a:spcPct val="100000"/>
                        </a:lnSpc>
                      </a:pPr>
                      <a:r>
                        <a:rPr lang="en-US" sz="1600" b="0" strike="noStrike" spc="-1">
                          <a:solidFill>
                            <a:srgbClr val="292934"/>
                          </a:solidFill>
                          <a:latin typeface="Roboto"/>
                          <a:ea typeface="Roboto"/>
                        </a:rPr>
                        <a:t>as required by the FOSS license (or providing information about modifications which has an insufficient level of detail or clarity to satisfy the license)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Adding source code modification marking as a verification step before releasing the source code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ensure they update copyright markings or license information of all FOSS or proprietary software that is going to be released to the public</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480" cy="5217840"/>
        </p:xfrm>
        <a:graphic>
          <a:graphicData uri="http://schemas.openxmlformats.org/drawingml/2006/table">
            <a:tbl>
              <a:tblPr/>
              <a:tblGrid>
                <a:gridCol w="2690280"/>
                <a:gridCol w="3989160"/>
                <a:gridCol w="3803400"/>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808360">
                <a:tc>
                  <a:txBody>
                    <a:bodyPr/>
                    <a:lstStyle/>
                    <a:p>
                      <a:pPr>
                        <a:lnSpc>
                          <a:spcPct val="100000"/>
                        </a:lnSpc>
                      </a:pPr>
                      <a:r>
                        <a:rPr lang="en-US" sz="1800" b="1" strike="noStrike" spc="-1">
                          <a:solidFill>
                            <a:srgbClr val="0070C0"/>
                          </a:solidFill>
                          <a:latin typeface="Roboto"/>
                          <a:ea typeface="Roboto"/>
                        </a:rPr>
                        <a:t>Failure by developers to seek approval</a:t>
                      </a:r>
                      <a:endParaRPr lang="en-US" sz="1800" b="0" strike="noStrike" spc="-1">
                        <a:latin typeface="Arial"/>
                      </a:endParaRPr>
                    </a:p>
                    <a:p>
                      <a:pPr>
                        <a:lnSpc>
                          <a:spcPct val="100000"/>
                        </a:lnSpc>
                      </a:pPr>
                      <a:r>
                        <a:rPr lang="en-US" sz="1800" b="1" strike="noStrike" spc="-1">
                          <a:solidFill>
                            <a:srgbClr val="0070C0"/>
                          </a:solidFill>
                          <a:latin typeface="Roboto"/>
                          <a:ea typeface="Roboto"/>
                        </a:rPr>
                        <a:t>to use FOSS</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offering training to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on the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company’s </a:t>
                      </a:r>
                      <a:r>
                        <a:rPr lang="en-US" sz="1600" b="0" strike="noStrike" spc="-1">
                          <a:solidFill>
                            <a:srgbClr val="292934"/>
                          </a:solidFill>
                          <a:latin typeface="Roboto"/>
                          <a:ea typeface="Roboto"/>
                        </a:rPr>
                        <a:t>FOSS policies and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processes.</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full scan for the software platform to detect any “undeclared” FOSS usage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on the company's FOSS policies and processes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Including compliance in the employees performance review</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994040">
                <a:tc>
                  <a:txBody>
                    <a:bodyPr/>
                    <a:lstStyle/>
                    <a:p>
                      <a:pPr>
                        <a:lnSpc>
                          <a:spcPct val="100000"/>
                        </a:lnSpc>
                      </a:pPr>
                      <a:r>
                        <a:rPr lang="en-US" sz="1800" b="1" strike="noStrike" spc="-1">
                          <a:solidFill>
                            <a:srgbClr val="0070C0"/>
                          </a:solidFill>
                          <a:latin typeface="Roboto"/>
                          <a:ea typeface="Roboto"/>
                        </a:rPr>
                        <a:t>Failure to take the </a:t>
                      </a:r>
                      <a:endParaRPr lang="en-US" sz="1800" b="0" strike="noStrike" spc="-1">
                        <a:latin typeface="Arial"/>
                      </a:endParaRPr>
                    </a:p>
                    <a:p>
                      <a:pPr>
                        <a:lnSpc>
                          <a:spcPct val="100000"/>
                        </a:lnSpc>
                      </a:pPr>
                      <a:r>
                        <a:rPr lang="en-US" sz="1800" b="1" strike="noStrike" spc="-1">
                          <a:solidFill>
                            <a:srgbClr val="0070C0"/>
                          </a:solidFill>
                          <a:latin typeface="Roboto"/>
                          <a:ea typeface="Roboto"/>
                        </a:rPr>
                        <a:t>FOSS training</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ensuring that the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completion of the FOSS training is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part of the employee’s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professional development plan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and it is monitored for completion</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as part of the performance review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mandating</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to take the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FOSS training by a specific date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4640" cy="5342760"/>
        </p:xfrm>
        <a:graphic>
          <a:graphicData uri="http://schemas.openxmlformats.org/drawingml/2006/table">
            <a:tbl>
              <a:tblPr/>
              <a:tblGrid>
                <a:gridCol w="2728800"/>
                <a:gridCol w="4690080"/>
                <a:gridCol w="3516120"/>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implementing blocks in approvals in the FOSS compliance process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a:lstStyle/>
                    <a:p>
                      <a:pPr>
                        <a:lnSpc>
                          <a:spcPct val="100000"/>
                        </a:lnSpc>
                      </a:pPr>
                      <a:r>
                        <a:rPr lang="en-US" sz="1800" b="1" strike="noStrike" spc="-1">
                          <a:solidFill>
                            <a:srgbClr val="0070C0"/>
                          </a:solidFill>
                          <a:latin typeface="Roboto"/>
                          <a:ea typeface="Roboto"/>
                        </a:rPr>
                        <a:t>Failure to seek review of FOSS in a timely manner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by initiating FOSS Review requests early</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even if engineering did not yet</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decide on the adoption of the FOSS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source code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a:solidFill>
                  <a:srgbClr val="292934"/>
                </a:solidFill>
                <a:latin typeface="Roboto"/>
                <a:ea typeface="Roboto"/>
              </a:rPr>
              <a:t>Companies must make compliance a priority before any product (in whatever form) ships</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Prioritizing compliance promotes:</a:t>
            </a:r>
            <a:endParaRPr lang="en-US" sz="28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More effective use of FOSS within your organization</a:t>
            </a:r>
            <a:endParaRPr lang="en-US" sz="25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Better relations with the FOSS community and FOSS organizations</a:t>
            </a:r>
            <a:endParaRPr lang="en-US" sz="2500" b="0" strike="noStrike" spc="-1">
              <a:latin typeface="Arial"/>
            </a:endParaRPr>
          </a:p>
          <a:p>
            <a:pPr>
              <a:lnSpc>
                <a:spcPct val="100000"/>
              </a:lnSpc>
              <a:spcBef>
                <a:spcPts val="400"/>
              </a:spcBef>
            </a:pPr>
            <a:endParaRPr lang="en-US" sz="2500" b="0" strike="noStrike" spc="-1">
              <a:latin typeface="Arial"/>
            </a:endParaRPr>
          </a:p>
          <a:p>
            <a:pPr>
              <a:lnSpc>
                <a:spcPct val="100000"/>
              </a:lnSpc>
              <a:spcBef>
                <a:spcPts val="400"/>
              </a:spcBef>
            </a:pPr>
            <a:endParaRPr lang="en-US" sz="25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In addition, good relationships with FOSS organizations can be very helpful in advising on best way to be compliant and also help out if you experience a compliance issue.</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100000"/>
              </a:lnSpc>
              <a:spcBef>
                <a:spcPts val="476"/>
              </a:spcBef>
            </a:pPr>
            <a:r>
              <a:rPr lang="en-US" sz="2380" b="0" strike="noStrike" spc="-1">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a:solidFill>
                  <a:srgbClr val="292934"/>
                </a:solidFill>
                <a:latin typeface="Roboto"/>
                <a:ea typeface="Roboto"/>
              </a:rPr>
              <a:t>What types of pitfalls can occur in FOSS compliance? </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an intellectual property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license compliance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compliance process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prioritizing compliance?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maintaining a good community relationship?</a:t>
            </a:r>
            <a:endParaRPr lang="en-US" sz="2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reproduce </a:t>
            </a:r>
            <a:r>
              <a:rPr lang="en-US" sz="2400" b="0" strike="noStrike" spc="-1">
                <a:solidFill>
                  <a:srgbClr val="292934"/>
                </a:solidFill>
                <a:latin typeface="Roboto"/>
                <a:ea typeface="Roboto"/>
              </a:rPr>
              <a:t>the software – making copies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create “</a:t>
            </a:r>
            <a:r>
              <a:rPr lang="en-US" sz="2400" b="0" i="1" strike="noStrike" spc="-1">
                <a:solidFill>
                  <a:srgbClr val="292934"/>
                </a:solidFill>
                <a:latin typeface="Roboto"/>
                <a:ea typeface="Roboto"/>
              </a:rPr>
              <a:t>derivative works</a:t>
            </a:r>
            <a:r>
              <a:rPr lang="en-US" sz="2400" b="0" strike="noStrike" spc="-1">
                <a:solidFill>
                  <a:srgbClr val="292934"/>
                </a:solidFill>
                <a:latin typeface="Roboto"/>
                <a:ea typeface="Roboto"/>
              </a:rPr>
              <a:t>” – making modifications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term derivative work comes from the US Copyright Act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is a “term of art” meaning that it has a particular meaning based on the statute and not the dictionary definition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distribute</a:t>
            </a:r>
            <a:endParaRPr lang="en-US" sz="2400" b="0" strike="noStrike" spc="-1">
              <a:latin typeface="Arial"/>
            </a:endParaRPr>
          </a:p>
          <a:p>
            <a:pPr marL="457200" lvl="1" indent="-189720">
              <a:lnSpc>
                <a:spcPct val="110000"/>
              </a:lnSpc>
              <a:spcBef>
                <a:spcPts val="400"/>
              </a:spcBef>
              <a:buClr>
                <a:srgbClr val="93A299"/>
              </a:buClr>
              <a:buSzPct val="85000"/>
              <a:buFont typeface="Arial"/>
              <a:buChar char="•"/>
            </a:pPr>
            <a:r>
              <a:rPr lang="en-US" sz="2000" b="0" strike="noStrike" spc="-1">
                <a:solidFill>
                  <a:srgbClr val="292934"/>
                </a:solidFill>
                <a:latin typeface="Roboto"/>
                <a:ea typeface="Roboto"/>
              </a:rPr>
              <a:t>Distribution is generally viewed as the provision of a copy of a piece of software,</a:t>
            </a:r>
            <a:r>
              <a:t/>
            </a:r>
            <a:br/>
            <a:r>
              <a:rPr lang="en-US" sz="2000" b="0" strike="noStrike" spc="-1">
                <a:solidFill>
                  <a:srgbClr val="292934"/>
                </a:solidFill>
                <a:latin typeface="Roboto"/>
                <a:ea typeface="Roboto"/>
              </a:rPr>
              <a:t>in binary or source code form, to another entity (an individual or organization outside</a:t>
            </a:r>
            <a:r>
              <a:t/>
            </a:r>
            <a:br/>
            <a:r>
              <a:rPr lang="en-US" sz="2000" b="0" strike="noStrike" spc="-1">
                <a:solidFill>
                  <a:srgbClr val="292934"/>
                </a:solidFill>
                <a:latin typeface="Roboto"/>
                <a:ea typeface="Roboto"/>
              </a:rPr>
              <a:t>your company or organization)</a:t>
            </a:r>
            <a:endParaRPr lang="en-US" sz="2000" b="0" strike="noStrike" spc="-1">
              <a:latin typeface="Arial"/>
            </a:endParaRPr>
          </a:p>
          <a:p>
            <a:pPr>
              <a:lnSpc>
                <a:spcPct val="100000"/>
              </a:lnSpc>
              <a:spcBef>
                <a:spcPts val="479"/>
              </a:spcBef>
            </a:pPr>
            <a:r>
              <a:rPr lang="en-US" sz="1600" b="0" i="1" strike="noStrike" spc="-1">
                <a:solidFill>
                  <a:srgbClr val="292934"/>
                </a:solidFill>
                <a:latin typeface="Roboto Condensed"/>
                <a:ea typeface="Roboto Condensed"/>
              </a:rPr>
              <a:t>Note: The interpretation of what constitutes a “derivative work” or a “distribution”</a:t>
            </a:r>
            <a:r>
              <a:rPr lang="en-US" sz="1600" b="0" strike="noStrike" spc="-1">
                <a:solidFill>
                  <a:srgbClr val="000000"/>
                </a:solidFill>
                <a:latin typeface="Arial"/>
                <a:ea typeface="DejaVu Sans"/>
              </a:rPr>
              <a:t> </a:t>
            </a:r>
            <a:r>
              <a:rPr lang="en-US" sz="1600" b="0" i="1" strike="noStrike" spc="-1">
                <a:solidFill>
                  <a:srgbClr val="292934"/>
                </a:solidFill>
                <a:latin typeface="Roboto Condensed"/>
                <a:ea typeface="Roboto Condensed"/>
              </a:rPr>
              <a:t>is subject to debate in the FOSS community and within FOSS legal circles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a:solidFill>
                  <a:srgbClr val="292934"/>
                </a:solidFill>
                <a:latin typeface="Roboto"/>
                <a:ea typeface="Roboto"/>
              </a:rPr>
              <a:t>Select code from high quality, well supported FOSS communities</a:t>
            </a:r>
            <a:endParaRPr lang="en-US" sz="24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Seek guidance</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each FOSS component you are using </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check un-reviewed code into any internal source tree</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outside contributions to FOSS projects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Preserve existing licensing information</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re-name FOSS components unless you are required to under the FOSS license (e.g., required renaming of modified versions)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Gather and retain FOSS project information required for your FOSS review process</a:t>
            </a:r>
            <a:endParaRPr lang="en-US" sz="2400" b="0" strike="noStrike" spc="-1">
              <a:latin typeface="Arial"/>
            </a:endParaRPr>
          </a:p>
          <a:p>
            <a:pPr marL="182880" indent="-182160">
              <a:lnSpc>
                <a:spcPct val="9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a:solidFill>
                  <a:srgbClr val="292934"/>
                </a:solidFill>
                <a:latin typeface="Roboto"/>
                <a:ea typeface="Roboto"/>
              </a:rPr>
              <a:t>Include time required to follow established FOSS policy in work plans</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Follow the developer guidelines for using FOSS software, particularly incorporating or linking FOSS code into proprietary or third party source code or vice versa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Review architecture plans and avoid mixing components governed by incompatible FOSS licenses</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Always update compliance verification - for every product</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And for every upgrade to newer versions of FOSS </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Ensure that each new version of the same FOSS component is reviewed and approved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If a FOSS project’s license changes, ensure that compliance records are updated and that the new license does not create a conflict</a:t>
            </a:r>
            <a:endParaRPr lang="en-US" sz="1850" b="0" strike="noStrike" spc="-1">
              <a:latin typeface="Arial"/>
            </a:endParaRPr>
          </a:p>
          <a:p>
            <a:pPr marL="182880" indent="-182160">
              <a:lnSpc>
                <a:spcPct val="90000"/>
              </a:lnSpc>
              <a:spcBef>
                <a:spcPts val="445"/>
              </a:spcBef>
            </a:pPr>
            <a:endParaRPr lang="en-US" sz="185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D2533C"/>
                </a:solidFill>
                <a:latin typeface="Roboto"/>
                <a:ea typeface="Roboto"/>
              </a:rPr>
              <a:t>Compliance Process Applies to all FOSS components</a:t>
            </a:r>
            <a:endParaRPr lang="en-US" sz="3600" b="0" strike="noStrike" spc="-1">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In-bound software</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Take steps to understand what FOSS is included in software delivered by suppliers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Evaluate your obligations for all of the software that will be included in your products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Name some general guidelines developers can practice when working with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Should you remove or alter FOSS license header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important steps in a compliance process.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How can a new version of a previously-reviewed FOSS component create new compliance issues?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risks should you address with in-bound software?</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Learn more through the free Compliance Basics for Developers hosted by the Linux Foundation at: </a:t>
            </a:r>
            <a:r>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9</a:t>
            </a:r>
            <a:endParaRPr lang="en-US" sz="3200" b="0" strike="noStrike" spc="-1">
              <a:latin typeface="Arial"/>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2800">
              <a:lnSpc>
                <a:spcPct val="115000"/>
              </a:lnSpc>
              <a:buClr>
                <a:srgbClr val="93A299"/>
              </a:buClr>
              <a:buFont typeface="Symbol"/>
              <a:buChar char=""/>
            </a:pPr>
            <a:r>
              <a:rPr lang="en-US" sz="2400" b="0" strike="noStrike" spc="-1">
                <a:solidFill>
                  <a:srgbClr val="000000"/>
                </a:solidFill>
                <a:latin typeface="Arial"/>
                <a:ea typeface="Arial"/>
              </a:rPr>
              <a:t>Why we would need tools?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First demand and process, then the tool</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A tool cannot provide (difficult)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Only data for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Many cases where expert knowledge is required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generating reports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analyzing data</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managing policies</a:t>
            </a:r>
            <a:endParaRPr lang="en-US" sz="2400" b="0" strike="noStrike" spc="-1">
              <a:latin typeface="Arial"/>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About Tools</a:t>
            </a:r>
            <a:endParaRPr lang="en-US" sz="4000" b="0" strike="noStrike" spc="-1">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4" name="CustomShape 7"/>
          <p:cNvSpPr/>
          <p:nvPr/>
        </p:nvSpPr>
        <p:spPr>
          <a:xfrm>
            <a:off x="6324840" y="342504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5" name="CustomShape 8"/>
          <p:cNvSpPr/>
          <p:nvPr/>
        </p:nvSpPr>
        <p:spPr>
          <a:xfrm>
            <a:off x="8592480" y="259272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9" name="CustomShape 12"/>
          <p:cNvSpPr/>
          <p:nvPr/>
        </p:nvSpPr>
        <p:spPr>
          <a:xfrm>
            <a:off x="6949080" y="170640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r>
              <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1" name="CustomShape 14"/>
          <p:cNvSpPr/>
          <p:nvPr/>
        </p:nvSpPr>
        <p:spPr>
          <a:xfrm>
            <a:off x="7595280" y="2039400"/>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Arial"/>
            </a:endParaRPr>
          </a:p>
          <a:p>
            <a:pPr>
              <a:lnSpc>
                <a:spcPct val="100000"/>
              </a:lnSpc>
            </a:pPr>
            <a:endParaRPr lang="en-US" sz="2400" b="0" strike="noStrike" spc="-1">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Snippet</a:t>
            </a:r>
            <a:r>
              <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3" name="CustomShape 16"/>
          <p:cNvSpPr/>
          <p:nvPr/>
        </p:nvSpPr>
        <p:spPr>
          <a:xfrm>
            <a:off x="8844480" y="28929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Component</a:t>
            </a:r>
            <a:r>
              <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Disclosure</a:t>
            </a:r>
            <a:r>
              <a:t/>
            </a:r>
            <a:br/>
            <a:r>
              <a:rPr lang="en-US" sz="2400" b="0" strike="noStrike" spc="-1">
                <a:solidFill>
                  <a:srgbClr val="000000"/>
                </a:solidFill>
                <a:latin typeface="Arial"/>
                <a:ea typeface="Arial"/>
              </a:rPr>
              <a:t>Document</a:t>
            </a:r>
            <a:endParaRPr lang="en-US" sz="2400" b="0" strike="noStrike" spc="-1">
              <a:latin typeface="Arial"/>
            </a:endParaRPr>
          </a:p>
          <a:p>
            <a:pPr>
              <a:lnSpc>
                <a:spcPct val="100000"/>
              </a:lnSpc>
            </a:pPr>
            <a:endParaRPr lang="en-US" sz="2400" b="0" strike="noStrike" spc="-1">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Code</a:t>
            </a:r>
            <a:r>
              <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
        <p:nvSpPr>
          <p:cNvPr id="767" name="CustomShape 20"/>
          <p:cNvSpPr/>
          <p:nvPr/>
        </p:nvSpPr>
        <p:spPr>
          <a:xfrm>
            <a:off x="4390920" y="40874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Binary</a:t>
            </a:r>
            <a:r>
              <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r>
              <a:t/>
            </a:r>
            <a:br/>
            <a:r>
              <a:rPr lang="en-US" sz="2400" b="0" strike="noStrike" spc="-1">
                <a:solidFill>
                  <a:srgbClr val="000000"/>
                </a:solidFill>
                <a:latin typeface="Arial"/>
                <a:ea typeface="Arial"/>
              </a:rPr>
              <a:t>Analysis</a:t>
            </a:r>
            <a:endParaRPr lang="en-US" sz="2400" b="0" strike="noStrike" spc="-1">
              <a:latin typeface="Arial"/>
            </a:endParaRPr>
          </a:p>
          <a:p>
            <a:pPr>
              <a:lnSpc>
                <a:spcPct val="100000"/>
              </a:lnSpc>
            </a:pPr>
            <a:endParaRPr lang="en-US" sz="2400" b="0" strike="noStrike" spc="-1">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a:t>
            </a:r>
            <a:endParaRPr lang="en-US" sz="4000" b="0" strike="noStrike" spc="-1">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r>
              <a:t/>
            </a:r>
            <a:br/>
            <a:r>
              <a:rPr lang="en-US" sz="2400" b="0" strike="noStrike" spc="-1">
                <a:solidFill>
                  <a:srgbClr val="000000"/>
                </a:solidFill>
                <a:latin typeface="Arial"/>
                <a:ea typeface="Arial"/>
              </a:rPr>
              <a:t>OSS, Free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r>
              <a:t/>
            </a:r>
            <a:br/>
            <a:r>
              <a:rPr lang="en-US" sz="2400" b="0" strike="noStrike" spc="-1">
                <a:solidFill>
                  <a:srgbClr val="000000"/>
                </a:solidFill>
                <a:latin typeface="Arial"/>
                <a:ea typeface="Arial"/>
              </a:rPr>
              <a:t>Development</a:t>
            </a:r>
            <a:endParaRPr lang="en-US" sz="2400" b="0" strike="noStrike" spc="-1">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r>
              <a:t/>
            </a:r>
            <a:br/>
            <a:r>
              <a:rPr lang="en-US" sz="2400" b="0" strike="noStrike" spc="-1">
                <a:solidFill>
                  <a:srgbClr val="000000"/>
                </a:solidFill>
                <a:latin typeface="Arial"/>
                <a:ea typeface="Arial"/>
              </a:rPr>
              <a:t>Delivery:</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r>
              <a:t/>
            </a:r>
            <a:br/>
            <a:r>
              <a:rPr lang="en-US" sz="2400" b="0" strike="noStrike" spc="-1">
                <a:solidFill>
                  <a:srgbClr val="000000"/>
                </a:solidFill>
                <a:latin typeface="Arial"/>
                <a:ea typeface="Arial"/>
              </a:rPr>
              <a:t>Your Software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84"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Arial"/>
            </a:endParaRPr>
          </a:p>
        </p:txBody>
      </p:sp>
      <p:sp>
        <p:nvSpPr>
          <p:cNvPr id="785"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7"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89"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r>
              <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r>
              <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790"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r>
              <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01" name="CustomShape 10"/>
          <p:cNvSpPr/>
          <p:nvPr/>
        </p:nvSpPr>
        <p:spPr>
          <a:xfrm>
            <a:off x="2115360" y="4314600"/>
            <a:ext cx="258516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r>
              <a:t/>
            </a:r>
            <a:br/>
            <a:r>
              <a:rPr lang="en-US" sz="2400" b="0" strike="noStrike" spc="-1">
                <a:solidFill>
                  <a:srgbClr val="000000"/>
                </a:solidFill>
                <a:latin typeface="Arial"/>
                <a:ea typeface="Arial"/>
              </a:rPr>
              <a:t>according to actual situation</a:t>
            </a:r>
            <a:endParaRPr lang="en-US" sz="2400" b="0" strike="noStrike" spc="-1">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Arial"/>
            </a:endParaRPr>
          </a:p>
        </p:txBody>
      </p:sp>
      <p:sp>
        <p:nvSpPr>
          <p:cNvPr id="803" name="CustomShape 12"/>
          <p:cNvSpPr/>
          <p:nvPr/>
        </p:nvSpPr>
        <p:spPr>
          <a:xfrm>
            <a:off x="9123840" y="4218120"/>
            <a:ext cx="258516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r>
              <a:t/>
            </a:r>
            <a:br/>
            <a:r>
              <a:rPr lang="en-US" sz="2400" b="0" strike="noStrike" spc="-1">
                <a:solidFill>
                  <a:srgbClr val="000000"/>
                </a:solidFill>
                <a:latin typeface="Arial"/>
                <a:ea typeface="Arial"/>
              </a:rPr>
              <a:t>you deliver and</a:t>
            </a:r>
            <a:r>
              <a:t/>
            </a:r>
            <a:br/>
            <a:r>
              <a:rPr lang="en-US" sz="2400" b="0" strike="noStrike" spc="-1">
                <a:solidFill>
                  <a:srgbClr val="000000"/>
                </a:solidFill>
                <a:latin typeface="Arial"/>
                <a:ea typeface="Arial"/>
              </a:rPr>
              <a:t>act accordingly</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10"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r>
              <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r>
              <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Arial"/>
            </a:endParaRPr>
          </a:p>
        </p:txBody>
      </p:sp>
      <p:sp>
        <p:nvSpPr>
          <p:cNvPr id="81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Arial"/>
            </a:endParaRPr>
          </a:p>
        </p:txBody>
      </p:sp>
      <p:sp>
        <p:nvSpPr>
          <p:cNvPr id="81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r>
              <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Arial"/>
            </a:endParaRPr>
          </a:p>
        </p:txBody>
      </p:sp>
      <p:sp>
        <p:nvSpPr>
          <p:cNvPr id="82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Arial"/>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r>
              <a:t/>
            </a:r>
            <a:br/>
            <a:r>
              <a:rPr lang="en-US" sz="3600" b="0" strike="noStrike" spc="-1">
                <a:solidFill>
                  <a:srgbClr val="D2533C"/>
                </a:solidFill>
                <a:latin typeface="Open Sans"/>
                <a:ea typeface="Open Sans"/>
              </a:rPr>
              <a:t>Inbound Software: The Problem (2)</a:t>
            </a:r>
            <a:endParaRPr lang="en-US" sz="3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Arial"/>
            </a:endParaRPr>
          </a:p>
        </p:txBody>
      </p:sp>
      <p:sp>
        <p:nvSpPr>
          <p:cNvPr id="825" name="CustomShape 3"/>
          <p:cNvSpPr/>
          <p:nvPr/>
        </p:nvSpPr>
        <p:spPr>
          <a:xfrm>
            <a:off x="777600" y="230652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r>
              <a:t/>
            </a:r>
            <a:br/>
            <a:r>
              <a:rPr lang="en-US" sz="2200" b="0" strike="noStrike" spc="-1">
                <a:solidFill>
                  <a:srgbClr val="000000"/>
                </a:solidFill>
                <a:latin typeface="Arial"/>
                <a:ea typeface="Arial"/>
              </a:rPr>
              <a:t> * for more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Arial"/>
            </a:endParaRPr>
          </a:p>
          <a:p>
            <a:pPr>
              <a:lnSpc>
                <a:spcPct val="100000"/>
              </a:lnSpc>
            </a:pPr>
            <a:r>
              <a:rPr lang="en-US" sz="2200" b="0" strike="noStrike" spc="-1">
                <a:solidFill>
                  <a:srgbClr val="000000"/>
                </a:solidFill>
                <a:latin typeface="Arial"/>
                <a:ea typeface="Arial"/>
              </a:rPr>
              <a:t> */</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Arial"/>
            </a:endParaRPr>
          </a:p>
          <a:p>
            <a:pPr>
              <a:lnSpc>
                <a:spcPct val="100000"/>
              </a:lnSpc>
            </a:pPr>
            <a:endParaRPr lang="en-US" sz="2200" b="0" strike="noStrike" spc="-1">
              <a:latin typeface="Arial"/>
            </a:endParaRPr>
          </a:p>
        </p:txBody>
      </p:sp>
      <p:sp>
        <p:nvSpPr>
          <p:cNvPr id="826"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Arial"/>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Arial"/>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Arial"/>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Arial"/>
            </a:endParaRPr>
          </a:p>
        </p:txBody>
      </p:sp>
      <p:sp>
        <p:nvSpPr>
          <p:cNvPr id="8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Arial"/>
            </a:endParaRPr>
          </a:p>
        </p:txBody>
      </p:sp>
      <p:sp>
        <p:nvSpPr>
          <p:cNvPr id="829" name="CustomShape 3"/>
          <p:cNvSpPr/>
          <p:nvPr/>
        </p:nvSpPr>
        <p:spPr>
          <a:xfrm>
            <a:off x="655560" y="255996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Arial"/>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Arial"/>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Arial"/>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Arial"/>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Some Company  MAKES NO REPRESENTATIONS</a:t>
            </a:r>
            <a:r>
              <a:t/>
            </a:r>
            <a:br/>
            <a:r>
              <a:rPr lang="en-US" sz="2200" b="0" strike="noStrike" spc="-1">
                <a:solidFill>
                  <a:srgbClr val="000000"/>
                </a:solidFill>
                <a:latin typeface="Arial"/>
                <a:ea typeface="Arial"/>
              </a:rPr>
              <a:t> * OR WARRANTIES ABOUT THE SUITABILITY OF THE</a:t>
            </a:r>
            <a:endParaRPr lang="en-US" sz="2200" b="0" strike="noStrike" spc="-1">
              <a:latin typeface="Arial"/>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Arial"/>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Resulting obligation of providing these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Challenge: wrongly expressed copyright statements</a:t>
            </a:r>
            <a:endParaRPr lang="en-US" sz="2400" b="0" strike="noStrike" spc="-1">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1235</TotalTime>
  <Words>10843</Words>
  <Application>Microsoft Macintosh PowerPoint</Application>
  <PresentationFormat>Custom</PresentationFormat>
  <Paragraphs>1746</Paragraphs>
  <Slides>147</Slides>
  <Notes>85</Notes>
  <HiddenSlides>0</HiddenSlides>
  <MMClips>0</MMClips>
  <ScaleCrop>false</ScaleCrop>
  <HeadingPairs>
    <vt:vector size="4" baseType="variant">
      <vt:variant>
        <vt:lpstr>Theme</vt:lpstr>
      </vt:variant>
      <vt:variant>
        <vt:i4>5</vt:i4>
      </vt:variant>
      <vt:variant>
        <vt:lpstr>Slide Titles</vt:lpstr>
      </vt:variant>
      <vt:variant>
        <vt:i4>147</vt:i4>
      </vt:variant>
    </vt:vector>
  </HeadingPairs>
  <TitlesOfParts>
    <vt:vector size="152"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15</cp:revision>
  <dcterms:modified xsi:type="dcterms:W3CDTF">2018-07-13T05:30:19Z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