
<file path=[Content_Types].xml><?xml version="1.0" encoding="utf-8"?>
<Types xmlns="http://schemas.openxmlformats.org/package/2006/content-types">
  <Override PartName="/_rels/.rels" ContentType="application/vnd.openxmlformats-package.relationships+xml"/>
  <Override PartName="/ppt/notesSlides/_rels/notesSlide84.xml.rels" ContentType="application/vnd.openxmlformats-package.relationships+xml"/>
  <Override PartName="/ppt/notesSlides/_rels/notesSlide83.xml.rels" ContentType="application/vnd.openxmlformats-package.relationships+xml"/>
  <Override PartName="/ppt/notesSlides/_rels/notesSlide82.xml.rels" ContentType="application/vnd.openxmlformats-package.relationships+xml"/>
  <Override PartName="/ppt/notesSlides/_rels/notesSlide81.xml.rels" ContentType="application/vnd.openxmlformats-package.relationships+xml"/>
  <Override PartName="/ppt/notesSlides/_rels/notesSlide80.xml.rels" ContentType="application/vnd.openxmlformats-package.relationships+xml"/>
  <Override PartName="/ppt/notesSlides/_rels/notesSlide79.xml.rels" ContentType="application/vnd.openxmlformats-package.relationships+xml"/>
  <Override PartName="/ppt/notesSlides/_rels/notesSlide78.xml.rels" ContentType="application/vnd.openxmlformats-package.relationships+xml"/>
  <Override PartName="/ppt/notesSlides/_rels/notesSlide70.xml.rels" ContentType="application/vnd.openxmlformats-package.relationships+xml"/>
  <Override PartName="/ppt/notesSlides/_rels/notesSlide69.xml.rels" ContentType="application/vnd.openxmlformats-package.relationships+xml"/>
  <Override PartName="/ppt/notesSlides/_rels/notesSlide68.xml.rels" ContentType="application/vnd.openxmlformats-package.relationships+xml"/>
  <Override PartName="/ppt/notesSlides/_rels/notesSlide67.xml.rels" ContentType="application/vnd.openxmlformats-package.relationships+xml"/>
  <Override PartName="/ppt/notesSlides/_rels/notesSlide66.xml.rels" ContentType="application/vnd.openxmlformats-package.relationships+xml"/>
  <Override PartName="/ppt/notesSlides/_rels/notesSlide65.xml.rels" ContentType="application/vnd.openxmlformats-package.relationships+xml"/>
  <Override PartName="/ppt/notesSlides/_rels/notesSlide64.xml.rels" ContentType="application/vnd.openxmlformats-package.relationships+xml"/>
  <Override PartName="/ppt/notesSlides/_rels/notesSlide63.xml.rels" ContentType="application/vnd.openxmlformats-package.relationships+xml"/>
  <Override PartName="/ppt/notesSlides/_rels/notesSlide62.xml.rels" ContentType="application/vnd.openxmlformats-package.relationships+xml"/>
  <Override PartName="/ppt/notesSlides/_rels/notesSlide61.xml.rels" ContentType="application/vnd.openxmlformats-package.relationships+xml"/>
  <Override PartName="/ppt/notesSlides/_rels/notesSlide60.xml.rels" ContentType="application/vnd.openxmlformats-package.relationships+xml"/>
  <Override PartName="/ppt/notesSlides/_rels/notesSlide58.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5.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51.xml.rels" ContentType="application/vnd.openxmlformats-package.relationships+xml"/>
  <Override PartName="/ppt/notesSlides/_rels/notesSlide50.xml.rels" ContentType="application/vnd.openxmlformats-package.relationships+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45.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5.xml.rels" ContentType="application/vnd.openxmlformats-package.relationships+xml"/>
  <Override PartName="/ppt/notesSlides/_rels/notesSlide33.xml.rels" ContentType="application/vnd.openxmlformats-package.relationships+xml"/>
  <Override PartName="/ppt/notesSlides/_rels/notesSlide14.xml.rels" ContentType="application/vnd.openxmlformats-package.relationships+xml"/>
  <Override PartName="/ppt/notesSlides/_rels/notesSlide46.xml.rels" ContentType="application/vnd.openxmlformats-package.relationships+xml"/>
  <Override PartName="/ppt/notesSlides/_rels/notesSlide32.xml.rels" ContentType="application/vnd.openxmlformats-package.relationships+xml"/>
  <Override PartName="/ppt/notesSlides/_rels/notesSlide49.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52.xml.rels" ContentType="application/vnd.openxmlformats-package.relationships+xml"/>
  <Override PartName="/ppt/notesSlides/_rels/notesSlide20.xml.rels" ContentType="application/vnd.openxmlformats-package.relationships+xml"/>
  <Override PartName="/ppt/notesSlides/_rels/notesSlide39.xml.rels" ContentType="application/vnd.openxmlformats-package.relationships+xml"/>
  <Override PartName="/ppt/notesSlides/_rels/notesSlide28.xml.rels" ContentType="application/vnd.openxmlformats-package.relationships+xml"/>
  <Override PartName="/ppt/notesSlides/_rels/notesSlide38.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7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26.xml.rels" ContentType="application/vnd.openxmlformats-package.relationships+xml"/>
  <Override PartName="/ppt/notesSlides/_rels/notesSlide73.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34.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77.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_rels/notesSlide76.xml.rels" ContentType="application/vnd.openxmlformats-package.relationships+xml"/>
  <Override PartName="/ppt/notesSlides/_rels/notesSlide18.xml.rels" ContentType="application/vnd.openxmlformats-package.relationships+xml"/>
  <Override PartName="/ppt/notesSlides/_rels/notesSlide75.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31.xml.rels" ContentType="application/vnd.openxmlformats-package.relationships+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42.xml.rels" ContentType="application/vnd.openxmlformats-package.relationships+xml"/>
  <Override PartName="/ppt/notesSlides/_rels/notesSlide41.xml.rels" ContentType="application/vnd.openxmlformats-package.relationships+xml"/>
  <Override PartName="/ppt/notesSlides/_rels/notesSlide72.xml.rels" ContentType="application/vnd.openxmlformats-package.relationships+xml"/>
  <Override PartName="/ppt/notesSlides/_rels/notesSlide5.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7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79.xml" ContentType="application/vnd.openxmlformats-officedocument.presentationml.notesSlide+xml"/>
  <Override PartName="/ppt/notesSlides/notesSlide78.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84.xml" ContentType="application/vnd.openxmlformats-officedocument.presentationml.notesSlide+xml"/>
  <Override PartName="/ppt/notesSlides/notesSlide48.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75.xml" ContentType="application/vnd.openxmlformats-officedocument.presentationml.notesSlide+xml"/>
  <Override PartName="/ppt/notesSlides/notesSlide39.xml" ContentType="application/vnd.openxmlformats-officedocument.presentationml.notesSlide+xml"/>
  <Override PartName="/ppt/notesSlides/notesSlide74.xml" ContentType="application/vnd.openxmlformats-officedocument.presentationml.notesSlide+xml"/>
  <Override PartName="/ppt/notesSlides/notesSlide38.xml" ContentType="application/vnd.openxmlformats-officedocument.presentationml.notesSlide+xml"/>
  <Override PartName="/ppt/notesSlides/notesSlide73.xml" ContentType="application/vnd.openxmlformats-officedocument.presentationml.notesSlide+xml"/>
  <Override PartName="/ppt/notesSlides/notesSlide37.xml" ContentType="application/vnd.openxmlformats-officedocument.presentationml.notesSlide+xml"/>
  <Override PartName="/ppt/notesSlides/notesSlide72.xml" ContentType="application/vnd.openxmlformats-officedocument.presentationml.notesSlide+xml"/>
  <Override PartName="/ppt/notesSlides/notesSlide36.xml" ContentType="application/vnd.openxmlformats-officedocument.presentationml.notesSlide+xml"/>
  <Override PartName="/ppt/notesSlides/notesSlide71.xml" ContentType="application/vnd.openxmlformats-officedocument.presentationml.notesSlide+xml"/>
  <Override PartName="/ppt/notesSlides/notesSlide35.xml" ContentType="application/vnd.openxmlformats-officedocument.presentationml.notesSlide+xml"/>
  <Override PartName="/ppt/notesSlides/notesSlide70.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65.xml" ContentType="application/vnd.openxmlformats-officedocument.presentationml.notesSlide+xml"/>
  <Override PartName="/ppt/notesSlides/notesSlide29.xml" ContentType="application/vnd.openxmlformats-officedocument.presentationml.notesSlide+xml"/>
  <Override PartName="/ppt/notesSlides/notesSlide64.xml" ContentType="application/vnd.openxmlformats-officedocument.presentationml.notesSlide+xml"/>
  <Override PartName="/ppt/notesSlides/notesSlide28.xml" ContentType="application/vnd.openxmlformats-officedocument.presentationml.notesSlide+xml"/>
  <Override PartName="/ppt/notesSlides/notesSlide63.xml" ContentType="application/vnd.openxmlformats-officedocument.presentationml.notesSlide+xml"/>
  <Override PartName="/ppt/notesSlides/notesSlide27.xml" ContentType="application/vnd.openxmlformats-officedocument.presentationml.notesSlide+xml"/>
  <Override PartName="/ppt/notesSlides/notesSlide62.xml" ContentType="application/vnd.openxmlformats-officedocument.presentationml.notesSlide+xml"/>
  <Override PartName="/ppt/notesSlides/notesSlide26.xml" ContentType="application/vnd.openxmlformats-officedocument.presentationml.notesSlide+xml"/>
  <Override PartName="/ppt/notesSlides/notesSlide61.xml" ContentType="application/vnd.openxmlformats-officedocument.presentationml.notesSlide+xml"/>
  <Override PartName="/ppt/notesSlides/notesSlide25.xml" ContentType="application/vnd.openxmlformats-officedocument.presentationml.notesSlide+xml"/>
  <Override PartName="/ppt/notesSlides/notesSlide60.xml" ContentType="application/vnd.openxmlformats-officedocument.presentationml.notesSlide+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83.xml" ContentType="application/vnd.openxmlformats-officedocument.presentationml.notesSlide+xml"/>
  <Override PartName="/ppt/notesSlides/notesSlide47.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82.xml" ContentType="application/vnd.openxmlformats-officedocument.presentationml.notesSlide+xml"/>
  <Override PartName="/ppt/notesSlides/notesSlide46.xml" ContentType="application/vnd.openxmlformats-officedocument.presentationml.notesSlide+xml"/>
  <Override PartName="/ppt/notesSlides/notesSlide3.xml" ContentType="application/vnd.openxmlformats-officedocument.presentationml.notesSlide+xml"/>
  <Override PartName="/ppt/notesSlides/notesSlide81.xml" ContentType="application/vnd.openxmlformats-officedocument.presentationml.notesSlide+xml"/>
  <Override PartName="/ppt/notesSlides/notesSlide45.xml" ContentType="application/vnd.openxmlformats-officedocument.presentationml.notesSlide+xml"/>
  <Override PartName="/ppt/notesSlides/notesSlide2.xml" ContentType="application/vnd.openxmlformats-officedocument.presentationml.notesSlide+xml"/>
  <Override PartName="/ppt/notesSlides/notesSlide80.xml" ContentType="application/vnd.openxmlformats-officedocument.presentationml.notesSlide+xml"/>
  <Override PartName="/ppt/notesSlides/notesSlide44.xml" ContentType="application/vnd.openxmlformats-officedocument.presentationml.notesSlide+xml"/>
  <Override PartName="/ppt/notesSlides/notesSlide1.xml" ContentType="application/vnd.openxmlformats-officedocument.presentationml.notes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_rels/slide115.xml.rels" ContentType="application/vnd.openxmlformats-package.relationships+xml"/>
  <Override PartName="/ppt/slides/_rels/slide114.xml.rels" ContentType="application/vnd.openxmlformats-package.relationships+xml"/>
  <Override PartName="/ppt/slides/_rels/slide113.xml.rels" ContentType="application/vnd.openxmlformats-package.relationships+xml"/>
  <Override PartName="/ppt/slides/_rels/slide112.xml.rels" ContentType="application/vnd.openxmlformats-package.relationships+xml"/>
  <Override PartName="/ppt/slides/_rels/slide111.xml.rels" ContentType="application/vnd.openxmlformats-package.relationships+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105.xml.rels" ContentType="application/vnd.openxmlformats-package.relationships+xml"/>
  <Override PartName="/ppt/slides/_rels/slide104.xml.rels" ContentType="application/vnd.openxmlformats-package.relationships+xml"/>
  <Override PartName="/ppt/slides/_rels/slide103.xml.rels" ContentType="application/vnd.openxmlformats-package.relationships+xml"/>
  <Override PartName="/ppt/slides/_rels/slide102.xml.rels" ContentType="application/vnd.openxmlformats-package.relationships+xml"/>
  <Override PartName="/ppt/slides/_rels/slide101.xml.rels" ContentType="application/vnd.openxmlformats-package.relationships+xml"/>
  <Override PartName="/ppt/slides/_rels/slide99.xml.rels" ContentType="application/vnd.openxmlformats-package.relationships+xml"/>
  <Override PartName="/ppt/slides/_rels/slide98.xml.rels" ContentType="application/vnd.openxmlformats-package.relationships+xml"/>
  <Override PartName="/ppt/slides/_rels/slide89.xml.rels" ContentType="application/vnd.openxmlformats-package.relationships+xml"/>
  <Override PartName="/ppt/slides/_rels/slide88.xml.rels" ContentType="application/vnd.openxmlformats-package.relationships+xml"/>
  <Override PartName="/ppt/slides/_rels/slide87.xml.rels" ContentType="application/vnd.openxmlformats-package.relationships+xml"/>
  <Override PartName="/ppt/slides/_rels/slide73.xml.rels" ContentType="application/vnd.openxmlformats-package.relationships+xml"/>
  <Override PartName="/ppt/slides/_rels/slide78.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9.xml.rels" ContentType="application/vnd.openxmlformats-package.relationships+xml"/>
  <Override PartName="/ppt/slides/_rels/slide74.xml.rels" ContentType="application/vnd.openxmlformats-package.relationships+xml"/>
  <Override PartName="/ppt/slides/_rels/slide77.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62.xml.rels" ContentType="application/vnd.openxmlformats-package.relationships+xml"/>
  <Override PartName="/ppt/slides/_rels/slide67.xml.rels" ContentType="application/vnd.openxmlformats-package.relationships+xml"/>
  <Override PartName="/ppt/slides/_rels/slide61.xml.rels" ContentType="application/vnd.openxmlformats-package.relationships+xml"/>
  <Override PartName="/ppt/slides/_rels/slide66.xml.rels" ContentType="application/vnd.openxmlformats-package.relationships+xml"/>
  <Override PartName="/ppt/slides/_rels/slide60.xml.rels" ContentType="application/vnd.openxmlformats-package.relationships+xml"/>
  <Override PartName="/ppt/slides/_rels/slide65.xml.rels" ContentType="application/vnd.openxmlformats-package.relationships+xml"/>
  <Override PartName="/ppt/slides/_rels/slide96.xml.rels" ContentType="application/vnd.openxmlformats-package.relationships+xml"/>
  <Override PartName="/ppt/slides/_rels/slide69.xml.rels" ContentType="application/vnd.openxmlformats-package.relationships+xml"/>
  <Override PartName="/ppt/slides/_rels/slide64.xml.rels" ContentType="application/vnd.openxmlformats-package.relationships+xml"/>
  <Override PartName="/ppt/slides/_rels/slide68.xml.rels" ContentType="application/vnd.openxmlformats-package.relationships+xml"/>
  <Override PartName="/ppt/slides/_rels/slide63.xml.rels" ContentType="application/vnd.openxmlformats-package.relationships+xml"/>
  <Override PartName="/ppt/slides/_rels/slide11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1.xml.rels" ContentType="application/vnd.openxmlformats-package.relationships+xml"/>
  <Override PartName="/ppt/slides/_rels/slide56.xml.rels" ContentType="application/vnd.openxmlformats-package.relationships+xml"/>
  <Override PartName="/ppt/slides/_rels/slide50.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100.xml.rels" ContentType="application/vnd.openxmlformats-package.relationships+xml"/>
  <Override PartName="/ppt/slides/_rels/slide9.xml.rels" ContentType="application/vnd.openxmlformats-package.relationships+xml"/>
  <Override PartName="/ppt/slides/_rels/slide49.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4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47.xml.rels" ContentType="application/vnd.openxmlformats-package.relationships+xml"/>
  <Override PartName="/ppt/slides/_rels/slide6.xml.rels" ContentType="application/vnd.openxmlformats-package.relationships+xml"/>
  <Override PartName="/ppt/slides/_rels/slide1.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95.xml.rels" ContentType="application/vnd.openxmlformats-package.relationships+xml"/>
  <Override PartName="/ppt/slides/_rels/slide37.xml.rels" ContentType="application/vnd.openxmlformats-package.relationships+xml"/>
  <Override PartName="/ppt/slides/_rels/slide94.xml.rels" ContentType="application/vnd.openxmlformats-package.relationships+xml"/>
  <Override PartName="/ppt/slides/_rels/slide36.xml.rels" ContentType="application/vnd.openxmlformats-package.relationships+xml"/>
  <Override PartName="/ppt/slides/_rels/slide93.xml.rels" ContentType="application/vnd.openxmlformats-package.relationships+xml"/>
  <Override PartName="/ppt/slides/_rels/slide35.xml.rels" ContentType="application/vnd.openxmlformats-package.relationships+xml"/>
  <Override PartName="/ppt/slides/_rels/slide58.xml.rels" ContentType="application/vnd.openxmlformats-package.relationships+xml"/>
  <Override PartName="/ppt/slides/_rels/slide45.xml.rels" ContentType="application/vnd.openxmlformats-package.relationships+xml"/>
  <Override PartName="/ppt/slides/_rels/slide92.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91.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5.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6.xml.rels" ContentType="application/vnd.openxmlformats-package.relationships+xml"/>
  <Override PartName="/ppt/slides/_rels/slide97.xml.rels" ContentType="application/vnd.openxmlformats-package.relationships+xml"/>
  <Override PartName="/ppt/slides/_rels/slide8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15.xml.rels" ContentType="application/vnd.openxmlformats-package.relationships+xml"/>
  <Override PartName="/ppt/slides/_rels/slide80.xml.rels" ContentType="application/vnd.openxmlformats-package.relationships+xml"/>
  <Override PartName="/ppt/slides/_rels/slide27.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83.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9.xml.rels" ContentType="application/vnd.openxmlformats-package.relationships+xml"/>
  <Override PartName="/ppt/slides/_rels/slide82.xml.rels" ContentType="application/vnd.openxmlformats-package.relationships+xml"/>
  <Override PartName="/ppt/slides/_rels/slide86.xml.rels" ContentType="application/vnd.openxmlformats-package.relationships+xml"/>
  <Override PartName="/ppt/slides/_rels/slide85.xml.rels" ContentType="application/vnd.openxmlformats-package.relationships+xml"/>
  <Override PartName="/ppt/slides/_rels/slide84.xml.rels" ContentType="application/vnd.openxmlformats-package.relationships+xml"/>
  <Override PartName="/ppt/slides/_rels/slide25.xml.rels" ContentType="application/vnd.openxmlformats-package.relationships+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109.xml" ContentType="application/vnd.openxmlformats-officedocument.presentationml.slide+xml"/>
  <Override PartName="/ppt/slides/slide63.xml" ContentType="application/vnd.openxmlformats-officedocument.presentationml.slide+xml"/>
  <Override PartName="/ppt/slides/slide108.xml" ContentType="application/vnd.openxmlformats-officedocument.presentationml.slide+xml"/>
  <Override PartName="/ppt/slides/slide62.xml" ContentType="application/vnd.openxmlformats-officedocument.presentationml.slide+xml"/>
  <Override PartName="/ppt/slides/slide107.xml" ContentType="application/vnd.openxmlformats-officedocument.presentationml.slide+xml"/>
  <Override PartName="/ppt/slides/slide61.xml" ContentType="application/vnd.openxmlformats-officedocument.presentationml.slide+xml"/>
  <Override PartName="/ppt/slides/slide106.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89.xml" ContentType="application/vnd.openxmlformats-officedocument.presentationml.slide+xml"/>
  <Override PartName="/ppt/slides/slide30.xml" ContentType="application/vnd.openxmlformats-officedocument.presentationml.slide+xml"/>
  <Override PartName="/ppt/slides/slide93.xml" ContentType="application/vnd.openxmlformats-officedocument.presentationml.slide+xml"/>
  <Override PartName="/ppt/slides/slide18.xml" ContentType="application/vnd.openxmlformats-officedocument.presentationml.slide+xml"/>
  <Override PartName="/ppt/slides/slide92.xml" ContentType="application/vnd.openxmlformats-officedocument.presentationml.slide+xml"/>
  <Override PartName="/ppt/slides/slide17.xml" ContentType="application/vnd.openxmlformats-officedocument.presentationml.slide+xml"/>
  <Override PartName="/ppt/slides/slide91.xml" ContentType="application/vnd.openxmlformats-officedocument.presentationml.slide+xml"/>
  <Override PartName="/ppt/slides/slide16.xml" ContentType="application/vnd.openxmlformats-officedocument.presentationml.slide+xml"/>
  <Override PartName="/ppt/slides/slide9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103.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102.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101.xml" ContentType="application/vnd.openxmlformats-officedocument.presentationml.slide+xml"/>
  <Override PartName="/ppt/slides/slide7.xml" ContentType="application/vnd.openxmlformats-officedocument.presentationml.slide+xml"/>
  <Override PartName="/ppt/slides/slide79.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54.xml" ContentType="application/vnd.openxmlformats-officedocument.presentationml.slide+xml"/>
  <Override PartName="/ppt/slides/slide100.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53.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94.xml" ContentType="application/vnd.openxmlformats-officedocument.presentationml.slide+xml"/>
  <Override PartName="/ppt/slides/slide19.xml" ContentType="application/vnd.openxmlformats-officedocument.presentationml.slide+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5.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0.png" ContentType="image/png"/>
  <Override PartName="/ppt/media/image24.png" ContentType="image/png"/>
  <Override PartName="/ppt/media/image9.png" ContentType="image/png"/>
  <Override PartName="/ppt/media/image23.png" ContentType="image/png"/>
  <Override PartName="/ppt/media/image8.png" ContentType="image/png"/>
  <Override PartName="/ppt/media/image22.png" ContentType="image/png"/>
  <Override PartName="/ppt/media/image7.png" ContentType="image/png"/>
  <Override PartName="/ppt/media/image11.png" ContentType="image/png"/>
  <Override PartName="/ppt/media/image21.png" ContentType="image/png"/>
  <Override PartName="/ppt/media/image6.png" ContentType="image/png"/>
  <Override PartName="/ppt/media/image4.png" ContentType="image/png"/>
  <Override PartName="/ppt/media/image3.png" ContentType="image/png"/>
  <Override PartName="/ppt/media/image2.png" ContentType="image/png"/>
  <Override PartName="/ppt/media/image36.png" ContentType="image/png"/>
  <Override PartName="/ppt/media/image1.png" ContentType="image/png"/>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1107000" y="812520"/>
            <a:ext cx="5345280" cy="40089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208"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Cambria"/>
              </a:rPr>
              <a:t>Click to edit the notes format</a:t>
            </a:r>
            <a:endParaRPr b="0" lang="en-US" sz="2000" spc="-1" strike="noStrike">
              <a:latin typeface="Cambria"/>
            </a:endParaRPr>
          </a:p>
        </p:txBody>
      </p:sp>
      <p:sp>
        <p:nvSpPr>
          <p:cNvPr id="209"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Cambria"/>
              </a:rPr>
              <a:t>&lt;header&gt;</a:t>
            </a:r>
            <a:endParaRPr b="0" lang="en-US" sz="1400" spc="-1" strike="noStrike">
              <a:latin typeface="Cambria"/>
            </a:endParaRPr>
          </a:p>
        </p:txBody>
      </p:sp>
      <p:sp>
        <p:nvSpPr>
          <p:cNvPr id="210"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Cambria"/>
              </a:rPr>
              <a:t>&lt;date/time&gt;</a:t>
            </a:r>
            <a:endParaRPr b="0" lang="en-US" sz="1400" spc="-1" strike="noStrike">
              <a:latin typeface="Cambria"/>
            </a:endParaRPr>
          </a:p>
        </p:txBody>
      </p:sp>
      <p:sp>
        <p:nvSpPr>
          <p:cNvPr id="211"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Cambria"/>
              </a:rPr>
              <a:t>&lt;footer&gt;</a:t>
            </a:r>
            <a:endParaRPr b="0" lang="en-US" sz="1400" spc="-1" strike="noStrike">
              <a:latin typeface="Cambria"/>
            </a:endParaRPr>
          </a:p>
        </p:txBody>
      </p:sp>
      <p:sp>
        <p:nvSpPr>
          <p:cNvPr id="212" name="PlaceHolder 6"/>
          <p:cNvSpPr>
            <a:spLocks noGrp="1"/>
          </p:cNvSpPr>
          <p:nvPr>
            <p:ph type="sldNum"/>
          </p:nvPr>
        </p:nvSpPr>
        <p:spPr>
          <a:xfrm>
            <a:off x="4278960" y="10157400"/>
            <a:ext cx="3280680" cy="534240"/>
          </a:xfrm>
          <a:prstGeom prst="rect">
            <a:avLst/>
          </a:prstGeom>
        </p:spPr>
        <p:txBody>
          <a:bodyPr lIns="0" rIns="0" tIns="0" bIns="0" anchor="b"/>
          <a:p>
            <a:pPr algn="r"/>
            <a:fld id="{B4BA090F-ACB9-4408-AFF4-DFFC8E2CB6BD}" type="slidenum">
              <a:rPr b="0" lang="en-US" sz="1400" spc="-1" strike="noStrike">
                <a:latin typeface="Cambria"/>
              </a:rPr>
              <a:t>&lt;number&gt;</a:t>
            </a:fld>
            <a:endParaRPr b="0" lang="en-US" sz="1400" spc="-1" strike="noStrike">
              <a:latin typeface="Cambria"/>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hyperlink" Target="https://en.wikipedia.org/wiki/Ghostscript" TargetMode="External"/><Relationship Id="rId2" Type="http://schemas.openxmlformats.org/officeDocument/2006/relationships/slide" Target="../slides/slide83.xml"/><Relationship Id="rId3"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PlaceHolder 1"/>
          <p:cNvSpPr>
            <a:spLocks noGrp="1"/>
          </p:cNvSpPr>
          <p:nvPr>
            <p:ph type="sldImg"/>
          </p:nvPr>
        </p:nvSpPr>
        <p:spPr>
          <a:xfrm>
            <a:off x="685800" y="1143000"/>
            <a:ext cx="5486040" cy="3085560"/>
          </a:xfrm>
          <a:prstGeom prst="rect">
            <a:avLst/>
          </a:prstGeom>
        </p:spPr>
      </p:sp>
      <p:sp>
        <p:nvSpPr>
          <p:cNvPr id="88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Welcome to the OpenChain Curriculum Slides. These slides can be used to help train internal teams about FOSS compliance issues and to conform with the OpenChain Specification.</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endParaRPr b="0" lang="en-US" sz="1200" spc="-1" strike="noStrike">
              <a:latin typeface="Cambria"/>
            </a:endParaRPr>
          </a:p>
        </p:txBody>
      </p:sp>
      <p:sp>
        <p:nvSpPr>
          <p:cNvPr id="882" name="TextShape 3"/>
          <p:cNvSpPr txBox="1"/>
          <p:nvPr/>
        </p:nvSpPr>
        <p:spPr>
          <a:xfrm>
            <a:off x="3884760" y="8685360"/>
            <a:ext cx="2971440" cy="458280"/>
          </a:xfrm>
          <a:prstGeom prst="rect">
            <a:avLst/>
          </a:prstGeom>
          <a:noFill/>
          <a:ln>
            <a:noFill/>
          </a:ln>
        </p:spPr>
        <p:txBody>
          <a:bodyPr anchor="b"/>
          <a:p>
            <a:pPr algn="r">
              <a:lnSpc>
                <a:spcPct val="100000"/>
              </a:lnSpc>
            </a:pPr>
            <a:fld id="{C75C3D4A-BAB4-466C-8625-FCEA9B6FE591}"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7" name="PlaceHolder 1"/>
          <p:cNvSpPr>
            <a:spLocks noGrp="1"/>
          </p:cNvSpPr>
          <p:nvPr>
            <p:ph type="sldImg"/>
          </p:nvPr>
        </p:nvSpPr>
        <p:spPr>
          <a:xfrm>
            <a:off x="380880" y="694800"/>
            <a:ext cx="6095520" cy="3428640"/>
          </a:xfrm>
          <a:prstGeom prst="rect">
            <a:avLst/>
          </a:prstGeom>
        </p:spPr>
      </p:sp>
      <p:sp>
        <p:nvSpPr>
          <p:cNvPr id="90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what is a “license.” This is different to a contract under US law. This slides explains the boundaries of what can be in a license.</a:t>
            </a:r>
            <a:endParaRPr b="0" lang="en-US" sz="1200" spc="-1" strike="noStrike">
              <a:latin typeface="Cambria"/>
            </a:endParaRPr>
          </a:p>
        </p:txBody>
      </p:sp>
      <p:sp>
        <p:nvSpPr>
          <p:cNvPr id="909" name="TextShape 3"/>
          <p:cNvSpPr txBox="1"/>
          <p:nvPr/>
        </p:nvSpPr>
        <p:spPr>
          <a:xfrm>
            <a:off x="3884760" y="8685360"/>
            <a:ext cx="2971440" cy="458280"/>
          </a:xfrm>
          <a:prstGeom prst="rect">
            <a:avLst/>
          </a:prstGeom>
          <a:noFill/>
          <a:ln>
            <a:noFill/>
          </a:ln>
        </p:spPr>
        <p:txBody>
          <a:bodyPr anchor="b"/>
          <a:p>
            <a:pPr algn="r">
              <a:lnSpc>
                <a:spcPct val="100000"/>
              </a:lnSpc>
            </a:pPr>
            <a:fld id="{691C01FF-4209-4728-870F-6375FFBF183E}"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0" name="PlaceHolder 1"/>
          <p:cNvSpPr>
            <a:spLocks noGrp="1"/>
          </p:cNvSpPr>
          <p:nvPr>
            <p:ph type="sldImg"/>
          </p:nvPr>
        </p:nvSpPr>
        <p:spPr>
          <a:xfrm>
            <a:off x="380880" y="694800"/>
            <a:ext cx="6095520" cy="3428640"/>
          </a:xfrm>
          <a:prstGeom prst="rect">
            <a:avLst/>
          </a:prstGeom>
        </p:spPr>
      </p:sp>
      <p:sp>
        <p:nvSpPr>
          <p:cNvPr id="91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Most important copyright concepts for software are: right to reproduce, right to make creative works (or right to modify), and right to distribute.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Software can be subject to a patent. Patent protects method of operation, such as computer program. However, patent protects functionality, and not abstract ideas.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Patent holder can exclude others from practicing the patent, regardless of whether the others have independently created the product.</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b="0" lang="en-US" sz="1200" spc="-1" strike="noStrike">
              <a:latin typeface="Cambria"/>
            </a:endParaRPr>
          </a:p>
        </p:txBody>
      </p:sp>
      <p:sp>
        <p:nvSpPr>
          <p:cNvPr id="912" name="TextShape 3"/>
          <p:cNvSpPr txBox="1"/>
          <p:nvPr/>
        </p:nvSpPr>
        <p:spPr>
          <a:xfrm>
            <a:off x="3884760" y="8685360"/>
            <a:ext cx="2971440" cy="458280"/>
          </a:xfrm>
          <a:prstGeom prst="rect">
            <a:avLst/>
          </a:prstGeom>
          <a:noFill/>
          <a:ln>
            <a:noFill/>
          </a:ln>
        </p:spPr>
        <p:txBody>
          <a:bodyPr anchor="b"/>
          <a:p>
            <a:pPr algn="r">
              <a:lnSpc>
                <a:spcPct val="100000"/>
              </a:lnSpc>
            </a:pPr>
            <a:fld id="{8989DCA3-8536-4063-B3DE-41273C5A63F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PlaceHolder 1"/>
          <p:cNvSpPr>
            <a:spLocks noGrp="1"/>
          </p:cNvSpPr>
          <p:nvPr>
            <p:ph type="sldImg"/>
          </p:nvPr>
        </p:nvSpPr>
        <p:spPr>
          <a:xfrm>
            <a:off x="685800" y="1143000"/>
            <a:ext cx="5486040" cy="3085560"/>
          </a:xfrm>
          <a:prstGeom prst="rect">
            <a:avLst/>
          </a:prstGeom>
        </p:spPr>
      </p:sp>
      <p:sp>
        <p:nvSpPr>
          <p:cNvPr id="91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is useful for lawyers, managers or developers who may not be familiar with FOSS licenses.</a:t>
            </a:r>
            <a:endParaRPr b="0" lang="en-US" sz="1200" spc="-1" strike="noStrike">
              <a:latin typeface="Cambria"/>
            </a:endParaRPr>
          </a:p>
        </p:txBody>
      </p:sp>
      <p:sp>
        <p:nvSpPr>
          <p:cNvPr id="915" name="TextShape 3"/>
          <p:cNvSpPr txBox="1"/>
          <p:nvPr/>
        </p:nvSpPr>
        <p:spPr>
          <a:xfrm>
            <a:off x="3884760" y="8685360"/>
            <a:ext cx="2971440" cy="458280"/>
          </a:xfrm>
          <a:prstGeom prst="rect">
            <a:avLst/>
          </a:prstGeom>
          <a:noFill/>
          <a:ln>
            <a:noFill/>
          </a:ln>
        </p:spPr>
        <p:txBody>
          <a:bodyPr anchor="b"/>
          <a:p>
            <a:pPr algn="r">
              <a:lnSpc>
                <a:spcPct val="100000"/>
              </a:lnSpc>
            </a:pPr>
            <a:fld id="{515D8DA9-E00B-4ACD-BFA5-5E545CE747E1}"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6" name="PlaceHolder 1"/>
          <p:cNvSpPr>
            <a:spLocks noGrp="1"/>
          </p:cNvSpPr>
          <p:nvPr>
            <p:ph type="sldImg"/>
          </p:nvPr>
        </p:nvSpPr>
        <p:spPr>
          <a:xfrm>
            <a:off x="380880" y="694800"/>
            <a:ext cx="6095520" cy="3428640"/>
          </a:xfrm>
          <a:prstGeom prst="rect">
            <a:avLst/>
          </a:prstGeom>
        </p:spPr>
      </p:sp>
      <p:sp>
        <p:nvSpPr>
          <p:cNvPr id="91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provides the “big picture” about what FOSS licenses do. It also explains a resource where you can find out more about some FOSS licenses.</a:t>
            </a:r>
            <a:endParaRPr b="0" lang="en-US" sz="1200" spc="-1" strike="noStrike">
              <a:latin typeface="Cambria"/>
            </a:endParaRPr>
          </a:p>
        </p:txBody>
      </p:sp>
      <p:sp>
        <p:nvSpPr>
          <p:cNvPr id="918" name="TextShape 3"/>
          <p:cNvSpPr txBox="1"/>
          <p:nvPr/>
        </p:nvSpPr>
        <p:spPr>
          <a:xfrm>
            <a:off x="3884760" y="8685360"/>
            <a:ext cx="2971440" cy="458280"/>
          </a:xfrm>
          <a:prstGeom prst="rect">
            <a:avLst/>
          </a:prstGeom>
          <a:noFill/>
          <a:ln>
            <a:noFill/>
          </a:ln>
        </p:spPr>
        <p:txBody>
          <a:bodyPr anchor="b"/>
          <a:p>
            <a:pPr algn="r">
              <a:lnSpc>
                <a:spcPct val="100000"/>
              </a:lnSpc>
            </a:pPr>
            <a:fld id="{8A09514A-6A5F-4F5F-AC14-347CC455FFFC}"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9" name="PlaceHolder 1"/>
          <p:cNvSpPr>
            <a:spLocks noGrp="1"/>
          </p:cNvSpPr>
          <p:nvPr>
            <p:ph type="sldImg"/>
          </p:nvPr>
        </p:nvSpPr>
        <p:spPr>
          <a:xfrm>
            <a:off x="380880" y="694800"/>
            <a:ext cx="6095520" cy="3428640"/>
          </a:xfrm>
          <a:prstGeom prst="rect">
            <a:avLst/>
          </a:prstGeom>
        </p:spPr>
      </p:sp>
      <p:sp>
        <p:nvSpPr>
          <p:cNvPr id="92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endParaRPr b="0" lang="en-US" sz="1200" spc="-1" strike="noStrike">
              <a:latin typeface="Cambria"/>
            </a:endParaRPr>
          </a:p>
        </p:txBody>
      </p:sp>
      <p:sp>
        <p:nvSpPr>
          <p:cNvPr id="921" name="TextShape 3"/>
          <p:cNvSpPr txBox="1"/>
          <p:nvPr/>
        </p:nvSpPr>
        <p:spPr>
          <a:xfrm>
            <a:off x="3884760" y="8685360"/>
            <a:ext cx="2971440" cy="458280"/>
          </a:xfrm>
          <a:prstGeom prst="rect">
            <a:avLst/>
          </a:prstGeom>
          <a:noFill/>
          <a:ln>
            <a:noFill/>
          </a:ln>
        </p:spPr>
        <p:txBody>
          <a:bodyPr anchor="b"/>
          <a:p>
            <a:pPr algn="r">
              <a:lnSpc>
                <a:spcPct val="100000"/>
              </a:lnSpc>
            </a:pPr>
            <a:fld id="{3705E3C1-5B1E-44AF-ADC4-F60EB15A965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2" name="PlaceHolder 1"/>
          <p:cNvSpPr>
            <a:spLocks noGrp="1"/>
          </p:cNvSpPr>
          <p:nvPr>
            <p:ph type="sldImg"/>
          </p:nvPr>
        </p:nvSpPr>
        <p:spPr>
          <a:xfrm>
            <a:off x="380880" y="694800"/>
            <a:ext cx="6095520" cy="3428640"/>
          </a:xfrm>
          <a:prstGeom prst="rect">
            <a:avLst/>
          </a:prstGeom>
        </p:spPr>
      </p:sp>
      <p:sp>
        <p:nvSpPr>
          <p:cNvPr id="92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endParaRPr b="0" lang="en-US" sz="1200" spc="-1" strike="noStrike">
              <a:latin typeface="Cambria"/>
            </a:endParaRPr>
          </a:p>
          <a:p>
            <a:pPr>
              <a:lnSpc>
                <a:spcPct val="100000"/>
              </a:lnSpc>
            </a:pPr>
            <a:endParaRPr b="0" lang="en-US" sz="1200" spc="-1" strike="noStrike">
              <a:latin typeface="Cambria"/>
            </a:endParaRPr>
          </a:p>
        </p:txBody>
      </p:sp>
      <p:sp>
        <p:nvSpPr>
          <p:cNvPr id="924" name="TextShape 3"/>
          <p:cNvSpPr txBox="1"/>
          <p:nvPr/>
        </p:nvSpPr>
        <p:spPr>
          <a:xfrm>
            <a:off x="3884760" y="8685360"/>
            <a:ext cx="2971440" cy="458280"/>
          </a:xfrm>
          <a:prstGeom prst="rect">
            <a:avLst/>
          </a:prstGeom>
          <a:noFill/>
          <a:ln>
            <a:noFill/>
          </a:ln>
        </p:spPr>
        <p:txBody>
          <a:bodyPr anchor="b"/>
          <a:p>
            <a:pPr algn="r">
              <a:lnSpc>
                <a:spcPct val="100000"/>
              </a:lnSpc>
            </a:pPr>
            <a:fld id="{48F671B4-0A98-4AE6-951C-A4A938C7EBD3}"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5" name="PlaceHolder 1"/>
          <p:cNvSpPr>
            <a:spLocks noGrp="1"/>
          </p:cNvSpPr>
          <p:nvPr>
            <p:ph type="sldImg"/>
          </p:nvPr>
        </p:nvSpPr>
        <p:spPr>
          <a:xfrm>
            <a:off x="380880" y="694800"/>
            <a:ext cx="6095520" cy="3428640"/>
          </a:xfrm>
          <a:prstGeom prst="rect">
            <a:avLst/>
          </a:prstGeom>
        </p:spPr>
      </p:sp>
      <p:sp>
        <p:nvSpPr>
          <p:cNvPr id="92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proprietary or closed source licenses. These licenses often have very different requirements and rules compared to FOSS licenses.</a:t>
            </a:r>
            <a:endParaRPr b="0" lang="en-US" sz="1200" spc="-1" strike="noStrike">
              <a:latin typeface="Cambria"/>
            </a:endParaRPr>
          </a:p>
        </p:txBody>
      </p:sp>
      <p:sp>
        <p:nvSpPr>
          <p:cNvPr id="927" name="TextShape 3"/>
          <p:cNvSpPr txBox="1"/>
          <p:nvPr/>
        </p:nvSpPr>
        <p:spPr>
          <a:xfrm>
            <a:off x="3884760" y="8685360"/>
            <a:ext cx="2971440" cy="458280"/>
          </a:xfrm>
          <a:prstGeom prst="rect">
            <a:avLst/>
          </a:prstGeom>
          <a:noFill/>
          <a:ln>
            <a:noFill/>
          </a:ln>
        </p:spPr>
        <p:txBody>
          <a:bodyPr anchor="b"/>
          <a:p>
            <a:pPr algn="r">
              <a:lnSpc>
                <a:spcPct val="100000"/>
              </a:lnSpc>
            </a:pPr>
            <a:fld id="{B3C4DFF2-4D89-4A9C-AF03-1A551262EF4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PlaceHolder 1"/>
          <p:cNvSpPr>
            <a:spLocks noGrp="1"/>
          </p:cNvSpPr>
          <p:nvPr>
            <p:ph type="sldImg"/>
          </p:nvPr>
        </p:nvSpPr>
        <p:spPr>
          <a:xfrm>
            <a:off x="380880" y="694800"/>
            <a:ext cx="6095520" cy="3428640"/>
          </a:xfrm>
          <a:prstGeom prst="rect">
            <a:avLst/>
          </a:prstGeom>
        </p:spPr>
      </p:sp>
      <p:sp>
        <p:nvSpPr>
          <p:cNvPr id="92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b="0" lang="en-US" sz="1200" spc="-1" strike="noStrike">
              <a:latin typeface="Cambria"/>
            </a:endParaRPr>
          </a:p>
        </p:txBody>
      </p:sp>
      <p:sp>
        <p:nvSpPr>
          <p:cNvPr id="930" name="TextShape 3"/>
          <p:cNvSpPr txBox="1"/>
          <p:nvPr/>
        </p:nvSpPr>
        <p:spPr>
          <a:xfrm>
            <a:off x="3884760" y="8685360"/>
            <a:ext cx="2971440" cy="458280"/>
          </a:xfrm>
          <a:prstGeom prst="rect">
            <a:avLst/>
          </a:prstGeom>
          <a:noFill/>
          <a:ln>
            <a:noFill/>
          </a:ln>
        </p:spPr>
        <p:txBody>
          <a:bodyPr anchor="b"/>
          <a:p>
            <a:pPr algn="r">
              <a:lnSpc>
                <a:spcPct val="100000"/>
              </a:lnSpc>
            </a:pPr>
            <a:fld id="{25EA00C1-B23B-460A-B74A-8E0A377F5D07}"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1" name="PlaceHolder 1"/>
          <p:cNvSpPr>
            <a:spLocks noGrp="1"/>
          </p:cNvSpPr>
          <p:nvPr>
            <p:ph type="sldImg"/>
          </p:nvPr>
        </p:nvSpPr>
        <p:spPr>
          <a:xfrm>
            <a:off x="380880" y="694800"/>
            <a:ext cx="6095520" cy="3428640"/>
          </a:xfrm>
          <a:prstGeom prst="rect">
            <a:avLst/>
          </a:prstGeom>
        </p:spPr>
      </p:sp>
      <p:sp>
        <p:nvSpPr>
          <p:cNvPr id="93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b="0" lang="en-US" sz="1200" spc="-1" strike="noStrike">
              <a:latin typeface="Cambria"/>
            </a:endParaRPr>
          </a:p>
        </p:txBody>
      </p:sp>
      <p:sp>
        <p:nvSpPr>
          <p:cNvPr id="933" name="TextShape 3"/>
          <p:cNvSpPr txBox="1"/>
          <p:nvPr/>
        </p:nvSpPr>
        <p:spPr>
          <a:xfrm>
            <a:off x="3884760" y="8685360"/>
            <a:ext cx="2971440" cy="458280"/>
          </a:xfrm>
          <a:prstGeom prst="rect">
            <a:avLst/>
          </a:prstGeom>
          <a:noFill/>
          <a:ln>
            <a:noFill/>
          </a:ln>
        </p:spPr>
        <p:txBody>
          <a:bodyPr anchor="b"/>
          <a:p>
            <a:pPr algn="r">
              <a:lnSpc>
                <a:spcPct val="100000"/>
              </a:lnSpc>
            </a:pPr>
            <a:fld id="{9A0F0C28-1970-4269-AFB6-C4D99799131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4" name="PlaceHolder 1"/>
          <p:cNvSpPr>
            <a:spLocks noGrp="1"/>
          </p:cNvSpPr>
          <p:nvPr>
            <p:ph type="sldImg"/>
          </p:nvPr>
        </p:nvSpPr>
        <p:spPr>
          <a:xfrm>
            <a:off x="380880" y="694800"/>
            <a:ext cx="6095520" cy="3428640"/>
          </a:xfrm>
          <a:prstGeom prst="rect">
            <a:avLst/>
          </a:prstGeom>
        </p:spPr>
      </p:sp>
      <p:sp>
        <p:nvSpPr>
          <p:cNvPr id="93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endParaRPr b="0" lang="en-US" sz="1200" spc="-1" strike="noStrike">
              <a:latin typeface="Cambria"/>
            </a:endParaRPr>
          </a:p>
        </p:txBody>
      </p:sp>
      <p:sp>
        <p:nvSpPr>
          <p:cNvPr id="936" name="TextShape 3"/>
          <p:cNvSpPr txBox="1"/>
          <p:nvPr/>
        </p:nvSpPr>
        <p:spPr>
          <a:xfrm>
            <a:off x="3884760" y="8685360"/>
            <a:ext cx="2971440" cy="458280"/>
          </a:xfrm>
          <a:prstGeom prst="rect">
            <a:avLst/>
          </a:prstGeom>
          <a:noFill/>
          <a:ln>
            <a:noFill/>
          </a:ln>
        </p:spPr>
        <p:txBody>
          <a:bodyPr anchor="b"/>
          <a:p>
            <a:pPr algn="r">
              <a:lnSpc>
                <a:spcPct val="100000"/>
              </a:lnSpc>
            </a:pPr>
            <a:fld id="{D6C90317-BC92-49BF-8EE3-3D50E5CA350E}"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PlaceHolder 1"/>
          <p:cNvSpPr>
            <a:spLocks noGrp="1"/>
          </p:cNvSpPr>
          <p:nvPr>
            <p:ph type="sldImg"/>
          </p:nvPr>
        </p:nvSpPr>
        <p:spPr>
          <a:xfrm>
            <a:off x="380880" y="694800"/>
            <a:ext cx="6095520" cy="3428640"/>
          </a:xfrm>
          <a:prstGeom prst="rect">
            <a:avLst/>
          </a:prstGeom>
        </p:spPr>
      </p:sp>
      <p:sp>
        <p:nvSpPr>
          <p:cNvPr id="88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helps explain what the OpenChain Curriculum and these slides are for.</a:t>
            </a:r>
            <a:endParaRPr b="0" lang="en-US" sz="1200" spc="-1" strike="noStrike">
              <a:latin typeface="Cambria"/>
            </a:endParaRPr>
          </a:p>
        </p:txBody>
      </p:sp>
      <p:sp>
        <p:nvSpPr>
          <p:cNvPr id="885" name="TextShape 3"/>
          <p:cNvSpPr txBox="1"/>
          <p:nvPr/>
        </p:nvSpPr>
        <p:spPr>
          <a:xfrm>
            <a:off x="3884760" y="8685360"/>
            <a:ext cx="2971440" cy="458280"/>
          </a:xfrm>
          <a:prstGeom prst="rect">
            <a:avLst/>
          </a:prstGeom>
          <a:noFill/>
          <a:ln>
            <a:noFill/>
          </a:ln>
        </p:spPr>
        <p:txBody>
          <a:bodyPr anchor="b"/>
          <a:p>
            <a:pPr algn="r">
              <a:lnSpc>
                <a:spcPct val="100000"/>
              </a:lnSpc>
            </a:pPr>
            <a:fld id="{D581D77C-1331-4467-812B-750BC0A6200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7" name="PlaceHolder 1"/>
          <p:cNvSpPr>
            <a:spLocks noGrp="1"/>
          </p:cNvSpPr>
          <p:nvPr>
            <p:ph type="sldImg"/>
          </p:nvPr>
        </p:nvSpPr>
        <p:spPr>
          <a:xfrm>
            <a:off x="380880" y="694800"/>
            <a:ext cx="6095520" cy="3428640"/>
          </a:xfrm>
          <a:prstGeom prst="rect">
            <a:avLst/>
          </a:prstGeom>
        </p:spPr>
      </p:sp>
      <p:sp>
        <p:nvSpPr>
          <p:cNvPr id="93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license compatibility, the way of understanding what licenses can be used together. Some FOSS licenses are compatible with each other. Some are incompatible. This is an important consideration when choosing code and choosing licenses.</a:t>
            </a:r>
            <a:endParaRPr b="0" lang="en-US" sz="1200" spc="-1" strike="noStrike">
              <a:latin typeface="Cambria"/>
            </a:endParaRPr>
          </a:p>
        </p:txBody>
      </p:sp>
      <p:sp>
        <p:nvSpPr>
          <p:cNvPr id="939" name="TextShape 3"/>
          <p:cNvSpPr txBox="1"/>
          <p:nvPr/>
        </p:nvSpPr>
        <p:spPr>
          <a:xfrm>
            <a:off x="3884760" y="8685360"/>
            <a:ext cx="2971440" cy="458280"/>
          </a:xfrm>
          <a:prstGeom prst="rect">
            <a:avLst/>
          </a:prstGeom>
          <a:noFill/>
          <a:ln>
            <a:noFill/>
          </a:ln>
        </p:spPr>
        <p:txBody>
          <a:bodyPr anchor="b"/>
          <a:p>
            <a:pPr algn="r">
              <a:lnSpc>
                <a:spcPct val="100000"/>
              </a:lnSpc>
            </a:pPr>
            <a:fld id="{154392AF-25D4-478C-8AA7-672F710B82D7}"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0" name="PlaceHolder 1"/>
          <p:cNvSpPr>
            <a:spLocks noGrp="1"/>
          </p:cNvSpPr>
          <p:nvPr>
            <p:ph type="sldImg"/>
          </p:nvPr>
        </p:nvSpPr>
        <p:spPr>
          <a:xfrm>
            <a:off x="380880" y="694800"/>
            <a:ext cx="6095520" cy="3428640"/>
          </a:xfrm>
          <a:prstGeom prst="rect">
            <a:avLst/>
          </a:prstGeom>
        </p:spPr>
      </p:sp>
      <p:sp>
        <p:nvSpPr>
          <p:cNvPr id="94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b="0" lang="en-US" sz="1200" spc="-1" strike="noStrike">
              <a:latin typeface="Cambria"/>
            </a:endParaRPr>
          </a:p>
        </p:txBody>
      </p:sp>
      <p:sp>
        <p:nvSpPr>
          <p:cNvPr id="942" name="TextShape 3"/>
          <p:cNvSpPr txBox="1"/>
          <p:nvPr/>
        </p:nvSpPr>
        <p:spPr>
          <a:xfrm>
            <a:off x="3884760" y="8685360"/>
            <a:ext cx="2971440" cy="458280"/>
          </a:xfrm>
          <a:prstGeom prst="rect">
            <a:avLst/>
          </a:prstGeom>
          <a:noFill/>
          <a:ln>
            <a:noFill/>
          </a:ln>
        </p:spPr>
        <p:txBody>
          <a:bodyPr anchor="b"/>
          <a:p>
            <a:pPr algn="r">
              <a:lnSpc>
                <a:spcPct val="100000"/>
              </a:lnSpc>
            </a:pPr>
            <a:fld id="{07E90CE2-6CB9-48DC-839F-C06CBB909334}"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PlaceHolder 1"/>
          <p:cNvSpPr>
            <a:spLocks noGrp="1"/>
          </p:cNvSpPr>
          <p:nvPr>
            <p:ph type="sldImg"/>
          </p:nvPr>
        </p:nvSpPr>
        <p:spPr>
          <a:xfrm>
            <a:off x="380880" y="694800"/>
            <a:ext cx="6095520" cy="3428640"/>
          </a:xfrm>
          <a:prstGeom prst="rect">
            <a:avLst/>
          </a:prstGeom>
        </p:spPr>
      </p:sp>
      <p:sp>
        <p:nvSpPr>
          <p:cNvPr id="94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slides explains multi-licensing. This is the situation where more than set of license terms can apply to a piece of software.</a:t>
            </a:r>
            <a:br/>
            <a:br/>
            <a:r>
              <a:rPr b="1" lang="en-US" sz="1200" spc="-1" strike="noStrike">
                <a:solidFill>
                  <a:srgbClr val="000000"/>
                </a:solidFill>
                <a:latin typeface="Roboto"/>
                <a:ea typeface="Roboto"/>
              </a:rPr>
              <a:t>Conjunctive</a:t>
            </a:r>
            <a:r>
              <a:rPr b="0" lang="en-US" sz="1200" spc="-1" strike="noStrike">
                <a:solidFill>
                  <a:srgbClr val="000000"/>
                </a:solidFill>
                <a:latin typeface="Roboto"/>
                <a:ea typeface="Roboto"/>
              </a:rPr>
              <a:t> = Multiple licenses apply</a:t>
            </a:r>
            <a:endParaRPr b="0" lang="en-US" sz="1200" spc="-1" strike="noStrike">
              <a:latin typeface="Cambria"/>
            </a:endParaRPr>
          </a:p>
          <a:p>
            <a:pPr marL="457200">
              <a:lnSpc>
                <a:spcPct val="100000"/>
              </a:lnSpc>
            </a:pPr>
            <a:r>
              <a:rPr b="0" lang="en-US" sz="1200" spc="-1" strike="noStrike">
                <a:solidFill>
                  <a:srgbClr val="000000"/>
                </a:solidFill>
                <a:latin typeface="Roboto"/>
                <a:ea typeface="Roboto"/>
              </a:rPr>
              <a:t>GPL-2.0 project also includes code under BSD-3-Clause </a:t>
            </a:r>
            <a:endParaRPr b="0" lang="en-US" sz="1200" spc="-1" strike="noStrike">
              <a:latin typeface="Cambria"/>
            </a:endParaRPr>
          </a:p>
          <a:p>
            <a:pPr marL="596520" indent="-11880">
              <a:lnSpc>
                <a:spcPct val="100000"/>
              </a:lnSpc>
            </a:pPr>
            <a:r>
              <a:rPr b="0" lang="en-US" sz="1200" spc="-1" strike="noStrike">
                <a:solidFill>
                  <a:srgbClr val="000000"/>
                </a:solidFill>
                <a:latin typeface="Roboto"/>
                <a:ea typeface="Roboto"/>
              </a:rPr>
              <a:t>In this situation you have to comply with both sets of license terms</a:t>
            </a:r>
            <a:endParaRPr b="0" lang="en-US" sz="1200" spc="-1" strike="noStrike">
              <a:latin typeface="Cambria"/>
            </a:endParaRPr>
          </a:p>
          <a:p>
            <a:pPr>
              <a:lnSpc>
                <a:spcPct val="100000"/>
              </a:lnSpc>
            </a:pPr>
            <a:r>
              <a:rPr b="1" lang="en-US" sz="1200" spc="-1" strike="noStrike">
                <a:solidFill>
                  <a:srgbClr val="000000"/>
                </a:solidFill>
                <a:latin typeface="Roboto"/>
                <a:ea typeface="Roboto"/>
              </a:rPr>
              <a:t>Disjunctive</a:t>
            </a:r>
            <a:r>
              <a:rPr b="0" lang="en-US" sz="1200" spc="-1" strike="noStrike">
                <a:solidFill>
                  <a:srgbClr val="000000"/>
                </a:solidFill>
                <a:latin typeface="Roboto"/>
                <a:ea typeface="Roboto"/>
              </a:rPr>
              <a:t> = Choice of one open source license or another</a:t>
            </a:r>
            <a:endParaRPr b="0" lang="en-US" sz="1200" spc="-1" strike="noStrike">
              <a:latin typeface="Cambria"/>
            </a:endParaRPr>
          </a:p>
          <a:p>
            <a:pPr marL="457200">
              <a:lnSpc>
                <a:spcPct val="100000"/>
              </a:lnSpc>
            </a:pPr>
            <a:r>
              <a:rPr b="0" lang="en-US" sz="1200" spc="-1" strike="noStrike">
                <a:solidFill>
                  <a:srgbClr val="000000"/>
                </a:solidFill>
                <a:latin typeface="Roboto"/>
                <a:ea typeface="Roboto"/>
              </a:rPr>
              <a:t>Mozilla tri-license</a:t>
            </a:r>
            <a:endParaRPr b="0" lang="en-US" sz="1200" spc="-1" strike="noStrike">
              <a:latin typeface="Cambria"/>
            </a:endParaRPr>
          </a:p>
          <a:p>
            <a:pPr marL="457200">
              <a:lnSpc>
                <a:spcPct val="100000"/>
              </a:lnSpc>
            </a:pPr>
            <a:r>
              <a:rPr b="0" lang="en-US" sz="1200" spc="-1" strike="noStrike">
                <a:solidFill>
                  <a:srgbClr val="000000"/>
                </a:solidFill>
                <a:latin typeface="Roboto"/>
                <a:ea typeface="Roboto"/>
              </a:rPr>
              <a:t>Jetty</a:t>
            </a:r>
            <a:endParaRPr b="0" lang="en-US" sz="1200" spc="-1" strike="noStrike">
              <a:latin typeface="Cambria"/>
            </a:endParaRPr>
          </a:p>
          <a:p>
            <a:pPr marL="457200">
              <a:lnSpc>
                <a:spcPct val="100000"/>
              </a:lnSpc>
            </a:pPr>
            <a:r>
              <a:rPr b="0" lang="en-US" sz="1200" spc="-1" strike="noStrike">
                <a:solidFill>
                  <a:srgbClr val="000000"/>
                </a:solidFill>
                <a:latin typeface="Roboto"/>
                <a:ea typeface="Roboto"/>
              </a:rPr>
              <a:t>Ruby</a:t>
            </a:r>
            <a:endParaRPr b="0" lang="en-US" sz="1200" spc="-1" strike="noStrike">
              <a:latin typeface="Cambria"/>
            </a:endParaRPr>
          </a:p>
          <a:p>
            <a:pPr>
              <a:lnSpc>
                <a:spcPct val="100000"/>
              </a:lnSpc>
            </a:pPr>
            <a:br/>
            <a:r>
              <a:rPr b="0" lang="en-US" sz="1200" spc="-1" strike="noStrike">
                <a:solidFill>
                  <a:srgbClr val="000000"/>
                </a:solidFill>
                <a:latin typeface="Roboto"/>
                <a:ea typeface="Roboto"/>
              </a:rPr>
              <a:t>Disjunctive licensing may be something important to explore more deeply when creating a FOSS policy.</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b="0" lang="en-US" sz="1200" spc="-1" strike="noStrike">
              <a:latin typeface="Cambria"/>
            </a:endParaRPr>
          </a:p>
          <a:p>
            <a:pPr>
              <a:lnSpc>
                <a:spcPct val="100000"/>
              </a:lnSpc>
            </a:pPr>
            <a:r>
              <a:rPr b="0" lang="en-US" sz="1200" spc="-1" strike="noStrike">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1" lang="en-US" sz="1200" spc="-1" strike="noStrike">
                <a:solidFill>
                  <a:srgbClr val="000000"/>
                </a:solidFill>
                <a:latin typeface="Roboto"/>
                <a:ea typeface="Roboto"/>
              </a:rPr>
              <a:t>Example: </a:t>
            </a:r>
            <a:endParaRPr b="0" lang="en-US" sz="1200" spc="-1" strike="noStrike">
              <a:latin typeface="Cambria"/>
            </a:endParaRPr>
          </a:p>
          <a:p>
            <a:pPr>
              <a:lnSpc>
                <a:spcPct val="100000"/>
              </a:lnSpc>
            </a:pPr>
            <a:r>
              <a:rPr b="0" lang="en-US" sz="1200" spc="-1" strike="noStrike">
                <a:solidFill>
                  <a:srgbClr val="000000"/>
                </a:solidFill>
                <a:latin typeface="Roboto"/>
                <a:ea typeface="Roboto"/>
              </a:rPr>
              <a:t>MPL 1.1/GPL 2.0/LGPL 2.1 - - </a:t>
            </a:r>
            <a:endParaRPr b="0" lang="en-US" sz="1200" spc="-1" strike="noStrike">
              <a:latin typeface="Cambria"/>
            </a:endParaRPr>
          </a:p>
          <a:p>
            <a:pPr>
              <a:lnSpc>
                <a:spcPct val="100000"/>
              </a:lnSpc>
            </a:pPr>
            <a:r>
              <a:rPr b="0" lang="en-US" sz="1200" spc="-1" strike="noStrike">
                <a:solidFill>
                  <a:srgbClr val="000000"/>
                </a:solidFill>
                <a:latin typeface="Roboto"/>
                <a:ea typeface="Roboto"/>
              </a:rPr>
              <a:t>“</a:t>
            </a:r>
            <a:r>
              <a:rPr b="0" lang="en-US" sz="1200" spc="-1" strike="noStrike">
                <a:solidFill>
                  <a:srgbClr val="000000"/>
                </a:solidFill>
                <a:latin typeface="Roboto"/>
                <a:ea typeface="Roboto"/>
              </a:rPr>
              <a:t>The contents of this file are subject to the Mozilla Public License Version - 1.1 (the "License"); you may not use this file except in compliance with - the License.</a:t>
            </a:r>
            <a:endParaRPr b="0" lang="en-US" sz="1200" spc="-1" strike="noStrike">
              <a:latin typeface="Cambria"/>
            </a:endParaRPr>
          </a:p>
          <a:p>
            <a:pPr>
              <a:lnSpc>
                <a:spcPct val="100000"/>
              </a:lnSpc>
            </a:pPr>
            <a:r>
              <a:rPr b="0" lang="en-US" sz="1200" spc="-1" strike="noStrike">
                <a:solidFill>
                  <a:srgbClr val="000000"/>
                </a:solidFill>
                <a:latin typeface="Roboto"/>
                <a:ea typeface="Roboto"/>
              </a:rPr>
              <a:t> </a:t>
            </a:r>
            <a:r>
              <a:rPr b="0" lang="en-US" sz="1200" spc="-1" strike="noStrike">
                <a:solidFill>
                  <a:srgbClr val="000000"/>
                </a:solidFill>
                <a:latin typeface="Roboto"/>
                <a:ea typeface="Roboto"/>
              </a:rPr>
              <a:t>. . . </a:t>
            </a:r>
            <a:endParaRPr b="0" lang="en-US" sz="1200" spc="-1" strike="noStrike">
              <a:latin typeface="Cambria"/>
            </a:endParaRPr>
          </a:p>
          <a:p>
            <a:pPr>
              <a:lnSpc>
                <a:spcPct val="100000"/>
              </a:lnSpc>
            </a:pPr>
            <a:r>
              <a:rPr b="0" lang="en-US" sz="1200" spc="-1" strike="noStrike">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a:t>
            </a:r>
            <a:r>
              <a:rPr b="1" lang="en-US" sz="1200" spc="-1" strike="noStrike">
                <a:solidFill>
                  <a:srgbClr val="000000"/>
                </a:solidFill>
                <a:latin typeface="Roboto"/>
                <a:ea typeface="Roboto"/>
              </a:rPr>
              <a:t>dual</a:t>
            </a:r>
            <a:r>
              <a:rPr b="0" lang="en-US" sz="1200" spc="-1" strike="noStrike">
                <a:solidFill>
                  <a:srgbClr val="000000"/>
                </a:solidFill>
                <a:latin typeface="Roboto"/>
                <a:ea typeface="Roboto"/>
              </a:rPr>
              <a:t>” = confusing term that may be used for any of these situations, but usually refers to business model of OSS license or commercial license choice</a:t>
            </a:r>
            <a:endParaRPr b="0" lang="en-US" sz="1200" spc="-1" strike="noStrike">
              <a:latin typeface="Cambria"/>
            </a:endParaRPr>
          </a:p>
          <a:p>
            <a:pPr>
              <a:lnSpc>
                <a:spcPct val="100000"/>
              </a:lnSpc>
            </a:pPr>
            <a:r>
              <a:rPr b="0" lang="en-US" sz="1200" spc="-1" strike="noStrike">
                <a:solidFill>
                  <a:srgbClr val="000000"/>
                </a:solidFill>
                <a:latin typeface="Roboto"/>
                <a:ea typeface="Roboto"/>
              </a:rPr>
              <a:t>For more on dual-licensing as a business model: http://oss-watch.ac.uk/resources/duallicence2 </a:t>
            </a:r>
            <a:endParaRPr b="0" lang="en-US" sz="1200" spc="-1" strike="noStrike">
              <a:latin typeface="Cambria"/>
            </a:endParaRPr>
          </a:p>
          <a:p>
            <a:pPr>
              <a:lnSpc>
                <a:spcPct val="100000"/>
              </a:lnSpc>
            </a:pPr>
            <a:endParaRPr b="0" lang="en-US" sz="1200" spc="-1" strike="noStrike">
              <a:latin typeface="Cambria"/>
            </a:endParaRPr>
          </a:p>
        </p:txBody>
      </p:sp>
      <p:sp>
        <p:nvSpPr>
          <p:cNvPr id="945" name="TextShape 3"/>
          <p:cNvSpPr txBox="1"/>
          <p:nvPr/>
        </p:nvSpPr>
        <p:spPr>
          <a:xfrm>
            <a:off x="3884760" y="8685360"/>
            <a:ext cx="2971440" cy="458280"/>
          </a:xfrm>
          <a:prstGeom prst="rect">
            <a:avLst/>
          </a:prstGeom>
          <a:noFill/>
          <a:ln>
            <a:noFill/>
          </a:ln>
        </p:spPr>
        <p:txBody>
          <a:bodyPr anchor="b"/>
          <a:p>
            <a:pPr algn="r">
              <a:lnSpc>
                <a:spcPct val="100000"/>
              </a:lnSpc>
            </a:pPr>
            <a:fld id="{DD8F1B5E-4CD2-43C5-9388-A9C9CBB1C56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6" name="PlaceHolder 1"/>
          <p:cNvSpPr>
            <a:spLocks noGrp="1"/>
          </p:cNvSpPr>
          <p:nvPr>
            <p:ph type="sldImg"/>
          </p:nvPr>
        </p:nvSpPr>
        <p:spPr>
          <a:xfrm>
            <a:off x="380880" y="694800"/>
            <a:ext cx="6095520" cy="3428640"/>
          </a:xfrm>
          <a:prstGeom prst="rect">
            <a:avLst/>
          </a:prstGeom>
        </p:spPr>
      </p:sp>
      <p:sp>
        <p:nvSpPr>
          <p:cNvPr id="94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FOSS licenses are Free and FOSS Software licenses generally make source code available under terms that allow for modification and redistribution.</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Typical obligations of a permissive FOSS license are that the copyright notice and warranty disclaimer are included with the software. Very often, the license would expressly prohibits users from using the author's name without permission.</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Examples of permissive FOSS licenses include MIT, BSD, and Apache.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License reciprocity means that the derivative work of the copyrighted work must be made available under the same license. Other names being used include "hereditary", "copyleft", "share-alike", and pejoratively"viral."</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Examples of copyleft-style licenses include GPL and LGPL.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endParaRPr b="0" lang="en-US" sz="1200" spc="-1" strike="noStrike">
              <a:latin typeface="Cambria"/>
            </a:endParaRPr>
          </a:p>
          <a:p>
            <a:pPr>
              <a:lnSpc>
                <a:spcPct val="100000"/>
              </a:lnSpc>
            </a:pPr>
            <a:endParaRPr b="0" lang="en-US" sz="1200" spc="-1" strike="noStrike">
              <a:latin typeface="Cambria"/>
            </a:endParaRPr>
          </a:p>
        </p:txBody>
      </p:sp>
      <p:sp>
        <p:nvSpPr>
          <p:cNvPr id="948" name="TextShape 3"/>
          <p:cNvSpPr txBox="1"/>
          <p:nvPr/>
        </p:nvSpPr>
        <p:spPr>
          <a:xfrm>
            <a:off x="3884760" y="8685360"/>
            <a:ext cx="2971440" cy="458280"/>
          </a:xfrm>
          <a:prstGeom prst="rect">
            <a:avLst/>
          </a:prstGeom>
          <a:noFill/>
          <a:ln>
            <a:noFill/>
          </a:ln>
        </p:spPr>
        <p:txBody>
          <a:bodyPr anchor="b"/>
          <a:p>
            <a:pPr algn="r">
              <a:lnSpc>
                <a:spcPct val="100000"/>
              </a:lnSpc>
            </a:pPr>
            <a:fld id="{A564F414-8517-4775-B07F-7EA03E930F37}"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9" name="PlaceHolder 1"/>
          <p:cNvSpPr>
            <a:spLocks noGrp="1"/>
          </p:cNvSpPr>
          <p:nvPr>
            <p:ph type="sldImg"/>
          </p:nvPr>
        </p:nvSpPr>
        <p:spPr>
          <a:xfrm>
            <a:off x="685800" y="1143000"/>
            <a:ext cx="5486040" cy="3085560"/>
          </a:xfrm>
          <a:prstGeom prst="rect">
            <a:avLst/>
          </a:prstGeom>
        </p:spPr>
      </p:sp>
      <p:sp>
        <p:nvSpPr>
          <p:cNvPr id="95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covers the big picture of FOSS compliance. It explains how compliance works from first principles.</a:t>
            </a:r>
            <a:endParaRPr b="0" lang="en-US" sz="1200" spc="-1" strike="noStrike">
              <a:latin typeface="Cambria"/>
            </a:endParaRPr>
          </a:p>
        </p:txBody>
      </p:sp>
      <p:sp>
        <p:nvSpPr>
          <p:cNvPr id="951" name="TextShape 3"/>
          <p:cNvSpPr txBox="1"/>
          <p:nvPr/>
        </p:nvSpPr>
        <p:spPr>
          <a:xfrm>
            <a:off x="3884760" y="8685360"/>
            <a:ext cx="2971440" cy="458280"/>
          </a:xfrm>
          <a:prstGeom prst="rect">
            <a:avLst/>
          </a:prstGeom>
          <a:noFill/>
          <a:ln>
            <a:noFill/>
          </a:ln>
        </p:spPr>
        <p:txBody>
          <a:bodyPr anchor="b"/>
          <a:p>
            <a:pPr algn="r">
              <a:lnSpc>
                <a:spcPct val="100000"/>
              </a:lnSpc>
            </a:pPr>
            <a:fld id="{5E759C71-1B98-44AF-8CF6-2F72E303E3E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2" name="PlaceHolder 1"/>
          <p:cNvSpPr>
            <a:spLocks noGrp="1"/>
          </p:cNvSpPr>
          <p:nvPr>
            <p:ph type="sldImg"/>
          </p:nvPr>
        </p:nvSpPr>
        <p:spPr>
          <a:xfrm>
            <a:off x="380880" y="694800"/>
            <a:ext cx="6095520" cy="3428640"/>
          </a:xfrm>
          <a:prstGeom prst="rect">
            <a:avLst/>
          </a:prstGeom>
        </p:spPr>
      </p:sp>
      <p:sp>
        <p:nvSpPr>
          <p:cNvPr id="95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that FOSS compliance is really a two-part goal. The first is to know your obligations and have a process to support this knowledge. The second is to satisfy the obligations.</a:t>
            </a:r>
            <a:endParaRPr b="0" lang="en-US" sz="1200" spc="-1" strike="noStrike">
              <a:latin typeface="Cambria"/>
            </a:endParaRPr>
          </a:p>
        </p:txBody>
      </p:sp>
      <p:sp>
        <p:nvSpPr>
          <p:cNvPr id="954" name="TextShape 3"/>
          <p:cNvSpPr txBox="1"/>
          <p:nvPr/>
        </p:nvSpPr>
        <p:spPr>
          <a:xfrm>
            <a:off x="3884760" y="8685360"/>
            <a:ext cx="2971440" cy="458280"/>
          </a:xfrm>
          <a:prstGeom prst="rect">
            <a:avLst/>
          </a:prstGeom>
          <a:noFill/>
          <a:ln>
            <a:noFill/>
          </a:ln>
        </p:spPr>
        <p:txBody>
          <a:bodyPr anchor="b"/>
          <a:p>
            <a:pPr algn="r">
              <a:lnSpc>
                <a:spcPct val="100000"/>
              </a:lnSpc>
            </a:pPr>
            <a:fld id="{1EFDF7AE-3C15-43A1-9EF5-C4FECE1F1181}"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5" name="PlaceHolder 1"/>
          <p:cNvSpPr>
            <a:spLocks noGrp="1"/>
          </p:cNvSpPr>
          <p:nvPr>
            <p:ph type="sldImg"/>
          </p:nvPr>
        </p:nvSpPr>
        <p:spPr>
          <a:xfrm>
            <a:off x="380880" y="694800"/>
            <a:ext cx="6095520" cy="3428640"/>
          </a:xfrm>
          <a:prstGeom prst="rect">
            <a:avLst/>
          </a:prstGeom>
        </p:spPr>
      </p:sp>
      <p:sp>
        <p:nvSpPr>
          <p:cNvPr id="95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expands on what compliance obligations must be satisfied in typical FOSS licenses.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scope of source code availability is determined by the FOSS license. Some licenses may require source code availability for only the FOSS software. Others may require all the software described in the slide.</a:t>
            </a:r>
            <a:endParaRPr b="0" lang="en-US" sz="1200" spc="-1" strike="noStrike">
              <a:latin typeface="Cambria"/>
            </a:endParaRPr>
          </a:p>
        </p:txBody>
      </p:sp>
      <p:sp>
        <p:nvSpPr>
          <p:cNvPr id="957" name="TextShape 3"/>
          <p:cNvSpPr txBox="1"/>
          <p:nvPr/>
        </p:nvSpPr>
        <p:spPr>
          <a:xfrm>
            <a:off x="3884760" y="8685360"/>
            <a:ext cx="2971440" cy="458280"/>
          </a:xfrm>
          <a:prstGeom prst="rect">
            <a:avLst/>
          </a:prstGeom>
          <a:noFill/>
          <a:ln>
            <a:noFill/>
          </a:ln>
        </p:spPr>
        <p:txBody>
          <a:bodyPr anchor="b"/>
          <a:p>
            <a:pPr algn="r">
              <a:lnSpc>
                <a:spcPct val="100000"/>
              </a:lnSpc>
            </a:pPr>
            <a:fld id="{EBBDD7B3-94DD-4747-A9F5-8EAA284A69C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8" name="PlaceHolder 1"/>
          <p:cNvSpPr>
            <a:spLocks noGrp="1"/>
          </p:cNvSpPr>
          <p:nvPr>
            <p:ph type="sldImg"/>
          </p:nvPr>
        </p:nvSpPr>
        <p:spPr>
          <a:xfrm>
            <a:off x="380880" y="694800"/>
            <a:ext cx="6095520" cy="3428640"/>
          </a:xfrm>
          <a:prstGeom prst="rect">
            <a:avLst/>
          </a:prstGeom>
        </p:spPr>
      </p:sp>
      <p:sp>
        <p:nvSpPr>
          <p:cNvPr id="95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when FOSS obligations are “triggered.” FOSS licenses are copyright licenses and the basic compliance trigger is when you distribute code to another legal entity.</a:t>
            </a:r>
            <a:endParaRPr b="0" lang="en-US" sz="1200" spc="-1" strike="noStrike">
              <a:latin typeface="Cambria"/>
            </a:endParaRPr>
          </a:p>
        </p:txBody>
      </p:sp>
      <p:sp>
        <p:nvSpPr>
          <p:cNvPr id="960" name="TextShape 3"/>
          <p:cNvSpPr txBox="1"/>
          <p:nvPr/>
        </p:nvSpPr>
        <p:spPr>
          <a:xfrm>
            <a:off x="3884760" y="8685360"/>
            <a:ext cx="2971440" cy="458280"/>
          </a:xfrm>
          <a:prstGeom prst="rect">
            <a:avLst/>
          </a:prstGeom>
          <a:noFill/>
          <a:ln>
            <a:noFill/>
          </a:ln>
        </p:spPr>
        <p:txBody>
          <a:bodyPr anchor="b"/>
          <a:p>
            <a:pPr algn="r">
              <a:lnSpc>
                <a:spcPct val="100000"/>
              </a:lnSpc>
            </a:pPr>
            <a:fld id="{4A5A2687-EFD8-47A5-AE10-F38ECBE971E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1" name="PlaceHolder 1"/>
          <p:cNvSpPr>
            <a:spLocks noGrp="1"/>
          </p:cNvSpPr>
          <p:nvPr>
            <p:ph type="sldImg"/>
          </p:nvPr>
        </p:nvSpPr>
        <p:spPr>
          <a:xfrm>
            <a:off x="380880" y="694800"/>
            <a:ext cx="6095520" cy="3428640"/>
          </a:xfrm>
          <a:prstGeom prst="rect">
            <a:avLst/>
          </a:prstGeom>
        </p:spPr>
      </p:sp>
      <p:sp>
        <p:nvSpPr>
          <p:cNvPr id="96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that modifying code can impose obligations under FOSS licenses. It explains a little bit about derivative works.</a:t>
            </a:r>
            <a:endParaRPr b="0" lang="en-US" sz="1200" spc="-1" strike="noStrike">
              <a:latin typeface="Cambria"/>
            </a:endParaRPr>
          </a:p>
        </p:txBody>
      </p:sp>
      <p:sp>
        <p:nvSpPr>
          <p:cNvPr id="963" name="TextShape 3"/>
          <p:cNvSpPr txBox="1"/>
          <p:nvPr/>
        </p:nvSpPr>
        <p:spPr>
          <a:xfrm>
            <a:off x="3884760" y="8685360"/>
            <a:ext cx="2971440" cy="458280"/>
          </a:xfrm>
          <a:prstGeom prst="rect">
            <a:avLst/>
          </a:prstGeom>
          <a:noFill/>
          <a:ln>
            <a:noFill/>
          </a:ln>
        </p:spPr>
        <p:txBody>
          <a:bodyPr anchor="b"/>
          <a:p>
            <a:pPr algn="r">
              <a:lnSpc>
                <a:spcPct val="100000"/>
              </a:lnSpc>
            </a:pPr>
            <a:fld id="{0B0ECA23-18EC-4782-8D5A-21AF87A31850}"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4" name="PlaceHolder 1"/>
          <p:cNvSpPr>
            <a:spLocks noGrp="1"/>
          </p:cNvSpPr>
          <p:nvPr>
            <p:ph type="sldImg"/>
          </p:nvPr>
        </p:nvSpPr>
        <p:spPr>
          <a:xfrm>
            <a:off x="380880" y="694800"/>
            <a:ext cx="6095520" cy="3428640"/>
          </a:xfrm>
          <a:prstGeom prst="rect">
            <a:avLst/>
          </a:prstGeom>
        </p:spPr>
      </p:sp>
      <p:sp>
        <p:nvSpPr>
          <p:cNvPr id="96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how FOSS compliance programs work in “broad strokes” (a basic overview). </a:t>
            </a:r>
            <a:endParaRPr b="0" lang="en-US" sz="1200" spc="-1" strike="noStrike">
              <a:latin typeface="Cambria"/>
            </a:endParaRPr>
          </a:p>
        </p:txBody>
      </p:sp>
      <p:sp>
        <p:nvSpPr>
          <p:cNvPr id="966" name="TextShape 3"/>
          <p:cNvSpPr txBox="1"/>
          <p:nvPr/>
        </p:nvSpPr>
        <p:spPr>
          <a:xfrm>
            <a:off x="3884760" y="8685360"/>
            <a:ext cx="2971440" cy="458280"/>
          </a:xfrm>
          <a:prstGeom prst="rect">
            <a:avLst/>
          </a:prstGeom>
          <a:noFill/>
          <a:ln>
            <a:noFill/>
          </a:ln>
        </p:spPr>
        <p:txBody>
          <a:bodyPr anchor="b"/>
          <a:p>
            <a:pPr algn="r">
              <a:lnSpc>
                <a:spcPct val="100000"/>
              </a:lnSpc>
            </a:pPr>
            <a:fld id="{558744FF-DA1C-4649-87A3-A03E7C6B122C}"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6" name="PlaceHolder 1"/>
          <p:cNvSpPr>
            <a:spLocks noGrp="1"/>
          </p:cNvSpPr>
          <p:nvPr>
            <p:ph type="sldImg"/>
          </p:nvPr>
        </p:nvSpPr>
        <p:spPr>
          <a:xfrm>
            <a:off x="685800" y="1143000"/>
            <a:ext cx="5486040" cy="3085560"/>
          </a:xfrm>
          <a:prstGeom prst="rect">
            <a:avLst/>
          </a:prstGeom>
        </p:spPr>
      </p:sp>
      <p:sp>
        <p:nvSpPr>
          <p:cNvPr id="88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b="0" lang="en-US" sz="1200" spc="-1" strike="noStrike">
              <a:latin typeface="Cambria"/>
            </a:endParaRPr>
          </a:p>
        </p:txBody>
      </p:sp>
      <p:sp>
        <p:nvSpPr>
          <p:cNvPr id="888" name="TextShape 3"/>
          <p:cNvSpPr txBox="1"/>
          <p:nvPr/>
        </p:nvSpPr>
        <p:spPr>
          <a:xfrm>
            <a:off x="3884760" y="8685360"/>
            <a:ext cx="2971440" cy="458280"/>
          </a:xfrm>
          <a:prstGeom prst="rect">
            <a:avLst/>
          </a:prstGeom>
          <a:noFill/>
          <a:ln>
            <a:noFill/>
          </a:ln>
        </p:spPr>
        <p:txBody>
          <a:bodyPr anchor="b"/>
          <a:p>
            <a:pPr algn="r">
              <a:lnSpc>
                <a:spcPct val="100000"/>
              </a:lnSpc>
            </a:pPr>
            <a:fld id="{DFE8296C-280F-459C-8F2A-15E24F587A4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7" name="PlaceHolder 1"/>
          <p:cNvSpPr>
            <a:spLocks noGrp="1"/>
          </p:cNvSpPr>
          <p:nvPr>
            <p:ph type="sldImg"/>
          </p:nvPr>
        </p:nvSpPr>
        <p:spPr>
          <a:xfrm>
            <a:off x="380880" y="694800"/>
            <a:ext cx="6095520" cy="3428640"/>
          </a:xfrm>
          <a:prstGeom prst="rect">
            <a:avLst/>
          </a:prstGeom>
        </p:spPr>
      </p:sp>
      <p:sp>
        <p:nvSpPr>
          <p:cNvPr id="96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more about how FOSS compliance practices can work in an organization. </a:t>
            </a:r>
            <a:endParaRPr b="0" lang="en-US" sz="1200" spc="-1" strike="noStrike">
              <a:latin typeface="Cambria"/>
            </a:endParaRPr>
          </a:p>
        </p:txBody>
      </p:sp>
      <p:sp>
        <p:nvSpPr>
          <p:cNvPr id="969" name="TextShape 3"/>
          <p:cNvSpPr txBox="1"/>
          <p:nvPr/>
        </p:nvSpPr>
        <p:spPr>
          <a:xfrm>
            <a:off x="3884760" y="8685360"/>
            <a:ext cx="2971440" cy="458280"/>
          </a:xfrm>
          <a:prstGeom prst="rect">
            <a:avLst/>
          </a:prstGeom>
          <a:noFill/>
          <a:ln>
            <a:noFill/>
          </a:ln>
        </p:spPr>
        <p:txBody>
          <a:bodyPr anchor="b"/>
          <a:p>
            <a:pPr algn="r">
              <a:lnSpc>
                <a:spcPct val="100000"/>
              </a:lnSpc>
            </a:pPr>
            <a:fld id="{946EB6CA-DF85-4199-BA8D-E1A8BC68F44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0" name="PlaceHolder 1"/>
          <p:cNvSpPr>
            <a:spLocks noGrp="1"/>
          </p:cNvSpPr>
          <p:nvPr>
            <p:ph type="sldImg"/>
          </p:nvPr>
        </p:nvSpPr>
        <p:spPr>
          <a:xfrm>
            <a:off x="380880" y="694800"/>
            <a:ext cx="6095520" cy="3428640"/>
          </a:xfrm>
          <a:prstGeom prst="rect">
            <a:avLst/>
          </a:prstGeom>
        </p:spPr>
      </p:sp>
      <p:sp>
        <p:nvSpPr>
          <p:cNvPr id="97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describes some of the benefits that compliance brings to an organization beyond the fact of fulfilling the legal obligations of the license.</a:t>
            </a:r>
            <a:endParaRPr b="0" lang="en-US" sz="1200" spc="-1" strike="noStrike">
              <a:latin typeface="Cambria"/>
            </a:endParaRPr>
          </a:p>
        </p:txBody>
      </p:sp>
      <p:sp>
        <p:nvSpPr>
          <p:cNvPr id="972" name="TextShape 3"/>
          <p:cNvSpPr txBox="1"/>
          <p:nvPr/>
        </p:nvSpPr>
        <p:spPr>
          <a:xfrm>
            <a:off x="3884760" y="8685360"/>
            <a:ext cx="2971440" cy="458280"/>
          </a:xfrm>
          <a:prstGeom prst="rect">
            <a:avLst/>
          </a:prstGeom>
          <a:noFill/>
          <a:ln>
            <a:noFill/>
          </a:ln>
        </p:spPr>
        <p:txBody>
          <a:bodyPr anchor="b"/>
          <a:p>
            <a:pPr algn="r">
              <a:lnSpc>
                <a:spcPct val="100000"/>
              </a:lnSpc>
            </a:pPr>
            <a:fld id="{DB2B2AC2-C449-41A0-BEA5-87E51CD80A2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3" name="PlaceHolder 1"/>
          <p:cNvSpPr>
            <a:spLocks noGrp="1"/>
          </p:cNvSpPr>
          <p:nvPr>
            <p:ph type="sldImg"/>
          </p:nvPr>
        </p:nvSpPr>
        <p:spPr>
          <a:xfrm>
            <a:off x="380880" y="694800"/>
            <a:ext cx="6095520" cy="3428640"/>
          </a:xfrm>
          <a:prstGeom prst="rect">
            <a:avLst/>
          </a:prstGeom>
        </p:spPr>
      </p:sp>
      <p:sp>
        <p:nvSpPr>
          <p:cNvPr id="97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FOSS compliance means following the licensing terms of FOSS licenses. It involves understanding the licenses, having processes to support the license terms, and having processes to address any oversights or errors.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two main goals of a FOSS compliance program are </a:t>
            </a:r>
            <a:r>
              <a:rPr b="1" lang="en-US" sz="1200" spc="-1" strike="noStrike">
                <a:solidFill>
                  <a:srgbClr val="000000"/>
                </a:solidFill>
                <a:latin typeface="Roboto"/>
                <a:ea typeface="Roboto"/>
              </a:rPr>
              <a:t>know your obligations</a:t>
            </a:r>
            <a:r>
              <a:rPr b="0" lang="en-US" sz="1200" spc="-1" strike="noStrike">
                <a:solidFill>
                  <a:srgbClr val="000000"/>
                </a:solidFill>
                <a:latin typeface="Roboto"/>
                <a:ea typeface="Roboto"/>
              </a:rPr>
              <a:t> and to </a:t>
            </a:r>
            <a:r>
              <a:rPr b="1" lang="en-US" sz="1200" spc="-1" strike="noStrike">
                <a:solidFill>
                  <a:srgbClr val="000000"/>
                </a:solidFill>
                <a:latin typeface="Roboto"/>
                <a:ea typeface="Roboto"/>
              </a:rPr>
              <a:t>satisfy your obligations</a:t>
            </a:r>
            <a:r>
              <a:rPr b="0" lang="en-US" sz="1200" spc="-1" strike="noStrike">
                <a:solidFill>
                  <a:srgbClr val="000000"/>
                </a:solidFill>
                <a:latin typeface="Roboto"/>
                <a:ea typeface="Roboto"/>
              </a:rPr>
              <a:t>.</a:t>
            </a:r>
            <a:br/>
            <a:br/>
            <a:r>
              <a:rPr b="0" lang="en-US" sz="1200" spc="-1" strike="noStrike">
                <a:solidFill>
                  <a:srgbClr val="000000"/>
                </a:solidFill>
                <a:latin typeface="Roboto"/>
                <a:ea typeface="Roboto"/>
              </a:rPr>
              <a:t>The important business practices of a FOSS compliance program include: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Identification of the origin and license of FOSS software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Tracking FOSS software within the development process</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Performing FOSS review and identifying license obligations</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Fulfillment of license obligations when product ships </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Oversight for FOSS Compliance Program, creation of policy, and compliance decisions</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Training</a:t>
            </a:r>
            <a:endParaRPr b="0" lang="en-US" sz="1200" spc="-1" strike="noStrike">
              <a:latin typeface="Cambria"/>
            </a:endParaRPr>
          </a:p>
          <a:p>
            <a:pPr marL="171360" indent="-171000">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p:txBody>
      </p:sp>
      <p:sp>
        <p:nvSpPr>
          <p:cNvPr id="975" name="TextShape 3"/>
          <p:cNvSpPr txBox="1"/>
          <p:nvPr/>
        </p:nvSpPr>
        <p:spPr>
          <a:xfrm>
            <a:off x="3884760" y="8685360"/>
            <a:ext cx="2971440" cy="458280"/>
          </a:xfrm>
          <a:prstGeom prst="rect">
            <a:avLst/>
          </a:prstGeom>
          <a:noFill/>
          <a:ln>
            <a:noFill/>
          </a:ln>
        </p:spPr>
        <p:txBody>
          <a:bodyPr anchor="b"/>
          <a:p>
            <a:pPr algn="r">
              <a:lnSpc>
                <a:spcPct val="100000"/>
              </a:lnSpc>
            </a:pPr>
            <a:fld id="{1E4ABC86-C681-4B2A-8D82-B2DBD2138F2C}"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6" name="PlaceHolder 1"/>
          <p:cNvSpPr>
            <a:spLocks noGrp="1"/>
          </p:cNvSpPr>
          <p:nvPr>
            <p:ph type="sldImg"/>
          </p:nvPr>
        </p:nvSpPr>
        <p:spPr>
          <a:xfrm>
            <a:off x="685800" y="1143000"/>
            <a:ext cx="5486040" cy="3085560"/>
          </a:xfrm>
          <a:prstGeom prst="rect">
            <a:avLst/>
          </a:prstGeom>
        </p:spPr>
      </p:sp>
      <p:sp>
        <p:nvSpPr>
          <p:cNvPr id="97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describes some fundamental concepts in understanding FOSS usage</a:t>
            </a:r>
            <a:endParaRPr b="0" lang="en-US" sz="1200" spc="-1" strike="noStrike">
              <a:latin typeface="Cambria"/>
            </a:endParaRPr>
          </a:p>
        </p:txBody>
      </p:sp>
      <p:sp>
        <p:nvSpPr>
          <p:cNvPr id="978" name="TextShape 3"/>
          <p:cNvSpPr txBox="1"/>
          <p:nvPr/>
        </p:nvSpPr>
        <p:spPr>
          <a:xfrm>
            <a:off x="3884760" y="8685360"/>
            <a:ext cx="2971440" cy="458280"/>
          </a:xfrm>
          <a:prstGeom prst="rect">
            <a:avLst/>
          </a:prstGeom>
          <a:noFill/>
          <a:ln>
            <a:noFill/>
          </a:ln>
        </p:spPr>
        <p:txBody>
          <a:bodyPr anchor="b"/>
          <a:p>
            <a:pPr algn="r">
              <a:lnSpc>
                <a:spcPct val="100000"/>
              </a:lnSpc>
            </a:pPr>
            <a:fld id="{B1EFCDAA-DE5C-42CA-997F-592D36F3E2E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PlaceHolder 1"/>
          <p:cNvSpPr>
            <a:spLocks noGrp="1"/>
          </p:cNvSpPr>
          <p:nvPr>
            <p:ph type="sldImg"/>
          </p:nvPr>
        </p:nvSpPr>
        <p:spPr>
          <a:xfrm>
            <a:off x="380880" y="694800"/>
            <a:ext cx="6095520" cy="3428640"/>
          </a:xfrm>
          <a:prstGeom prst="rect">
            <a:avLst/>
          </a:prstGeom>
        </p:spPr>
      </p:sp>
      <p:sp>
        <p:nvSpPr>
          <p:cNvPr id="98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This slide is about how the use of FOSS components is a consideration for your compliance. Different use cases will have different legal effects. The next few slides explain these concepts in more detail.</a:t>
            </a:r>
            <a:endParaRPr b="0" lang="en-US" sz="1200" spc="-1" strike="noStrike">
              <a:latin typeface="Cambria"/>
            </a:endParaRPr>
          </a:p>
        </p:txBody>
      </p:sp>
      <p:sp>
        <p:nvSpPr>
          <p:cNvPr id="981" name="TextShape 3"/>
          <p:cNvSpPr txBox="1"/>
          <p:nvPr/>
        </p:nvSpPr>
        <p:spPr>
          <a:xfrm>
            <a:off x="3884760" y="8685360"/>
            <a:ext cx="2971440" cy="458280"/>
          </a:xfrm>
          <a:prstGeom prst="rect">
            <a:avLst/>
          </a:prstGeom>
          <a:noFill/>
          <a:ln>
            <a:noFill/>
          </a:ln>
        </p:spPr>
        <p:txBody>
          <a:bodyPr anchor="b"/>
          <a:p>
            <a:pPr algn="r">
              <a:lnSpc>
                <a:spcPct val="100000"/>
              </a:lnSpc>
            </a:pPr>
            <a:fld id="{0C573796-9ED1-4D75-9531-C541CA0C907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2" name="PlaceHolder 1"/>
          <p:cNvSpPr>
            <a:spLocks noGrp="1"/>
          </p:cNvSpPr>
          <p:nvPr>
            <p:ph type="sldImg"/>
          </p:nvPr>
        </p:nvSpPr>
        <p:spPr>
          <a:xfrm>
            <a:off x="380880" y="694800"/>
            <a:ext cx="6095520" cy="3428640"/>
          </a:xfrm>
          <a:prstGeom prst="rect">
            <a:avLst/>
          </a:prstGeom>
        </p:spPr>
      </p:sp>
      <p:sp>
        <p:nvSpPr>
          <p:cNvPr id="983"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This slides outlines what incorporation means when using FOSS.</a:t>
            </a:r>
            <a:endParaRPr b="0" lang="en-US" sz="1200" spc="-1" strike="noStrike">
              <a:latin typeface="Cambria"/>
            </a:endParaRPr>
          </a:p>
        </p:txBody>
      </p:sp>
      <p:sp>
        <p:nvSpPr>
          <p:cNvPr id="984" name="TextShape 3"/>
          <p:cNvSpPr txBox="1"/>
          <p:nvPr/>
        </p:nvSpPr>
        <p:spPr>
          <a:xfrm>
            <a:off x="3884760" y="8685360"/>
            <a:ext cx="2971440" cy="458280"/>
          </a:xfrm>
          <a:prstGeom prst="rect">
            <a:avLst/>
          </a:prstGeom>
          <a:noFill/>
          <a:ln>
            <a:noFill/>
          </a:ln>
        </p:spPr>
        <p:txBody>
          <a:bodyPr anchor="b"/>
          <a:p>
            <a:pPr algn="r">
              <a:lnSpc>
                <a:spcPct val="100000"/>
              </a:lnSpc>
            </a:pPr>
            <a:fld id="{0DDAF829-EB9F-49A5-B20D-90E64BDA809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5" name="PlaceHolder 1"/>
          <p:cNvSpPr>
            <a:spLocks noGrp="1"/>
          </p:cNvSpPr>
          <p:nvPr>
            <p:ph type="sldImg"/>
          </p:nvPr>
        </p:nvSpPr>
        <p:spPr>
          <a:xfrm>
            <a:off x="380880" y="694800"/>
            <a:ext cx="6095520" cy="3428640"/>
          </a:xfrm>
          <a:prstGeom prst="rect">
            <a:avLst/>
          </a:prstGeom>
        </p:spPr>
      </p:sp>
      <p:sp>
        <p:nvSpPr>
          <p:cNvPr id="986"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This slides outlines what linking means when using FOSS.</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987" name="TextShape 3"/>
          <p:cNvSpPr txBox="1"/>
          <p:nvPr/>
        </p:nvSpPr>
        <p:spPr>
          <a:xfrm>
            <a:off x="3884760" y="8685360"/>
            <a:ext cx="2971440" cy="458280"/>
          </a:xfrm>
          <a:prstGeom prst="rect">
            <a:avLst/>
          </a:prstGeom>
          <a:noFill/>
          <a:ln>
            <a:noFill/>
          </a:ln>
        </p:spPr>
        <p:txBody>
          <a:bodyPr anchor="b"/>
          <a:p>
            <a:pPr algn="r">
              <a:lnSpc>
                <a:spcPct val="100000"/>
              </a:lnSpc>
            </a:pPr>
            <a:fld id="{0DF735DF-FBF0-45A6-AB1C-FFCE83ECD545}"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8" name="PlaceHolder 1"/>
          <p:cNvSpPr>
            <a:spLocks noGrp="1"/>
          </p:cNvSpPr>
          <p:nvPr>
            <p:ph type="sldImg"/>
          </p:nvPr>
        </p:nvSpPr>
        <p:spPr>
          <a:xfrm>
            <a:off x="380880" y="694800"/>
            <a:ext cx="6095520" cy="3428640"/>
          </a:xfrm>
          <a:prstGeom prst="rect">
            <a:avLst/>
          </a:prstGeom>
        </p:spPr>
      </p:sp>
      <p:sp>
        <p:nvSpPr>
          <p:cNvPr id="989"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This slides outlines what modification means when using FOSS.</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990" name="TextShape 3"/>
          <p:cNvSpPr txBox="1"/>
          <p:nvPr/>
        </p:nvSpPr>
        <p:spPr>
          <a:xfrm>
            <a:off x="3884760" y="8685360"/>
            <a:ext cx="2971440" cy="458280"/>
          </a:xfrm>
          <a:prstGeom prst="rect">
            <a:avLst/>
          </a:prstGeom>
          <a:noFill/>
          <a:ln>
            <a:noFill/>
          </a:ln>
        </p:spPr>
        <p:txBody>
          <a:bodyPr anchor="b"/>
          <a:p>
            <a:pPr algn="r">
              <a:lnSpc>
                <a:spcPct val="100000"/>
              </a:lnSpc>
            </a:pPr>
            <a:fld id="{4854705A-B201-451D-9259-1CB457067CF4}"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1" name="PlaceHolder 1"/>
          <p:cNvSpPr>
            <a:spLocks noGrp="1"/>
          </p:cNvSpPr>
          <p:nvPr>
            <p:ph type="sldImg"/>
          </p:nvPr>
        </p:nvSpPr>
        <p:spPr>
          <a:xfrm>
            <a:off x="380880" y="694800"/>
            <a:ext cx="6095520" cy="3428640"/>
          </a:xfrm>
          <a:prstGeom prst="rect">
            <a:avLst/>
          </a:prstGeom>
        </p:spPr>
      </p:sp>
      <p:sp>
        <p:nvSpPr>
          <p:cNvPr id="992"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This slides outlines what translation means when using FOSS.</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993" name="TextShape 3"/>
          <p:cNvSpPr txBox="1"/>
          <p:nvPr/>
        </p:nvSpPr>
        <p:spPr>
          <a:xfrm>
            <a:off x="3884760" y="8685360"/>
            <a:ext cx="2971440" cy="458280"/>
          </a:xfrm>
          <a:prstGeom prst="rect">
            <a:avLst/>
          </a:prstGeom>
          <a:noFill/>
          <a:ln>
            <a:noFill/>
          </a:ln>
        </p:spPr>
        <p:txBody>
          <a:bodyPr anchor="b"/>
          <a:p>
            <a:pPr algn="r">
              <a:lnSpc>
                <a:spcPct val="100000"/>
              </a:lnSpc>
            </a:pPr>
            <a:fld id="{C2306816-E60E-4CE0-A71D-DDCAAD4D8BC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4" name="PlaceHolder 1"/>
          <p:cNvSpPr>
            <a:spLocks noGrp="1"/>
          </p:cNvSpPr>
          <p:nvPr>
            <p:ph type="sldImg"/>
          </p:nvPr>
        </p:nvSpPr>
        <p:spPr>
          <a:xfrm>
            <a:off x="380880" y="694800"/>
            <a:ext cx="6095520" cy="3428640"/>
          </a:xfrm>
          <a:prstGeom prst="rect">
            <a:avLst/>
          </a:prstGeom>
        </p:spPr>
      </p:sp>
      <p:sp>
        <p:nvSpPr>
          <p:cNvPr id="99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This slides explains that development tools may do some of these actions “behind the scene”, and this is an area that companies should be aware of.</a:t>
            </a:r>
            <a:endParaRPr b="0" lang="en-US" sz="1200" spc="-1" strike="noStrike">
              <a:latin typeface="Cambria"/>
            </a:endParaRPr>
          </a:p>
          <a:p>
            <a:pPr>
              <a:lnSpc>
                <a:spcPct val="100000"/>
              </a:lnSpc>
            </a:pPr>
            <a:endParaRPr b="0" lang="en-US" sz="1200" spc="-1" strike="noStrike">
              <a:latin typeface="Cambria"/>
            </a:endParaRPr>
          </a:p>
        </p:txBody>
      </p:sp>
      <p:sp>
        <p:nvSpPr>
          <p:cNvPr id="996" name="TextShape 3"/>
          <p:cNvSpPr txBox="1"/>
          <p:nvPr/>
        </p:nvSpPr>
        <p:spPr>
          <a:xfrm>
            <a:off x="3884760" y="8685360"/>
            <a:ext cx="2971440" cy="458280"/>
          </a:xfrm>
          <a:prstGeom prst="rect">
            <a:avLst/>
          </a:prstGeom>
          <a:noFill/>
          <a:ln>
            <a:noFill/>
          </a:ln>
        </p:spPr>
        <p:txBody>
          <a:bodyPr anchor="b"/>
          <a:p>
            <a:pPr algn="r">
              <a:lnSpc>
                <a:spcPct val="100000"/>
              </a:lnSpc>
            </a:pPr>
            <a:fld id="{53774EB8-432C-4CAC-90BB-4369AB3F430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9" name="PlaceHolder 1"/>
          <p:cNvSpPr>
            <a:spLocks noGrp="1"/>
          </p:cNvSpPr>
          <p:nvPr>
            <p:ph type="sldImg"/>
          </p:nvPr>
        </p:nvSpPr>
        <p:spPr>
          <a:xfrm>
            <a:off x="380880" y="694800"/>
            <a:ext cx="6095520" cy="3428640"/>
          </a:xfrm>
          <a:prstGeom prst="rect">
            <a:avLst/>
          </a:prstGeom>
        </p:spPr>
      </p:sp>
      <p:sp>
        <p:nvSpPr>
          <p:cNvPr id="89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is intended to help a company identify where their internal FOSS policy is located in the company documentation.</a:t>
            </a:r>
            <a:endParaRPr b="0" lang="en-US" sz="1200" spc="-1" strike="noStrike">
              <a:latin typeface="Cambria"/>
            </a:endParaRPr>
          </a:p>
        </p:txBody>
      </p:sp>
      <p:sp>
        <p:nvSpPr>
          <p:cNvPr id="891" name="TextShape 3"/>
          <p:cNvSpPr txBox="1"/>
          <p:nvPr/>
        </p:nvSpPr>
        <p:spPr>
          <a:xfrm>
            <a:off x="3884760" y="8685360"/>
            <a:ext cx="2971440" cy="458280"/>
          </a:xfrm>
          <a:prstGeom prst="rect">
            <a:avLst/>
          </a:prstGeom>
          <a:noFill/>
          <a:ln>
            <a:noFill/>
          </a:ln>
        </p:spPr>
        <p:txBody>
          <a:bodyPr anchor="b"/>
          <a:p>
            <a:pPr algn="r">
              <a:lnSpc>
                <a:spcPct val="100000"/>
              </a:lnSpc>
            </a:pPr>
            <a:fld id="{C0BEB24E-51EE-4076-8099-BE024F43199C}"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7" name="PlaceHolder 1"/>
          <p:cNvSpPr>
            <a:spLocks noGrp="1"/>
          </p:cNvSpPr>
          <p:nvPr>
            <p:ph type="sldImg"/>
          </p:nvPr>
        </p:nvSpPr>
        <p:spPr>
          <a:xfrm>
            <a:off x="380880" y="694800"/>
            <a:ext cx="6095520" cy="3428640"/>
          </a:xfrm>
          <a:prstGeom prst="rect">
            <a:avLst/>
          </a:prstGeom>
        </p:spPr>
      </p:sp>
      <p:sp>
        <p:nvSpPr>
          <p:cNvPr id="99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This slide explains some of the concepts behind distribution. Because FOSS licenses usually apply during distribution, this is a key point to consider in a compliance program.</a:t>
            </a:r>
            <a:endParaRPr b="0" lang="en-US" sz="1200" spc="-1" strike="noStrike">
              <a:latin typeface="Cambria"/>
            </a:endParaRPr>
          </a:p>
        </p:txBody>
      </p:sp>
      <p:sp>
        <p:nvSpPr>
          <p:cNvPr id="999" name="TextShape 3"/>
          <p:cNvSpPr txBox="1"/>
          <p:nvPr/>
        </p:nvSpPr>
        <p:spPr>
          <a:xfrm>
            <a:off x="3884760" y="8685360"/>
            <a:ext cx="2971440" cy="458280"/>
          </a:xfrm>
          <a:prstGeom prst="rect">
            <a:avLst/>
          </a:prstGeom>
          <a:noFill/>
          <a:ln>
            <a:noFill/>
          </a:ln>
        </p:spPr>
        <p:txBody>
          <a:bodyPr anchor="b"/>
          <a:p>
            <a:pPr algn="r">
              <a:lnSpc>
                <a:spcPct val="100000"/>
              </a:lnSpc>
            </a:pPr>
            <a:fld id="{0DA125D2-DC34-4527-8E21-135CA62DAB55}"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0" name="PlaceHolder 1"/>
          <p:cNvSpPr>
            <a:spLocks noGrp="1"/>
          </p:cNvSpPr>
          <p:nvPr>
            <p:ph type="sldImg"/>
          </p:nvPr>
        </p:nvSpPr>
        <p:spPr>
          <a:xfrm>
            <a:off x="380880" y="694800"/>
            <a:ext cx="6095520" cy="3428640"/>
          </a:xfrm>
          <a:prstGeom prst="rect">
            <a:avLst/>
          </a:prstGeom>
        </p:spPr>
      </p:sp>
      <p:sp>
        <p:nvSpPr>
          <p:cNvPr id="100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Incorporation is when you copy portions of a FOSS component into your software product.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Linking is when you link or join a FOSS component with your software product.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Modification is when you make changes to a FOSS component.</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Translation is when you transform the code from one state to another.</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When thinking about distribution of Open Source you should consider to things:</a:t>
            </a:r>
            <a:endParaRPr b="0" lang="en-US" sz="1200" spc="-1" strike="noStrike">
              <a:latin typeface="Cambria"/>
            </a:endParaRPr>
          </a:p>
          <a:p>
            <a:pPr>
              <a:lnSpc>
                <a:spcPct val="100000"/>
              </a:lnSpc>
            </a:pPr>
            <a:r>
              <a:rPr b="0" lang="en-US" sz="1200" spc="-1" strike="noStrike">
                <a:solidFill>
                  <a:srgbClr val="000000"/>
                </a:solidFill>
                <a:latin typeface="Roboto"/>
                <a:ea typeface="Roboto"/>
              </a:rPr>
              <a:t>Who receives the software?</a:t>
            </a:r>
            <a:endParaRPr b="0" lang="en-US" sz="1200" spc="-1" strike="noStrike">
              <a:latin typeface="Cambria"/>
            </a:endParaRPr>
          </a:p>
          <a:p>
            <a:pPr lvl="1" marL="617400" indent="-350280">
              <a:lnSpc>
                <a:spcPct val="100000"/>
              </a:lnSpc>
              <a:buClr>
                <a:srgbClr val="000000"/>
              </a:buClr>
              <a:buFont typeface="Arial"/>
              <a:buChar char="•"/>
            </a:pPr>
            <a:r>
              <a:rPr b="0" lang="en-US" sz="2400" spc="-1" strike="noStrike">
                <a:solidFill>
                  <a:srgbClr val="000000"/>
                </a:solidFill>
                <a:latin typeface="Roboto"/>
                <a:ea typeface="Roboto"/>
              </a:rPr>
              <a:t>Customer/Partner</a:t>
            </a:r>
            <a:endParaRPr b="0" lang="en-US" sz="2400" spc="-1" strike="noStrike">
              <a:latin typeface="Cambria"/>
            </a:endParaRPr>
          </a:p>
          <a:p>
            <a:pPr lvl="1" marL="617400" indent="-350280">
              <a:lnSpc>
                <a:spcPct val="100000"/>
              </a:lnSpc>
              <a:buClr>
                <a:srgbClr val="000000"/>
              </a:buClr>
              <a:buFont typeface="Arial"/>
              <a:buChar char="•"/>
            </a:pPr>
            <a:r>
              <a:rPr b="0" lang="en-US" sz="2400" spc="-1" strike="noStrike">
                <a:solidFill>
                  <a:srgbClr val="000000"/>
                </a:solidFill>
                <a:latin typeface="Roboto"/>
                <a:ea typeface="Roboto"/>
              </a:rPr>
              <a:t>Community project</a:t>
            </a:r>
            <a:endParaRPr b="0" lang="en-US" sz="2400" spc="-1" strike="noStrike">
              <a:latin typeface="Cambria"/>
            </a:endParaRPr>
          </a:p>
          <a:p>
            <a:pPr>
              <a:lnSpc>
                <a:spcPct val="100000"/>
              </a:lnSpc>
            </a:pPr>
            <a:r>
              <a:rPr b="0" lang="en-US" sz="1200" spc="-1" strike="noStrike">
                <a:solidFill>
                  <a:srgbClr val="000000"/>
                </a:solidFill>
                <a:latin typeface="Roboto"/>
                <a:ea typeface="Roboto"/>
              </a:rPr>
              <a:t>What is the format for delivery?</a:t>
            </a:r>
            <a:endParaRPr b="0" lang="en-US" sz="1200" spc="-1" strike="noStrike">
              <a:latin typeface="Cambria"/>
            </a:endParaRPr>
          </a:p>
          <a:p>
            <a:pPr lvl="1" marL="617400" indent="-350280">
              <a:lnSpc>
                <a:spcPct val="100000"/>
              </a:lnSpc>
              <a:buClr>
                <a:srgbClr val="000000"/>
              </a:buClr>
              <a:buFont typeface="Arial"/>
              <a:buChar char="•"/>
            </a:pPr>
            <a:r>
              <a:rPr b="0" lang="en-US" sz="2400" spc="-1" strike="noStrike">
                <a:solidFill>
                  <a:srgbClr val="000000"/>
                </a:solidFill>
                <a:latin typeface="Roboto"/>
                <a:ea typeface="Roboto"/>
              </a:rPr>
              <a:t>Source code delivery</a:t>
            </a:r>
            <a:endParaRPr b="0" lang="en-US" sz="2400" spc="-1" strike="noStrike">
              <a:latin typeface="Cambria"/>
            </a:endParaRPr>
          </a:p>
          <a:p>
            <a:pPr lvl="1" marL="617400" indent="-350280">
              <a:lnSpc>
                <a:spcPct val="100000"/>
              </a:lnSpc>
              <a:buClr>
                <a:srgbClr val="000000"/>
              </a:buClr>
              <a:buFont typeface="Arial"/>
              <a:buChar char="•"/>
            </a:pPr>
            <a:r>
              <a:rPr b="0" lang="en-US" sz="2400" spc="-1" strike="noStrike">
                <a:solidFill>
                  <a:srgbClr val="000000"/>
                </a:solidFill>
                <a:latin typeface="Roboto"/>
                <a:ea typeface="Roboto"/>
              </a:rPr>
              <a:t>Binary delivery</a:t>
            </a:r>
            <a:endParaRPr b="0" lang="en-US" sz="2400" spc="-1" strike="noStrike">
              <a:latin typeface="Cambria"/>
            </a:endParaRPr>
          </a:p>
          <a:p>
            <a:pPr lvl="1" marL="617400" indent="-350280">
              <a:lnSpc>
                <a:spcPct val="100000"/>
              </a:lnSpc>
              <a:buClr>
                <a:srgbClr val="000000"/>
              </a:buClr>
              <a:buFont typeface="Arial"/>
              <a:buChar char="•"/>
            </a:pPr>
            <a:r>
              <a:rPr b="0" lang="en-US" sz="2400" spc="-1" strike="noStrike">
                <a:solidFill>
                  <a:srgbClr val="000000"/>
                </a:solidFill>
                <a:latin typeface="Roboto"/>
                <a:ea typeface="Roboto"/>
              </a:rPr>
              <a:t>Pre-loaded onto hardware</a:t>
            </a:r>
            <a:endParaRPr b="0" lang="en-US" sz="2400" spc="-1" strike="noStrike">
              <a:latin typeface="Cambria"/>
            </a:endParaRPr>
          </a:p>
          <a:p>
            <a:pPr>
              <a:lnSpc>
                <a:spcPct val="100000"/>
              </a:lnSpc>
            </a:pPr>
            <a:endParaRPr b="0" lang="en-US" sz="2400" spc="-1" strike="noStrike">
              <a:latin typeface="Cambria"/>
            </a:endParaRPr>
          </a:p>
          <a:p>
            <a:pPr>
              <a:lnSpc>
                <a:spcPct val="100000"/>
              </a:lnSpc>
            </a:pPr>
            <a:endParaRPr b="0" lang="en-US" sz="2400" spc="-1" strike="noStrike">
              <a:latin typeface="Cambria"/>
            </a:endParaRPr>
          </a:p>
          <a:p>
            <a:pPr>
              <a:lnSpc>
                <a:spcPct val="100000"/>
              </a:lnSpc>
            </a:pPr>
            <a:endParaRPr b="0" lang="en-US" sz="2400" spc="-1" strike="noStrike">
              <a:latin typeface="Cambria"/>
            </a:endParaRPr>
          </a:p>
          <a:p>
            <a:pPr>
              <a:lnSpc>
                <a:spcPct val="100000"/>
              </a:lnSpc>
            </a:pPr>
            <a:endParaRPr b="0" lang="en-US" sz="2400" spc="-1" strike="noStrike">
              <a:latin typeface="Cambria"/>
            </a:endParaRPr>
          </a:p>
          <a:p>
            <a:pPr>
              <a:lnSpc>
                <a:spcPct val="100000"/>
              </a:lnSpc>
            </a:pPr>
            <a:endParaRPr b="0" lang="en-US" sz="2400" spc="-1" strike="noStrike">
              <a:latin typeface="Cambria"/>
            </a:endParaRPr>
          </a:p>
        </p:txBody>
      </p:sp>
      <p:sp>
        <p:nvSpPr>
          <p:cNvPr id="1002" name="TextShape 3"/>
          <p:cNvSpPr txBox="1"/>
          <p:nvPr/>
        </p:nvSpPr>
        <p:spPr>
          <a:xfrm>
            <a:off x="3884760" y="8685360"/>
            <a:ext cx="2971440" cy="458280"/>
          </a:xfrm>
          <a:prstGeom prst="rect">
            <a:avLst/>
          </a:prstGeom>
          <a:noFill/>
          <a:ln>
            <a:noFill/>
          </a:ln>
        </p:spPr>
        <p:txBody>
          <a:bodyPr anchor="b"/>
          <a:p>
            <a:pPr algn="r">
              <a:lnSpc>
                <a:spcPct val="100000"/>
              </a:lnSpc>
            </a:pPr>
            <a:fld id="{5F430850-CEB3-40AC-A613-0F2FCDEA600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3" name="PlaceHolder 1"/>
          <p:cNvSpPr>
            <a:spLocks noGrp="1"/>
          </p:cNvSpPr>
          <p:nvPr>
            <p:ph type="sldImg"/>
          </p:nvPr>
        </p:nvSpPr>
        <p:spPr>
          <a:xfrm>
            <a:off x="685800" y="1143000"/>
            <a:ext cx="5486040" cy="3085560"/>
          </a:xfrm>
          <a:prstGeom prst="rect">
            <a:avLst/>
          </a:prstGeom>
        </p:spPr>
      </p:sp>
      <p:sp>
        <p:nvSpPr>
          <p:cNvPr id="100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describes a “FOSS Review” process in which FOSS usage is analyzed and the relevant obligations are determined</a:t>
            </a:r>
            <a:endParaRPr b="0" lang="en-US" sz="1200" spc="-1" strike="noStrike">
              <a:latin typeface="Cambria"/>
            </a:endParaRPr>
          </a:p>
          <a:p>
            <a:pPr>
              <a:lnSpc>
                <a:spcPct val="100000"/>
              </a:lnSpc>
            </a:pPr>
            <a:endParaRPr b="0" lang="en-US" sz="1200" spc="-1" strike="noStrike">
              <a:latin typeface="Cambria"/>
            </a:endParaRPr>
          </a:p>
        </p:txBody>
      </p:sp>
      <p:sp>
        <p:nvSpPr>
          <p:cNvPr id="1005" name="TextShape 3"/>
          <p:cNvSpPr txBox="1"/>
          <p:nvPr/>
        </p:nvSpPr>
        <p:spPr>
          <a:xfrm>
            <a:off x="3884760" y="8685360"/>
            <a:ext cx="2971440" cy="458280"/>
          </a:xfrm>
          <a:prstGeom prst="rect">
            <a:avLst/>
          </a:prstGeom>
          <a:noFill/>
          <a:ln>
            <a:noFill/>
          </a:ln>
        </p:spPr>
        <p:txBody>
          <a:bodyPr anchor="b"/>
          <a:p>
            <a:pPr algn="r">
              <a:lnSpc>
                <a:spcPct val="100000"/>
              </a:lnSpc>
            </a:pPr>
            <a:fld id="{E10ED3A3-6661-49AC-A3C5-52AF9D47CEB0}"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6" name="PlaceHolder 1"/>
          <p:cNvSpPr>
            <a:spLocks noGrp="1"/>
          </p:cNvSpPr>
          <p:nvPr>
            <p:ph type="sldImg"/>
          </p:nvPr>
        </p:nvSpPr>
        <p:spPr>
          <a:xfrm>
            <a:off x="380880" y="694800"/>
            <a:ext cx="6095520" cy="3428640"/>
          </a:xfrm>
          <a:prstGeom prst="rect">
            <a:avLst/>
          </a:prstGeom>
        </p:spPr>
      </p:sp>
      <p:sp>
        <p:nvSpPr>
          <p:cNvPr id="100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FOSS Review is a basic building block of a FOSS Compliance Program.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A FOSS Review can be the meeting point for engineering, business and legal teams, and can require planning and organization to successfully conduct on a large scale.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Engineering or developer teams may participate in gathering relevant information</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Legal teams analyze and determine license obligations and provide guidance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Business and engineering teams may receive and implement guidance</a:t>
            </a:r>
            <a:endParaRPr b="0" lang="en-US" sz="1200" spc="-1" strike="noStrike">
              <a:latin typeface="Cambria"/>
            </a:endParaRPr>
          </a:p>
          <a:p>
            <a:pPr>
              <a:lnSpc>
                <a:spcPct val="100000"/>
              </a:lnSpc>
            </a:pPr>
            <a:endParaRPr b="0" lang="en-US" sz="1200" spc="-1" strike="noStrike">
              <a:latin typeface="Cambria"/>
            </a:endParaRPr>
          </a:p>
        </p:txBody>
      </p:sp>
      <p:sp>
        <p:nvSpPr>
          <p:cNvPr id="1008" name="TextShape 3"/>
          <p:cNvSpPr txBox="1"/>
          <p:nvPr/>
        </p:nvSpPr>
        <p:spPr>
          <a:xfrm>
            <a:off x="3884760" y="8685360"/>
            <a:ext cx="2971440" cy="458280"/>
          </a:xfrm>
          <a:prstGeom prst="rect">
            <a:avLst/>
          </a:prstGeom>
          <a:noFill/>
          <a:ln>
            <a:noFill/>
          </a:ln>
        </p:spPr>
        <p:txBody>
          <a:bodyPr anchor="b"/>
          <a:p>
            <a:pPr algn="r">
              <a:lnSpc>
                <a:spcPct val="100000"/>
              </a:lnSpc>
            </a:pPr>
            <a:fld id="{3CED0656-8B8B-47DF-9FB4-38C0AB193DE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9" name="PlaceHolder 1"/>
          <p:cNvSpPr>
            <a:spLocks noGrp="1"/>
          </p:cNvSpPr>
          <p:nvPr>
            <p:ph type="sldImg"/>
          </p:nvPr>
        </p:nvSpPr>
        <p:spPr>
          <a:xfrm>
            <a:off x="380880" y="694800"/>
            <a:ext cx="6095520" cy="3428640"/>
          </a:xfrm>
          <a:prstGeom prst="rect">
            <a:avLst/>
          </a:prstGeom>
        </p:spPr>
      </p:sp>
      <p:sp>
        <p:nvSpPr>
          <p:cNvPr id="101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first step is to identify the proper parties to initiate a FOSS Review</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Important questions to ask include: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Who are the decision makers about FOSS usage (managers, architects, individual engineers, etc.)? </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How can they raise questions about FOSS usage?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Is there a regular point in your development process where FOSS Reviews can begin?</a:t>
            </a:r>
            <a:endParaRPr b="0" lang="en-US" sz="1200" spc="-1" strike="noStrike">
              <a:latin typeface="Cambria"/>
            </a:endParaRPr>
          </a:p>
          <a:p>
            <a:pPr>
              <a:lnSpc>
                <a:spcPct val="100000"/>
              </a:lnSpc>
            </a:pPr>
            <a:endParaRPr b="0" lang="en-US" sz="1200" spc="-1" strike="noStrike">
              <a:latin typeface="Cambria"/>
            </a:endParaRPr>
          </a:p>
        </p:txBody>
      </p:sp>
      <p:sp>
        <p:nvSpPr>
          <p:cNvPr id="1011" name="TextShape 3"/>
          <p:cNvSpPr txBox="1"/>
          <p:nvPr/>
        </p:nvSpPr>
        <p:spPr>
          <a:xfrm>
            <a:off x="3884760" y="8685360"/>
            <a:ext cx="2971440" cy="458280"/>
          </a:xfrm>
          <a:prstGeom prst="rect">
            <a:avLst/>
          </a:prstGeom>
          <a:noFill/>
          <a:ln>
            <a:noFill/>
          </a:ln>
        </p:spPr>
        <p:txBody>
          <a:bodyPr anchor="b"/>
          <a:p>
            <a:pPr algn="r">
              <a:lnSpc>
                <a:spcPct val="100000"/>
              </a:lnSpc>
            </a:pPr>
            <a:fld id="{7DC977A2-A57A-46B9-BD8A-6D3A379B9F80}"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2" name="PlaceHolder 1"/>
          <p:cNvSpPr>
            <a:spLocks noGrp="1"/>
          </p:cNvSpPr>
          <p:nvPr>
            <p:ph type="sldImg"/>
          </p:nvPr>
        </p:nvSpPr>
        <p:spPr>
          <a:xfrm>
            <a:off x="380880" y="694800"/>
            <a:ext cx="6095520" cy="3428640"/>
          </a:xfrm>
          <a:prstGeom prst="rect">
            <a:avLst/>
          </a:prstGeom>
        </p:spPr>
      </p:sp>
      <p:sp>
        <p:nvSpPr>
          <p:cNvPr id="101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endParaRPr b="0" lang="en-US" sz="1200" spc="-1" strike="noStrike">
              <a:latin typeface="Cambria"/>
            </a:endParaRPr>
          </a:p>
        </p:txBody>
      </p:sp>
      <p:sp>
        <p:nvSpPr>
          <p:cNvPr id="1014" name="TextShape 3"/>
          <p:cNvSpPr txBox="1"/>
          <p:nvPr/>
        </p:nvSpPr>
        <p:spPr>
          <a:xfrm>
            <a:off x="3884760" y="8685360"/>
            <a:ext cx="2971440" cy="458280"/>
          </a:xfrm>
          <a:prstGeom prst="rect">
            <a:avLst/>
          </a:prstGeom>
          <a:noFill/>
          <a:ln>
            <a:noFill/>
          </a:ln>
        </p:spPr>
        <p:txBody>
          <a:bodyPr anchor="b"/>
          <a:p>
            <a:pPr algn="r">
              <a:lnSpc>
                <a:spcPct val="100000"/>
              </a:lnSpc>
            </a:pPr>
            <a:fld id="{F94DB62F-B7CC-401A-B1AF-D5006B84AC8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5" name="PlaceHolder 1"/>
          <p:cNvSpPr>
            <a:spLocks noGrp="1"/>
          </p:cNvSpPr>
          <p:nvPr>
            <p:ph type="sldImg"/>
          </p:nvPr>
        </p:nvSpPr>
        <p:spPr>
          <a:xfrm>
            <a:off x="380880" y="694800"/>
            <a:ext cx="6095520" cy="3428640"/>
          </a:xfrm>
          <a:prstGeom prst="rect">
            <a:avLst/>
          </a:prstGeom>
        </p:spPr>
      </p:sp>
      <p:sp>
        <p:nvSpPr>
          <p:cNvPr id="101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FOSS Review team may consist of an interdisciplinary team</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legal team, which may include in-house or outside attorneys, reviews and evaluates the FOSS usage for license obligations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legal team may be supported by others, including:</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Other specialists or representatives that may be impacted by FOSS-related issues, such as commercial licensing, compliance or business planning teams. </a:t>
            </a:r>
            <a:endParaRPr b="0" lang="en-US" sz="1200" spc="-1" strike="noStrike">
              <a:latin typeface="Cambria"/>
            </a:endParaRPr>
          </a:p>
          <a:p>
            <a:pPr>
              <a:lnSpc>
                <a:spcPct val="100000"/>
              </a:lnSpc>
            </a:pPr>
            <a:endParaRPr b="0" lang="en-US" sz="1200" spc="-1" strike="noStrike">
              <a:latin typeface="Cambria"/>
            </a:endParaRPr>
          </a:p>
        </p:txBody>
      </p:sp>
      <p:sp>
        <p:nvSpPr>
          <p:cNvPr id="1017" name="TextShape 3"/>
          <p:cNvSpPr txBox="1"/>
          <p:nvPr/>
        </p:nvSpPr>
        <p:spPr>
          <a:xfrm>
            <a:off x="3884760" y="8685360"/>
            <a:ext cx="2971440" cy="458280"/>
          </a:xfrm>
          <a:prstGeom prst="rect">
            <a:avLst/>
          </a:prstGeom>
          <a:noFill/>
          <a:ln>
            <a:noFill/>
          </a:ln>
        </p:spPr>
        <p:txBody>
          <a:bodyPr anchor="b"/>
          <a:p>
            <a:pPr algn="r">
              <a:lnSpc>
                <a:spcPct val="100000"/>
              </a:lnSpc>
            </a:pPr>
            <a:fld id="{242DC4AC-7405-4EDA-8C8E-5F7460DF81A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PlaceHolder 1"/>
          <p:cNvSpPr>
            <a:spLocks noGrp="1"/>
          </p:cNvSpPr>
          <p:nvPr>
            <p:ph type="sldImg"/>
          </p:nvPr>
        </p:nvSpPr>
        <p:spPr>
          <a:xfrm>
            <a:off x="380880" y="694800"/>
            <a:ext cx="6095520" cy="3428640"/>
          </a:xfrm>
          <a:prstGeom prst="rect">
            <a:avLst/>
          </a:prstGeom>
        </p:spPr>
      </p:sp>
      <p:sp>
        <p:nvSpPr>
          <p:cNvPr id="101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Once the proposed FOSS usage has been fully assessed, the legal team will then have the necessary information on which to make its judgments.</a:t>
            </a:r>
            <a:endParaRPr b="0" lang="en-US" sz="1200" spc="-1" strike="noStrike">
              <a:latin typeface="Cambria"/>
            </a:endParaRPr>
          </a:p>
          <a:p>
            <a:pPr>
              <a:lnSpc>
                <a:spcPct val="100000"/>
              </a:lnSpc>
            </a:pPr>
            <a:endParaRPr b="0" lang="en-US" sz="1200" spc="-1" strike="noStrike">
              <a:latin typeface="Cambria"/>
            </a:endParaRPr>
          </a:p>
        </p:txBody>
      </p:sp>
      <p:sp>
        <p:nvSpPr>
          <p:cNvPr id="1020" name="TextShape 3"/>
          <p:cNvSpPr txBox="1"/>
          <p:nvPr/>
        </p:nvSpPr>
        <p:spPr>
          <a:xfrm>
            <a:off x="3884760" y="8685360"/>
            <a:ext cx="2971440" cy="458280"/>
          </a:xfrm>
          <a:prstGeom prst="rect">
            <a:avLst/>
          </a:prstGeom>
          <a:noFill/>
          <a:ln>
            <a:noFill/>
          </a:ln>
        </p:spPr>
        <p:txBody>
          <a:bodyPr anchor="b"/>
          <a:p>
            <a:pPr algn="r">
              <a:lnSpc>
                <a:spcPct val="100000"/>
              </a:lnSpc>
            </a:pPr>
            <a:fld id="{158CD1F7-3764-44FA-94C3-85FE840B4E1E}"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1" name="PlaceHolder 1"/>
          <p:cNvSpPr>
            <a:spLocks noGrp="1"/>
          </p:cNvSpPr>
          <p:nvPr>
            <p:ph type="sldImg"/>
          </p:nvPr>
        </p:nvSpPr>
        <p:spPr>
          <a:xfrm>
            <a:off x="380880" y="694800"/>
            <a:ext cx="6095520" cy="3428640"/>
          </a:xfrm>
          <a:prstGeom prst="rect">
            <a:avLst/>
          </a:prstGeom>
        </p:spPr>
      </p:sp>
      <p:sp>
        <p:nvSpPr>
          <p:cNvPr id="102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the big picture of what Open Source code scanning tools are, how they work, and where a new user can start to gather knowledge about the subject.</a:t>
            </a:r>
            <a:endParaRPr b="0" lang="en-US" sz="1200" spc="-1" strike="noStrike">
              <a:latin typeface="Cambria"/>
            </a:endParaRPr>
          </a:p>
        </p:txBody>
      </p:sp>
      <p:sp>
        <p:nvSpPr>
          <p:cNvPr id="1023" name="TextShape 3"/>
          <p:cNvSpPr txBox="1"/>
          <p:nvPr/>
        </p:nvSpPr>
        <p:spPr>
          <a:xfrm>
            <a:off x="3884760" y="8685360"/>
            <a:ext cx="2971440" cy="458280"/>
          </a:xfrm>
          <a:prstGeom prst="rect">
            <a:avLst/>
          </a:prstGeom>
          <a:noFill/>
          <a:ln>
            <a:noFill/>
          </a:ln>
        </p:spPr>
        <p:txBody>
          <a:bodyPr anchor="b"/>
          <a:p>
            <a:pPr algn="r">
              <a:lnSpc>
                <a:spcPct val="100000"/>
              </a:lnSpc>
            </a:pPr>
            <a:fld id="{CE181A50-3656-4FD3-8056-96AD721C90EC}"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4" name="PlaceHolder 1"/>
          <p:cNvSpPr>
            <a:spLocks noGrp="1"/>
          </p:cNvSpPr>
          <p:nvPr>
            <p:ph type="sldImg"/>
          </p:nvPr>
        </p:nvSpPr>
        <p:spPr>
          <a:xfrm>
            <a:off x="380880" y="694800"/>
            <a:ext cx="6095520" cy="3428640"/>
          </a:xfrm>
          <a:prstGeom prst="rect">
            <a:avLst/>
          </a:prstGeom>
        </p:spPr>
      </p:sp>
      <p:sp>
        <p:nvSpPr>
          <p:cNvPr id="102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b="0" lang="en-US" sz="1200" spc="-1" strike="noStrike">
              <a:latin typeface="Cambria"/>
            </a:endParaRPr>
          </a:p>
          <a:p>
            <a:pPr>
              <a:lnSpc>
                <a:spcPct val="100000"/>
              </a:lnSpc>
            </a:pPr>
            <a:endParaRPr b="0" lang="en-US" sz="1200" spc="-1" strike="noStrike">
              <a:latin typeface="Cambria"/>
            </a:endParaRPr>
          </a:p>
        </p:txBody>
      </p:sp>
      <p:sp>
        <p:nvSpPr>
          <p:cNvPr id="1026" name="TextShape 3"/>
          <p:cNvSpPr txBox="1"/>
          <p:nvPr/>
        </p:nvSpPr>
        <p:spPr>
          <a:xfrm>
            <a:off x="3884760" y="8685360"/>
            <a:ext cx="2971440" cy="458280"/>
          </a:xfrm>
          <a:prstGeom prst="rect">
            <a:avLst/>
          </a:prstGeom>
          <a:noFill/>
          <a:ln>
            <a:noFill/>
          </a:ln>
        </p:spPr>
        <p:txBody>
          <a:bodyPr anchor="b"/>
          <a:p>
            <a:pPr algn="r">
              <a:lnSpc>
                <a:spcPct val="100000"/>
              </a:lnSpc>
            </a:pPr>
            <a:fld id="{CD84665D-ACA1-4E35-8FC2-E4E8986A9B65}"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2" name="PlaceHolder 1"/>
          <p:cNvSpPr>
            <a:spLocks noGrp="1"/>
          </p:cNvSpPr>
          <p:nvPr>
            <p:ph type="sldImg"/>
          </p:nvPr>
        </p:nvSpPr>
        <p:spPr>
          <a:xfrm>
            <a:off x="380880" y="685800"/>
            <a:ext cx="6095520" cy="3428640"/>
          </a:xfrm>
          <a:prstGeom prst="rect">
            <a:avLst/>
          </a:prstGeom>
        </p:spPr>
      </p:sp>
      <p:sp>
        <p:nvSpPr>
          <p:cNvPr id="89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b="0" lang="en-US" sz="1200" spc="-1" strike="noStrike">
              <a:latin typeface="Cambria"/>
            </a:endParaRPr>
          </a:p>
        </p:txBody>
      </p:sp>
      <p:sp>
        <p:nvSpPr>
          <p:cNvPr id="894" name="TextShape 3"/>
          <p:cNvSpPr txBox="1"/>
          <p:nvPr/>
        </p:nvSpPr>
        <p:spPr>
          <a:xfrm>
            <a:off x="3884760" y="8685360"/>
            <a:ext cx="2971440" cy="458280"/>
          </a:xfrm>
          <a:prstGeom prst="rect">
            <a:avLst/>
          </a:prstGeom>
          <a:noFill/>
          <a:ln>
            <a:noFill/>
          </a:ln>
        </p:spPr>
        <p:txBody>
          <a:bodyPr anchor="b"/>
          <a:p>
            <a:pPr algn="r">
              <a:lnSpc>
                <a:spcPct val="100000"/>
              </a:lnSpc>
            </a:pPr>
            <a:fld id="{AFA60B71-BF2A-453D-8C37-B4243DE576D8}"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7" name="PlaceHolder 1"/>
          <p:cNvSpPr>
            <a:spLocks noGrp="1"/>
          </p:cNvSpPr>
          <p:nvPr>
            <p:ph type="sldImg"/>
          </p:nvPr>
        </p:nvSpPr>
        <p:spPr>
          <a:xfrm>
            <a:off x="380880" y="694800"/>
            <a:ext cx="6095520" cy="3428640"/>
          </a:xfrm>
          <a:prstGeom prst="rect">
            <a:avLst/>
          </a:prstGeom>
        </p:spPr>
      </p:sp>
      <p:sp>
        <p:nvSpPr>
          <p:cNvPr id="102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FOSS Review process should have oversight (for example, an Executive Review Committee in this diagram). The oversight committee may make important policy decisions or resolve disagreements between parties in the review process.</a:t>
            </a:r>
            <a:endParaRPr b="0" lang="en-US" sz="1200" spc="-1" strike="noStrike">
              <a:latin typeface="Cambria"/>
            </a:endParaRPr>
          </a:p>
          <a:p>
            <a:pPr>
              <a:lnSpc>
                <a:spcPct val="100000"/>
              </a:lnSpc>
            </a:pPr>
            <a:endParaRPr b="0" lang="en-US" sz="1200" spc="-1" strike="noStrike">
              <a:latin typeface="Cambria"/>
            </a:endParaRPr>
          </a:p>
        </p:txBody>
      </p:sp>
      <p:sp>
        <p:nvSpPr>
          <p:cNvPr id="1029" name="TextShape 3"/>
          <p:cNvSpPr txBox="1"/>
          <p:nvPr/>
        </p:nvSpPr>
        <p:spPr>
          <a:xfrm>
            <a:off x="3884760" y="8685360"/>
            <a:ext cx="2971440" cy="458280"/>
          </a:xfrm>
          <a:prstGeom prst="rect">
            <a:avLst/>
          </a:prstGeom>
          <a:noFill/>
          <a:ln>
            <a:noFill/>
          </a:ln>
        </p:spPr>
        <p:txBody>
          <a:bodyPr anchor="b"/>
          <a:p>
            <a:pPr algn="r">
              <a:lnSpc>
                <a:spcPct val="100000"/>
              </a:lnSpc>
            </a:pPr>
            <a:fld id="{0BA29584-DB59-4C20-A849-612B9DE4EE63}"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0" name="PlaceHolder 1"/>
          <p:cNvSpPr>
            <a:spLocks noGrp="1"/>
          </p:cNvSpPr>
          <p:nvPr>
            <p:ph type="sldImg"/>
          </p:nvPr>
        </p:nvSpPr>
        <p:spPr>
          <a:xfrm>
            <a:off x="380880" y="694800"/>
            <a:ext cx="6095520" cy="3428640"/>
          </a:xfrm>
          <a:prstGeom prst="rect">
            <a:avLst/>
          </a:prstGeom>
        </p:spPr>
      </p:sp>
      <p:sp>
        <p:nvSpPr>
          <p:cNvPr id="103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To gather and analyze information regarding FOSS usage and to produce appropriate guidance.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Initiate a FOSS review process. The method for initiating this process may vary by company, but should be open to those who are involved in using FOSS in development.</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Initiate a FOSS review process or contact the FOSS review team. The process should be flexible enough so that FOSS users in your organization have access to guidance.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copyright notices, attribution and source code normally helps to identify who is licensing the FOSS software.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Check information for completeness, consistency and accuracy. This process may be assisted by support teams, including teams that run code scanning tools to scan for undisclosed FOSS usage. </a:t>
            </a:r>
            <a:endParaRPr b="0" lang="en-US" sz="1200" spc="-1" strike="noStrike">
              <a:latin typeface="Cambria"/>
            </a:endParaRPr>
          </a:p>
        </p:txBody>
      </p:sp>
      <p:sp>
        <p:nvSpPr>
          <p:cNvPr id="1032" name="TextShape 3"/>
          <p:cNvSpPr txBox="1"/>
          <p:nvPr/>
        </p:nvSpPr>
        <p:spPr>
          <a:xfrm>
            <a:off x="3884760" y="8685360"/>
            <a:ext cx="2971440" cy="458280"/>
          </a:xfrm>
          <a:prstGeom prst="rect">
            <a:avLst/>
          </a:prstGeom>
          <a:noFill/>
          <a:ln>
            <a:noFill/>
          </a:ln>
        </p:spPr>
        <p:txBody>
          <a:bodyPr anchor="b"/>
          <a:p>
            <a:pPr algn="r">
              <a:lnSpc>
                <a:spcPct val="100000"/>
              </a:lnSpc>
            </a:pPr>
            <a:fld id="{3B94B176-E9C5-48F2-9F56-1AE87514F62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3" name="PlaceHolder 1"/>
          <p:cNvSpPr>
            <a:spLocks noGrp="1"/>
          </p:cNvSpPr>
          <p:nvPr>
            <p:ph type="sldImg"/>
          </p:nvPr>
        </p:nvSpPr>
        <p:spPr>
          <a:xfrm>
            <a:off x="685800" y="1143000"/>
            <a:ext cx="5486040" cy="3085560"/>
          </a:xfrm>
          <a:prstGeom prst="rect">
            <a:avLst/>
          </a:prstGeom>
        </p:spPr>
      </p:sp>
      <p:sp>
        <p:nvSpPr>
          <p:cNvPr id="103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contains an example of a detailed end to end compliance management process. </a:t>
            </a:r>
            <a:endParaRPr b="0" lang="en-US" sz="1200" spc="-1" strike="noStrike">
              <a:latin typeface="Cambria"/>
            </a:endParaRPr>
          </a:p>
          <a:p>
            <a:pPr>
              <a:lnSpc>
                <a:spcPct val="100000"/>
              </a:lnSpc>
            </a:pPr>
            <a:endParaRPr b="0" lang="en-US" sz="1200" spc="-1" strike="noStrike">
              <a:latin typeface="Cambria"/>
            </a:endParaRPr>
          </a:p>
        </p:txBody>
      </p:sp>
      <p:sp>
        <p:nvSpPr>
          <p:cNvPr id="1035" name="TextShape 3"/>
          <p:cNvSpPr txBox="1"/>
          <p:nvPr/>
        </p:nvSpPr>
        <p:spPr>
          <a:xfrm>
            <a:off x="3884760" y="8685360"/>
            <a:ext cx="2971440" cy="458280"/>
          </a:xfrm>
          <a:prstGeom prst="rect">
            <a:avLst/>
          </a:prstGeom>
          <a:noFill/>
          <a:ln>
            <a:noFill/>
          </a:ln>
        </p:spPr>
        <p:txBody>
          <a:bodyPr anchor="b"/>
          <a:p>
            <a:pPr algn="r">
              <a:lnSpc>
                <a:spcPct val="100000"/>
              </a:lnSpc>
            </a:pPr>
            <a:fld id="{F2D94B5F-E6F2-43CD-9892-B9C42487AB1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6" name="PlaceHolder 1"/>
          <p:cNvSpPr>
            <a:spLocks noGrp="1"/>
          </p:cNvSpPr>
          <p:nvPr>
            <p:ph type="sldImg"/>
          </p:nvPr>
        </p:nvSpPr>
        <p:spPr>
          <a:xfrm>
            <a:off x="380880" y="694800"/>
            <a:ext cx="6095520" cy="3428640"/>
          </a:xfrm>
          <a:prstGeom prst="rect">
            <a:avLst/>
          </a:prstGeom>
        </p:spPr>
      </p:sp>
      <p:sp>
        <p:nvSpPr>
          <p:cNvPr id="1037"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This slide describes the definition of compliance management and its end goals. </a:t>
            </a:r>
            <a:endParaRPr b="0" lang="en-US" sz="1200" spc="-1" strike="noStrike">
              <a:latin typeface="Cambria"/>
            </a:endParaRPr>
          </a:p>
          <a:p>
            <a:pPr marL="226440" indent="-226080">
              <a:lnSpc>
                <a:spcPct val="100000"/>
              </a:lnSpc>
            </a:pPr>
            <a:endParaRPr b="0" lang="en-US" sz="1200" spc="-1" strike="noStrike">
              <a:latin typeface="Cambria"/>
            </a:endParaRPr>
          </a:p>
          <a:p>
            <a:pPr marL="226440" indent="-226080">
              <a:lnSpc>
                <a:spcPct val="100000"/>
              </a:lnSpc>
            </a:pPr>
            <a:r>
              <a:rPr b="0" lang="en-US" sz="1200" spc="-1" strike="noStrike">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1038" name="TextShape 3"/>
          <p:cNvSpPr txBox="1"/>
          <p:nvPr/>
        </p:nvSpPr>
        <p:spPr>
          <a:xfrm>
            <a:off x="3884760" y="8685360"/>
            <a:ext cx="2971440" cy="458280"/>
          </a:xfrm>
          <a:prstGeom prst="rect">
            <a:avLst/>
          </a:prstGeom>
          <a:noFill/>
          <a:ln>
            <a:noFill/>
          </a:ln>
        </p:spPr>
        <p:txBody>
          <a:bodyPr anchor="b"/>
          <a:p>
            <a:pPr algn="r">
              <a:lnSpc>
                <a:spcPct val="100000"/>
              </a:lnSpc>
            </a:pPr>
            <a:fld id="{A930DDE9-6DD4-412E-A0FA-8680958692C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9" name="PlaceHolder 1"/>
          <p:cNvSpPr>
            <a:spLocks noGrp="1"/>
          </p:cNvSpPr>
          <p:nvPr>
            <p:ph type="sldImg"/>
          </p:nvPr>
        </p:nvSpPr>
        <p:spPr>
          <a:xfrm>
            <a:off x="380880" y="694800"/>
            <a:ext cx="6095520" cy="3428640"/>
          </a:xfrm>
          <a:prstGeom prst="rect">
            <a:avLst/>
          </a:prstGeom>
        </p:spPr>
      </p:sp>
      <p:sp>
        <p:nvSpPr>
          <p:cNvPr id="104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describes what a Small to Medium Enterprise (SME)might need to do to build and deploy an effective compliance program.</a:t>
            </a:r>
            <a:endParaRPr b="0" lang="en-US" sz="1200" spc="-1" strike="noStrike">
              <a:latin typeface="Cambria"/>
            </a:endParaRPr>
          </a:p>
          <a:p>
            <a:pPr>
              <a:lnSpc>
                <a:spcPct val="100000"/>
              </a:lnSpc>
            </a:pPr>
            <a:endParaRPr b="0" lang="en-US" sz="1200" spc="-1" strike="noStrike">
              <a:latin typeface="Cambria"/>
            </a:endParaRPr>
          </a:p>
        </p:txBody>
      </p:sp>
      <p:sp>
        <p:nvSpPr>
          <p:cNvPr id="1041" name="TextShape 3"/>
          <p:cNvSpPr txBox="1"/>
          <p:nvPr/>
        </p:nvSpPr>
        <p:spPr>
          <a:xfrm>
            <a:off x="3884760" y="8685360"/>
            <a:ext cx="2971440" cy="458280"/>
          </a:xfrm>
          <a:prstGeom prst="rect">
            <a:avLst/>
          </a:prstGeom>
          <a:noFill/>
          <a:ln>
            <a:noFill/>
          </a:ln>
        </p:spPr>
        <p:txBody>
          <a:bodyPr anchor="b"/>
          <a:p>
            <a:pPr algn="r">
              <a:lnSpc>
                <a:spcPct val="100000"/>
              </a:lnSpc>
            </a:pPr>
            <a:fld id="{1483FA80-C056-4D82-A1C5-A10C6E591DB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2" name="PlaceHolder 1"/>
          <p:cNvSpPr>
            <a:spLocks noGrp="1"/>
          </p:cNvSpPr>
          <p:nvPr>
            <p:ph type="sldImg"/>
          </p:nvPr>
        </p:nvSpPr>
        <p:spPr>
          <a:xfrm>
            <a:off x="380880" y="694800"/>
            <a:ext cx="6095520" cy="3428640"/>
          </a:xfrm>
          <a:prstGeom prst="rect">
            <a:avLst/>
          </a:prstGeom>
        </p:spPr>
      </p:sp>
      <p:sp>
        <p:nvSpPr>
          <p:cNvPr id="104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is an overview of the steps that a larger enterprise might use for their process.</a:t>
            </a:r>
            <a:endParaRPr b="0" lang="en-US" sz="1200" spc="-1" strike="noStrike">
              <a:latin typeface="Cambria"/>
            </a:endParaRPr>
          </a:p>
        </p:txBody>
      </p:sp>
      <p:sp>
        <p:nvSpPr>
          <p:cNvPr id="1044" name="TextShape 3"/>
          <p:cNvSpPr txBox="1"/>
          <p:nvPr/>
        </p:nvSpPr>
        <p:spPr>
          <a:xfrm>
            <a:off x="3884760" y="8685360"/>
            <a:ext cx="2971440" cy="458280"/>
          </a:xfrm>
          <a:prstGeom prst="rect">
            <a:avLst/>
          </a:prstGeom>
          <a:noFill/>
          <a:ln>
            <a:noFill/>
          </a:ln>
        </p:spPr>
        <p:txBody>
          <a:bodyPr anchor="b"/>
          <a:p>
            <a:pPr algn="r">
              <a:lnSpc>
                <a:spcPct val="100000"/>
              </a:lnSpc>
            </a:pPr>
            <a:fld id="{6387C3BB-F71F-435A-BCAD-7E446987DBAD}"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5" name="PlaceHolder 1"/>
          <p:cNvSpPr>
            <a:spLocks noGrp="1"/>
          </p:cNvSpPr>
          <p:nvPr>
            <p:ph type="sldImg"/>
          </p:nvPr>
        </p:nvSpPr>
        <p:spPr>
          <a:xfrm>
            <a:off x="380880" y="694800"/>
            <a:ext cx="6095520" cy="3428640"/>
          </a:xfrm>
          <a:prstGeom prst="rect">
            <a:avLst/>
          </a:prstGeom>
        </p:spPr>
      </p:sp>
      <p:sp>
        <p:nvSpPr>
          <p:cNvPr id="104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first step in our example process is to identify FOSS usage.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b="0" lang="en-US" sz="1200" spc="-1" strike="noStrike">
              <a:latin typeface="Cambria"/>
            </a:endParaRPr>
          </a:p>
        </p:txBody>
      </p:sp>
      <p:sp>
        <p:nvSpPr>
          <p:cNvPr id="1047" name="TextShape 3"/>
          <p:cNvSpPr txBox="1"/>
          <p:nvPr/>
        </p:nvSpPr>
        <p:spPr>
          <a:xfrm>
            <a:off x="3884760" y="8685360"/>
            <a:ext cx="2971440" cy="458280"/>
          </a:xfrm>
          <a:prstGeom prst="rect">
            <a:avLst/>
          </a:prstGeom>
          <a:noFill/>
          <a:ln>
            <a:noFill/>
          </a:ln>
        </p:spPr>
        <p:txBody>
          <a:bodyPr anchor="b"/>
          <a:p>
            <a:pPr algn="r">
              <a:lnSpc>
                <a:spcPct val="100000"/>
              </a:lnSpc>
            </a:pPr>
            <a:fld id="{B0ABAED9-66B3-4409-AA01-0226404CDF04}"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8" name="PlaceHolder 1"/>
          <p:cNvSpPr>
            <a:spLocks noGrp="1"/>
          </p:cNvSpPr>
          <p:nvPr>
            <p:ph type="sldImg"/>
          </p:nvPr>
        </p:nvSpPr>
        <p:spPr>
          <a:xfrm>
            <a:off x="380880" y="694800"/>
            <a:ext cx="6095520" cy="3428640"/>
          </a:xfrm>
          <a:prstGeom prst="rect">
            <a:avLst/>
          </a:prstGeom>
        </p:spPr>
      </p:sp>
      <p:sp>
        <p:nvSpPr>
          <p:cNvPr id="104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next step is auditing source code identified in the previous step.</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In our example, the company may conduct research into the identified FOSS component (e.g., review declared licenses, research origins of the FOSS component). The company may also scan the source code to verify the origin and composition of the code.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review team may then produce an audit report with its conclusions regarding the origin and licensing of the source code.</a:t>
            </a:r>
            <a:endParaRPr b="0" lang="en-US" sz="1200" spc="-1" strike="noStrike">
              <a:latin typeface="Cambria"/>
            </a:endParaRPr>
          </a:p>
        </p:txBody>
      </p:sp>
      <p:sp>
        <p:nvSpPr>
          <p:cNvPr id="1050" name="TextShape 3"/>
          <p:cNvSpPr txBox="1"/>
          <p:nvPr/>
        </p:nvSpPr>
        <p:spPr>
          <a:xfrm>
            <a:off x="3884760" y="8685360"/>
            <a:ext cx="2971440" cy="458280"/>
          </a:xfrm>
          <a:prstGeom prst="rect">
            <a:avLst/>
          </a:prstGeom>
          <a:noFill/>
          <a:ln>
            <a:noFill/>
          </a:ln>
        </p:spPr>
        <p:txBody>
          <a:bodyPr anchor="b"/>
          <a:p>
            <a:pPr algn="r">
              <a:lnSpc>
                <a:spcPct val="100000"/>
              </a:lnSpc>
            </a:pPr>
            <a:fld id="{B3831592-E2DC-488A-A51A-18FD947C306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1" name="PlaceHolder 1"/>
          <p:cNvSpPr>
            <a:spLocks noGrp="1"/>
          </p:cNvSpPr>
          <p:nvPr>
            <p:ph type="sldImg"/>
          </p:nvPr>
        </p:nvSpPr>
        <p:spPr>
          <a:xfrm>
            <a:off x="380880" y="694800"/>
            <a:ext cx="6095520" cy="3428640"/>
          </a:xfrm>
          <a:prstGeom prst="rect">
            <a:avLst/>
          </a:prstGeom>
        </p:spPr>
      </p:sp>
      <p:sp>
        <p:nvSpPr>
          <p:cNvPr id="105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b="0" lang="en-US" sz="1200" spc="-1" strike="noStrike">
              <a:latin typeface="Cambria"/>
            </a:endParaRPr>
          </a:p>
        </p:txBody>
      </p:sp>
      <p:sp>
        <p:nvSpPr>
          <p:cNvPr id="1053" name="TextShape 3"/>
          <p:cNvSpPr txBox="1"/>
          <p:nvPr/>
        </p:nvSpPr>
        <p:spPr>
          <a:xfrm>
            <a:off x="3884760" y="8685360"/>
            <a:ext cx="2971440" cy="458280"/>
          </a:xfrm>
          <a:prstGeom prst="rect">
            <a:avLst/>
          </a:prstGeom>
          <a:noFill/>
          <a:ln>
            <a:noFill/>
          </a:ln>
        </p:spPr>
        <p:txBody>
          <a:bodyPr anchor="b"/>
          <a:p>
            <a:pPr algn="r">
              <a:lnSpc>
                <a:spcPct val="100000"/>
              </a:lnSpc>
            </a:pPr>
            <a:fld id="{94675395-FC15-4F83-AC01-7544F6D4930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4" name="PlaceHolder 1"/>
          <p:cNvSpPr>
            <a:spLocks noGrp="1"/>
          </p:cNvSpPr>
          <p:nvPr>
            <p:ph type="sldImg"/>
          </p:nvPr>
        </p:nvSpPr>
        <p:spPr>
          <a:xfrm>
            <a:off x="380880" y="694800"/>
            <a:ext cx="6095520" cy="3428640"/>
          </a:xfrm>
          <a:prstGeom prst="rect">
            <a:avLst/>
          </a:prstGeom>
        </p:spPr>
      </p:sp>
      <p:sp>
        <p:nvSpPr>
          <p:cNvPr id="105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endParaRPr b="0" lang="en-US" sz="1200" spc="-1" strike="noStrike">
              <a:latin typeface="Cambria"/>
            </a:endParaRPr>
          </a:p>
          <a:p>
            <a:pPr>
              <a:lnSpc>
                <a:spcPct val="100000"/>
              </a:lnSpc>
            </a:pPr>
            <a:endParaRPr b="0" lang="en-US" sz="1200" spc="-1" strike="noStrike">
              <a:latin typeface="Cambria"/>
            </a:endParaRPr>
          </a:p>
        </p:txBody>
      </p:sp>
      <p:sp>
        <p:nvSpPr>
          <p:cNvPr id="1056" name="TextShape 3"/>
          <p:cNvSpPr txBox="1"/>
          <p:nvPr/>
        </p:nvSpPr>
        <p:spPr>
          <a:xfrm>
            <a:off x="3884760" y="8685360"/>
            <a:ext cx="2971440" cy="458280"/>
          </a:xfrm>
          <a:prstGeom prst="rect">
            <a:avLst/>
          </a:prstGeom>
          <a:noFill/>
          <a:ln>
            <a:noFill/>
          </a:ln>
        </p:spPr>
        <p:txBody>
          <a:bodyPr anchor="b"/>
          <a:p>
            <a:pPr algn="r">
              <a:lnSpc>
                <a:spcPct val="100000"/>
              </a:lnSpc>
            </a:pPr>
            <a:fld id="{307EFB5B-205A-4AF9-837E-9F6C8BB2605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PlaceHolder 1"/>
          <p:cNvSpPr>
            <a:spLocks noGrp="1"/>
          </p:cNvSpPr>
          <p:nvPr>
            <p:ph type="sldImg"/>
          </p:nvPr>
        </p:nvSpPr>
        <p:spPr>
          <a:xfrm>
            <a:off x="380880" y="694800"/>
            <a:ext cx="6095520" cy="3428640"/>
          </a:xfrm>
          <a:prstGeom prst="rect">
            <a:avLst/>
          </a:prstGeom>
        </p:spPr>
      </p:sp>
      <p:sp>
        <p:nvSpPr>
          <p:cNvPr id="89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FOSS compliance.</a:t>
            </a:r>
            <a:endParaRPr b="0" lang="en-US" sz="1200" spc="-1" strike="noStrike">
              <a:latin typeface="Cambria"/>
            </a:endParaRPr>
          </a:p>
        </p:txBody>
      </p:sp>
      <p:sp>
        <p:nvSpPr>
          <p:cNvPr id="897" name="TextShape 3"/>
          <p:cNvSpPr txBox="1"/>
          <p:nvPr/>
        </p:nvSpPr>
        <p:spPr>
          <a:xfrm>
            <a:off x="3884760" y="8685360"/>
            <a:ext cx="2971440" cy="458280"/>
          </a:xfrm>
          <a:prstGeom prst="rect">
            <a:avLst/>
          </a:prstGeom>
          <a:noFill/>
          <a:ln>
            <a:noFill/>
          </a:ln>
        </p:spPr>
        <p:txBody>
          <a:bodyPr anchor="b"/>
          <a:p>
            <a:pPr algn="r">
              <a:lnSpc>
                <a:spcPct val="100000"/>
              </a:lnSpc>
            </a:pPr>
            <a:fld id="{DF995074-BE52-4AAE-8143-5D7A4CEE6EA3}"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7" name="PlaceHolder 1"/>
          <p:cNvSpPr>
            <a:spLocks noGrp="1"/>
          </p:cNvSpPr>
          <p:nvPr>
            <p:ph type="sldImg"/>
          </p:nvPr>
        </p:nvSpPr>
        <p:spPr>
          <a:xfrm>
            <a:off x="380880" y="694800"/>
            <a:ext cx="6095520" cy="3428640"/>
          </a:xfrm>
          <a:prstGeom prst="rect">
            <a:avLst/>
          </a:prstGeom>
        </p:spPr>
      </p:sp>
      <p:sp>
        <p:nvSpPr>
          <p:cNvPr id="105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In this step, the FOSS review team reviews the facts collected in the previous steps and identifies the company’s obligations under the FOSS licenses.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endParaRPr b="0" lang="en-US" sz="1200" spc="-1" strike="noStrike">
              <a:latin typeface="Cambria"/>
            </a:endParaRPr>
          </a:p>
        </p:txBody>
      </p:sp>
      <p:sp>
        <p:nvSpPr>
          <p:cNvPr id="1059" name="TextShape 3"/>
          <p:cNvSpPr txBox="1"/>
          <p:nvPr/>
        </p:nvSpPr>
        <p:spPr>
          <a:xfrm>
            <a:off x="3884760" y="8685360"/>
            <a:ext cx="2971440" cy="458280"/>
          </a:xfrm>
          <a:prstGeom prst="rect">
            <a:avLst/>
          </a:prstGeom>
          <a:noFill/>
          <a:ln>
            <a:noFill/>
          </a:ln>
        </p:spPr>
        <p:txBody>
          <a:bodyPr anchor="b"/>
          <a:p>
            <a:pPr algn="r">
              <a:lnSpc>
                <a:spcPct val="100000"/>
              </a:lnSpc>
            </a:pPr>
            <a:fld id="{6A25757F-5377-416D-AC17-3624E683713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0" name="PlaceHolder 1"/>
          <p:cNvSpPr>
            <a:spLocks noGrp="1"/>
          </p:cNvSpPr>
          <p:nvPr>
            <p:ph type="sldImg"/>
          </p:nvPr>
        </p:nvSpPr>
        <p:spPr>
          <a:xfrm>
            <a:off x="380880" y="694800"/>
            <a:ext cx="6095520" cy="3428640"/>
          </a:xfrm>
          <a:prstGeom prst="rect">
            <a:avLst/>
          </a:prstGeom>
        </p:spPr>
      </p:sp>
      <p:sp>
        <p:nvSpPr>
          <p:cNvPr id="106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endParaRPr b="0" lang="en-US" sz="1200" spc="-1" strike="noStrike">
              <a:latin typeface="Cambria"/>
            </a:endParaRPr>
          </a:p>
          <a:p>
            <a:pPr>
              <a:lnSpc>
                <a:spcPct val="100000"/>
              </a:lnSpc>
            </a:pPr>
            <a:endParaRPr b="0" lang="en-US" sz="1200" spc="-1" strike="noStrike">
              <a:latin typeface="Cambria"/>
            </a:endParaRPr>
          </a:p>
        </p:txBody>
      </p:sp>
      <p:sp>
        <p:nvSpPr>
          <p:cNvPr id="1062" name="TextShape 3"/>
          <p:cNvSpPr txBox="1"/>
          <p:nvPr/>
        </p:nvSpPr>
        <p:spPr>
          <a:xfrm>
            <a:off x="3884760" y="8685360"/>
            <a:ext cx="2971440" cy="458280"/>
          </a:xfrm>
          <a:prstGeom prst="rect">
            <a:avLst/>
          </a:prstGeom>
          <a:noFill/>
          <a:ln>
            <a:noFill/>
          </a:ln>
        </p:spPr>
        <p:txBody>
          <a:bodyPr anchor="b"/>
          <a:p>
            <a:pPr algn="r">
              <a:lnSpc>
                <a:spcPct val="100000"/>
              </a:lnSpc>
            </a:pPr>
            <a:fld id="{AC4A4976-83B1-4457-822E-696133C4FF0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3" name="PlaceHolder 1"/>
          <p:cNvSpPr>
            <a:spLocks noGrp="1"/>
          </p:cNvSpPr>
          <p:nvPr>
            <p:ph type="sldImg"/>
          </p:nvPr>
        </p:nvSpPr>
        <p:spPr>
          <a:xfrm>
            <a:off x="380880" y="694800"/>
            <a:ext cx="6095520" cy="3428640"/>
          </a:xfrm>
          <a:prstGeom prst="rect">
            <a:avLst/>
          </a:prstGeom>
        </p:spPr>
      </p:sp>
      <p:sp>
        <p:nvSpPr>
          <p:cNvPr id="106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b="0" lang="en-US" sz="1200" spc="-1" strike="noStrike">
              <a:latin typeface="Cambria"/>
            </a:endParaRPr>
          </a:p>
          <a:p>
            <a:pPr>
              <a:lnSpc>
                <a:spcPct val="100000"/>
              </a:lnSpc>
            </a:pPr>
            <a:endParaRPr b="0" lang="en-US" sz="1200" spc="-1" strike="noStrike">
              <a:latin typeface="Cambria"/>
            </a:endParaRPr>
          </a:p>
        </p:txBody>
      </p:sp>
      <p:sp>
        <p:nvSpPr>
          <p:cNvPr id="1065" name="TextShape 3"/>
          <p:cNvSpPr txBox="1"/>
          <p:nvPr/>
        </p:nvSpPr>
        <p:spPr>
          <a:xfrm>
            <a:off x="3884760" y="8685360"/>
            <a:ext cx="2971440" cy="458280"/>
          </a:xfrm>
          <a:prstGeom prst="rect">
            <a:avLst/>
          </a:prstGeom>
          <a:noFill/>
          <a:ln>
            <a:noFill/>
          </a:ln>
        </p:spPr>
        <p:txBody>
          <a:bodyPr anchor="b"/>
          <a:p>
            <a:pPr algn="r">
              <a:lnSpc>
                <a:spcPct val="100000"/>
              </a:lnSpc>
            </a:pPr>
            <a:fld id="{3E2FA97A-D76A-4F16-91FC-4497FDB255BC}"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6" name="PlaceHolder 1"/>
          <p:cNvSpPr>
            <a:spLocks noGrp="1"/>
          </p:cNvSpPr>
          <p:nvPr>
            <p:ph type="sldImg"/>
          </p:nvPr>
        </p:nvSpPr>
        <p:spPr>
          <a:xfrm>
            <a:off x="380880" y="694800"/>
            <a:ext cx="6095520" cy="3428640"/>
          </a:xfrm>
          <a:prstGeom prst="rect">
            <a:avLst/>
          </a:prstGeom>
        </p:spPr>
      </p:sp>
      <p:sp>
        <p:nvSpPr>
          <p:cNvPr id="106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b="0" lang="en-US" sz="1200" spc="-1" strike="noStrike">
              <a:latin typeface="Cambria"/>
            </a:endParaRPr>
          </a:p>
          <a:p>
            <a:pPr>
              <a:lnSpc>
                <a:spcPct val="100000"/>
              </a:lnSpc>
            </a:pPr>
            <a:br/>
            <a:endParaRPr b="0" lang="en-US" sz="1200" spc="-1" strike="noStrike">
              <a:latin typeface="Cambria"/>
            </a:endParaRPr>
          </a:p>
          <a:p>
            <a:pPr>
              <a:lnSpc>
                <a:spcPct val="100000"/>
              </a:lnSpc>
            </a:pPr>
            <a:br/>
            <a:endParaRPr b="0" lang="en-US" sz="1200" spc="-1" strike="noStrike">
              <a:latin typeface="Cambria"/>
            </a:endParaRPr>
          </a:p>
        </p:txBody>
      </p:sp>
      <p:sp>
        <p:nvSpPr>
          <p:cNvPr id="1068" name="TextShape 3"/>
          <p:cNvSpPr txBox="1"/>
          <p:nvPr/>
        </p:nvSpPr>
        <p:spPr>
          <a:xfrm>
            <a:off x="3884760" y="8685360"/>
            <a:ext cx="2971440" cy="458280"/>
          </a:xfrm>
          <a:prstGeom prst="rect">
            <a:avLst/>
          </a:prstGeom>
          <a:noFill/>
          <a:ln>
            <a:noFill/>
          </a:ln>
        </p:spPr>
        <p:txBody>
          <a:bodyPr anchor="b"/>
          <a:p>
            <a:pPr algn="r">
              <a:lnSpc>
                <a:spcPct val="100000"/>
              </a:lnSpc>
            </a:pPr>
            <a:fld id="{355859B8-80A9-4B83-9EAE-B586A460439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9" name="PlaceHolder 1"/>
          <p:cNvSpPr>
            <a:spLocks noGrp="1"/>
          </p:cNvSpPr>
          <p:nvPr>
            <p:ph type="sldImg"/>
          </p:nvPr>
        </p:nvSpPr>
        <p:spPr>
          <a:xfrm>
            <a:off x="380880" y="694800"/>
            <a:ext cx="6095520" cy="3428640"/>
          </a:xfrm>
          <a:prstGeom prst="rect">
            <a:avLst/>
          </a:prstGeom>
        </p:spPr>
      </p:sp>
      <p:sp>
        <p:nvSpPr>
          <p:cNvPr id="107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b="0" lang="en-US" sz="1200" spc="-1" strike="noStrike">
              <a:latin typeface="Cambria"/>
            </a:endParaRPr>
          </a:p>
          <a:p>
            <a:pPr>
              <a:lnSpc>
                <a:spcPct val="100000"/>
              </a:lnSpc>
            </a:pPr>
            <a:endParaRPr b="0" lang="en-US" sz="1200" spc="-1" strike="noStrike">
              <a:latin typeface="Cambria"/>
            </a:endParaRPr>
          </a:p>
        </p:txBody>
      </p:sp>
      <p:sp>
        <p:nvSpPr>
          <p:cNvPr id="1071" name="TextShape 3"/>
          <p:cNvSpPr txBox="1"/>
          <p:nvPr/>
        </p:nvSpPr>
        <p:spPr>
          <a:xfrm>
            <a:off x="3884760" y="8685360"/>
            <a:ext cx="2971440" cy="458280"/>
          </a:xfrm>
          <a:prstGeom prst="rect">
            <a:avLst/>
          </a:prstGeom>
          <a:noFill/>
          <a:ln>
            <a:noFill/>
          </a:ln>
        </p:spPr>
        <p:txBody>
          <a:bodyPr anchor="b"/>
          <a:p>
            <a:pPr algn="r">
              <a:lnSpc>
                <a:spcPct val="100000"/>
              </a:lnSpc>
            </a:pPr>
            <a:fld id="{81608436-4494-4B80-AA88-8FB9D1B2DE9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2" name="PlaceHolder 1"/>
          <p:cNvSpPr>
            <a:spLocks noGrp="1"/>
          </p:cNvSpPr>
          <p:nvPr>
            <p:ph type="sldImg"/>
          </p:nvPr>
        </p:nvSpPr>
        <p:spPr>
          <a:xfrm>
            <a:off x="380880" y="694800"/>
            <a:ext cx="6095520" cy="3428640"/>
          </a:xfrm>
          <a:prstGeom prst="rect">
            <a:avLst/>
          </a:prstGeom>
        </p:spPr>
      </p:sp>
      <p:sp>
        <p:nvSpPr>
          <p:cNvPr id="107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endParaRPr b="0" lang="en-US" sz="1200" spc="-1" strike="noStrike">
              <a:latin typeface="Cambria"/>
            </a:endParaRPr>
          </a:p>
          <a:p>
            <a:pPr>
              <a:lnSpc>
                <a:spcPct val="100000"/>
              </a:lnSpc>
            </a:pPr>
            <a:br/>
            <a:endParaRPr b="0" lang="en-US" sz="1200" spc="-1" strike="noStrike">
              <a:latin typeface="Cambria"/>
            </a:endParaRPr>
          </a:p>
        </p:txBody>
      </p:sp>
      <p:sp>
        <p:nvSpPr>
          <p:cNvPr id="1074" name="TextShape 3"/>
          <p:cNvSpPr txBox="1"/>
          <p:nvPr/>
        </p:nvSpPr>
        <p:spPr>
          <a:xfrm>
            <a:off x="3884760" y="8685360"/>
            <a:ext cx="2971440" cy="458280"/>
          </a:xfrm>
          <a:prstGeom prst="rect">
            <a:avLst/>
          </a:prstGeom>
          <a:noFill/>
          <a:ln>
            <a:noFill/>
          </a:ln>
        </p:spPr>
        <p:txBody>
          <a:bodyPr anchor="b"/>
          <a:p>
            <a:pPr algn="r">
              <a:lnSpc>
                <a:spcPct val="100000"/>
              </a:lnSpc>
            </a:pPr>
            <a:fld id="{8B609B21-B2AC-40AB-A5CA-7A25840F38F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5" name="PlaceHolder 1"/>
          <p:cNvSpPr>
            <a:spLocks noGrp="1"/>
          </p:cNvSpPr>
          <p:nvPr>
            <p:ph type="sldImg"/>
          </p:nvPr>
        </p:nvSpPr>
        <p:spPr>
          <a:xfrm>
            <a:off x="380880" y="694800"/>
            <a:ext cx="6095520" cy="3428640"/>
          </a:xfrm>
          <a:prstGeom prst="rect">
            <a:avLst/>
          </a:prstGeom>
        </p:spPr>
      </p:sp>
      <p:sp>
        <p:nvSpPr>
          <p:cNvPr id="107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In this step, the company verifies that its distribution complies with its FOSS license obligations. This step could be a function of an entity providing oversight for the overall FOSS review process.</a:t>
            </a:r>
            <a:endParaRPr b="0" lang="en-US" sz="1200" spc="-1" strike="noStrike">
              <a:latin typeface="Cambria"/>
            </a:endParaRPr>
          </a:p>
          <a:p>
            <a:pPr>
              <a:lnSpc>
                <a:spcPct val="100000"/>
              </a:lnSpc>
            </a:pPr>
            <a:endParaRPr b="0" lang="en-US" sz="1200" spc="-1" strike="noStrike">
              <a:latin typeface="Cambria"/>
            </a:endParaRPr>
          </a:p>
        </p:txBody>
      </p:sp>
      <p:sp>
        <p:nvSpPr>
          <p:cNvPr id="1077" name="TextShape 3"/>
          <p:cNvSpPr txBox="1"/>
          <p:nvPr/>
        </p:nvSpPr>
        <p:spPr>
          <a:xfrm>
            <a:off x="3884760" y="8685360"/>
            <a:ext cx="2971440" cy="458280"/>
          </a:xfrm>
          <a:prstGeom prst="rect">
            <a:avLst/>
          </a:prstGeom>
          <a:noFill/>
          <a:ln>
            <a:noFill/>
          </a:ln>
        </p:spPr>
        <p:txBody>
          <a:bodyPr anchor="b"/>
          <a:p>
            <a:pPr algn="r">
              <a:lnSpc>
                <a:spcPct val="100000"/>
              </a:lnSpc>
            </a:pPr>
            <a:fld id="{A38416BF-C1E7-47F5-900B-F5CBAE01AC37}"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8" name="PlaceHolder 1"/>
          <p:cNvSpPr>
            <a:spLocks noGrp="1"/>
          </p:cNvSpPr>
          <p:nvPr>
            <p:ph type="sldImg"/>
          </p:nvPr>
        </p:nvSpPr>
        <p:spPr>
          <a:xfrm>
            <a:off x="380880" y="694800"/>
            <a:ext cx="6095520" cy="3428640"/>
          </a:xfrm>
          <a:prstGeom prst="rect">
            <a:avLst/>
          </a:prstGeom>
        </p:spPr>
      </p:sp>
      <p:sp>
        <p:nvSpPr>
          <p:cNvPr id="1079"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For our example process, the steps include:</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Identification - Identify and track FOSS usage. This may take place through engineer requests, third party disclosures, or code scanning.</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Auditing source code - Review identified FOSS components for license and origin information.</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Resolving issues - Remove FOSS usage that is incompatible with FOSS policies.</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Performing reviews - Assess and determine obligations for FOSS usage.</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Approvals - Communicate approval conditions and license obligations.</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Registration/approval tracking – Track approval conditions and license obligations for later compliance steps.</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Notices - Prepare notices as required by FOSS licenses.</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Pre-distribution verifications – Review distributions for compliance before release. </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Accompanying Source Code Distribution – Make source code available as needed.</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Verification – Provide oversight for compliance process.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Architecture reviews examine the relationships between FOSS components and company software. For example, how are FOSS and company components linked together?</a:t>
            </a: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p:txBody>
      </p:sp>
      <p:sp>
        <p:nvSpPr>
          <p:cNvPr id="1080" name="TextShape 3"/>
          <p:cNvSpPr txBox="1"/>
          <p:nvPr/>
        </p:nvSpPr>
        <p:spPr>
          <a:xfrm>
            <a:off x="3884760" y="8685360"/>
            <a:ext cx="2971440" cy="458280"/>
          </a:xfrm>
          <a:prstGeom prst="rect">
            <a:avLst/>
          </a:prstGeom>
          <a:noFill/>
          <a:ln>
            <a:noFill/>
          </a:ln>
        </p:spPr>
        <p:txBody>
          <a:bodyPr anchor="b"/>
          <a:p>
            <a:pPr algn="r">
              <a:lnSpc>
                <a:spcPct val="100000"/>
              </a:lnSpc>
            </a:pPr>
            <a:fld id="{2E4D6C47-4D74-400E-A489-33E72CD04EA0}"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1" name="PlaceHolder 1"/>
          <p:cNvSpPr>
            <a:spLocks noGrp="1"/>
          </p:cNvSpPr>
          <p:nvPr>
            <p:ph type="sldImg"/>
          </p:nvPr>
        </p:nvSpPr>
        <p:spPr>
          <a:xfrm>
            <a:off x="685800" y="1143000"/>
            <a:ext cx="5486040" cy="3085560"/>
          </a:xfrm>
          <a:prstGeom prst="rect">
            <a:avLst/>
          </a:prstGeom>
        </p:spPr>
      </p:sp>
      <p:sp>
        <p:nvSpPr>
          <p:cNvPr id="108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describes some common pitfalls in FOSS compliance processes, and discusses approaches to avoiding these pitfalls</a:t>
            </a:r>
            <a:endParaRPr b="0" lang="en-US" sz="1200" spc="-1" strike="noStrike">
              <a:latin typeface="Cambria"/>
            </a:endParaRPr>
          </a:p>
          <a:p>
            <a:pPr>
              <a:lnSpc>
                <a:spcPct val="100000"/>
              </a:lnSpc>
            </a:pPr>
            <a:endParaRPr b="0" lang="en-US" sz="1200" spc="-1" strike="noStrike">
              <a:latin typeface="Cambria"/>
            </a:endParaRPr>
          </a:p>
        </p:txBody>
      </p:sp>
      <p:sp>
        <p:nvSpPr>
          <p:cNvPr id="1083" name="TextShape 3"/>
          <p:cNvSpPr txBox="1"/>
          <p:nvPr/>
        </p:nvSpPr>
        <p:spPr>
          <a:xfrm>
            <a:off x="3884760" y="8685360"/>
            <a:ext cx="2971440" cy="458280"/>
          </a:xfrm>
          <a:prstGeom prst="rect">
            <a:avLst/>
          </a:prstGeom>
          <a:noFill/>
          <a:ln>
            <a:noFill/>
          </a:ln>
        </p:spPr>
        <p:txBody>
          <a:bodyPr anchor="b"/>
          <a:p>
            <a:pPr algn="r">
              <a:lnSpc>
                <a:spcPct val="100000"/>
              </a:lnSpc>
            </a:pPr>
            <a:fld id="{65E441CC-7702-42EE-B0CA-F68FC366F3F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4" name="PlaceHolder 1"/>
          <p:cNvSpPr>
            <a:spLocks noGrp="1"/>
          </p:cNvSpPr>
          <p:nvPr>
            <p:ph type="sldImg"/>
          </p:nvPr>
        </p:nvSpPr>
        <p:spPr>
          <a:xfrm>
            <a:off x="380880" y="694800"/>
            <a:ext cx="6095520" cy="3428640"/>
          </a:xfrm>
          <a:prstGeom prst="rect">
            <a:avLst/>
          </a:prstGeom>
        </p:spPr>
      </p:sp>
      <p:sp>
        <p:nvSpPr>
          <p:cNvPr id="1085"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In this chapter, we will describe some common pitfalls to avoid in the FOSS compliance process.</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1086" name="TextShape 3"/>
          <p:cNvSpPr txBox="1"/>
          <p:nvPr/>
        </p:nvSpPr>
        <p:spPr>
          <a:xfrm>
            <a:off x="3884760" y="8685360"/>
            <a:ext cx="2971440" cy="458280"/>
          </a:xfrm>
          <a:prstGeom prst="rect">
            <a:avLst/>
          </a:prstGeom>
          <a:noFill/>
          <a:ln>
            <a:noFill/>
          </a:ln>
        </p:spPr>
        <p:txBody>
          <a:bodyPr anchor="b"/>
          <a:p>
            <a:pPr algn="r">
              <a:lnSpc>
                <a:spcPct val="100000"/>
              </a:lnSpc>
            </a:pPr>
            <a:fld id="{FE6FCAD2-9DD2-46D2-AD09-DFCA10CBE6F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8" name="PlaceHolder 1"/>
          <p:cNvSpPr>
            <a:spLocks noGrp="1"/>
          </p:cNvSpPr>
          <p:nvPr>
            <p:ph type="sldImg"/>
          </p:nvPr>
        </p:nvSpPr>
        <p:spPr>
          <a:xfrm>
            <a:off x="380880" y="694800"/>
            <a:ext cx="6095520" cy="3428640"/>
          </a:xfrm>
          <a:prstGeom prst="rect">
            <a:avLst/>
          </a:prstGeom>
        </p:spPr>
      </p:sp>
      <p:sp>
        <p:nvSpPr>
          <p:cNvPr id="89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the “big picture” of copyright in software.</a:t>
            </a:r>
            <a:endParaRPr b="0" lang="en-US" sz="1200" spc="-1" strike="noStrike">
              <a:latin typeface="Cambria"/>
            </a:endParaRPr>
          </a:p>
        </p:txBody>
      </p:sp>
      <p:sp>
        <p:nvSpPr>
          <p:cNvPr id="900" name="TextShape 3"/>
          <p:cNvSpPr txBox="1"/>
          <p:nvPr/>
        </p:nvSpPr>
        <p:spPr>
          <a:xfrm>
            <a:off x="3884760" y="8685360"/>
            <a:ext cx="2971440" cy="458280"/>
          </a:xfrm>
          <a:prstGeom prst="rect">
            <a:avLst/>
          </a:prstGeom>
          <a:noFill/>
          <a:ln>
            <a:noFill/>
          </a:ln>
        </p:spPr>
        <p:txBody>
          <a:bodyPr anchor="b"/>
          <a:p>
            <a:pPr algn="r">
              <a:lnSpc>
                <a:spcPct val="100000"/>
              </a:lnSpc>
            </a:pPr>
            <a:fld id="{E1FA3397-FEC7-4F93-821B-C3C106B6DCF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7" name="PlaceHolder 1"/>
          <p:cNvSpPr>
            <a:spLocks noGrp="1"/>
          </p:cNvSpPr>
          <p:nvPr>
            <p:ph type="sldImg"/>
          </p:nvPr>
        </p:nvSpPr>
        <p:spPr>
          <a:xfrm>
            <a:off x="380880" y="694800"/>
            <a:ext cx="6095520" cy="3428640"/>
          </a:xfrm>
          <a:prstGeom prst="rect">
            <a:avLst/>
          </a:prstGeom>
        </p:spPr>
      </p:sp>
      <p:sp>
        <p:nvSpPr>
          <p:cNvPr id="1088"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The first pitfall described in this slide arises where copyleft-style licensed FOSS is inadvertently mixed with proprietary code. </a:t>
            </a:r>
            <a:endParaRPr b="0" lang="en-US" sz="1200" spc="-1" strike="noStrike">
              <a:latin typeface="Cambria"/>
            </a:endParaRPr>
          </a:p>
          <a:p>
            <a:pPr marL="226440" indent="-226080">
              <a:lnSpc>
                <a:spcPct val="100000"/>
              </a:lnSpc>
            </a:pPr>
            <a:endParaRPr b="0" lang="en-US" sz="1200" spc="-1" strike="noStrike">
              <a:latin typeface="Cambria"/>
            </a:endParaRPr>
          </a:p>
          <a:p>
            <a:pPr marL="226440" indent="-226080">
              <a:lnSpc>
                <a:spcPct val="100000"/>
              </a:lnSpc>
            </a:pPr>
            <a:r>
              <a:rPr b="0" lang="en-US" sz="1200" spc="-1" strike="noStrike">
                <a:solidFill>
                  <a:srgbClr val="000000"/>
                </a:solidFill>
                <a:latin typeface="Times New Roman"/>
                <a:ea typeface="Times New Roman"/>
              </a:rPr>
              <a:t>This may be discovered through auditing source code for license notices or using code scanning tools.</a:t>
            </a:r>
            <a:endParaRPr b="0" lang="en-US" sz="1200" spc="-1" strike="noStrike">
              <a:latin typeface="Cambria"/>
            </a:endParaRPr>
          </a:p>
          <a:p>
            <a:pPr marL="226440" indent="-226080">
              <a:lnSpc>
                <a:spcPct val="100000"/>
              </a:lnSpc>
            </a:pPr>
            <a:endParaRPr b="0" lang="en-US" sz="1200" spc="-1" strike="noStrike">
              <a:latin typeface="Cambria"/>
            </a:endParaRPr>
          </a:p>
          <a:p>
            <a:pPr marL="226440" indent="-226080">
              <a:lnSpc>
                <a:spcPct val="100000"/>
              </a:lnSpc>
            </a:pPr>
            <a:r>
              <a:rPr b="0" lang="en-US" sz="1200" spc="-1" strike="noStrike">
                <a:solidFill>
                  <a:srgbClr val="000000"/>
                </a:solidFill>
                <a:latin typeface="Times New Roman"/>
                <a:ea typeface="Times New Roman"/>
              </a:rPr>
              <a:t>Preventative measures include training of engineering staff, and building regular audits or scans into the development process.</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1089" name="TextShape 3"/>
          <p:cNvSpPr txBox="1"/>
          <p:nvPr/>
        </p:nvSpPr>
        <p:spPr>
          <a:xfrm>
            <a:off x="3884760" y="8685360"/>
            <a:ext cx="2971440" cy="458280"/>
          </a:xfrm>
          <a:prstGeom prst="rect">
            <a:avLst/>
          </a:prstGeom>
          <a:noFill/>
          <a:ln>
            <a:noFill/>
          </a:ln>
        </p:spPr>
        <p:txBody>
          <a:bodyPr anchor="b"/>
          <a:p>
            <a:pPr algn="r">
              <a:lnSpc>
                <a:spcPct val="100000"/>
              </a:lnSpc>
            </a:pPr>
            <a:fld id="{3042C0DE-8AD4-44AF-9569-D4274221F520}"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0" name="PlaceHolder 1"/>
          <p:cNvSpPr>
            <a:spLocks noGrp="1"/>
          </p:cNvSpPr>
          <p:nvPr>
            <p:ph type="sldImg"/>
          </p:nvPr>
        </p:nvSpPr>
        <p:spPr>
          <a:xfrm>
            <a:off x="380880" y="694800"/>
            <a:ext cx="6095520" cy="3428640"/>
          </a:xfrm>
          <a:prstGeom prst="rect">
            <a:avLst/>
          </a:prstGeom>
        </p:spPr>
      </p:sp>
      <p:sp>
        <p:nvSpPr>
          <p:cNvPr id="109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The first pitfall in this slide arises where copyleft-style licensed FOSS is inadvertently linked to proprietary code.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This type of failure may be detected using dependency tracking tools or reviews of architecture.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Preventative measures include training of engineering staff, and building architectural reviews into the development process.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The second pitfall arises where proprietary code is included in copyleft-style licensed FOSS. For example, an engineering team making modifications to a FOSS component may include proprietary code in the modifications.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This type of failure may be discovered through auditing source code introduced into the FOSS component.</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Preventative measures include training of engineering staff and building regular audits into the development process.</a:t>
            </a:r>
            <a:endParaRPr b="0" lang="en-US" sz="1200" spc="-1" strike="noStrike">
              <a:latin typeface="Cambria"/>
            </a:endParaRPr>
          </a:p>
          <a:p>
            <a:pPr>
              <a:lnSpc>
                <a:spcPct val="100000"/>
              </a:lnSpc>
            </a:pPr>
            <a:endParaRPr b="0" lang="en-US" sz="1200" spc="-1" strike="noStrike">
              <a:latin typeface="Cambria"/>
            </a:endParaRPr>
          </a:p>
        </p:txBody>
      </p:sp>
      <p:sp>
        <p:nvSpPr>
          <p:cNvPr id="1092" name="TextShape 3"/>
          <p:cNvSpPr txBox="1"/>
          <p:nvPr/>
        </p:nvSpPr>
        <p:spPr>
          <a:xfrm>
            <a:off x="3884760" y="8685360"/>
            <a:ext cx="2971440" cy="458280"/>
          </a:xfrm>
          <a:prstGeom prst="rect">
            <a:avLst/>
          </a:prstGeom>
          <a:noFill/>
          <a:ln>
            <a:noFill/>
          </a:ln>
        </p:spPr>
        <p:txBody>
          <a:bodyPr anchor="b"/>
          <a:p>
            <a:pPr algn="r">
              <a:lnSpc>
                <a:spcPct val="100000"/>
              </a:lnSpc>
            </a:pPr>
            <a:fld id="{E9355F69-76A8-4C81-B9F1-AE7FC6E6B644}"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3" name="PlaceHolder 1"/>
          <p:cNvSpPr>
            <a:spLocks noGrp="1"/>
          </p:cNvSpPr>
          <p:nvPr>
            <p:ph type="sldImg"/>
          </p:nvPr>
        </p:nvSpPr>
        <p:spPr>
          <a:xfrm>
            <a:off x="380880" y="694800"/>
            <a:ext cx="6095520" cy="3428640"/>
          </a:xfrm>
          <a:prstGeom prst="rect">
            <a:avLst/>
          </a:prstGeom>
        </p:spPr>
      </p:sp>
      <p:sp>
        <p:nvSpPr>
          <p:cNvPr id="109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The first pitfall in this slide arises where a company has an obligation to provide accompanying source code, but fails to do so.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The third pitfall arises where a company modifies a FOSS component, but fails to publish the modified version of the source code. The company instead publishes the source code for the original version of the FOSS component.</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b="0" lang="en-US" sz="1200" spc="-1" strike="noStrike">
              <a:latin typeface="Cambria"/>
            </a:endParaRPr>
          </a:p>
          <a:p>
            <a:pPr>
              <a:lnSpc>
                <a:spcPct val="100000"/>
              </a:lnSpc>
            </a:pPr>
            <a:endParaRPr b="0" lang="en-US" sz="1200" spc="-1" strike="noStrike">
              <a:latin typeface="Cambria"/>
            </a:endParaRPr>
          </a:p>
        </p:txBody>
      </p:sp>
      <p:sp>
        <p:nvSpPr>
          <p:cNvPr id="1095" name="TextShape 3"/>
          <p:cNvSpPr txBox="1"/>
          <p:nvPr/>
        </p:nvSpPr>
        <p:spPr>
          <a:xfrm>
            <a:off x="3884760" y="8685360"/>
            <a:ext cx="2971440" cy="458280"/>
          </a:xfrm>
          <a:prstGeom prst="rect">
            <a:avLst/>
          </a:prstGeom>
          <a:noFill/>
          <a:ln>
            <a:noFill/>
          </a:ln>
        </p:spPr>
        <p:txBody>
          <a:bodyPr anchor="b"/>
          <a:p>
            <a:pPr algn="r">
              <a:lnSpc>
                <a:spcPct val="100000"/>
              </a:lnSpc>
            </a:pPr>
            <a:fld id="{2F777768-D82B-4331-94C3-6144E260D8AC}"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6" name="PlaceHolder 1"/>
          <p:cNvSpPr>
            <a:spLocks noGrp="1"/>
          </p:cNvSpPr>
          <p:nvPr>
            <p:ph type="sldImg"/>
          </p:nvPr>
        </p:nvSpPr>
        <p:spPr>
          <a:xfrm>
            <a:off x="380880" y="694800"/>
            <a:ext cx="6095520" cy="3428640"/>
          </a:xfrm>
          <a:prstGeom prst="rect">
            <a:avLst/>
          </a:prstGeom>
        </p:spPr>
      </p:sp>
      <p:sp>
        <p:nvSpPr>
          <p:cNvPr id="109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The pitfall in this slide arises where a company modifies a FOSS component, then fails to mark its modifications when required by the FOSS license. This pitfall may be prevented through implementing processes for marking code or within verification steps.</a:t>
            </a:r>
            <a:endParaRPr b="0" lang="en-US" sz="1200" spc="-1" strike="noStrike">
              <a:latin typeface="Cambria"/>
            </a:endParaRPr>
          </a:p>
          <a:p>
            <a:pPr>
              <a:lnSpc>
                <a:spcPct val="100000"/>
              </a:lnSpc>
            </a:pPr>
            <a:endParaRPr b="0" lang="en-US" sz="1200" spc="-1" strike="noStrike">
              <a:latin typeface="Cambria"/>
            </a:endParaRPr>
          </a:p>
        </p:txBody>
      </p:sp>
      <p:sp>
        <p:nvSpPr>
          <p:cNvPr id="1098" name="TextShape 3"/>
          <p:cNvSpPr txBox="1"/>
          <p:nvPr/>
        </p:nvSpPr>
        <p:spPr>
          <a:xfrm>
            <a:off x="3884760" y="8685360"/>
            <a:ext cx="2971440" cy="458280"/>
          </a:xfrm>
          <a:prstGeom prst="rect">
            <a:avLst/>
          </a:prstGeom>
          <a:noFill/>
          <a:ln>
            <a:noFill/>
          </a:ln>
        </p:spPr>
        <p:txBody>
          <a:bodyPr anchor="b"/>
          <a:p>
            <a:pPr algn="r">
              <a:lnSpc>
                <a:spcPct val="100000"/>
              </a:lnSpc>
            </a:pPr>
            <a:fld id="{80392081-592C-47A4-A459-D2EC8CFC7B98}"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9" name="PlaceHolder 1"/>
          <p:cNvSpPr>
            <a:spLocks noGrp="1"/>
          </p:cNvSpPr>
          <p:nvPr>
            <p:ph type="sldImg"/>
          </p:nvPr>
        </p:nvSpPr>
        <p:spPr>
          <a:xfrm>
            <a:off x="380880" y="694800"/>
            <a:ext cx="6095520" cy="3428640"/>
          </a:xfrm>
          <a:prstGeom prst="rect">
            <a:avLst/>
          </a:prstGeom>
        </p:spPr>
      </p:sp>
      <p:sp>
        <p:nvSpPr>
          <p:cNvPr id="110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The pitfalls in this slide arise from a failure to integrate the FOSS compliance process with the engineering team. In these cases, the engineering team does not raise FOSS usage to the review process, or does not receive the training on how to handle FOSS usage.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Preventative measures include monitoring of engineering training, and also making the compliance process easily accessible to the engineering team.</a:t>
            </a:r>
            <a:endParaRPr b="0" lang="en-US" sz="1200" spc="-1" strike="noStrike">
              <a:latin typeface="Cambria"/>
            </a:endParaRPr>
          </a:p>
          <a:p>
            <a:pPr>
              <a:lnSpc>
                <a:spcPct val="100000"/>
              </a:lnSpc>
            </a:pPr>
            <a:endParaRPr b="0" lang="en-US" sz="1200" spc="-1" strike="noStrike">
              <a:latin typeface="Cambria"/>
            </a:endParaRPr>
          </a:p>
        </p:txBody>
      </p:sp>
      <p:sp>
        <p:nvSpPr>
          <p:cNvPr id="1101" name="TextShape 3"/>
          <p:cNvSpPr txBox="1"/>
          <p:nvPr/>
        </p:nvSpPr>
        <p:spPr>
          <a:xfrm>
            <a:off x="3884760" y="8685360"/>
            <a:ext cx="2971440" cy="458280"/>
          </a:xfrm>
          <a:prstGeom prst="rect">
            <a:avLst/>
          </a:prstGeom>
          <a:noFill/>
          <a:ln>
            <a:noFill/>
          </a:ln>
        </p:spPr>
        <p:txBody>
          <a:bodyPr anchor="b"/>
          <a:p>
            <a:pPr algn="r">
              <a:lnSpc>
                <a:spcPct val="100000"/>
              </a:lnSpc>
            </a:pPr>
            <a:fld id="{2068983C-262D-49D3-ACEA-149C6753648D}"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2" name="PlaceHolder 1"/>
          <p:cNvSpPr>
            <a:spLocks noGrp="1"/>
          </p:cNvSpPr>
          <p:nvPr>
            <p:ph type="sldImg"/>
          </p:nvPr>
        </p:nvSpPr>
        <p:spPr>
          <a:xfrm>
            <a:off x="380880" y="694800"/>
            <a:ext cx="6095520" cy="3428640"/>
          </a:xfrm>
          <a:prstGeom prst="rect">
            <a:avLst/>
          </a:prstGeom>
        </p:spPr>
      </p:sp>
      <p:sp>
        <p:nvSpPr>
          <p:cNvPr id="110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endParaRPr b="0" lang="en-US" sz="1200" spc="-1" strike="noStrike">
              <a:latin typeface="Cambria"/>
            </a:endParaRPr>
          </a:p>
          <a:p>
            <a:pPr>
              <a:lnSpc>
                <a:spcPct val="100000"/>
              </a:lnSpc>
            </a:pPr>
            <a:endParaRPr b="0" lang="en-US" sz="1200" spc="-1" strike="noStrike">
              <a:latin typeface="Cambria"/>
            </a:endParaRPr>
          </a:p>
        </p:txBody>
      </p:sp>
      <p:sp>
        <p:nvSpPr>
          <p:cNvPr id="1104" name="TextShape 3"/>
          <p:cNvSpPr txBox="1"/>
          <p:nvPr/>
        </p:nvSpPr>
        <p:spPr>
          <a:xfrm>
            <a:off x="3884760" y="8685360"/>
            <a:ext cx="2971440" cy="458280"/>
          </a:xfrm>
          <a:prstGeom prst="rect">
            <a:avLst/>
          </a:prstGeom>
          <a:noFill/>
          <a:ln>
            <a:noFill/>
          </a:ln>
        </p:spPr>
        <p:txBody>
          <a:bodyPr anchor="b"/>
          <a:p>
            <a:pPr algn="r">
              <a:lnSpc>
                <a:spcPct val="100000"/>
              </a:lnSpc>
            </a:pPr>
            <a:fld id="{BFB745EF-B718-49E5-9BE9-06B8AF92AE64}"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5" name="PlaceHolder 1"/>
          <p:cNvSpPr>
            <a:spLocks noGrp="1"/>
          </p:cNvSpPr>
          <p:nvPr>
            <p:ph type="sldImg"/>
          </p:nvPr>
        </p:nvSpPr>
        <p:spPr>
          <a:xfrm>
            <a:off x="380880" y="694800"/>
            <a:ext cx="6095520" cy="3428640"/>
          </a:xfrm>
          <a:prstGeom prst="rect">
            <a:avLst/>
          </a:prstGeom>
        </p:spPr>
      </p:sp>
      <p:sp>
        <p:nvSpPr>
          <p:cNvPr id="110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endParaRPr b="0" lang="en-US" sz="1200" spc="-1" strike="noStrike">
              <a:latin typeface="Cambria"/>
            </a:endParaRPr>
          </a:p>
          <a:p>
            <a:pPr>
              <a:lnSpc>
                <a:spcPct val="100000"/>
              </a:lnSpc>
            </a:pPr>
            <a:endParaRPr b="0" lang="en-US" sz="1200" spc="-1" strike="noStrike">
              <a:latin typeface="Cambria"/>
            </a:endParaRPr>
          </a:p>
        </p:txBody>
      </p:sp>
      <p:sp>
        <p:nvSpPr>
          <p:cNvPr id="1107" name="TextShape 3"/>
          <p:cNvSpPr txBox="1"/>
          <p:nvPr/>
        </p:nvSpPr>
        <p:spPr>
          <a:xfrm>
            <a:off x="3884760" y="8685360"/>
            <a:ext cx="2971440" cy="458280"/>
          </a:xfrm>
          <a:prstGeom prst="rect">
            <a:avLst/>
          </a:prstGeom>
          <a:noFill/>
          <a:ln>
            <a:noFill/>
          </a:ln>
        </p:spPr>
        <p:txBody>
          <a:bodyPr anchor="b"/>
          <a:p>
            <a:pPr algn="r">
              <a:lnSpc>
                <a:spcPct val="100000"/>
              </a:lnSpc>
            </a:pPr>
            <a:fld id="{D17056F8-768D-43A2-8C35-6C8EF7B187F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8" name="PlaceHolder 1"/>
          <p:cNvSpPr>
            <a:spLocks noGrp="1"/>
          </p:cNvSpPr>
          <p:nvPr>
            <p:ph type="sldImg"/>
          </p:nvPr>
        </p:nvSpPr>
        <p:spPr>
          <a:xfrm>
            <a:off x="685800" y="1143000"/>
            <a:ext cx="5486040" cy="3085560"/>
          </a:xfrm>
          <a:prstGeom prst="rect">
            <a:avLst/>
          </a:prstGeom>
        </p:spPr>
      </p:sp>
      <p:sp>
        <p:nvSpPr>
          <p:cNvPr id="110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Your FOSS compliance process is a building block to establishing good working relationships within the FOSS community.</a:t>
            </a:r>
            <a:endParaRPr b="0" lang="en-US" sz="1200" spc="-1" strike="noStrike">
              <a:latin typeface="Cambria"/>
            </a:endParaRPr>
          </a:p>
          <a:p>
            <a:pPr>
              <a:lnSpc>
                <a:spcPct val="100000"/>
              </a:lnSpc>
            </a:pPr>
            <a:br/>
            <a:endParaRPr b="0" lang="en-US" sz="1200" spc="-1" strike="noStrike">
              <a:latin typeface="Cambria"/>
            </a:endParaRPr>
          </a:p>
        </p:txBody>
      </p:sp>
      <p:sp>
        <p:nvSpPr>
          <p:cNvPr id="1110" name="TextShape 3"/>
          <p:cNvSpPr txBox="1"/>
          <p:nvPr/>
        </p:nvSpPr>
        <p:spPr>
          <a:xfrm>
            <a:off x="3884760" y="8685360"/>
            <a:ext cx="2971440" cy="458280"/>
          </a:xfrm>
          <a:prstGeom prst="rect">
            <a:avLst/>
          </a:prstGeom>
          <a:noFill/>
          <a:ln>
            <a:noFill/>
          </a:ln>
        </p:spPr>
        <p:txBody>
          <a:bodyPr anchor="b"/>
          <a:p>
            <a:pPr algn="r">
              <a:lnSpc>
                <a:spcPct val="100000"/>
              </a:lnSpc>
            </a:pPr>
            <a:fld id="{FDFCA529-D886-4A78-BA4B-796D4E553A9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1" name="PlaceHolder 1"/>
          <p:cNvSpPr>
            <a:spLocks noGrp="1"/>
          </p:cNvSpPr>
          <p:nvPr>
            <p:ph type="sldImg"/>
          </p:nvPr>
        </p:nvSpPr>
        <p:spPr>
          <a:xfrm>
            <a:off x="380880" y="694800"/>
            <a:ext cx="6095520" cy="3428640"/>
          </a:xfrm>
          <a:prstGeom prst="rect">
            <a:avLst/>
          </a:prstGeom>
        </p:spPr>
      </p:sp>
      <p:sp>
        <p:nvSpPr>
          <p:cNvPr id="111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Pitfalls can occur under the following categories: IP failure, license compliance failure, and compliance process failure.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The benefits of prioritizing compliance are that you become more efficient in your use of FOSS, and that you build a better relationship with the open source community.</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The benefits of maintaining a good community relationship are that you can better assess how you can comply with the FOSS license requirements, and you have a better two-way communication with regard to contribution and use of the FOSS.</a:t>
            </a: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p:txBody>
      </p:sp>
      <p:sp>
        <p:nvSpPr>
          <p:cNvPr id="1113" name="TextShape 3"/>
          <p:cNvSpPr txBox="1"/>
          <p:nvPr/>
        </p:nvSpPr>
        <p:spPr>
          <a:xfrm>
            <a:off x="3884760" y="8685360"/>
            <a:ext cx="2971440" cy="458280"/>
          </a:xfrm>
          <a:prstGeom prst="rect">
            <a:avLst/>
          </a:prstGeom>
          <a:noFill/>
          <a:ln>
            <a:noFill/>
          </a:ln>
        </p:spPr>
        <p:txBody>
          <a:bodyPr anchor="b"/>
          <a:p>
            <a:pPr algn="r">
              <a:lnSpc>
                <a:spcPct val="100000"/>
              </a:lnSpc>
            </a:pPr>
            <a:fld id="{74899761-E3E6-498C-8647-DC9CF24E5B97}"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4" name="PlaceHolder 1"/>
          <p:cNvSpPr>
            <a:spLocks noGrp="1"/>
          </p:cNvSpPr>
          <p:nvPr>
            <p:ph type="sldImg"/>
          </p:nvPr>
        </p:nvSpPr>
        <p:spPr>
          <a:xfrm>
            <a:off x="685800" y="1143000"/>
            <a:ext cx="5486040" cy="3085560"/>
          </a:xfrm>
          <a:prstGeom prst="rect">
            <a:avLst/>
          </a:prstGeom>
        </p:spPr>
      </p:sp>
      <p:sp>
        <p:nvSpPr>
          <p:cNvPr id="1115" name="PlaceHolder 2"/>
          <p:cNvSpPr>
            <a:spLocks noGrp="1"/>
          </p:cNvSpPr>
          <p:nvPr>
            <p:ph type="body"/>
          </p:nvPr>
        </p:nvSpPr>
        <p:spPr>
          <a:xfrm>
            <a:off x="685800" y="4400640"/>
            <a:ext cx="5486040" cy="3600000"/>
          </a:xfrm>
          <a:prstGeom prst="rect">
            <a:avLst/>
          </a:prstGeom>
        </p:spPr>
        <p:txBody>
          <a:bodyPr/>
          <a:p>
            <a:pPr>
              <a:lnSpc>
                <a:spcPct val="100000"/>
              </a:lnSpc>
            </a:pPr>
            <a:r>
              <a:rPr b="0" i="1" lang="en-US" sz="1200" spc="-1" strike="noStrike">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i="1" lang="en-US" sz="1200" spc="-1" strike="noStrike">
                <a:solidFill>
                  <a:srgbClr val="000000"/>
                </a:solidFill>
                <a:latin typeface="Roboto"/>
                <a:ea typeface="Roboto"/>
              </a:rPr>
              <a:t>(shane) this chapter needs expansion, so this will be one of our key focuses in 2017</a:t>
            </a:r>
            <a:br/>
            <a:endParaRPr b="0" lang="en-US" sz="1200" spc="-1" strike="noStrike">
              <a:latin typeface="Cambria"/>
            </a:endParaRPr>
          </a:p>
        </p:txBody>
      </p:sp>
      <p:sp>
        <p:nvSpPr>
          <p:cNvPr id="1116" name="TextShape 3"/>
          <p:cNvSpPr txBox="1"/>
          <p:nvPr/>
        </p:nvSpPr>
        <p:spPr>
          <a:xfrm>
            <a:off x="3884760" y="8685360"/>
            <a:ext cx="2971440" cy="458280"/>
          </a:xfrm>
          <a:prstGeom prst="rect">
            <a:avLst/>
          </a:prstGeom>
          <a:noFill/>
          <a:ln>
            <a:noFill/>
          </a:ln>
        </p:spPr>
        <p:txBody>
          <a:bodyPr anchor="b"/>
          <a:p>
            <a:pPr algn="r">
              <a:lnSpc>
                <a:spcPct val="100000"/>
              </a:lnSpc>
            </a:pPr>
            <a:fld id="{43DA43F1-0C16-4571-93F5-ECD79A5BCE3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1" name="PlaceHolder 1"/>
          <p:cNvSpPr>
            <a:spLocks noGrp="1"/>
          </p:cNvSpPr>
          <p:nvPr>
            <p:ph type="sldImg"/>
          </p:nvPr>
        </p:nvSpPr>
        <p:spPr>
          <a:xfrm>
            <a:off x="380880" y="694800"/>
            <a:ext cx="6095520" cy="3428640"/>
          </a:xfrm>
          <a:prstGeom prst="rect">
            <a:avLst/>
          </a:prstGeom>
        </p:spPr>
      </p:sp>
      <p:sp>
        <p:nvSpPr>
          <p:cNvPr id="90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clarifies the most important parts of copyright law to software.</a:t>
            </a:r>
            <a:endParaRPr b="0" lang="en-US" sz="1200" spc="-1" strike="noStrike">
              <a:latin typeface="Cambria"/>
            </a:endParaRPr>
          </a:p>
          <a:p>
            <a:pPr>
              <a:lnSpc>
                <a:spcPct val="100000"/>
              </a:lnSpc>
            </a:pPr>
            <a:endParaRPr b="0" lang="en-US" sz="1200" spc="-1" strike="noStrike">
              <a:latin typeface="Cambria"/>
            </a:endParaRPr>
          </a:p>
        </p:txBody>
      </p:sp>
      <p:sp>
        <p:nvSpPr>
          <p:cNvPr id="903" name="TextShape 3"/>
          <p:cNvSpPr txBox="1"/>
          <p:nvPr/>
        </p:nvSpPr>
        <p:spPr>
          <a:xfrm>
            <a:off x="3884760" y="8685360"/>
            <a:ext cx="2971440" cy="458280"/>
          </a:xfrm>
          <a:prstGeom prst="rect">
            <a:avLst/>
          </a:prstGeom>
          <a:noFill/>
          <a:ln>
            <a:noFill/>
          </a:ln>
        </p:spPr>
        <p:txBody>
          <a:bodyPr anchor="b"/>
          <a:p>
            <a:pPr algn="r">
              <a:lnSpc>
                <a:spcPct val="100000"/>
              </a:lnSpc>
            </a:pPr>
            <a:fld id="{A4D4F49C-B9C6-4CAA-942F-437B603DB65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7" name="PlaceHolder 1"/>
          <p:cNvSpPr>
            <a:spLocks noGrp="1"/>
          </p:cNvSpPr>
          <p:nvPr>
            <p:ph type="sldImg"/>
          </p:nvPr>
        </p:nvSpPr>
        <p:spPr>
          <a:xfrm>
            <a:off x="380880" y="694800"/>
            <a:ext cx="6095520" cy="3428640"/>
          </a:xfrm>
          <a:prstGeom prst="rect">
            <a:avLst/>
          </a:prstGeom>
        </p:spPr>
      </p:sp>
      <p:sp>
        <p:nvSpPr>
          <p:cNvPr id="1118"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Roboto"/>
                <a:ea typeface="Roboto"/>
              </a:rPr>
              <a:t>This slide outlines the key developer guidelines necessary for a high quality compliance approach.</a:t>
            </a:r>
            <a:endParaRPr b="0" lang="en-US" sz="1200" spc="-1" strike="noStrike">
              <a:latin typeface="Cambria"/>
            </a:endParaRPr>
          </a:p>
        </p:txBody>
      </p:sp>
      <p:sp>
        <p:nvSpPr>
          <p:cNvPr id="1119" name="TextShape 3"/>
          <p:cNvSpPr txBox="1"/>
          <p:nvPr/>
        </p:nvSpPr>
        <p:spPr>
          <a:xfrm>
            <a:off x="3884760" y="8685360"/>
            <a:ext cx="2971440" cy="458280"/>
          </a:xfrm>
          <a:prstGeom prst="rect">
            <a:avLst/>
          </a:prstGeom>
          <a:noFill/>
          <a:ln>
            <a:noFill/>
          </a:ln>
        </p:spPr>
        <p:txBody>
          <a:bodyPr anchor="b"/>
          <a:p>
            <a:pPr algn="r">
              <a:lnSpc>
                <a:spcPct val="100000"/>
              </a:lnSpc>
            </a:pPr>
            <a:fld id="{183C57D1-EDB1-48A4-A74F-3DA1E1A715F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0" name="PlaceHolder 1"/>
          <p:cNvSpPr>
            <a:spLocks noGrp="1"/>
          </p:cNvSpPr>
          <p:nvPr>
            <p:ph type="sldImg"/>
          </p:nvPr>
        </p:nvSpPr>
        <p:spPr>
          <a:xfrm>
            <a:off x="380880" y="694800"/>
            <a:ext cx="6095520" cy="3428640"/>
          </a:xfrm>
          <a:prstGeom prst="rect">
            <a:avLst/>
          </a:prstGeom>
        </p:spPr>
      </p:sp>
      <p:sp>
        <p:nvSpPr>
          <p:cNvPr id="1121"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Roboto"/>
                <a:ea typeface="Roboto"/>
              </a:rPr>
              <a:t>This slides explains how to anticipate compliance process requirements.</a:t>
            </a:r>
            <a:endParaRPr b="0" lang="en-US" sz="1200" spc="-1" strike="noStrike">
              <a:latin typeface="Cambria"/>
            </a:endParaRPr>
          </a:p>
        </p:txBody>
      </p:sp>
      <p:sp>
        <p:nvSpPr>
          <p:cNvPr id="1122" name="TextShape 3"/>
          <p:cNvSpPr txBox="1"/>
          <p:nvPr/>
        </p:nvSpPr>
        <p:spPr>
          <a:xfrm>
            <a:off x="3884760" y="8685360"/>
            <a:ext cx="2971440" cy="458280"/>
          </a:xfrm>
          <a:prstGeom prst="rect">
            <a:avLst/>
          </a:prstGeom>
          <a:noFill/>
          <a:ln>
            <a:noFill/>
          </a:ln>
        </p:spPr>
        <p:txBody>
          <a:bodyPr anchor="b"/>
          <a:p>
            <a:pPr algn="r">
              <a:lnSpc>
                <a:spcPct val="100000"/>
              </a:lnSpc>
            </a:pPr>
            <a:fld id="{98C7224A-44E0-41D8-9EE1-F32233D3F168}"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3" name="PlaceHolder 1"/>
          <p:cNvSpPr>
            <a:spLocks noGrp="1"/>
          </p:cNvSpPr>
          <p:nvPr>
            <p:ph type="sldImg"/>
          </p:nvPr>
        </p:nvSpPr>
        <p:spPr>
          <a:xfrm>
            <a:off x="380880" y="694800"/>
            <a:ext cx="6095520" cy="3428640"/>
          </a:xfrm>
          <a:prstGeom prst="rect">
            <a:avLst/>
          </a:prstGeom>
        </p:spPr>
      </p:sp>
      <p:sp>
        <p:nvSpPr>
          <p:cNvPr id="1124"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Roboto"/>
                <a:ea typeface="Roboto"/>
              </a:rPr>
              <a:t>This slide emphasizes how a compliance process can and should apply to all FOSS components entering your company.</a:t>
            </a:r>
            <a:endParaRPr b="0" lang="en-US" sz="1200" spc="-1" strike="noStrike">
              <a:latin typeface="Cambria"/>
            </a:endParaRPr>
          </a:p>
        </p:txBody>
      </p:sp>
      <p:sp>
        <p:nvSpPr>
          <p:cNvPr id="1125" name="TextShape 3"/>
          <p:cNvSpPr txBox="1"/>
          <p:nvPr/>
        </p:nvSpPr>
        <p:spPr>
          <a:xfrm>
            <a:off x="3884760" y="8685360"/>
            <a:ext cx="2971440" cy="458280"/>
          </a:xfrm>
          <a:prstGeom prst="rect">
            <a:avLst/>
          </a:prstGeom>
          <a:noFill/>
          <a:ln>
            <a:noFill/>
          </a:ln>
        </p:spPr>
        <p:txBody>
          <a:bodyPr anchor="b"/>
          <a:p>
            <a:pPr algn="r">
              <a:lnSpc>
                <a:spcPct val="100000"/>
              </a:lnSpc>
            </a:pPr>
            <a:fld id="{9E1995CA-788C-4257-AB06-848E601E8C2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6" name="PlaceHolder 1"/>
          <p:cNvSpPr>
            <a:spLocks noGrp="1"/>
          </p:cNvSpPr>
          <p:nvPr>
            <p:ph type="sldImg"/>
          </p:nvPr>
        </p:nvSpPr>
        <p:spPr>
          <a:xfrm>
            <a:off x="380880" y="694800"/>
            <a:ext cx="6095520" cy="3428640"/>
          </a:xfrm>
          <a:prstGeom prst="rect">
            <a:avLst/>
          </a:prstGeom>
        </p:spPr>
      </p:sp>
      <p:sp>
        <p:nvSpPr>
          <p:cNvPr id="1127"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Roboto"/>
                <a:ea typeface="Roboto"/>
              </a:rPr>
              <a:t>General guidelines developers can practices when working with FOSS: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Select code from high quality FOSS communities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Seek guidance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Preserve existing licensing information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Gather and retain FOSS project information for your review process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Should you remove or alter FOSS license header information? No – existing license information should be preserved, additional header information can be added for modifications or additions to source code (note, some licenses require documenting changes) .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Important steps in a compliance process: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Follow developer guidelines, especially for any FOSS code included in or linked to proprietary code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Review and approve all FOSS early in the cycle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Review architecture and avoid mixing components governed by incompatible licenses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Verify OSS compliance for every product and every version prior to release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Review OSS compliance for new versions of OSS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A new version of a previously reviewed FOSS component can create new compliance issues by: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A change in the FOSS license for the new version of the FOSS component(e.g. ghostscript </a:t>
            </a:r>
            <a:r>
              <a:rPr b="0" lang="en-US" sz="1200" spc="-1" strike="noStrike" u="sng">
                <a:solidFill>
                  <a:srgbClr val="000000"/>
                </a:solidFill>
                <a:uFillTx/>
                <a:latin typeface="Roboto"/>
                <a:ea typeface="Roboto"/>
                <a:hlinkClick r:id="rId1"/>
              </a:rPr>
              <a:t>https://en.wikipedia.org/wiki/Ghostscript</a:t>
            </a:r>
            <a:r>
              <a:rPr b="0" lang="en-US" sz="1200" spc="-1" strike="noStrike">
                <a:solidFill>
                  <a:srgbClr val="000000"/>
                </a:solidFill>
                <a:latin typeface="Roboto"/>
                <a:ea typeface="Roboto"/>
              </a:rPr>
              <a:t>)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New dependencies introduced with new versions which create additional FOSS obligations. These dependencies may be embedded in the FOSS distribution or they may be dependencies resolved at build time.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What risks should you address with in-bound software?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License compliance for any disclosed FOSS embedded in the in-bound software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The potential for creating license conflicts by integrating inbound software with other FOSS or proprietary software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Undisclosed or unknown FOSS included in the in-bound software </a:t>
            </a:r>
            <a:endParaRPr b="0" lang="en-US" sz="1200" spc="-1" strike="noStrike">
              <a:latin typeface="Cambria"/>
            </a:endParaRPr>
          </a:p>
        </p:txBody>
      </p:sp>
      <p:sp>
        <p:nvSpPr>
          <p:cNvPr id="1128" name="TextShape 3"/>
          <p:cNvSpPr txBox="1"/>
          <p:nvPr/>
        </p:nvSpPr>
        <p:spPr>
          <a:xfrm>
            <a:off x="3884760" y="8685360"/>
            <a:ext cx="2971440" cy="458280"/>
          </a:xfrm>
          <a:prstGeom prst="rect">
            <a:avLst/>
          </a:prstGeom>
          <a:noFill/>
          <a:ln>
            <a:noFill/>
          </a:ln>
        </p:spPr>
        <p:txBody>
          <a:bodyPr anchor="b"/>
          <a:p>
            <a:pPr algn="r">
              <a:lnSpc>
                <a:spcPct val="100000"/>
              </a:lnSpc>
            </a:pPr>
            <a:fld id="{B8A3592B-6311-4424-8AA2-ED0BFACDF648}"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9" name="PlaceHolder 1"/>
          <p:cNvSpPr>
            <a:spLocks noGrp="1"/>
          </p:cNvSpPr>
          <p:nvPr>
            <p:ph type="sldImg"/>
          </p:nvPr>
        </p:nvSpPr>
        <p:spPr>
          <a:xfrm>
            <a:off x="685800" y="1143000"/>
            <a:ext cx="5486040" cy="3085560"/>
          </a:xfrm>
          <a:prstGeom prst="rect">
            <a:avLst/>
          </a:prstGeom>
        </p:spPr>
      </p:sp>
      <p:sp>
        <p:nvSpPr>
          <p:cNvPr id="1130" name="PlaceHolder 2"/>
          <p:cNvSpPr>
            <a:spLocks noGrp="1"/>
          </p:cNvSpPr>
          <p:nvPr>
            <p:ph type="body"/>
          </p:nvPr>
        </p:nvSpPr>
        <p:spPr>
          <a:xfrm>
            <a:off x="685800" y="4400640"/>
            <a:ext cx="5486040" cy="3600000"/>
          </a:xfrm>
          <a:prstGeom prst="rect">
            <a:avLst/>
          </a:prstGeom>
        </p:spPr>
        <p:txBody>
          <a:bodyPr/>
          <a:p>
            <a:pPr>
              <a:lnSpc>
                <a:spcPct val="100000"/>
              </a:lnSpc>
            </a:pPr>
            <a:r>
              <a:rPr b="0" i="1" lang="en-US" sz="1200" spc="-1" strike="noStrike">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i="1" lang="en-US" sz="1200" spc="-1" strike="noStrike">
                <a:solidFill>
                  <a:srgbClr val="000000"/>
                </a:solidFill>
                <a:latin typeface="Roboto"/>
                <a:ea typeface="Roboto"/>
              </a:rPr>
              <a:t>(shane) this chapter needs expansion, so this will be one of our key focuses in 2017</a:t>
            </a:r>
            <a:br/>
            <a:endParaRPr b="0" lang="en-US" sz="1200" spc="-1" strike="noStrike">
              <a:latin typeface="Cambria"/>
            </a:endParaRPr>
          </a:p>
        </p:txBody>
      </p:sp>
      <p:sp>
        <p:nvSpPr>
          <p:cNvPr id="1131" name="TextShape 3"/>
          <p:cNvSpPr txBox="1"/>
          <p:nvPr/>
        </p:nvSpPr>
        <p:spPr>
          <a:xfrm>
            <a:off x="3884760" y="8685360"/>
            <a:ext cx="2971440" cy="458280"/>
          </a:xfrm>
          <a:prstGeom prst="rect">
            <a:avLst/>
          </a:prstGeom>
          <a:noFill/>
          <a:ln>
            <a:noFill/>
          </a:ln>
        </p:spPr>
        <p:txBody>
          <a:bodyPr anchor="b"/>
          <a:p>
            <a:pPr algn="r">
              <a:lnSpc>
                <a:spcPct val="100000"/>
              </a:lnSpc>
            </a:pPr>
            <a:fld id="{63FBA384-3168-4467-8BEA-B5DBFA59F84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4" name="PlaceHolder 1"/>
          <p:cNvSpPr>
            <a:spLocks noGrp="1"/>
          </p:cNvSpPr>
          <p:nvPr>
            <p:ph type="sldImg"/>
          </p:nvPr>
        </p:nvSpPr>
        <p:spPr>
          <a:xfrm>
            <a:off x="380880" y="694800"/>
            <a:ext cx="6095520" cy="3428640"/>
          </a:xfrm>
          <a:prstGeom prst="rect">
            <a:avLst/>
          </a:prstGeom>
        </p:spPr>
      </p:sp>
      <p:sp>
        <p:nvSpPr>
          <p:cNvPr id="90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patent concepts relevant to software.</a:t>
            </a:r>
            <a:endParaRPr b="0" lang="en-US" sz="1200" spc="-1" strike="noStrike">
              <a:latin typeface="Cambria"/>
            </a:endParaRPr>
          </a:p>
        </p:txBody>
      </p:sp>
      <p:sp>
        <p:nvSpPr>
          <p:cNvPr id="906" name="TextShape 3"/>
          <p:cNvSpPr txBox="1"/>
          <p:nvPr/>
        </p:nvSpPr>
        <p:spPr>
          <a:xfrm>
            <a:off x="3884760" y="8685360"/>
            <a:ext cx="2971440" cy="458280"/>
          </a:xfrm>
          <a:prstGeom prst="rect">
            <a:avLst/>
          </a:prstGeom>
          <a:noFill/>
          <a:ln>
            <a:noFill/>
          </a:ln>
        </p:spPr>
        <p:txBody>
          <a:bodyPr anchor="b"/>
          <a:p>
            <a:pPr algn="r">
              <a:lnSpc>
                <a:spcPct val="100000"/>
              </a:lnSpc>
            </a:pPr>
            <a:fld id="{45DE961C-1DD4-4247-9EC0-624CBA4DAF03}"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9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9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1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1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3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3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5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6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7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7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8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9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20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220680"/>
            <a:ext cx="12191760" cy="228240"/>
          </a:xfrm>
          <a:prstGeom prst="rect">
            <a:avLst/>
          </a:prstGeom>
          <a:solidFill>
            <a:srgbClr val="ffffff"/>
          </a:solidFill>
          <a:ln>
            <a:noFill/>
          </a:ln>
        </p:spPr>
        <p:style>
          <a:lnRef idx="0"/>
          <a:fillRef idx="0"/>
          <a:effectRef idx="0"/>
          <a:fontRef idx="minor"/>
        </p:style>
      </p:sp>
      <p:sp>
        <p:nvSpPr>
          <p:cNvPr id="1" name="CustomShape 2"/>
          <p:cNvSpPr/>
          <p:nvPr/>
        </p:nvSpPr>
        <p:spPr>
          <a:xfrm>
            <a:off x="0" y="0"/>
            <a:ext cx="12191760" cy="365400"/>
          </a:xfrm>
          <a:prstGeom prst="rect">
            <a:avLst/>
          </a:prstGeom>
          <a:solidFill>
            <a:srgbClr val="93a299"/>
          </a:solidFill>
          <a:ln>
            <a:noFill/>
          </a:ln>
        </p:spPr>
        <p:style>
          <a:lnRef idx="0"/>
          <a:fillRef idx="0"/>
          <a:effectRef idx="0"/>
          <a:fontRef idx="minor"/>
        </p:style>
      </p:sp>
      <p:sp>
        <p:nvSpPr>
          <p:cNvPr id="2" name="PlaceHolder 3"/>
          <p:cNvSpPr>
            <a:spLocks noGrp="1"/>
          </p:cNvSpPr>
          <p:nvPr>
            <p:ph type="title"/>
          </p:nvPr>
        </p:nvSpPr>
        <p:spPr>
          <a:xfrm>
            <a:off x="914400" y="1371600"/>
            <a:ext cx="10464480" cy="1926720"/>
          </a:xfrm>
          <a:prstGeom prst="rect">
            <a:avLst/>
          </a:prstGeom>
        </p:spPr>
        <p:txBody>
          <a:bodyPr tIns="91440" bIns="91440" anchor="b"/>
          <a:p>
            <a:endParaRPr b="0" lang="en-US" sz="1400" spc="-1" strike="noStrike">
              <a:solidFill>
                <a:srgbClr val="000000"/>
              </a:solidFill>
              <a:latin typeface="Arial"/>
            </a:endParaRPr>
          </a:p>
        </p:txBody>
      </p:sp>
      <p:sp>
        <p:nvSpPr>
          <p:cNvPr id="3" name="CustomShape 4"/>
          <p:cNvSpPr/>
          <p:nvPr/>
        </p:nvSpPr>
        <p:spPr>
          <a:xfrm>
            <a:off x="914400" y="3398400"/>
            <a:ext cx="10464480" cy="1080"/>
          </a:xfrm>
          <a:custGeom>
            <a:avLst/>
            <a:gdLst/>
            <a:ahLst/>
            <a:rect l="l" t="t" r="r" b="b"/>
            <a:pathLst>
              <a:path w="21600" h="21600">
                <a:moveTo>
                  <a:pt x="0" y="0"/>
                </a:moveTo>
                <a:lnTo>
                  <a:pt x="21600" y="21600"/>
                </a:lnTo>
              </a:path>
            </a:pathLst>
          </a:custGeom>
          <a:noFill/>
          <a:ln w="19080">
            <a:solidFill>
              <a:srgbClr val="d2533c"/>
            </a:solidFill>
            <a:round/>
          </a:ln>
        </p:spPr>
        <p:style>
          <a:lnRef idx="0"/>
          <a:fillRef idx="0"/>
          <a:effectRef idx="0"/>
          <a:fontRef idx="minor"/>
        </p:style>
      </p:sp>
      <p:sp>
        <p:nvSpPr>
          <p:cNvPr id="4" name="CustomShape 5"/>
          <p:cNvSpPr/>
          <p:nvPr/>
        </p:nvSpPr>
        <p:spPr>
          <a:xfrm>
            <a:off x="3983400" y="6488640"/>
            <a:ext cx="4326120" cy="369000"/>
          </a:xfrm>
          <a:prstGeom prst="rect">
            <a:avLst/>
          </a:prstGeom>
          <a:noFill/>
          <a:ln>
            <a:noFill/>
          </a:ln>
        </p:spPr>
        <p:style>
          <a:lnRef idx="0"/>
          <a:fillRef idx="0"/>
          <a:effectRef idx="0"/>
          <a:fontRef idx="minor"/>
        </p:style>
        <p:txBody>
          <a:bodyPr/>
          <a:p>
            <a:pPr algn="ctr">
              <a:lnSpc>
                <a:spcPct val="100000"/>
              </a:lnSpc>
            </a:pPr>
            <a:r>
              <a:rPr b="0" lang="en-US" sz="1800" spc="-1" strike="noStrike">
                <a:solidFill>
                  <a:srgbClr val="7f7f7f"/>
                </a:solidFill>
                <a:latin typeface="Roboto"/>
                <a:ea typeface="Roboto"/>
              </a:rPr>
              <a:t>These slides do not contain legal advice</a:t>
            </a:r>
            <a:endParaRPr b="0" lang="en-US" sz="1800" spc="-1" strike="noStrike">
              <a:latin typeface="Cambria"/>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220680"/>
            <a:ext cx="12191760" cy="228240"/>
          </a:xfrm>
          <a:prstGeom prst="rect">
            <a:avLst/>
          </a:prstGeom>
          <a:solidFill>
            <a:srgbClr val="ffffff"/>
          </a:solidFill>
          <a:ln>
            <a:noFill/>
          </a:ln>
        </p:spPr>
        <p:style>
          <a:lnRef idx="0"/>
          <a:fillRef idx="0"/>
          <a:effectRef idx="0"/>
          <a:fontRef idx="minor"/>
        </p:style>
      </p:sp>
      <p:sp>
        <p:nvSpPr>
          <p:cNvPr id="43" name="CustomShape 2"/>
          <p:cNvSpPr/>
          <p:nvPr/>
        </p:nvSpPr>
        <p:spPr>
          <a:xfrm>
            <a:off x="0" y="0"/>
            <a:ext cx="12191760" cy="365400"/>
          </a:xfrm>
          <a:prstGeom prst="rect">
            <a:avLst/>
          </a:prstGeom>
          <a:solidFill>
            <a:srgbClr val="93a299"/>
          </a:solidFill>
          <a:ln>
            <a:noFill/>
          </a:ln>
        </p:spPr>
        <p:style>
          <a:lnRef idx="0"/>
          <a:fillRef idx="0"/>
          <a:effectRef idx="0"/>
          <a:fontRef idx="minor"/>
        </p:style>
      </p:sp>
      <p:sp>
        <p:nvSpPr>
          <p:cNvPr id="44" name="PlaceHolder 3"/>
          <p:cNvSpPr>
            <a:spLocks noGrp="1"/>
          </p:cNvSpPr>
          <p:nvPr>
            <p:ph type="title"/>
          </p:nvPr>
        </p:nvSpPr>
        <p:spPr>
          <a:xfrm>
            <a:off x="609480" y="533520"/>
            <a:ext cx="10972440" cy="990360"/>
          </a:xfrm>
          <a:prstGeom prst="rect">
            <a:avLst/>
          </a:prstGeom>
        </p:spPr>
        <p:txBody>
          <a:bodyPr tIns="91440" bIns="91440" anchor="ctr"/>
          <a:p>
            <a:endParaRPr b="0" lang="en-US" sz="1400" spc="-1" strike="noStrike">
              <a:solidFill>
                <a:srgbClr val="000000"/>
              </a:solidFill>
              <a:latin typeface="Arial"/>
            </a:endParaRPr>
          </a:p>
        </p:txBody>
      </p:sp>
      <p:sp>
        <p:nvSpPr>
          <p:cNvPr id="45" name="PlaceHolder 4"/>
          <p:cNvSpPr>
            <a:spLocks noGrp="1"/>
          </p:cNvSpPr>
          <p:nvPr>
            <p:ph type="body"/>
          </p:nvPr>
        </p:nvSpPr>
        <p:spPr>
          <a:xfrm>
            <a:off x="609480" y="1608120"/>
            <a:ext cx="10972440" cy="4876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pic>
        <p:nvPicPr>
          <p:cNvPr id="46" name="Shape 24" descr=""/>
          <p:cNvPicPr/>
          <p:nvPr/>
        </p:nvPicPr>
        <p:blipFill>
          <a:blip r:embed="rId2"/>
          <a:stretch/>
        </p:blipFill>
        <p:spPr>
          <a:xfrm>
            <a:off x="10963800" y="501120"/>
            <a:ext cx="949320" cy="52740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CustomShape 1"/>
          <p:cNvSpPr/>
          <p:nvPr/>
        </p:nvSpPr>
        <p:spPr>
          <a:xfrm>
            <a:off x="0" y="220680"/>
            <a:ext cx="12191760" cy="228240"/>
          </a:xfrm>
          <a:prstGeom prst="rect">
            <a:avLst/>
          </a:prstGeom>
          <a:solidFill>
            <a:srgbClr val="ffffff"/>
          </a:solidFill>
          <a:ln>
            <a:noFill/>
          </a:ln>
        </p:spPr>
        <p:style>
          <a:lnRef idx="0"/>
          <a:fillRef idx="0"/>
          <a:effectRef idx="0"/>
          <a:fontRef idx="minor"/>
        </p:style>
      </p:sp>
      <p:sp>
        <p:nvSpPr>
          <p:cNvPr id="84" name="CustomShape 2"/>
          <p:cNvSpPr/>
          <p:nvPr/>
        </p:nvSpPr>
        <p:spPr>
          <a:xfrm>
            <a:off x="0" y="0"/>
            <a:ext cx="12191760" cy="365400"/>
          </a:xfrm>
          <a:prstGeom prst="rect">
            <a:avLst/>
          </a:prstGeom>
          <a:solidFill>
            <a:srgbClr val="93a299"/>
          </a:solidFill>
          <a:ln>
            <a:noFill/>
          </a:ln>
        </p:spPr>
        <p:style>
          <a:lnRef idx="0"/>
          <a:fillRef idx="0"/>
          <a:effectRef idx="0"/>
          <a:fontRef idx="minor"/>
        </p:style>
      </p:sp>
      <p:sp>
        <p:nvSpPr>
          <p:cNvPr id="85" name="PlaceHolder 3"/>
          <p:cNvSpPr>
            <a:spLocks noGrp="1"/>
          </p:cNvSpPr>
          <p:nvPr>
            <p:ph type="title"/>
          </p:nvPr>
        </p:nvSpPr>
        <p:spPr>
          <a:xfrm>
            <a:off x="609480" y="533520"/>
            <a:ext cx="10972440" cy="990360"/>
          </a:xfrm>
          <a:prstGeom prst="rect">
            <a:avLst/>
          </a:prstGeom>
        </p:spPr>
        <p:txBody>
          <a:bodyPr tIns="91440" bIns="91440" anchor="ctr"/>
          <a:p>
            <a:endParaRPr b="0" lang="en-US" sz="1400" spc="-1" strike="noStrike">
              <a:solidFill>
                <a:srgbClr val="000000"/>
              </a:solidFill>
              <a:latin typeface="Arial"/>
            </a:endParaRPr>
          </a:p>
        </p:txBody>
      </p:sp>
      <p:sp>
        <p:nvSpPr>
          <p:cNvPr id="86" name="PlaceHolder 4"/>
          <p:cNvSpPr>
            <a:spLocks noGrp="1"/>
          </p:cNvSpPr>
          <p:nvPr>
            <p:ph type="body"/>
          </p:nvPr>
        </p:nvSpPr>
        <p:spPr>
          <a:xfrm>
            <a:off x="609480" y="1673280"/>
            <a:ext cx="5384520" cy="471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87" name="PlaceHolder 5"/>
          <p:cNvSpPr>
            <a:spLocks noGrp="1"/>
          </p:cNvSpPr>
          <p:nvPr>
            <p:ph type="body"/>
          </p:nvPr>
        </p:nvSpPr>
        <p:spPr>
          <a:xfrm>
            <a:off x="6197760" y="1673280"/>
            <a:ext cx="5384520" cy="471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pic>
        <p:nvPicPr>
          <p:cNvPr id="88" name="Shape 29" descr=""/>
          <p:cNvPicPr/>
          <p:nvPr/>
        </p:nvPicPr>
        <p:blipFill>
          <a:blip r:embed="rId2"/>
          <a:stretch/>
        </p:blipFill>
        <p:spPr>
          <a:xfrm>
            <a:off x="10963800" y="501120"/>
            <a:ext cx="949320" cy="52740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2533c"/>
        </a:solidFill>
      </p:bgPr>
    </p:bg>
    <p:spTree>
      <p:nvGrpSpPr>
        <p:cNvPr id="1" name=""/>
        <p:cNvGrpSpPr/>
        <p:nvPr/>
      </p:nvGrpSpPr>
      <p:grpSpPr>
        <a:xfrm>
          <a:off x="0" y="0"/>
          <a:ext cx="0" cy="0"/>
          <a:chOff x="0" y="0"/>
          <a:chExt cx="0" cy="0"/>
        </a:xfrm>
      </p:grpSpPr>
      <p:sp>
        <p:nvSpPr>
          <p:cNvPr id="125" name="CustomShape 1"/>
          <p:cNvSpPr/>
          <p:nvPr/>
        </p:nvSpPr>
        <p:spPr>
          <a:xfrm>
            <a:off x="0" y="220680"/>
            <a:ext cx="12191760" cy="228240"/>
          </a:xfrm>
          <a:prstGeom prst="rect">
            <a:avLst/>
          </a:prstGeom>
          <a:solidFill>
            <a:srgbClr val="ffffff"/>
          </a:solidFill>
          <a:ln>
            <a:noFill/>
          </a:ln>
        </p:spPr>
        <p:style>
          <a:lnRef idx="0"/>
          <a:fillRef idx="0"/>
          <a:effectRef idx="0"/>
          <a:fontRef idx="minor"/>
        </p:style>
      </p:sp>
      <p:sp>
        <p:nvSpPr>
          <p:cNvPr id="126" name="CustomShape 2"/>
          <p:cNvSpPr/>
          <p:nvPr/>
        </p:nvSpPr>
        <p:spPr>
          <a:xfrm>
            <a:off x="0" y="0"/>
            <a:ext cx="12191760" cy="365400"/>
          </a:xfrm>
          <a:prstGeom prst="rect">
            <a:avLst/>
          </a:prstGeom>
          <a:solidFill>
            <a:srgbClr val="93a299"/>
          </a:solidFill>
          <a:ln>
            <a:noFill/>
          </a:ln>
        </p:spPr>
        <p:style>
          <a:lnRef idx="0"/>
          <a:fillRef idx="0"/>
          <a:effectRef idx="0"/>
          <a:fontRef idx="minor"/>
        </p:style>
      </p:sp>
      <p:sp>
        <p:nvSpPr>
          <p:cNvPr id="127" name="PlaceHolder 3"/>
          <p:cNvSpPr>
            <a:spLocks noGrp="1"/>
          </p:cNvSpPr>
          <p:nvPr>
            <p:ph type="title"/>
          </p:nvPr>
        </p:nvSpPr>
        <p:spPr>
          <a:xfrm>
            <a:off x="963000" y="2362320"/>
            <a:ext cx="10362960" cy="2199960"/>
          </a:xfrm>
          <a:prstGeom prst="rect">
            <a:avLst/>
          </a:prstGeom>
        </p:spPr>
        <p:txBody>
          <a:bodyPr tIns="91440" bIns="91440" anchor="b"/>
          <a:p>
            <a:endParaRPr b="0" lang="en-US" sz="1400" spc="-1" strike="noStrike">
              <a:solidFill>
                <a:srgbClr val="000000"/>
              </a:solidFill>
              <a:latin typeface="Arial"/>
            </a:endParaRPr>
          </a:p>
        </p:txBody>
      </p:sp>
      <p:sp>
        <p:nvSpPr>
          <p:cNvPr id="128" name="PlaceHolder 4"/>
          <p:cNvSpPr>
            <a:spLocks noGrp="1"/>
          </p:cNvSpPr>
          <p:nvPr>
            <p:ph type="body"/>
          </p:nvPr>
        </p:nvSpPr>
        <p:spPr>
          <a:xfrm>
            <a:off x="963000" y="4626720"/>
            <a:ext cx="10362960" cy="14997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29" name="CustomShape 5"/>
          <p:cNvSpPr/>
          <p:nvPr/>
        </p:nvSpPr>
        <p:spPr>
          <a:xfrm>
            <a:off x="975240" y="4599360"/>
            <a:ext cx="10464480" cy="1080"/>
          </a:xfrm>
          <a:custGeom>
            <a:avLst/>
            <a:gdLst/>
            <a:ahLst/>
            <a:rect l="l" t="t" r="r" b="b"/>
            <a:pathLst>
              <a:path w="21600" h="21600">
                <a:moveTo>
                  <a:pt x="0" y="0"/>
                </a:moveTo>
                <a:lnTo>
                  <a:pt x="21600" y="21600"/>
                </a:lnTo>
              </a:path>
            </a:pathLst>
          </a:custGeom>
          <a:noFill/>
          <a:ln w="19080">
            <a:solidFill>
              <a:srgbClr val="f3f2dc"/>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0" y="220680"/>
            <a:ext cx="12191760" cy="228240"/>
          </a:xfrm>
          <a:prstGeom prst="rect">
            <a:avLst/>
          </a:prstGeom>
          <a:solidFill>
            <a:srgbClr val="ffffff"/>
          </a:solidFill>
          <a:ln>
            <a:noFill/>
          </a:ln>
        </p:spPr>
        <p:style>
          <a:lnRef idx="0"/>
          <a:fillRef idx="0"/>
          <a:effectRef idx="0"/>
          <a:fontRef idx="minor"/>
        </p:style>
      </p:sp>
      <p:sp>
        <p:nvSpPr>
          <p:cNvPr id="167" name="CustomShape 2"/>
          <p:cNvSpPr/>
          <p:nvPr/>
        </p:nvSpPr>
        <p:spPr>
          <a:xfrm>
            <a:off x="0" y="0"/>
            <a:ext cx="12191760" cy="365400"/>
          </a:xfrm>
          <a:prstGeom prst="rect">
            <a:avLst/>
          </a:prstGeom>
          <a:solidFill>
            <a:srgbClr val="93a299"/>
          </a:solidFill>
          <a:ln>
            <a:noFill/>
          </a:ln>
        </p:spPr>
        <p:style>
          <a:lnRef idx="0"/>
          <a:fillRef idx="0"/>
          <a:effectRef idx="0"/>
          <a:fontRef idx="minor"/>
        </p:style>
      </p:sp>
      <p:pic>
        <p:nvPicPr>
          <p:cNvPr id="168" name="Shape 31" descr=""/>
          <p:cNvPicPr/>
          <p:nvPr/>
        </p:nvPicPr>
        <p:blipFill>
          <a:blip r:embed="rId2"/>
          <a:stretch/>
        </p:blipFill>
        <p:spPr>
          <a:xfrm>
            <a:off x="10963800" y="501120"/>
            <a:ext cx="949320" cy="527400"/>
          </a:xfrm>
          <a:prstGeom prst="rect">
            <a:avLst/>
          </a:prstGeom>
          <a:ln>
            <a:noFill/>
          </a:ln>
        </p:spPr>
      </p:pic>
      <p:sp>
        <p:nvSpPr>
          <p:cNvPr id="169" name="PlaceHolder 3"/>
          <p:cNvSpPr>
            <a:spLocks noGrp="1"/>
          </p:cNvSpPr>
          <p:nvPr>
            <p:ph type="title"/>
          </p:nvPr>
        </p:nvSpPr>
        <p:spPr>
          <a:xfrm>
            <a:off x="609480" y="273600"/>
            <a:ext cx="10972440" cy="11448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70"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www.opensource.org/licenses/" TargetMode="External"/><Relationship Id="rId2" Type="http://schemas.openxmlformats.org/officeDocument/2006/relationships/slideLayout" Target="../slideLayouts/slideLayout49.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9.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s://www.linux.com/publications/generic-foss-policy" TargetMode="External"/><Relationship Id="rId2" Type="http://schemas.openxmlformats.org/officeDocument/2006/relationships/slideLayout" Target="../slideLayouts/slideLayout49.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9.xml"/><Relationship Id="rId4"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49.xml"/><Relationship Id="rId7"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49.xml"/><Relationship Id="rId5"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hyperlink" Target="https://www.fossology.org/" TargetMode="External"/><Relationship Id="rId2" Type="http://schemas.openxmlformats.org/officeDocument/2006/relationships/slideLayout" Target="../slideLayouts/slideLayout49.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slideLayout" Target="../slideLayouts/slideLayout49.xml"/><Relationship Id="rId10"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slideLayout" Target="../slideLayouts/slideLayout49.xml"/><Relationship Id="rId11"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slideLayout" Target="../slideLayouts/slideLayout49.xml"/><Relationship Id="rId3"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5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914400" y="1371600"/>
            <a:ext cx="10464480" cy="1926720"/>
          </a:xfrm>
          <a:prstGeom prst="rect">
            <a:avLst/>
          </a:prstGeom>
          <a:noFill/>
          <a:ln>
            <a:noFill/>
          </a:ln>
        </p:spPr>
        <p:txBody>
          <a:bodyPr anchor="b"/>
          <a:p>
            <a:pPr>
              <a:lnSpc>
                <a:spcPct val="100000"/>
              </a:lnSpc>
            </a:pPr>
            <a:r>
              <a:rPr b="0" lang="en-US" sz="5400" spc="-1" strike="noStrike">
                <a:solidFill>
                  <a:srgbClr val="e56b45"/>
                </a:solidFill>
                <a:latin typeface="Roboto"/>
                <a:ea typeface="Roboto"/>
              </a:rPr>
              <a:t>CURRICULUM</a:t>
            </a:r>
            <a:endParaRPr b="0" lang="en-US" sz="5400" spc="-1" strike="noStrike">
              <a:solidFill>
                <a:srgbClr val="000000"/>
              </a:solidFill>
              <a:latin typeface="Arial"/>
            </a:endParaRPr>
          </a:p>
        </p:txBody>
      </p:sp>
      <p:pic>
        <p:nvPicPr>
          <p:cNvPr id="214" name="Shape 53" descr=""/>
          <p:cNvPicPr/>
          <p:nvPr/>
        </p:nvPicPr>
        <p:blipFill>
          <a:blip r:embed="rId1"/>
          <a:stretch/>
        </p:blipFill>
        <p:spPr>
          <a:xfrm>
            <a:off x="1043280" y="874800"/>
            <a:ext cx="2628360" cy="1460160"/>
          </a:xfrm>
          <a:prstGeom prst="rect">
            <a:avLst/>
          </a:prstGeom>
          <a:ln>
            <a:noFill/>
          </a:ln>
        </p:spPr>
      </p:pic>
      <p:sp>
        <p:nvSpPr>
          <p:cNvPr id="215" name="TextShape 2"/>
          <p:cNvSpPr txBox="1"/>
          <p:nvPr/>
        </p:nvSpPr>
        <p:spPr>
          <a:xfrm>
            <a:off x="914400" y="3505320"/>
            <a:ext cx="10459440" cy="2779200"/>
          </a:xfrm>
          <a:prstGeom prst="rect">
            <a:avLst/>
          </a:prstGeom>
          <a:noFill/>
          <a:ln>
            <a:noFill/>
          </a:ln>
        </p:spPr>
        <p:txBody>
          <a:bodyPr/>
          <a:p>
            <a:pPr>
              <a:lnSpc>
                <a:spcPct val="90000"/>
              </a:lnSpc>
            </a:pPr>
            <a:r>
              <a:rPr b="0" lang="en-US" sz="2590" spc="-1" strike="noStrike">
                <a:solidFill>
                  <a:srgbClr val="292934"/>
                </a:solidFill>
                <a:latin typeface="Roboto"/>
                <a:ea typeface="Roboto"/>
              </a:rPr>
              <a:t>FOSS Training Reference Slides for the OpenChain Specification 1.1</a:t>
            </a:r>
            <a:endParaRPr b="0" lang="en-US" sz="2590" spc="-1" strike="noStrike">
              <a:latin typeface="Cambria"/>
            </a:endParaRPr>
          </a:p>
          <a:p>
            <a:pPr>
              <a:lnSpc>
                <a:spcPct val="90000"/>
              </a:lnSpc>
              <a:spcBef>
                <a:spcPts val="445"/>
              </a:spcBef>
            </a:pPr>
            <a:endParaRPr b="0" lang="en-US" sz="2590" spc="-1" strike="noStrike">
              <a:latin typeface="Cambria"/>
            </a:endParaRPr>
          </a:p>
          <a:p>
            <a:pPr>
              <a:lnSpc>
                <a:spcPct val="90000"/>
              </a:lnSpc>
              <a:spcBef>
                <a:spcPts val="445"/>
              </a:spcBef>
            </a:pPr>
            <a:r>
              <a:rPr b="0" lang="en-US" sz="2220" spc="-1" strike="noStrike">
                <a:solidFill>
                  <a:srgbClr val="292934"/>
                </a:solidFill>
                <a:latin typeface="Roboto"/>
                <a:ea typeface="Roboto"/>
              </a:rPr>
              <a:t>Released under CC0-1.0.</a:t>
            </a:r>
            <a:br/>
            <a:r>
              <a:rPr b="0" lang="en-US" sz="2220" spc="-1" strike="noStrike">
                <a:solidFill>
                  <a:srgbClr val="292934"/>
                </a:solidFill>
                <a:latin typeface="Roboto"/>
                <a:ea typeface="Roboto"/>
              </a:rPr>
              <a:t>You may use, modify, and share these slides without restriction.</a:t>
            </a:r>
            <a:br/>
            <a:r>
              <a:rPr b="0" lang="en-US" sz="2220" spc="-1" strike="noStrike">
                <a:solidFill>
                  <a:srgbClr val="292934"/>
                </a:solidFill>
                <a:latin typeface="Roboto"/>
                <a:ea typeface="Roboto"/>
              </a:rPr>
              <a:t>They also come with no warranty.</a:t>
            </a:r>
            <a:endParaRPr b="0" lang="en-US" sz="2220" spc="-1" strike="noStrike">
              <a:latin typeface="Cambria"/>
            </a:endParaRPr>
          </a:p>
          <a:p>
            <a:pPr>
              <a:lnSpc>
                <a:spcPct val="90000"/>
              </a:lnSpc>
              <a:spcBef>
                <a:spcPts val="445"/>
              </a:spcBef>
            </a:pPr>
            <a:endParaRPr b="0" lang="en-US" sz="2220" spc="-1" strike="noStrike">
              <a:latin typeface="Cambria"/>
            </a:endParaRPr>
          </a:p>
          <a:p>
            <a:pPr>
              <a:lnSpc>
                <a:spcPct val="90000"/>
              </a:lnSpc>
              <a:spcBef>
                <a:spcPts val="408"/>
              </a:spcBef>
            </a:pPr>
            <a:r>
              <a:rPr b="0" lang="en-US" sz="2040" spc="-1" strike="noStrike">
                <a:solidFill>
                  <a:srgbClr val="292934"/>
                </a:solidFill>
                <a:latin typeface="Roboto Condensed"/>
                <a:ea typeface="Roboto Condensed"/>
              </a:rPr>
              <a:t>These slides follow US law. Different legal jurisdictions may have different legal requirements.</a:t>
            </a:r>
            <a:br/>
            <a:r>
              <a:rPr b="0" lang="en-US" sz="2040" spc="-1" strike="noStrike">
                <a:solidFill>
                  <a:srgbClr val="292934"/>
                </a:solidFill>
                <a:latin typeface="Roboto Condensed"/>
                <a:ea typeface="Roboto Condensed"/>
              </a:rPr>
              <a:t>This should be taken into account when using these slides as part of a compliance training program.</a:t>
            </a:r>
            <a:endParaRPr b="0" lang="en-US" sz="2040" spc="-1" strike="noStrike">
              <a:latin typeface="Cambria"/>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Licenses</a:t>
            </a:r>
            <a:endParaRPr b="0" lang="en-US" sz="4000" spc="-1" strike="noStrike">
              <a:solidFill>
                <a:srgbClr val="000000"/>
              </a:solidFill>
              <a:latin typeface="Arial"/>
            </a:endParaRPr>
          </a:p>
        </p:txBody>
      </p:sp>
      <p:sp>
        <p:nvSpPr>
          <p:cNvPr id="234" name="TextShape 2"/>
          <p:cNvSpPr txBox="1"/>
          <p:nvPr/>
        </p:nvSpPr>
        <p:spPr>
          <a:xfrm>
            <a:off x="838080" y="1481760"/>
            <a:ext cx="1051524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A “license” is the way a copyright or patent holder gives permission or rights to someone else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000000"/>
                </a:solidFill>
                <a:latin typeface="Roboto"/>
                <a:ea typeface="Roboto"/>
              </a:rPr>
              <a:t>The license can be limited to:</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000000"/>
                </a:solidFill>
                <a:latin typeface="Roboto"/>
                <a:ea typeface="Roboto"/>
              </a:rPr>
              <a:t>Types of use allowed (commercial / non-commercial, distribution, derivative works / to make, have made, manufacture)</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000000"/>
                </a:solidFill>
                <a:latin typeface="Roboto"/>
                <a:ea typeface="Roboto"/>
              </a:rPr>
              <a:t>Exclusive or non-exclusive terms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000000"/>
                </a:solidFill>
                <a:latin typeface="Roboto"/>
                <a:ea typeface="Roboto"/>
              </a:rPr>
              <a:t>Geographical scope</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000000"/>
                </a:solidFill>
                <a:latin typeface="Roboto"/>
                <a:ea typeface="Roboto"/>
              </a:rPr>
              <a:t>Perpetual or time limited duration</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license can have conditions on the grants, meaning you only get</a:t>
            </a:r>
            <a:br/>
            <a:r>
              <a:rPr b="0" lang="en-US" sz="2400" spc="-1" strike="noStrike">
                <a:solidFill>
                  <a:srgbClr val="292934"/>
                </a:solidFill>
                <a:latin typeface="Roboto"/>
                <a:ea typeface="Roboto"/>
              </a:rPr>
              <a:t>the license if you comply with certain obligations</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E.g, provide attribution, or give a reciprocal license</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000000"/>
                </a:solidFill>
                <a:latin typeface="Roboto"/>
                <a:ea typeface="Roboto"/>
              </a:rPr>
              <a:t>May also include contractual terms regarding warranties, indemnification, support, upgrade, maintenance</a:t>
            </a:r>
            <a:endParaRPr b="0" lang="en-US" sz="2400" spc="-1" strike="noStrike">
              <a:solidFill>
                <a:srgbClr val="000000"/>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ea typeface="Arial"/>
              </a:rPr>
              <a:t>Identifying copyright statements is not less fun:</a:t>
            </a:r>
            <a:endParaRPr b="0" lang="en-US" sz="2400" spc="-1" strike="noStrike">
              <a:latin typeface="Cambria"/>
            </a:endParaRPr>
          </a:p>
        </p:txBody>
      </p:sp>
      <p:sp>
        <p:nvSpPr>
          <p:cNvPr id="831"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Identifying Copyright: Fun (again)</a:t>
            </a:r>
            <a:endParaRPr b="0" lang="en-US" sz="4000" spc="-1" strike="noStrike">
              <a:solidFill>
                <a:srgbClr val="d2533c"/>
              </a:solidFill>
              <a:latin typeface="Cambria"/>
            </a:endParaRPr>
          </a:p>
        </p:txBody>
      </p:sp>
      <p:sp>
        <p:nvSpPr>
          <p:cNvPr id="832" name="CustomShape 3"/>
          <p:cNvSpPr/>
          <p:nvPr/>
        </p:nvSpPr>
        <p:spPr>
          <a:xfrm>
            <a:off x="787320" y="2314800"/>
            <a:ext cx="11997000" cy="3801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ourier New"/>
                <a:ea typeface="Courier New"/>
              </a:rPr>
              <a:t>Copyright by many contributors; see http://babel.eclipse.org/</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Original Code &lt;s&gt;Copyright (C) 1994, Jeff Hostetler, Spyglass, Inc.&lt;/s&gt;</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Portions of Content-MD5 code &lt;s&gt;Copyright (C) 1993, 1994 by Carnegie Mellon</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University&lt;/s&gt; (see Copyright below).</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Portions of Content-MD5 code &lt;s&gt;Copyright (C) 1991 Bell Communications </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Research, Inc. (Bellcore&lt;/s&gt;) (see Copyright below).</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Portions extracted from mpack, John G. Myers - jgm+@cmu.edu</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Content-MD5 Code &lt;s&gt;contributed by Martin Hamilton (martin@net.lut.ac.uk)&lt;/s&gt;</a:t>
            </a:r>
            <a:endParaRPr b="0" lang="en-US" sz="1800" spc="-1" strike="noStrike">
              <a:latin typeface="Cambria"/>
            </a:endParaRPr>
          </a:p>
        </p:txBody>
      </p:sp>
    </p:spTree>
  </p:cSld>
  <p:timing>
    <p:tnLst>
      <p:par>
        <p:cTn id="199" dur="indefinite" restart="never" nodeType="tmRoot">
          <p:childTnLst>
            <p:seq>
              <p:cTn id="200" dur="indefinite"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Binaries are compiled applications, libraries, software that can be used</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Binary = code translated from programming language to executable code by processor → information encoded</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Binaries can be part of an OSS component distribution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Binaries can include OSS</a:t>
            </a:r>
            <a:endParaRPr b="0" lang="en-US" sz="2400" spc="-1" strike="noStrike">
              <a:latin typeface="Cambria"/>
            </a:endParaRPr>
          </a:p>
          <a:p>
            <a:pPr>
              <a:lnSpc>
                <a:spcPct val="115000"/>
              </a:lnSpc>
            </a:pPr>
            <a:r>
              <a:rPr b="0" lang="en-US" sz="2400" spc="-1" strike="noStrike">
                <a:solidFill>
                  <a:srgbClr val="000000"/>
                </a:solidFill>
                <a:latin typeface="Arial"/>
                <a:ea typeface="Arial"/>
              </a:rPr>
              <a:t>How to understand what is contained in a binary?</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Main problem 1: different binary technologies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Main problem 2: small variations, new binary</a:t>
            </a:r>
            <a:endParaRPr b="0" lang="en-US" sz="2400" spc="-1" strike="noStrike">
              <a:latin typeface="Cambria"/>
            </a:endParaRPr>
          </a:p>
          <a:p>
            <a:pPr>
              <a:lnSpc>
                <a:spcPct val="115000"/>
              </a:lnSpc>
            </a:pPr>
            <a:endParaRPr b="0" lang="en-US" sz="2400" spc="-1" strike="noStrike">
              <a:latin typeface="Cambria"/>
            </a:endParaRPr>
          </a:p>
        </p:txBody>
      </p:sp>
      <p:sp>
        <p:nvSpPr>
          <p:cNvPr id="834"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Identifying Licenses: Binaries</a:t>
            </a:r>
            <a:endParaRPr b="0" lang="en-US" sz="4000" spc="-1" strike="noStrike">
              <a:solidFill>
                <a:srgbClr val="d2533c"/>
              </a:solidFill>
              <a:latin typeface="Cambria"/>
            </a:endParaRPr>
          </a:p>
        </p:txBody>
      </p:sp>
    </p:spTree>
  </p:cSld>
  <p:timing>
    <p:tnLst>
      <p:par>
        <p:cTn id="201" dur="indefinite" restart="never" nodeType="tmRoot">
          <p:childTnLst>
            <p:seq>
              <p:cTn id="202" dur="indefinite"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CustomShape 1"/>
          <p:cNvSpPr/>
          <p:nvPr/>
        </p:nvSpPr>
        <p:spPr>
          <a:xfrm>
            <a:off x="515160" y="1973880"/>
            <a:ext cx="11036880" cy="3522600"/>
          </a:xfrm>
          <a:prstGeom prst="rect">
            <a:avLst/>
          </a:prstGeom>
          <a:noFill/>
          <a:ln>
            <a:noFill/>
          </a:ln>
        </p:spPr>
        <p:style>
          <a:lnRef idx="0"/>
          <a:fillRef idx="0"/>
          <a:effectRef idx="0"/>
          <a:fontRef idx="minor"/>
        </p:style>
      </p:sp>
      <p:sp>
        <p:nvSpPr>
          <p:cNvPr id="836" name="CustomShape 2"/>
          <p:cNvSpPr/>
          <p:nvPr/>
        </p:nvSpPr>
        <p:spPr>
          <a:xfrm>
            <a:off x="686160" y="1792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Part II: Your Own Software</a:t>
            </a:r>
            <a:endParaRPr b="0" lang="en-US" sz="4000" spc="-1" strike="noStrike">
              <a:solidFill>
                <a:srgbClr val="d2533c"/>
              </a:solidFill>
              <a:latin typeface="Cambria"/>
            </a:endParaRPr>
          </a:p>
        </p:txBody>
      </p:sp>
      <p:sp>
        <p:nvSpPr>
          <p:cNvPr id="837"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38" name="CustomShape 4"/>
          <p:cNvSpPr/>
          <p:nvPr/>
        </p:nvSpPr>
        <p:spPr>
          <a:xfrm>
            <a:off x="4703760" y="2015640"/>
            <a:ext cx="3165120" cy="3453120"/>
          </a:xfrm>
          <a:prstGeom prst="rect">
            <a:avLst/>
          </a:prstGeom>
          <a:solidFill>
            <a:srgbClr val="ffff00"/>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39" name="CustomShape 5"/>
          <p:cNvSpPr/>
          <p:nvPr/>
        </p:nvSpPr>
        <p:spPr>
          <a:xfrm>
            <a:off x="8130960" y="19868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840"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fillRef idx="0"/>
          <a:effectRef idx="0"/>
          <a:fontRef idx="minor"/>
        </p:style>
      </p:sp>
      <p:sp>
        <p:nvSpPr>
          <p:cNvPr id="841"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Meeting</a:t>
            </a:r>
            <a:br/>
            <a:r>
              <a:rPr b="0" lang="en-US" sz="2400" spc="-1" strike="noStrike">
                <a:solidFill>
                  <a:srgbClr val="000000"/>
                </a:solidFill>
                <a:latin typeface="Arial"/>
                <a:ea typeface="Arial"/>
              </a:rPr>
              <a:t>Obligations,</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Reporting acc.</a:t>
            </a:r>
            <a:br/>
            <a:r>
              <a:rPr b="0" lang="en-US" sz="2400" spc="-1" strike="noStrike">
                <a:solidFill>
                  <a:srgbClr val="000000"/>
                </a:solidFill>
                <a:latin typeface="Arial"/>
                <a:ea typeface="Arial"/>
              </a:rPr>
              <a:t>to Licensing</a:t>
            </a:r>
            <a:endParaRPr b="0" lang="en-US" sz="2400" spc="-1" strike="noStrike">
              <a:latin typeface="Cambria"/>
            </a:endParaRPr>
          </a:p>
        </p:txBody>
      </p:sp>
      <p:sp>
        <p:nvSpPr>
          <p:cNvPr id="842"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Quality</a:t>
            </a:r>
            <a:br/>
            <a:r>
              <a:rPr b="0" lang="en-US" sz="2400" spc="-1" strike="noStrike">
                <a:solidFill>
                  <a:srgbClr val="000000"/>
                </a:solidFill>
                <a:latin typeface="Arial"/>
                <a:ea typeface="Arial"/>
              </a:rPr>
              <a:t>Control</a:t>
            </a:r>
            <a:endParaRPr b="0" lang="en-US" sz="2400" spc="-1" strike="noStrike">
              <a:latin typeface="Cambria"/>
            </a:endParaRPr>
          </a:p>
        </p:txBody>
      </p:sp>
      <p:sp>
        <p:nvSpPr>
          <p:cNvPr id="843"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Tree>
  </p:cSld>
  <p:timing>
    <p:tnLst>
      <p:par>
        <p:cTn id="203" dur="indefinite" restart="never" nodeType="tmRoot">
          <p:childTnLst>
            <p:seq>
              <p:cTn id="204" dur="indefinite"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CustomShape 1"/>
          <p:cNvSpPr/>
          <p:nvPr/>
        </p:nvSpPr>
        <p:spPr>
          <a:xfrm>
            <a:off x="719640" y="1619640"/>
            <a:ext cx="11036880" cy="425556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Sometimes, genuinely written software is expected</a:t>
            </a:r>
            <a:br/>
            <a:r>
              <a:rPr b="0" lang="en-US" sz="2400" spc="-1" strike="noStrike">
                <a:solidFill>
                  <a:srgbClr val="000000"/>
                </a:solidFill>
                <a:latin typeface="Arial"/>
                <a:ea typeface="Arial"/>
              </a:rPr>
              <a:t>but “copy &amp; paste” solution can be very near</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Open source projects are publicly available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But also other files are valuable: scripts, icons, images, css files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and code copied from Web sites for best practices and snippets</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Copy paste of source code from the Internet in your code can be done: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Respecting the author’s interests required: licensing, copyright</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Generally, reuse is good - opposed to reinventing the wheel</a:t>
            </a:r>
            <a:endParaRPr b="0" lang="en-US" sz="2400" spc="-1" strike="noStrike">
              <a:latin typeface="Cambria"/>
            </a:endParaRPr>
          </a:p>
        </p:txBody>
      </p:sp>
      <p:sp>
        <p:nvSpPr>
          <p:cNvPr id="845"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What is the Issue with Your Software?</a:t>
            </a:r>
            <a:endParaRPr b="0" lang="en-US" sz="4000" spc="-1" strike="noStrike">
              <a:solidFill>
                <a:srgbClr val="d2533c"/>
              </a:solidFill>
              <a:latin typeface="Cambria"/>
            </a:endParaRPr>
          </a:p>
        </p:txBody>
      </p:sp>
    </p:spTree>
  </p:cSld>
  <p:timing>
    <p:tnLst>
      <p:par>
        <p:cTn id="205" dur="indefinite" restart="never" nodeType="tmRoot">
          <p:childTnLst>
            <p:seq>
              <p:cTn id="206" dur="indefinite"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Good education and engineering codex can be solution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Plain “copy &amp; paste” of source code is bad practice anyway today</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Duplicated code reduces maintainability</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Engineers like clean dependency management</a:t>
            </a:r>
            <a:endParaRPr b="0" lang="en-US" sz="2400" spc="-1" strike="noStrike">
              <a:latin typeface="Cambria"/>
            </a:endParaRPr>
          </a:p>
          <a:p>
            <a:pPr marL="432000" indent="-386280">
              <a:lnSpc>
                <a:spcPct val="115000"/>
              </a:lnSpc>
              <a:buClr>
                <a:srgbClr val="000000"/>
              </a:buClr>
              <a:buFont typeface="Noto Sans Symbols"/>
              <a:buChar char="●"/>
            </a:pPr>
            <a:endParaRPr b="0" lang="en-US" sz="2400" spc="-1" strike="noStrike">
              <a:latin typeface="Cambria"/>
            </a:endParaRPr>
          </a:p>
          <a:p>
            <a:pPr>
              <a:lnSpc>
                <a:spcPct val="115000"/>
              </a:lnSpc>
            </a:pPr>
            <a:r>
              <a:rPr b="0" lang="en-US" sz="2400" spc="-1" strike="noStrike">
                <a:solidFill>
                  <a:srgbClr val="000000"/>
                </a:solidFill>
                <a:latin typeface="Arial"/>
                <a:ea typeface="Arial"/>
              </a:rPr>
              <a:t>For all other cases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Scanning tools for source code based on comparing text portions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Using a database of already published source code (by other party)</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What is in Internet, tutorial code from vendors, Github</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Licensing: scan for licensing statements again</a:t>
            </a:r>
            <a:endParaRPr b="0" lang="en-US" sz="2400" spc="-1" strike="noStrike">
              <a:latin typeface="Cambria"/>
            </a:endParaRPr>
          </a:p>
        </p:txBody>
      </p:sp>
      <p:sp>
        <p:nvSpPr>
          <p:cNvPr id="847"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Code Scanning</a:t>
            </a:r>
            <a:endParaRPr b="0" lang="en-US" sz="4000" spc="-1" strike="noStrike">
              <a:solidFill>
                <a:srgbClr val="cb3d39"/>
              </a:solidFill>
              <a:latin typeface="Cambria"/>
            </a:endParaRPr>
          </a:p>
        </p:txBody>
      </p:sp>
    </p:spTree>
  </p:cSld>
  <p:timing>
    <p:tnLst>
      <p:par>
        <p:cTn id="207" dur="indefinite" restart="never" nodeType="tmRoot">
          <p:childTnLst>
            <p:seq>
              <p:cTn id="208" dur="indefinite"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CustomShape 1"/>
          <p:cNvSpPr/>
          <p:nvPr/>
        </p:nvSpPr>
        <p:spPr>
          <a:xfrm>
            <a:off x="515160" y="1973880"/>
            <a:ext cx="11036880" cy="3522600"/>
          </a:xfrm>
          <a:prstGeom prst="rect">
            <a:avLst/>
          </a:prstGeom>
          <a:noFill/>
          <a:ln>
            <a:noFill/>
          </a:ln>
        </p:spPr>
        <p:style>
          <a:lnRef idx="0"/>
          <a:fillRef idx="0"/>
          <a:effectRef idx="0"/>
          <a:fontRef idx="minor"/>
        </p:style>
      </p:sp>
      <p:sp>
        <p:nvSpPr>
          <p:cNvPr id="849" name="CustomShape 2"/>
          <p:cNvSpPr/>
          <p:nvPr/>
        </p:nvSpPr>
        <p:spPr>
          <a:xfrm>
            <a:off x="686160" y="1792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Part III: Outbound Software</a:t>
            </a:r>
            <a:endParaRPr b="0" lang="en-US" sz="4000" spc="-1" strike="noStrike">
              <a:solidFill>
                <a:srgbClr val="cb3d39"/>
              </a:solidFill>
              <a:latin typeface="Cambria"/>
            </a:endParaRPr>
          </a:p>
        </p:txBody>
      </p:sp>
      <p:sp>
        <p:nvSpPr>
          <p:cNvPr id="850"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51" name="CustomShape 4"/>
          <p:cNvSpPr/>
          <p:nvPr/>
        </p:nvSpPr>
        <p:spPr>
          <a:xfrm>
            <a:off x="4703760" y="20156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52" name="CustomShape 5"/>
          <p:cNvSpPr/>
          <p:nvPr/>
        </p:nvSpPr>
        <p:spPr>
          <a:xfrm>
            <a:off x="8130960" y="1986840"/>
            <a:ext cx="3165120" cy="3453120"/>
          </a:xfrm>
          <a:prstGeom prst="rect">
            <a:avLst/>
          </a:prstGeom>
          <a:solidFill>
            <a:srgbClr val="ffff00"/>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853"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fillRef idx="0"/>
          <a:effectRef idx="0"/>
          <a:fontRef idx="minor"/>
        </p:style>
      </p:sp>
      <p:sp>
        <p:nvSpPr>
          <p:cNvPr id="854"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
        <p:nvSpPr>
          <p:cNvPr id="855"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Quality</a:t>
            </a:r>
            <a:br/>
            <a:r>
              <a:rPr b="0" lang="en-US" sz="2400" spc="-1" strike="noStrike">
                <a:solidFill>
                  <a:srgbClr val="000000"/>
                </a:solidFill>
                <a:latin typeface="Arial"/>
                <a:ea typeface="Arial"/>
              </a:rPr>
              <a:t>Control</a:t>
            </a:r>
            <a:endParaRPr b="0" lang="en-US" sz="2400" spc="-1" strike="noStrike">
              <a:latin typeface="Cambria"/>
            </a:endParaRPr>
          </a:p>
        </p:txBody>
      </p:sp>
      <p:sp>
        <p:nvSpPr>
          <p:cNvPr id="856"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Tree>
  </p:cSld>
  <p:timing>
    <p:tnLst>
      <p:par>
        <p:cTn id="209" dur="indefinite" restart="never" nodeType="tmRoot">
          <p:childTnLst>
            <p:seq>
              <p:cTn id="210" dur="indefinite"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CustomShape 1"/>
          <p:cNvSpPr/>
          <p:nvPr/>
        </p:nvSpPr>
        <p:spPr>
          <a:xfrm>
            <a:off x="719640" y="1619640"/>
            <a:ext cx="11036880" cy="35226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Distributing OSS as part of product or project</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E.g. requires notice file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Listing all licenses, listing copyright notice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as a basic and common license obligation</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E.g. written offer to provide the OSS code</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Builds upon knowledge on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Which OSS components are in (here comes the BOM!)</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Which licenses in there, copyright notices</a:t>
            </a:r>
            <a:endParaRPr b="0" lang="en-US" sz="2400" spc="-1" strike="noStrike">
              <a:latin typeface="Cambria"/>
            </a:endParaRPr>
          </a:p>
        </p:txBody>
      </p:sp>
      <p:sp>
        <p:nvSpPr>
          <p:cNvPr id="858"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Case 1: Distribution of OSS (1)</a:t>
            </a:r>
            <a:endParaRPr b="0" lang="en-US" sz="4000" spc="-1" strike="noStrike">
              <a:solidFill>
                <a:srgbClr val="cb3d39"/>
              </a:solidFill>
              <a:latin typeface="Cambria"/>
            </a:endParaRPr>
          </a:p>
        </p:txBody>
      </p:sp>
    </p:spTree>
  </p:cSld>
  <p:timing>
    <p:tnLst>
      <p:par>
        <p:cTn id="211" dur="indefinite" restart="never" nodeType="tmRoot">
          <p:childTnLst>
            <p:seq>
              <p:cTn id="212" dur="indefinite"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Project or product documentation can require, e.g.</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All tests passed</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But as well: all licenses checked?</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For their obligations, for their compatibility</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Or: All OSS required material ready for distribution</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Requires (as well)</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Which OSS components are in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Which licenses in there, copyright notices</a:t>
            </a:r>
            <a:br/>
            <a:r>
              <a:rPr b="0" lang="en-US" sz="2000" spc="-1" strike="noStrike">
                <a:solidFill>
                  <a:srgbClr val="000000"/>
                </a:solidFill>
                <a:latin typeface="Arial"/>
                <a:ea typeface="Arial"/>
              </a:rPr>
              <a:t> </a:t>
            </a:r>
            <a:endParaRPr b="0" lang="en-US" sz="2000" spc="-1" strike="noStrike">
              <a:latin typeface="Cambria"/>
            </a:endParaRPr>
          </a:p>
        </p:txBody>
      </p:sp>
      <p:sp>
        <p:nvSpPr>
          <p:cNvPr id="860"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Case 2: Quality Management</a:t>
            </a:r>
            <a:endParaRPr b="0" lang="en-US" sz="4000" spc="-1" strike="noStrike">
              <a:solidFill>
                <a:srgbClr val="cb3d39"/>
              </a:solidFill>
              <a:latin typeface="Cambria"/>
            </a:endParaRPr>
          </a:p>
        </p:txBody>
      </p:sp>
    </p:spTree>
  </p:cSld>
  <p:timing>
    <p:tnLst>
      <p:par>
        <p:cTn id="213" dur="indefinite" restart="never" nodeType="tmRoot">
          <p:childTnLst>
            <p:seq>
              <p:cTn id="214" dur="indefinite"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Some licenses are not compatible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That is life, for example GPL &lt;-&gt; EPL incompatibility</a:t>
            </a:r>
            <a:endParaRPr b="0" lang="en-US" sz="2400" spc="-1" strike="noStrike">
              <a:latin typeface="Cambria"/>
            </a:endParaRPr>
          </a:p>
          <a:p>
            <a:pPr marL="432000" indent="-386280">
              <a:lnSpc>
                <a:spcPct val="115000"/>
              </a:lnSpc>
              <a:buClr>
                <a:srgbClr val="93a299"/>
              </a:buClr>
              <a:buFont typeface="Symbol" charset="2"/>
              <a:buChar char=""/>
            </a:pPr>
            <a:r>
              <a:rPr b="0" i="1" lang="en-US" sz="2400" spc="-1" strike="noStrike">
                <a:solidFill>
                  <a:srgbClr val="000000"/>
                </a:solidFill>
                <a:latin typeface="Arial"/>
                <a:ea typeface="Arial"/>
              </a:rPr>
              <a:t>Distribution based on GPL works and EPL works:</a:t>
            </a:r>
            <a:br/>
            <a:r>
              <a:rPr b="0" i="1" lang="en-US" sz="2400" spc="-1" strike="noStrike">
                <a:solidFill>
                  <a:srgbClr val="000000"/>
                </a:solidFill>
                <a:latin typeface="Arial"/>
                <a:ea typeface="Arial"/>
              </a:rPr>
              <a:t>maybe a problem</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Some license statements are ambiguous </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For example „Licensed under BSD”</a:t>
            </a:r>
            <a:endParaRPr b="0" lang="en-US" sz="2400" spc="-1" strike="noStrike">
              <a:latin typeface="Cambria"/>
            </a:endParaRPr>
          </a:p>
          <a:p>
            <a:pPr marL="432000" indent="-386280">
              <a:lnSpc>
                <a:spcPct val="115000"/>
              </a:lnSpc>
              <a:buClr>
                <a:srgbClr val="93a299"/>
              </a:buClr>
              <a:buFont typeface="Symbol" charset="2"/>
              <a:buChar char=""/>
            </a:pPr>
            <a:r>
              <a:rPr b="0" i="1" lang="en-US" sz="2400" spc="-1" strike="noStrike">
                <a:solidFill>
                  <a:srgbClr val="000000"/>
                </a:solidFill>
                <a:latin typeface="Arial"/>
                <a:ea typeface="Arial"/>
              </a:rPr>
              <a:t>Requires legal decision how did you decide this statement</a:t>
            </a:r>
            <a:endParaRPr b="0" lang="en-US" sz="2400" spc="-1" strike="noStrike">
              <a:latin typeface="Cambria"/>
            </a:endParaRPr>
          </a:p>
        </p:txBody>
      </p:sp>
      <p:sp>
        <p:nvSpPr>
          <p:cNvPr id="862"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Case 3: Ensuring Distribution Rights</a:t>
            </a:r>
            <a:endParaRPr b="0" lang="en-US" sz="4000" spc="-1" strike="noStrike">
              <a:solidFill>
                <a:srgbClr val="cb3d39"/>
              </a:solidFill>
              <a:latin typeface="Cambria"/>
            </a:endParaRPr>
          </a:p>
        </p:txBody>
      </p:sp>
    </p:spTree>
  </p:cSld>
  <p:timing>
    <p:tnLst>
      <p:par>
        <p:cTn id="215" dur="indefinite" restart="never" nodeType="tmRoot">
          <p:childTnLst>
            <p:seq>
              <p:cTn id="216" dur="indefinite"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Some license statements need documentation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For example: „for license conditions, see Web site”</a:t>
            </a:r>
            <a:endParaRPr b="0" lang="en-US" sz="2400" spc="-1" strike="noStrike">
              <a:latin typeface="Cambria"/>
            </a:endParaRPr>
          </a:p>
          <a:p>
            <a:pPr marL="432000" indent="-386280">
              <a:lnSpc>
                <a:spcPct val="115000"/>
              </a:lnSpc>
              <a:buClr>
                <a:srgbClr val="93a299"/>
              </a:buClr>
              <a:buFont typeface="Symbol" charset="2"/>
              <a:buChar char=""/>
            </a:pPr>
            <a:r>
              <a:rPr b="0" i="1" lang="en-US" sz="2400" spc="-1" strike="noStrike">
                <a:solidFill>
                  <a:srgbClr val="000000"/>
                </a:solidFill>
                <a:latin typeface="Arial"/>
                <a:ea typeface="Arial"/>
              </a:rPr>
              <a:t>Web site needs to be archived</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Some licenses are not compatible with the business case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E.g. Start up implements medical analysis algorithm after years of research, danger of being copied by market leaders </a:t>
            </a:r>
            <a:endParaRPr b="0" lang="en-US" sz="2400" spc="-1" strike="noStrike">
              <a:latin typeface="Cambria"/>
            </a:endParaRPr>
          </a:p>
          <a:p>
            <a:pPr marL="432000" indent="-386280">
              <a:lnSpc>
                <a:spcPct val="115000"/>
              </a:lnSpc>
              <a:buClr>
                <a:srgbClr val="93a299"/>
              </a:buClr>
              <a:buFont typeface="Symbol" charset="2"/>
              <a:buChar char=""/>
            </a:pPr>
            <a:r>
              <a:rPr b="0" i="1" lang="en-US" sz="2400" spc="-1" strike="noStrike">
                <a:solidFill>
                  <a:srgbClr val="000000"/>
                </a:solidFill>
                <a:latin typeface="Arial"/>
                <a:ea typeface="Arial"/>
              </a:rPr>
              <a:t>License obligations need to be compatible with business goals</a:t>
            </a:r>
            <a:endParaRPr b="0" lang="en-US" sz="2400" spc="-1" strike="noStrike">
              <a:latin typeface="Cambria"/>
            </a:endParaRPr>
          </a:p>
        </p:txBody>
      </p:sp>
      <p:sp>
        <p:nvSpPr>
          <p:cNvPr id="864"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Besides Delivering, Internal Work</a:t>
            </a:r>
            <a:endParaRPr b="0" lang="en-US" sz="4000" spc="-1" strike="noStrike">
              <a:solidFill>
                <a:srgbClr val="cb3d39"/>
              </a:solidFill>
              <a:latin typeface="Cambria"/>
            </a:endParaRPr>
          </a:p>
        </p:txBody>
      </p:sp>
    </p:spTree>
  </p:cSld>
  <p:timing>
    <p:tnLst>
      <p:par>
        <p:cTn id="217" dur="indefinite" restart="never" nodeType="tmRoot">
          <p:childTnLst>
            <p:seq>
              <p:cTn id="21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236" name="TextShape 2"/>
          <p:cNvSpPr txBox="1"/>
          <p:nvPr/>
        </p:nvSpPr>
        <p:spPr>
          <a:xfrm>
            <a:off x="923760" y="1682280"/>
            <a:ext cx="10515240" cy="426780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What type of material does copyright law protect?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copyright rights are most important for software?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Can software be subject to a patent?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rights does a patent give to the patent owner?</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If you independently develop your own software, is it possible that</a:t>
            </a:r>
            <a:br/>
            <a:r>
              <a:rPr b="0" lang="en-US" sz="2400" spc="-1" strike="noStrike">
                <a:solidFill>
                  <a:srgbClr val="292934"/>
                </a:solidFill>
                <a:latin typeface="Roboto"/>
                <a:ea typeface="Roboto"/>
              </a:rPr>
              <a:t>you might need a copyright license from a third party for that software?</a:t>
            </a:r>
            <a:br/>
            <a:r>
              <a:rPr b="0" lang="en-US" sz="2400" spc="-1" strike="noStrike">
                <a:solidFill>
                  <a:srgbClr val="292934"/>
                </a:solidFill>
                <a:latin typeface="Roboto"/>
                <a:ea typeface="Roboto"/>
              </a:rPr>
              <a:t>A patent license?</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Also with commercial software, appropriate licensing must be ensured:</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Does contract cover rights for intended commercial use?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Where is the contract by the way?</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Ensuring distribution obligations is required, for example: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Documentation of distribution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Time- / volume-limited licensing</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Logo printed on box necessary</a:t>
            </a:r>
            <a:endParaRPr b="0" lang="en-US" sz="2400" spc="-1" strike="noStrike">
              <a:latin typeface="Cambria"/>
            </a:endParaRPr>
          </a:p>
        </p:txBody>
      </p:sp>
      <p:sp>
        <p:nvSpPr>
          <p:cNvPr id="866"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Excursus: Not OSS only, all 3</a:t>
            </a:r>
            <a:r>
              <a:rPr b="0" lang="en-US" sz="4000" spc="-1" strike="noStrike" baseline="30000">
                <a:solidFill>
                  <a:srgbClr val="cb3d39"/>
                </a:solidFill>
                <a:latin typeface="Open Sans"/>
                <a:ea typeface="Open Sans"/>
              </a:rPr>
              <a:t>rd</a:t>
            </a:r>
            <a:r>
              <a:rPr b="0" lang="en-US" sz="4000" spc="-1" strike="noStrike">
                <a:solidFill>
                  <a:srgbClr val="cb3d39"/>
                </a:solidFill>
                <a:latin typeface="Open Sans"/>
                <a:ea typeface="Open Sans"/>
              </a:rPr>
              <a:t> Parties</a:t>
            </a:r>
            <a:endParaRPr b="0" lang="en-US" sz="4000" spc="-1" strike="noStrike">
              <a:solidFill>
                <a:srgbClr val="cb3d39"/>
              </a:solidFill>
              <a:latin typeface="Cambria"/>
            </a:endParaRPr>
          </a:p>
        </p:txBody>
      </p:sp>
    </p:spTree>
  </p:cSld>
  <p:timing>
    <p:tnLst>
      <p:par>
        <p:cTn id="219" dur="indefinite" restart="never" nodeType="tmRoot">
          <p:childTnLst>
            <p:seq>
              <p:cTn id="220" dur="indefinite"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BOM: „Bill of Material”</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It is a general question what is in the delivery</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Understand the nature of the delivery (How much OSS?)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Understand potential issues (IP)</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How else to ensure license compliance?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Basics of supply chain issues actually apply also to software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Software Package Data Exchange (SPDX) specifies one implementation how to express a BOM of a software package [1]</a:t>
            </a:r>
            <a:endParaRPr b="0" lang="en-US" sz="2400" spc="-1" strike="noStrike">
              <a:latin typeface="Cambria"/>
            </a:endParaRPr>
          </a:p>
        </p:txBody>
      </p:sp>
      <p:sp>
        <p:nvSpPr>
          <p:cNvPr id="868"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BOM Documentation (1)</a:t>
            </a:r>
            <a:endParaRPr b="0" lang="en-US" sz="4000" spc="-1" strike="noStrike">
              <a:solidFill>
                <a:srgbClr val="cb3d39"/>
              </a:solidFill>
              <a:latin typeface="Cambria"/>
            </a:endParaRPr>
          </a:p>
        </p:txBody>
      </p:sp>
      <p:sp>
        <p:nvSpPr>
          <p:cNvPr id="869" name="CustomShape 3"/>
          <p:cNvSpPr/>
          <p:nvPr/>
        </p:nvSpPr>
        <p:spPr>
          <a:xfrm>
            <a:off x="719640" y="5526720"/>
            <a:ext cx="11184840" cy="535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Arial"/>
                <a:ea typeface="Arial"/>
              </a:rPr>
              <a:t>[1] https://spdx.org/</a:t>
            </a:r>
            <a:endParaRPr b="0" lang="en-US" sz="2000" spc="-1" strike="noStrike">
              <a:latin typeface="Cambria"/>
            </a:endParaRPr>
          </a:p>
        </p:txBody>
      </p:sp>
    </p:spTree>
  </p:cSld>
  <p:timing>
    <p:tnLst>
      <p:par>
        <p:cTn id="221" dur="indefinite" restart="never" nodeType="tmRoot">
          <p:childTnLst>
            <p:seq>
              <p:cTn id="222" dur="indefinite"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CustomShape 1"/>
          <p:cNvSpPr/>
          <p:nvPr/>
        </p:nvSpPr>
        <p:spPr>
          <a:xfrm>
            <a:off x="719640" y="1619640"/>
            <a:ext cx="11468880" cy="413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Bill of material can be general obligation, for example at:</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USA: Cyber Supply Chain Management</a:t>
            </a:r>
            <a:br/>
            <a:r>
              <a:rPr b="0" lang="en-US" sz="2400" spc="-1" strike="noStrike">
                <a:solidFill>
                  <a:srgbClr val="000000"/>
                </a:solidFill>
                <a:latin typeface="Arial"/>
                <a:ea typeface="Arial"/>
              </a:rPr>
              <a:t>and Transparency Act of 2014</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Germany: KRITIS: BSI-Kritisverordnung [2]</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Obliged to report service disturbances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Obliged to implement information security</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Requires knowledge about BOM</a:t>
            </a:r>
            <a:endParaRPr b="0" lang="en-US" sz="2400" spc="-1" strike="noStrike">
              <a:latin typeface="Cambria"/>
            </a:endParaRPr>
          </a:p>
        </p:txBody>
      </p:sp>
      <p:sp>
        <p:nvSpPr>
          <p:cNvPr id="871"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BOM Documentation (2)</a:t>
            </a:r>
            <a:endParaRPr b="0" lang="en-US" sz="4000" spc="-1" strike="noStrike">
              <a:solidFill>
                <a:srgbClr val="cb3d39"/>
              </a:solidFill>
              <a:latin typeface="Cambria"/>
            </a:endParaRPr>
          </a:p>
        </p:txBody>
      </p:sp>
      <p:sp>
        <p:nvSpPr>
          <p:cNvPr id="872" name="CustomShape 3"/>
          <p:cNvSpPr/>
          <p:nvPr/>
        </p:nvSpPr>
        <p:spPr>
          <a:xfrm>
            <a:off x="719640" y="5425200"/>
            <a:ext cx="11184840" cy="535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Arial"/>
                <a:ea typeface="Arial"/>
              </a:rPr>
              <a:t>[2] https://www.bmi.bund.de/SharedDocs/pressemitteilungen/DE/2017/06/nis-richtlinie.html</a:t>
            </a:r>
            <a:endParaRPr b="0" lang="en-US" sz="2000" spc="-1" strike="noStrike">
              <a:latin typeface="Cambria"/>
            </a:endParaRPr>
          </a:p>
        </p:txBody>
      </p:sp>
    </p:spTree>
  </p:cSld>
  <p:timing>
    <p:tnLst>
      <p:par>
        <p:cTn id="223" dur="indefinite" restart="never" nodeType="tmRoot">
          <p:childTnLst>
            <p:seq>
              <p:cTn id="224" dur="indefinite"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CustomShape 1"/>
          <p:cNvSpPr/>
          <p:nvPr/>
        </p:nvSpPr>
        <p:spPr>
          <a:xfrm>
            <a:off x="719640" y="1619640"/>
            <a:ext cx="11036880" cy="413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Yes, it is true: sometimes software developers</a:t>
            </a:r>
            <a:br/>
            <a:r>
              <a:rPr b="0" lang="en-US" sz="2400" spc="-1" strike="noStrike">
                <a:solidFill>
                  <a:srgbClr val="000000"/>
                </a:solidFill>
                <a:latin typeface="Arial"/>
                <a:ea typeface="Arial"/>
              </a:rPr>
              <a:t>want to publish their work</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Excursus: Motivation 3.0 [3]</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How to publish? - A process topic</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But documentation is required (besides the publication)</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What are the involved licenses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What is the own license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Are formal aspects met?</a:t>
            </a:r>
            <a:endParaRPr b="0" lang="en-US" sz="2400" spc="-1" strike="noStrike">
              <a:latin typeface="Cambria"/>
            </a:endParaRPr>
          </a:p>
        </p:txBody>
      </p:sp>
      <p:sp>
        <p:nvSpPr>
          <p:cNvPr id="874"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Your Own Software as OSS (1) </a:t>
            </a:r>
            <a:endParaRPr b="0" lang="en-US" sz="4000" spc="-1" strike="noStrike">
              <a:solidFill>
                <a:srgbClr val="cb3d39"/>
              </a:solidFill>
              <a:latin typeface="Cambria"/>
            </a:endParaRPr>
          </a:p>
        </p:txBody>
      </p:sp>
      <p:sp>
        <p:nvSpPr>
          <p:cNvPr id="875" name="CustomShape 3"/>
          <p:cNvSpPr/>
          <p:nvPr/>
        </p:nvSpPr>
        <p:spPr>
          <a:xfrm>
            <a:off x="719640" y="5425200"/>
            <a:ext cx="11184840" cy="535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Arial"/>
                <a:ea typeface="Arial"/>
              </a:rPr>
              <a:t>[3] https://www.youtube.com/watch?v=u6XAPnuFjJc</a:t>
            </a:r>
            <a:endParaRPr b="0" lang="en-US" sz="2000" spc="-1" strike="noStrike">
              <a:latin typeface="Cambria"/>
            </a:endParaRPr>
          </a:p>
        </p:txBody>
      </p:sp>
    </p:spTree>
  </p:cSld>
  <p:timing>
    <p:tnLst>
      <p:par>
        <p:cTn id="225" dur="indefinite" restart="never" nodeType="tmRoot">
          <p:childTnLst>
            <p:seq>
              <p:cTn id="226" dur="indefinite"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Analysis here has the goal to</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Confirm involved OSS licensing, business compatible? </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Identify dependencies and binaries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Checking if all the source code is of our origin?</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General quality points (including, but not limited to):</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Do all files have headers? (disclaimers for config files)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Do all files have copyright and authorship statements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Is the documentation of the licensing appropriate?</a:t>
            </a:r>
            <a:endParaRPr b="0" lang="en-US" sz="2400" spc="-1" strike="noStrike">
              <a:latin typeface="Cambria"/>
            </a:endParaRPr>
          </a:p>
        </p:txBody>
      </p:sp>
      <p:sp>
        <p:nvSpPr>
          <p:cNvPr id="877"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Your Own Software as OSS (2) </a:t>
            </a:r>
            <a:endParaRPr b="0" lang="en-US" sz="4000" spc="-1" strike="noStrike">
              <a:solidFill>
                <a:srgbClr val="cb3d39"/>
              </a:solidFill>
              <a:latin typeface="Cambria"/>
            </a:endParaRPr>
          </a:p>
        </p:txBody>
      </p:sp>
    </p:spTree>
  </p:cSld>
  <p:timing>
    <p:tnLst>
      <p:par>
        <p:cTn id="227" dur="indefinite" restart="never" nodeType="tmRoot">
          <p:childTnLst>
            <p:seq>
              <p:cTn id="228" dur="indefinite"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Tools are there, but requirements and purpose require understanding</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First comes the definition of what is needed and then the tool</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Tools are there for analysis, reporting and management</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Different tools serve different purposes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Requires integration of different functions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Integration poses classic IT problems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Interfaces must be understood to avoid manual effort</a:t>
            </a:r>
            <a:endParaRPr b="0" lang="en-US" sz="2400" spc="-1" strike="noStrike">
              <a:latin typeface="Cambria"/>
            </a:endParaRPr>
          </a:p>
        </p:txBody>
      </p:sp>
      <p:sp>
        <p:nvSpPr>
          <p:cNvPr id="879"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Summary of Tool Support</a:t>
            </a:r>
            <a:endParaRPr b="0" lang="en-US" sz="4000" spc="-1" strike="noStrike">
              <a:solidFill>
                <a:srgbClr val="cb3d39"/>
              </a:solidFill>
              <a:latin typeface="Cambria"/>
            </a:endParaRPr>
          </a:p>
        </p:txBody>
      </p:sp>
    </p:spTree>
  </p:cSld>
  <p:timing>
    <p:tnLst>
      <p:par>
        <p:cTn id="229" dur="indefinite" restart="never" nodeType="tmRoot">
          <p:childTnLst>
            <p:seq>
              <p:cTn id="230"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2</a:t>
            </a:r>
            <a:endParaRPr b="0" lang="en-US" sz="3200" spc="-1" strike="noStrike">
              <a:solidFill>
                <a:srgbClr val="000000"/>
              </a:solidFill>
              <a:latin typeface="Arial"/>
            </a:endParaRPr>
          </a:p>
        </p:txBody>
      </p:sp>
      <p:sp>
        <p:nvSpPr>
          <p:cNvPr id="238"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a:ea typeface="Roboto"/>
              </a:rPr>
              <a:t>Introduction to FOSS Licenses</a:t>
            </a:r>
            <a:endParaRPr b="0" lang="en-US" sz="4800" spc="-1" strike="noStrike">
              <a:solidFill>
                <a:srgbClr val="000000"/>
              </a:solid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Licenses </a:t>
            </a:r>
            <a:endParaRPr b="0" lang="en-US" sz="4000" spc="-1" strike="noStrike">
              <a:solidFill>
                <a:srgbClr val="000000"/>
              </a:solidFill>
              <a:latin typeface="Arial"/>
            </a:endParaRPr>
          </a:p>
        </p:txBody>
      </p:sp>
      <p:sp>
        <p:nvSpPr>
          <p:cNvPr id="240"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FOSS licenses by definition make source code available under terms that allow for modification and redistribution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FOSS licenses may have conditions related to providing attributions, copyright statement preservation, or a written offer to make the source code available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b="0" lang="en-US" sz="2000" spc="-1" strike="noStrike" u="sng">
                <a:solidFill>
                  <a:srgbClr val="0000ff"/>
                </a:solidFill>
                <a:uFillTx/>
                <a:latin typeface="Roboto Mono"/>
                <a:ea typeface="Roboto Mono"/>
                <a:hlinkClick r:id="rId1"/>
              </a:rPr>
              <a:t>http://www.opensource.org/licenses/</a:t>
            </a:r>
            <a:endParaRPr b="0" lang="en-US" sz="2000" spc="-1" strike="noStrike">
              <a:solidFill>
                <a:srgbClr val="000000"/>
              </a:solidFill>
              <a:latin typeface="Arial"/>
            </a:endParaRPr>
          </a:p>
          <a:p>
            <a:pPr marL="182880" indent="-182520">
              <a:lnSpc>
                <a:spcPct val="100000"/>
              </a:lnSpc>
              <a:spcBef>
                <a:spcPts val="479"/>
              </a:spcBef>
            </a:pPr>
            <a:endParaRPr b="0" lang="en-US" sz="2000" spc="-1" strike="noStrike">
              <a:solidFill>
                <a:srgbClr val="000000"/>
              </a:solid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Permissive FOSS Licenses</a:t>
            </a:r>
            <a:endParaRPr b="0" lang="en-US" sz="4000" spc="-1" strike="noStrike">
              <a:solidFill>
                <a:srgbClr val="000000"/>
              </a:solidFill>
              <a:latin typeface="Arial"/>
            </a:endParaRPr>
          </a:p>
        </p:txBody>
      </p:sp>
      <p:sp>
        <p:nvSpPr>
          <p:cNvPr id="242"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Permissive FOSS license: a term used often to describe minimally restrictive FOSS licenses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Example: BSD-3-Clause</a:t>
            </a:r>
            <a:endParaRPr b="0" lang="en-US" sz="2400" spc="-1" strike="noStrike">
              <a:solidFill>
                <a:srgbClr val="000000"/>
              </a:solidFill>
              <a:latin typeface="Arial"/>
            </a:endParaRPr>
          </a:p>
          <a:p>
            <a:pPr lvl="1" marL="457200" indent="-190080">
              <a:lnSpc>
                <a:spcPct val="100000"/>
              </a:lnSpc>
              <a:spcBef>
                <a:spcPts val="420"/>
              </a:spcBef>
              <a:buClr>
                <a:srgbClr val="93a299"/>
              </a:buClr>
              <a:buSzPct val="85000"/>
              <a:buFont typeface="Arial"/>
              <a:buChar char="•"/>
            </a:pPr>
            <a:r>
              <a:rPr b="0" lang="en-US" sz="2100" spc="-1" strike="noStrike">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b="0" lang="en-US" sz="2100" spc="-1" strike="noStrike">
              <a:solidFill>
                <a:srgbClr val="000000"/>
              </a:solidFill>
              <a:latin typeface="Arial"/>
            </a:endParaRPr>
          </a:p>
          <a:p>
            <a:pPr lvl="1" marL="457200" indent="-190080">
              <a:lnSpc>
                <a:spcPct val="100000"/>
              </a:lnSpc>
              <a:spcBef>
                <a:spcPts val="420"/>
              </a:spcBef>
              <a:buClr>
                <a:srgbClr val="93a299"/>
              </a:buClr>
              <a:buSzPct val="85000"/>
              <a:buFont typeface="Arial"/>
              <a:buChar char="•"/>
            </a:pPr>
            <a:r>
              <a:rPr b="0" lang="en-US" sz="2100" spc="-1" strike="noStrike">
                <a:solidFill>
                  <a:srgbClr val="292934"/>
                </a:solidFill>
                <a:latin typeface="Roboto"/>
                <a:ea typeface="Roboto"/>
              </a:rPr>
              <a:t>The license contains a clause restricting use of the names of contributors for endorsement of a derived work without specific permission</a:t>
            </a:r>
            <a:endParaRPr b="0" lang="en-US" sz="2100" spc="-1" strike="noStrike">
              <a:solidFill>
                <a:srgbClr val="000000"/>
              </a:solidFill>
              <a:latin typeface="Arial"/>
            </a:endParaRPr>
          </a:p>
          <a:p>
            <a:pPr marL="182880" indent="-182520">
              <a:lnSpc>
                <a:spcPct val="100000"/>
              </a:lnSpc>
              <a:spcBef>
                <a:spcPts val="499"/>
              </a:spcBef>
              <a:buClr>
                <a:srgbClr val="93a299"/>
              </a:buClr>
              <a:buSzPct val="85000"/>
              <a:buFont typeface="Arial"/>
              <a:buChar char="•"/>
            </a:pPr>
            <a:r>
              <a:rPr b="0" lang="en-US" sz="2500" spc="-1" strike="noStrike">
                <a:solidFill>
                  <a:srgbClr val="292934"/>
                </a:solidFill>
                <a:latin typeface="Roboto"/>
                <a:ea typeface="Roboto"/>
              </a:rPr>
              <a:t>Other examples: MIT, Apache-2.0</a:t>
            </a:r>
            <a:endParaRPr b="0" lang="en-US" sz="2500" spc="-1" strike="noStrike">
              <a:solidFill>
                <a:srgbClr val="000000"/>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License Reciprocity &amp; Copyleft Licenses</a:t>
            </a:r>
            <a:endParaRPr b="0" lang="en-US" sz="4000" spc="-1" strike="noStrike">
              <a:solidFill>
                <a:srgbClr val="000000"/>
              </a:solidFill>
              <a:latin typeface="Arial"/>
            </a:endParaRPr>
          </a:p>
        </p:txBody>
      </p:sp>
      <p:sp>
        <p:nvSpPr>
          <p:cNvPr id="244"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This is referred to as a “copyleft” or “reciprocal” effect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Example of license reciprocity from the GPL version 2.0:</a:t>
            </a:r>
            <a:endParaRPr b="0" lang="en-US" sz="2400" spc="-1" strike="noStrike">
              <a:solidFill>
                <a:srgbClr val="000000"/>
              </a:solidFill>
              <a:latin typeface="Arial"/>
            </a:endParaRPr>
          </a:p>
          <a:p>
            <a:r>
              <a:rPr b="0" i="1" lang="en-US" sz="2000" spc="-1" strike="noStrike">
                <a:solidFill>
                  <a:srgbClr val="292934"/>
                </a:solidFill>
                <a:latin typeface="Roboto"/>
                <a:ea typeface="Roboto"/>
              </a:rPr>
              <a:t>You must cause any work that you distribute or publish, that in whole or in part contains</a:t>
            </a:r>
            <a:br/>
            <a:r>
              <a:rPr b="0" i="1" lang="en-US" sz="2000" spc="-1" strike="noStrike">
                <a:solidFill>
                  <a:srgbClr val="292934"/>
                </a:solidFill>
                <a:latin typeface="Roboto"/>
                <a:ea typeface="Roboto"/>
              </a:rPr>
              <a:t>or is derived from the Program or any part thereof, to be licensed […] under the terms</a:t>
            </a:r>
            <a:br/>
            <a:r>
              <a:rPr b="0" i="1" lang="en-US" sz="2000" spc="-1" strike="noStrike">
                <a:solidFill>
                  <a:srgbClr val="292934"/>
                </a:solidFill>
                <a:latin typeface="Roboto"/>
                <a:ea typeface="Roboto"/>
              </a:rPr>
              <a:t>of this License.</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Licenses that include reciprocity or Copyleft clauses include all versions of the GPL, LGPL, AGPL, MPL and CDDL </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Proprietary License or Closed Source</a:t>
            </a:r>
            <a:endParaRPr b="0" lang="en-US" sz="4000" spc="-1" strike="noStrike">
              <a:solidFill>
                <a:srgbClr val="000000"/>
              </a:solidFill>
              <a:latin typeface="Arial"/>
            </a:endParaRPr>
          </a:p>
        </p:txBody>
      </p:sp>
      <p:sp>
        <p:nvSpPr>
          <p:cNvPr id="246"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A proprietary software license (or commercial license or EULA) has restrictions on the usage, modification and/or distribution of the software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Proprietary licenses are unique to each vendor – there are as many variations of proprietary licenses as there are vendors and each must be evaluated individually</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FOSS developers often use the term “proprietary” to describe a commercial non-FOSS license, even though both FOSS and proprietary licenses are based on intellectual property and provide a license grant to that property</a:t>
            </a:r>
            <a:endParaRPr b="0" lang="en-US" sz="2400" spc="-1" strike="noStrike">
              <a:solidFill>
                <a:srgbClr val="000000"/>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Other Non-FOSS Licensing Situations</a:t>
            </a:r>
            <a:endParaRPr b="0" lang="en-US" sz="4000" spc="-1" strike="noStrike">
              <a:solidFill>
                <a:srgbClr val="000000"/>
              </a:solidFill>
              <a:latin typeface="Arial"/>
            </a:endParaRPr>
          </a:p>
        </p:txBody>
      </p:sp>
      <p:sp>
        <p:nvSpPr>
          <p:cNvPr id="248"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Freeware – software distributed under a proprietary license at no</a:t>
            </a:r>
            <a:br/>
            <a:r>
              <a:rPr b="0" lang="en-US" sz="2400" spc="-1" strike="noStrike">
                <a:solidFill>
                  <a:srgbClr val="292934"/>
                </a:solidFill>
                <a:latin typeface="Roboto"/>
                <a:ea typeface="Roboto"/>
              </a:rPr>
              <a:t>or very low cost</a:t>
            </a:r>
            <a:endParaRPr b="0" lang="en-US" sz="24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The source code may or may not be available, and creation of derivative works is usually restricted</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Freeware software is usually fully functional (no locked features) and available for unlimited use (no locking on days of usage) </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b="0" lang="en-US" sz="18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Shareware – proprietary software provided to users on a trial basis,</a:t>
            </a:r>
            <a:br/>
            <a:r>
              <a:rPr b="0" lang="en-US" sz="2400" spc="-1" strike="noStrike">
                <a:solidFill>
                  <a:srgbClr val="292934"/>
                </a:solidFill>
                <a:latin typeface="Roboto"/>
                <a:ea typeface="Roboto"/>
              </a:rPr>
              <a:t>for a limited time, free of charge and with limited functionalities or features</a:t>
            </a:r>
            <a:endParaRPr b="0" lang="en-US" sz="24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b="0" lang="en-US" sz="1800" spc="-1" strike="noStrike">
              <a:solidFill>
                <a:srgbClr val="000000"/>
              </a:solid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Other Non-FOSS Licensing Situations</a:t>
            </a:r>
            <a:endParaRPr b="0" lang="en-US" sz="4000" spc="-1" strike="noStrike">
              <a:solidFill>
                <a:srgbClr val="000000"/>
              </a:solidFill>
              <a:latin typeface="Arial"/>
            </a:endParaRPr>
          </a:p>
        </p:txBody>
      </p:sp>
      <p:sp>
        <p:nvSpPr>
          <p:cNvPr id="250"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a:t>
            </a:r>
            <a:r>
              <a:rPr b="0" lang="en-US" sz="2400" spc="-1" strike="noStrike">
                <a:solidFill>
                  <a:srgbClr val="292934"/>
                </a:solidFill>
                <a:latin typeface="Roboto"/>
                <a:ea typeface="Roboto"/>
              </a:rPr>
              <a:t>Non-commercial” – some licenses have most of the characteristics of a FOSS license, but are limited to non-commercial use (e.g. CC-BY-NC).</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FOSS by definition cannot limit the field of use of the software</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Commercial use is a field of use so any restriction prevents the license from being FOSS</a:t>
            </a:r>
            <a:endParaRPr b="0" lang="en-US" sz="2000" spc="-1" strike="noStrike">
              <a:solidFill>
                <a:srgbClr val="000000"/>
              </a:solid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Public Domain</a:t>
            </a:r>
            <a:endParaRPr b="0" lang="en-US" sz="4000" spc="-1" strike="noStrike">
              <a:solidFill>
                <a:srgbClr val="000000"/>
              </a:solidFill>
              <a:latin typeface="Arial"/>
            </a:endParaRPr>
          </a:p>
        </p:txBody>
      </p:sp>
      <p:sp>
        <p:nvSpPr>
          <p:cNvPr id="252"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The term </a:t>
            </a:r>
            <a:r>
              <a:rPr b="1" lang="en-US" sz="2400" spc="-1" strike="noStrike">
                <a:solidFill>
                  <a:srgbClr val="292934"/>
                </a:solidFill>
                <a:latin typeface="Roboto"/>
                <a:ea typeface="Roboto"/>
              </a:rPr>
              <a:t>public domain </a:t>
            </a:r>
            <a:r>
              <a:rPr b="0" lang="en-US" sz="2400" spc="-1" strike="noStrike">
                <a:solidFill>
                  <a:srgbClr val="292934"/>
                </a:solidFill>
                <a:latin typeface="Roboto"/>
                <a:ea typeface="Roboto"/>
              </a:rPr>
              <a:t>refers to software not protected by law and therefore usable by the public without requiring a license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Developers may include a </a:t>
            </a:r>
            <a:r>
              <a:rPr b="0" i="1" lang="en-US" sz="2400" spc="-1" strike="noStrike">
                <a:solidFill>
                  <a:srgbClr val="292934"/>
                </a:solidFill>
                <a:latin typeface="Roboto"/>
                <a:ea typeface="Roboto"/>
              </a:rPr>
              <a:t>public domain declaration</a:t>
            </a:r>
            <a:r>
              <a:rPr b="0" lang="en-US" sz="2400" spc="-1" strike="noStrike">
                <a:solidFill>
                  <a:srgbClr val="292934"/>
                </a:solidFill>
                <a:latin typeface="Roboto"/>
                <a:ea typeface="Roboto"/>
              </a:rPr>
              <a:t> with their software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E.g., “All of the code and documentation in this software has been dedicated to the public domain by the authors.”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The public domain declaration is not the same as a FOSS license</a:t>
            </a:r>
            <a:endParaRPr b="0" lang="en-US" sz="2000" spc="-1" strike="noStrike">
              <a:solidFill>
                <a:srgbClr val="000000"/>
              </a:solidFill>
              <a:latin typeface="Arial"/>
            </a:endParaRPr>
          </a:p>
          <a:p>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b="0" lang="en-US" sz="2000" spc="-1" strike="noStrike">
              <a:solidFill>
                <a:srgbClr val="000000"/>
              </a:solidFill>
              <a:latin typeface="Arial"/>
            </a:endParaRPr>
          </a:p>
          <a:p>
            <a:pPr marL="182880" indent="-182520">
              <a:lnSpc>
                <a:spcPct val="100000"/>
              </a:lnSpc>
              <a:spcBef>
                <a:spcPts val="479"/>
              </a:spcBef>
            </a:pPr>
            <a:endParaRPr b="0" lang="en-US" sz="2000" spc="-1" strike="noStrike">
              <a:solidFill>
                <a:srgbClr val="000000"/>
              </a:solidFill>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What is the OpenChain Curriculum?</a:t>
            </a:r>
            <a:endParaRPr b="0" lang="en-US" sz="4000" spc="-1" strike="noStrike">
              <a:solidFill>
                <a:srgbClr val="000000"/>
              </a:solidFill>
              <a:latin typeface="Arial"/>
            </a:endParaRPr>
          </a:p>
        </p:txBody>
      </p:sp>
      <p:sp>
        <p:nvSpPr>
          <p:cNvPr id="217" name="TextShape 2"/>
          <p:cNvSpPr txBox="1"/>
          <p:nvPr/>
        </p:nvSpPr>
        <p:spPr>
          <a:xfrm>
            <a:off x="623160" y="1600200"/>
            <a:ext cx="10945440" cy="495252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The OpenChain Project helps to identify and share the core components</a:t>
            </a:r>
            <a:br/>
            <a:r>
              <a:rPr b="0" lang="en-US" sz="2400" spc="-1" strike="noStrike">
                <a:solidFill>
                  <a:srgbClr val="292934"/>
                </a:solidFill>
                <a:latin typeface="Roboto"/>
                <a:ea typeface="Roboto"/>
              </a:rPr>
              <a:t>of a Free and Open Source Software (FOSS) compliance program.</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core of the OpenChain Project is the </a:t>
            </a:r>
            <a:r>
              <a:rPr b="1" lang="en-US" sz="2400" spc="-1" strike="noStrike">
                <a:solidFill>
                  <a:srgbClr val="292934"/>
                </a:solidFill>
                <a:latin typeface="Roboto"/>
                <a:ea typeface="Roboto"/>
              </a:rPr>
              <a:t>Specification</a:t>
            </a:r>
            <a:r>
              <a:rPr b="0" lang="en-US" sz="2400" spc="-1" strike="noStrike">
                <a:solidFill>
                  <a:srgbClr val="292934"/>
                </a:solidFill>
                <a:latin typeface="Roboto"/>
                <a:ea typeface="Roboto"/>
              </a:rPr>
              <a:t>. This identifies and publishes the core requirements a FOSS compliance program should satisfy.</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OpenChain </a:t>
            </a:r>
            <a:r>
              <a:rPr b="1" lang="en-US" sz="2400" spc="-1" strike="noStrike">
                <a:solidFill>
                  <a:srgbClr val="292934"/>
                </a:solidFill>
                <a:latin typeface="Roboto"/>
                <a:ea typeface="Roboto"/>
              </a:rPr>
              <a:t>Curriculum</a:t>
            </a:r>
            <a:r>
              <a:rPr b="0" lang="en-US" sz="2400" spc="-1" strike="noStrike">
                <a:solidFill>
                  <a:srgbClr val="292934"/>
                </a:solidFill>
                <a:latin typeface="Roboto"/>
                <a:ea typeface="Roboto"/>
              </a:rPr>
              <a:t> supports the Specification by providing</a:t>
            </a:r>
            <a:br/>
            <a:r>
              <a:rPr b="0" lang="en-US" sz="2400" spc="-1" strike="noStrike">
                <a:solidFill>
                  <a:srgbClr val="292934"/>
                </a:solidFill>
                <a:latin typeface="Roboto"/>
                <a:ea typeface="Roboto"/>
              </a:rPr>
              <a:t>freely available training material.</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These slides help companies satisfy the requirements of the Specification Section 1.2. They can also be used for general compliance training.</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a:p>
            <a:pPr algn="ctr">
              <a:lnSpc>
                <a:spcPct val="100000"/>
              </a:lnSpc>
              <a:spcBef>
                <a:spcPts val="479"/>
              </a:spcBef>
            </a:pPr>
            <a:r>
              <a:rPr b="0" lang="en-US" sz="2400" spc="-1" strike="noStrike">
                <a:solidFill>
                  <a:srgbClr val="292934"/>
                </a:solidFill>
                <a:latin typeface="Roboto"/>
                <a:ea typeface="Roboto"/>
              </a:rPr>
              <a:t>Learn more at: </a:t>
            </a:r>
            <a:r>
              <a:rPr b="0" lang="en-US" sz="2400" spc="-1" strike="noStrike">
                <a:solidFill>
                  <a:srgbClr val="292934"/>
                </a:solidFill>
                <a:latin typeface="Roboto Mono"/>
                <a:ea typeface="Roboto Mono"/>
              </a:rPr>
              <a:t>https://www.openchainproject.org</a:t>
            </a:r>
            <a:endParaRPr b="0" lang="en-US" sz="2400" spc="-1" strike="noStrike">
              <a:solidFill>
                <a:srgbClr val="000000"/>
              </a:solidFill>
              <a:latin typeface="Arial"/>
            </a:endParaRPr>
          </a:p>
          <a:p>
            <a:endParaRPr b="0" lang="en-US" sz="24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License Compatibility</a:t>
            </a:r>
            <a:endParaRPr b="0" lang="en-US" sz="4000" spc="-1" strike="noStrike">
              <a:solidFill>
                <a:srgbClr val="000000"/>
              </a:solidFill>
              <a:latin typeface="Arial"/>
            </a:endParaRPr>
          </a:p>
        </p:txBody>
      </p:sp>
      <p:sp>
        <p:nvSpPr>
          <p:cNvPr id="254"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License compatibility is the process of ensuring that license terms do not conflict.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b="0" lang="en-US" sz="24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GPL-2.0 and EPL-1.0 each extend their obligations to “derivative works” which are distributed. </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If a GPL-2.0 module is combined with an EPL-1.0 module and the merged module is distributed, that module must </a:t>
            </a:r>
            <a:endParaRPr b="0" lang="en-US" sz="1800" spc="-1" strike="noStrike">
              <a:solidFill>
                <a:srgbClr val="000000"/>
              </a:solidFill>
              <a:latin typeface="Arial"/>
            </a:endParaRPr>
          </a:p>
          <a:p>
            <a:pPr lvl="2" marL="731520" indent="-185040">
              <a:lnSpc>
                <a:spcPct val="100000"/>
              </a:lnSpc>
              <a:spcBef>
                <a:spcPts val="320"/>
              </a:spcBef>
              <a:buClr>
                <a:srgbClr val="93a299"/>
              </a:buClr>
              <a:buSzPct val="90000"/>
              <a:buFont typeface="Arial"/>
              <a:buChar char="•"/>
            </a:pPr>
            <a:r>
              <a:rPr b="0" lang="en-US" sz="1600" spc="-1" strike="noStrike">
                <a:solidFill>
                  <a:srgbClr val="292934"/>
                </a:solidFill>
                <a:latin typeface="Roboto"/>
                <a:ea typeface="Roboto"/>
              </a:rPr>
              <a:t>(according to GPL-2.0) be distributed under GPL-2.0 only, and</a:t>
            </a:r>
            <a:endParaRPr b="0" lang="en-US" sz="1600" spc="-1" strike="noStrike">
              <a:solidFill>
                <a:srgbClr val="000000"/>
              </a:solidFill>
              <a:latin typeface="Arial"/>
            </a:endParaRPr>
          </a:p>
          <a:p>
            <a:pPr lvl="2" marL="731520" indent="-185040">
              <a:lnSpc>
                <a:spcPct val="100000"/>
              </a:lnSpc>
              <a:spcBef>
                <a:spcPts val="320"/>
              </a:spcBef>
              <a:buClr>
                <a:srgbClr val="93a299"/>
              </a:buClr>
              <a:buSzPct val="90000"/>
              <a:buFont typeface="Arial"/>
              <a:buChar char="•"/>
            </a:pPr>
            <a:r>
              <a:rPr b="0" lang="en-US" sz="1600" spc="-1" strike="noStrike">
                <a:solidFill>
                  <a:srgbClr val="292934"/>
                </a:solidFill>
                <a:latin typeface="Roboto"/>
                <a:ea typeface="Roboto"/>
              </a:rPr>
              <a:t>(according to EPL-1.0) under EPL-1.0 only. </a:t>
            </a:r>
            <a:endParaRPr b="0" lang="en-US" sz="1600" spc="-1" strike="noStrike">
              <a:solidFill>
                <a:srgbClr val="000000"/>
              </a:solidFill>
              <a:latin typeface="Arial"/>
            </a:endParaRPr>
          </a:p>
          <a:p>
            <a:pPr lvl="1" marL="457200" indent="-190080">
              <a:spcBef>
                <a:spcPts val="1134"/>
              </a:spcBef>
              <a:buClr>
                <a:srgbClr val="93a299"/>
              </a:buClr>
              <a:buSzPct val="85000"/>
              <a:buFont typeface="Arial"/>
              <a:buChar char="•"/>
            </a:pPr>
            <a:r>
              <a:rPr b="0" lang="en-US" sz="1600" spc="-1" strike="noStrike">
                <a:solidFill>
                  <a:srgbClr val="292934"/>
                </a:solidFill>
                <a:latin typeface="Roboto"/>
                <a:ea typeface="Roboto"/>
              </a:rPr>
              <a:t>The distributor cannot satisfy both conditions at once so the module may not be distributed. </a:t>
            </a:r>
            <a:endParaRPr b="0" lang="en-US" sz="1600" spc="-1" strike="noStrike">
              <a:solidFill>
                <a:srgbClr val="000000"/>
              </a:solidFill>
              <a:latin typeface="Arial"/>
            </a:endParaRPr>
          </a:p>
          <a:p>
            <a:pPr lvl="1" marL="457200" indent="-190080">
              <a:spcBef>
                <a:spcPts val="1134"/>
              </a:spcBef>
              <a:buClr>
                <a:srgbClr val="93a299"/>
              </a:buClr>
              <a:buSzPct val="85000"/>
              <a:buFont typeface="Arial"/>
              <a:buChar char="•"/>
            </a:pPr>
            <a:r>
              <a:rPr b="0" lang="en-US" sz="1600" spc="-1" strike="noStrike">
                <a:solidFill>
                  <a:srgbClr val="292934"/>
                </a:solidFill>
                <a:latin typeface="Roboto"/>
                <a:ea typeface="Roboto"/>
              </a:rPr>
              <a:t>This is an example of </a:t>
            </a:r>
            <a:r>
              <a:rPr b="0" i="1" lang="en-US" sz="1600" spc="-1" strike="noStrike">
                <a:solidFill>
                  <a:srgbClr val="292934"/>
                </a:solidFill>
                <a:latin typeface="Roboto"/>
                <a:ea typeface="Roboto"/>
              </a:rPr>
              <a:t>license incompatibility.</a:t>
            </a:r>
            <a:endParaRPr b="0" lang="en-US" sz="1600" spc="-1" strike="noStrike">
              <a:solidFill>
                <a:srgbClr val="000000"/>
              </a:solidFill>
              <a:latin typeface="Arial"/>
            </a:endParaRPr>
          </a:p>
          <a:p>
            <a:pPr>
              <a:lnSpc>
                <a:spcPct val="100000"/>
              </a:lnSpc>
              <a:spcBef>
                <a:spcPts val="400"/>
              </a:spcBef>
            </a:pPr>
            <a:endParaRPr b="0" lang="en-US" sz="1600" spc="-1" strike="noStrike">
              <a:solidFill>
                <a:srgbClr val="000000"/>
              </a:solidFill>
              <a:latin typeface="Arial"/>
            </a:endParaRPr>
          </a:p>
          <a:p>
            <a:pPr>
              <a:lnSpc>
                <a:spcPct val="100000"/>
              </a:lnSpc>
              <a:spcBef>
                <a:spcPts val="400"/>
              </a:spcBef>
            </a:pPr>
            <a:r>
              <a:rPr b="0" lang="en-US" sz="2000" spc="-1" strike="noStrike">
                <a:solidFill>
                  <a:srgbClr val="292934"/>
                </a:solidFill>
                <a:latin typeface="Roboto Condensed"/>
                <a:ea typeface="Roboto Condensed"/>
              </a:rPr>
              <a:t>The definition of “derivative work” is subject to different views in the FOSS community and</a:t>
            </a:r>
            <a:br/>
            <a:r>
              <a:rPr b="0" lang="en-US" sz="2000" spc="-1" strike="noStrike">
                <a:solidFill>
                  <a:srgbClr val="292934"/>
                </a:solidFill>
                <a:latin typeface="Roboto Condensed"/>
                <a:ea typeface="Roboto Condensed"/>
              </a:rPr>
              <a:t>its interpretation in law is likely to vary from jurisdiction to jurisdiction.</a:t>
            </a:r>
            <a:endParaRPr b="0" lang="en-US" sz="2000" spc="-1" strike="noStrike">
              <a:solidFill>
                <a:srgbClr val="000000"/>
              </a:solid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Notices</a:t>
            </a:r>
            <a:endParaRPr b="0" lang="en-US" sz="4000" spc="-1" strike="noStrike">
              <a:solidFill>
                <a:srgbClr val="000000"/>
              </a:solidFill>
              <a:latin typeface="Arial"/>
            </a:endParaRPr>
          </a:p>
        </p:txBody>
      </p:sp>
      <p:sp>
        <p:nvSpPr>
          <p:cNvPr id="256" name="TextShape 2"/>
          <p:cNvSpPr txBox="1"/>
          <p:nvPr/>
        </p:nvSpPr>
        <p:spPr>
          <a:xfrm>
            <a:off x="556920" y="1481760"/>
            <a:ext cx="11450880" cy="5375880"/>
          </a:xfrm>
          <a:prstGeom prst="rect">
            <a:avLst/>
          </a:prstGeom>
          <a:noFill/>
          <a:ln>
            <a:noFill/>
          </a:ln>
        </p:spPr>
        <p:txBody>
          <a:bodyPr/>
          <a:p>
            <a:pPr>
              <a:lnSpc>
                <a:spcPct val="100000"/>
              </a:lnSpc>
            </a:pPr>
            <a:r>
              <a:rPr b="0" lang="en-US" sz="2400" spc="-1" strike="noStrike">
                <a:solidFill>
                  <a:srgbClr val="292934"/>
                </a:solidFill>
                <a:latin typeface="Roboto"/>
                <a:ea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1" lang="en-US" sz="2400" spc="-1" strike="noStrike">
                <a:solidFill>
                  <a:srgbClr val="292934"/>
                </a:solidFill>
                <a:latin typeface="Roboto"/>
                <a:ea typeface="Roboto"/>
              </a:rPr>
              <a:t>Copyright notice </a:t>
            </a:r>
            <a:r>
              <a:rPr b="0" lang="en-US" sz="2400" spc="-1" strike="noStrike">
                <a:solidFill>
                  <a:srgbClr val="292934"/>
                </a:solidFill>
                <a:latin typeface="Roboto"/>
                <a:ea typeface="Roboto"/>
              </a:rPr>
              <a:t>– an identifier placed on copies of the work to inform the world of copyright ownership. </a:t>
            </a:r>
            <a:r>
              <a:rPr b="0" lang="en-US" sz="2400" spc="-1" strike="noStrike">
                <a:solidFill>
                  <a:srgbClr val="000000"/>
                </a:solidFill>
                <a:latin typeface="Roboto"/>
                <a:ea typeface="Roboto"/>
              </a:rPr>
              <a:t>Example: </a:t>
            </a:r>
            <a:r>
              <a:rPr b="0" lang="en-US" sz="2000" spc="-1" strike="noStrike">
                <a:solidFill>
                  <a:srgbClr val="292934"/>
                </a:solidFill>
                <a:latin typeface="Roboto Mono"/>
                <a:ea typeface="Roboto Mono"/>
              </a:rPr>
              <a:t>Copyright © A. Person (2016) </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1" lang="en-US" sz="2400" spc="-1" strike="noStrike">
                <a:solidFill>
                  <a:srgbClr val="292934"/>
                </a:solidFill>
                <a:latin typeface="Roboto"/>
                <a:ea typeface="Roboto"/>
              </a:rPr>
              <a:t>License notice</a:t>
            </a:r>
            <a:r>
              <a:rPr b="0" lang="en-US" sz="2400" spc="-1" strike="noStrike">
                <a:solidFill>
                  <a:srgbClr val="292934"/>
                </a:solidFill>
                <a:latin typeface="Roboto"/>
                <a:ea typeface="Roboto"/>
              </a:rPr>
              <a:t> – a notice that specifies and acknowledges the license terms and conditions of the FOSS included in the product.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1" lang="en-US" sz="2400" spc="-1" strike="noStrike">
                <a:solidFill>
                  <a:srgbClr val="292934"/>
                </a:solidFill>
                <a:latin typeface="Roboto"/>
                <a:ea typeface="Roboto"/>
              </a:rPr>
              <a:t>Attribution notice </a:t>
            </a:r>
            <a:r>
              <a:rPr b="0" lang="en-US" sz="2400" spc="-1" strike="noStrike">
                <a:solidFill>
                  <a:srgbClr val="292934"/>
                </a:solidFill>
                <a:latin typeface="Roboto"/>
                <a:ea typeface="Roboto"/>
              </a:rPr>
              <a:t>– a notice included in the product release that acknowledges the identity of the original authors and / or sponsors of the FOSS included in the product.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1" lang="en-US" sz="2400" spc="-1" strike="noStrike">
                <a:solidFill>
                  <a:srgbClr val="292934"/>
                </a:solidFill>
                <a:latin typeface="Roboto"/>
                <a:ea typeface="Roboto"/>
              </a:rPr>
              <a:t>Modification notice </a:t>
            </a:r>
            <a:r>
              <a:rPr b="0" lang="en-US" sz="2400" spc="-1" strike="noStrike">
                <a:solidFill>
                  <a:srgbClr val="292934"/>
                </a:solidFill>
                <a:latin typeface="Roboto"/>
                <a:ea typeface="Roboto"/>
              </a:rPr>
              <a:t>– a notice that you have made modifications to the source code of a file, such as adding your copyright notice to the top of the file. </a:t>
            </a:r>
            <a:endParaRPr b="0" lang="en-US" sz="2400" spc="-1" strike="noStrike">
              <a:solidFill>
                <a:srgbClr val="000000"/>
              </a:solidFill>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Multi-Licensing</a:t>
            </a:r>
            <a:endParaRPr b="0" lang="en-US" sz="4000" spc="-1" strike="noStrike">
              <a:solidFill>
                <a:srgbClr val="000000"/>
              </a:solidFill>
              <a:latin typeface="Arial"/>
            </a:endParaRPr>
          </a:p>
        </p:txBody>
      </p:sp>
      <p:sp>
        <p:nvSpPr>
          <p:cNvPr id="258" name="TextShape 2"/>
          <p:cNvSpPr txBox="1"/>
          <p:nvPr/>
        </p:nvSpPr>
        <p:spPr>
          <a:xfrm>
            <a:off x="556920" y="1481760"/>
            <a:ext cx="11450880" cy="51364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Multi-licensing refers to the practice of distributing software under two or more different sets of terms and conditions simultaneously</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E.g., when software is “dual licensed,” the copyright owner gives each recipient the choice of two licenses</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Note: This should not be confused for situations in which a licensor imposes more than one license, and you must comply with </a:t>
            </a:r>
            <a:r>
              <a:rPr b="0" i="1" lang="en-US" sz="2400" spc="-1" strike="noStrike">
                <a:solidFill>
                  <a:srgbClr val="292934"/>
                </a:solidFill>
                <a:latin typeface="Roboto"/>
                <a:ea typeface="Roboto"/>
              </a:rPr>
              <a:t>all</a:t>
            </a:r>
            <a:r>
              <a:rPr b="0" lang="en-US" sz="2400" spc="-1" strike="noStrike">
                <a:solidFill>
                  <a:srgbClr val="292934"/>
                </a:solidFill>
                <a:latin typeface="Roboto"/>
                <a:ea typeface="Roboto"/>
              </a:rPr>
              <a:t> of them</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260" name="TextShape 2"/>
          <p:cNvSpPr txBox="1"/>
          <p:nvPr/>
        </p:nvSpPr>
        <p:spPr>
          <a:xfrm>
            <a:off x="556920" y="1481760"/>
            <a:ext cx="11450880" cy="53758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What is a FOSS license?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are typical obligations of a permissive FOSS license?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Name some permissive FOSS licenses.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does license reciprocity mean?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Name some copyleft-style licenses.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needs to be distributed for code used under a copyleft license?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Are Freeware and Shareware software considered FOSS?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is a multi-license?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information may you find in FOSS Notices, and how may the notices be used? </a:t>
            </a:r>
            <a:endParaRPr b="0" lang="en-US" sz="2400" spc="-1" strike="noStrike">
              <a:solidFill>
                <a:srgbClr val="000000"/>
              </a:solidFill>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3</a:t>
            </a:r>
            <a:endParaRPr b="0" lang="en-US" sz="3200" spc="-1" strike="noStrike">
              <a:solidFill>
                <a:srgbClr val="000000"/>
              </a:solidFill>
              <a:latin typeface="Arial"/>
            </a:endParaRPr>
          </a:p>
        </p:txBody>
      </p:sp>
      <p:sp>
        <p:nvSpPr>
          <p:cNvPr id="262"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Introduction to FOSS Compliance</a:t>
            </a:r>
            <a:endParaRPr b="0" lang="en-US" sz="4800" spc="-1" strike="noStrike">
              <a:solidFill>
                <a:srgbClr val="000000"/>
              </a:solidFill>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Compliance Goals</a:t>
            </a:r>
            <a:endParaRPr b="0" lang="en-US" sz="4000" spc="-1" strike="noStrike">
              <a:solidFill>
                <a:srgbClr val="000000"/>
              </a:solidFill>
              <a:latin typeface="Arial"/>
            </a:endParaRPr>
          </a:p>
        </p:txBody>
      </p:sp>
      <p:sp>
        <p:nvSpPr>
          <p:cNvPr id="264"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1" lang="en-US" sz="2400" spc="-1" strike="noStrike">
                <a:solidFill>
                  <a:srgbClr val="292934"/>
                </a:solidFill>
                <a:latin typeface="Roboto"/>
                <a:ea typeface="Roboto"/>
              </a:rPr>
              <a:t>Know your obligations. </a:t>
            </a:r>
            <a:r>
              <a:rPr b="0" lang="en-US" sz="2400" spc="-1" strike="noStrike">
                <a:solidFill>
                  <a:srgbClr val="292934"/>
                </a:solidFill>
                <a:latin typeface="Roboto"/>
                <a:ea typeface="Roboto"/>
              </a:rPr>
              <a:t>You should have a process for identifying and tracking FOSS components that are present in your software</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1" lang="en-US" sz="2400" spc="-1" strike="noStrike">
                <a:solidFill>
                  <a:srgbClr val="292934"/>
                </a:solidFill>
                <a:latin typeface="Roboto"/>
                <a:ea typeface="Roboto"/>
              </a:rPr>
              <a:t>Satisfy license obligations. </a:t>
            </a:r>
            <a:r>
              <a:rPr b="0" lang="en-US" sz="2400" spc="-1" strike="noStrike">
                <a:solidFill>
                  <a:srgbClr val="292934"/>
                </a:solidFill>
                <a:latin typeface="Roboto"/>
                <a:ea typeface="Roboto"/>
              </a:rPr>
              <a:t>Your process should be capable of handling FOSS license obligations that arise from your organization’s business practices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What Compliance Obligations Must Be Satisfied?</a:t>
            </a:r>
            <a:endParaRPr b="0" lang="en-US" sz="4000" spc="-1" strike="noStrike">
              <a:solidFill>
                <a:srgbClr val="000000"/>
              </a:solidFill>
              <a:latin typeface="Arial"/>
            </a:endParaRPr>
          </a:p>
        </p:txBody>
      </p:sp>
      <p:sp>
        <p:nvSpPr>
          <p:cNvPr id="266"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Depending on the FOSS license(s) involved, your compliance obligations may consist of:</a:t>
            </a:r>
            <a:endParaRPr b="0" lang="en-US" sz="24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1" lang="en-US" sz="2000" spc="-1" strike="noStrike">
                <a:solidFill>
                  <a:srgbClr val="292934"/>
                </a:solidFill>
                <a:latin typeface="Roboto"/>
                <a:ea typeface="Roboto"/>
              </a:rPr>
              <a:t>Attribution and Notices.</a:t>
            </a:r>
            <a:r>
              <a:rPr b="0" lang="en-US" sz="2000" spc="-1" strike="noStrike">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1" lang="en-US" sz="2000" spc="-1" strike="noStrike">
                <a:solidFill>
                  <a:srgbClr val="292934"/>
                </a:solidFill>
                <a:latin typeface="Roboto"/>
                <a:ea typeface="Roboto"/>
              </a:rPr>
              <a:t>Source code availability. </a:t>
            </a:r>
            <a:r>
              <a:rPr b="0" lang="en-US" sz="2000" spc="-1" strike="noStrike">
                <a:solidFill>
                  <a:srgbClr val="292934"/>
                </a:solidFill>
                <a:latin typeface="Roboto"/>
                <a:ea typeface="Roboto"/>
              </a:rPr>
              <a:t>You may need to provide source code for the FOSS software, for modifications you make, for combined or linked software, and scripts that control the build process.</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1" lang="en-US" sz="2000" spc="-1" strike="noStrike">
                <a:solidFill>
                  <a:srgbClr val="292934"/>
                </a:solidFill>
                <a:latin typeface="Roboto"/>
                <a:ea typeface="Roboto"/>
              </a:rPr>
              <a:t>Reciprocity. </a:t>
            </a:r>
            <a:r>
              <a:rPr b="0" lang="en-US" sz="2000" spc="-1" strike="noStrike">
                <a:solidFill>
                  <a:srgbClr val="292934"/>
                </a:solidFill>
                <a:latin typeface="Roboto"/>
                <a:ea typeface="Roboto"/>
              </a:rPr>
              <a:t>You may need to maintain modified versions or derivative works under the same license that governs the FOSS component.</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1" lang="en-US" sz="2000" spc="-1" strike="noStrike">
                <a:solidFill>
                  <a:srgbClr val="292934"/>
                </a:solidFill>
                <a:latin typeface="Roboto"/>
                <a:ea typeface="Roboto"/>
              </a:rPr>
              <a:t>Other terms. </a:t>
            </a:r>
            <a:r>
              <a:rPr b="0" lang="en-US" sz="2000" spc="-1" strike="noStrike">
                <a:solidFill>
                  <a:srgbClr val="292934"/>
                </a:solidFill>
                <a:latin typeface="Roboto"/>
                <a:ea typeface="Roboto"/>
              </a:rPr>
              <a:t>The FOSS license may restrict use of the copyright holder name or trademark, may require modified versions to use a different name to avoid confusion, or may terminate upon any breach.</a:t>
            </a:r>
            <a:endParaRPr b="0" lang="en-US" sz="2000" spc="-1" strike="noStrike">
              <a:solidFill>
                <a:srgbClr val="000000"/>
              </a:solidFill>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Compliance Issues: Distribution</a:t>
            </a:r>
            <a:endParaRPr b="0" lang="en-US" sz="4000" spc="-1" strike="noStrike">
              <a:solidFill>
                <a:srgbClr val="000000"/>
              </a:solidFill>
              <a:latin typeface="Arial"/>
            </a:endParaRPr>
          </a:p>
        </p:txBody>
      </p:sp>
      <p:sp>
        <p:nvSpPr>
          <p:cNvPr id="268" name="TextShape 2"/>
          <p:cNvSpPr txBox="1"/>
          <p:nvPr/>
        </p:nvSpPr>
        <p:spPr>
          <a:xfrm>
            <a:off x="838080" y="1564920"/>
            <a:ext cx="10515240" cy="488700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Dissemination of material to an outside entity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Applications downloaded to a user’s machine or mobile device</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JavaScript, web client, or other code that is downloaded to the user’s machine </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For some FOSS licenses, access via a computer network can be</a:t>
            </a:r>
            <a:br/>
            <a:r>
              <a:rPr b="0" lang="en-US" sz="2400" spc="-1" strike="noStrike">
                <a:solidFill>
                  <a:srgbClr val="292934"/>
                </a:solidFill>
                <a:latin typeface="Roboto"/>
                <a:ea typeface="Roboto"/>
              </a:rPr>
              <a:t>a “trigger” event</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Some licenses define the trigger event to include permitting access to software running on a server (e.g., all versions of the Affero GPL if the software is modified) or in the case of “users interacting with it remotely through a computer network”</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Compliance Issues: Modification</a:t>
            </a:r>
            <a:endParaRPr b="0" lang="en-US" sz="4000" spc="-1" strike="noStrike">
              <a:solidFill>
                <a:srgbClr val="000000"/>
              </a:solidFill>
              <a:latin typeface="Arial"/>
            </a:endParaRPr>
          </a:p>
        </p:txBody>
      </p:sp>
      <p:sp>
        <p:nvSpPr>
          <p:cNvPr id="270"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Changes to the existing program (e.g., additions, deletions of code in a file, combining components together)</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Under some FOSS licenses, modifications may cause additional obligations upon distribution, such as:</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Providing notice of modification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Providing accompanying source code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Licensing modifications under the same license that governs the FOSS component</a:t>
            </a:r>
            <a:endParaRPr b="0" lang="en-US" sz="2000" spc="-1" strike="noStrike">
              <a:solidFill>
                <a:srgbClr val="000000"/>
              </a:solidFill>
              <a:latin typeface="Arial"/>
            </a:endParaRPr>
          </a:p>
          <a:p>
            <a:pPr marL="182880" indent="-182520">
              <a:lnSpc>
                <a:spcPct val="100000"/>
              </a:lnSpc>
              <a:spcBef>
                <a:spcPts val="479"/>
              </a:spcBef>
            </a:pPr>
            <a:endParaRPr b="0" lang="en-US" sz="2000" spc="-1" strike="noStrike">
              <a:solidFill>
                <a:srgbClr val="000000"/>
              </a:solidFill>
              <a:latin typeface="Arial"/>
            </a:endParaRPr>
          </a:p>
          <a:p>
            <a:pPr>
              <a:lnSpc>
                <a:spcPct val="100000"/>
              </a:lnSpc>
              <a:spcBef>
                <a:spcPts val="479"/>
              </a:spcBef>
            </a:pPr>
            <a:endParaRPr b="0" lang="en-US" sz="2000" spc="-1" strike="noStrike">
              <a:solidFill>
                <a:srgbClr val="000000"/>
              </a:solidFill>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Compliance Program</a:t>
            </a:r>
            <a:endParaRPr b="0" lang="en-US" sz="4000" spc="-1" strike="noStrike">
              <a:solidFill>
                <a:srgbClr val="000000"/>
              </a:solidFill>
              <a:latin typeface="Arial"/>
            </a:endParaRPr>
          </a:p>
        </p:txBody>
      </p:sp>
      <p:sp>
        <p:nvSpPr>
          <p:cNvPr id="272"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Organizations that have been successful at FOSS compliance have created their own</a:t>
            </a:r>
            <a:r>
              <a:rPr b="0" i="1" lang="en-US" sz="2400" spc="-1" strike="noStrike">
                <a:solidFill>
                  <a:srgbClr val="292934"/>
                </a:solidFill>
                <a:latin typeface="Roboto"/>
                <a:ea typeface="Roboto"/>
              </a:rPr>
              <a:t> FOSS Compliance Programs</a:t>
            </a:r>
            <a:r>
              <a:rPr b="0" lang="en-US" sz="2400" spc="-1" strike="noStrike">
                <a:solidFill>
                  <a:srgbClr val="292934"/>
                </a:solidFill>
                <a:latin typeface="Roboto"/>
                <a:ea typeface="Roboto"/>
              </a:rPr>
              <a:t> (consisting of policies, processes, training and tools) to:</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Facilitate effective usage of FOSS in their products (commercial or otherwise)</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Respect FOSS developer/owner rights and comply with license obligations</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Contribute to and participate in FOSS communities</a:t>
            </a:r>
            <a:endParaRPr b="0" lang="en-US" sz="2400" spc="-1" strike="noStrike">
              <a:solidFill>
                <a:srgbClr val="000000"/>
              </a:solidFill>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Contents</a:t>
            </a:r>
            <a:endParaRPr b="0" lang="en-US" sz="4000" spc="-1" strike="noStrike">
              <a:solidFill>
                <a:srgbClr val="000000"/>
              </a:solidFill>
              <a:latin typeface="Arial"/>
            </a:endParaRPr>
          </a:p>
        </p:txBody>
      </p:sp>
      <p:sp>
        <p:nvSpPr>
          <p:cNvPr id="219" name="TextShape 2"/>
          <p:cNvSpPr txBox="1"/>
          <p:nvPr/>
        </p:nvSpPr>
        <p:spPr>
          <a:xfrm>
            <a:off x="609480" y="1673280"/>
            <a:ext cx="5384520" cy="4717800"/>
          </a:xfrm>
          <a:prstGeom prst="rect">
            <a:avLst/>
          </a:prstGeom>
          <a:noFill/>
          <a:ln>
            <a:noFill/>
          </a:ln>
        </p:spPr>
        <p:txBody>
          <a:bodyPr/>
          <a:p>
            <a:pPr marL="514440" indent="-514080">
              <a:lnSpc>
                <a:spcPct val="100000"/>
              </a:lnSpc>
              <a:buClr>
                <a:srgbClr val="93a299"/>
              </a:buClr>
              <a:buSzPct val="85000"/>
              <a:buFont typeface="StarSymbol"/>
              <a:buAutoNum type="arabicPeriod"/>
            </a:pPr>
            <a:r>
              <a:rPr b="0" lang="en-US" sz="2800" spc="-1" strike="noStrike">
                <a:solidFill>
                  <a:srgbClr val="292934"/>
                </a:solidFill>
                <a:latin typeface="Roboto"/>
                <a:ea typeface="Roboto"/>
              </a:rPr>
              <a:t>What is Intellectual Property?</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b="0" lang="en-US" sz="2800" spc="-1" strike="noStrike">
                <a:solidFill>
                  <a:srgbClr val="292934"/>
                </a:solidFill>
                <a:latin typeface="Roboto"/>
                <a:ea typeface="Roboto"/>
              </a:rPr>
              <a:t>Introduction to FOSS Licenses</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b="0" lang="en-US" sz="2800" spc="-1" strike="noStrike">
                <a:solidFill>
                  <a:srgbClr val="292934"/>
                </a:solidFill>
                <a:latin typeface="Roboto"/>
                <a:ea typeface="Roboto"/>
              </a:rPr>
              <a:t>Introduction to FOSS Compliance</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b="0" lang="en-US" sz="2800" spc="-1" strike="noStrike">
                <a:solidFill>
                  <a:srgbClr val="292934"/>
                </a:solidFill>
                <a:latin typeface="Roboto"/>
                <a:ea typeface="Roboto"/>
              </a:rPr>
              <a:t>Key Software Concepts</a:t>
            </a:r>
            <a:br/>
            <a:r>
              <a:rPr b="0" lang="en-US" sz="2800" spc="-1" strike="noStrike">
                <a:solidFill>
                  <a:srgbClr val="292934"/>
                </a:solidFill>
                <a:latin typeface="Roboto"/>
                <a:ea typeface="Roboto"/>
              </a:rPr>
              <a:t>for FOSS Review</a:t>
            </a:r>
            <a:endParaRPr b="0" lang="en-US" sz="2800" spc="-1" strike="noStrike">
              <a:solidFill>
                <a:srgbClr val="000000"/>
              </a:solidFill>
              <a:latin typeface="Arial"/>
            </a:endParaRPr>
          </a:p>
        </p:txBody>
      </p:sp>
      <p:sp>
        <p:nvSpPr>
          <p:cNvPr id="220" name="TextShape 3"/>
          <p:cNvSpPr txBox="1"/>
          <p:nvPr/>
        </p:nvSpPr>
        <p:spPr>
          <a:xfrm>
            <a:off x="6197760" y="1673280"/>
            <a:ext cx="5384520" cy="4717800"/>
          </a:xfrm>
          <a:prstGeom prst="rect">
            <a:avLst/>
          </a:prstGeom>
          <a:noFill/>
          <a:ln>
            <a:noFill/>
          </a:ln>
        </p:spPr>
        <p:txBody>
          <a:bodyPr/>
          <a:p>
            <a:pPr marL="514440" indent="-514080">
              <a:lnSpc>
                <a:spcPct val="100000"/>
              </a:lnSpc>
              <a:buClr>
                <a:srgbClr val="93a299"/>
              </a:buClr>
              <a:buSzPct val="85000"/>
              <a:buFont typeface="StarSymbol"/>
              <a:buAutoNum type="arabicPeriod" startAt="5"/>
            </a:pPr>
            <a:r>
              <a:rPr b="0" lang="en-US" sz="2800" spc="-1" strike="noStrike">
                <a:solidFill>
                  <a:srgbClr val="292934"/>
                </a:solidFill>
                <a:latin typeface="Roboto"/>
                <a:ea typeface="Roboto"/>
              </a:rPr>
              <a:t>Running a FOSS Review</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b="0" lang="en-US" sz="2800" spc="-1" strike="noStrike">
                <a:solidFill>
                  <a:srgbClr val="292934"/>
                </a:solidFill>
                <a:latin typeface="Roboto"/>
                <a:ea typeface="Roboto"/>
              </a:rPr>
              <a:t>End to End Compliance Management</a:t>
            </a:r>
            <a:br/>
            <a:r>
              <a:rPr b="0" lang="en-US" sz="2800" spc="-1" strike="noStrike">
                <a:solidFill>
                  <a:srgbClr val="292934"/>
                </a:solidFill>
                <a:latin typeface="Roboto"/>
                <a:ea typeface="Roboto"/>
              </a:rPr>
              <a:t>(Example Process)</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b="0" lang="en-US" sz="2800" spc="-1" strike="noStrike">
                <a:solidFill>
                  <a:srgbClr val="292934"/>
                </a:solidFill>
                <a:latin typeface="Roboto"/>
                <a:ea typeface="Roboto"/>
              </a:rPr>
              <a:t>Avoiding Compliance Pitfalls</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b="0" lang="en-US" sz="2800" spc="-1" strike="noStrike">
                <a:solidFill>
                  <a:srgbClr val="292934"/>
                </a:solidFill>
                <a:latin typeface="Roboto"/>
                <a:ea typeface="Roboto"/>
              </a:rPr>
              <a:t>Developer Guidelines</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b="0" lang="en-US" sz="2800" spc="-1" strike="noStrike">
                <a:solidFill>
                  <a:srgbClr val="292934"/>
                </a:solidFill>
                <a:latin typeface="Roboto"/>
                <a:ea typeface="Roboto"/>
              </a:rPr>
              <a:t>Tools Use Cases</a:t>
            </a:r>
            <a:endParaRPr b="0" lang="en-US" sz="2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Implementing Compliance Practices</a:t>
            </a:r>
            <a:endParaRPr b="0" lang="en-US" sz="4000" spc="-1" strike="noStrike">
              <a:solidFill>
                <a:srgbClr val="000000"/>
              </a:solidFill>
              <a:latin typeface="Arial"/>
            </a:endParaRPr>
          </a:p>
        </p:txBody>
      </p:sp>
      <p:sp>
        <p:nvSpPr>
          <p:cNvPr id="274" name="TextShape 2"/>
          <p:cNvSpPr txBox="1"/>
          <p:nvPr/>
        </p:nvSpPr>
        <p:spPr>
          <a:xfrm>
            <a:off x="609480" y="1608120"/>
            <a:ext cx="10972440" cy="4876560"/>
          </a:xfrm>
          <a:prstGeom prst="rect">
            <a:avLst/>
          </a:prstGeom>
          <a:noFill/>
          <a:ln>
            <a:noFill/>
          </a:ln>
        </p:spPr>
        <p:txBody>
          <a:bodyPr/>
          <a:p>
            <a:pPr>
              <a:lnSpc>
                <a:spcPct val="130000"/>
              </a:lnSpc>
            </a:pPr>
            <a:r>
              <a:rPr b="0" lang="en-US" sz="2400" spc="-1" strike="noStrike">
                <a:solidFill>
                  <a:srgbClr val="292934"/>
                </a:solidFill>
                <a:latin typeface="Roboto"/>
                <a:ea typeface="Roboto"/>
              </a:rPr>
              <a:t>Prepare business processes and sufficient staff to handle:</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Identification of the origin and license of all internal and external software</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Tracking FOSS software within the development process</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Performing FOSS review and identifying license obligations</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Fulfillment of license obligations when product ships </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Oversight for FOSS Compliance Program, creation of policy, and compliance decisions</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Training</a:t>
            </a:r>
            <a:endParaRPr b="0" lang="en-US" sz="2400" spc="-1" strike="noStrike">
              <a:solidFill>
                <a:srgbClr val="000000"/>
              </a:solidFill>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Compliance Benefits</a:t>
            </a:r>
            <a:endParaRPr b="0" lang="en-US" sz="4000" spc="-1" strike="noStrike">
              <a:solidFill>
                <a:srgbClr val="000000"/>
              </a:solidFill>
              <a:latin typeface="Arial"/>
            </a:endParaRPr>
          </a:p>
        </p:txBody>
      </p:sp>
      <p:sp>
        <p:nvSpPr>
          <p:cNvPr id="276"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Benefits of a robust FOSS Compliance program include:</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Increased understanding of the benefits of FOSS and how it impacts your organization</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Increased understanding of the costs and risks associated with using FOSS </a:t>
            </a:r>
            <a:endParaRPr b="0" lang="en-US" sz="2400" spc="-1" strike="noStrike">
              <a:solidFill>
                <a:srgbClr val="000000"/>
              </a:solidFill>
              <a:latin typeface="Arial"/>
            </a:endParaRPr>
          </a:p>
          <a:p>
            <a:pPr marL="182880" indent="-182520">
              <a:lnSpc>
                <a:spcPct val="129000"/>
              </a:lnSpc>
              <a:spcBef>
                <a:spcPts val="479"/>
              </a:spcBef>
              <a:buClr>
                <a:srgbClr val="93a299"/>
              </a:buClr>
              <a:buSzPct val="85000"/>
              <a:buFont typeface="Arial"/>
              <a:buChar char="•"/>
            </a:pPr>
            <a:r>
              <a:rPr b="0" lang="en-US" sz="2400" spc="-1" strike="noStrike">
                <a:solidFill>
                  <a:srgbClr val="292934"/>
                </a:solidFill>
                <a:latin typeface="Roboto"/>
                <a:ea typeface="Roboto"/>
              </a:rPr>
              <a:t>Increased knowledge of available FOSS solutions</a:t>
            </a:r>
            <a:endParaRPr b="0" lang="en-US" sz="2400" spc="-1" strike="noStrike">
              <a:solidFill>
                <a:srgbClr val="000000"/>
              </a:solidFill>
              <a:latin typeface="Arial"/>
            </a:endParaRPr>
          </a:p>
          <a:p>
            <a:pPr marL="182880" indent="-182520">
              <a:lnSpc>
                <a:spcPct val="129000"/>
              </a:lnSpc>
              <a:spcBef>
                <a:spcPts val="479"/>
              </a:spcBef>
              <a:buClr>
                <a:srgbClr val="93a299"/>
              </a:buClr>
              <a:buSzPct val="85000"/>
              <a:buFont typeface="Arial"/>
              <a:buChar char="•"/>
            </a:pPr>
            <a:r>
              <a:rPr b="0" lang="en-US" sz="2400" spc="-1" strike="noStrike">
                <a:solidFill>
                  <a:srgbClr val="292934"/>
                </a:solidFill>
                <a:latin typeface="Roboto"/>
                <a:ea typeface="Roboto"/>
              </a:rPr>
              <a:t>Reduction and management of infringement risk, increased respect of FOSS developers/owners’ licensing choices</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Fostering relationships with the FOSS community and FOSS organizations</a:t>
            </a:r>
            <a:endParaRPr b="0" lang="en-US" sz="2400" spc="-1" strike="noStrike">
              <a:solidFill>
                <a:srgbClr val="000000"/>
              </a:solidFill>
              <a:latin typeface="Arial"/>
            </a:endParaRPr>
          </a:p>
          <a:p>
            <a:pPr marL="182880" indent="-182520">
              <a:lnSpc>
                <a:spcPct val="129000"/>
              </a:lnSpc>
              <a:spcBef>
                <a:spcPts val="479"/>
              </a:spcBef>
            </a:pPr>
            <a:endParaRPr b="0" lang="en-US" sz="2400" spc="-1" strike="noStrike">
              <a:solidFill>
                <a:srgbClr val="000000"/>
              </a:solidFill>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278" name="TextShape 2"/>
          <p:cNvSpPr txBox="1"/>
          <p:nvPr/>
        </p:nvSpPr>
        <p:spPr>
          <a:xfrm>
            <a:off x="609480" y="1608120"/>
            <a:ext cx="10972440" cy="4876560"/>
          </a:xfrm>
          <a:prstGeom prst="rect">
            <a:avLst/>
          </a:prstGeom>
          <a:noFill/>
          <a:ln>
            <a:noFill/>
          </a:ln>
        </p:spPr>
        <p:txBody>
          <a:bodyPr/>
          <a:p>
            <a:pPr marL="182880" indent="-182520">
              <a:lnSpc>
                <a:spcPct val="130000"/>
              </a:lnSpc>
              <a:buClr>
                <a:srgbClr val="93a299"/>
              </a:buClr>
              <a:buSzPct val="85000"/>
              <a:buFont typeface="Arial"/>
              <a:buChar char="•"/>
            </a:pPr>
            <a:r>
              <a:rPr b="0" lang="en-US" sz="2400" spc="-1" strike="noStrike">
                <a:solidFill>
                  <a:srgbClr val="292934"/>
                </a:solidFill>
                <a:latin typeface="Roboto"/>
                <a:ea typeface="Roboto"/>
              </a:rPr>
              <a:t>What does FOSS compliance mean?</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What are two main goals of a FOSS Compliance Program?</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List and describe important business practices of a FOSS Compliance Program.</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What are some benefits of a FOSS Compliance Program?</a:t>
            </a:r>
            <a:endParaRPr b="0" lang="en-US" sz="2400" spc="-1" strike="noStrike">
              <a:solidFill>
                <a:srgbClr val="000000"/>
              </a:solidFill>
              <a:latin typeface="Arial"/>
            </a:endParaRPr>
          </a:p>
          <a:p>
            <a:pPr>
              <a:lnSpc>
                <a:spcPct val="130000"/>
              </a:lnSpc>
              <a:spcBef>
                <a:spcPts val="479"/>
              </a:spcBef>
            </a:pPr>
            <a:endParaRPr b="0" lang="en-US" sz="2400" spc="-1" strike="noStrike">
              <a:solidFill>
                <a:srgbClr val="000000"/>
              </a:solidFill>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4</a:t>
            </a:r>
            <a:endParaRPr b="0" lang="en-US" sz="3200" spc="-1" strike="noStrike">
              <a:solidFill>
                <a:srgbClr val="000000"/>
              </a:solidFill>
              <a:latin typeface="Arial"/>
            </a:endParaRPr>
          </a:p>
        </p:txBody>
      </p:sp>
      <p:sp>
        <p:nvSpPr>
          <p:cNvPr id="280" name="TextShape 2"/>
          <p:cNvSpPr txBox="1"/>
          <p:nvPr/>
        </p:nvSpPr>
        <p:spPr>
          <a:xfrm>
            <a:off x="963000" y="4626720"/>
            <a:ext cx="10362960" cy="1499760"/>
          </a:xfrm>
          <a:prstGeom prst="rect">
            <a:avLst/>
          </a:prstGeom>
          <a:noFill/>
          <a:ln>
            <a:noFill/>
          </a:ln>
        </p:spPr>
        <p:txBody>
          <a:bodyPr/>
          <a:p>
            <a:pPr>
              <a:lnSpc>
                <a:spcPct val="90000"/>
              </a:lnSpc>
            </a:pPr>
            <a:r>
              <a:rPr b="0" lang="en-US" sz="4800" spc="-1" strike="noStrike">
                <a:solidFill>
                  <a:srgbClr val="f3f2dc"/>
                </a:solidFill>
                <a:latin typeface="Roboto Medium"/>
                <a:ea typeface="Roboto Medium"/>
              </a:rPr>
              <a:t>Key Software Concepts</a:t>
            </a:r>
            <a:br/>
            <a:r>
              <a:rPr b="0" lang="en-US" sz="4800" spc="-1" strike="noStrike">
                <a:solidFill>
                  <a:srgbClr val="f3f2dc"/>
                </a:solidFill>
                <a:latin typeface="Roboto Medium"/>
                <a:ea typeface="Roboto Medium"/>
              </a:rPr>
              <a:t>for FOSS Review</a:t>
            </a:r>
            <a:endParaRPr b="0" lang="en-US" sz="4800" spc="-1" strike="noStrike">
              <a:solidFill>
                <a:srgbClr val="000000"/>
              </a:solidFill>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How do you want to use a FOSS component?</a:t>
            </a:r>
            <a:endParaRPr b="0" lang="en-US" sz="4000" spc="-1" strike="noStrike">
              <a:solidFill>
                <a:srgbClr val="000000"/>
              </a:solidFill>
              <a:latin typeface="Arial"/>
            </a:endParaRPr>
          </a:p>
        </p:txBody>
      </p:sp>
      <p:sp>
        <p:nvSpPr>
          <p:cNvPr id="282"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Common scenarios include:</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Incorporation</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Linking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Modification</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Translation</a:t>
            </a:r>
            <a:endParaRPr b="0" lang="en-US" sz="2400" spc="-1" strike="noStrike">
              <a:solidFill>
                <a:srgbClr val="000000"/>
              </a:solidFill>
              <a:latin typeface="Arial"/>
            </a:endParaRPr>
          </a:p>
          <a:p>
            <a:pPr marL="343080" indent="-342720">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Incorporation</a:t>
            </a:r>
            <a:endParaRPr b="0" lang="en-US" sz="4000" spc="-1" strike="noStrike">
              <a:solidFill>
                <a:srgbClr val="000000"/>
              </a:solidFill>
              <a:latin typeface="Arial"/>
            </a:endParaRPr>
          </a:p>
        </p:txBody>
      </p:sp>
      <p:sp>
        <p:nvSpPr>
          <p:cNvPr id="284" name="TextShape 2"/>
          <p:cNvSpPr txBox="1"/>
          <p:nvPr/>
        </p:nvSpPr>
        <p:spPr>
          <a:xfrm>
            <a:off x="609480" y="1600200"/>
            <a:ext cx="563976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A developer may copy portions of a FOSS component into your software product. </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Relevant terms include:</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Integrating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Merging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Pasting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Adapting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Inserting</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pic>
        <p:nvPicPr>
          <p:cNvPr id="285" name="Shape 294" descr=""/>
          <p:cNvPicPr/>
          <p:nvPr/>
        </p:nvPicPr>
        <p:blipFill>
          <a:blip r:embed="rId1"/>
          <a:stretch/>
        </p:blipFill>
        <p:spPr>
          <a:xfrm>
            <a:off x="5321880" y="1377360"/>
            <a:ext cx="7600680" cy="427500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Linking</a:t>
            </a:r>
            <a:endParaRPr b="0" lang="en-US" sz="4000" spc="-1" strike="noStrike">
              <a:solidFill>
                <a:srgbClr val="000000"/>
              </a:solidFill>
              <a:latin typeface="Arial"/>
            </a:endParaRPr>
          </a:p>
        </p:txBody>
      </p:sp>
      <p:sp>
        <p:nvSpPr>
          <p:cNvPr id="287" name="TextShape 2"/>
          <p:cNvSpPr txBox="1"/>
          <p:nvPr/>
        </p:nvSpPr>
        <p:spPr>
          <a:xfrm>
            <a:off x="609480" y="1600200"/>
            <a:ext cx="563976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A developer may link or join a FOSS component with your software product. </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Relevant terms include:</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Static/Dynamic Linking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Pairing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Combining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Utilizing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Packaging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Creating interdependency</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pic>
        <p:nvPicPr>
          <p:cNvPr id="288" name="Shape 302" descr=""/>
          <p:cNvPicPr/>
          <p:nvPr/>
        </p:nvPicPr>
        <p:blipFill>
          <a:blip r:embed="rId1"/>
          <a:stretch/>
        </p:blipFill>
        <p:spPr>
          <a:xfrm>
            <a:off x="4365000" y="1441440"/>
            <a:ext cx="9234720" cy="519444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Modification</a:t>
            </a:r>
            <a:endParaRPr b="0" lang="en-US" sz="4000" spc="-1" strike="noStrike">
              <a:solidFill>
                <a:srgbClr val="000000"/>
              </a:solidFill>
              <a:latin typeface="Arial"/>
            </a:endParaRPr>
          </a:p>
        </p:txBody>
      </p:sp>
      <p:sp>
        <p:nvSpPr>
          <p:cNvPr id="290" name="TextShape 2"/>
          <p:cNvSpPr txBox="1"/>
          <p:nvPr/>
        </p:nvSpPr>
        <p:spPr>
          <a:xfrm>
            <a:off x="609480" y="1600200"/>
            <a:ext cx="360468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A developer may make changes to a FOSS component, including:</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Adding/injecting new code into the FOSS component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Fixing, optimizing or making changes to the FOSS component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Deleting or removing code</a:t>
            </a:r>
            <a:endParaRPr b="0" lang="en-US" sz="2400" spc="-1" strike="noStrike">
              <a:solidFill>
                <a:srgbClr val="000000"/>
              </a:solidFill>
              <a:latin typeface="Arial"/>
            </a:endParaRPr>
          </a:p>
        </p:txBody>
      </p:sp>
      <p:pic>
        <p:nvPicPr>
          <p:cNvPr id="291" name="Shape 310" descr=""/>
          <p:cNvPicPr/>
          <p:nvPr/>
        </p:nvPicPr>
        <p:blipFill>
          <a:blip r:embed="rId1"/>
          <a:stretch/>
        </p:blipFill>
        <p:spPr>
          <a:xfrm>
            <a:off x="3499560" y="482400"/>
            <a:ext cx="7619760" cy="5819400"/>
          </a:xfrm>
          <a:prstGeom prst="rect">
            <a:avLst/>
          </a:prstGeom>
          <a:ln>
            <a:noFill/>
          </a:ln>
        </p:spPr>
      </p:pic>
      <p:sp>
        <p:nvSpPr>
          <p:cNvPr id="292" name="CustomShape 3"/>
          <p:cNvSpPr/>
          <p:nvPr/>
        </p:nvSpPr>
        <p:spPr>
          <a:xfrm>
            <a:off x="9891360" y="2744280"/>
            <a:ext cx="1849680" cy="156924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Fixing </a:t>
            </a:r>
            <a:endParaRPr b="0" lang="en-US" sz="2400" spc="-1" strike="noStrike">
              <a:latin typeface="Cambria"/>
            </a:endParaRPr>
          </a:p>
          <a:p>
            <a:pPr>
              <a:lnSpc>
                <a:spcPct val="100000"/>
              </a:lnSpc>
            </a:pPr>
            <a:r>
              <a:rPr b="0" lang="en-US" sz="2400" spc="-1" strike="noStrike">
                <a:solidFill>
                  <a:srgbClr val="292934"/>
                </a:solidFill>
                <a:latin typeface="Roboto Condensed"/>
                <a:ea typeface="Roboto Condensed"/>
              </a:rPr>
              <a:t>Optimizing</a:t>
            </a:r>
            <a:endParaRPr b="0" lang="en-US" sz="2400" spc="-1" strike="noStrike">
              <a:latin typeface="Cambria"/>
            </a:endParaRPr>
          </a:p>
          <a:p>
            <a:pPr>
              <a:lnSpc>
                <a:spcPct val="100000"/>
              </a:lnSpc>
            </a:pPr>
            <a:r>
              <a:rPr b="0" lang="en-US" sz="2400" spc="-1" strike="noStrike">
                <a:solidFill>
                  <a:srgbClr val="292934"/>
                </a:solidFill>
                <a:latin typeface="Roboto Condensed"/>
                <a:ea typeface="Roboto Condensed"/>
              </a:rPr>
              <a:t>Changing</a:t>
            </a:r>
            <a:endParaRPr b="0" lang="en-US" sz="2400" spc="-1" strike="noStrike">
              <a:latin typeface="Cambria"/>
            </a:endParaRPr>
          </a:p>
          <a:p>
            <a:pPr>
              <a:lnSpc>
                <a:spcPct val="100000"/>
              </a:lnSpc>
            </a:pPr>
            <a:endParaRPr b="0" lang="en-US" sz="2400" spc="-1" strike="noStrike">
              <a:latin typeface="Cambria"/>
            </a:endParaRPr>
          </a:p>
        </p:txBody>
      </p:sp>
      <p:sp>
        <p:nvSpPr>
          <p:cNvPr id="293" name="CustomShape 4"/>
          <p:cNvSpPr/>
          <p:nvPr/>
        </p:nvSpPr>
        <p:spPr>
          <a:xfrm>
            <a:off x="4427640" y="1459080"/>
            <a:ext cx="1740960" cy="110772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Adding</a:t>
            </a:r>
            <a:endParaRPr b="0" lang="en-US" sz="2400" spc="-1" strike="noStrike">
              <a:latin typeface="Cambria"/>
            </a:endParaRPr>
          </a:p>
          <a:p>
            <a:pPr>
              <a:lnSpc>
                <a:spcPct val="100000"/>
              </a:lnSpc>
            </a:pPr>
            <a:r>
              <a:rPr b="0" lang="en-US" sz="2400" spc="-1" strike="noStrike">
                <a:solidFill>
                  <a:srgbClr val="292934"/>
                </a:solidFill>
                <a:latin typeface="Roboto Condensed"/>
                <a:ea typeface="Roboto Condensed"/>
              </a:rPr>
              <a:t>Injecting</a:t>
            </a:r>
            <a:endParaRPr b="0" lang="en-US" sz="2400" spc="-1" strike="noStrike">
              <a:latin typeface="Cambria"/>
            </a:endParaRPr>
          </a:p>
          <a:p>
            <a:pPr>
              <a:lnSpc>
                <a:spcPct val="100000"/>
              </a:lnSpc>
            </a:pPr>
            <a:endParaRPr b="0" lang="en-US" sz="2400" spc="-1" strike="noStrike">
              <a:latin typeface="Cambria"/>
            </a:endParaRPr>
          </a:p>
        </p:txBody>
      </p:sp>
      <p:sp>
        <p:nvSpPr>
          <p:cNvPr id="294" name="CustomShape 5"/>
          <p:cNvSpPr/>
          <p:nvPr/>
        </p:nvSpPr>
        <p:spPr>
          <a:xfrm>
            <a:off x="4380840" y="5853240"/>
            <a:ext cx="193968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Deleting</a:t>
            </a:r>
            <a:endParaRPr b="0" lang="en-US" sz="2400" spc="-1" strike="noStrike">
              <a:latin typeface="Cambria"/>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Translation</a:t>
            </a:r>
            <a:endParaRPr b="0" lang="en-US" sz="4000" spc="-1" strike="noStrike">
              <a:solidFill>
                <a:srgbClr val="000000"/>
              </a:solidFill>
              <a:latin typeface="Arial"/>
            </a:endParaRPr>
          </a:p>
        </p:txBody>
      </p:sp>
      <p:sp>
        <p:nvSpPr>
          <p:cNvPr id="296" name="TextShape 2"/>
          <p:cNvSpPr txBox="1"/>
          <p:nvPr/>
        </p:nvSpPr>
        <p:spPr>
          <a:xfrm>
            <a:off x="609480" y="1600200"/>
            <a:ext cx="563976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A developer may transform the code from one state to another.</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Examples include:</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Translating Chinese to English </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Converting C++ to Java </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Compiling into binary</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pic>
        <p:nvPicPr>
          <p:cNvPr id="297" name="Shape 321" descr=""/>
          <p:cNvPicPr/>
          <p:nvPr/>
        </p:nvPicPr>
        <p:blipFill>
          <a:blip r:embed="rId1"/>
          <a:stretch/>
        </p:blipFill>
        <p:spPr>
          <a:xfrm>
            <a:off x="4454640" y="913680"/>
            <a:ext cx="10158120" cy="571392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Development Tools</a:t>
            </a:r>
            <a:endParaRPr b="0" lang="en-US" sz="4000" spc="-1" strike="noStrike">
              <a:solidFill>
                <a:srgbClr val="000000"/>
              </a:solidFill>
              <a:latin typeface="Arial"/>
            </a:endParaRPr>
          </a:p>
        </p:txBody>
      </p:sp>
      <p:sp>
        <p:nvSpPr>
          <p:cNvPr id="299" name="TextShape 2"/>
          <p:cNvSpPr txBox="1"/>
          <p:nvPr/>
        </p:nvSpPr>
        <p:spPr>
          <a:xfrm>
            <a:off x="609480" y="1600200"/>
            <a:ext cx="453960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Development tools may perform some of these operations behind the scenes.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For example, a tool may inject portions of its own code into output of the tool.</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pic>
        <p:nvPicPr>
          <p:cNvPr id="300" name="Shape 329" descr=""/>
          <p:cNvPicPr/>
          <p:nvPr/>
        </p:nvPicPr>
        <p:blipFill>
          <a:blip r:embed="rId1"/>
          <a:stretch/>
        </p:blipFill>
        <p:spPr>
          <a:xfrm>
            <a:off x="4850640" y="1104120"/>
            <a:ext cx="6156360" cy="4701960"/>
          </a:xfrm>
          <a:prstGeom prst="rect">
            <a:avLst/>
          </a:prstGeom>
          <a:ln>
            <a:noFill/>
          </a:ln>
        </p:spPr>
      </p:pic>
      <p:sp>
        <p:nvSpPr>
          <p:cNvPr id="301" name="CustomShape 3"/>
          <p:cNvSpPr/>
          <p:nvPr/>
        </p:nvSpPr>
        <p:spPr>
          <a:xfrm>
            <a:off x="7337880" y="1166760"/>
            <a:ext cx="242352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Inject material</a:t>
            </a:r>
            <a:endParaRPr b="0" lang="en-US" sz="2400" spc="-1" strike="noStrike">
              <a:latin typeface="Cambria"/>
            </a:endParaRPr>
          </a:p>
        </p:txBody>
      </p:sp>
      <p:sp>
        <p:nvSpPr>
          <p:cNvPr id="302" name="CustomShape 4"/>
          <p:cNvSpPr/>
          <p:nvPr/>
        </p:nvSpPr>
        <p:spPr>
          <a:xfrm>
            <a:off x="7200360" y="5575320"/>
            <a:ext cx="29433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Modify the material</a:t>
            </a:r>
            <a:endParaRPr b="0" lang="en-US" sz="2400" spc="-1" strike="noStrike">
              <a:latin typeface="Cambria"/>
            </a:endParaRPr>
          </a:p>
        </p:txBody>
      </p:sp>
      <p:sp>
        <p:nvSpPr>
          <p:cNvPr id="303" name="CustomShape 5"/>
          <p:cNvSpPr/>
          <p:nvPr/>
        </p:nvSpPr>
        <p:spPr>
          <a:xfrm>
            <a:off x="8885880" y="4339080"/>
            <a:ext cx="34005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Translate the material</a:t>
            </a:r>
            <a:endParaRPr b="0" lang="en-US" sz="2400" spc="-1" strike="noStrike">
              <a:latin typeface="Cambria"/>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Policy</a:t>
            </a:r>
            <a:endParaRPr b="0" lang="en-US" sz="4000" spc="-1" strike="noStrike">
              <a:solidFill>
                <a:srgbClr val="000000"/>
              </a:solidFill>
              <a:latin typeface="Arial"/>
            </a:endParaRPr>
          </a:p>
        </p:txBody>
      </p:sp>
      <p:sp>
        <p:nvSpPr>
          <p:cNvPr id="222"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&lt;&lt;</a:t>
            </a:r>
            <a:r>
              <a:rPr b="0" lang="en-US" sz="2400" spc="-1" strike="noStrike">
                <a:solidFill>
                  <a:srgbClr val="292934"/>
                </a:solidFill>
                <a:latin typeface="Roboto Condensed"/>
                <a:ea typeface="Roboto Condensed"/>
              </a:rPr>
              <a:t>This is a placeholder slide to identify where your FOSS policy can be found (OpenChain Specification 1.1, section 1.1.1)</a:t>
            </a:r>
            <a:r>
              <a:rPr b="0" lang="en-US" sz="2400" spc="-1" strike="noStrike">
                <a:solidFill>
                  <a:srgbClr val="292934"/>
                </a:solidFill>
                <a:latin typeface="Roboto"/>
                <a:ea typeface="Roboto"/>
              </a:rPr>
              <a:t>&gt;&gt;</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You can get an example FOSS policy via the Linux Foundation</a:t>
            </a:r>
            <a:br/>
            <a:r>
              <a:rPr b="0" lang="en-US" sz="2400" spc="-1" strike="noStrike">
                <a:solidFill>
                  <a:srgbClr val="292934"/>
                </a:solidFill>
                <a:latin typeface="Roboto"/>
                <a:ea typeface="Roboto"/>
              </a:rPr>
              <a:t>Open Compliance Program at:</a:t>
            </a:r>
            <a:br/>
            <a:r>
              <a:rPr b="0" lang="en-US" sz="2000" spc="-1" strike="noStrike" u="sng">
                <a:solidFill>
                  <a:srgbClr val="0000ff"/>
                </a:solidFill>
                <a:uFillTx/>
                <a:latin typeface="Roboto Mono"/>
                <a:ea typeface="Roboto Mono"/>
                <a:hlinkClick r:id="rId1"/>
              </a:rPr>
              <a:t>https://www.linux.com/publications/generic-foss-policy</a:t>
            </a:r>
            <a:endParaRPr b="0" lang="en-US" sz="2000" spc="-1" strike="noStrike">
              <a:solidFill>
                <a:srgbClr val="000000"/>
              </a:solidFill>
              <a:latin typeface="Arial"/>
            </a:endParaRPr>
          </a:p>
          <a:p>
            <a:pPr marL="182880" indent="-182520">
              <a:lnSpc>
                <a:spcPct val="100000"/>
              </a:lnSpc>
              <a:spcBef>
                <a:spcPts val="479"/>
              </a:spcBef>
            </a:pPr>
            <a:endParaRPr b="0" lang="en-US" sz="20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How is the FOSS component distributed?</a:t>
            </a:r>
            <a:endParaRPr b="0" lang="en-US" sz="4000" spc="-1" strike="noStrike">
              <a:solidFill>
                <a:srgbClr val="000000"/>
              </a:solidFill>
              <a:latin typeface="Arial"/>
            </a:endParaRPr>
          </a:p>
        </p:txBody>
      </p:sp>
      <p:sp>
        <p:nvSpPr>
          <p:cNvPr id="305" name="TextShape 2"/>
          <p:cNvSpPr txBox="1"/>
          <p:nvPr/>
        </p:nvSpPr>
        <p:spPr>
          <a:xfrm>
            <a:off x="609480" y="1600200"/>
            <a:ext cx="10972440" cy="512352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Who receives the software?</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Customer/Partner</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Community project</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Another legal entity within the business group (this may count as distribution)</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format for delivery?</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Source code delivery</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Binary delivery</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Pre-loaded onto hardware</a:t>
            </a:r>
            <a:endParaRPr b="0" lang="en-US" sz="2400" spc="-1" strike="noStrike">
              <a:solidFill>
                <a:srgbClr val="000000"/>
              </a:solidFill>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307"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What is incorporation?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is linking?</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is modification?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is translation?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factors are important in assessing a distribution?</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5</a:t>
            </a:r>
            <a:endParaRPr b="0" lang="en-US" sz="3200" spc="-1" strike="noStrike">
              <a:solidFill>
                <a:srgbClr val="000000"/>
              </a:solidFill>
              <a:latin typeface="Arial"/>
            </a:endParaRPr>
          </a:p>
        </p:txBody>
      </p:sp>
      <p:sp>
        <p:nvSpPr>
          <p:cNvPr id="309"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Running a FOSS Review</a:t>
            </a:r>
            <a:endParaRPr b="0" lang="en-US" sz="4800" spc="-1" strike="noStrike">
              <a:solidFill>
                <a:srgbClr val="000000"/>
              </a:solidFill>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Review</a:t>
            </a:r>
            <a:endParaRPr b="0" lang="en-US" sz="4000" spc="-1" strike="noStrike">
              <a:solidFill>
                <a:srgbClr val="000000"/>
              </a:solidFill>
              <a:latin typeface="Arial"/>
            </a:endParaRPr>
          </a:p>
        </p:txBody>
      </p:sp>
      <p:sp>
        <p:nvSpPr>
          <p:cNvPr id="311"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After Program and Product Management and Engineers have reviewed proposed FOSS components for usefulness and quality, a review of the rights and obligations</a:t>
            </a:r>
            <a:br/>
            <a:r>
              <a:rPr b="0" lang="en-US" sz="2400" spc="-1" strike="noStrike">
                <a:solidFill>
                  <a:srgbClr val="292934"/>
                </a:solidFill>
                <a:latin typeface="Roboto"/>
                <a:ea typeface="Roboto"/>
              </a:rPr>
              <a:t>associated with the use of the selected components should be initiated</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 key element to a FOSS Compliance Program is a </a:t>
            </a:r>
            <a:r>
              <a:rPr b="0" i="1" lang="en-US" sz="2400" spc="-1" strike="noStrike">
                <a:solidFill>
                  <a:srgbClr val="292934"/>
                </a:solidFill>
                <a:latin typeface="Roboto"/>
                <a:ea typeface="Roboto"/>
              </a:rPr>
              <a:t>FOSS Review </a:t>
            </a:r>
            <a:r>
              <a:rPr b="0" lang="en-US" sz="2400" spc="-1" strike="noStrike">
                <a:solidFill>
                  <a:srgbClr val="292934"/>
                </a:solidFill>
                <a:latin typeface="Roboto"/>
                <a:ea typeface="Roboto"/>
              </a:rPr>
              <a:t>process. This process is where a company can analyze the FOSS software it uses and understand its rights and obligations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FOSS Review process includes the following steps:</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Gather relevant information</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Analyze and understand license obligations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Provide guidance compatible with company policy and business objectives</a:t>
            </a:r>
            <a:endParaRPr b="0" lang="en-US" sz="2000" spc="-1" strike="noStrike">
              <a:solidFill>
                <a:srgbClr val="000000"/>
              </a:solidFill>
              <a:latin typeface="Arial"/>
            </a:endParaRPr>
          </a:p>
          <a:p>
            <a:pPr>
              <a:lnSpc>
                <a:spcPct val="100000"/>
              </a:lnSpc>
              <a:spcBef>
                <a:spcPts val="479"/>
              </a:spcBef>
            </a:pPr>
            <a:endParaRPr b="0" lang="en-US" sz="2000" spc="-1" strike="noStrike">
              <a:solidFill>
                <a:srgbClr val="000000"/>
              </a:solidFill>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Initiating a FOSS Review</a:t>
            </a:r>
            <a:endParaRPr b="0" lang="en-US" sz="4000" spc="-1" strike="noStrike">
              <a:solidFill>
                <a:srgbClr val="000000"/>
              </a:solidFill>
              <a:latin typeface="Arial"/>
            </a:endParaRPr>
          </a:p>
        </p:txBody>
      </p:sp>
      <p:sp>
        <p:nvSpPr>
          <p:cNvPr id="313" name="CustomShape 2"/>
          <p:cNvSpPr/>
          <p:nvPr/>
        </p:nvSpPr>
        <p:spPr>
          <a:xfrm>
            <a:off x="304920" y="5109840"/>
            <a:ext cx="11277360" cy="177660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Anyone working with FOSS in the company should be able to initiate a FOSS Review, including Program or Product Managers, Engineers, and Legal. </a:t>
            </a:r>
            <a:endParaRPr b="0" lang="en-US" sz="2400" spc="-1" strike="noStrike">
              <a:latin typeface="Cambria"/>
            </a:endParaRPr>
          </a:p>
          <a:p>
            <a:pPr>
              <a:lnSpc>
                <a:spcPct val="100000"/>
              </a:lnSpc>
              <a:spcBef>
                <a:spcPts val="479"/>
              </a:spcBef>
            </a:pPr>
            <a:r>
              <a:rPr b="0" i="1" lang="en-US" sz="2400" spc="-1" strike="noStrike">
                <a:solidFill>
                  <a:srgbClr val="292934"/>
                </a:solidFill>
                <a:latin typeface="Roboto"/>
                <a:ea typeface="Roboto"/>
              </a:rPr>
              <a:t>Note: The process often starts when new FOSS-based software is selected by engineering or outside vendors.</a:t>
            </a:r>
            <a:endParaRPr b="0" lang="en-US" sz="2400" spc="-1" strike="noStrike">
              <a:latin typeface="Cambria"/>
            </a:endParaRPr>
          </a:p>
          <a:p>
            <a:pPr marL="457200" indent="-456840">
              <a:lnSpc>
                <a:spcPct val="100000"/>
              </a:lnSpc>
              <a:spcBef>
                <a:spcPts val="479"/>
              </a:spcBef>
            </a:pPr>
            <a:endParaRPr b="0" lang="en-US" sz="2400" spc="-1" strike="noStrike">
              <a:latin typeface="Cambria"/>
            </a:endParaRPr>
          </a:p>
        </p:txBody>
      </p:sp>
      <p:pic>
        <p:nvPicPr>
          <p:cNvPr id="314" name="Shape 368" descr=""/>
          <p:cNvPicPr/>
          <p:nvPr/>
        </p:nvPicPr>
        <p:blipFill>
          <a:blip r:embed="rId1"/>
          <a:stretch/>
        </p:blipFill>
        <p:spPr>
          <a:xfrm>
            <a:off x="3959280" y="1703160"/>
            <a:ext cx="4272480" cy="1459800"/>
          </a:xfrm>
          <a:prstGeom prst="rect">
            <a:avLst/>
          </a:prstGeom>
          <a:ln>
            <a:noFill/>
          </a:ln>
        </p:spPr>
      </p:pic>
      <p:sp>
        <p:nvSpPr>
          <p:cNvPr id="315" name="CustomShape 3"/>
          <p:cNvSpPr/>
          <p:nvPr/>
        </p:nvSpPr>
        <p:spPr>
          <a:xfrm>
            <a:off x="4748040" y="2332080"/>
            <a:ext cx="2609640" cy="82980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Initiate a FOSS Review </a:t>
            </a:r>
            <a:endParaRPr b="0" lang="en-US" sz="2400" spc="-1" strike="noStrike">
              <a:latin typeface="Cambria"/>
            </a:endParaRPr>
          </a:p>
        </p:txBody>
      </p:sp>
      <p:pic>
        <p:nvPicPr>
          <p:cNvPr id="316" name="Shape 370" descr=""/>
          <p:cNvPicPr/>
          <p:nvPr/>
        </p:nvPicPr>
        <p:blipFill>
          <a:blip r:embed="rId2"/>
          <a:stretch/>
        </p:blipFill>
        <p:spPr>
          <a:xfrm>
            <a:off x="3325680" y="3284640"/>
            <a:ext cx="658440" cy="1298520"/>
          </a:xfrm>
          <a:prstGeom prst="rect">
            <a:avLst/>
          </a:prstGeom>
          <a:ln>
            <a:noFill/>
          </a:ln>
        </p:spPr>
      </p:pic>
      <p:grpSp>
        <p:nvGrpSpPr>
          <p:cNvPr id="317" name="Group 4"/>
          <p:cNvGrpSpPr/>
          <p:nvPr/>
        </p:nvGrpSpPr>
        <p:grpSpPr>
          <a:xfrm>
            <a:off x="1873080" y="3284640"/>
            <a:ext cx="1426320" cy="1212120"/>
            <a:chOff x="1873080" y="3284640"/>
            <a:chExt cx="1426320" cy="1212120"/>
          </a:xfrm>
        </p:grpSpPr>
        <p:grpSp>
          <p:nvGrpSpPr>
            <p:cNvPr id="318" name="Group 5"/>
            <p:cNvGrpSpPr/>
            <p:nvPr/>
          </p:nvGrpSpPr>
          <p:grpSpPr>
            <a:xfrm>
              <a:off x="1873080" y="3284640"/>
              <a:ext cx="1426320" cy="770760"/>
              <a:chOff x="1873080" y="3284640"/>
              <a:chExt cx="1426320" cy="770760"/>
            </a:xfrm>
          </p:grpSpPr>
          <p:sp>
            <p:nvSpPr>
              <p:cNvPr id="319" name="CustomShape 6"/>
              <p:cNvSpPr/>
              <p:nvPr/>
            </p:nvSpPr>
            <p:spPr>
              <a:xfrm>
                <a:off x="1873080" y="3778920"/>
                <a:ext cx="13672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Product Manager</a:t>
                </a:r>
                <a:endParaRPr b="0" lang="en-US" sz="1200" spc="-1" strike="noStrike">
                  <a:latin typeface="Cambria"/>
                </a:endParaRPr>
              </a:p>
            </p:txBody>
          </p:sp>
          <p:sp>
            <p:nvSpPr>
              <p:cNvPr id="320" name="CustomShape 7"/>
              <p:cNvSpPr/>
              <p:nvPr/>
            </p:nvSpPr>
            <p:spPr>
              <a:xfrm>
                <a:off x="1877760" y="3284640"/>
                <a:ext cx="142164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Program Manager</a:t>
                </a:r>
                <a:endParaRPr b="0" lang="en-US" sz="1200" spc="-1" strike="noStrike">
                  <a:latin typeface="Cambria"/>
                </a:endParaRPr>
              </a:p>
            </p:txBody>
          </p:sp>
        </p:grpSp>
        <p:sp>
          <p:nvSpPr>
            <p:cNvPr id="321" name="CustomShape 8"/>
            <p:cNvSpPr/>
            <p:nvPr/>
          </p:nvSpPr>
          <p:spPr>
            <a:xfrm>
              <a:off x="2421360" y="4220280"/>
              <a:ext cx="8190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 </a:t>
              </a:r>
              <a:r>
                <a:rPr b="0" lang="en-US" sz="1200" spc="-1" strike="noStrike">
                  <a:solidFill>
                    <a:srgbClr val="333333"/>
                  </a:solidFill>
                  <a:latin typeface="Roboto"/>
                  <a:ea typeface="Roboto"/>
                </a:rPr>
                <a:t>Engineer</a:t>
              </a:r>
              <a:endParaRPr b="0" lang="en-US" sz="1200" spc="-1" strike="noStrike">
                <a:latin typeface="Cambria"/>
              </a:endParaRPr>
            </a:p>
          </p:txBody>
        </p:sp>
      </p:gr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What information do you need to gather?</a:t>
            </a:r>
            <a:endParaRPr b="0" lang="en-US" sz="4000" spc="-1" strike="noStrike">
              <a:solidFill>
                <a:srgbClr val="000000"/>
              </a:solidFill>
              <a:latin typeface="Arial"/>
            </a:endParaRPr>
          </a:p>
        </p:txBody>
      </p:sp>
      <p:sp>
        <p:nvSpPr>
          <p:cNvPr id="323"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When analyzing FOSS usage, collect information about the identity of the FOSS component, its origin, and how the FOSS component will be used. This may include:</a:t>
            </a:r>
            <a:endParaRPr b="0" lang="en-US" sz="2400" spc="-1" strike="noStrike">
              <a:solidFill>
                <a:srgbClr val="000000"/>
              </a:solidFill>
              <a:latin typeface="Arial"/>
            </a:endParaRPr>
          </a:p>
        </p:txBody>
      </p:sp>
      <p:graphicFrame>
        <p:nvGraphicFramePr>
          <p:cNvPr id="324" name="Table 3"/>
          <p:cNvGraphicFramePr/>
          <p:nvPr/>
        </p:nvGraphicFramePr>
        <p:xfrm>
          <a:off x="952560" y="2854440"/>
          <a:ext cx="10286280" cy="3668760"/>
        </p:xfrm>
        <a:graphic>
          <a:graphicData uri="http://schemas.openxmlformats.org/drawingml/2006/table">
            <a:tbl>
              <a:tblPr/>
              <a:tblGrid>
                <a:gridCol w="5143320"/>
                <a:gridCol w="5143320"/>
              </a:tblGrid>
              <a:tr h="4165200">
                <a:tc>
                  <a:txBody>
                    <a:bodyPr lIns="91080" rIns="91080" tIns="91080" bIns="91080"/>
                    <a:p>
                      <a:pPr marL="457200" indent="-342720">
                        <a:lnSpc>
                          <a:spcPct val="100000"/>
                        </a:lnSpc>
                        <a:buClr>
                          <a:srgbClr val="000000"/>
                        </a:buClr>
                        <a:buFont typeface="Roboto"/>
                        <a:buChar char="●"/>
                      </a:pPr>
                      <a:r>
                        <a:rPr b="0" lang="en-US" sz="1800" spc="-1" strike="noStrike">
                          <a:solidFill>
                            <a:srgbClr val="000000"/>
                          </a:solidFill>
                          <a:latin typeface="Roboto"/>
                          <a:ea typeface="Roboto"/>
                        </a:rPr>
                        <a:t>Package name</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Status of the community around the package (activity, diverse membership, responsiveness)</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Version</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Download or source code URL</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Copyright owner</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License and License URL</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Attribution and other notices and URLs</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Description of modifications intended to be made</a:t>
                      </a:r>
                      <a:endParaRPr b="0" lang="en-US" sz="1800" spc="-1" strike="noStrike">
                        <a:latin typeface="Cambria"/>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marL="457200" indent="-342720">
                        <a:lnSpc>
                          <a:spcPct val="100000"/>
                        </a:lnSpc>
                        <a:buClr>
                          <a:srgbClr val="000000"/>
                        </a:buClr>
                        <a:buFont typeface="Roboto"/>
                        <a:buChar char="●"/>
                      </a:pPr>
                      <a:r>
                        <a:rPr b="0" lang="en-US" sz="1800" spc="-1" strike="noStrike">
                          <a:solidFill>
                            <a:srgbClr val="000000"/>
                          </a:solidFill>
                          <a:latin typeface="Roboto"/>
                          <a:ea typeface="Roboto"/>
                        </a:rPr>
                        <a:t>List of dependencies</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Intended use in your product</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First product release that will include the package</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Location where the source code will be maintained</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Possible previous approvals in another context</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If from an external vendor: </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Development team's point of contact</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Copyright notices, attribution, source code for vendor modifications if needed to satisfy license obligations</a:t>
                      </a:r>
                      <a:endParaRPr b="0" lang="en-US" sz="1800" spc="-1" strike="noStrike">
                        <a:latin typeface="Cambria"/>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Review Team</a:t>
            </a:r>
            <a:endParaRPr b="0" lang="en-US" sz="4000" spc="-1" strike="noStrike">
              <a:solidFill>
                <a:srgbClr val="000000"/>
              </a:solidFill>
              <a:latin typeface="Arial"/>
            </a:endParaRPr>
          </a:p>
        </p:txBody>
      </p:sp>
      <p:sp>
        <p:nvSpPr>
          <p:cNvPr id="326" name="TextShape 2"/>
          <p:cNvSpPr txBox="1"/>
          <p:nvPr/>
        </p:nvSpPr>
        <p:spPr>
          <a:xfrm>
            <a:off x="304920" y="4307760"/>
            <a:ext cx="11277360" cy="2593080"/>
          </a:xfrm>
          <a:prstGeom prst="rect">
            <a:avLst/>
          </a:prstGeom>
          <a:noFill/>
          <a:ln>
            <a:noFill/>
          </a:ln>
        </p:spPr>
        <p:txBody>
          <a:bodyPr/>
          <a:p>
            <a:pPr>
              <a:lnSpc>
                <a:spcPct val="100000"/>
              </a:lnSpc>
            </a:pPr>
            <a:r>
              <a:rPr b="0" lang="en-US" sz="2000" spc="-1" strike="noStrike">
                <a:solidFill>
                  <a:srgbClr val="292934"/>
                </a:solidFill>
                <a:latin typeface="Roboto"/>
                <a:ea typeface="Roboto"/>
              </a:rPr>
              <a:t>A FOSS Review team includes the company representatives that support, guide, coordinate and review the use of FOSS. These representatives may include:</a:t>
            </a:r>
            <a:endParaRPr b="0" lang="en-US" sz="2000" spc="-1" strike="noStrike">
              <a:solidFill>
                <a:srgbClr val="000000"/>
              </a:solidFill>
              <a:latin typeface="Arial"/>
            </a:endParaRPr>
          </a:p>
          <a:p>
            <a:pPr marL="182880" indent="-182520">
              <a:lnSpc>
                <a:spcPct val="130000"/>
              </a:lnSpc>
              <a:spcBef>
                <a:spcPts val="400"/>
              </a:spcBef>
              <a:buClr>
                <a:srgbClr val="93a299"/>
              </a:buClr>
              <a:buSzPct val="85000"/>
              <a:buFont typeface="Arial"/>
              <a:buChar char="•"/>
            </a:pPr>
            <a:r>
              <a:rPr b="0" lang="en-US" sz="2000" spc="-1" strike="noStrike">
                <a:solidFill>
                  <a:srgbClr val="292934"/>
                </a:solidFill>
                <a:latin typeface="Roboto"/>
                <a:ea typeface="Roboto"/>
              </a:rPr>
              <a:t>Legal to identify and evaluate license obligations</a:t>
            </a:r>
            <a:endParaRPr b="0" lang="en-US" sz="2000" spc="-1" strike="noStrike">
              <a:solidFill>
                <a:srgbClr val="000000"/>
              </a:solidFill>
              <a:latin typeface="Arial"/>
            </a:endParaRPr>
          </a:p>
          <a:p>
            <a:pPr marL="182880" indent="-182520">
              <a:lnSpc>
                <a:spcPct val="130000"/>
              </a:lnSpc>
              <a:spcBef>
                <a:spcPts val="400"/>
              </a:spcBef>
              <a:buClr>
                <a:srgbClr val="93a299"/>
              </a:buClr>
              <a:buSzPct val="85000"/>
              <a:buFont typeface="Arial"/>
              <a:buChar char="•"/>
            </a:pPr>
            <a:r>
              <a:rPr b="0" lang="en-US" sz="2000" spc="-1" strike="noStrike">
                <a:solidFill>
                  <a:srgbClr val="292934"/>
                </a:solidFill>
                <a:latin typeface="Roboto"/>
                <a:ea typeface="Roboto"/>
              </a:rPr>
              <a:t>Source code scanning and tooling support to help identify and track FOSS usage</a:t>
            </a:r>
            <a:endParaRPr b="0" lang="en-US" sz="2000" spc="-1" strike="noStrike">
              <a:solidFill>
                <a:srgbClr val="000000"/>
              </a:solidFill>
              <a:latin typeface="Arial"/>
            </a:endParaRPr>
          </a:p>
          <a:p>
            <a:pPr marL="182880" indent="-182520">
              <a:lnSpc>
                <a:spcPct val="130000"/>
              </a:lnSpc>
              <a:spcBef>
                <a:spcPts val="400"/>
              </a:spcBef>
              <a:buClr>
                <a:srgbClr val="93a299"/>
              </a:buClr>
              <a:buSzPct val="85000"/>
              <a:buFont typeface="Arial"/>
              <a:buChar char="•"/>
            </a:pPr>
            <a:r>
              <a:rPr b="0" lang="en-US" sz="2000" spc="-1" strike="noStrike">
                <a:solidFill>
                  <a:srgbClr val="292934"/>
                </a:solidFill>
                <a:latin typeface="Roboto"/>
                <a:ea typeface="Roboto"/>
              </a:rPr>
              <a:t>Engineering Specialists working with business interests, commercial licensing, export compliance, etc., who may be impacted by FOSS usage</a:t>
            </a:r>
            <a:endParaRPr b="0" lang="en-US" sz="2000" spc="-1" strike="noStrike">
              <a:solidFill>
                <a:srgbClr val="000000"/>
              </a:solidFill>
              <a:latin typeface="Arial"/>
            </a:endParaRPr>
          </a:p>
        </p:txBody>
      </p:sp>
      <p:pic>
        <p:nvPicPr>
          <p:cNvPr id="327" name="Shape 391" descr=""/>
          <p:cNvPicPr/>
          <p:nvPr/>
        </p:nvPicPr>
        <p:blipFill>
          <a:blip r:embed="rId1"/>
          <a:stretch/>
        </p:blipFill>
        <p:spPr>
          <a:xfrm>
            <a:off x="3959280" y="1402920"/>
            <a:ext cx="4272480" cy="1459800"/>
          </a:xfrm>
          <a:prstGeom prst="rect">
            <a:avLst/>
          </a:prstGeom>
          <a:ln>
            <a:noFill/>
          </a:ln>
        </p:spPr>
      </p:pic>
      <p:sp>
        <p:nvSpPr>
          <p:cNvPr id="328" name="CustomShape 3"/>
          <p:cNvSpPr/>
          <p:nvPr/>
        </p:nvSpPr>
        <p:spPr>
          <a:xfrm>
            <a:off x="4633920" y="2031840"/>
            <a:ext cx="2738160" cy="82980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Initiate a FOSS Review </a:t>
            </a:r>
            <a:endParaRPr b="0" lang="en-US" sz="2400" spc="-1" strike="noStrike">
              <a:latin typeface="Cambria"/>
            </a:endParaRPr>
          </a:p>
        </p:txBody>
      </p:sp>
      <p:pic>
        <p:nvPicPr>
          <p:cNvPr id="329" name="Shape 393" descr=""/>
          <p:cNvPicPr/>
          <p:nvPr/>
        </p:nvPicPr>
        <p:blipFill>
          <a:blip r:embed="rId2"/>
          <a:stretch/>
        </p:blipFill>
        <p:spPr>
          <a:xfrm>
            <a:off x="3325680" y="2984400"/>
            <a:ext cx="658440" cy="1298520"/>
          </a:xfrm>
          <a:prstGeom prst="rect">
            <a:avLst/>
          </a:prstGeom>
          <a:ln>
            <a:noFill/>
          </a:ln>
        </p:spPr>
      </p:pic>
      <p:grpSp>
        <p:nvGrpSpPr>
          <p:cNvPr id="330" name="Group 4"/>
          <p:cNvGrpSpPr/>
          <p:nvPr/>
        </p:nvGrpSpPr>
        <p:grpSpPr>
          <a:xfrm>
            <a:off x="1873080" y="2984400"/>
            <a:ext cx="1426320" cy="1212120"/>
            <a:chOff x="1873080" y="2984400"/>
            <a:chExt cx="1426320" cy="1212120"/>
          </a:xfrm>
        </p:grpSpPr>
        <p:grpSp>
          <p:nvGrpSpPr>
            <p:cNvPr id="331" name="Group 5"/>
            <p:cNvGrpSpPr/>
            <p:nvPr/>
          </p:nvGrpSpPr>
          <p:grpSpPr>
            <a:xfrm>
              <a:off x="1873080" y="2984400"/>
              <a:ext cx="1426320" cy="770760"/>
              <a:chOff x="1873080" y="2984400"/>
              <a:chExt cx="1426320" cy="770760"/>
            </a:xfrm>
          </p:grpSpPr>
          <p:sp>
            <p:nvSpPr>
              <p:cNvPr id="332" name="CustomShape 6"/>
              <p:cNvSpPr/>
              <p:nvPr/>
            </p:nvSpPr>
            <p:spPr>
              <a:xfrm>
                <a:off x="1873080" y="3478680"/>
                <a:ext cx="13672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Product Manager</a:t>
                </a:r>
                <a:endParaRPr b="0" lang="en-US" sz="1200" spc="-1" strike="noStrike">
                  <a:latin typeface="Cambria"/>
                </a:endParaRPr>
              </a:p>
            </p:txBody>
          </p:sp>
          <p:sp>
            <p:nvSpPr>
              <p:cNvPr id="333" name="CustomShape 7"/>
              <p:cNvSpPr/>
              <p:nvPr/>
            </p:nvSpPr>
            <p:spPr>
              <a:xfrm>
                <a:off x="1877760" y="2984400"/>
                <a:ext cx="142164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Program Manager</a:t>
                </a:r>
                <a:endParaRPr b="0" lang="en-US" sz="1200" spc="-1" strike="noStrike">
                  <a:latin typeface="Cambria"/>
                </a:endParaRPr>
              </a:p>
            </p:txBody>
          </p:sp>
        </p:grpSp>
        <p:sp>
          <p:nvSpPr>
            <p:cNvPr id="334" name="CustomShape 8"/>
            <p:cNvSpPr/>
            <p:nvPr/>
          </p:nvSpPr>
          <p:spPr>
            <a:xfrm>
              <a:off x="2421360" y="3920040"/>
              <a:ext cx="8190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 </a:t>
              </a:r>
              <a:r>
                <a:rPr b="0" lang="en-US" sz="1200" spc="-1" strike="noStrike">
                  <a:solidFill>
                    <a:srgbClr val="333333"/>
                  </a:solidFill>
                  <a:latin typeface="Roboto"/>
                  <a:ea typeface="Roboto"/>
                </a:rPr>
                <a:t>Engineer</a:t>
              </a:r>
              <a:endParaRPr b="0" lang="en-US" sz="1200" spc="-1" strike="noStrike">
                <a:latin typeface="Cambria"/>
              </a:endParaRPr>
            </a:p>
          </p:txBody>
        </p:sp>
      </p:grpSp>
      <p:pic>
        <p:nvPicPr>
          <p:cNvPr id="335" name="Shape 399" descr=""/>
          <p:cNvPicPr/>
          <p:nvPr/>
        </p:nvPicPr>
        <p:blipFill>
          <a:blip r:embed="rId3"/>
          <a:stretch/>
        </p:blipFill>
        <p:spPr>
          <a:xfrm>
            <a:off x="8772480" y="2797560"/>
            <a:ext cx="659880" cy="1301400"/>
          </a:xfrm>
          <a:prstGeom prst="rect">
            <a:avLst/>
          </a:prstGeom>
          <a:ln>
            <a:noFill/>
          </a:ln>
        </p:spPr>
      </p:pic>
      <p:pic>
        <p:nvPicPr>
          <p:cNvPr id="336" name="Shape 400" descr=""/>
          <p:cNvPicPr/>
          <p:nvPr/>
        </p:nvPicPr>
        <p:blipFill>
          <a:blip r:embed="rId4"/>
          <a:stretch/>
        </p:blipFill>
        <p:spPr>
          <a:xfrm>
            <a:off x="7821360" y="2797560"/>
            <a:ext cx="659880" cy="1301400"/>
          </a:xfrm>
          <a:prstGeom prst="rect">
            <a:avLst/>
          </a:prstGeom>
          <a:ln>
            <a:noFill/>
          </a:ln>
        </p:spPr>
      </p:pic>
      <p:pic>
        <p:nvPicPr>
          <p:cNvPr id="337" name="Shape 401" descr=""/>
          <p:cNvPicPr/>
          <p:nvPr/>
        </p:nvPicPr>
        <p:blipFill>
          <a:blip r:embed="rId5"/>
          <a:stretch/>
        </p:blipFill>
        <p:spPr>
          <a:xfrm>
            <a:off x="9846720" y="2797560"/>
            <a:ext cx="659880" cy="1301400"/>
          </a:xfrm>
          <a:prstGeom prst="rect">
            <a:avLst/>
          </a:prstGeom>
          <a:ln>
            <a:noFill/>
          </a:ln>
        </p:spPr>
      </p:pic>
      <p:sp>
        <p:nvSpPr>
          <p:cNvPr id="338" name="CustomShape 9"/>
          <p:cNvSpPr/>
          <p:nvPr/>
        </p:nvSpPr>
        <p:spPr>
          <a:xfrm>
            <a:off x="7901640" y="4138920"/>
            <a:ext cx="5562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Legal</a:t>
            </a:r>
            <a:endParaRPr b="0" lang="en-US" sz="1200" spc="-1" strike="noStrike">
              <a:latin typeface="Cambria"/>
            </a:endParaRPr>
          </a:p>
        </p:txBody>
      </p:sp>
      <p:sp>
        <p:nvSpPr>
          <p:cNvPr id="339" name="CustomShape 10"/>
          <p:cNvSpPr/>
          <p:nvPr/>
        </p:nvSpPr>
        <p:spPr>
          <a:xfrm>
            <a:off x="8577000" y="4141800"/>
            <a:ext cx="81756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Scanning</a:t>
            </a:r>
            <a:endParaRPr b="0" lang="en-US" sz="1200" spc="-1" strike="noStrike">
              <a:latin typeface="Cambria"/>
            </a:endParaRPr>
          </a:p>
        </p:txBody>
      </p:sp>
      <p:sp>
        <p:nvSpPr>
          <p:cNvPr id="340" name="CustomShape 11"/>
          <p:cNvSpPr/>
          <p:nvPr/>
        </p:nvSpPr>
        <p:spPr>
          <a:xfrm>
            <a:off x="9468000" y="4141800"/>
            <a:ext cx="945720" cy="27756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Specialists</a:t>
            </a:r>
            <a:endParaRPr b="0" lang="en-US" sz="1200" spc="-1" strike="noStrike">
              <a:latin typeface="Cambria"/>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Analyzing Proposed FOSS Usage</a:t>
            </a:r>
            <a:endParaRPr b="0" lang="en-US" sz="4000" spc="-1" strike="noStrike">
              <a:solidFill>
                <a:srgbClr val="000000"/>
              </a:solidFill>
              <a:latin typeface="Arial"/>
            </a:endParaRPr>
          </a:p>
        </p:txBody>
      </p:sp>
      <p:sp>
        <p:nvSpPr>
          <p:cNvPr id="342" name="TextShape 2"/>
          <p:cNvSpPr txBox="1"/>
          <p:nvPr/>
        </p:nvSpPr>
        <p:spPr>
          <a:xfrm>
            <a:off x="417600" y="3539880"/>
            <a:ext cx="11277360" cy="2953440"/>
          </a:xfrm>
          <a:prstGeom prst="rect">
            <a:avLst/>
          </a:prstGeom>
          <a:noFill/>
          <a:ln>
            <a:noFill/>
          </a:ln>
        </p:spPr>
        <p:txBody>
          <a:bodyPr/>
          <a:p>
            <a:pPr>
              <a:lnSpc>
                <a:spcPct val="100000"/>
              </a:lnSpc>
            </a:pPr>
            <a:r>
              <a:rPr b="0" lang="en-US" sz="2000" spc="-1" strike="noStrike">
                <a:solidFill>
                  <a:srgbClr val="292934"/>
                </a:solidFill>
                <a:latin typeface="Roboto"/>
                <a:ea typeface="Roboto"/>
              </a:rPr>
              <a:t>The FOSS Review team should assess the information it has gathered before providing guidance for issues. This may include scanning the code to confirm the accuracy of the information.</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a:p>
            <a:pPr>
              <a:lnSpc>
                <a:spcPct val="100000"/>
              </a:lnSpc>
              <a:spcBef>
                <a:spcPts val="400"/>
              </a:spcBef>
            </a:pPr>
            <a:r>
              <a:rPr b="0" lang="en-US" sz="2000" spc="-1" strike="noStrike">
                <a:solidFill>
                  <a:srgbClr val="292934"/>
                </a:solidFill>
                <a:latin typeface="Roboto"/>
                <a:ea typeface="Roboto"/>
              </a:rPr>
              <a:t>The FOSS Review team should consider:</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Is the code and associated information complete, consistent and accurate?</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Does the declared license match what is in the code files?</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Does the license permit use with other components of the software? </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p:txBody>
      </p:sp>
      <p:pic>
        <p:nvPicPr>
          <p:cNvPr id="343" name="Shape 412" descr=""/>
          <p:cNvPicPr/>
          <p:nvPr/>
        </p:nvPicPr>
        <p:blipFill>
          <a:blip r:embed="rId1"/>
          <a:stretch/>
        </p:blipFill>
        <p:spPr>
          <a:xfrm>
            <a:off x="5709600" y="1916640"/>
            <a:ext cx="659880" cy="1301400"/>
          </a:xfrm>
          <a:prstGeom prst="rect">
            <a:avLst/>
          </a:prstGeom>
          <a:ln>
            <a:noFill/>
          </a:ln>
        </p:spPr>
      </p:pic>
      <p:pic>
        <p:nvPicPr>
          <p:cNvPr id="344" name="Shape 413" descr=""/>
          <p:cNvPicPr/>
          <p:nvPr/>
        </p:nvPicPr>
        <p:blipFill>
          <a:blip r:embed="rId2"/>
          <a:stretch/>
        </p:blipFill>
        <p:spPr>
          <a:xfrm>
            <a:off x="4998600" y="1916640"/>
            <a:ext cx="659880" cy="1301400"/>
          </a:xfrm>
          <a:prstGeom prst="rect">
            <a:avLst/>
          </a:prstGeom>
          <a:ln>
            <a:noFill/>
          </a:ln>
        </p:spPr>
      </p:pic>
      <p:pic>
        <p:nvPicPr>
          <p:cNvPr id="345" name="Shape 414" descr=""/>
          <p:cNvPicPr/>
          <p:nvPr/>
        </p:nvPicPr>
        <p:blipFill>
          <a:blip r:embed="rId3"/>
          <a:stretch/>
        </p:blipFill>
        <p:spPr>
          <a:xfrm>
            <a:off x="6503040" y="1916640"/>
            <a:ext cx="659880" cy="1301400"/>
          </a:xfrm>
          <a:prstGeom prst="rect">
            <a:avLst/>
          </a:prstGeom>
          <a:ln>
            <a:noFill/>
          </a:ln>
        </p:spPr>
      </p:pic>
      <p:sp>
        <p:nvSpPr>
          <p:cNvPr id="346" name="CustomShape 3"/>
          <p:cNvSpPr/>
          <p:nvPr/>
        </p:nvSpPr>
        <p:spPr>
          <a:xfrm>
            <a:off x="5023440" y="3237480"/>
            <a:ext cx="5562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Legal</a:t>
            </a:r>
            <a:endParaRPr b="0" lang="en-US" sz="1200" spc="-1" strike="noStrike">
              <a:latin typeface="Cambria"/>
            </a:endParaRPr>
          </a:p>
        </p:txBody>
      </p:sp>
      <p:sp>
        <p:nvSpPr>
          <p:cNvPr id="347" name="CustomShape 4"/>
          <p:cNvSpPr/>
          <p:nvPr/>
        </p:nvSpPr>
        <p:spPr>
          <a:xfrm>
            <a:off x="5563800" y="3242520"/>
            <a:ext cx="81756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Scanning</a:t>
            </a:r>
            <a:endParaRPr b="0" lang="en-US" sz="1200" spc="-1" strike="noStrike">
              <a:latin typeface="Cambria"/>
            </a:endParaRPr>
          </a:p>
        </p:txBody>
      </p:sp>
      <p:sp>
        <p:nvSpPr>
          <p:cNvPr id="348" name="CustomShape 5"/>
          <p:cNvSpPr/>
          <p:nvPr/>
        </p:nvSpPr>
        <p:spPr>
          <a:xfrm>
            <a:off x="6312240" y="3242520"/>
            <a:ext cx="9280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Specialists</a:t>
            </a:r>
            <a:endParaRPr b="0" lang="en-US" sz="1200" spc="-1" strike="noStrike">
              <a:latin typeface="Cambria"/>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Source Code Scanning Tools</a:t>
            </a:r>
            <a:endParaRPr b="0" lang="en-US" sz="4000" spc="-1" strike="noStrike">
              <a:solidFill>
                <a:srgbClr val="000000"/>
              </a:solidFill>
              <a:latin typeface="Arial"/>
            </a:endParaRPr>
          </a:p>
        </p:txBody>
      </p:sp>
      <p:sp>
        <p:nvSpPr>
          <p:cNvPr id="350" name="TextShape 2"/>
          <p:cNvSpPr txBox="1"/>
          <p:nvPr/>
        </p:nvSpPr>
        <p:spPr>
          <a:xfrm>
            <a:off x="623160" y="1600200"/>
            <a:ext cx="10945440" cy="495252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There are many different automated source code scanning tools.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All of the solutions address specific needs and - for that reason - none will solve all possible challenges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Companies pick the solution most suited to their specific market area and product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Many companies use both an automated tool and manual review</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 good example of freely available source code scanning tool is FOSSology,</a:t>
            </a:r>
            <a:br/>
            <a:r>
              <a:rPr b="0" lang="en-US" sz="2400" spc="-1" strike="noStrike">
                <a:solidFill>
                  <a:srgbClr val="292934"/>
                </a:solidFill>
                <a:latin typeface="Roboto"/>
                <a:ea typeface="Roboto"/>
              </a:rPr>
              <a:t>a project hosted by the Linux Foundation:</a:t>
            </a:r>
            <a:br/>
            <a:r>
              <a:rPr b="0" lang="en-US" sz="2000" spc="-1" strike="noStrike" u="sng">
                <a:solidFill>
                  <a:srgbClr val="0000ff"/>
                </a:solidFill>
                <a:uFillTx/>
                <a:latin typeface="Roboto Mono"/>
                <a:ea typeface="Roboto Mono"/>
                <a:hlinkClick r:id="rId1"/>
              </a:rPr>
              <a:t>https://www.fossology.org</a:t>
            </a:r>
            <a:r>
              <a:rPr b="0" lang="en-US" sz="2400" spc="-1" strike="noStrike">
                <a:solidFill>
                  <a:srgbClr val="292934"/>
                </a:solidFill>
                <a:latin typeface="Roboto"/>
                <a:ea typeface="Roboto"/>
              </a:rPr>
              <a:t> </a:t>
            </a:r>
            <a:endParaRPr b="0" lang="en-US" sz="2400" spc="-1" strike="noStrike">
              <a:solidFill>
                <a:srgbClr val="000000"/>
              </a:solidFill>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Working through the FOSS Review</a:t>
            </a:r>
            <a:endParaRPr b="0" lang="en-US" sz="4000" spc="-1" strike="noStrike">
              <a:solidFill>
                <a:srgbClr val="000000"/>
              </a:solidFill>
              <a:latin typeface="Arial"/>
            </a:endParaRPr>
          </a:p>
        </p:txBody>
      </p:sp>
      <p:sp>
        <p:nvSpPr>
          <p:cNvPr id="352" name="TextShape 2"/>
          <p:cNvSpPr txBox="1"/>
          <p:nvPr/>
        </p:nvSpPr>
        <p:spPr>
          <a:xfrm>
            <a:off x="311760" y="5813640"/>
            <a:ext cx="11421000" cy="1044000"/>
          </a:xfrm>
          <a:prstGeom prst="rect">
            <a:avLst/>
          </a:prstGeom>
          <a:noFill/>
          <a:ln>
            <a:noFill/>
          </a:ln>
        </p:spPr>
        <p:txBody>
          <a:bodyPr/>
          <a:p>
            <a:pPr>
              <a:lnSpc>
                <a:spcPct val="100000"/>
              </a:lnSpc>
            </a:pPr>
            <a:r>
              <a:rPr b="0" lang="en-US" sz="2000" spc="-1" strike="noStrike">
                <a:solidFill>
                  <a:srgbClr val="292934"/>
                </a:solidFill>
                <a:latin typeface="Roboto"/>
                <a:ea typeface="Roboto"/>
              </a:rPr>
              <a:t>The FOSS Review process crosses disciplines, including engineering, business, and legal teams. It should be interactive to ensure all those groups correctly understand the issues and can create clear, shared guidance.</a:t>
            </a:r>
            <a:endParaRPr b="0" lang="en-US" sz="2000" spc="-1" strike="noStrike">
              <a:solidFill>
                <a:srgbClr val="000000"/>
              </a:solidFill>
              <a:latin typeface="Arial"/>
            </a:endParaRPr>
          </a:p>
        </p:txBody>
      </p:sp>
      <p:pic>
        <p:nvPicPr>
          <p:cNvPr id="353" name="Shape 432" descr=""/>
          <p:cNvPicPr/>
          <p:nvPr/>
        </p:nvPicPr>
        <p:blipFill>
          <a:blip r:embed="rId1"/>
          <a:stretch/>
        </p:blipFill>
        <p:spPr>
          <a:xfrm>
            <a:off x="3966120" y="1458000"/>
            <a:ext cx="4272480" cy="1459800"/>
          </a:xfrm>
          <a:prstGeom prst="rect">
            <a:avLst/>
          </a:prstGeom>
          <a:ln>
            <a:noFill/>
          </a:ln>
        </p:spPr>
      </p:pic>
      <p:sp>
        <p:nvSpPr>
          <p:cNvPr id="354" name="CustomShape 3"/>
          <p:cNvSpPr/>
          <p:nvPr/>
        </p:nvSpPr>
        <p:spPr>
          <a:xfrm>
            <a:off x="4424400" y="2087640"/>
            <a:ext cx="2977200" cy="82980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Initiate a FOSS Review </a:t>
            </a:r>
            <a:endParaRPr b="0" lang="en-US" sz="2400" spc="-1" strike="noStrike">
              <a:latin typeface="Cambria"/>
            </a:endParaRPr>
          </a:p>
        </p:txBody>
      </p:sp>
      <p:pic>
        <p:nvPicPr>
          <p:cNvPr id="355" name="Shape 434" descr=""/>
          <p:cNvPicPr/>
          <p:nvPr/>
        </p:nvPicPr>
        <p:blipFill>
          <a:blip r:embed="rId2"/>
          <a:stretch/>
        </p:blipFill>
        <p:spPr>
          <a:xfrm>
            <a:off x="3332880" y="3039480"/>
            <a:ext cx="658440" cy="1298520"/>
          </a:xfrm>
          <a:prstGeom prst="rect">
            <a:avLst/>
          </a:prstGeom>
          <a:ln>
            <a:noFill/>
          </a:ln>
        </p:spPr>
      </p:pic>
      <p:grpSp>
        <p:nvGrpSpPr>
          <p:cNvPr id="356" name="Group 4"/>
          <p:cNvGrpSpPr/>
          <p:nvPr/>
        </p:nvGrpSpPr>
        <p:grpSpPr>
          <a:xfrm>
            <a:off x="1879920" y="3039480"/>
            <a:ext cx="1426320" cy="1211760"/>
            <a:chOff x="1879920" y="3039480"/>
            <a:chExt cx="1426320" cy="1211760"/>
          </a:xfrm>
        </p:grpSpPr>
        <p:grpSp>
          <p:nvGrpSpPr>
            <p:cNvPr id="357" name="Group 5"/>
            <p:cNvGrpSpPr/>
            <p:nvPr/>
          </p:nvGrpSpPr>
          <p:grpSpPr>
            <a:xfrm>
              <a:off x="1879920" y="3039480"/>
              <a:ext cx="1426320" cy="770760"/>
              <a:chOff x="1879920" y="3039480"/>
              <a:chExt cx="1426320" cy="770760"/>
            </a:xfrm>
          </p:grpSpPr>
          <p:sp>
            <p:nvSpPr>
              <p:cNvPr id="358" name="CustomShape 6"/>
              <p:cNvSpPr/>
              <p:nvPr/>
            </p:nvSpPr>
            <p:spPr>
              <a:xfrm>
                <a:off x="1879920" y="3533760"/>
                <a:ext cx="13672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Product Manager</a:t>
                </a:r>
                <a:endParaRPr b="0" lang="en-US" sz="1200" spc="-1" strike="noStrike">
                  <a:latin typeface="Cambria"/>
                </a:endParaRPr>
              </a:p>
            </p:txBody>
          </p:sp>
          <p:sp>
            <p:nvSpPr>
              <p:cNvPr id="359" name="CustomShape 7"/>
              <p:cNvSpPr/>
              <p:nvPr/>
            </p:nvSpPr>
            <p:spPr>
              <a:xfrm>
                <a:off x="1884600" y="3039480"/>
                <a:ext cx="142164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Program Manager</a:t>
                </a:r>
                <a:endParaRPr b="0" lang="en-US" sz="1200" spc="-1" strike="noStrike">
                  <a:latin typeface="Cambria"/>
                </a:endParaRPr>
              </a:p>
            </p:txBody>
          </p:sp>
        </p:grpSp>
        <p:sp>
          <p:nvSpPr>
            <p:cNvPr id="360" name="CustomShape 8"/>
            <p:cNvSpPr/>
            <p:nvPr/>
          </p:nvSpPr>
          <p:spPr>
            <a:xfrm>
              <a:off x="2428200" y="3974760"/>
              <a:ext cx="8190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 </a:t>
              </a:r>
              <a:r>
                <a:rPr b="0" lang="en-US" sz="1200" spc="-1" strike="noStrike">
                  <a:solidFill>
                    <a:srgbClr val="333333"/>
                  </a:solidFill>
                  <a:latin typeface="Roboto"/>
                  <a:ea typeface="Roboto"/>
                </a:rPr>
                <a:t>Engineer</a:t>
              </a:r>
              <a:endParaRPr b="0" lang="en-US" sz="1200" spc="-1" strike="noStrike">
                <a:latin typeface="Cambria"/>
              </a:endParaRPr>
            </a:p>
          </p:txBody>
        </p:sp>
      </p:grpSp>
      <p:pic>
        <p:nvPicPr>
          <p:cNvPr id="361" name="Shape 440" descr=""/>
          <p:cNvPicPr/>
          <p:nvPr/>
        </p:nvPicPr>
        <p:blipFill>
          <a:blip r:embed="rId3"/>
          <a:stretch/>
        </p:blipFill>
        <p:spPr>
          <a:xfrm>
            <a:off x="8539560" y="2852640"/>
            <a:ext cx="659880" cy="1301400"/>
          </a:xfrm>
          <a:prstGeom prst="rect">
            <a:avLst/>
          </a:prstGeom>
          <a:ln>
            <a:noFill/>
          </a:ln>
        </p:spPr>
      </p:pic>
      <p:pic>
        <p:nvPicPr>
          <p:cNvPr id="362" name="Shape 441" descr=""/>
          <p:cNvPicPr/>
          <p:nvPr/>
        </p:nvPicPr>
        <p:blipFill>
          <a:blip r:embed="rId4"/>
          <a:stretch/>
        </p:blipFill>
        <p:spPr>
          <a:xfrm>
            <a:off x="7828560" y="2852640"/>
            <a:ext cx="659880" cy="1301400"/>
          </a:xfrm>
          <a:prstGeom prst="rect">
            <a:avLst/>
          </a:prstGeom>
          <a:ln>
            <a:noFill/>
          </a:ln>
        </p:spPr>
      </p:pic>
      <p:pic>
        <p:nvPicPr>
          <p:cNvPr id="363" name="Shape 442" descr=""/>
          <p:cNvPicPr/>
          <p:nvPr/>
        </p:nvPicPr>
        <p:blipFill>
          <a:blip r:embed="rId5"/>
          <a:stretch/>
        </p:blipFill>
        <p:spPr>
          <a:xfrm>
            <a:off x="9333000" y="2852640"/>
            <a:ext cx="659880" cy="1301400"/>
          </a:xfrm>
          <a:prstGeom prst="rect">
            <a:avLst/>
          </a:prstGeom>
          <a:ln>
            <a:noFill/>
          </a:ln>
        </p:spPr>
      </p:pic>
      <p:sp>
        <p:nvSpPr>
          <p:cNvPr id="364" name="CustomShape 9"/>
          <p:cNvSpPr/>
          <p:nvPr/>
        </p:nvSpPr>
        <p:spPr>
          <a:xfrm>
            <a:off x="7908480" y="4194000"/>
            <a:ext cx="5562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Legal</a:t>
            </a:r>
            <a:endParaRPr b="0" lang="en-US" sz="1200" spc="-1" strike="noStrike">
              <a:latin typeface="Cambria"/>
            </a:endParaRPr>
          </a:p>
        </p:txBody>
      </p:sp>
      <p:sp>
        <p:nvSpPr>
          <p:cNvPr id="365" name="CustomShape 10"/>
          <p:cNvSpPr/>
          <p:nvPr/>
        </p:nvSpPr>
        <p:spPr>
          <a:xfrm>
            <a:off x="8510400" y="4178520"/>
            <a:ext cx="81756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Scanning</a:t>
            </a:r>
            <a:endParaRPr b="0" lang="en-US" sz="1200" spc="-1" strike="noStrike">
              <a:latin typeface="Cambria"/>
            </a:endParaRPr>
          </a:p>
        </p:txBody>
      </p:sp>
      <p:sp>
        <p:nvSpPr>
          <p:cNvPr id="366" name="CustomShape 11"/>
          <p:cNvSpPr/>
          <p:nvPr/>
        </p:nvSpPr>
        <p:spPr>
          <a:xfrm>
            <a:off x="9141840" y="4178520"/>
            <a:ext cx="9280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Specialists</a:t>
            </a:r>
            <a:endParaRPr b="0" lang="en-US" sz="1200" spc="-1" strike="noStrike">
              <a:latin typeface="Cambria"/>
            </a:endParaRPr>
          </a:p>
        </p:txBody>
      </p:sp>
      <p:pic>
        <p:nvPicPr>
          <p:cNvPr id="367" name="Shape 446" descr=""/>
          <p:cNvPicPr/>
          <p:nvPr/>
        </p:nvPicPr>
        <p:blipFill>
          <a:blip r:embed="rId6"/>
          <a:stretch/>
        </p:blipFill>
        <p:spPr>
          <a:xfrm>
            <a:off x="4938840" y="3005640"/>
            <a:ext cx="2253600" cy="507600"/>
          </a:xfrm>
          <a:prstGeom prst="rect">
            <a:avLst/>
          </a:prstGeom>
          <a:ln>
            <a:noFill/>
          </a:ln>
        </p:spPr>
      </p:pic>
      <p:pic>
        <p:nvPicPr>
          <p:cNvPr id="368" name="Shape 447" descr=""/>
          <p:cNvPicPr/>
          <p:nvPr/>
        </p:nvPicPr>
        <p:blipFill>
          <a:blip r:embed="rId7"/>
          <a:stretch/>
        </p:blipFill>
        <p:spPr>
          <a:xfrm>
            <a:off x="4904280" y="3846240"/>
            <a:ext cx="2253600" cy="507600"/>
          </a:xfrm>
          <a:prstGeom prst="rect">
            <a:avLst/>
          </a:prstGeom>
          <a:ln>
            <a:noFill/>
          </a:ln>
        </p:spPr>
      </p:pic>
      <p:sp>
        <p:nvSpPr>
          <p:cNvPr id="369" name="CustomShape 12"/>
          <p:cNvSpPr/>
          <p:nvPr/>
        </p:nvSpPr>
        <p:spPr>
          <a:xfrm>
            <a:off x="5660280" y="3458520"/>
            <a:ext cx="905760" cy="46116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Work</a:t>
            </a:r>
            <a:endParaRPr b="0" lang="en-US" sz="2400" spc="-1" strike="noStrike">
              <a:latin typeface="Cambria"/>
            </a:endParaRPr>
          </a:p>
        </p:txBody>
      </p:sp>
      <p:pic>
        <p:nvPicPr>
          <p:cNvPr id="370" name="Shape 449" descr=""/>
          <p:cNvPicPr/>
          <p:nvPr/>
        </p:nvPicPr>
        <p:blipFill>
          <a:blip r:embed="rId8"/>
          <a:stretch/>
        </p:blipFill>
        <p:spPr>
          <a:xfrm>
            <a:off x="3964680" y="4310280"/>
            <a:ext cx="4272480" cy="1459800"/>
          </a:xfrm>
          <a:prstGeom prst="rect">
            <a:avLst/>
          </a:prstGeom>
          <a:ln>
            <a:noFill/>
          </a:ln>
        </p:spPr>
      </p:pic>
      <p:sp>
        <p:nvSpPr>
          <p:cNvPr id="371" name="CustomShape 13"/>
          <p:cNvSpPr/>
          <p:nvPr/>
        </p:nvSpPr>
        <p:spPr>
          <a:xfrm>
            <a:off x="5384520" y="4708440"/>
            <a:ext cx="1486080" cy="46116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Guidance</a:t>
            </a:r>
            <a:endParaRPr b="0" lang="en-US" sz="2400" spc="-1" strike="noStrike">
              <a:latin typeface="Cambria"/>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1</a:t>
            </a:r>
            <a:endParaRPr b="0" lang="en-US" sz="3200" spc="-1" strike="noStrike">
              <a:solidFill>
                <a:srgbClr val="000000"/>
              </a:solidFill>
              <a:latin typeface="Arial"/>
            </a:endParaRPr>
          </a:p>
        </p:txBody>
      </p:sp>
      <p:sp>
        <p:nvSpPr>
          <p:cNvPr id="224"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What is Intellectual Property?</a:t>
            </a:r>
            <a:endParaRPr b="0" lang="en-US" sz="48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Review Oversight</a:t>
            </a:r>
            <a:endParaRPr b="0" lang="en-US" sz="4000" spc="-1" strike="noStrike">
              <a:solidFill>
                <a:srgbClr val="000000"/>
              </a:solidFill>
              <a:latin typeface="Arial"/>
            </a:endParaRPr>
          </a:p>
        </p:txBody>
      </p:sp>
      <p:sp>
        <p:nvSpPr>
          <p:cNvPr id="373" name="CustomShape 2"/>
          <p:cNvSpPr/>
          <p:nvPr/>
        </p:nvSpPr>
        <p:spPr>
          <a:xfrm>
            <a:off x="325440" y="6113160"/>
            <a:ext cx="11421000" cy="701280"/>
          </a:xfrm>
          <a:prstGeom prst="rect">
            <a:avLst/>
          </a:prstGeom>
          <a:noFill/>
          <a:ln>
            <a:noFill/>
          </a:ln>
        </p:spPr>
        <p:style>
          <a:lnRef idx="0"/>
          <a:fillRef idx="0"/>
          <a:effectRef idx="0"/>
          <a:fontRef idx="minor"/>
        </p:style>
        <p:txBody>
          <a:bodyPr/>
          <a:p>
            <a:pPr>
              <a:lnSpc>
                <a:spcPct val="100000"/>
              </a:lnSpc>
            </a:pPr>
            <a:r>
              <a:rPr b="0" lang="en-US" sz="2000" spc="-1" strike="noStrike">
                <a:solidFill>
                  <a:srgbClr val="292934"/>
                </a:solidFill>
                <a:latin typeface="Roboto"/>
                <a:ea typeface="Roboto"/>
              </a:rPr>
              <a:t>The FOSS Review process should have executive oversight to resolve disagreements and approve the most important decisions.</a:t>
            </a:r>
            <a:endParaRPr b="0" lang="en-US" sz="2000" spc="-1" strike="noStrike">
              <a:latin typeface="Cambria"/>
            </a:endParaRPr>
          </a:p>
        </p:txBody>
      </p:sp>
      <p:pic>
        <p:nvPicPr>
          <p:cNvPr id="374" name="Shape 458" descr=""/>
          <p:cNvPicPr/>
          <p:nvPr/>
        </p:nvPicPr>
        <p:blipFill>
          <a:blip r:embed="rId1"/>
          <a:stretch/>
        </p:blipFill>
        <p:spPr>
          <a:xfrm>
            <a:off x="3979800" y="1230840"/>
            <a:ext cx="4272480" cy="1459800"/>
          </a:xfrm>
          <a:prstGeom prst="rect">
            <a:avLst/>
          </a:prstGeom>
          <a:ln>
            <a:noFill/>
          </a:ln>
        </p:spPr>
      </p:pic>
      <p:sp>
        <p:nvSpPr>
          <p:cNvPr id="375" name="CustomShape 3"/>
          <p:cNvSpPr/>
          <p:nvPr/>
        </p:nvSpPr>
        <p:spPr>
          <a:xfrm>
            <a:off x="4567320" y="1859400"/>
            <a:ext cx="2825640" cy="82980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Initiate a FOSS Review </a:t>
            </a:r>
            <a:endParaRPr b="0" lang="en-US" sz="2400" spc="-1" strike="noStrike">
              <a:latin typeface="Cambria"/>
            </a:endParaRPr>
          </a:p>
        </p:txBody>
      </p:sp>
      <p:pic>
        <p:nvPicPr>
          <p:cNvPr id="376" name="Shape 460" descr=""/>
          <p:cNvPicPr/>
          <p:nvPr/>
        </p:nvPicPr>
        <p:blipFill>
          <a:blip r:embed="rId2"/>
          <a:stretch/>
        </p:blipFill>
        <p:spPr>
          <a:xfrm>
            <a:off x="3346560" y="2812680"/>
            <a:ext cx="658440" cy="1298520"/>
          </a:xfrm>
          <a:prstGeom prst="rect">
            <a:avLst/>
          </a:prstGeom>
          <a:ln>
            <a:noFill/>
          </a:ln>
        </p:spPr>
      </p:pic>
      <p:grpSp>
        <p:nvGrpSpPr>
          <p:cNvPr id="377" name="Group 4"/>
          <p:cNvGrpSpPr/>
          <p:nvPr/>
        </p:nvGrpSpPr>
        <p:grpSpPr>
          <a:xfrm>
            <a:off x="1893600" y="2812680"/>
            <a:ext cx="1426680" cy="1211760"/>
            <a:chOff x="1893600" y="2812680"/>
            <a:chExt cx="1426680" cy="1211760"/>
          </a:xfrm>
        </p:grpSpPr>
        <p:grpSp>
          <p:nvGrpSpPr>
            <p:cNvPr id="378" name="Group 5"/>
            <p:cNvGrpSpPr/>
            <p:nvPr/>
          </p:nvGrpSpPr>
          <p:grpSpPr>
            <a:xfrm>
              <a:off x="1893600" y="2812680"/>
              <a:ext cx="1426680" cy="770400"/>
              <a:chOff x="1893600" y="2812680"/>
              <a:chExt cx="1426680" cy="770400"/>
            </a:xfrm>
          </p:grpSpPr>
          <p:sp>
            <p:nvSpPr>
              <p:cNvPr id="379" name="CustomShape 6"/>
              <p:cNvSpPr/>
              <p:nvPr/>
            </p:nvSpPr>
            <p:spPr>
              <a:xfrm>
                <a:off x="1893600" y="3306600"/>
                <a:ext cx="13672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Product Manager</a:t>
                </a:r>
                <a:endParaRPr b="0" lang="en-US" sz="1200" spc="-1" strike="noStrike">
                  <a:latin typeface="Cambria"/>
                </a:endParaRPr>
              </a:p>
            </p:txBody>
          </p:sp>
          <p:sp>
            <p:nvSpPr>
              <p:cNvPr id="380" name="CustomShape 7"/>
              <p:cNvSpPr/>
              <p:nvPr/>
            </p:nvSpPr>
            <p:spPr>
              <a:xfrm>
                <a:off x="1898640" y="2812680"/>
                <a:ext cx="142164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Program Manager</a:t>
                </a:r>
                <a:endParaRPr b="0" lang="en-US" sz="1200" spc="-1" strike="noStrike">
                  <a:latin typeface="Cambria"/>
                </a:endParaRPr>
              </a:p>
            </p:txBody>
          </p:sp>
        </p:grpSp>
        <p:sp>
          <p:nvSpPr>
            <p:cNvPr id="381" name="CustomShape 8"/>
            <p:cNvSpPr/>
            <p:nvPr/>
          </p:nvSpPr>
          <p:spPr>
            <a:xfrm>
              <a:off x="2441880" y="3747960"/>
              <a:ext cx="8190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 </a:t>
              </a:r>
              <a:r>
                <a:rPr b="0" lang="en-US" sz="1200" spc="-1" strike="noStrike">
                  <a:solidFill>
                    <a:srgbClr val="333333"/>
                  </a:solidFill>
                  <a:latin typeface="Roboto"/>
                  <a:ea typeface="Roboto"/>
                </a:rPr>
                <a:t>Engineer</a:t>
              </a:r>
              <a:endParaRPr b="0" lang="en-US" sz="1200" spc="-1" strike="noStrike">
                <a:latin typeface="Cambria"/>
              </a:endParaRPr>
            </a:p>
          </p:txBody>
        </p:sp>
      </p:grpSp>
      <p:pic>
        <p:nvPicPr>
          <p:cNvPr id="382" name="Shape 466" descr=""/>
          <p:cNvPicPr/>
          <p:nvPr/>
        </p:nvPicPr>
        <p:blipFill>
          <a:blip r:embed="rId3"/>
          <a:stretch/>
        </p:blipFill>
        <p:spPr>
          <a:xfrm>
            <a:off x="8553240" y="2625480"/>
            <a:ext cx="659880" cy="1301400"/>
          </a:xfrm>
          <a:prstGeom prst="rect">
            <a:avLst/>
          </a:prstGeom>
          <a:ln>
            <a:noFill/>
          </a:ln>
        </p:spPr>
      </p:pic>
      <p:pic>
        <p:nvPicPr>
          <p:cNvPr id="383" name="Shape 467" descr=""/>
          <p:cNvPicPr/>
          <p:nvPr/>
        </p:nvPicPr>
        <p:blipFill>
          <a:blip r:embed="rId4"/>
          <a:stretch/>
        </p:blipFill>
        <p:spPr>
          <a:xfrm>
            <a:off x="7842240" y="2625480"/>
            <a:ext cx="659880" cy="1301400"/>
          </a:xfrm>
          <a:prstGeom prst="rect">
            <a:avLst/>
          </a:prstGeom>
          <a:ln>
            <a:noFill/>
          </a:ln>
        </p:spPr>
      </p:pic>
      <p:pic>
        <p:nvPicPr>
          <p:cNvPr id="384" name="Shape 468" descr=""/>
          <p:cNvPicPr/>
          <p:nvPr/>
        </p:nvPicPr>
        <p:blipFill>
          <a:blip r:embed="rId5"/>
          <a:stretch/>
        </p:blipFill>
        <p:spPr>
          <a:xfrm>
            <a:off x="9346680" y="2625480"/>
            <a:ext cx="659880" cy="1301400"/>
          </a:xfrm>
          <a:prstGeom prst="rect">
            <a:avLst/>
          </a:prstGeom>
          <a:ln>
            <a:noFill/>
          </a:ln>
        </p:spPr>
      </p:pic>
      <p:sp>
        <p:nvSpPr>
          <p:cNvPr id="385" name="CustomShape 9"/>
          <p:cNvSpPr/>
          <p:nvPr/>
        </p:nvSpPr>
        <p:spPr>
          <a:xfrm>
            <a:off x="7922160" y="3967200"/>
            <a:ext cx="5562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Legal</a:t>
            </a:r>
            <a:endParaRPr b="0" lang="en-US" sz="1200" spc="-1" strike="noStrike">
              <a:latin typeface="Cambria"/>
            </a:endParaRPr>
          </a:p>
        </p:txBody>
      </p:sp>
      <p:sp>
        <p:nvSpPr>
          <p:cNvPr id="386" name="CustomShape 10"/>
          <p:cNvSpPr/>
          <p:nvPr/>
        </p:nvSpPr>
        <p:spPr>
          <a:xfrm>
            <a:off x="8524080" y="3951720"/>
            <a:ext cx="81756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Scanning</a:t>
            </a:r>
            <a:endParaRPr b="0" lang="en-US" sz="1200" spc="-1" strike="noStrike">
              <a:latin typeface="Cambria"/>
            </a:endParaRPr>
          </a:p>
        </p:txBody>
      </p:sp>
      <p:sp>
        <p:nvSpPr>
          <p:cNvPr id="387" name="CustomShape 11"/>
          <p:cNvSpPr/>
          <p:nvPr/>
        </p:nvSpPr>
        <p:spPr>
          <a:xfrm>
            <a:off x="9155880" y="3951720"/>
            <a:ext cx="9280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Specialists</a:t>
            </a:r>
            <a:endParaRPr b="0" lang="en-US" sz="1200" spc="-1" strike="noStrike">
              <a:latin typeface="Cambria"/>
            </a:endParaRPr>
          </a:p>
        </p:txBody>
      </p:sp>
      <p:pic>
        <p:nvPicPr>
          <p:cNvPr id="388" name="Shape 472" descr=""/>
          <p:cNvPicPr/>
          <p:nvPr/>
        </p:nvPicPr>
        <p:blipFill>
          <a:blip r:embed="rId6"/>
          <a:stretch/>
        </p:blipFill>
        <p:spPr>
          <a:xfrm>
            <a:off x="4952520" y="2778480"/>
            <a:ext cx="2253600" cy="507600"/>
          </a:xfrm>
          <a:prstGeom prst="rect">
            <a:avLst/>
          </a:prstGeom>
          <a:ln>
            <a:noFill/>
          </a:ln>
        </p:spPr>
      </p:pic>
      <p:pic>
        <p:nvPicPr>
          <p:cNvPr id="389" name="Shape 473" descr=""/>
          <p:cNvPicPr/>
          <p:nvPr/>
        </p:nvPicPr>
        <p:blipFill>
          <a:blip r:embed="rId7"/>
          <a:stretch/>
        </p:blipFill>
        <p:spPr>
          <a:xfrm>
            <a:off x="4917960" y="3619440"/>
            <a:ext cx="2253600" cy="507600"/>
          </a:xfrm>
          <a:prstGeom prst="rect">
            <a:avLst/>
          </a:prstGeom>
          <a:ln>
            <a:noFill/>
          </a:ln>
        </p:spPr>
      </p:pic>
      <p:sp>
        <p:nvSpPr>
          <p:cNvPr id="390" name="CustomShape 12"/>
          <p:cNvSpPr/>
          <p:nvPr/>
        </p:nvSpPr>
        <p:spPr>
          <a:xfrm>
            <a:off x="5673960" y="3231720"/>
            <a:ext cx="905760" cy="46116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Work</a:t>
            </a:r>
            <a:endParaRPr b="0" lang="en-US" sz="2400" spc="-1" strike="noStrike">
              <a:latin typeface="Cambria"/>
            </a:endParaRPr>
          </a:p>
        </p:txBody>
      </p:sp>
      <p:pic>
        <p:nvPicPr>
          <p:cNvPr id="391" name="Shape 475" descr=""/>
          <p:cNvPicPr/>
          <p:nvPr/>
        </p:nvPicPr>
        <p:blipFill>
          <a:blip r:embed="rId8"/>
          <a:stretch/>
        </p:blipFill>
        <p:spPr>
          <a:xfrm>
            <a:off x="3978720" y="4083480"/>
            <a:ext cx="4272480" cy="1459800"/>
          </a:xfrm>
          <a:prstGeom prst="rect">
            <a:avLst/>
          </a:prstGeom>
          <a:ln>
            <a:noFill/>
          </a:ln>
        </p:spPr>
      </p:pic>
      <p:sp>
        <p:nvSpPr>
          <p:cNvPr id="392" name="CustomShape 13"/>
          <p:cNvSpPr/>
          <p:nvPr/>
        </p:nvSpPr>
        <p:spPr>
          <a:xfrm>
            <a:off x="5398200" y="4481640"/>
            <a:ext cx="1486080" cy="46116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Guidance</a:t>
            </a:r>
            <a:endParaRPr b="0" lang="en-US" sz="2400" spc="-1" strike="noStrike">
              <a:latin typeface="Cambria"/>
            </a:endParaRPr>
          </a:p>
        </p:txBody>
      </p:sp>
      <p:grpSp>
        <p:nvGrpSpPr>
          <p:cNvPr id="393" name="Group 14"/>
          <p:cNvGrpSpPr/>
          <p:nvPr/>
        </p:nvGrpSpPr>
        <p:grpSpPr>
          <a:xfrm>
            <a:off x="5063400" y="5187960"/>
            <a:ext cx="2172600" cy="959760"/>
            <a:chOff x="5063400" y="5187960"/>
            <a:chExt cx="2172600" cy="959760"/>
          </a:xfrm>
        </p:grpSpPr>
        <p:pic>
          <p:nvPicPr>
            <p:cNvPr id="394" name="Shape 478" descr=""/>
            <p:cNvPicPr/>
            <p:nvPr/>
          </p:nvPicPr>
          <p:blipFill>
            <a:blip r:embed="rId9"/>
            <a:stretch/>
          </p:blipFill>
          <p:spPr>
            <a:xfrm>
              <a:off x="5063400" y="5187960"/>
              <a:ext cx="2113920" cy="659880"/>
            </a:xfrm>
            <a:prstGeom prst="rect">
              <a:avLst/>
            </a:prstGeom>
            <a:ln>
              <a:noFill/>
            </a:ln>
          </p:spPr>
        </p:pic>
        <p:sp>
          <p:nvSpPr>
            <p:cNvPr id="395" name="CustomShape 15"/>
            <p:cNvSpPr/>
            <p:nvPr/>
          </p:nvSpPr>
          <p:spPr>
            <a:xfrm>
              <a:off x="5076720" y="5871240"/>
              <a:ext cx="21592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Executive Review Committee</a:t>
              </a:r>
              <a:endParaRPr b="0" lang="en-US" sz="1200" spc="-1" strike="noStrike">
                <a:latin typeface="Cambria"/>
              </a:endParaRPr>
            </a:p>
          </p:txBody>
        </p:sp>
      </p:gr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397"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What is the purpose of a FOSS Review?</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is the first action you should take if you want to use FOSS components?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should you do if you have a question about using FOSS?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kinds of information might you collect for a FOSS review?</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information helps identify who is licensing the software?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additional information is important when reviewing a FOSS component from an outside vendor?</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steps can be taken to assess the quality of information collected in a FOSS Review?</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6</a:t>
            </a:r>
            <a:endParaRPr b="0" lang="en-US" sz="3200" spc="-1" strike="noStrike">
              <a:solidFill>
                <a:srgbClr val="000000"/>
              </a:solidFill>
              <a:latin typeface="Arial"/>
            </a:endParaRPr>
          </a:p>
        </p:txBody>
      </p:sp>
      <p:sp>
        <p:nvSpPr>
          <p:cNvPr id="399" name="TextShape 2"/>
          <p:cNvSpPr txBox="1"/>
          <p:nvPr/>
        </p:nvSpPr>
        <p:spPr>
          <a:xfrm>
            <a:off x="963000" y="4626720"/>
            <a:ext cx="10362960" cy="1499760"/>
          </a:xfrm>
          <a:prstGeom prst="rect">
            <a:avLst/>
          </a:prstGeom>
          <a:noFill/>
          <a:ln>
            <a:noFill/>
          </a:ln>
        </p:spPr>
        <p:txBody>
          <a:bodyPr/>
          <a:p>
            <a:pPr>
              <a:lnSpc>
                <a:spcPct val="90000"/>
              </a:lnSpc>
            </a:pPr>
            <a:r>
              <a:rPr b="0" lang="en-US" sz="4800" spc="-1" strike="noStrike">
                <a:solidFill>
                  <a:srgbClr val="f3f2dc"/>
                </a:solidFill>
                <a:latin typeface="Roboto Medium"/>
                <a:ea typeface="Roboto Medium"/>
              </a:rPr>
              <a:t>End to End Compliance Management (Example Processes)</a:t>
            </a:r>
            <a:endParaRPr b="0" lang="en-US" sz="4800" spc="-1" strike="noStrike">
              <a:solidFill>
                <a:srgbClr val="000000"/>
              </a:solidFill>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Introduction</a:t>
            </a:r>
            <a:endParaRPr b="0" lang="en-US" sz="4000" spc="-1" strike="noStrike">
              <a:solidFill>
                <a:srgbClr val="000000"/>
              </a:solidFill>
              <a:latin typeface="Arial"/>
            </a:endParaRPr>
          </a:p>
        </p:txBody>
      </p:sp>
      <p:sp>
        <p:nvSpPr>
          <p:cNvPr id="401"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Compliance management is a set of actions that manages FOSS components used in products. Companies may have similar processes in place for proprietary components.</a:t>
            </a:r>
            <a:r>
              <a:rPr b="0" lang="en-US" sz="2400" spc="-1" strike="noStrike">
                <a:solidFill>
                  <a:srgbClr val="000000"/>
                </a:solidFill>
                <a:latin typeface="Roboto"/>
                <a:ea typeface="Roboto"/>
              </a:rPr>
              <a:t> </a:t>
            </a:r>
            <a:r>
              <a:rPr b="0" lang="en-US" sz="2400" spc="-1" strike="noStrike">
                <a:solidFill>
                  <a:srgbClr val="292934"/>
                </a:solidFill>
                <a:latin typeface="Roboto"/>
                <a:ea typeface="Roboto"/>
              </a:rPr>
              <a:t>FOSS components are called "Supplied Software" in the OpenChain specification.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Such actions often include: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Identifying all the FOSS components used in Supplied Software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Identifying and tracking all obligations created by those components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Confirming that all obligations have been or will be met</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Small companies may use a simple checklist and enterprises a detailed process.</a:t>
            </a:r>
            <a:endParaRPr b="0" lang="en-US" sz="2400" spc="-1" strike="noStrike">
              <a:solidFill>
                <a:srgbClr val="000000"/>
              </a:solidFill>
              <a:latin typeface="Arial"/>
            </a:endParaRPr>
          </a:p>
        </p:txBody>
      </p:sp>
      <p:sp>
        <p:nvSpPr>
          <p:cNvPr id="402" name="CustomShape 3"/>
          <p:cNvSpPr/>
          <p:nvPr/>
        </p:nvSpPr>
        <p:spPr>
          <a:xfrm rot="16200000">
            <a:off x="3342960" y="5276880"/>
            <a:ext cx="720360" cy="1360080"/>
          </a:xfrm>
          <a:prstGeom prst="rect">
            <a:avLst/>
          </a:prstGeom>
          <a:gradFill rotWithShape="0">
            <a:gsLst>
              <a:gs pos="0">
                <a:srgbClr val="788c81"/>
              </a:gs>
              <a:gs pos="100000">
                <a:srgbClr val="93a299"/>
              </a:gs>
            </a:gsLst>
            <a:path path="circle"/>
          </a:gradFill>
          <a:ln>
            <a:noFill/>
          </a:ln>
          <a:effectLst>
            <a:outerShdw dist="25455" dir="2700000">
              <a:srgbClr val="000000">
                <a:alpha val="60000"/>
              </a:srgbClr>
            </a:outerShdw>
          </a:effectLst>
        </p:spPr>
        <p:style>
          <a:lnRef idx="0"/>
          <a:fillRef idx="0"/>
          <a:effectRef idx="0"/>
          <a:fontRef idx="minor"/>
        </p:style>
      </p:sp>
      <p:sp>
        <p:nvSpPr>
          <p:cNvPr id="403" name="CustomShape 4"/>
          <p:cNvSpPr/>
          <p:nvPr/>
        </p:nvSpPr>
        <p:spPr>
          <a:xfrm>
            <a:off x="3023280" y="5596560"/>
            <a:ext cx="1360080" cy="720360"/>
          </a:xfrm>
          <a:prstGeom prst="rect">
            <a:avLst/>
          </a:prstGeom>
          <a:noFill/>
          <a:ln>
            <a:noFill/>
          </a:ln>
        </p:spPr>
        <p:style>
          <a:lnRef idx="0"/>
          <a:fillRef idx="0"/>
          <a:effectRef idx="0"/>
          <a:fontRef idx="minor"/>
        </p:style>
        <p:txBody>
          <a:bodyPr/>
          <a:p>
            <a:pPr algn="ctr">
              <a:lnSpc>
                <a:spcPct val="100000"/>
              </a:lnSpc>
            </a:pPr>
            <a:r>
              <a:rPr b="1" lang="en-US" sz="1400" spc="-1" strike="noStrike">
                <a:solidFill>
                  <a:srgbClr val="000000"/>
                </a:solidFill>
                <a:latin typeface="Roboto"/>
                <a:ea typeface="Roboto"/>
              </a:rPr>
              <a:t>Incoming </a:t>
            </a:r>
            <a:endParaRPr b="0" lang="en-US" sz="1400" spc="-1" strike="noStrike">
              <a:latin typeface="Cambria"/>
            </a:endParaRPr>
          </a:p>
          <a:p>
            <a:pPr algn="ctr">
              <a:lnSpc>
                <a:spcPct val="100000"/>
              </a:lnSpc>
            </a:pPr>
            <a:r>
              <a:rPr b="1" lang="en-US" sz="1400" spc="-1" strike="noStrike">
                <a:solidFill>
                  <a:srgbClr val="000000"/>
                </a:solidFill>
                <a:latin typeface="Roboto"/>
                <a:ea typeface="Roboto"/>
              </a:rPr>
              <a:t>FOSS</a:t>
            </a:r>
            <a:endParaRPr b="0" lang="en-US" sz="1400" spc="-1" strike="noStrike">
              <a:latin typeface="Cambria"/>
            </a:endParaRPr>
          </a:p>
        </p:txBody>
      </p:sp>
      <p:sp>
        <p:nvSpPr>
          <p:cNvPr id="404" name="CustomShape 5"/>
          <p:cNvSpPr/>
          <p:nvPr/>
        </p:nvSpPr>
        <p:spPr>
          <a:xfrm>
            <a:off x="4762440" y="5257800"/>
            <a:ext cx="2449080" cy="1406160"/>
          </a:xfrm>
          <a:prstGeom prst="cloudCallout">
            <a:avLst>
              <a:gd name="adj1" fmla="val -7227"/>
              <a:gd name="adj2" fmla="val 4968"/>
            </a:avLst>
          </a:prstGeom>
          <a:solidFill>
            <a:srgbClr val="dddddd"/>
          </a:solidFill>
          <a:ln>
            <a:noFill/>
          </a:ln>
        </p:spPr>
        <p:style>
          <a:lnRef idx="0"/>
          <a:fillRef idx="0"/>
          <a:effectRef idx="0"/>
          <a:fontRef idx="minor"/>
        </p:style>
      </p:sp>
      <p:sp>
        <p:nvSpPr>
          <p:cNvPr id="405" name="CustomShape 6"/>
          <p:cNvSpPr/>
          <p:nvPr/>
        </p:nvSpPr>
        <p:spPr>
          <a:xfrm>
            <a:off x="7562520" y="5448600"/>
            <a:ext cx="1687320" cy="1038960"/>
          </a:xfrm>
          <a:prstGeom prst="rect">
            <a:avLst/>
          </a:prstGeom>
          <a:solidFill>
            <a:srgbClr val="92d050"/>
          </a:solidFill>
          <a:ln>
            <a:noFill/>
          </a:ln>
          <a:effectLst>
            <a:outerShdw dist="25455" dir="2700000">
              <a:srgbClr val="000000">
                <a:alpha val="60000"/>
              </a:srgbClr>
            </a:outerShdw>
          </a:effectLst>
        </p:spPr>
        <p:style>
          <a:lnRef idx="0"/>
          <a:fillRef idx="0"/>
          <a:effectRef idx="0"/>
          <a:fontRef idx="minor"/>
        </p:style>
        <p:txBody>
          <a:bodyPr/>
          <a:p>
            <a:pPr algn="ctr">
              <a:lnSpc>
                <a:spcPct val="100000"/>
              </a:lnSpc>
            </a:pPr>
            <a:r>
              <a:rPr b="1" lang="en-US" sz="1400" spc="-1" strike="noStrike">
                <a:solidFill>
                  <a:srgbClr val="000000"/>
                </a:solidFill>
                <a:latin typeface="Roboto"/>
                <a:ea typeface="Roboto"/>
              </a:rPr>
              <a:t>FOSS identified;</a:t>
            </a:r>
            <a:endParaRPr b="0" lang="en-US" sz="1400" spc="-1" strike="noStrike">
              <a:latin typeface="Cambria"/>
            </a:endParaRPr>
          </a:p>
          <a:p>
            <a:pPr algn="ctr">
              <a:lnSpc>
                <a:spcPct val="100000"/>
              </a:lnSpc>
            </a:pPr>
            <a:r>
              <a:rPr b="1" lang="en-US" sz="1400" spc="-1" strike="noStrike">
                <a:solidFill>
                  <a:srgbClr val="000000"/>
                </a:solidFill>
                <a:latin typeface="Roboto"/>
                <a:ea typeface="Roboto"/>
              </a:rPr>
              <a:t>Obligations met</a:t>
            </a:r>
            <a:endParaRPr b="0" lang="en-US" sz="1400" spc="-1" strike="noStrike">
              <a:latin typeface="Cambria"/>
            </a:endParaRPr>
          </a:p>
        </p:txBody>
      </p:sp>
      <p:sp>
        <p:nvSpPr>
          <p:cNvPr id="406" name="CustomShape 7"/>
          <p:cNvSpPr/>
          <p:nvPr/>
        </p:nvSpPr>
        <p:spPr>
          <a:xfrm>
            <a:off x="4390920" y="5952960"/>
            <a:ext cx="385560" cy="612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407" name="CustomShape 8"/>
          <p:cNvSpPr/>
          <p:nvPr/>
        </p:nvSpPr>
        <p:spPr>
          <a:xfrm flipH="1" rot="10800000">
            <a:off x="7207200" y="5958000"/>
            <a:ext cx="326520" cy="432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408" name="CustomShape 9"/>
          <p:cNvSpPr/>
          <p:nvPr/>
        </p:nvSpPr>
        <p:spPr>
          <a:xfrm>
            <a:off x="5270040" y="5588640"/>
            <a:ext cx="1533240" cy="738360"/>
          </a:xfrm>
          <a:prstGeom prst="rect">
            <a:avLst/>
          </a:prstGeom>
          <a:noFill/>
          <a:ln>
            <a:noFill/>
          </a:ln>
        </p:spPr>
        <p:style>
          <a:lnRef idx="0"/>
          <a:fillRef idx="0"/>
          <a:effectRef idx="0"/>
          <a:fontRef idx="minor"/>
        </p:style>
        <p:txBody>
          <a:bodyPr anchor="ctr"/>
          <a:p>
            <a:pPr algn="ctr">
              <a:lnSpc>
                <a:spcPct val="100000"/>
              </a:lnSpc>
            </a:pPr>
            <a:r>
              <a:rPr b="1" lang="en-US" sz="1800" spc="-1" strike="noStrike">
                <a:solidFill>
                  <a:srgbClr val="292934"/>
                </a:solidFill>
                <a:latin typeface="Roboto"/>
                <a:ea typeface="Roboto"/>
              </a:rPr>
              <a:t>Compliance Process</a:t>
            </a:r>
            <a:endParaRPr b="0" lang="en-US" sz="1800" spc="-1" strike="noStrike">
              <a:latin typeface="Cambria"/>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447840" y="51444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Example Small to Medium Company Checklist</a:t>
            </a:r>
            <a:endParaRPr b="0" lang="en-US" sz="4000" spc="-1" strike="noStrike">
              <a:solidFill>
                <a:srgbClr val="000000"/>
              </a:solidFill>
              <a:latin typeface="Arial"/>
            </a:endParaRPr>
          </a:p>
        </p:txBody>
      </p:sp>
      <p:sp>
        <p:nvSpPr>
          <p:cNvPr id="410" name="TextShape 2"/>
          <p:cNvSpPr txBox="1"/>
          <p:nvPr/>
        </p:nvSpPr>
        <p:spPr>
          <a:xfrm>
            <a:off x="609480" y="150480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Ongoing Compliance Tasks:</a:t>
            </a:r>
            <a:endParaRPr b="0" lang="en-US" sz="24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Discover all FOSS early in the procurement/development cycle</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Review and Approve all FOSS components used </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Verify the information necessary to satisfy FOSS obligations</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Review and approve any outbound contributions to FOSS projects</a:t>
            </a:r>
            <a:endParaRPr b="0" lang="en-US" sz="2000" spc="-1" strike="noStrike">
              <a:solidFill>
                <a:srgbClr val="000000"/>
              </a:solidFill>
              <a:latin typeface="Arial"/>
            </a:endParaRPr>
          </a:p>
          <a:p>
            <a:pPr marL="457200" indent="-456840">
              <a:lnSpc>
                <a:spcPct val="100000"/>
              </a:lnSpc>
              <a:spcBef>
                <a:spcPts val="400"/>
              </a:spcBef>
            </a:pPr>
            <a:endParaRPr b="0" lang="en-US" sz="20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Support Requirements:</a:t>
            </a:r>
            <a:endParaRPr b="0" lang="en-US" sz="24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Ensure adequate compliance staffing and designate clear lines of responsibility </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Adapt existing Business Processes to support the FOSS compliance program</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Have training on the organization’s FOSS policy available to everyone</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Track progress of all FOSS compliance activities</a:t>
            </a:r>
            <a:endParaRPr b="0" lang="en-US" sz="2000" spc="-1" strike="noStrike">
              <a:solidFill>
                <a:srgbClr val="000000"/>
              </a:solidFill>
              <a:latin typeface="Arial"/>
            </a:endParaRPr>
          </a:p>
          <a:p>
            <a:pPr>
              <a:lnSpc>
                <a:spcPct val="100000"/>
              </a:lnSpc>
              <a:spcBef>
                <a:spcPts val="479"/>
              </a:spcBef>
            </a:pPr>
            <a:endParaRPr b="0" lang="en-US" sz="2000" spc="-1" strike="noStrike">
              <a:solidFill>
                <a:srgbClr val="000000"/>
              </a:solidFill>
              <a:latin typeface="Arial"/>
            </a:endParaRPr>
          </a:p>
        </p:txBody>
      </p:sp>
      <p:sp>
        <p:nvSpPr>
          <p:cNvPr id="411" name="CustomShape 3"/>
          <p:cNvSpPr/>
          <p:nvPr/>
        </p:nvSpPr>
        <p:spPr>
          <a:xfrm>
            <a:off x="447840" y="6438960"/>
            <a:ext cx="11246400" cy="307440"/>
          </a:xfrm>
          <a:prstGeom prst="rect">
            <a:avLst/>
          </a:prstGeom>
          <a:noFill/>
          <a:ln>
            <a:noFill/>
          </a:ln>
        </p:spPr>
        <p:style>
          <a:lnRef idx="0"/>
          <a:fillRef idx="0"/>
          <a:effectRef idx="0"/>
          <a:fontRef idx="minor"/>
        </p:style>
        <p:txBody>
          <a:bodyPr/>
          <a:p>
            <a:pPr algn="ctr">
              <a:lnSpc>
                <a:spcPct val="100000"/>
              </a:lnSpc>
            </a:pPr>
            <a:r>
              <a:rPr b="0" lang="en-US" sz="1400" spc="-1" strike="noStrike">
                <a:solidFill>
                  <a:srgbClr val="292934"/>
                </a:solidFill>
                <a:latin typeface="Roboto Condensed"/>
                <a:ea typeface="Roboto Condensed"/>
              </a:rPr>
              <a:t>You can get detailed checklists for these items here: </a:t>
            </a:r>
            <a:r>
              <a:rPr b="0" lang="en-US" sz="1050" spc="-1" strike="noStrike">
                <a:solidFill>
                  <a:srgbClr val="292934"/>
                </a:solidFill>
                <a:latin typeface="Roboto Mono"/>
                <a:ea typeface="Roboto Mono"/>
              </a:rPr>
              <a:t>https://www.linuxfoundation.org/projects/opencompliance/self-assessment-compliance-checklist</a:t>
            </a:r>
            <a:endParaRPr b="0" lang="en-US" sz="1050" spc="-1" strike="noStrike">
              <a:latin typeface="Cambria"/>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274680" y="500040"/>
            <a:ext cx="4521600" cy="1544400"/>
          </a:xfrm>
          <a:prstGeom prst="rect">
            <a:avLst/>
          </a:prstGeom>
          <a:noFill/>
          <a:ln>
            <a:noFill/>
          </a:ln>
        </p:spPr>
        <p:style>
          <a:lnRef idx="0"/>
          <a:fillRef idx="0"/>
          <a:effectRef idx="0"/>
          <a:fontRef idx="minor"/>
        </p:style>
        <p:txBody>
          <a:bodyPr/>
          <a:p>
            <a:pPr>
              <a:lnSpc>
                <a:spcPct val="100000"/>
              </a:lnSpc>
            </a:pPr>
            <a:r>
              <a:rPr b="0" lang="en-US" sz="4000" spc="-1" strike="noStrike">
                <a:solidFill>
                  <a:srgbClr val="d2533c"/>
                </a:solidFill>
                <a:latin typeface="Roboto"/>
                <a:ea typeface="Roboto"/>
              </a:rPr>
              <a:t>Example Enterprise Process</a:t>
            </a:r>
            <a:endParaRPr b="0" lang="en-US" sz="4000" spc="-1" strike="noStrike">
              <a:latin typeface="Cambria"/>
            </a:endParaRPr>
          </a:p>
        </p:txBody>
      </p:sp>
      <p:sp>
        <p:nvSpPr>
          <p:cNvPr id="413" name="CustomShape 2"/>
          <p:cNvSpPr/>
          <p:nvPr/>
        </p:nvSpPr>
        <p:spPr>
          <a:xfrm>
            <a:off x="1678680" y="2072160"/>
            <a:ext cx="1829880" cy="34740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fillRef idx="0"/>
          <a:effectRef idx="0"/>
          <a:fontRef idx="minor"/>
        </p:style>
        <p:txBody>
          <a:bodyPr lIns="82800" rIns="82800" tIns="41400" bIns="41400"/>
          <a:p>
            <a:pPr algn="ctr">
              <a:lnSpc>
                <a:spcPct val="100000"/>
              </a:lnSpc>
            </a:pPr>
            <a:r>
              <a:rPr b="1" lang="en-US" sz="1100" spc="-1" strike="noStrike">
                <a:solidFill>
                  <a:srgbClr val="ffffff"/>
                </a:solidFill>
                <a:latin typeface="Roboto"/>
                <a:ea typeface="Roboto"/>
              </a:rPr>
              <a:t>Queued for Process</a:t>
            </a:r>
            <a:endParaRPr b="0" lang="en-US" sz="1100" spc="-1" strike="noStrike">
              <a:latin typeface="Cambria"/>
            </a:endParaRPr>
          </a:p>
          <a:p>
            <a:pPr algn="ctr">
              <a:lnSpc>
                <a:spcPct val="100000"/>
              </a:lnSpc>
            </a:pPr>
            <a:endParaRPr b="0" lang="en-US" sz="1100" spc="-1" strike="noStrike">
              <a:latin typeface="Cambria"/>
            </a:endParaRPr>
          </a:p>
        </p:txBody>
      </p:sp>
      <p:sp>
        <p:nvSpPr>
          <p:cNvPr id="414" name="CustomShape 3"/>
          <p:cNvSpPr/>
          <p:nvPr/>
        </p:nvSpPr>
        <p:spPr>
          <a:xfrm>
            <a:off x="3843720" y="1698840"/>
            <a:ext cx="4625640" cy="215712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fillRef idx="0"/>
          <a:effectRef idx="0"/>
          <a:fontRef idx="minor"/>
        </p:style>
      </p:sp>
      <p:sp>
        <p:nvSpPr>
          <p:cNvPr id="415" name="CustomShape 4"/>
          <p:cNvSpPr/>
          <p:nvPr/>
        </p:nvSpPr>
        <p:spPr>
          <a:xfrm rot="16200000">
            <a:off x="3503160" y="2580480"/>
            <a:ext cx="14187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Identification</a:t>
            </a:r>
            <a:endParaRPr b="0" lang="en-US" sz="1300" spc="-1" strike="noStrike">
              <a:latin typeface="Cambria"/>
            </a:endParaRPr>
          </a:p>
        </p:txBody>
      </p:sp>
      <p:sp>
        <p:nvSpPr>
          <p:cNvPr id="416" name="CustomShape 5"/>
          <p:cNvSpPr/>
          <p:nvPr/>
        </p:nvSpPr>
        <p:spPr>
          <a:xfrm rot="16200000">
            <a:off x="3935160" y="2588400"/>
            <a:ext cx="14187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Audit</a:t>
            </a:r>
            <a:endParaRPr b="0" lang="en-US" sz="1300" spc="-1" strike="noStrike">
              <a:latin typeface="Cambria"/>
            </a:endParaRPr>
          </a:p>
        </p:txBody>
      </p:sp>
      <p:sp>
        <p:nvSpPr>
          <p:cNvPr id="417" name="CustomShape 6"/>
          <p:cNvSpPr/>
          <p:nvPr/>
        </p:nvSpPr>
        <p:spPr>
          <a:xfrm rot="16200000">
            <a:off x="4372200" y="2584440"/>
            <a:ext cx="141732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Resolve Issues</a:t>
            </a:r>
            <a:endParaRPr b="0" lang="en-US" sz="1300" spc="-1" strike="noStrike">
              <a:latin typeface="Cambria"/>
            </a:endParaRPr>
          </a:p>
        </p:txBody>
      </p:sp>
      <p:sp>
        <p:nvSpPr>
          <p:cNvPr id="418" name="CustomShape 7"/>
          <p:cNvSpPr/>
          <p:nvPr/>
        </p:nvSpPr>
        <p:spPr>
          <a:xfrm rot="16200000">
            <a:off x="4803480" y="2582280"/>
            <a:ext cx="14187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Reviews</a:t>
            </a:r>
            <a:endParaRPr b="0" lang="en-US" sz="1300" spc="-1" strike="noStrike">
              <a:latin typeface="Cambria"/>
            </a:endParaRPr>
          </a:p>
        </p:txBody>
      </p:sp>
      <p:sp>
        <p:nvSpPr>
          <p:cNvPr id="419" name="CustomShape 8"/>
          <p:cNvSpPr/>
          <p:nvPr/>
        </p:nvSpPr>
        <p:spPr>
          <a:xfrm rot="16200000">
            <a:off x="5234400" y="2582280"/>
            <a:ext cx="14187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Approvals</a:t>
            </a:r>
            <a:endParaRPr b="0" lang="en-US" sz="1300" spc="-1" strike="noStrike">
              <a:latin typeface="Cambria"/>
            </a:endParaRPr>
          </a:p>
        </p:txBody>
      </p:sp>
      <p:sp>
        <p:nvSpPr>
          <p:cNvPr id="420" name="CustomShape 9"/>
          <p:cNvSpPr/>
          <p:nvPr/>
        </p:nvSpPr>
        <p:spPr>
          <a:xfrm rot="16200000">
            <a:off x="5673240" y="2578320"/>
            <a:ext cx="14205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Registration</a:t>
            </a:r>
            <a:endParaRPr b="0" lang="en-US" sz="1300" spc="-1" strike="noStrike">
              <a:latin typeface="Cambria"/>
            </a:endParaRPr>
          </a:p>
        </p:txBody>
      </p:sp>
      <p:sp>
        <p:nvSpPr>
          <p:cNvPr id="421" name="CustomShape 10"/>
          <p:cNvSpPr/>
          <p:nvPr/>
        </p:nvSpPr>
        <p:spPr>
          <a:xfrm rot="16200000">
            <a:off x="6113880" y="2575080"/>
            <a:ext cx="141732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Notices</a:t>
            </a:r>
            <a:endParaRPr b="0" lang="en-US" sz="1300" spc="-1" strike="noStrike">
              <a:latin typeface="Cambria"/>
            </a:endParaRPr>
          </a:p>
        </p:txBody>
      </p:sp>
      <p:sp>
        <p:nvSpPr>
          <p:cNvPr id="422" name="CustomShape 11"/>
          <p:cNvSpPr/>
          <p:nvPr/>
        </p:nvSpPr>
        <p:spPr>
          <a:xfrm rot="16200000">
            <a:off x="6546240" y="2571840"/>
            <a:ext cx="141732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Verifications</a:t>
            </a:r>
            <a:endParaRPr b="0" lang="en-US" sz="1300" spc="-1" strike="noStrike">
              <a:latin typeface="Cambria"/>
            </a:endParaRPr>
          </a:p>
        </p:txBody>
      </p:sp>
      <p:sp>
        <p:nvSpPr>
          <p:cNvPr id="423" name="CustomShape 12"/>
          <p:cNvSpPr/>
          <p:nvPr/>
        </p:nvSpPr>
        <p:spPr>
          <a:xfrm rot="16200000">
            <a:off x="6978240" y="2568600"/>
            <a:ext cx="141732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Distribution</a:t>
            </a:r>
            <a:endParaRPr b="0" lang="en-US" sz="1300" spc="-1" strike="noStrike">
              <a:latin typeface="Cambria"/>
            </a:endParaRPr>
          </a:p>
        </p:txBody>
      </p:sp>
      <p:sp>
        <p:nvSpPr>
          <p:cNvPr id="424" name="CustomShape 13"/>
          <p:cNvSpPr/>
          <p:nvPr/>
        </p:nvSpPr>
        <p:spPr>
          <a:xfrm rot="16200000">
            <a:off x="7413120" y="2588400"/>
            <a:ext cx="14187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Verifications</a:t>
            </a:r>
            <a:endParaRPr b="0" lang="en-US" sz="1300" spc="-1" strike="noStrike">
              <a:latin typeface="Cambria"/>
            </a:endParaRPr>
          </a:p>
        </p:txBody>
      </p:sp>
      <p:sp>
        <p:nvSpPr>
          <p:cNvPr id="425" name="CustomShape 14"/>
          <p:cNvSpPr/>
          <p:nvPr/>
        </p:nvSpPr>
        <p:spPr>
          <a:xfrm>
            <a:off x="1731960" y="2396880"/>
            <a:ext cx="1721160" cy="466920"/>
          </a:xfrm>
          <a:prstGeom prst="roundRect">
            <a:avLst>
              <a:gd name="adj" fmla="val 16667"/>
            </a:avLst>
          </a:prstGeom>
          <a:noFill/>
          <a:ln w="9360">
            <a:solidFill>
              <a:srgbClr val="292934"/>
            </a:solidFill>
            <a:round/>
          </a:ln>
        </p:spPr>
        <p:style>
          <a:lnRef idx="0"/>
          <a:fillRef idx="0"/>
          <a:effectRef idx="0"/>
          <a:fontRef idx="minor"/>
        </p:style>
        <p:txBody>
          <a:bodyPr lIns="82800" rIns="82800" tIns="41400" bIns="41400" anchor="ctr"/>
          <a:p>
            <a:pPr algn="ctr">
              <a:lnSpc>
                <a:spcPct val="100000"/>
              </a:lnSpc>
            </a:pPr>
            <a:r>
              <a:rPr b="1" lang="en-US" sz="1100" spc="-1" strike="noStrike">
                <a:solidFill>
                  <a:srgbClr val="d2533c"/>
                </a:solidFill>
                <a:latin typeface="Roboto"/>
                <a:ea typeface="Roboto"/>
              </a:rPr>
              <a:t>Own Proprietary Software</a:t>
            </a:r>
            <a:endParaRPr b="0" lang="en-US" sz="1100" spc="-1" strike="noStrike">
              <a:latin typeface="Cambria"/>
            </a:endParaRPr>
          </a:p>
        </p:txBody>
      </p:sp>
      <p:sp>
        <p:nvSpPr>
          <p:cNvPr id="426" name="CustomShape 15"/>
          <p:cNvSpPr/>
          <p:nvPr/>
        </p:nvSpPr>
        <p:spPr>
          <a:xfrm>
            <a:off x="1731960" y="2852640"/>
            <a:ext cx="1719360" cy="279000"/>
          </a:xfrm>
          <a:prstGeom prst="roundRect">
            <a:avLst>
              <a:gd name="adj" fmla="val 16667"/>
            </a:avLst>
          </a:prstGeom>
          <a:noFill/>
          <a:ln w="9360">
            <a:solidFill>
              <a:srgbClr val="292934"/>
            </a:solidFill>
            <a:round/>
          </a:ln>
        </p:spPr>
        <p:style>
          <a:lnRef idx="0"/>
          <a:fillRef idx="0"/>
          <a:effectRef idx="0"/>
          <a:fontRef idx="minor"/>
        </p:style>
        <p:txBody>
          <a:bodyPr lIns="82800" rIns="82800" tIns="41400" bIns="41400" anchor="ctr"/>
          <a:p>
            <a:pPr algn="ctr">
              <a:lnSpc>
                <a:spcPct val="100000"/>
              </a:lnSpc>
            </a:pPr>
            <a:r>
              <a:rPr b="1" lang="en-US" sz="1100" spc="-1" strike="noStrike">
                <a:solidFill>
                  <a:srgbClr val="d2533c"/>
                </a:solidFill>
                <a:latin typeface="Roboto"/>
                <a:ea typeface="Roboto"/>
              </a:rPr>
              <a:t>3</a:t>
            </a:r>
            <a:r>
              <a:rPr b="1" lang="en-US" sz="1100" spc="-1" strike="noStrike" baseline="30000">
                <a:solidFill>
                  <a:srgbClr val="d2533c"/>
                </a:solidFill>
                <a:latin typeface="Roboto"/>
                <a:ea typeface="Roboto"/>
              </a:rPr>
              <a:t>rd</a:t>
            </a:r>
            <a:r>
              <a:rPr b="1" lang="en-US" sz="1100" spc="-1" strike="noStrike">
                <a:solidFill>
                  <a:srgbClr val="d2533c"/>
                </a:solidFill>
                <a:latin typeface="Roboto"/>
                <a:ea typeface="Roboto"/>
              </a:rPr>
              <a:t> Party Software</a:t>
            </a:r>
            <a:endParaRPr b="0" lang="en-US" sz="1100" spc="-1" strike="noStrike">
              <a:latin typeface="Cambria"/>
            </a:endParaRPr>
          </a:p>
        </p:txBody>
      </p:sp>
      <p:sp>
        <p:nvSpPr>
          <p:cNvPr id="427" name="CustomShape 16"/>
          <p:cNvSpPr/>
          <p:nvPr/>
        </p:nvSpPr>
        <p:spPr>
          <a:xfrm>
            <a:off x="1733400" y="3213000"/>
            <a:ext cx="1721160" cy="279000"/>
          </a:xfrm>
          <a:prstGeom prst="roundRect">
            <a:avLst>
              <a:gd name="adj" fmla="val 16667"/>
            </a:avLst>
          </a:prstGeom>
          <a:noFill/>
          <a:ln w="9360">
            <a:solidFill>
              <a:srgbClr val="292934"/>
            </a:solidFill>
            <a:round/>
          </a:ln>
        </p:spPr>
        <p:style>
          <a:lnRef idx="0"/>
          <a:fillRef idx="0"/>
          <a:effectRef idx="0"/>
          <a:fontRef idx="minor"/>
        </p:style>
        <p:txBody>
          <a:bodyPr lIns="82800" rIns="82800" tIns="41400" bIns="41400" anchor="ctr"/>
          <a:p>
            <a:pPr algn="ctr">
              <a:lnSpc>
                <a:spcPct val="100000"/>
              </a:lnSpc>
            </a:pPr>
            <a:r>
              <a:rPr b="1" lang="en-US" sz="1100" spc="-1" strike="noStrike">
                <a:solidFill>
                  <a:srgbClr val="d2533c"/>
                </a:solidFill>
                <a:latin typeface="Roboto"/>
                <a:ea typeface="Roboto"/>
              </a:rPr>
              <a:t>FOSS</a:t>
            </a:r>
            <a:endParaRPr b="0" lang="en-US" sz="1100" spc="-1" strike="noStrike">
              <a:latin typeface="Cambria"/>
            </a:endParaRPr>
          </a:p>
        </p:txBody>
      </p:sp>
      <p:sp>
        <p:nvSpPr>
          <p:cNvPr id="428" name="CustomShape 17"/>
          <p:cNvSpPr/>
          <p:nvPr/>
        </p:nvSpPr>
        <p:spPr>
          <a:xfrm flipH="1" rot="10800000">
            <a:off x="3935520" y="2055960"/>
            <a:ext cx="273960" cy="1080"/>
          </a:xfrm>
          <a:custGeom>
            <a:avLst/>
            <a:gdLst/>
            <a:ahLst/>
            <a:rect l="l" t="t" r="r" b="b"/>
            <a:pathLst>
              <a:path w="21600" h="21600">
                <a:moveTo>
                  <a:pt x="0" y="0"/>
                </a:moveTo>
                <a:lnTo>
                  <a:pt x="21600" y="21600"/>
                </a:lnTo>
              </a:path>
            </a:pathLst>
          </a:custGeom>
          <a:solidFill>
            <a:srgbClr val="00b8ff"/>
          </a:solidFill>
          <a:ln w="19080">
            <a:solidFill>
              <a:srgbClr val="31313f"/>
            </a:solidFill>
            <a:round/>
            <a:tailEnd len="lg" type="triangle" w="lg"/>
          </a:ln>
        </p:spPr>
        <p:style>
          <a:lnRef idx="0"/>
          <a:fillRef idx="0"/>
          <a:effectRef idx="0"/>
          <a:fontRef idx="minor"/>
        </p:style>
      </p:sp>
      <p:sp>
        <p:nvSpPr>
          <p:cNvPr id="429" name="CustomShape 18"/>
          <p:cNvSpPr/>
          <p:nvPr/>
        </p:nvSpPr>
        <p:spPr>
          <a:xfrm>
            <a:off x="8914320" y="2116440"/>
            <a:ext cx="1612440" cy="31860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fillRef idx="0"/>
          <a:effectRef idx="0"/>
          <a:fontRef idx="minor"/>
        </p:style>
        <p:txBody>
          <a:bodyPr lIns="82800" rIns="82800" tIns="41400" bIns="41400"/>
          <a:p>
            <a:pPr algn="ctr">
              <a:lnSpc>
                <a:spcPct val="100000"/>
              </a:lnSpc>
            </a:pPr>
            <a:r>
              <a:rPr b="1" lang="en-US" sz="1100" spc="-1" strike="noStrike">
                <a:solidFill>
                  <a:srgbClr val="ffffff"/>
                </a:solidFill>
                <a:latin typeface="Roboto"/>
                <a:ea typeface="Roboto"/>
              </a:rPr>
              <a:t>Outgoing Software</a:t>
            </a:r>
            <a:endParaRPr b="0" lang="en-US" sz="1100" spc="-1" strike="noStrike">
              <a:latin typeface="Cambria"/>
            </a:endParaRPr>
          </a:p>
        </p:txBody>
      </p:sp>
      <p:sp>
        <p:nvSpPr>
          <p:cNvPr id="430" name="CustomShape 19"/>
          <p:cNvSpPr/>
          <p:nvPr/>
        </p:nvSpPr>
        <p:spPr>
          <a:xfrm>
            <a:off x="8123040" y="3481560"/>
            <a:ext cx="383400" cy="1080"/>
          </a:xfrm>
          <a:custGeom>
            <a:avLst/>
            <a:gdLst/>
            <a:ahLst/>
            <a:rect l="l" t="t" r="r" b="b"/>
            <a:pathLst>
              <a:path w="21600" h="21600">
                <a:moveTo>
                  <a:pt x="0" y="0"/>
                </a:moveTo>
                <a:lnTo>
                  <a:pt x="21600" y="21600"/>
                </a:lnTo>
              </a:path>
            </a:pathLst>
          </a:custGeom>
          <a:solidFill>
            <a:srgbClr val="00b8ff"/>
          </a:solidFill>
          <a:ln w="19080">
            <a:solidFill>
              <a:srgbClr val="31313f"/>
            </a:solidFill>
            <a:round/>
            <a:tailEnd len="lg" type="triangle" w="lg"/>
          </a:ln>
        </p:spPr>
        <p:style>
          <a:lnRef idx="0"/>
          <a:fillRef idx="0"/>
          <a:effectRef idx="0"/>
          <a:fontRef idx="minor"/>
        </p:style>
      </p:sp>
      <p:sp>
        <p:nvSpPr>
          <p:cNvPr id="431" name="CustomShape 20"/>
          <p:cNvSpPr/>
          <p:nvPr/>
        </p:nvSpPr>
        <p:spPr>
          <a:xfrm>
            <a:off x="8901360" y="2640240"/>
            <a:ext cx="1612440" cy="34272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fillRef idx="0"/>
          <a:effectRef idx="0"/>
          <a:fontRef idx="minor"/>
        </p:style>
        <p:txBody>
          <a:bodyPr lIns="82800" rIns="82800" tIns="41400" bIns="41400"/>
          <a:p>
            <a:pPr algn="ctr">
              <a:lnSpc>
                <a:spcPct val="100000"/>
              </a:lnSpc>
            </a:pPr>
            <a:r>
              <a:rPr b="1" lang="en-US" sz="1100" spc="-1" strike="noStrike">
                <a:solidFill>
                  <a:srgbClr val="ffffff"/>
                </a:solidFill>
                <a:latin typeface="Roboto"/>
                <a:ea typeface="Roboto"/>
              </a:rPr>
              <a:t>Notices &amp; Attributions</a:t>
            </a:r>
            <a:endParaRPr b="0" lang="en-US" sz="1100" spc="-1" strike="noStrike">
              <a:latin typeface="Cambria"/>
            </a:endParaRPr>
          </a:p>
        </p:txBody>
      </p:sp>
      <p:sp>
        <p:nvSpPr>
          <p:cNvPr id="432" name="CustomShape 21"/>
          <p:cNvSpPr/>
          <p:nvPr/>
        </p:nvSpPr>
        <p:spPr>
          <a:xfrm>
            <a:off x="8914320" y="3145320"/>
            <a:ext cx="1612440" cy="309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fillRef idx="0"/>
          <a:effectRef idx="0"/>
          <a:fontRef idx="minor"/>
        </p:style>
        <p:txBody>
          <a:bodyPr lIns="82800" rIns="82800" tIns="41400" bIns="41400"/>
          <a:p>
            <a:pPr algn="ctr">
              <a:lnSpc>
                <a:spcPct val="100000"/>
              </a:lnSpc>
            </a:pPr>
            <a:r>
              <a:rPr b="1" lang="en-US" sz="1100" spc="-1" strike="noStrike">
                <a:solidFill>
                  <a:srgbClr val="ffffff"/>
                </a:solidFill>
                <a:latin typeface="Roboto"/>
                <a:ea typeface="Roboto"/>
              </a:rPr>
              <a:t>Written Offer</a:t>
            </a:r>
            <a:endParaRPr b="0" lang="en-US" sz="1100" spc="-1" strike="noStrike">
              <a:latin typeface="Cambria"/>
            </a:endParaRPr>
          </a:p>
        </p:txBody>
      </p:sp>
      <p:sp>
        <p:nvSpPr>
          <p:cNvPr id="433" name="CustomShape 22"/>
          <p:cNvSpPr/>
          <p:nvPr/>
        </p:nvSpPr>
        <p:spPr>
          <a:xfrm>
            <a:off x="3144240" y="4650120"/>
            <a:ext cx="1665360" cy="93852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Scan or audit source code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 </a:t>
            </a:r>
            <a:r>
              <a:rPr b="0" lang="en-US" sz="1100" spc="-1" strike="noStrike">
                <a:solidFill>
                  <a:srgbClr val="292934"/>
                </a:solidFill>
                <a:latin typeface="Roboto Condensed"/>
                <a:ea typeface="Roboto Condensed"/>
              </a:rPr>
              <a:t>and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Confirm origin and</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license of source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code</a:t>
            </a:r>
            <a:endParaRPr b="0" lang="en-US" sz="1100" spc="-1" strike="noStrike">
              <a:latin typeface="Cambria"/>
            </a:endParaRPr>
          </a:p>
        </p:txBody>
      </p:sp>
      <p:sp>
        <p:nvSpPr>
          <p:cNvPr id="434" name="CustomShape 23"/>
          <p:cNvSpPr/>
          <p:nvPr/>
        </p:nvSpPr>
        <p:spPr>
          <a:xfrm>
            <a:off x="4517640" y="4646880"/>
            <a:ext cx="1486080" cy="59976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Resolve any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audit issues in line with</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company FOSS policies</a:t>
            </a:r>
            <a:endParaRPr b="0" lang="en-US" sz="1100" spc="-1" strike="noStrike">
              <a:latin typeface="Cambria"/>
            </a:endParaRPr>
          </a:p>
        </p:txBody>
      </p:sp>
      <p:sp>
        <p:nvSpPr>
          <p:cNvPr id="435" name="CustomShape 24"/>
          <p:cNvSpPr/>
          <p:nvPr/>
        </p:nvSpPr>
        <p:spPr>
          <a:xfrm>
            <a:off x="1919160" y="4646520"/>
            <a:ext cx="1099080" cy="59976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Identify FOSS components for review</a:t>
            </a:r>
            <a:endParaRPr b="0" lang="en-US" sz="1100" spc="-1" strike="noStrike">
              <a:latin typeface="Cambria"/>
            </a:endParaRPr>
          </a:p>
        </p:txBody>
      </p:sp>
      <p:sp>
        <p:nvSpPr>
          <p:cNvPr id="436" name="CustomShape 25"/>
          <p:cNvSpPr/>
          <p:nvPr/>
        </p:nvSpPr>
        <p:spPr>
          <a:xfrm rot="5400000">
            <a:off x="4510080" y="3876120"/>
            <a:ext cx="142560" cy="42984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37" name="CustomShape 26"/>
          <p:cNvSpPr/>
          <p:nvPr/>
        </p:nvSpPr>
        <p:spPr>
          <a:xfrm rot="5400000">
            <a:off x="4965840" y="3876120"/>
            <a:ext cx="142560" cy="42984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38" name="CustomShape 27"/>
          <p:cNvSpPr/>
          <p:nvPr/>
        </p:nvSpPr>
        <p:spPr>
          <a:xfrm>
            <a:off x="6931440" y="4662720"/>
            <a:ext cx="1612440" cy="110772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Verify source code packages for distribution</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 </a:t>
            </a:r>
            <a:r>
              <a:rPr b="0" lang="en-US" sz="1100" spc="-1" strike="noStrike">
                <a:solidFill>
                  <a:srgbClr val="292934"/>
                </a:solidFill>
                <a:latin typeface="Roboto Condensed"/>
                <a:ea typeface="Roboto Condensed"/>
              </a:rPr>
              <a:t>and –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Verify appropriate notices are provided</a:t>
            </a:r>
            <a:endParaRPr b="0" lang="en-US" sz="1100" spc="-1" strike="noStrike">
              <a:latin typeface="Cambria"/>
            </a:endParaRPr>
          </a:p>
          <a:p>
            <a:pPr algn="ctr">
              <a:lnSpc>
                <a:spcPct val="100000"/>
              </a:lnSpc>
            </a:pPr>
            <a:endParaRPr b="0" lang="en-US" sz="1100" spc="-1" strike="noStrike">
              <a:latin typeface="Cambria"/>
            </a:endParaRPr>
          </a:p>
        </p:txBody>
      </p:sp>
      <p:sp>
        <p:nvSpPr>
          <p:cNvPr id="439" name="CustomShape 28"/>
          <p:cNvSpPr/>
          <p:nvPr/>
        </p:nvSpPr>
        <p:spPr>
          <a:xfrm rot="5400000">
            <a:off x="7210800" y="3881880"/>
            <a:ext cx="144000" cy="42984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40" name="CustomShape 29"/>
          <p:cNvSpPr/>
          <p:nvPr/>
        </p:nvSpPr>
        <p:spPr>
          <a:xfrm rot="5400000">
            <a:off x="4052160" y="3881880"/>
            <a:ext cx="144000" cy="42984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41" name="CustomShape 30"/>
          <p:cNvSpPr/>
          <p:nvPr/>
        </p:nvSpPr>
        <p:spPr>
          <a:xfrm flipH="1" rot="10800000">
            <a:off x="2469600" y="4646520"/>
            <a:ext cx="1630080" cy="42624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42" name="CustomShape 31"/>
          <p:cNvSpPr/>
          <p:nvPr/>
        </p:nvSpPr>
        <p:spPr>
          <a:xfrm flipH="1" rot="10800000">
            <a:off x="3973680" y="4650120"/>
            <a:ext cx="547560" cy="42984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43" name="CustomShape 32"/>
          <p:cNvSpPr/>
          <p:nvPr/>
        </p:nvSpPr>
        <p:spPr>
          <a:xfrm rot="10800000">
            <a:off x="5066640" y="4271040"/>
            <a:ext cx="194040" cy="37584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44" name="CustomShape 33"/>
          <p:cNvSpPr/>
          <p:nvPr/>
        </p:nvSpPr>
        <p:spPr>
          <a:xfrm rot="5400000">
            <a:off x="6234120" y="3881160"/>
            <a:ext cx="142560" cy="42984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45" name="CustomShape 34"/>
          <p:cNvSpPr/>
          <p:nvPr/>
        </p:nvSpPr>
        <p:spPr>
          <a:xfrm>
            <a:off x="5855760" y="4651560"/>
            <a:ext cx="1150920" cy="110772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Record approved</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software/version</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in inventory per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product and per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release</a:t>
            </a:r>
            <a:endParaRPr b="0" lang="en-US" sz="1100" spc="-1" strike="noStrike">
              <a:latin typeface="Cambria"/>
            </a:endParaRPr>
          </a:p>
          <a:p>
            <a:pPr algn="ctr">
              <a:lnSpc>
                <a:spcPct val="100000"/>
              </a:lnSpc>
            </a:pPr>
            <a:endParaRPr b="0" lang="en-US" sz="1100" spc="-1" strike="noStrike">
              <a:latin typeface="Cambria"/>
            </a:endParaRPr>
          </a:p>
        </p:txBody>
      </p:sp>
      <p:sp>
        <p:nvSpPr>
          <p:cNvPr id="446" name="CustomShape 35"/>
          <p:cNvSpPr/>
          <p:nvPr/>
        </p:nvSpPr>
        <p:spPr>
          <a:xfrm rot="10800000">
            <a:off x="6306480" y="4220280"/>
            <a:ext cx="124920" cy="43128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47" name="CustomShape 36"/>
          <p:cNvSpPr/>
          <p:nvPr/>
        </p:nvSpPr>
        <p:spPr>
          <a:xfrm rot="10800000">
            <a:off x="7282800" y="4169160"/>
            <a:ext cx="455040" cy="49356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48" name="CustomShape 37"/>
          <p:cNvSpPr/>
          <p:nvPr/>
        </p:nvSpPr>
        <p:spPr>
          <a:xfrm rot="5400000">
            <a:off x="9576000" y="3180960"/>
            <a:ext cx="174240" cy="186480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49" name="CustomShape 38"/>
          <p:cNvSpPr/>
          <p:nvPr/>
        </p:nvSpPr>
        <p:spPr>
          <a:xfrm>
            <a:off x="8868240" y="4669200"/>
            <a:ext cx="1611000" cy="59976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Publish source code,</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notices and provide written offer</a:t>
            </a:r>
            <a:endParaRPr b="0" lang="en-US" sz="1100" spc="-1" strike="noStrike">
              <a:latin typeface="Cambria"/>
            </a:endParaRPr>
          </a:p>
        </p:txBody>
      </p:sp>
      <p:sp>
        <p:nvSpPr>
          <p:cNvPr id="450" name="CustomShape 39"/>
          <p:cNvSpPr/>
          <p:nvPr/>
        </p:nvSpPr>
        <p:spPr>
          <a:xfrm rot="16200000">
            <a:off x="9486360" y="4443120"/>
            <a:ext cx="345600" cy="1080"/>
          </a:xfrm>
          <a:custGeom>
            <a:avLst/>
            <a:gdLst/>
            <a:ahLst/>
            <a:rect l="l" t="t" r="r" b="b"/>
            <a:pathLst>
              <a:path w="21600" h="21600">
                <a:moveTo>
                  <a:pt x="0" y="0"/>
                </a:moveTo>
                <a:lnTo>
                  <a:pt x="21600" y="21600"/>
                </a:lnTo>
              </a:path>
            </a:pathLst>
          </a:custGeom>
          <a:noFill/>
          <a:ln w="19080">
            <a:solidFill>
              <a:srgbClr val="292934"/>
            </a:solidFill>
            <a:round/>
            <a:tailEnd len="lg" type="stealth" w="lg"/>
          </a:ln>
        </p:spPr>
        <p:style>
          <a:lnRef idx="0"/>
          <a:fillRef idx="0"/>
          <a:effectRef idx="0"/>
          <a:fontRef idx="minor"/>
        </p:style>
      </p:sp>
      <p:sp>
        <p:nvSpPr>
          <p:cNvPr id="451" name="CustomShape 40"/>
          <p:cNvSpPr/>
          <p:nvPr/>
        </p:nvSpPr>
        <p:spPr>
          <a:xfrm flipH="1" rot="16200000">
            <a:off x="5616000" y="1298160"/>
            <a:ext cx="137880" cy="82836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52" name="CustomShape 41"/>
          <p:cNvSpPr/>
          <p:nvPr/>
        </p:nvSpPr>
        <p:spPr>
          <a:xfrm flipH="1" rot="16200000">
            <a:off x="6733080" y="1497240"/>
            <a:ext cx="137880" cy="42984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53" name="CustomShape 42"/>
          <p:cNvSpPr/>
          <p:nvPr/>
        </p:nvSpPr>
        <p:spPr>
          <a:xfrm flipH="1" rot="16200000">
            <a:off x="8030160" y="1497240"/>
            <a:ext cx="137880" cy="42984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54" name="CustomShape 43"/>
          <p:cNvSpPr/>
          <p:nvPr/>
        </p:nvSpPr>
        <p:spPr>
          <a:xfrm>
            <a:off x="4651920" y="606600"/>
            <a:ext cx="1574280" cy="76896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000000"/>
                </a:solidFill>
                <a:latin typeface="Roboto Condensed"/>
                <a:ea typeface="Roboto Condensed"/>
              </a:rPr>
              <a:t>Review and approve </a:t>
            </a:r>
            <a:endParaRPr b="0" lang="en-US" sz="1100" spc="-1" strike="noStrike">
              <a:latin typeface="Cambria"/>
            </a:endParaRPr>
          </a:p>
          <a:p>
            <a:pPr algn="ctr">
              <a:lnSpc>
                <a:spcPct val="100000"/>
              </a:lnSpc>
            </a:pPr>
            <a:r>
              <a:rPr b="0" lang="en-US" sz="1100" spc="-1" strike="noStrike">
                <a:solidFill>
                  <a:srgbClr val="000000"/>
                </a:solidFill>
                <a:latin typeface="Roboto Condensed"/>
                <a:ea typeface="Roboto Condensed"/>
              </a:rPr>
              <a:t>compliance record of FOSS software components</a:t>
            </a:r>
            <a:endParaRPr b="0" lang="en-US" sz="1100" spc="-1" strike="noStrike">
              <a:latin typeface="Cambria"/>
            </a:endParaRPr>
          </a:p>
        </p:txBody>
      </p:sp>
      <p:sp>
        <p:nvSpPr>
          <p:cNvPr id="455" name="CustomShape 44"/>
          <p:cNvSpPr/>
          <p:nvPr/>
        </p:nvSpPr>
        <p:spPr>
          <a:xfrm>
            <a:off x="6018840" y="608400"/>
            <a:ext cx="1576080" cy="44568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000000"/>
                </a:solidFill>
                <a:latin typeface="Roboto Condensed"/>
                <a:ea typeface="Roboto Condensed"/>
              </a:rPr>
              <a:t>Compile notices</a:t>
            </a:r>
            <a:endParaRPr b="0" lang="en-US" sz="1100" spc="-1" strike="noStrike">
              <a:latin typeface="Cambria"/>
            </a:endParaRPr>
          </a:p>
          <a:p>
            <a:pPr algn="ctr">
              <a:lnSpc>
                <a:spcPct val="100000"/>
              </a:lnSpc>
            </a:pPr>
            <a:r>
              <a:rPr b="0" lang="en-US" sz="1100" spc="-1" strike="noStrike">
                <a:solidFill>
                  <a:srgbClr val="000000"/>
                </a:solidFill>
                <a:latin typeface="Roboto Condensed"/>
                <a:ea typeface="Roboto Condensed"/>
              </a:rPr>
              <a:t>for publication</a:t>
            </a:r>
            <a:endParaRPr b="0" lang="en-US" sz="1100" spc="-1" strike="noStrike">
              <a:latin typeface="Cambria"/>
            </a:endParaRPr>
          </a:p>
        </p:txBody>
      </p:sp>
      <p:sp>
        <p:nvSpPr>
          <p:cNvPr id="456" name="CustomShape 45"/>
          <p:cNvSpPr/>
          <p:nvPr/>
        </p:nvSpPr>
        <p:spPr>
          <a:xfrm>
            <a:off x="5439240" y="1376280"/>
            <a:ext cx="249120" cy="19872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57" name="CustomShape 46"/>
          <p:cNvSpPr/>
          <p:nvPr/>
        </p:nvSpPr>
        <p:spPr>
          <a:xfrm flipH="1" rot="5400000">
            <a:off x="6551640" y="1275120"/>
            <a:ext cx="483840" cy="756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58" name="CustomShape 47"/>
          <p:cNvSpPr/>
          <p:nvPr/>
        </p:nvSpPr>
        <p:spPr>
          <a:xfrm>
            <a:off x="7314120" y="606600"/>
            <a:ext cx="1576080" cy="44568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000000"/>
                </a:solidFill>
                <a:latin typeface="Roboto Condensed"/>
                <a:ea typeface="Roboto Condensed"/>
              </a:rPr>
              <a:t>Post publication</a:t>
            </a:r>
            <a:endParaRPr b="0" lang="en-US" sz="1100" spc="-1" strike="noStrike">
              <a:latin typeface="Cambria"/>
            </a:endParaRPr>
          </a:p>
          <a:p>
            <a:pPr algn="ctr">
              <a:lnSpc>
                <a:spcPct val="100000"/>
              </a:lnSpc>
            </a:pPr>
            <a:r>
              <a:rPr b="0" lang="en-US" sz="1100" spc="-1" strike="noStrike">
                <a:solidFill>
                  <a:srgbClr val="000000"/>
                </a:solidFill>
                <a:latin typeface="Roboto Condensed"/>
                <a:ea typeface="Roboto Condensed"/>
              </a:rPr>
              <a:t>verifications</a:t>
            </a:r>
            <a:endParaRPr b="0" lang="en-US" sz="1100" spc="-1" strike="noStrike">
              <a:latin typeface="Cambria"/>
            </a:endParaRPr>
          </a:p>
        </p:txBody>
      </p:sp>
      <p:sp>
        <p:nvSpPr>
          <p:cNvPr id="459" name="CustomShape 48"/>
          <p:cNvSpPr/>
          <p:nvPr/>
        </p:nvSpPr>
        <p:spPr>
          <a:xfrm flipH="1" rot="5400000">
            <a:off x="7848360" y="1273680"/>
            <a:ext cx="483840" cy="756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60" name="CustomShape 49"/>
          <p:cNvSpPr/>
          <p:nvPr/>
        </p:nvSpPr>
        <p:spPr>
          <a:xfrm>
            <a:off x="8730360" y="2135520"/>
            <a:ext cx="161640" cy="1312560"/>
          </a:xfrm>
          <a:prstGeom prst="leftBrace">
            <a:avLst>
              <a:gd name="adj1" fmla="val 8333"/>
              <a:gd name="adj2" fmla="val 50000"/>
            </a:avLst>
          </a:prstGeom>
          <a:noFill/>
          <a:ln w="12600">
            <a:solidFill>
              <a:srgbClr val="292934"/>
            </a:solidFill>
            <a:round/>
          </a:ln>
        </p:spPr>
        <p:style>
          <a:lnRef idx="0"/>
          <a:fillRef idx="0"/>
          <a:effectRef idx="0"/>
          <a:fontRef idx="minor"/>
        </p:style>
      </p:sp>
      <p:sp>
        <p:nvSpPr>
          <p:cNvPr id="461" name="CustomShape 50"/>
          <p:cNvSpPr/>
          <p:nvPr/>
        </p:nvSpPr>
        <p:spPr>
          <a:xfrm flipH="1">
            <a:off x="3541680" y="2057760"/>
            <a:ext cx="137880" cy="1452240"/>
          </a:xfrm>
          <a:prstGeom prst="leftBrace">
            <a:avLst>
              <a:gd name="adj1" fmla="val 8333"/>
              <a:gd name="adj2" fmla="val 50000"/>
            </a:avLst>
          </a:prstGeom>
          <a:noFill/>
          <a:ln w="12600">
            <a:solidFill>
              <a:srgbClr val="292934"/>
            </a:solidFill>
            <a:round/>
          </a:ln>
        </p:spPr>
        <p:style>
          <a:lnRef idx="0"/>
          <a:fillRef idx="0"/>
          <a:effectRef idx="0"/>
          <a:fontRef idx="minor"/>
        </p:style>
      </p:sp>
      <p:sp>
        <p:nvSpPr>
          <p:cNvPr id="462" name="CustomShape 51"/>
          <p:cNvSpPr/>
          <p:nvPr/>
        </p:nvSpPr>
        <p:spPr>
          <a:xfrm>
            <a:off x="1678680" y="6067800"/>
            <a:ext cx="8848440" cy="483840"/>
          </a:xfrm>
          <a:prstGeom prst="rightArrow">
            <a:avLst>
              <a:gd name="adj1" fmla="val 50000"/>
              <a:gd name="adj2" fmla="val 50000"/>
            </a:avLst>
          </a:prstGeom>
          <a:solidFill>
            <a:srgbClr val="55556f"/>
          </a:solidFill>
          <a:ln w="9360">
            <a:solidFill>
              <a:srgbClr val="292934"/>
            </a:solidFill>
            <a:round/>
          </a:ln>
        </p:spPr>
        <p:style>
          <a:lnRef idx="0"/>
          <a:fillRef idx="0"/>
          <a:effectRef idx="0"/>
          <a:fontRef idx="minor"/>
        </p:style>
        <p:txBody>
          <a:bodyPr lIns="82800" rIns="82800" tIns="41400" bIns="41400"/>
          <a:p>
            <a:pPr algn="ctr">
              <a:lnSpc>
                <a:spcPct val="93000"/>
              </a:lnSpc>
            </a:pPr>
            <a:r>
              <a:rPr b="1" lang="en-US" sz="1300" spc="-1" strike="noStrike">
                <a:solidFill>
                  <a:srgbClr val="ffffff"/>
                </a:solidFill>
                <a:latin typeface="Roboto"/>
                <a:ea typeface="Roboto"/>
              </a:rPr>
              <a:t>Example of Compliance Management End-to-End Process</a:t>
            </a:r>
            <a:endParaRPr b="0" lang="en-US" sz="1300" spc="-1" strike="noStrike">
              <a:latin typeface="Cambria"/>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6264360" y="3843360"/>
            <a:ext cx="5927400" cy="2301480"/>
          </a:xfrm>
          <a:prstGeom prst="rect">
            <a:avLst/>
          </a:prstGeom>
          <a:noFill/>
          <a:ln>
            <a:noFill/>
          </a:ln>
        </p:spPr>
        <p:txBody>
          <a:bodyPr/>
          <a:p>
            <a:pPr marL="182880" indent="-182520">
              <a:lnSpc>
                <a:spcPct val="100000"/>
              </a:lnSpc>
              <a:buClr>
                <a:srgbClr val="93a299"/>
              </a:buClr>
              <a:buSzPct val="85000"/>
              <a:buFont typeface="Arial"/>
              <a:buChar char="•"/>
            </a:pPr>
            <a:r>
              <a:rPr b="0" lang="en-US" sz="1800" spc="-1" strike="noStrike" u="sng">
                <a:solidFill>
                  <a:srgbClr val="0070c0"/>
                </a:solidFill>
                <a:uFillTx/>
                <a:latin typeface="Roboto"/>
                <a:ea typeface="Roboto"/>
              </a:rPr>
              <a:t>Outcome: </a:t>
            </a:r>
            <a:endParaRPr b="0" lang="en-US" sz="1800" spc="-1" strike="noStrike">
              <a:solidFill>
                <a:srgbClr val="000000"/>
              </a:solidFill>
              <a:latin typeface="Arial"/>
            </a:endParaRPr>
          </a:p>
          <a:p>
            <a:pPr lvl="1" marL="457200" indent="-190080">
              <a:lnSpc>
                <a:spcPct val="100000"/>
              </a:lnSpc>
              <a:spcBef>
                <a:spcPts val="320"/>
              </a:spcBef>
              <a:buClr>
                <a:srgbClr val="93a299"/>
              </a:buClr>
              <a:buSzPct val="85000"/>
              <a:buFont typeface="Arial"/>
              <a:buChar char="•"/>
            </a:pPr>
            <a:r>
              <a:rPr b="0" lang="en-US" sz="1600" spc="-1" strike="noStrike">
                <a:solidFill>
                  <a:srgbClr val="292934"/>
                </a:solidFill>
                <a:latin typeface="Roboto"/>
                <a:ea typeface="Roboto"/>
              </a:rPr>
              <a:t>A compliance record is created (or updated) for the FOSS </a:t>
            </a:r>
            <a:endParaRPr b="0" lang="en-US" sz="1600" spc="-1" strike="noStrike">
              <a:solidFill>
                <a:srgbClr val="000000"/>
              </a:solidFill>
              <a:latin typeface="Arial"/>
            </a:endParaRPr>
          </a:p>
          <a:p>
            <a:pPr lvl="1" marL="457200" indent="-190080">
              <a:lnSpc>
                <a:spcPct val="100000"/>
              </a:lnSpc>
              <a:spcBef>
                <a:spcPts val="320"/>
              </a:spcBef>
              <a:buClr>
                <a:srgbClr val="93a299"/>
              </a:buClr>
              <a:buSzPct val="85000"/>
              <a:buFont typeface="Arial"/>
              <a:buChar char="•"/>
            </a:pPr>
            <a:r>
              <a:rPr b="0" lang="en-US" sz="1600" spc="-1" strike="noStrike">
                <a:solidFill>
                  <a:srgbClr val="292934"/>
                </a:solidFill>
                <a:latin typeface="Roboto"/>
                <a:ea typeface="Roboto"/>
              </a:rPr>
              <a:t>An audit is requested to review the source code with a scope a defined as exhaustive or limited according to FOSS policy requirements.</a:t>
            </a:r>
            <a:endParaRPr b="0" lang="en-US" sz="1600" spc="-1" strike="noStrike">
              <a:solidFill>
                <a:srgbClr val="000000"/>
              </a:solidFill>
              <a:latin typeface="Arial"/>
            </a:endParaRPr>
          </a:p>
        </p:txBody>
      </p:sp>
      <p:sp>
        <p:nvSpPr>
          <p:cNvPr id="464" name="CustomShape 2"/>
          <p:cNvSpPr/>
          <p:nvPr/>
        </p:nvSpPr>
        <p:spPr>
          <a:xfrm>
            <a:off x="3843360" y="1271520"/>
            <a:ext cx="4508280" cy="1792080"/>
          </a:xfrm>
          <a:prstGeom prst="cloudCallout">
            <a:avLst>
              <a:gd name="adj1" fmla="val -24583"/>
              <a:gd name="adj2" fmla="val 15722"/>
            </a:avLst>
          </a:prstGeom>
          <a:solidFill>
            <a:srgbClr val="dddddd"/>
          </a:solidFill>
          <a:ln>
            <a:noFill/>
          </a:ln>
        </p:spPr>
        <p:style>
          <a:lnRef idx="0"/>
          <a:fillRef idx="0"/>
          <a:effectRef idx="0"/>
          <a:fontRef idx="minor"/>
        </p:style>
      </p:sp>
      <p:sp>
        <p:nvSpPr>
          <p:cNvPr id="465" name="CustomShape 3"/>
          <p:cNvSpPr/>
          <p:nvPr/>
        </p:nvSpPr>
        <p:spPr>
          <a:xfrm>
            <a:off x="2676600" y="193356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466" name="CustomShape 4"/>
          <p:cNvSpPr/>
          <p:nvPr/>
        </p:nvSpPr>
        <p:spPr>
          <a:xfrm>
            <a:off x="8602560" y="197640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
        <p:nvSpPr>
          <p:cNvPr id="467" name="CustomShape 5"/>
          <p:cNvSpPr/>
          <p:nvPr/>
        </p:nvSpPr>
        <p:spPr>
          <a:xfrm>
            <a:off x="3532320" y="216792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468" name="CustomShape 6"/>
          <p:cNvSpPr/>
          <p:nvPr/>
        </p:nvSpPr>
        <p:spPr>
          <a:xfrm flipH="1" rot="10800000">
            <a:off x="8344800" y="2167560"/>
            <a:ext cx="255240" cy="432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469" name="CustomShape 7"/>
          <p:cNvSpPr/>
          <p:nvPr/>
        </p:nvSpPr>
        <p:spPr>
          <a:xfrm rot="10800000">
            <a:off x="4088880" y="141516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470" name="CustomShape 8"/>
          <p:cNvSpPr/>
          <p:nvPr/>
        </p:nvSpPr>
        <p:spPr>
          <a:xfrm rot="16200000">
            <a:off x="3598200" y="190548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Identification</a:t>
            </a:r>
            <a:endParaRPr b="0" lang="en-US" sz="1000" spc="-1" strike="noStrike">
              <a:latin typeface="Cambria"/>
            </a:endParaRPr>
          </a:p>
        </p:txBody>
      </p:sp>
      <p:sp>
        <p:nvSpPr>
          <p:cNvPr id="471" name="CustomShape 9"/>
          <p:cNvSpPr/>
          <p:nvPr/>
        </p:nvSpPr>
        <p:spPr>
          <a:xfrm rot="16200000">
            <a:off x="4153680" y="205200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Audit</a:t>
            </a:r>
            <a:endParaRPr b="0" lang="en-US" sz="1100" spc="-1" strike="noStrike">
              <a:latin typeface="Cambria"/>
            </a:endParaRPr>
          </a:p>
        </p:txBody>
      </p:sp>
      <p:sp>
        <p:nvSpPr>
          <p:cNvPr id="472" name="CustomShape 10"/>
          <p:cNvSpPr/>
          <p:nvPr/>
        </p:nvSpPr>
        <p:spPr>
          <a:xfrm rot="16200000">
            <a:off x="4624920" y="1958040"/>
            <a:ext cx="1005840" cy="45720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Resolve Issues</a:t>
            </a:r>
            <a:endParaRPr b="0" lang="en-US" sz="1100" spc="-1" strike="noStrike">
              <a:latin typeface="Cambria"/>
            </a:endParaRPr>
          </a:p>
        </p:txBody>
      </p:sp>
      <p:sp>
        <p:nvSpPr>
          <p:cNvPr id="473" name="CustomShape 11"/>
          <p:cNvSpPr/>
          <p:nvPr/>
        </p:nvSpPr>
        <p:spPr>
          <a:xfrm rot="16200000">
            <a:off x="5096160" y="204732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Reviews</a:t>
            </a:r>
            <a:endParaRPr b="0" lang="en-US" sz="1100" spc="-1" strike="noStrike">
              <a:latin typeface="Cambria"/>
            </a:endParaRPr>
          </a:p>
        </p:txBody>
      </p:sp>
      <p:sp>
        <p:nvSpPr>
          <p:cNvPr id="474" name="CustomShape 12"/>
          <p:cNvSpPr/>
          <p:nvPr/>
        </p:nvSpPr>
        <p:spPr>
          <a:xfrm rot="16200000">
            <a:off x="5475600" y="204480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Approvals</a:t>
            </a:r>
            <a:endParaRPr b="0" lang="en-US" sz="1100" spc="-1" strike="noStrike">
              <a:latin typeface="Cambria"/>
            </a:endParaRPr>
          </a:p>
        </p:txBody>
      </p:sp>
      <p:sp>
        <p:nvSpPr>
          <p:cNvPr id="475" name="CustomShape 13"/>
          <p:cNvSpPr/>
          <p:nvPr/>
        </p:nvSpPr>
        <p:spPr>
          <a:xfrm rot="16200000">
            <a:off x="5855400" y="204264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Registration</a:t>
            </a:r>
            <a:endParaRPr b="0" lang="en-US" sz="1100" spc="-1" strike="noStrike">
              <a:latin typeface="Cambria"/>
            </a:endParaRPr>
          </a:p>
        </p:txBody>
      </p:sp>
      <p:sp>
        <p:nvSpPr>
          <p:cNvPr id="476" name="CustomShape 14"/>
          <p:cNvSpPr/>
          <p:nvPr/>
        </p:nvSpPr>
        <p:spPr>
          <a:xfrm rot="16200000">
            <a:off x="6235200" y="204012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Notices</a:t>
            </a:r>
            <a:endParaRPr b="0" lang="en-US" sz="1100" spc="-1" strike="noStrike">
              <a:latin typeface="Cambria"/>
            </a:endParaRPr>
          </a:p>
        </p:txBody>
      </p:sp>
      <p:sp>
        <p:nvSpPr>
          <p:cNvPr id="477" name="CustomShape 15"/>
          <p:cNvSpPr/>
          <p:nvPr/>
        </p:nvSpPr>
        <p:spPr>
          <a:xfrm rot="16200000">
            <a:off x="6615000" y="203760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Verifications</a:t>
            </a:r>
            <a:endParaRPr b="0" lang="en-US" sz="1100" spc="-1" strike="noStrike">
              <a:latin typeface="Cambria"/>
            </a:endParaRPr>
          </a:p>
        </p:txBody>
      </p:sp>
      <p:sp>
        <p:nvSpPr>
          <p:cNvPr id="478" name="CustomShape 16"/>
          <p:cNvSpPr/>
          <p:nvPr/>
        </p:nvSpPr>
        <p:spPr>
          <a:xfrm rot="16200000">
            <a:off x="6994440" y="203292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Distribution</a:t>
            </a:r>
            <a:endParaRPr b="0" lang="en-US" sz="1100" spc="-1" strike="noStrike">
              <a:latin typeface="Cambria"/>
            </a:endParaRPr>
          </a:p>
        </p:txBody>
      </p:sp>
      <p:sp>
        <p:nvSpPr>
          <p:cNvPr id="479" name="CustomShape 17"/>
          <p:cNvSpPr/>
          <p:nvPr/>
        </p:nvSpPr>
        <p:spPr>
          <a:xfrm rot="16200000">
            <a:off x="7364880" y="203544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Verifications</a:t>
            </a:r>
            <a:endParaRPr b="0" lang="en-US" sz="1100" spc="-1" strike="noStrike">
              <a:latin typeface="Cambria"/>
            </a:endParaRPr>
          </a:p>
        </p:txBody>
      </p:sp>
      <p:sp>
        <p:nvSpPr>
          <p:cNvPr id="480" name="CustomShape 18"/>
          <p:cNvSpPr/>
          <p:nvPr/>
        </p:nvSpPr>
        <p:spPr>
          <a:xfrm>
            <a:off x="4519440" y="207648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481" name="CustomShape 19"/>
          <p:cNvSpPr/>
          <p:nvPr/>
        </p:nvSpPr>
        <p:spPr>
          <a:xfrm>
            <a:off x="399960" y="3887640"/>
            <a:ext cx="5504400" cy="261900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Incoming requests from engineering</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Scans of the software</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Due diligence of 3rd-party software</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Manual recognition of new components added to the repository</a:t>
            </a:r>
            <a:endParaRPr b="0" lang="en-US" sz="1600" spc="-1" strike="noStrike">
              <a:latin typeface="Cambria"/>
            </a:endParaRPr>
          </a:p>
        </p:txBody>
      </p:sp>
      <p:sp>
        <p:nvSpPr>
          <p:cNvPr id="482" name="CustomShape 20"/>
          <p:cNvSpPr/>
          <p:nvPr/>
        </p:nvSpPr>
        <p:spPr>
          <a:xfrm>
            <a:off x="237960" y="3228840"/>
            <a:ext cx="3876120" cy="83052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Identify FOSS components</a:t>
            </a:r>
            <a:endParaRPr b="0" lang="en-US" sz="2400" spc="-1" strike="noStrike">
              <a:latin typeface="Cambria"/>
            </a:endParaRPr>
          </a:p>
          <a:p>
            <a:pPr>
              <a:lnSpc>
                <a:spcPct val="100000"/>
              </a:lnSpc>
            </a:pPr>
            <a:endParaRPr b="0" lang="en-US" sz="2400" spc="-1" strike="noStrike">
              <a:latin typeface="Cambria"/>
            </a:endParaRPr>
          </a:p>
        </p:txBody>
      </p:sp>
      <p:sp>
        <p:nvSpPr>
          <p:cNvPr id="483" name="CustomShape 21"/>
          <p:cNvSpPr/>
          <p:nvPr/>
        </p:nvSpPr>
        <p:spPr>
          <a:xfrm>
            <a:off x="261720" y="5313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Identify and Track FOSS Usage</a:t>
            </a:r>
            <a:endParaRPr b="0" lang="en-US" sz="4000" spc="-1" strike="noStrike">
              <a:latin typeface="Cambria"/>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3524040" y="1013760"/>
            <a:ext cx="4508280" cy="1792080"/>
          </a:xfrm>
          <a:prstGeom prst="cloudCallout">
            <a:avLst>
              <a:gd name="adj1" fmla="val -24583"/>
              <a:gd name="adj2" fmla="val 15722"/>
            </a:avLst>
          </a:prstGeom>
          <a:solidFill>
            <a:srgbClr val="dddddd"/>
          </a:solidFill>
          <a:ln>
            <a:noFill/>
          </a:ln>
        </p:spPr>
        <p:style>
          <a:lnRef idx="0"/>
          <a:fillRef idx="0"/>
          <a:effectRef idx="0"/>
          <a:fontRef idx="minor"/>
        </p:style>
      </p:sp>
      <p:sp>
        <p:nvSpPr>
          <p:cNvPr id="485" name="CustomShape 2"/>
          <p:cNvSpPr/>
          <p:nvPr/>
        </p:nvSpPr>
        <p:spPr>
          <a:xfrm flipH="1" rot="10800000">
            <a:off x="8025480" y="1909800"/>
            <a:ext cx="255240" cy="432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486" name="CustomShape 3"/>
          <p:cNvSpPr/>
          <p:nvPr/>
        </p:nvSpPr>
        <p:spPr>
          <a:xfrm rot="10800000">
            <a:off x="4197960" y="115704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487" name="CustomShape 4"/>
          <p:cNvSpPr/>
          <p:nvPr/>
        </p:nvSpPr>
        <p:spPr>
          <a:xfrm rot="16200000">
            <a:off x="3707280" y="164736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Audit</a:t>
            </a:r>
            <a:endParaRPr b="0" lang="en-US" sz="1000" spc="-1" strike="noStrike">
              <a:latin typeface="Cambria"/>
            </a:endParaRPr>
          </a:p>
        </p:txBody>
      </p:sp>
      <p:sp>
        <p:nvSpPr>
          <p:cNvPr id="488" name="CustomShape 5"/>
          <p:cNvSpPr/>
          <p:nvPr/>
        </p:nvSpPr>
        <p:spPr>
          <a:xfrm rot="16200000">
            <a:off x="3478680" y="157896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489" name="CustomShape 6"/>
          <p:cNvSpPr/>
          <p:nvPr/>
        </p:nvSpPr>
        <p:spPr>
          <a:xfrm rot="16200000">
            <a:off x="4374000" y="1582200"/>
            <a:ext cx="88704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490" name="CustomShape 7"/>
          <p:cNvSpPr/>
          <p:nvPr/>
        </p:nvSpPr>
        <p:spPr>
          <a:xfrm rot="16200000">
            <a:off x="4785840" y="16596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491" name="CustomShape 8"/>
          <p:cNvSpPr/>
          <p:nvPr/>
        </p:nvSpPr>
        <p:spPr>
          <a:xfrm rot="16200000">
            <a:off x="5183640" y="16596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492" name="CustomShape 9"/>
          <p:cNvSpPr/>
          <p:nvPr/>
        </p:nvSpPr>
        <p:spPr>
          <a:xfrm rot="16200000">
            <a:off x="5578920" y="165708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493" name="CustomShape 10"/>
          <p:cNvSpPr/>
          <p:nvPr/>
        </p:nvSpPr>
        <p:spPr>
          <a:xfrm rot="16200000">
            <a:off x="5973480" y="165168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494" name="CustomShape 11"/>
          <p:cNvSpPr/>
          <p:nvPr/>
        </p:nvSpPr>
        <p:spPr>
          <a:xfrm rot="16200000">
            <a:off x="6368760" y="156708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495" name="CustomShape 12"/>
          <p:cNvSpPr/>
          <p:nvPr/>
        </p:nvSpPr>
        <p:spPr>
          <a:xfrm rot="16200000">
            <a:off x="6764040" y="164664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496" name="CustomShape 13"/>
          <p:cNvSpPr/>
          <p:nvPr/>
        </p:nvSpPr>
        <p:spPr>
          <a:xfrm rot="16200000">
            <a:off x="7165440" y="156384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497" name="CustomShape 14"/>
          <p:cNvSpPr/>
          <p:nvPr/>
        </p:nvSpPr>
        <p:spPr>
          <a:xfrm>
            <a:off x="3752640" y="184104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498" name="CustomShape 15"/>
          <p:cNvSpPr/>
          <p:nvPr/>
        </p:nvSpPr>
        <p:spPr>
          <a:xfrm>
            <a:off x="5784840" y="3659040"/>
            <a:ext cx="5781240" cy="23014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Outcome: </a:t>
            </a:r>
            <a:endParaRPr b="0" lang="en-US" sz="1800" spc="-1" strike="noStrike">
              <a:latin typeface="Cambria"/>
            </a:endParaRPr>
          </a:p>
          <a:p>
            <a:pPr marL="971640" indent="-285480">
              <a:lnSpc>
                <a:spcPct val="100000"/>
              </a:lnSpc>
              <a:buClr>
                <a:srgbClr val="292934"/>
              </a:buClr>
              <a:buFont typeface="Arial"/>
              <a:buChar char="•"/>
            </a:pPr>
            <a:r>
              <a:rPr b="0" lang="en-US" sz="1600" spc="-1" strike="noStrike">
                <a:solidFill>
                  <a:srgbClr val="292934"/>
                </a:solidFill>
                <a:latin typeface="Roboto"/>
                <a:ea typeface="Roboto"/>
              </a:rPr>
              <a:t>An audit report identifying:</a:t>
            </a:r>
            <a:endParaRPr b="0" lang="en-US" sz="1600" spc="-1" strike="noStrike">
              <a:latin typeface="Cambria"/>
            </a:endParaRPr>
          </a:p>
          <a:p>
            <a:pPr lvl="1" marL="1486080" indent="-342720">
              <a:lnSpc>
                <a:spcPct val="100000"/>
              </a:lnSpc>
              <a:buClr>
                <a:srgbClr val="292934"/>
              </a:buClr>
              <a:buFont typeface="StarSymbol"/>
              <a:buAutoNum type="arabicPeriod"/>
            </a:pPr>
            <a:r>
              <a:rPr b="0" lang="en-US" sz="1600" spc="-1" strike="noStrike">
                <a:solidFill>
                  <a:srgbClr val="292934"/>
                </a:solidFill>
                <a:latin typeface="Roboto"/>
                <a:ea typeface="Roboto"/>
              </a:rPr>
              <a:t>The origins and licenses of the source code </a:t>
            </a:r>
            <a:endParaRPr b="0" lang="en-US" sz="1600" spc="-1" strike="noStrike">
              <a:latin typeface="Cambria"/>
            </a:endParaRPr>
          </a:p>
          <a:p>
            <a:pPr lvl="1" marL="1486080" indent="-342720">
              <a:lnSpc>
                <a:spcPct val="100000"/>
              </a:lnSpc>
              <a:buClr>
                <a:srgbClr val="292934"/>
              </a:buClr>
              <a:buFont typeface="StarSymbol"/>
              <a:buAutoNum type="arabicPeriod"/>
            </a:pPr>
            <a:r>
              <a:rPr b="0" lang="en-US" sz="1600" spc="-1" strike="noStrike">
                <a:solidFill>
                  <a:srgbClr val="292934"/>
                </a:solidFill>
                <a:latin typeface="Roboto"/>
                <a:ea typeface="Roboto"/>
              </a:rPr>
              <a:t>Issues that need resolving</a:t>
            </a:r>
            <a:endParaRPr b="0" lang="en-US" sz="1600" spc="-1" strike="noStrike">
              <a:latin typeface="Cambria"/>
            </a:endParaRPr>
          </a:p>
          <a:p>
            <a:pPr marL="685800">
              <a:lnSpc>
                <a:spcPct val="100000"/>
              </a:lnSpc>
            </a:pPr>
            <a:endParaRPr b="0" lang="en-US" sz="1600" spc="-1" strike="noStrike">
              <a:latin typeface="Cambria"/>
            </a:endParaRPr>
          </a:p>
        </p:txBody>
      </p:sp>
      <p:sp>
        <p:nvSpPr>
          <p:cNvPr id="499" name="CustomShape 16"/>
          <p:cNvSpPr/>
          <p:nvPr/>
        </p:nvSpPr>
        <p:spPr>
          <a:xfrm>
            <a:off x="368280" y="3705120"/>
            <a:ext cx="5308200" cy="261900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Source code for the audit is identified</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Source may be scanned by a software tool</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a:t>
            </a:r>
            <a:r>
              <a:rPr b="0" lang="en-US" sz="1600" spc="-1" strike="noStrike">
                <a:solidFill>
                  <a:srgbClr val="292934"/>
                </a:solidFill>
                <a:latin typeface="Roboto"/>
                <a:ea typeface="Roboto"/>
              </a:rPr>
              <a:t>Hits” from the audit or scan are reviewed and verified as to the proper origin of the code</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Audits or scans are performed iteratively based on the software development and release lifecycles</a:t>
            </a:r>
            <a:endParaRPr b="0" lang="en-US" sz="1600" spc="-1" strike="noStrike">
              <a:latin typeface="Cambria"/>
            </a:endParaRPr>
          </a:p>
        </p:txBody>
      </p:sp>
      <p:sp>
        <p:nvSpPr>
          <p:cNvPr id="500" name="CustomShape 17"/>
          <p:cNvSpPr/>
          <p:nvPr/>
        </p:nvSpPr>
        <p:spPr>
          <a:xfrm>
            <a:off x="246600" y="3092040"/>
            <a:ext cx="716004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Identify and audit FOSS licenses </a:t>
            </a:r>
            <a:endParaRPr b="0" lang="en-US" sz="2400" spc="-1" strike="noStrike">
              <a:latin typeface="Cambria"/>
            </a:endParaRPr>
          </a:p>
        </p:txBody>
      </p:sp>
      <p:sp>
        <p:nvSpPr>
          <p:cNvPr id="501" name="CustomShape 1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Auditing Source Code</a:t>
            </a:r>
            <a:endParaRPr b="0" lang="en-US" sz="4000" spc="-1" strike="noStrike">
              <a:latin typeface="Cambria"/>
            </a:endParaRPr>
          </a:p>
        </p:txBody>
      </p:sp>
      <p:sp>
        <p:nvSpPr>
          <p:cNvPr id="502" name="CustomShape 19"/>
          <p:cNvSpPr/>
          <p:nvPr/>
        </p:nvSpPr>
        <p:spPr>
          <a:xfrm>
            <a:off x="2343240" y="167580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503" name="CustomShape 20"/>
          <p:cNvSpPr/>
          <p:nvPr/>
        </p:nvSpPr>
        <p:spPr>
          <a:xfrm>
            <a:off x="3198600" y="190980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04" name="CustomShape 21"/>
          <p:cNvSpPr/>
          <p:nvPr/>
        </p:nvSpPr>
        <p:spPr>
          <a:xfrm>
            <a:off x="8296560" y="167580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6061680" y="3675240"/>
            <a:ext cx="5504400" cy="23014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Outcome: </a:t>
            </a:r>
            <a:endParaRPr b="0" lang="en-US" sz="1800" spc="-1" strike="noStrike">
              <a:latin typeface="Cambria"/>
            </a:endParaRPr>
          </a:p>
          <a:p>
            <a:pPr marL="685800">
              <a:lnSpc>
                <a:spcPct val="100000"/>
              </a:lnSpc>
            </a:pPr>
            <a:r>
              <a:rPr b="0" lang="en-US" sz="1600" spc="-1" strike="noStrike">
                <a:solidFill>
                  <a:srgbClr val="292934"/>
                </a:solidFill>
                <a:latin typeface="Roboto"/>
                <a:ea typeface="Roboto"/>
              </a:rPr>
              <a:t>A resolution for each of the flagged files in the report and a resolution for any flagged license conflict </a:t>
            </a:r>
            <a:endParaRPr b="0" lang="en-US" sz="1600" spc="-1" strike="noStrike">
              <a:latin typeface="Cambria"/>
            </a:endParaRPr>
          </a:p>
          <a:p>
            <a:pPr marL="685800">
              <a:lnSpc>
                <a:spcPct val="100000"/>
              </a:lnSpc>
            </a:pPr>
            <a:endParaRPr b="0" lang="en-US" sz="1600" spc="-1" strike="noStrike">
              <a:latin typeface="Cambria"/>
            </a:endParaRPr>
          </a:p>
        </p:txBody>
      </p:sp>
      <p:sp>
        <p:nvSpPr>
          <p:cNvPr id="506" name="CustomShape 2"/>
          <p:cNvSpPr/>
          <p:nvPr/>
        </p:nvSpPr>
        <p:spPr>
          <a:xfrm>
            <a:off x="433440" y="3720960"/>
            <a:ext cx="5536440" cy="261900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lvl="1" marL="743040" indent="-285480">
              <a:lnSpc>
                <a:spcPct val="90000"/>
              </a:lnSpc>
              <a:spcBef>
                <a:spcPts val="499"/>
              </a:spcBef>
              <a:buClr>
                <a:srgbClr val="292934"/>
              </a:buClr>
              <a:buFont typeface="Arial"/>
              <a:buChar char="•"/>
            </a:pPr>
            <a:r>
              <a:rPr b="0" lang="en-US" sz="1600" spc="-1" strike="noStrike">
                <a:solidFill>
                  <a:srgbClr val="292934"/>
                </a:solidFill>
                <a:latin typeface="Roboto"/>
                <a:ea typeface="Roboto"/>
              </a:rPr>
              <a:t>Provide feedback to the appropriate engineers to resolve issues in the audit report that conflict with your FOSS policy </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The appropriate engineers then conduct FOSS Reviews on the relevant source code (see next slide for template)</a:t>
            </a:r>
            <a:endParaRPr b="0" lang="en-US" sz="1600" spc="-1" strike="noStrike">
              <a:latin typeface="Cambria"/>
            </a:endParaRPr>
          </a:p>
          <a:p>
            <a:pPr marL="685800" indent="-228240">
              <a:lnSpc>
                <a:spcPct val="90000"/>
              </a:lnSpc>
              <a:spcBef>
                <a:spcPts val="499"/>
              </a:spcBef>
            </a:pPr>
            <a:endParaRPr b="0" lang="en-US" sz="1600" spc="-1" strike="noStrike">
              <a:latin typeface="Cambria"/>
            </a:endParaRPr>
          </a:p>
        </p:txBody>
      </p:sp>
      <p:sp>
        <p:nvSpPr>
          <p:cNvPr id="507" name="CustomShape 3"/>
          <p:cNvSpPr/>
          <p:nvPr/>
        </p:nvSpPr>
        <p:spPr>
          <a:xfrm>
            <a:off x="246600" y="3070800"/>
            <a:ext cx="724032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Resolve all issues identified in the audit</a:t>
            </a:r>
            <a:endParaRPr b="0" lang="en-US" sz="2400" spc="-1" strike="noStrike">
              <a:latin typeface="Cambria"/>
            </a:endParaRPr>
          </a:p>
        </p:txBody>
      </p:sp>
      <p:sp>
        <p:nvSpPr>
          <p:cNvPr id="508" name="CustomShape 4"/>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Resolving Issues</a:t>
            </a:r>
            <a:endParaRPr b="0" lang="en-US" sz="4000" spc="-1" strike="noStrike">
              <a:latin typeface="Cambria"/>
            </a:endParaRPr>
          </a:p>
        </p:txBody>
      </p:sp>
      <p:sp>
        <p:nvSpPr>
          <p:cNvPr id="509" name="CustomShape 5"/>
          <p:cNvSpPr/>
          <p:nvPr/>
        </p:nvSpPr>
        <p:spPr>
          <a:xfrm>
            <a:off x="3419640" y="961200"/>
            <a:ext cx="5032440" cy="2336760"/>
          </a:xfrm>
          <a:prstGeom prst="cloudCallout">
            <a:avLst>
              <a:gd name="adj1" fmla="val -24583"/>
              <a:gd name="adj2" fmla="val 15722"/>
            </a:avLst>
          </a:prstGeom>
          <a:solidFill>
            <a:srgbClr val="dddddd"/>
          </a:solidFill>
          <a:ln>
            <a:noFill/>
          </a:ln>
        </p:spPr>
        <p:style>
          <a:lnRef idx="0"/>
          <a:fillRef idx="0"/>
          <a:effectRef idx="0"/>
          <a:fontRef idx="minor"/>
        </p:style>
      </p:sp>
      <p:sp>
        <p:nvSpPr>
          <p:cNvPr id="510" name="CustomShape 6"/>
          <p:cNvSpPr/>
          <p:nvPr/>
        </p:nvSpPr>
        <p:spPr>
          <a:xfrm>
            <a:off x="8448120" y="2129760"/>
            <a:ext cx="558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11" name="CustomShape 7"/>
          <p:cNvSpPr/>
          <p:nvPr/>
        </p:nvSpPr>
        <p:spPr>
          <a:xfrm rot="10800000">
            <a:off x="4514400" y="1033560"/>
            <a:ext cx="558720" cy="17524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512" name="CustomShape 8"/>
          <p:cNvSpPr/>
          <p:nvPr/>
        </p:nvSpPr>
        <p:spPr>
          <a:xfrm rot="16200000">
            <a:off x="4103280" y="1620720"/>
            <a:ext cx="1752480" cy="55872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Resolving Issues</a:t>
            </a:r>
            <a:endParaRPr b="0" lang="en-US" sz="1000" spc="-1" strike="noStrike">
              <a:latin typeface="Cambria"/>
            </a:endParaRPr>
          </a:p>
        </p:txBody>
      </p:sp>
      <p:sp>
        <p:nvSpPr>
          <p:cNvPr id="513" name="CustomShape 9"/>
          <p:cNvSpPr/>
          <p:nvPr/>
        </p:nvSpPr>
        <p:spPr>
          <a:xfrm rot="16200000">
            <a:off x="3405600" y="166140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514" name="CustomShape 10"/>
          <p:cNvSpPr/>
          <p:nvPr/>
        </p:nvSpPr>
        <p:spPr>
          <a:xfrm rot="16200000">
            <a:off x="3897720" y="164412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515" name="CustomShape 11"/>
          <p:cNvSpPr/>
          <p:nvPr/>
        </p:nvSpPr>
        <p:spPr>
          <a:xfrm rot="16200000">
            <a:off x="4937760" y="165168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516" name="CustomShape 12"/>
          <p:cNvSpPr/>
          <p:nvPr/>
        </p:nvSpPr>
        <p:spPr>
          <a:xfrm rot="16200000">
            <a:off x="5403960" y="165168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517" name="CustomShape 13"/>
          <p:cNvSpPr/>
          <p:nvPr/>
        </p:nvSpPr>
        <p:spPr>
          <a:xfrm rot="16200000">
            <a:off x="5866200" y="164772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518" name="CustomShape 14"/>
          <p:cNvSpPr/>
          <p:nvPr/>
        </p:nvSpPr>
        <p:spPr>
          <a:xfrm rot="16200000">
            <a:off x="6330240" y="164196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519" name="CustomShape 15"/>
          <p:cNvSpPr/>
          <p:nvPr/>
        </p:nvSpPr>
        <p:spPr>
          <a:xfrm rot="16200000">
            <a:off x="6794280" y="164196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520" name="CustomShape 16"/>
          <p:cNvSpPr/>
          <p:nvPr/>
        </p:nvSpPr>
        <p:spPr>
          <a:xfrm rot="16200000">
            <a:off x="7258320" y="163620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521" name="CustomShape 17"/>
          <p:cNvSpPr/>
          <p:nvPr/>
        </p:nvSpPr>
        <p:spPr>
          <a:xfrm rot="16200000">
            <a:off x="7729920" y="163620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522" name="CustomShape 18"/>
          <p:cNvSpPr/>
          <p:nvPr/>
        </p:nvSpPr>
        <p:spPr>
          <a:xfrm>
            <a:off x="3688200" y="197604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523" name="CustomShape 19"/>
          <p:cNvSpPr/>
          <p:nvPr/>
        </p:nvSpPr>
        <p:spPr>
          <a:xfrm>
            <a:off x="2235240" y="183564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524" name="CustomShape 20"/>
          <p:cNvSpPr/>
          <p:nvPr/>
        </p:nvSpPr>
        <p:spPr>
          <a:xfrm>
            <a:off x="3090960" y="207000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25" name="CustomShape 21"/>
          <p:cNvSpPr/>
          <p:nvPr/>
        </p:nvSpPr>
        <p:spPr>
          <a:xfrm>
            <a:off x="8970840" y="189576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3346560" y="2106000"/>
            <a:ext cx="93456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Proprietary</a:t>
            </a:r>
            <a:endParaRPr b="0" lang="en-US" sz="1200" spc="-1" strike="noStrike">
              <a:latin typeface="Cambria"/>
            </a:endParaRPr>
          </a:p>
        </p:txBody>
      </p:sp>
      <p:sp>
        <p:nvSpPr>
          <p:cNvPr id="527" name="CustomShape 2"/>
          <p:cNvSpPr/>
          <p:nvPr/>
        </p:nvSpPr>
        <p:spPr>
          <a:xfrm>
            <a:off x="2914560" y="1721880"/>
            <a:ext cx="782280" cy="307440"/>
          </a:xfrm>
          <a:prstGeom prst="rect">
            <a:avLst/>
          </a:prstGeom>
          <a:noFill/>
          <a:ln>
            <a:noFill/>
          </a:ln>
        </p:spPr>
        <p:style>
          <a:lnRef idx="0"/>
          <a:fillRef idx="0"/>
          <a:effectRef idx="0"/>
          <a:fontRef idx="minor"/>
        </p:style>
        <p:txBody>
          <a:bodyPr/>
          <a:p>
            <a:pPr>
              <a:lnSpc>
                <a:spcPct val="100000"/>
              </a:lnSpc>
            </a:pPr>
            <a:r>
              <a:rPr b="1" lang="en-US" sz="1400" spc="-1" strike="noStrike">
                <a:solidFill>
                  <a:srgbClr val="292934"/>
                </a:solidFill>
                <a:latin typeface="Roboto"/>
                <a:ea typeface="Roboto"/>
              </a:rPr>
              <a:t>Legend</a:t>
            </a:r>
            <a:endParaRPr b="0" lang="en-US" sz="1400" spc="-1" strike="noStrike">
              <a:latin typeface="Cambria"/>
            </a:endParaRPr>
          </a:p>
        </p:txBody>
      </p:sp>
      <p:sp>
        <p:nvSpPr>
          <p:cNvPr id="528" name="CustomShape 3"/>
          <p:cNvSpPr/>
          <p:nvPr/>
        </p:nvSpPr>
        <p:spPr>
          <a:xfrm>
            <a:off x="2889360" y="1675800"/>
            <a:ext cx="2230200" cy="4339800"/>
          </a:xfrm>
          <a:prstGeom prst="rect">
            <a:avLst/>
          </a:prstGeom>
          <a:noFill/>
          <a:ln w="12600">
            <a:solidFill>
              <a:srgbClr val="292934"/>
            </a:solidFill>
            <a:miter/>
          </a:ln>
        </p:spPr>
        <p:style>
          <a:lnRef idx="0"/>
          <a:fillRef idx="0"/>
          <a:effectRef idx="0"/>
          <a:fontRef idx="minor"/>
        </p:style>
      </p:sp>
      <p:sp>
        <p:nvSpPr>
          <p:cNvPr id="529" name="CustomShape 4"/>
          <p:cNvSpPr/>
          <p:nvPr/>
        </p:nvSpPr>
        <p:spPr>
          <a:xfrm>
            <a:off x="3003480" y="2059920"/>
            <a:ext cx="283680" cy="259920"/>
          </a:xfrm>
          <a:prstGeom prst="rect">
            <a:avLst/>
          </a:prstGeom>
          <a:solidFill>
            <a:srgbClr val="009900"/>
          </a:solidFill>
          <a:ln w="9360">
            <a:solidFill>
              <a:srgbClr val="292934"/>
            </a:solidFill>
            <a:miter/>
          </a:ln>
        </p:spPr>
        <p:style>
          <a:lnRef idx="0"/>
          <a:fillRef idx="0"/>
          <a:effectRef idx="0"/>
          <a:fontRef idx="minor"/>
        </p:style>
      </p:sp>
      <p:sp>
        <p:nvSpPr>
          <p:cNvPr id="530" name="CustomShape 5"/>
          <p:cNvSpPr/>
          <p:nvPr/>
        </p:nvSpPr>
        <p:spPr>
          <a:xfrm>
            <a:off x="3003480" y="2424960"/>
            <a:ext cx="283680" cy="259920"/>
          </a:xfrm>
          <a:prstGeom prst="rect">
            <a:avLst/>
          </a:prstGeom>
          <a:solidFill>
            <a:srgbClr val="cc6600"/>
          </a:solidFill>
          <a:ln w="9360">
            <a:solidFill>
              <a:srgbClr val="292934"/>
            </a:solidFill>
            <a:miter/>
          </a:ln>
        </p:spPr>
        <p:style>
          <a:lnRef idx="0"/>
          <a:fillRef idx="0"/>
          <a:effectRef idx="0"/>
          <a:fontRef idx="minor"/>
        </p:style>
      </p:sp>
      <p:sp>
        <p:nvSpPr>
          <p:cNvPr id="531" name="CustomShape 6"/>
          <p:cNvSpPr/>
          <p:nvPr/>
        </p:nvSpPr>
        <p:spPr>
          <a:xfrm>
            <a:off x="3003480" y="2790000"/>
            <a:ext cx="283680" cy="259920"/>
          </a:xfrm>
          <a:prstGeom prst="rect">
            <a:avLst/>
          </a:prstGeom>
          <a:solidFill>
            <a:srgbClr val="ff3300"/>
          </a:solidFill>
          <a:ln w="9360">
            <a:solidFill>
              <a:srgbClr val="292934"/>
            </a:solidFill>
            <a:miter/>
          </a:ln>
        </p:spPr>
        <p:style>
          <a:lnRef idx="0"/>
          <a:fillRef idx="0"/>
          <a:effectRef idx="0"/>
          <a:fontRef idx="minor"/>
        </p:style>
      </p:sp>
      <p:sp>
        <p:nvSpPr>
          <p:cNvPr id="532" name="CustomShape 7"/>
          <p:cNvSpPr/>
          <p:nvPr/>
        </p:nvSpPr>
        <p:spPr>
          <a:xfrm>
            <a:off x="3003480" y="3153600"/>
            <a:ext cx="283680" cy="259920"/>
          </a:xfrm>
          <a:prstGeom prst="rect">
            <a:avLst/>
          </a:prstGeom>
          <a:solidFill>
            <a:srgbClr val="ffff66"/>
          </a:solidFill>
          <a:ln w="9360">
            <a:solidFill>
              <a:srgbClr val="292934"/>
            </a:solidFill>
            <a:miter/>
          </a:ln>
        </p:spPr>
        <p:style>
          <a:lnRef idx="0"/>
          <a:fillRef idx="0"/>
          <a:effectRef idx="0"/>
          <a:fontRef idx="minor"/>
        </p:style>
      </p:sp>
      <p:sp>
        <p:nvSpPr>
          <p:cNvPr id="533" name="CustomShape 8"/>
          <p:cNvSpPr/>
          <p:nvPr/>
        </p:nvSpPr>
        <p:spPr>
          <a:xfrm>
            <a:off x="3003480" y="3518640"/>
            <a:ext cx="283680" cy="259920"/>
          </a:xfrm>
          <a:prstGeom prst="rect">
            <a:avLst/>
          </a:prstGeom>
          <a:solidFill>
            <a:srgbClr val="3366cc"/>
          </a:solidFill>
          <a:ln w="9360">
            <a:solidFill>
              <a:srgbClr val="292934"/>
            </a:solidFill>
            <a:miter/>
          </a:ln>
        </p:spPr>
        <p:style>
          <a:lnRef idx="0"/>
          <a:fillRef idx="0"/>
          <a:effectRef idx="0"/>
          <a:fontRef idx="minor"/>
        </p:style>
      </p:sp>
      <p:sp>
        <p:nvSpPr>
          <p:cNvPr id="534" name="CustomShape 9"/>
          <p:cNvSpPr/>
          <p:nvPr/>
        </p:nvSpPr>
        <p:spPr>
          <a:xfrm>
            <a:off x="3346560" y="2471040"/>
            <a:ext cx="162216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3</a:t>
            </a:r>
            <a:r>
              <a:rPr b="0" lang="en-US" sz="1200" spc="-1" strike="noStrike" baseline="30000">
                <a:solidFill>
                  <a:srgbClr val="292934"/>
                </a:solidFill>
                <a:latin typeface="Roboto"/>
                <a:ea typeface="Roboto"/>
              </a:rPr>
              <a:t>rd</a:t>
            </a:r>
            <a:r>
              <a:rPr b="0" lang="en-US" sz="1200" spc="-1" strike="noStrike">
                <a:solidFill>
                  <a:srgbClr val="292934"/>
                </a:solidFill>
                <a:latin typeface="Roboto"/>
                <a:ea typeface="Roboto"/>
              </a:rPr>
              <a:t> Party Commercial</a:t>
            </a:r>
            <a:endParaRPr b="0" lang="en-US" sz="1200" spc="-1" strike="noStrike">
              <a:latin typeface="Cambria"/>
            </a:endParaRPr>
          </a:p>
        </p:txBody>
      </p:sp>
      <p:sp>
        <p:nvSpPr>
          <p:cNvPr id="535" name="CustomShape 10"/>
          <p:cNvSpPr/>
          <p:nvPr/>
        </p:nvSpPr>
        <p:spPr>
          <a:xfrm>
            <a:off x="3346560" y="2855160"/>
            <a:ext cx="46980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GPL</a:t>
            </a:r>
            <a:endParaRPr b="0" lang="en-US" sz="1200" spc="-1" strike="noStrike">
              <a:latin typeface="Cambria"/>
            </a:endParaRPr>
          </a:p>
        </p:txBody>
      </p:sp>
      <p:sp>
        <p:nvSpPr>
          <p:cNvPr id="536" name="CustomShape 11"/>
          <p:cNvSpPr/>
          <p:nvPr/>
        </p:nvSpPr>
        <p:spPr>
          <a:xfrm>
            <a:off x="3346560" y="3220200"/>
            <a:ext cx="55296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LGPL</a:t>
            </a:r>
            <a:endParaRPr b="0" lang="en-US" sz="1200" spc="-1" strike="noStrike">
              <a:latin typeface="Cambria"/>
            </a:endParaRPr>
          </a:p>
        </p:txBody>
      </p:sp>
      <p:sp>
        <p:nvSpPr>
          <p:cNvPr id="537" name="CustomShape 12"/>
          <p:cNvSpPr/>
          <p:nvPr/>
        </p:nvSpPr>
        <p:spPr>
          <a:xfrm>
            <a:off x="3346560" y="3594960"/>
            <a:ext cx="135288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FOSS Permissive</a:t>
            </a:r>
            <a:endParaRPr b="0" lang="en-US" sz="1200" spc="-1" strike="noStrike">
              <a:latin typeface="Cambria"/>
            </a:endParaRPr>
          </a:p>
        </p:txBody>
      </p:sp>
      <p:sp>
        <p:nvSpPr>
          <p:cNvPr id="538" name="CustomShape 13"/>
          <p:cNvSpPr/>
          <p:nvPr/>
        </p:nvSpPr>
        <p:spPr>
          <a:xfrm>
            <a:off x="3029040" y="4877640"/>
            <a:ext cx="628200" cy="360"/>
          </a:xfrm>
          <a:custGeom>
            <a:avLst/>
            <a:gdLst/>
            <a:ahLst/>
            <a:rect l="l" t="t" r="r" b="b"/>
            <a:pathLst>
              <a:path w="21600" h="21600">
                <a:moveTo>
                  <a:pt x="0" y="0"/>
                </a:moveTo>
                <a:lnTo>
                  <a:pt x="21600" y="21600"/>
                </a:lnTo>
              </a:path>
            </a:pathLst>
          </a:custGeom>
          <a:noFill/>
          <a:ln w="12600">
            <a:solidFill>
              <a:srgbClr val="292934"/>
            </a:solidFill>
            <a:round/>
            <a:headEnd len="lg" type="triangle" w="lg"/>
            <a:tailEnd len="lg" type="triangle" w="lg"/>
          </a:ln>
        </p:spPr>
        <p:style>
          <a:lnRef idx="0"/>
          <a:fillRef idx="0"/>
          <a:effectRef idx="0"/>
          <a:fontRef idx="minor"/>
        </p:style>
      </p:sp>
      <p:sp>
        <p:nvSpPr>
          <p:cNvPr id="539" name="CustomShape 14"/>
          <p:cNvSpPr/>
          <p:nvPr/>
        </p:nvSpPr>
        <p:spPr>
          <a:xfrm>
            <a:off x="3029040" y="5109480"/>
            <a:ext cx="628200" cy="360"/>
          </a:xfrm>
          <a:custGeom>
            <a:avLst/>
            <a:gdLst/>
            <a:ahLst/>
            <a:rect l="l" t="t" r="r" b="b"/>
            <a:pathLst>
              <a:path w="21600" h="21600">
                <a:moveTo>
                  <a:pt x="0" y="0"/>
                </a:moveTo>
                <a:lnTo>
                  <a:pt x="21600" y="21600"/>
                </a:lnTo>
              </a:path>
            </a:pathLst>
          </a:custGeom>
          <a:noFill/>
          <a:ln w="12600">
            <a:solidFill>
              <a:srgbClr val="292934"/>
            </a:solidFill>
            <a:custDash>
              <a:ds d="800000" sp="300000"/>
            </a:custDash>
            <a:round/>
            <a:headEnd len="lg" type="triangle" w="lg"/>
            <a:tailEnd len="lg" type="triangle" w="lg"/>
          </a:ln>
        </p:spPr>
        <p:style>
          <a:lnRef idx="0"/>
          <a:fillRef idx="0"/>
          <a:effectRef idx="0"/>
          <a:fontRef idx="minor"/>
        </p:style>
      </p:sp>
      <p:sp>
        <p:nvSpPr>
          <p:cNvPr id="540" name="CustomShape 15"/>
          <p:cNvSpPr/>
          <p:nvPr/>
        </p:nvSpPr>
        <p:spPr>
          <a:xfrm>
            <a:off x="3841920" y="4776120"/>
            <a:ext cx="105480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Function call</a:t>
            </a:r>
            <a:endParaRPr b="0" lang="en-US" sz="1200" spc="-1" strike="noStrike">
              <a:latin typeface="Cambria"/>
            </a:endParaRPr>
          </a:p>
        </p:txBody>
      </p:sp>
      <p:sp>
        <p:nvSpPr>
          <p:cNvPr id="541" name="CustomShape 16"/>
          <p:cNvSpPr/>
          <p:nvPr/>
        </p:nvSpPr>
        <p:spPr>
          <a:xfrm>
            <a:off x="3841920" y="5015880"/>
            <a:ext cx="129528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Socket interface</a:t>
            </a:r>
            <a:endParaRPr b="0" lang="en-US" sz="1200" spc="-1" strike="noStrike">
              <a:latin typeface="Cambria"/>
            </a:endParaRPr>
          </a:p>
        </p:txBody>
      </p:sp>
      <p:sp>
        <p:nvSpPr>
          <p:cNvPr id="542" name="CustomShape 17"/>
          <p:cNvSpPr/>
          <p:nvPr/>
        </p:nvSpPr>
        <p:spPr>
          <a:xfrm>
            <a:off x="3162240" y="4720680"/>
            <a:ext cx="384840" cy="245880"/>
          </a:xfrm>
          <a:prstGeom prst="rect">
            <a:avLst/>
          </a:prstGeom>
          <a:noFill/>
          <a:ln>
            <a:noFill/>
          </a:ln>
        </p:spPr>
        <p:style>
          <a:lnRef idx="0"/>
          <a:fillRef idx="0"/>
          <a:effectRef idx="0"/>
          <a:fontRef idx="minor"/>
        </p:style>
        <p:txBody>
          <a:bodyPr/>
          <a:p>
            <a:pPr>
              <a:lnSpc>
                <a:spcPct val="100000"/>
              </a:lnSpc>
            </a:pPr>
            <a:r>
              <a:rPr b="0" lang="en-US" sz="1000" spc="-1" strike="noStrike">
                <a:solidFill>
                  <a:srgbClr val="292934"/>
                </a:solidFill>
                <a:latin typeface="Roboto"/>
                <a:ea typeface="Roboto"/>
              </a:rPr>
              <a:t>(fc)</a:t>
            </a:r>
            <a:endParaRPr b="0" lang="en-US" sz="1000" spc="-1" strike="noStrike">
              <a:latin typeface="Cambria"/>
            </a:endParaRPr>
          </a:p>
        </p:txBody>
      </p:sp>
      <p:sp>
        <p:nvSpPr>
          <p:cNvPr id="543" name="CustomShape 18"/>
          <p:cNvSpPr/>
          <p:nvPr/>
        </p:nvSpPr>
        <p:spPr>
          <a:xfrm>
            <a:off x="3162240" y="4931640"/>
            <a:ext cx="368640" cy="245880"/>
          </a:xfrm>
          <a:prstGeom prst="rect">
            <a:avLst/>
          </a:prstGeom>
          <a:noFill/>
          <a:ln>
            <a:noFill/>
          </a:ln>
        </p:spPr>
        <p:style>
          <a:lnRef idx="0"/>
          <a:fillRef idx="0"/>
          <a:effectRef idx="0"/>
          <a:fontRef idx="minor"/>
        </p:style>
        <p:txBody>
          <a:bodyPr/>
          <a:p>
            <a:pPr>
              <a:lnSpc>
                <a:spcPct val="100000"/>
              </a:lnSpc>
            </a:pPr>
            <a:r>
              <a:rPr b="0" lang="en-US" sz="1000" spc="-1" strike="noStrike">
                <a:solidFill>
                  <a:srgbClr val="292934"/>
                </a:solidFill>
                <a:latin typeface="Roboto"/>
                <a:ea typeface="Roboto"/>
              </a:rPr>
              <a:t>(si)</a:t>
            </a:r>
            <a:endParaRPr b="0" lang="en-US" sz="1000" spc="-1" strike="noStrike">
              <a:latin typeface="Cambria"/>
            </a:endParaRPr>
          </a:p>
        </p:txBody>
      </p:sp>
      <p:sp>
        <p:nvSpPr>
          <p:cNvPr id="544" name="CustomShape 19"/>
          <p:cNvSpPr/>
          <p:nvPr/>
        </p:nvSpPr>
        <p:spPr>
          <a:xfrm>
            <a:off x="3029040" y="5349240"/>
            <a:ext cx="628200" cy="360"/>
          </a:xfrm>
          <a:custGeom>
            <a:avLst/>
            <a:gdLst/>
            <a:ahLst/>
            <a:rect l="l" t="t" r="r" b="b"/>
            <a:pathLst>
              <a:path w="21600" h="21600">
                <a:moveTo>
                  <a:pt x="0" y="0"/>
                </a:moveTo>
                <a:lnTo>
                  <a:pt x="21600" y="21600"/>
                </a:lnTo>
              </a:path>
            </a:pathLst>
          </a:custGeom>
          <a:noFill/>
          <a:ln w="12600">
            <a:solidFill>
              <a:srgbClr val="292934"/>
            </a:solidFill>
            <a:round/>
            <a:tailEnd len="lg" type="triangle" w="lg"/>
          </a:ln>
        </p:spPr>
        <p:style>
          <a:lnRef idx="0"/>
          <a:fillRef idx="0"/>
          <a:effectRef idx="0"/>
          <a:fontRef idx="minor"/>
        </p:style>
      </p:sp>
      <p:sp>
        <p:nvSpPr>
          <p:cNvPr id="545" name="CustomShape 20"/>
          <p:cNvSpPr/>
          <p:nvPr/>
        </p:nvSpPr>
        <p:spPr>
          <a:xfrm>
            <a:off x="3841920" y="5255640"/>
            <a:ext cx="96984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System call</a:t>
            </a:r>
            <a:endParaRPr b="0" lang="en-US" sz="1200" spc="-1" strike="noStrike">
              <a:latin typeface="Cambria"/>
            </a:endParaRPr>
          </a:p>
        </p:txBody>
      </p:sp>
      <p:sp>
        <p:nvSpPr>
          <p:cNvPr id="546" name="CustomShape 21"/>
          <p:cNvSpPr/>
          <p:nvPr/>
        </p:nvSpPr>
        <p:spPr>
          <a:xfrm>
            <a:off x="3143160" y="5174640"/>
            <a:ext cx="405360" cy="245880"/>
          </a:xfrm>
          <a:prstGeom prst="rect">
            <a:avLst/>
          </a:prstGeom>
          <a:noFill/>
          <a:ln>
            <a:noFill/>
          </a:ln>
        </p:spPr>
        <p:style>
          <a:lnRef idx="0"/>
          <a:fillRef idx="0"/>
          <a:effectRef idx="0"/>
          <a:fontRef idx="minor"/>
        </p:style>
        <p:txBody>
          <a:bodyPr/>
          <a:p>
            <a:pPr>
              <a:lnSpc>
                <a:spcPct val="100000"/>
              </a:lnSpc>
            </a:pPr>
            <a:r>
              <a:rPr b="0" lang="en-US" sz="1000" spc="-1" strike="noStrike">
                <a:solidFill>
                  <a:srgbClr val="292934"/>
                </a:solidFill>
                <a:latin typeface="Roboto"/>
                <a:ea typeface="Roboto"/>
              </a:rPr>
              <a:t>(sc)</a:t>
            </a:r>
            <a:endParaRPr b="0" lang="en-US" sz="1000" spc="-1" strike="noStrike">
              <a:latin typeface="Cambria"/>
            </a:endParaRPr>
          </a:p>
        </p:txBody>
      </p:sp>
      <p:sp>
        <p:nvSpPr>
          <p:cNvPr id="547" name="CustomShape 22"/>
          <p:cNvSpPr/>
          <p:nvPr/>
        </p:nvSpPr>
        <p:spPr>
          <a:xfrm>
            <a:off x="3029040" y="5612760"/>
            <a:ext cx="628200" cy="360"/>
          </a:xfrm>
          <a:custGeom>
            <a:avLst/>
            <a:gdLst/>
            <a:ahLst/>
            <a:rect l="l" t="t" r="r" b="b"/>
            <a:pathLst>
              <a:path w="21600" h="21600">
                <a:moveTo>
                  <a:pt x="0" y="0"/>
                </a:moveTo>
                <a:lnTo>
                  <a:pt x="21600" y="21600"/>
                </a:lnTo>
              </a:path>
            </a:pathLst>
          </a:custGeom>
          <a:noFill/>
          <a:ln w="12600">
            <a:solidFill>
              <a:srgbClr val="292934"/>
            </a:solidFill>
            <a:custDash>
              <a:ds d="400000" sp="300000"/>
            </a:custDash>
            <a:round/>
            <a:headEnd len="lg" type="triangle" w="lg"/>
            <a:tailEnd len="lg" type="triangle" w="lg"/>
          </a:ln>
        </p:spPr>
        <p:style>
          <a:lnRef idx="0"/>
          <a:fillRef idx="0"/>
          <a:effectRef idx="0"/>
          <a:fontRef idx="minor"/>
        </p:style>
      </p:sp>
      <p:sp>
        <p:nvSpPr>
          <p:cNvPr id="548" name="CustomShape 23"/>
          <p:cNvSpPr/>
          <p:nvPr/>
        </p:nvSpPr>
        <p:spPr>
          <a:xfrm>
            <a:off x="3841920" y="5541120"/>
            <a:ext cx="125208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Shared headers</a:t>
            </a:r>
            <a:endParaRPr b="0" lang="en-US" sz="1200" spc="-1" strike="noStrike">
              <a:latin typeface="Cambria"/>
            </a:endParaRPr>
          </a:p>
        </p:txBody>
      </p:sp>
      <p:sp>
        <p:nvSpPr>
          <p:cNvPr id="549" name="CustomShape 24"/>
          <p:cNvSpPr/>
          <p:nvPr/>
        </p:nvSpPr>
        <p:spPr>
          <a:xfrm>
            <a:off x="3143160" y="5458680"/>
            <a:ext cx="408600" cy="245880"/>
          </a:xfrm>
          <a:prstGeom prst="rect">
            <a:avLst/>
          </a:prstGeom>
          <a:noFill/>
          <a:ln>
            <a:noFill/>
          </a:ln>
        </p:spPr>
        <p:style>
          <a:lnRef idx="0"/>
          <a:fillRef idx="0"/>
          <a:effectRef idx="0"/>
          <a:fontRef idx="minor"/>
        </p:style>
        <p:txBody>
          <a:bodyPr/>
          <a:p>
            <a:pPr>
              <a:lnSpc>
                <a:spcPct val="100000"/>
              </a:lnSpc>
            </a:pPr>
            <a:r>
              <a:rPr b="0" lang="en-US" sz="1000" spc="-1" strike="noStrike">
                <a:solidFill>
                  <a:srgbClr val="292934"/>
                </a:solidFill>
                <a:latin typeface="Roboto"/>
                <a:ea typeface="Roboto"/>
              </a:rPr>
              <a:t>(sh)</a:t>
            </a:r>
            <a:endParaRPr b="0" lang="en-US" sz="1000" spc="-1" strike="noStrike">
              <a:latin typeface="Cambria"/>
            </a:endParaRPr>
          </a:p>
        </p:txBody>
      </p:sp>
      <p:sp>
        <p:nvSpPr>
          <p:cNvPr id="550" name="CustomShape 25"/>
          <p:cNvSpPr/>
          <p:nvPr/>
        </p:nvSpPr>
        <p:spPr>
          <a:xfrm>
            <a:off x="5319720" y="4926960"/>
            <a:ext cx="3766680" cy="360"/>
          </a:xfrm>
          <a:custGeom>
            <a:avLst/>
            <a:gdLst/>
            <a:ahLst/>
            <a:rect l="l" t="t" r="r" b="b"/>
            <a:pathLst>
              <a:path w="21600" h="21600">
                <a:moveTo>
                  <a:pt x="0" y="0"/>
                </a:moveTo>
                <a:lnTo>
                  <a:pt x="21600" y="21600"/>
                </a:lnTo>
              </a:path>
            </a:pathLst>
          </a:custGeom>
          <a:noFill/>
          <a:ln w="12600">
            <a:solidFill>
              <a:srgbClr val="292934"/>
            </a:solidFill>
            <a:round/>
          </a:ln>
        </p:spPr>
        <p:style>
          <a:lnRef idx="0"/>
          <a:fillRef idx="0"/>
          <a:effectRef idx="0"/>
          <a:fontRef idx="minor"/>
        </p:style>
      </p:sp>
      <p:sp>
        <p:nvSpPr>
          <p:cNvPr id="551" name="CustomShape 26"/>
          <p:cNvSpPr/>
          <p:nvPr/>
        </p:nvSpPr>
        <p:spPr>
          <a:xfrm>
            <a:off x="5319720" y="3763440"/>
            <a:ext cx="3766680" cy="360"/>
          </a:xfrm>
          <a:custGeom>
            <a:avLst/>
            <a:gdLst/>
            <a:ahLst/>
            <a:rect l="l" t="t" r="r" b="b"/>
            <a:pathLst>
              <a:path w="21600" h="21600">
                <a:moveTo>
                  <a:pt x="0" y="0"/>
                </a:moveTo>
                <a:lnTo>
                  <a:pt x="21600" y="21600"/>
                </a:lnTo>
              </a:path>
            </a:pathLst>
          </a:custGeom>
          <a:noFill/>
          <a:ln w="12600">
            <a:solidFill>
              <a:srgbClr val="292934"/>
            </a:solidFill>
            <a:round/>
          </a:ln>
        </p:spPr>
        <p:style>
          <a:lnRef idx="0"/>
          <a:fillRef idx="0"/>
          <a:effectRef idx="0"/>
          <a:fontRef idx="minor"/>
        </p:style>
      </p:sp>
      <p:sp>
        <p:nvSpPr>
          <p:cNvPr id="552" name="CustomShape 27"/>
          <p:cNvSpPr/>
          <p:nvPr/>
        </p:nvSpPr>
        <p:spPr>
          <a:xfrm>
            <a:off x="8402760" y="3079080"/>
            <a:ext cx="968040" cy="276480"/>
          </a:xfrm>
          <a:prstGeom prst="rect">
            <a:avLst/>
          </a:prstGeom>
          <a:noFill/>
          <a:ln>
            <a:noFill/>
          </a:ln>
        </p:spPr>
        <p:style>
          <a:lnRef idx="0"/>
          <a:fillRef idx="0"/>
          <a:effectRef idx="0"/>
          <a:fontRef idx="minor"/>
        </p:style>
        <p:txBody>
          <a:bodyPr/>
          <a:p>
            <a:pPr>
              <a:lnSpc>
                <a:spcPct val="100000"/>
              </a:lnSpc>
            </a:pPr>
            <a:r>
              <a:rPr b="1" lang="en-US" sz="1200" spc="-1" strike="noStrike">
                <a:solidFill>
                  <a:srgbClr val="292934"/>
                </a:solidFill>
                <a:latin typeface="Roboto"/>
                <a:ea typeface="Roboto"/>
              </a:rPr>
              <a:t>User Space</a:t>
            </a:r>
            <a:endParaRPr b="0" lang="en-US" sz="1200" spc="-1" strike="noStrike">
              <a:latin typeface="Cambria"/>
            </a:endParaRPr>
          </a:p>
        </p:txBody>
      </p:sp>
      <p:sp>
        <p:nvSpPr>
          <p:cNvPr id="553" name="CustomShape 28"/>
          <p:cNvSpPr/>
          <p:nvPr/>
        </p:nvSpPr>
        <p:spPr>
          <a:xfrm>
            <a:off x="8402760" y="4099680"/>
            <a:ext cx="1096560" cy="276480"/>
          </a:xfrm>
          <a:prstGeom prst="rect">
            <a:avLst/>
          </a:prstGeom>
          <a:noFill/>
          <a:ln>
            <a:noFill/>
          </a:ln>
        </p:spPr>
        <p:style>
          <a:lnRef idx="0"/>
          <a:fillRef idx="0"/>
          <a:effectRef idx="0"/>
          <a:fontRef idx="minor"/>
        </p:style>
        <p:txBody>
          <a:bodyPr/>
          <a:p>
            <a:pPr>
              <a:lnSpc>
                <a:spcPct val="100000"/>
              </a:lnSpc>
            </a:pPr>
            <a:r>
              <a:rPr b="1" lang="en-US" sz="1200" spc="-1" strike="noStrike">
                <a:solidFill>
                  <a:srgbClr val="292934"/>
                </a:solidFill>
                <a:latin typeface="Roboto"/>
                <a:ea typeface="Roboto"/>
              </a:rPr>
              <a:t>Kernel Space</a:t>
            </a:r>
            <a:endParaRPr b="0" lang="en-US" sz="1200" spc="-1" strike="noStrike">
              <a:latin typeface="Cambria"/>
            </a:endParaRPr>
          </a:p>
        </p:txBody>
      </p:sp>
      <p:sp>
        <p:nvSpPr>
          <p:cNvPr id="554" name="CustomShape 29"/>
          <p:cNvSpPr/>
          <p:nvPr/>
        </p:nvSpPr>
        <p:spPr>
          <a:xfrm>
            <a:off x="8402760" y="5279400"/>
            <a:ext cx="852840" cy="276480"/>
          </a:xfrm>
          <a:prstGeom prst="rect">
            <a:avLst/>
          </a:prstGeom>
          <a:noFill/>
          <a:ln>
            <a:noFill/>
          </a:ln>
        </p:spPr>
        <p:style>
          <a:lnRef idx="0"/>
          <a:fillRef idx="0"/>
          <a:effectRef idx="0"/>
          <a:fontRef idx="minor"/>
        </p:style>
        <p:txBody>
          <a:bodyPr/>
          <a:p>
            <a:pPr>
              <a:lnSpc>
                <a:spcPct val="100000"/>
              </a:lnSpc>
            </a:pPr>
            <a:r>
              <a:rPr b="1" lang="en-US" sz="1200" spc="-1" strike="noStrike">
                <a:solidFill>
                  <a:srgbClr val="292934"/>
                </a:solidFill>
                <a:latin typeface="Roboto"/>
                <a:ea typeface="Roboto"/>
              </a:rPr>
              <a:t>Hardware</a:t>
            </a:r>
            <a:endParaRPr b="0" lang="en-US" sz="1200" spc="-1" strike="noStrike">
              <a:latin typeface="Cambria"/>
            </a:endParaRPr>
          </a:p>
        </p:txBody>
      </p:sp>
      <p:sp>
        <p:nvSpPr>
          <p:cNvPr id="555" name="CustomShape 30"/>
          <p:cNvSpPr/>
          <p:nvPr/>
        </p:nvSpPr>
        <p:spPr>
          <a:xfrm>
            <a:off x="5197320" y="1679040"/>
            <a:ext cx="4265280" cy="4339800"/>
          </a:xfrm>
          <a:prstGeom prst="rect">
            <a:avLst/>
          </a:prstGeom>
          <a:noFill/>
          <a:ln w="12600">
            <a:solidFill>
              <a:srgbClr val="292934"/>
            </a:solidFill>
            <a:miter/>
          </a:ln>
        </p:spPr>
        <p:style>
          <a:lnRef idx="0"/>
          <a:fillRef idx="0"/>
          <a:effectRef idx="0"/>
          <a:fontRef idx="minor"/>
        </p:style>
      </p:sp>
      <p:sp>
        <p:nvSpPr>
          <p:cNvPr id="556" name="CustomShape 31"/>
          <p:cNvSpPr/>
          <p:nvPr/>
        </p:nvSpPr>
        <p:spPr>
          <a:xfrm>
            <a:off x="5992920" y="2853720"/>
            <a:ext cx="2037240" cy="338040"/>
          </a:xfrm>
          <a:prstGeom prst="rect">
            <a:avLst/>
          </a:prstGeom>
          <a:noFill/>
          <a:ln>
            <a:noFill/>
          </a:ln>
        </p:spPr>
        <p:style>
          <a:lnRef idx="0"/>
          <a:fillRef idx="0"/>
          <a:effectRef idx="0"/>
          <a:fontRef idx="minor"/>
        </p:style>
        <p:txBody>
          <a:bodyPr/>
          <a:p>
            <a:pPr>
              <a:lnSpc>
                <a:spcPct val="100000"/>
              </a:lnSpc>
            </a:pPr>
            <a:r>
              <a:rPr b="0" lang="en-US" sz="1600" spc="-1" strike="noStrike">
                <a:solidFill>
                  <a:srgbClr val="292934"/>
                </a:solidFill>
                <a:latin typeface="Roboto"/>
                <a:ea typeface="Roboto"/>
              </a:rPr>
              <a:t>[Insert Components]</a:t>
            </a:r>
            <a:endParaRPr b="0" lang="en-US" sz="1600" spc="-1" strike="noStrike">
              <a:latin typeface="Cambria"/>
            </a:endParaRPr>
          </a:p>
        </p:txBody>
      </p:sp>
      <p:sp>
        <p:nvSpPr>
          <p:cNvPr id="557" name="CustomShape 32"/>
          <p:cNvSpPr/>
          <p:nvPr/>
        </p:nvSpPr>
        <p:spPr>
          <a:xfrm>
            <a:off x="5992920" y="4082400"/>
            <a:ext cx="2037240" cy="338040"/>
          </a:xfrm>
          <a:prstGeom prst="rect">
            <a:avLst/>
          </a:prstGeom>
          <a:noFill/>
          <a:ln>
            <a:noFill/>
          </a:ln>
        </p:spPr>
        <p:style>
          <a:lnRef idx="0"/>
          <a:fillRef idx="0"/>
          <a:effectRef idx="0"/>
          <a:fontRef idx="minor"/>
        </p:style>
        <p:txBody>
          <a:bodyPr/>
          <a:p>
            <a:pPr>
              <a:lnSpc>
                <a:spcPct val="100000"/>
              </a:lnSpc>
            </a:pPr>
            <a:r>
              <a:rPr b="0" lang="en-US" sz="1600" spc="-1" strike="noStrike">
                <a:solidFill>
                  <a:srgbClr val="292934"/>
                </a:solidFill>
                <a:latin typeface="Roboto"/>
                <a:ea typeface="Roboto"/>
              </a:rPr>
              <a:t>[Insert Components]</a:t>
            </a:r>
            <a:endParaRPr b="0" lang="en-US" sz="1600" spc="-1" strike="noStrike">
              <a:latin typeface="Cambria"/>
            </a:endParaRPr>
          </a:p>
        </p:txBody>
      </p:sp>
      <p:sp>
        <p:nvSpPr>
          <p:cNvPr id="558" name="CustomShape 33"/>
          <p:cNvSpPr/>
          <p:nvPr/>
        </p:nvSpPr>
        <p:spPr>
          <a:xfrm>
            <a:off x="5992920" y="5245920"/>
            <a:ext cx="2037240" cy="338040"/>
          </a:xfrm>
          <a:prstGeom prst="rect">
            <a:avLst/>
          </a:prstGeom>
          <a:noFill/>
          <a:ln>
            <a:noFill/>
          </a:ln>
        </p:spPr>
        <p:style>
          <a:lnRef idx="0"/>
          <a:fillRef idx="0"/>
          <a:effectRef idx="0"/>
          <a:fontRef idx="minor"/>
        </p:style>
        <p:txBody>
          <a:bodyPr/>
          <a:p>
            <a:pPr>
              <a:lnSpc>
                <a:spcPct val="100000"/>
              </a:lnSpc>
            </a:pPr>
            <a:r>
              <a:rPr b="0" lang="en-US" sz="1600" spc="-1" strike="noStrike">
                <a:solidFill>
                  <a:srgbClr val="292934"/>
                </a:solidFill>
                <a:latin typeface="Roboto"/>
                <a:ea typeface="Roboto"/>
              </a:rPr>
              <a:t>[Insert Components]</a:t>
            </a:r>
            <a:endParaRPr b="0" lang="en-US" sz="1600" spc="-1" strike="noStrike">
              <a:latin typeface="Cambria"/>
            </a:endParaRPr>
          </a:p>
        </p:txBody>
      </p:sp>
      <p:sp>
        <p:nvSpPr>
          <p:cNvPr id="559" name="CustomShape 34"/>
          <p:cNvSpPr/>
          <p:nvPr/>
        </p:nvSpPr>
        <p:spPr>
          <a:xfrm>
            <a:off x="6807240" y="3195000"/>
            <a:ext cx="360" cy="863280"/>
          </a:xfrm>
          <a:custGeom>
            <a:avLst/>
            <a:gdLst/>
            <a:ahLst/>
            <a:rect l="l" t="t" r="r" b="b"/>
            <a:pathLst>
              <a:path w="21600" h="21600">
                <a:moveTo>
                  <a:pt x="0" y="0"/>
                </a:moveTo>
                <a:lnTo>
                  <a:pt x="21600" y="21600"/>
                </a:lnTo>
              </a:path>
            </a:pathLst>
          </a:custGeom>
          <a:noFill/>
          <a:ln w="9360">
            <a:solidFill>
              <a:srgbClr val="292934"/>
            </a:solidFill>
            <a:round/>
            <a:headEnd len="lg" type="triangle" w="lg"/>
            <a:tailEnd len="lg" type="triangle" w="lg"/>
          </a:ln>
        </p:spPr>
        <p:style>
          <a:lnRef idx="0"/>
          <a:fillRef idx="0"/>
          <a:effectRef idx="0"/>
          <a:fontRef idx="minor"/>
        </p:style>
      </p:sp>
      <p:sp>
        <p:nvSpPr>
          <p:cNvPr id="560" name="CustomShape 35"/>
          <p:cNvSpPr/>
          <p:nvPr/>
        </p:nvSpPr>
        <p:spPr>
          <a:xfrm>
            <a:off x="6807240" y="4446000"/>
            <a:ext cx="360" cy="777600"/>
          </a:xfrm>
          <a:custGeom>
            <a:avLst/>
            <a:gdLst/>
            <a:ahLst/>
            <a:rect l="l" t="t" r="r" b="b"/>
            <a:pathLst>
              <a:path w="21600" h="21600">
                <a:moveTo>
                  <a:pt x="0" y="0"/>
                </a:moveTo>
                <a:lnTo>
                  <a:pt x="21600" y="21600"/>
                </a:lnTo>
              </a:path>
            </a:pathLst>
          </a:custGeom>
          <a:noFill/>
          <a:ln w="9360">
            <a:solidFill>
              <a:srgbClr val="292934"/>
            </a:solidFill>
            <a:round/>
            <a:headEnd len="lg" type="triangle" w="lg"/>
            <a:tailEnd len="lg" type="triangle" w="lg"/>
          </a:ln>
        </p:spPr>
        <p:style>
          <a:lnRef idx="0"/>
          <a:fillRef idx="0"/>
          <a:effectRef idx="0"/>
          <a:fontRef idx="minor"/>
        </p:style>
      </p:sp>
      <p:sp>
        <p:nvSpPr>
          <p:cNvPr id="561" name="CustomShape 36"/>
          <p:cNvSpPr/>
          <p:nvPr/>
        </p:nvSpPr>
        <p:spPr>
          <a:xfrm>
            <a:off x="6807240" y="3382200"/>
            <a:ext cx="1659240" cy="245880"/>
          </a:xfrm>
          <a:prstGeom prst="rect">
            <a:avLst/>
          </a:prstGeom>
          <a:noFill/>
          <a:ln>
            <a:noFill/>
          </a:ln>
        </p:spPr>
        <p:style>
          <a:lnRef idx="0"/>
          <a:fillRef idx="0"/>
          <a:effectRef idx="0"/>
          <a:fontRef idx="minor"/>
        </p:style>
        <p:txBody>
          <a:bodyPr/>
          <a:p>
            <a:pPr>
              <a:lnSpc>
                <a:spcPct val="100000"/>
              </a:lnSpc>
            </a:pPr>
            <a:r>
              <a:rPr b="0" i="1" lang="en-US" sz="1000" spc="-1" strike="noStrike">
                <a:solidFill>
                  <a:srgbClr val="292934"/>
                </a:solidFill>
                <a:latin typeface="Roboto"/>
                <a:ea typeface="Roboto"/>
              </a:rPr>
              <a:t>[Insert interaction method]</a:t>
            </a:r>
            <a:endParaRPr b="0" lang="en-US" sz="1000" spc="-1" strike="noStrike">
              <a:latin typeface="Cambria"/>
            </a:endParaRPr>
          </a:p>
        </p:txBody>
      </p:sp>
      <p:sp>
        <p:nvSpPr>
          <p:cNvPr id="562" name="CustomShape 37"/>
          <p:cNvSpPr/>
          <p:nvPr/>
        </p:nvSpPr>
        <p:spPr>
          <a:xfrm>
            <a:off x="6807240" y="4447440"/>
            <a:ext cx="1659240" cy="245880"/>
          </a:xfrm>
          <a:prstGeom prst="rect">
            <a:avLst/>
          </a:prstGeom>
          <a:noFill/>
          <a:ln>
            <a:noFill/>
          </a:ln>
        </p:spPr>
        <p:style>
          <a:lnRef idx="0"/>
          <a:fillRef idx="0"/>
          <a:effectRef idx="0"/>
          <a:fontRef idx="minor"/>
        </p:style>
        <p:txBody>
          <a:bodyPr/>
          <a:p>
            <a:pPr>
              <a:lnSpc>
                <a:spcPct val="100000"/>
              </a:lnSpc>
            </a:pPr>
            <a:r>
              <a:rPr b="0" i="1" lang="en-US" sz="1000" spc="-1" strike="noStrike">
                <a:solidFill>
                  <a:srgbClr val="292934"/>
                </a:solidFill>
                <a:latin typeface="Roboto"/>
                <a:ea typeface="Roboto"/>
              </a:rPr>
              <a:t>[Insert interaction method]</a:t>
            </a:r>
            <a:endParaRPr b="0" lang="en-US" sz="1000" spc="-1" strike="noStrike">
              <a:latin typeface="Cambria"/>
            </a:endParaRPr>
          </a:p>
        </p:txBody>
      </p:sp>
      <p:sp>
        <p:nvSpPr>
          <p:cNvPr id="563" name="CustomShape 3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Architecture Review (Example Template)</a:t>
            </a:r>
            <a:endParaRPr b="0" lang="en-US" sz="4000" spc="-1" strike="noStrike">
              <a:latin typeface="Cambria"/>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What is “Intellectual Property”?</a:t>
            </a:r>
            <a:endParaRPr b="0" lang="en-US" sz="4000" spc="-1" strike="noStrike">
              <a:solidFill>
                <a:srgbClr val="000000"/>
              </a:solidFill>
              <a:latin typeface="Arial"/>
            </a:endParaRPr>
          </a:p>
        </p:txBody>
      </p:sp>
      <p:sp>
        <p:nvSpPr>
          <p:cNvPr id="226" name="TextShape 2"/>
          <p:cNvSpPr txBox="1"/>
          <p:nvPr/>
        </p:nvSpPr>
        <p:spPr>
          <a:xfrm>
            <a:off x="623160" y="1600200"/>
            <a:ext cx="10945440" cy="495252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Copyright: protects original works of authorship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Protects expression (not the underlying idea)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It covers software, books, and similar works</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Patents: useful inventions that are novel and non-obvious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Limited monopoly to incentivize innovation</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Trade secrets: protects valuable confidential information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Trademarks: protects marks (word, logos, slogans, color, etc.) that identify</a:t>
            </a:r>
            <a:br/>
            <a:r>
              <a:rPr b="0" lang="en-US" sz="2400" spc="-1" strike="noStrike">
                <a:solidFill>
                  <a:srgbClr val="292934"/>
                </a:solidFill>
                <a:latin typeface="Roboto"/>
                <a:ea typeface="Roboto"/>
              </a:rPr>
              <a:t>the source of the product</a:t>
            </a:r>
            <a:r>
              <a:rPr b="0" lang="en-US" sz="2400" spc="-1" strike="noStrike">
                <a:solidFill>
                  <a:srgbClr val="292934"/>
                </a:solidFill>
                <a:latin typeface="Roboto"/>
                <a:ea typeface="Roboto"/>
              </a:rPr>
              <a:t>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Consumer and brand protection; avoid consumer confusion and brand dilution</a:t>
            </a:r>
            <a:endParaRPr b="0" lang="en-US" sz="2000" spc="-1" strike="noStrike">
              <a:solidFill>
                <a:srgbClr val="000000"/>
              </a:solidFill>
              <a:latin typeface="Arial"/>
            </a:endParaRPr>
          </a:p>
          <a:p>
            <a:pPr marL="182880" indent="-182520">
              <a:lnSpc>
                <a:spcPct val="100000"/>
              </a:lnSpc>
              <a:spcBef>
                <a:spcPts val="479"/>
              </a:spcBef>
            </a:pPr>
            <a:endParaRPr b="0" lang="en-US" sz="2000" spc="-1" strike="noStrike">
              <a:solidFill>
                <a:srgbClr val="000000"/>
              </a:solidFill>
              <a:latin typeface="Arial"/>
            </a:endParaRPr>
          </a:p>
          <a:p>
            <a:pPr algn="ctr">
              <a:lnSpc>
                <a:spcPct val="100000"/>
              </a:lnSpc>
              <a:spcBef>
                <a:spcPts val="479"/>
              </a:spcBef>
            </a:pPr>
            <a:r>
              <a:rPr b="0" i="1" lang="en-US" sz="2400" spc="-1" strike="noStrike">
                <a:solidFill>
                  <a:srgbClr val="292934"/>
                </a:solidFill>
                <a:latin typeface="Roboto Condensed"/>
                <a:ea typeface="Roboto Condensed"/>
              </a:rPr>
              <a:t>This chapter will focus on copyright and patents,</a:t>
            </a:r>
            <a:br/>
            <a:r>
              <a:rPr b="0" i="1" lang="en-US" sz="2400" spc="-1" strike="noStrike">
                <a:solidFill>
                  <a:srgbClr val="292934"/>
                </a:solidFill>
                <a:latin typeface="Roboto Condensed"/>
                <a:ea typeface="Roboto Condensed"/>
              </a:rPr>
              <a:t>the areas most relevant to FOSS compliance.</a:t>
            </a:r>
            <a:endParaRPr b="0" lang="en-US" sz="2400" spc="-1" strike="noStrike">
              <a:solidFill>
                <a:srgbClr val="000000"/>
              </a:solidFill>
              <a:latin typeface="Arial"/>
            </a:endParaRPr>
          </a:p>
          <a:p>
            <a:endParaRPr b="0" lang="en-US" sz="24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3524040" y="946080"/>
            <a:ext cx="5094000" cy="2371320"/>
          </a:xfrm>
          <a:prstGeom prst="cloudCallout">
            <a:avLst>
              <a:gd name="adj1" fmla="val -653"/>
              <a:gd name="adj2" fmla="val 11648"/>
            </a:avLst>
          </a:prstGeom>
          <a:solidFill>
            <a:srgbClr val="dddddd"/>
          </a:solidFill>
          <a:ln>
            <a:noFill/>
          </a:ln>
        </p:spPr>
        <p:style>
          <a:lnRef idx="0"/>
          <a:fillRef idx="0"/>
          <a:effectRef idx="0"/>
          <a:fontRef idx="minor"/>
        </p:style>
      </p:sp>
      <p:sp>
        <p:nvSpPr>
          <p:cNvPr id="565" name="CustomShape 2"/>
          <p:cNvSpPr/>
          <p:nvPr/>
        </p:nvSpPr>
        <p:spPr>
          <a:xfrm>
            <a:off x="8614440" y="2131920"/>
            <a:ext cx="53784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66" name="CustomShape 3"/>
          <p:cNvSpPr/>
          <p:nvPr/>
        </p:nvSpPr>
        <p:spPr>
          <a:xfrm rot="10800000">
            <a:off x="5227560" y="1167120"/>
            <a:ext cx="345960" cy="17452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567" name="CustomShape 4"/>
          <p:cNvSpPr/>
          <p:nvPr/>
        </p:nvSpPr>
        <p:spPr>
          <a:xfrm rot="16200000">
            <a:off x="4518360" y="1839240"/>
            <a:ext cx="1745280" cy="345960"/>
          </a:xfrm>
          <a:prstGeom prst="rect">
            <a:avLst/>
          </a:prstGeom>
          <a:noFill/>
          <a:ln>
            <a:noFill/>
          </a:ln>
        </p:spPr>
        <p:style>
          <a:lnRef idx="0"/>
          <a:fillRef idx="0"/>
          <a:effectRef idx="0"/>
          <a:fontRef idx="minor"/>
        </p:style>
        <p:txBody>
          <a:bodyPr anchor="ctr" anchorCtr="1"/>
          <a:p>
            <a:pPr algn="ctr">
              <a:lnSpc>
                <a:spcPct val="100000"/>
              </a:lnSpc>
            </a:pPr>
            <a:r>
              <a:rPr b="1" lang="en-US" sz="1050" spc="-1" strike="noStrike">
                <a:solidFill>
                  <a:srgbClr val="000000"/>
                </a:solidFill>
                <a:latin typeface="Roboto"/>
                <a:ea typeface="Roboto"/>
              </a:rPr>
              <a:t>Reviews</a:t>
            </a:r>
            <a:endParaRPr b="0" lang="en-US" sz="1050" spc="-1" strike="noStrike">
              <a:latin typeface="Cambria"/>
            </a:endParaRPr>
          </a:p>
        </p:txBody>
      </p:sp>
      <p:sp>
        <p:nvSpPr>
          <p:cNvPr id="568" name="CustomShape 5"/>
          <p:cNvSpPr/>
          <p:nvPr/>
        </p:nvSpPr>
        <p:spPr>
          <a:xfrm rot="16200000">
            <a:off x="3386880" y="1857240"/>
            <a:ext cx="118224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identification</a:t>
            </a:r>
            <a:endParaRPr b="0" lang="en-US" sz="1200" spc="-1" strike="noStrike">
              <a:latin typeface="Cambria"/>
            </a:endParaRPr>
          </a:p>
        </p:txBody>
      </p:sp>
      <p:sp>
        <p:nvSpPr>
          <p:cNvPr id="569" name="CustomShape 6"/>
          <p:cNvSpPr/>
          <p:nvPr/>
        </p:nvSpPr>
        <p:spPr>
          <a:xfrm rot="16200000">
            <a:off x="3861000" y="1842120"/>
            <a:ext cx="117396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Audit</a:t>
            </a:r>
            <a:endParaRPr b="0" lang="en-US" sz="1200" spc="-1" strike="noStrike">
              <a:latin typeface="Cambria"/>
            </a:endParaRPr>
          </a:p>
        </p:txBody>
      </p:sp>
      <p:sp>
        <p:nvSpPr>
          <p:cNvPr id="570" name="CustomShape 7"/>
          <p:cNvSpPr/>
          <p:nvPr/>
        </p:nvSpPr>
        <p:spPr>
          <a:xfrm rot="16200000">
            <a:off x="4314240" y="183924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Resolve Issues</a:t>
            </a:r>
            <a:endParaRPr b="0" lang="en-US" sz="1200" spc="-1" strike="noStrike">
              <a:latin typeface="Cambria"/>
            </a:endParaRPr>
          </a:p>
        </p:txBody>
      </p:sp>
      <p:sp>
        <p:nvSpPr>
          <p:cNvPr id="571" name="CustomShape 8"/>
          <p:cNvSpPr/>
          <p:nvPr/>
        </p:nvSpPr>
        <p:spPr>
          <a:xfrm rot="16200000">
            <a:off x="5315760" y="185184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Approvals</a:t>
            </a:r>
            <a:endParaRPr b="0" lang="en-US" sz="1200" spc="-1" strike="noStrike">
              <a:latin typeface="Cambria"/>
            </a:endParaRPr>
          </a:p>
        </p:txBody>
      </p:sp>
      <p:sp>
        <p:nvSpPr>
          <p:cNvPr id="572" name="CustomShape 9"/>
          <p:cNvSpPr/>
          <p:nvPr/>
        </p:nvSpPr>
        <p:spPr>
          <a:xfrm rot="16200000">
            <a:off x="5762880" y="1847520"/>
            <a:ext cx="116748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Registration</a:t>
            </a:r>
            <a:endParaRPr b="0" lang="en-US" sz="1200" spc="-1" strike="noStrike">
              <a:latin typeface="Cambria"/>
            </a:endParaRPr>
          </a:p>
        </p:txBody>
      </p:sp>
      <p:sp>
        <p:nvSpPr>
          <p:cNvPr id="573" name="CustomShape 10"/>
          <p:cNvSpPr/>
          <p:nvPr/>
        </p:nvSpPr>
        <p:spPr>
          <a:xfrm rot="16200000">
            <a:off x="6207480" y="183924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Notices</a:t>
            </a:r>
            <a:endParaRPr b="0" lang="en-US" sz="1200" spc="-1" strike="noStrike">
              <a:latin typeface="Cambria"/>
            </a:endParaRPr>
          </a:p>
        </p:txBody>
      </p:sp>
      <p:sp>
        <p:nvSpPr>
          <p:cNvPr id="574" name="CustomShape 11"/>
          <p:cNvSpPr/>
          <p:nvPr/>
        </p:nvSpPr>
        <p:spPr>
          <a:xfrm rot="16200000">
            <a:off x="6654240" y="183924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Verifications</a:t>
            </a:r>
            <a:endParaRPr b="0" lang="en-US" sz="1200" spc="-1" strike="noStrike">
              <a:latin typeface="Cambria"/>
            </a:endParaRPr>
          </a:p>
        </p:txBody>
      </p:sp>
      <p:sp>
        <p:nvSpPr>
          <p:cNvPr id="575" name="CustomShape 12"/>
          <p:cNvSpPr/>
          <p:nvPr/>
        </p:nvSpPr>
        <p:spPr>
          <a:xfrm rot="16200000">
            <a:off x="7101000" y="183276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Distribution</a:t>
            </a:r>
            <a:endParaRPr b="0" lang="en-US" sz="1200" spc="-1" strike="noStrike">
              <a:latin typeface="Cambria"/>
            </a:endParaRPr>
          </a:p>
        </p:txBody>
      </p:sp>
      <p:sp>
        <p:nvSpPr>
          <p:cNvPr id="576" name="CustomShape 13"/>
          <p:cNvSpPr/>
          <p:nvPr/>
        </p:nvSpPr>
        <p:spPr>
          <a:xfrm rot="16200000">
            <a:off x="7555320" y="183492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Verifications</a:t>
            </a:r>
            <a:endParaRPr b="0" lang="en-US" sz="1200" spc="-1" strike="noStrike">
              <a:latin typeface="Cambria"/>
            </a:endParaRPr>
          </a:p>
        </p:txBody>
      </p:sp>
      <p:sp>
        <p:nvSpPr>
          <p:cNvPr id="577" name="CustomShape 14"/>
          <p:cNvSpPr/>
          <p:nvPr/>
        </p:nvSpPr>
        <p:spPr>
          <a:xfrm>
            <a:off x="3782520" y="204048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578" name="CustomShape 15"/>
          <p:cNvSpPr/>
          <p:nvPr/>
        </p:nvSpPr>
        <p:spPr>
          <a:xfrm>
            <a:off x="6132240" y="3735360"/>
            <a:ext cx="5434200" cy="2833200"/>
          </a:xfrm>
          <a:prstGeom prst="rect">
            <a:avLst/>
          </a:prstGeom>
          <a:noFill/>
          <a:ln>
            <a:noFill/>
          </a:ln>
        </p:spPr>
        <p:style>
          <a:lnRef idx="0"/>
          <a:fillRef idx="0"/>
          <a:effectRef idx="0"/>
          <a:fontRef idx="minor"/>
        </p:style>
        <p:txBody>
          <a:bodyPr/>
          <a:p>
            <a:pPr>
              <a:lnSpc>
                <a:spcPct val="90000"/>
              </a:lnSpc>
            </a:pPr>
            <a:r>
              <a:rPr b="0" lang="en-US" sz="1800" spc="-1" strike="noStrike" u="sng">
                <a:solidFill>
                  <a:srgbClr val="0070c0"/>
                </a:solidFill>
                <a:uFillTx/>
                <a:latin typeface="Roboto"/>
                <a:ea typeface="Roboto"/>
              </a:rPr>
              <a:t>Outcome: </a:t>
            </a:r>
            <a:endParaRPr b="0" lang="en-US" sz="1800" spc="-1" strike="noStrike">
              <a:latin typeface="Cambria"/>
            </a:endParaRPr>
          </a:p>
          <a:p>
            <a:pPr marL="228600" indent="-228240">
              <a:lnSpc>
                <a:spcPct val="90000"/>
              </a:lnSpc>
              <a:spcBef>
                <a:spcPts val="1001"/>
              </a:spcBef>
              <a:buClr>
                <a:srgbClr val="292934"/>
              </a:buClr>
              <a:buFont typeface="Arial"/>
              <a:buChar char="•"/>
            </a:pPr>
            <a:r>
              <a:rPr b="0" lang="en-US" sz="1600" spc="-1" strike="noStrike">
                <a:solidFill>
                  <a:srgbClr val="292934"/>
                </a:solidFill>
                <a:latin typeface="Roboto"/>
                <a:ea typeface="Roboto"/>
              </a:rPr>
              <a:t>Ensure the software in the audit report conforms with FOSS policies </a:t>
            </a:r>
            <a:endParaRPr b="0" lang="en-US" sz="1600" spc="-1" strike="noStrike">
              <a:latin typeface="Cambria"/>
            </a:endParaRPr>
          </a:p>
          <a:p>
            <a:pPr marL="228600" indent="-228240">
              <a:lnSpc>
                <a:spcPct val="90000"/>
              </a:lnSpc>
              <a:spcBef>
                <a:spcPts val="1001"/>
              </a:spcBef>
              <a:buClr>
                <a:srgbClr val="292934"/>
              </a:buClr>
              <a:buFont typeface="Arial"/>
              <a:buChar char="•"/>
            </a:pPr>
            <a:r>
              <a:rPr b="0" lang="en-US" sz="1600" spc="-1" strike="noStrike">
                <a:solidFill>
                  <a:srgbClr val="292934"/>
                </a:solidFill>
                <a:latin typeface="Roboto"/>
                <a:ea typeface="Roboto"/>
              </a:rPr>
              <a:t>Preserve audit report findings and mark resolved issues as ready for the next step (i.e. Approval)</a:t>
            </a:r>
            <a:endParaRPr b="0" lang="en-US" sz="1600" spc="-1" strike="noStrike">
              <a:latin typeface="Cambria"/>
            </a:endParaRPr>
          </a:p>
          <a:p>
            <a:pPr marL="685800">
              <a:lnSpc>
                <a:spcPct val="100000"/>
              </a:lnSpc>
            </a:pPr>
            <a:endParaRPr b="0" lang="en-US" sz="1600" spc="-1" strike="noStrike">
              <a:latin typeface="Cambria"/>
            </a:endParaRPr>
          </a:p>
          <a:p>
            <a:pPr marL="685800">
              <a:lnSpc>
                <a:spcPct val="100000"/>
              </a:lnSpc>
            </a:pPr>
            <a:endParaRPr b="0" lang="en-US" sz="1600" spc="-1" strike="noStrike">
              <a:latin typeface="Cambria"/>
            </a:endParaRPr>
          </a:p>
          <a:p>
            <a:pPr marL="685800">
              <a:lnSpc>
                <a:spcPct val="100000"/>
              </a:lnSpc>
            </a:pPr>
            <a:endParaRPr b="0" lang="en-US" sz="1600" spc="-1" strike="noStrike">
              <a:latin typeface="Cambria"/>
            </a:endParaRPr>
          </a:p>
        </p:txBody>
      </p:sp>
      <p:sp>
        <p:nvSpPr>
          <p:cNvPr id="579" name="CustomShape 16"/>
          <p:cNvSpPr/>
          <p:nvPr/>
        </p:nvSpPr>
        <p:spPr>
          <a:xfrm>
            <a:off x="498600" y="3781440"/>
            <a:ext cx="5357160" cy="2771280"/>
          </a:xfrm>
          <a:prstGeom prst="rect">
            <a:avLst/>
          </a:prstGeom>
          <a:noFill/>
          <a:ln>
            <a:noFill/>
          </a:ln>
        </p:spPr>
        <p:style>
          <a:lnRef idx="0"/>
          <a:fillRef idx="0"/>
          <a:effectRef idx="0"/>
          <a:fontRef idx="minor"/>
        </p:style>
        <p:txBody>
          <a:bodyPr/>
          <a:p>
            <a:pPr>
              <a:lnSpc>
                <a:spcPct val="90000"/>
              </a:lnSpc>
            </a:pPr>
            <a:r>
              <a:rPr b="0" lang="en-US" sz="1800" spc="-1" strike="noStrike" u="sng">
                <a:solidFill>
                  <a:srgbClr val="0070c0"/>
                </a:solidFill>
                <a:uFillTx/>
                <a:latin typeface="Roboto"/>
                <a:ea typeface="Roboto"/>
              </a:rPr>
              <a:t>Steps: </a:t>
            </a:r>
            <a:endParaRPr b="0" lang="en-US" sz="1800" spc="-1" strike="noStrike">
              <a:latin typeface="Cambria"/>
            </a:endParaRPr>
          </a:p>
          <a:p>
            <a:pPr marL="285840" indent="-285480">
              <a:lnSpc>
                <a:spcPct val="90000"/>
              </a:lnSpc>
              <a:spcBef>
                <a:spcPts val="1001"/>
              </a:spcBef>
              <a:buClr>
                <a:srgbClr val="292934"/>
              </a:buClr>
              <a:buFont typeface="Arial"/>
              <a:buChar char="•"/>
            </a:pPr>
            <a:r>
              <a:rPr b="0" lang="en-US" sz="1600" spc="-1" strike="noStrike">
                <a:solidFill>
                  <a:srgbClr val="292934"/>
                </a:solidFill>
                <a:latin typeface="Roboto"/>
                <a:ea typeface="Roboto"/>
              </a:rPr>
              <a:t>Include appropriate authority levels in review staff</a:t>
            </a:r>
            <a:endParaRPr b="0" lang="en-US" sz="1600" spc="-1" strike="noStrike">
              <a:latin typeface="Cambria"/>
            </a:endParaRPr>
          </a:p>
          <a:p>
            <a:pPr marL="285840" indent="-285480">
              <a:lnSpc>
                <a:spcPct val="90000"/>
              </a:lnSpc>
              <a:spcBef>
                <a:spcPts val="1001"/>
              </a:spcBef>
              <a:buClr>
                <a:srgbClr val="292934"/>
              </a:buClr>
              <a:buFont typeface="Arial"/>
              <a:buChar char="•"/>
            </a:pPr>
            <a:r>
              <a:rPr b="0" lang="en-US" sz="1600" spc="-1" strike="noStrike">
                <a:solidFill>
                  <a:srgbClr val="292934"/>
                </a:solidFill>
                <a:latin typeface="Roboto"/>
                <a:ea typeface="Roboto"/>
              </a:rPr>
              <a:t>Conduct review with reference to your FOSS policy</a:t>
            </a:r>
            <a:endParaRPr b="0" lang="en-US" sz="1600" spc="-1" strike="noStrike">
              <a:latin typeface="Cambria"/>
            </a:endParaRPr>
          </a:p>
        </p:txBody>
      </p:sp>
      <p:sp>
        <p:nvSpPr>
          <p:cNvPr id="580" name="CustomShape 17"/>
          <p:cNvSpPr/>
          <p:nvPr/>
        </p:nvSpPr>
        <p:spPr>
          <a:xfrm>
            <a:off x="246600" y="3279600"/>
            <a:ext cx="119451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Review the resolved issues to confirm it matches your FOSS policy</a:t>
            </a:r>
            <a:endParaRPr b="0" lang="en-US" sz="2400" spc="-1" strike="noStrike">
              <a:latin typeface="Cambria"/>
            </a:endParaRPr>
          </a:p>
        </p:txBody>
      </p:sp>
      <p:sp>
        <p:nvSpPr>
          <p:cNvPr id="581" name="CustomShape 1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Performing Reviews</a:t>
            </a:r>
            <a:endParaRPr b="0" lang="en-US" sz="4000" spc="-1" strike="noStrike">
              <a:latin typeface="Cambria"/>
            </a:endParaRPr>
          </a:p>
        </p:txBody>
      </p:sp>
      <p:sp>
        <p:nvSpPr>
          <p:cNvPr id="582" name="CustomShape 19"/>
          <p:cNvSpPr/>
          <p:nvPr/>
        </p:nvSpPr>
        <p:spPr>
          <a:xfrm>
            <a:off x="2343240" y="189972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583" name="CustomShape 20"/>
          <p:cNvSpPr/>
          <p:nvPr/>
        </p:nvSpPr>
        <p:spPr>
          <a:xfrm>
            <a:off x="3198960" y="213408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84" name="CustomShape 21"/>
          <p:cNvSpPr/>
          <p:nvPr/>
        </p:nvSpPr>
        <p:spPr>
          <a:xfrm>
            <a:off x="9169560" y="189972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TextShape 1"/>
          <p:cNvSpPr txBox="1"/>
          <p:nvPr/>
        </p:nvSpPr>
        <p:spPr>
          <a:xfrm>
            <a:off x="0" y="1446120"/>
            <a:ext cx="8457840" cy="2738160"/>
          </a:xfrm>
          <a:prstGeom prst="rect">
            <a:avLst/>
          </a:prstGeom>
          <a:noFill/>
          <a:ln>
            <a:noFill/>
          </a:ln>
        </p:spPr>
        <p:txBody>
          <a:bodyPr lIns="252000" rIns="180000" tIns="180000" bIns="216000"/>
          <a:p>
            <a:pPr marL="182880" indent="-182520">
              <a:lnSpc>
                <a:spcPct val="100000"/>
              </a:lnSpc>
              <a:buClr>
                <a:srgbClr val="93a299"/>
              </a:buClr>
              <a:buSzPct val="85000"/>
              <a:buFont typeface="Arial"/>
              <a:buChar char="•"/>
            </a:pPr>
            <a:r>
              <a:rPr b="0" lang="en-US" sz="2000" spc="-1" strike="noStrike">
                <a:solidFill>
                  <a:srgbClr val="292934"/>
                </a:solidFill>
                <a:latin typeface="Roboto"/>
                <a:ea typeface="Roboto"/>
              </a:rPr>
              <a:t>Based on the results of the software audit and review in previous steps, software may or may not be approved for use</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The approval should specify versions of approved FOSS components, the approved usage model for the component, and any other applicable obligations under the FOSS license</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Approvals should be made at appropriate authority levels</a:t>
            </a:r>
            <a:endParaRPr b="0" lang="en-US" sz="2000" spc="-1" strike="noStrike">
              <a:solidFill>
                <a:srgbClr val="000000"/>
              </a:solidFill>
              <a:latin typeface="Arial"/>
            </a:endParaRPr>
          </a:p>
          <a:p>
            <a:pPr marL="182880" indent="-182520">
              <a:lnSpc>
                <a:spcPct val="100000"/>
              </a:lnSpc>
              <a:spcBef>
                <a:spcPts val="400"/>
              </a:spcBef>
            </a:pPr>
            <a:endParaRPr b="0" lang="en-US" sz="2000" spc="-1" strike="noStrike">
              <a:solidFill>
                <a:srgbClr val="000000"/>
              </a:solidFill>
              <a:latin typeface="Arial"/>
            </a:endParaRPr>
          </a:p>
        </p:txBody>
      </p:sp>
      <p:sp>
        <p:nvSpPr>
          <p:cNvPr id="586" name="CustomShape 2"/>
          <p:cNvSpPr/>
          <p:nvPr/>
        </p:nvSpPr>
        <p:spPr>
          <a:xfrm>
            <a:off x="3946680" y="468864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587" name="CustomShape 3"/>
          <p:cNvSpPr/>
          <p:nvPr/>
        </p:nvSpPr>
        <p:spPr>
          <a:xfrm>
            <a:off x="8450280" y="558540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88" name="CustomShape 4"/>
          <p:cNvSpPr/>
          <p:nvPr/>
        </p:nvSpPr>
        <p:spPr>
          <a:xfrm rot="10800000">
            <a:off x="5843160" y="485568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589" name="CustomShape 5"/>
          <p:cNvSpPr/>
          <p:nvPr/>
        </p:nvSpPr>
        <p:spPr>
          <a:xfrm rot="16200000">
            <a:off x="5352480" y="534600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Approvals</a:t>
            </a:r>
            <a:endParaRPr b="0" lang="en-US" sz="1000" spc="-1" strike="noStrike">
              <a:latin typeface="Cambria"/>
            </a:endParaRPr>
          </a:p>
        </p:txBody>
      </p:sp>
      <p:sp>
        <p:nvSpPr>
          <p:cNvPr id="590" name="CustomShape 6"/>
          <p:cNvSpPr/>
          <p:nvPr/>
        </p:nvSpPr>
        <p:spPr>
          <a:xfrm rot="16200000">
            <a:off x="3901320" y="525348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591" name="CustomShape 7"/>
          <p:cNvSpPr/>
          <p:nvPr/>
        </p:nvSpPr>
        <p:spPr>
          <a:xfrm rot="16200000">
            <a:off x="4322160" y="532872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592" name="CustomShape 8"/>
          <p:cNvSpPr/>
          <p:nvPr/>
        </p:nvSpPr>
        <p:spPr>
          <a:xfrm rot="16200000">
            <a:off x="4721040" y="52416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593" name="CustomShape 9"/>
          <p:cNvSpPr/>
          <p:nvPr/>
        </p:nvSpPr>
        <p:spPr>
          <a:xfrm rot="16200000">
            <a:off x="5129280" y="53341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594" name="CustomShape 10"/>
          <p:cNvSpPr/>
          <p:nvPr/>
        </p:nvSpPr>
        <p:spPr>
          <a:xfrm rot="16200000">
            <a:off x="5999760" y="533160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595" name="CustomShape 11"/>
          <p:cNvSpPr/>
          <p:nvPr/>
        </p:nvSpPr>
        <p:spPr>
          <a:xfrm rot="16200000">
            <a:off x="6394320" y="53262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596" name="CustomShape 12"/>
          <p:cNvSpPr/>
          <p:nvPr/>
        </p:nvSpPr>
        <p:spPr>
          <a:xfrm rot="16200000">
            <a:off x="6789600" y="52416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597" name="CustomShape 13"/>
          <p:cNvSpPr/>
          <p:nvPr/>
        </p:nvSpPr>
        <p:spPr>
          <a:xfrm rot="16200000">
            <a:off x="7184880" y="53215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598" name="CustomShape 14"/>
          <p:cNvSpPr/>
          <p:nvPr/>
        </p:nvSpPr>
        <p:spPr>
          <a:xfrm rot="16200000">
            <a:off x="7586640" y="52383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599" name="CustomShape 15"/>
          <p:cNvSpPr/>
          <p:nvPr/>
        </p:nvSpPr>
        <p:spPr>
          <a:xfrm>
            <a:off x="4175280" y="551556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00" name="CustomShape 16"/>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Approvals</a:t>
            </a:r>
            <a:endParaRPr b="0" lang="en-US" sz="4000" spc="-1" strike="noStrike">
              <a:latin typeface="Cambria"/>
            </a:endParaRPr>
          </a:p>
        </p:txBody>
      </p:sp>
      <p:sp>
        <p:nvSpPr>
          <p:cNvPr id="601" name="CustomShape 17"/>
          <p:cNvSpPr/>
          <p:nvPr/>
        </p:nvSpPr>
        <p:spPr>
          <a:xfrm>
            <a:off x="2765880" y="535284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602" name="CustomShape 18"/>
          <p:cNvSpPr/>
          <p:nvPr/>
        </p:nvSpPr>
        <p:spPr>
          <a:xfrm>
            <a:off x="3621600" y="558720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03" name="CustomShape 19"/>
          <p:cNvSpPr/>
          <p:nvPr/>
        </p:nvSpPr>
        <p:spPr>
          <a:xfrm>
            <a:off x="8716320" y="535284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1"/>
          <p:cNvSpPr txBox="1"/>
          <p:nvPr/>
        </p:nvSpPr>
        <p:spPr>
          <a:xfrm>
            <a:off x="4016520" y="1576440"/>
            <a:ext cx="8175240" cy="3049200"/>
          </a:xfrm>
          <a:prstGeom prst="rect">
            <a:avLst/>
          </a:prstGeom>
          <a:noFill/>
          <a:ln>
            <a:noFill/>
          </a:ln>
        </p:spPr>
        <p:txBody>
          <a:bodyPr lIns="252000" rIns="180000" tIns="180000" bIns="216000"/>
          <a:p>
            <a:pPr marL="182880" indent="-182520">
              <a:lnSpc>
                <a:spcPct val="100000"/>
              </a:lnSpc>
              <a:buClr>
                <a:srgbClr val="93a299"/>
              </a:buClr>
              <a:buSzPct val="85000"/>
              <a:buFont typeface="Arial"/>
              <a:buChar char="•"/>
            </a:pPr>
            <a:r>
              <a:rPr b="0" lang="en-US" sz="2000" spc="-1" strike="noStrike">
                <a:solidFill>
                  <a:srgbClr val="292934"/>
                </a:solidFill>
                <a:latin typeface="Roboto"/>
                <a:ea typeface="Roboto"/>
              </a:rPr>
              <a:t>Once a FOSS component has been approved for usage in a product, it should be added to the software inventory for that product </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The approval and its conditions should be registered in a tracking system </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The tracking system should make it clear that a new approval is needed for a new version of a FOSS component or if a new usage model is proposed </a:t>
            </a:r>
            <a:endParaRPr b="0" lang="en-US" sz="2000" spc="-1" strike="noStrike">
              <a:solidFill>
                <a:srgbClr val="000000"/>
              </a:solidFill>
              <a:latin typeface="Arial"/>
            </a:endParaRPr>
          </a:p>
        </p:txBody>
      </p:sp>
      <p:sp>
        <p:nvSpPr>
          <p:cNvPr id="605" name="CustomShape 2"/>
          <p:cNvSpPr/>
          <p:nvPr/>
        </p:nvSpPr>
        <p:spPr>
          <a:xfrm>
            <a:off x="3594960" y="457524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606" name="CustomShape 3"/>
          <p:cNvSpPr/>
          <p:nvPr/>
        </p:nvSpPr>
        <p:spPr>
          <a:xfrm>
            <a:off x="8098560" y="547236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07" name="CustomShape 4"/>
          <p:cNvSpPr/>
          <p:nvPr/>
        </p:nvSpPr>
        <p:spPr>
          <a:xfrm rot="10800000">
            <a:off x="5880240" y="474264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608" name="CustomShape 5"/>
          <p:cNvSpPr/>
          <p:nvPr/>
        </p:nvSpPr>
        <p:spPr>
          <a:xfrm rot="16200000">
            <a:off x="5389560" y="523260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Registration</a:t>
            </a:r>
            <a:endParaRPr b="0" lang="en-US" sz="1000" spc="-1" strike="noStrike">
              <a:latin typeface="Cambria"/>
            </a:endParaRPr>
          </a:p>
        </p:txBody>
      </p:sp>
      <p:sp>
        <p:nvSpPr>
          <p:cNvPr id="609" name="CustomShape 6"/>
          <p:cNvSpPr/>
          <p:nvPr/>
        </p:nvSpPr>
        <p:spPr>
          <a:xfrm rot="16200000">
            <a:off x="3549600" y="514044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900" spc="-1" strike="noStrike">
                <a:solidFill>
                  <a:srgbClr val="000000"/>
                </a:solidFill>
                <a:latin typeface="Roboto"/>
                <a:ea typeface="Roboto"/>
              </a:rPr>
              <a:t>identification</a:t>
            </a:r>
            <a:endParaRPr b="0" lang="en-US" sz="900" spc="-1" strike="noStrike">
              <a:latin typeface="Cambria"/>
            </a:endParaRPr>
          </a:p>
        </p:txBody>
      </p:sp>
      <p:sp>
        <p:nvSpPr>
          <p:cNvPr id="610" name="CustomShape 7"/>
          <p:cNvSpPr/>
          <p:nvPr/>
        </p:nvSpPr>
        <p:spPr>
          <a:xfrm rot="16200000">
            <a:off x="3970440" y="521532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611" name="CustomShape 8"/>
          <p:cNvSpPr/>
          <p:nvPr/>
        </p:nvSpPr>
        <p:spPr>
          <a:xfrm rot="16200000">
            <a:off x="4369320" y="51285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612" name="CustomShape 9"/>
          <p:cNvSpPr/>
          <p:nvPr/>
        </p:nvSpPr>
        <p:spPr>
          <a:xfrm rot="16200000">
            <a:off x="4777560" y="522108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613" name="CustomShape 10"/>
          <p:cNvSpPr/>
          <p:nvPr/>
        </p:nvSpPr>
        <p:spPr>
          <a:xfrm rot="16200000">
            <a:off x="5179680" y="521856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614" name="CustomShape 11"/>
          <p:cNvSpPr/>
          <p:nvPr/>
        </p:nvSpPr>
        <p:spPr>
          <a:xfrm rot="16200000">
            <a:off x="6042600" y="521316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615" name="CustomShape 12"/>
          <p:cNvSpPr/>
          <p:nvPr/>
        </p:nvSpPr>
        <p:spPr>
          <a:xfrm rot="16200000">
            <a:off x="6437880" y="51285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16" name="CustomShape 13"/>
          <p:cNvSpPr/>
          <p:nvPr/>
        </p:nvSpPr>
        <p:spPr>
          <a:xfrm rot="16200000">
            <a:off x="6833160" y="52081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617" name="CustomShape 14"/>
          <p:cNvSpPr/>
          <p:nvPr/>
        </p:nvSpPr>
        <p:spPr>
          <a:xfrm rot="16200000">
            <a:off x="7233120" y="512532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18" name="CustomShape 15"/>
          <p:cNvSpPr/>
          <p:nvPr/>
        </p:nvSpPr>
        <p:spPr>
          <a:xfrm>
            <a:off x="3823560" y="540252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19" name="CustomShape 16"/>
          <p:cNvSpPr/>
          <p:nvPr/>
        </p:nvSpPr>
        <p:spPr>
          <a:xfrm>
            <a:off x="974880" y="4655160"/>
            <a:ext cx="10639080" cy="369000"/>
          </a:xfrm>
          <a:prstGeom prst="rect">
            <a:avLst/>
          </a:prstGeom>
          <a:noFill/>
          <a:ln>
            <a:noFill/>
          </a:ln>
        </p:spPr>
        <p:style>
          <a:lnRef idx="0"/>
          <a:fillRef idx="0"/>
          <a:effectRef idx="0"/>
          <a:fontRef idx="minor"/>
        </p:style>
      </p:sp>
      <p:sp>
        <p:nvSpPr>
          <p:cNvPr id="620" name="CustomShape 17"/>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Registration / Approval Tracking</a:t>
            </a:r>
            <a:endParaRPr b="0" lang="en-US" sz="4000" spc="-1" strike="noStrike">
              <a:latin typeface="Cambria"/>
            </a:endParaRPr>
          </a:p>
        </p:txBody>
      </p:sp>
      <p:sp>
        <p:nvSpPr>
          <p:cNvPr id="621" name="CustomShape 18"/>
          <p:cNvSpPr/>
          <p:nvPr/>
        </p:nvSpPr>
        <p:spPr>
          <a:xfrm>
            <a:off x="2414160" y="523728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622" name="CustomShape 19"/>
          <p:cNvSpPr/>
          <p:nvPr/>
        </p:nvSpPr>
        <p:spPr>
          <a:xfrm>
            <a:off x="3269520" y="547128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23" name="CustomShape 20"/>
          <p:cNvSpPr/>
          <p:nvPr/>
        </p:nvSpPr>
        <p:spPr>
          <a:xfrm>
            <a:off x="8334000" y="523980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TextShape 1"/>
          <p:cNvSpPr txBox="1"/>
          <p:nvPr/>
        </p:nvSpPr>
        <p:spPr>
          <a:xfrm>
            <a:off x="2176560" y="3925800"/>
            <a:ext cx="10015200" cy="2504880"/>
          </a:xfrm>
          <a:prstGeom prst="rect">
            <a:avLst/>
          </a:prstGeom>
          <a:noFill/>
          <a:ln>
            <a:noFill/>
          </a:ln>
        </p:spPr>
        <p:txBody>
          <a:bodyPr lIns="252000" rIns="180000" tIns="180000" bIns="216000"/>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Prepare appropriate notices for any FOSS used in a product release:</a:t>
            </a:r>
            <a:endParaRPr b="0" lang="en-US" sz="24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Acknowledge the use of FOSS by providing full copyright and attribution notices </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Inform the end user of the product on how to obtain a copy of the FOSS source code (when applicable, for example in the case of GPL and LGPL)</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Reproduce the entire text of the license agreements for the FOSS code included in the product as needed </a:t>
            </a:r>
            <a:endParaRPr b="0" lang="en-US" sz="1800" spc="-1" strike="noStrike">
              <a:solidFill>
                <a:srgbClr val="000000"/>
              </a:solidFill>
              <a:latin typeface="Arial"/>
            </a:endParaRPr>
          </a:p>
        </p:txBody>
      </p:sp>
      <p:sp>
        <p:nvSpPr>
          <p:cNvPr id="625" name="CustomShape 2"/>
          <p:cNvSpPr/>
          <p:nvPr/>
        </p:nvSpPr>
        <p:spPr>
          <a:xfrm>
            <a:off x="3097800" y="169308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626" name="CustomShape 3"/>
          <p:cNvSpPr/>
          <p:nvPr/>
        </p:nvSpPr>
        <p:spPr>
          <a:xfrm>
            <a:off x="7601400" y="259020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27" name="CustomShape 4"/>
          <p:cNvSpPr/>
          <p:nvPr/>
        </p:nvSpPr>
        <p:spPr>
          <a:xfrm rot="10800000">
            <a:off x="5788080" y="186048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628" name="CustomShape 5"/>
          <p:cNvSpPr/>
          <p:nvPr/>
        </p:nvSpPr>
        <p:spPr>
          <a:xfrm rot="16200000">
            <a:off x="5297040" y="235080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Notices</a:t>
            </a:r>
            <a:endParaRPr b="0" lang="en-US" sz="1000" spc="-1" strike="noStrike">
              <a:latin typeface="Cambria"/>
            </a:endParaRPr>
          </a:p>
        </p:txBody>
      </p:sp>
      <p:sp>
        <p:nvSpPr>
          <p:cNvPr id="629" name="CustomShape 6"/>
          <p:cNvSpPr/>
          <p:nvPr/>
        </p:nvSpPr>
        <p:spPr>
          <a:xfrm rot="16200000">
            <a:off x="3052440" y="225828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630" name="CustomShape 7"/>
          <p:cNvSpPr/>
          <p:nvPr/>
        </p:nvSpPr>
        <p:spPr>
          <a:xfrm rot="16200000">
            <a:off x="3473280" y="233352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631" name="CustomShape 8"/>
          <p:cNvSpPr/>
          <p:nvPr/>
        </p:nvSpPr>
        <p:spPr>
          <a:xfrm rot="16200000">
            <a:off x="3872160" y="22464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632" name="CustomShape 9"/>
          <p:cNvSpPr/>
          <p:nvPr/>
        </p:nvSpPr>
        <p:spPr>
          <a:xfrm rot="16200000">
            <a:off x="4280400" y="23389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633" name="CustomShape 10"/>
          <p:cNvSpPr/>
          <p:nvPr/>
        </p:nvSpPr>
        <p:spPr>
          <a:xfrm rot="16200000">
            <a:off x="4690440" y="233640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634" name="CustomShape 11"/>
          <p:cNvSpPr/>
          <p:nvPr/>
        </p:nvSpPr>
        <p:spPr>
          <a:xfrm rot="16200000">
            <a:off x="5085000" y="23310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635" name="CustomShape 12"/>
          <p:cNvSpPr/>
          <p:nvPr/>
        </p:nvSpPr>
        <p:spPr>
          <a:xfrm rot="16200000">
            <a:off x="5940720" y="22464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36" name="CustomShape 13"/>
          <p:cNvSpPr/>
          <p:nvPr/>
        </p:nvSpPr>
        <p:spPr>
          <a:xfrm rot="16200000">
            <a:off x="6336000" y="23263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637" name="CustomShape 14"/>
          <p:cNvSpPr/>
          <p:nvPr/>
        </p:nvSpPr>
        <p:spPr>
          <a:xfrm rot="16200000">
            <a:off x="6737760" y="22431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38" name="CustomShape 15"/>
          <p:cNvSpPr/>
          <p:nvPr/>
        </p:nvSpPr>
        <p:spPr>
          <a:xfrm>
            <a:off x="3326400" y="252036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39" name="CustomShape 16"/>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Notices</a:t>
            </a:r>
            <a:endParaRPr b="0" lang="en-US" sz="4000" spc="-1" strike="noStrike">
              <a:latin typeface="Cambria"/>
            </a:endParaRPr>
          </a:p>
        </p:txBody>
      </p:sp>
      <p:sp>
        <p:nvSpPr>
          <p:cNvPr id="640" name="CustomShape 17"/>
          <p:cNvSpPr/>
          <p:nvPr/>
        </p:nvSpPr>
        <p:spPr>
          <a:xfrm>
            <a:off x="1917000" y="235512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641" name="CustomShape 18"/>
          <p:cNvSpPr/>
          <p:nvPr/>
        </p:nvSpPr>
        <p:spPr>
          <a:xfrm>
            <a:off x="2772360" y="258948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42" name="CustomShape 19"/>
          <p:cNvSpPr/>
          <p:nvPr/>
        </p:nvSpPr>
        <p:spPr>
          <a:xfrm>
            <a:off x="7853040" y="235764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CustomShape 1"/>
          <p:cNvSpPr/>
          <p:nvPr/>
        </p:nvSpPr>
        <p:spPr>
          <a:xfrm>
            <a:off x="3778200" y="147420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644" name="CustomShape 2"/>
          <p:cNvSpPr/>
          <p:nvPr/>
        </p:nvSpPr>
        <p:spPr>
          <a:xfrm>
            <a:off x="8282160" y="237096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45" name="CustomShape 3"/>
          <p:cNvSpPr/>
          <p:nvPr/>
        </p:nvSpPr>
        <p:spPr>
          <a:xfrm rot="10800000">
            <a:off x="6865560" y="164124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646" name="CustomShape 4"/>
          <p:cNvSpPr/>
          <p:nvPr/>
        </p:nvSpPr>
        <p:spPr>
          <a:xfrm rot="16200000">
            <a:off x="6374520" y="213156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Verifications</a:t>
            </a:r>
            <a:endParaRPr b="0" lang="en-US" sz="1000" spc="-1" strike="noStrike">
              <a:latin typeface="Cambria"/>
            </a:endParaRPr>
          </a:p>
        </p:txBody>
      </p:sp>
      <p:sp>
        <p:nvSpPr>
          <p:cNvPr id="647" name="CustomShape 5"/>
          <p:cNvSpPr/>
          <p:nvPr/>
        </p:nvSpPr>
        <p:spPr>
          <a:xfrm rot="16200000">
            <a:off x="3732840" y="203904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648" name="CustomShape 6"/>
          <p:cNvSpPr/>
          <p:nvPr/>
        </p:nvSpPr>
        <p:spPr>
          <a:xfrm rot="16200000">
            <a:off x="4153680" y="211428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649" name="CustomShape 7"/>
          <p:cNvSpPr/>
          <p:nvPr/>
        </p:nvSpPr>
        <p:spPr>
          <a:xfrm rot="16200000">
            <a:off x="4552920" y="20271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650" name="CustomShape 8"/>
          <p:cNvSpPr/>
          <p:nvPr/>
        </p:nvSpPr>
        <p:spPr>
          <a:xfrm rot="16200000">
            <a:off x="4960800" y="211968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651" name="CustomShape 9"/>
          <p:cNvSpPr/>
          <p:nvPr/>
        </p:nvSpPr>
        <p:spPr>
          <a:xfrm rot="16200000">
            <a:off x="5363280" y="211752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652" name="CustomShape 10"/>
          <p:cNvSpPr/>
          <p:nvPr/>
        </p:nvSpPr>
        <p:spPr>
          <a:xfrm rot="16200000">
            <a:off x="5765760" y="211176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653" name="CustomShape 11"/>
          <p:cNvSpPr/>
          <p:nvPr/>
        </p:nvSpPr>
        <p:spPr>
          <a:xfrm rot="16200000">
            <a:off x="6161040" y="211176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654" name="CustomShape 12"/>
          <p:cNvSpPr/>
          <p:nvPr/>
        </p:nvSpPr>
        <p:spPr>
          <a:xfrm rot="16200000">
            <a:off x="7016760" y="210708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655" name="CustomShape 13"/>
          <p:cNvSpPr/>
          <p:nvPr/>
        </p:nvSpPr>
        <p:spPr>
          <a:xfrm rot="16200000">
            <a:off x="7418160" y="202428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56" name="CustomShape 14"/>
          <p:cNvSpPr/>
          <p:nvPr/>
        </p:nvSpPr>
        <p:spPr>
          <a:xfrm>
            <a:off x="4006800" y="230112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57" name="CustomShape 15"/>
          <p:cNvSpPr/>
          <p:nvPr/>
        </p:nvSpPr>
        <p:spPr>
          <a:xfrm>
            <a:off x="6240960" y="3735360"/>
            <a:ext cx="5325120" cy="26794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Outcome: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The distribution package contains only software that has been reviewed and approved</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b="0" lang="en-US" sz="1600" spc="-1" strike="noStrike">
              <a:latin typeface="Cambria"/>
            </a:endParaRPr>
          </a:p>
          <a:p>
            <a:pPr marL="685800">
              <a:lnSpc>
                <a:spcPct val="100000"/>
              </a:lnSpc>
            </a:pPr>
            <a:endParaRPr b="0" lang="en-US" sz="1600" spc="-1" strike="noStrike">
              <a:latin typeface="Cambria"/>
            </a:endParaRPr>
          </a:p>
          <a:p>
            <a:pPr marL="685800">
              <a:lnSpc>
                <a:spcPct val="100000"/>
              </a:lnSpc>
            </a:pPr>
            <a:endParaRPr b="0" lang="en-US" sz="1600" spc="-1" strike="noStrike">
              <a:latin typeface="Cambria"/>
            </a:endParaRPr>
          </a:p>
        </p:txBody>
      </p:sp>
      <p:sp>
        <p:nvSpPr>
          <p:cNvPr id="658" name="CustomShape 16"/>
          <p:cNvSpPr/>
          <p:nvPr/>
        </p:nvSpPr>
        <p:spPr>
          <a:xfrm>
            <a:off x="530280" y="3781440"/>
            <a:ext cx="5455800" cy="27712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FOSS packages destined for distribution have been identified and approved</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the reviewed source code matches the binary equivalents shipping in the product</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all appropriate notices have been included to inform end-users of their right to request source code for identified FOSS</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compliance with other identified obligations </a:t>
            </a:r>
            <a:endParaRPr b="0" lang="en-US" sz="1600" spc="-1" strike="noStrike">
              <a:latin typeface="Cambria"/>
            </a:endParaRPr>
          </a:p>
          <a:p>
            <a:pPr marL="614520" indent="-347400">
              <a:lnSpc>
                <a:spcPct val="100000"/>
              </a:lnSpc>
            </a:pPr>
            <a:endParaRPr b="0" lang="en-US" sz="1600" spc="-1" strike="noStrike">
              <a:latin typeface="Cambria"/>
            </a:endParaRPr>
          </a:p>
        </p:txBody>
      </p:sp>
      <p:sp>
        <p:nvSpPr>
          <p:cNvPr id="659" name="CustomShape 17"/>
          <p:cNvSpPr/>
          <p:nvPr/>
        </p:nvSpPr>
        <p:spPr>
          <a:xfrm>
            <a:off x="246600" y="3216960"/>
            <a:ext cx="119451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Verify that distributed software has been reviewed and approved </a:t>
            </a:r>
            <a:endParaRPr b="0" lang="en-US" sz="2400" spc="-1" strike="noStrike">
              <a:latin typeface="Cambria"/>
            </a:endParaRPr>
          </a:p>
        </p:txBody>
      </p:sp>
      <p:sp>
        <p:nvSpPr>
          <p:cNvPr id="660" name="CustomShape 1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Pre-Distribution Verifications</a:t>
            </a:r>
            <a:endParaRPr b="0" lang="en-US" sz="4000" spc="-1" strike="noStrike">
              <a:latin typeface="Cambria"/>
            </a:endParaRPr>
          </a:p>
        </p:txBody>
      </p:sp>
      <p:sp>
        <p:nvSpPr>
          <p:cNvPr id="661" name="CustomShape 19"/>
          <p:cNvSpPr/>
          <p:nvPr/>
        </p:nvSpPr>
        <p:spPr>
          <a:xfrm>
            <a:off x="2597400" y="206712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662" name="CustomShape 20"/>
          <p:cNvSpPr/>
          <p:nvPr/>
        </p:nvSpPr>
        <p:spPr>
          <a:xfrm>
            <a:off x="3453120" y="230112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63" name="CustomShape 21"/>
          <p:cNvSpPr/>
          <p:nvPr/>
        </p:nvSpPr>
        <p:spPr>
          <a:xfrm>
            <a:off x="8519040" y="212724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CustomShape 1"/>
          <p:cNvSpPr/>
          <p:nvPr/>
        </p:nvSpPr>
        <p:spPr>
          <a:xfrm>
            <a:off x="3157200" y="129168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665" name="CustomShape 2"/>
          <p:cNvSpPr/>
          <p:nvPr/>
        </p:nvSpPr>
        <p:spPr>
          <a:xfrm>
            <a:off x="7660440" y="218808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66" name="CustomShape 3"/>
          <p:cNvSpPr/>
          <p:nvPr/>
        </p:nvSpPr>
        <p:spPr>
          <a:xfrm rot="10800000">
            <a:off x="6641280" y="145908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667" name="CustomShape 4"/>
          <p:cNvSpPr/>
          <p:nvPr/>
        </p:nvSpPr>
        <p:spPr>
          <a:xfrm rot="16200000">
            <a:off x="6150600" y="194940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Distribution</a:t>
            </a:r>
            <a:endParaRPr b="0" lang="en-US" sz="1000" spc="-1" strike="noStrike">
              <a:latin typeface="Cambria"/>
            </a:endParaRPr>
          </a:p>
        </p:txBody>
      </p:sp>
      <p:sp>
        <p:nvSpPr>
          <p:cNvPr id="668" name="CustomShape 5"/>
          <p:cNvSpPr/>
          <p:nvPr/>
        </p:nvSpPr>
        <p:spPr>
          <a:xfrm rot="16200000">
            <a:off x="3111840" y="185688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669" name="CustomShape 6"/>
          <p:cNvSpPr/>
          <p:nvPr/>
        </p:nvSpPr>
        <p:spPr>
          <a:xfrm rot="16200000">
            <a:off x="3532680" y="193212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670" name="CustomShape 7"/>
          <p:cNvSpPr/>
          <p:nvPr/>
        </p:nvSpPr>
        <p:spPr>
          <a:xfrm rot="16200000">
            <a:off x="3931920" y="18450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671" name="CustomShape 8"/>
          <p:cNvSpPr/>
          <p:nvPr/>
        </p:nvSpPr>
        <p:spPr>
          <a:xfrm rot="16200000">
            <a:off x="4339800" y="19375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672" name="CustomShape 9"/>
          <p:cNvSpPr/>
          <p:nvPr/>
        </p:nvSpPr>
        <p:spPr>
          <a:xfrm rot="16200000">
            <a:off x="5146920" y="194292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673" name="CustomShape 10"/>
          <p:cNvSpPr/>
          <p:nvPr/>
        </p:nvSpPr>
        <p:spPr>
          <a:xfrm rot="16200000">
            <a:off x="5541480" y="19375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674" name="CustomShape 11"/>
          <p:cNvSpPr/>
          <p:nvPr/>
        </p:nvSpPr>
        <p:spPr>
          <a:xfrm rot="16200000">
            <a:off x="5936760" y="185292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75" name="CustomShape 12"/>
          <p:cNvSpPr/>
          <p:nvPr/>
        </p:nvSpPr>
        <p:spPr>
          <a:xfrm rot="16200000">
            <a:off x="4752720" y="193284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676" name="CustomShape 13"/>
          <p:cNvSpPr/>
          <p:nvPr/>
        </p:nvSpPr>
        <p:spPr>
          <a:xfrm rot="16200000">
            <a:off x="6797160" y="18417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77" name="CustomShape 14"/>
          <p:cNvSpPr/>
          <p:nvPr/>
        </p:nvSpPr>
        <p:spPr>
          <a:xfrm>
            <a:off x="3385800" y="211896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78" name="CustomShape 15"/>
          <p:cNvSpPr/>
          <p:nvPr/>
        </p:nvSpPr>
        <p:spPr>
          <a:xfrm>
            <a:off x="5524200" y="3908520"/>
            <a:ext cx="6041880" cy="23014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Outcome: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Obligations to provide accompanying source code are met</a:t>
            </a:r>
            <a:endParaRPr b="0" lang="en-US" sz="1600" spc="-1" strike="noStrike">
              <a:latin typeface="Cambria"/>
            </a:endParaRPr>
          </a:p>
          <a:p>
            <a:pPr marL="685800">
              <a:lnSpc>
                <a:spcPct val="100000"/>
              </a:lnSpc>
            </a:pPr>
            <a:endParaRPr b="0" lang="en-US" sz="1600" spc="-1" strike="noStrike">
              <a:latin typeface="Cambria"/>
            </a:endParaRPr>
          </a:p>
          <a:p>
            <a:pPr marL="685800">
              <a:lnSpc>
                <a:spcPct val="100000"/>
              </a:lnSpc>
            </a:pPr>
            <a:endParaRPr b="0" lang="en-US" sz="1600" spc="-1" strike="noStrike">
              <a:latin typeface="Cambria"/>
            </a:endParaRPr>
          </a:p>
        </p:txBody>
      </p:sp>
      <p:sp>
        <p:nvSpPr>
          <p:cNvPr id="679" name="CustomShape 16"/>
          <p:cNvSpPr/>
          <p:nvPr/>
        </p:nvSpPr>
        <p:spPr>
          <a:xfrm>
            <a:off x="480960" y="3954600"/>
            <a:ext cx="4934880" cy="27712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Accompanying source code is identified with labels as to which product and version to which it corresponds</a:t>
            </a:r>
            <a:endParaRPr b="0" lang="en-US" sz="1600" spc="-1" strike="noStrike">
              <a:latin typeface="Cambria"/>
            </a:endParaRPr>
          </a:p>
          <a:p>
            <a:pPr marL="614520" indent="-347400">
              <a:lnSpc>
                <a:spcPct val="100000"/>
              </a:lnSpc>
            </a:pPr>
            <a:endParaRPr b="0" lang="en-US" sz="1600" spc="-1" strike="noStrike">
              <a:latin typeface="Cambria"/>
            </a:endParaRPr>
          </a:p>
        </p:txBody>
      </p:sp>
      <p:sp>
        <p:nvSpPr>
          <p:cNvPr id="680" name="CustomShape 17"/>
          <p:cNvSpPr/>
          <p:nvPr/>
        </p:nvSpPr>
        <p:spPr>
          <a:xfrm>
            <a:off x="246600" y="3279960"/>
            <a:ext cx="119451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Provide accompanying source code as required </a:t>
            </a:r>
            <a:endParaRPr b="0" lang="en-US" sz="2400" spc="-1" strike="noStrike">
              <a:latin typeface="Cambria"/>
            </a:endParaRPr>
          </a:p>
        </p:txBody>
      </p:sp>
      <p:sp>
        <p:nvSpPr>
          <p:cNvPr id="681" name="CustomShape 1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Accompanying Source Code Distribution</a:t>
            </a:r>
            <a:endParaRPr b="0" lang="en-US" sz="4000" spc="-1" strike="noStrike">
              <a:latin typeface="Cambria"/>
            </a:endParaRPr>
          </a:p>
        </p:txBody>
      </p:sp>
      <p:sp>
        <p:nvSpPr>
          <p:cNvPr id="682" name="CustomShape 19"/>
          <p:cNvSpPr/>
          <p:nvPr/>
        </p:nvSpPr>
        <p:spPr>
          <a:xfrm>
            <a:off x="1976400" y="195552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683" name="CustomShape 20"/>
          <p:cNvSpPr/>
          <p:nvPr/>
        </p:nvSpPr>
        <p:spPr>
          <a:xfrm>
            <a:off x="2832120" y="218952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84" name="CustomShape 21"/>
          <p:cNvSpPr/>
          <p:nvPr/>
        </p:nvSpPr>
        <p:spPr>
          <a:xfrm>
            <a:off x="7916040" y="195552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CustomShape 1"/>
          <p:cNvSpPr/>
          <p:nvPr/>
        </p:nvSpPr>
        <p:spPr>
          <a:xfrm>
            <a:off x="3065760" y="139356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686" name="CustomShape 2"/>
          <p:cNvSpPr/>
          <p:nvPr/>
        </p:nvSpPr>
        <p:spPr>
          <a:xfrm>
            <a:off x="7569000" y="228960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87" name="CustomShape 3"/>
          <p:cNvSpPr/>
          <p:nvPr/>
        </p:nvSpPr>
        <p:spPr>
          <a:xfrm rot="10800000">
            <a:off x="6960960" y="157032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688" name="CustomShape 4"/>
          <p:cNvSpPr/>
          <p:nvPr/>
        </p:nvSpPr>
        <p:spPr>
          <a:xfrm rot="16200000">
            <a:off x="6470280" y="206064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Verifications</a:t>
            </a:r>
            <a:endParaRPr b="0" lang="en-US" sz="1000" spc="-1" strike="noStrike">
              <a:latin typeface="Cambria"/>
            </a:endParaRPr>
          </a:p>
        </p:txBody>
      </p:sp>
      <p:sp>
        <p:nvSpPr>
          <p:cNvPr id="689" name="CustomShape 5"/>
          <p:cNvSpPr/>
          <p:nvPr/>
        </p:nvSpPr>
        <p:spPr>
          <a:xfrm rot="16200000">
            <a:off x="3020400" y="195876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690" name="CustomShape 6"/>
          <p:cNvSpPr/>
          <p:nvPr/>
        </p:nvSpPr>
        <p:spPr>
          <a:xfrm rot="16200000">
            <a:off x="3441240" y="203364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691" name="CustomShape 7"/>
          <p:cNvSpPr/>
          <p:nvPr/>
        </p:nvSpPr>
        <p:spPr>
          <a:xfrm rot="16200000">
            <a:off x="3840480" y="194652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692" name="CustomShape 8"/>
          <p:cNvSpPr/>
          <p:nvPr/>
        </p:nvSpPr>
        <p:spPr>
          <a:xfrm rot="16200000">
            <a:off x="4248360" y="20394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693" name="CustomShape 9"/>
          <p:cNvSpPr/>
          <p:nvPr/>
        </p:nvSpPr>
        <p:spPr>
          <a:xfrm rot="16200000">
            <a:off x="4650840" y="203688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694" name="CustomShape 10"/>
          <p:cNvSpPr/>
          <p:nvPr/>
        </p:nvSpPr>
        <p:spPr>
          <a:xfrm rot="16200000">
            <a:off x="5450040" y="20394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695" name="CustomShape 11"/>
          <p:cNvSpPr/>
          <p:nvPr/>
        </p:nvSpPr>
        <p:spPr>
          <a:xfrm rot="16200000">
            <a:off x="5845320" y="19548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96" name="CustomShape 12"/>
          <p:cNvSpPr/>
          <p:nvPr/>
        </p:nvSpPr>
        <p:spPr>
          <a:xfrm rot="16200000">
            <a:off x="6240600" y="203436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697" name="CustomShape 13"/>
          <p:cNvSpPr/>
          <p:nvPr/>
        </p:nvSpPr>
        <p:spPr>
          <a:xfrm rot="16200000">
            <a:off x="5046840" y="203616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698" name="CustomShape 14"/>
          <p:cNvSpPr/>
          <p:nvPr/>
        </p:nvSpPr>
        <p:spPr>
          <a:xfrm>
            <a:off x="3294360" y="222048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99" name="CustomShape 15"/>
          <p:cNvSpPr/>
          <p:nvPr/>
        </p:nvSpPr>
        <p:spPr>
          <a:xfrm>
            <a:off x="5426640" y="3944880"/>
            <a:ext cx="6139800" cy="23014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Outcome: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Verified Distributed Compliance Artifacts are appropriately provided</a:t>
            </a:r>
            <a:endParaRPr b="0" lang="en-US" sz="1600" spc="-1" strike="noStrike">
              <a:latin typeface="Cambria"/>
            </a:endParaRPr>
          </a:p>
          <a:p>
            <a:pPr marL="685800">
              <a:lnSpc>
                <a:spcPct val="100000"/>
              </a:lnSpc>
            </a:pPr>
            <a:endParaRPr b="0" lang="en-US" sz="1600" spc="-1" strike="noStrike">
              <a:latin typeface="Cambria"/>
            </a:endParaRPr>
          </a:p>
          <a:p>
            <a:pPr marL="685800">
              <a:lnSpc>
                <a:spcPct val="100000"/>
              </a:lnSpc>
            </a:pPr>
            <a:endParaRPr b="0" lang="en-US" sz="1600" spc="-1" strike="noStrike">
              <a:latin typeface="Cambria"/>
            </a:endParaRPr>
          </a:p>
        </p:txBody>
      </p:sp>
      <p:sp>
        <p:nvSpPr>
          <p:cNvPr id="700" name="CustomShape 16"/>
          <p:cNvSpPr/>
          <p:nvPr/>
        </p:nvSpPr>
        <p:spPr>
          <a:xfrm>
            <a:off x="465120" y="3990960"/>
            <a:ext cx="4869360" cy="27712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accompanying source code (if any) has been uploaded or distributed correctly </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uploaded or distributed source code corresponds to the same version that was approved </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notices have been properly published and made available</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other identified obligations are met</a:t>
            </a:r>
            <a:endParaRPr b="0" lang="en-US" sz="1600" spc="-1" strike="noStrike">
              <a:latin typeface="Cambria"/>
            </a:endParaRPr>
          </a:p>
          <a:p>
            <a:pPr marL="614520" indent="-347400">
              <a:lnSpc>
                <a:spcPct val="100000"/>
              </a:lnSpc>
            </a:pPr>
            <a:endParaRPr b="0" lang="en-US" sz="1600" spc="-1" strike="noStrike">
              <a:latin typeface="Cambria"/>
            </a:endParaRPr>
          </a:p>
          <a:p>
            <a:pPr marL="614520" indent="-347400">
              <a:lnSpc>
                <a:spcPct val="100000"/>
              </a:lnSpc>
            </a:pPr>
            <a:endParaRPr b="0" lang="en-US" sz="1600" spc="-1" strike="noStrike">
              <a:latin typeface="Cambria"/>
            </a:endParaRPr>
          </a:p>
          <a:p>
            <a:pPr marL="614520" indent="-347400">
              <a:lnSpc>
                <a:spcPct val="100000"/>
              </a:lnSpc>
            </a:pPr>
            <a:endParaRPr b="0" lang="en-US" sz="1600" spc="-1" strike="noStrike">
              <a:latin typeface="Cambria"/>
            </a:endParaRPr>
          </a:p>
        </p:txBody>
      </p:sp>
      <p:sp>
        <p:nvSpPr>
          <p:cNvPr id="701" name="CustomShape 17"/>
          <p:cNvSpPr/>
          <p:nvPr/>
        </p:nvSpPr>
        <p:spPr>
          <a:xfrm>
            <a:off x="246600" y="3316680"/>
            <a:ext cx="119451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Validate compliance with license obligations</a:t>
            </a:r>
            <a:endParaRPr b="0" lang="en-US" sz="2400" spc="-1" strike="noStrike">
              <a:latin typeface="Cambria"/>
            </a:endParaRPr>
          </a:p>
        </p:txBody>
      </p:sp>
      <p:sp>
        <p:nvSpPr>
          <p:cNvPr id="702" name="CustomShape 1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Final Verifications</a:t>
            </a:r>
            <a:endParaRPr b="0" lang="en-US" sz="4000" spc="-1" strike="noStrike">
              <a:latin typeface="Cambria"/>
            </a:endParaRPr>
          </a:p>
        </p:txBody>
      </p:sp>
      <p:sp>
        <p:nvSpPr>
          <p:cNvPr id="703" name="CustomShape 19"/>
          <p:cNvSpPr/>
          <p:nvPr/>
        </p:nvSpPr>
        <p:spPr>
          <a:xfrm>
            <a:off x="1884960" y="197388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704" name="CustomShape 20"/>
          <p:cNvSpPr/>
          <p:nvPr/>
        </p:nvSpPr>
        <p:spPr>
          <a:xfrm>
            <a:off x="2740680" y="220788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705" name="CustomShape 21"/>
          <p:cNvSpPr/>
          <p:nvPr/>
        </p:nvSpPr>
        <p:spPr>
          <a:xfrm>
            <a:off x="7836840" y="205704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707"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What is involved in compliance due diligence (for our example process, describe the steps at a high level)?</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Identification</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Audit source code</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Resolving issues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Performing reviews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Approvals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Registration/approval tracking</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Notices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Pre-distribution verifications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Accompanying source code distribution</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Verification</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does an architecture review look for?</a:t>
            </a:r>
            <a:endParaRPr b="0" lang="en-US" sz="2400" spc="-1" strike="noStrike">
              <a:solidFill>
                <a:srgbClr val="000000"/>
              </a:solidFill>
              <a:latin typeface="Arial"/>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7</a:t>
            </a:r>
            <a:endParaRPr b="0" lang="en-US" sz="3200" spc="-1" strike="noStrike">
              <a:solidFill>
                <a:srgbClr val="000000"/>
              </a:solidFill>
              <a:latin typeface="Arial"/>
            </a:endParaRPr>
          </a:p>
        </p:txBody>
      </p:sp>
      <p:sp>
        <p:nvSpPr>
          <p:cNvPr id="709"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Avoiding Compliance Pitfalls</a:t>
            </a:r>
            <a:endParaRPr b="0" lang="en-US" sz="4800" spc="-1" strike="noStrike">
              <a:solidFill>
                <a:srgbClr val="000000"/>
              </a:solidFill>
              <a:latin typeface="Arial"/>
            </a:endParaRPr>
          </a:p>
        </p:txBody>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Compliance Pitfalls</a:t>
            </a:r>
            <a:endParaRPr b="0" lang="en-US" sz="4000" spc="-1" strike="noStrike">
              <a:solidFill>
                <a:srgbClr val="000000"/>
              </a:solidFill>
              <a:latin typeface="Arial"/>
            </a:endParaRPr>
          </a:p>
        </p:txBody>
      </p:sp>
      <p:sp>
        <p:nvSpPr>
          <p:cNvPr id="711"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This chapter will describe some potential pitfalls to avoid in the compliance process:</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Intellectual Property (IP) pitfalls</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License Compliance pitfalls</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Compliance Process pitfalls</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Copyright Concepts in Software</a:t>
            </a:r>
            <a:endParaRPr b="0" lang="en-US" sz="4000" spc="-1" strike="noStrike">
              <a:solidFill>
                <a:srgbClr val="000000"/>
              </a:solidFill>
              <a:latin typeface="Arial"/>
            </a:endParaRPr>
          </a:p>
        </p:txBody>
      </p:sp>
      <p:sp>
        <p:nvSpPr>
          <p:cNvPr id="228" name="TextShape 2"/>
          <p:cNvSpPr txBox="1"/>
          <p:nvPr/>
        </p:nvSpPr>
        <p:spPr>
          <a:xfrm>
            <a:off x="712800" y="1470960"/>
            <a:ext cx="10640520" cy="499104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Basic rule: copyright protects creative works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Copyright generally applies to literary works, such as books, movies, pictures, music, maps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Software is protected by copyright</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Not the functionality (that’s protected by patents) but the expression (creativity in implementation details)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Includes Binary Code and Source Code </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copyright owner only has control over the work that he or she created, not someone else’s independent creation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Infringement may occur if copying without the permission of the author</a:t>
            </a:r>
            <a:endParaRPr b="0" lang="en-US" sz="24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Intellectual Property Pitfalls</a:t>
            </a:r>
            <a:endParaRPr b="0" lang="en-US" sz="4000" spc="-1" strike="noStrike">
              <a:solidFill>
                <a:srgbClr val="000000"/>
              </a:solidFill>
              <a:latin typeface="Arial"/>
            </a:endParaRPr>
          </a:p>
        </p:txBody>
      </p:sp>
      <p:graphicFrame>
        <p:nvGraphicFramePr>
          <p:cNvPr id="713" name="Table 2"/>
          <p:cNvGraphicFramePr/>
          <p:nvPr/>
        </p:nvGraphicFramePr>
        <p:xfrm>
          <a:off x="667440" y="1590480"/>
          <a:ext cx="10719360" cy="4650840"/>
        </p:xfrm>
        <a:graphic>
          <a:graphicData uri="http://schemas.openxmlformats.org/drawingml/2006/table">
            <a:tbl>
              <a:tblPr/>
              <a:tblGrid>
                <a:gridCol w="3659760"/>
                <a:gridCol w="3529080"/>
                <a:gridCol w="3530880"/>
              </a:tblGrid>
              <a:tr h="457200">
                <a:tc>
                  <a:txBody>
                    <a:bodyPr lIns="90000" rIns="90000" tIns="46800" bIns="46800"/>
                    <a:p>
                      <a:pPr marL="343080" indent="-342720" algn="ctr">
                        <a:lnSpc>
                          <a:spcPct val="100000"/>
                        </a:lnSpc>
                      </a:pPr>
                      <a:r>
                        <a:rPr b="1" lang="en-US" sz="1600" spc="-1" strike="noStrike">
                          <a:solidFill>
                            <a:srgbClr val="292934"/>
                          </a:solidFill>
                          <a:latin typeface="Roboto"/>
                          <a:ea typeface="Roboto"/>
                        </a:rPr>
                        <a:t>Type &amp; Description</a:t>
                      </a:r>
                      <a:endParaRPr b="0" lang="en-US" sz="16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600" spc="-1" strike="noStrike">
                          <a:solidFill>
                            <a:srgbClr val="292934"/>
                          </a:solidFill>
                          <a:latin typeface="Roboto"/>
                          <a:ea typeface="Roboto"/>
                        </a:rPr>
                        <a:t> </a:t>
                      </a:r>
                      <a:r>
                        <a:rPr b="1" lang="en-US" sz="1600" spc="-1" strike="noStrike">
                          <a:solidFill>
                            <a:srgbClr val="292934"/>
                          </a:solidFill>
                          <a:latin typeface="Roboto"/>
                          <a:ea typeface="Roboto"/>
                        </a:rPr>
                        <a:t>Discovery</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600" spc="-1" strike="noStrike">
                          <a:solidFill>
                            <a:srgbClr val="292934"/>
                          </a:solidFill>
                          <a:latin typeface="Roboto"/>
                          <a:ea typeface="Roboto"/>
                        </a:rPr>
                        <a:t>Avoidance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194000">
                <a:tc>
                  <a:txBody>
                    <a:bodyPr lIns="90000" rIns="90000" tIns="46800" bIns="46800"/>
                    <a:p>
                      <a:pPr>
                        <a:lnSpc>
                          <a:spcPct val="100000"/>
                        </a:lnSpc>
                      </a:pPr>
                      <a:r>
                        <a:rPr b="1" lang="en-US" sz="1800" spc="-1" strike="noStrike">
                          <a:solidFill>
                            <a:srgbClr val="0070c0"/>
                          </a:solidFill>
                          <a:latin typeface="Roboto"/>
                          <a:ea typeface="Roboto"/>
                        </a:rPr>
                        <a:t>Unplanned inclusion of copyleft FOSS into proprietary or 3rd party code:</a:t>
                      </a:r>
                      <a:r>
                        <a:rPr b="0" lang="en-US" sz="1800" spc="-1" strike="noStrike">
                          <a:solidFill>
                            <a:srgbClr val="0070c0"/>
                          </a:solidFill>
                          <a:latin typeface="Roboto"/>
                          <a:ea typeface="Roboto"/>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600" spc="-1" strike="noStrike">
                          <a:solidFill>
                            <a:srgbClr val="292934"/>
                          </a:solidFill>
                          <a:latin typeface="Roboto"/>
                          <a:ea typeface="Roboto"/>
                        </a:rPr>
                        <a:t>This type of failure occurs during the development process when engineers add FOSS code into source code that is intended to be proprietary in conflict with the FOSS policy.</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nSpc>
                          <a:spcPct val="100000"/>
                        </a:lnSpc>
                      </a:pPr>
                      <a:r>
                        <a:rPr b="0" lang="en-US" sz="1600" spc="-1" strike="noStrike">
                          <a:solidFill>
                            <a:srgbClr val="292934"/>
                          </a:solidFill>
                          <a:latin typeface="Roboto"/>
                          <a:ea typeface="Roboto"/>
                        </a:rPr>
                        <a:t>This type of failure can be</a:t>
                      </a:r>
                      <a:endParaRPr b="0" lang="en-US" sz="1600" spc="-1" strike="noStrike">
                        <a:latin typeface="Arial"/>
                      </a:endParaRPr>
                    </a:p>
                    <a:p>
                      <a:pPr>
                        <a:lnSpc>
                          <a:spcPct val="100000"/>
                        </a:lnSpc>
                      </a:pPr>
                      <a:r>
                        <a:rPr b="0" lang="en-US" sz="1600" spc="-1" strike="noStrike">
                          <a:solidFill>
                            <a:srgbClr val="292934"/>
                          </a:solidFill>
                          <a:latin typeface="Roboto"/>
                          <a:ea typeface="Roboto"/>
                        </a:rPr>
                        <a:t>discovered by scanning or auditing the source code for possible</a:t>
                      </a:r>
                      <a:endParaRPr b="0" lang="en-US" sz="1600" spc="-1" strike="noStrike">
                        <a:latin typeface="Arial"/>
                      </a:endParaRPr>
                    </a:p>
                    <a:p>
                      <a:pPr>
                        <a:lnSpc>
                          <a:spcPct val="100000"/>
                        </a:lnSpc>
                      </a:pPr>
                      <a:r>
                        <a:rPr b="0" lang="en-US" sz="1600" spc="-1" strike="noStrike">
                          <a:solidFill>
                            <a:srgbClr val="292934"/>
                          </a:solidFill>
                          <a:latin typeface="Roboto"/>
                          <a:ea typeface="Roboto"/>
                        </a:rPr>
                        <a:t>matches with:</a:t>
                      </a:r>
                      <a:endParaRPr b="0" lang="en-US" sz="1600" spc="-1" strike="noStrike">
                        <a:latin typeface="Arial"/>
                      </a:endParaRPr>
                    </a:p>
                    <a:p>
                      <a:pPr marL="285840" indent="-285480">
                        <a:lnSpc>
                          <a:spcPct val="100000"/>
                        </a:lnSpc>
                        <a:buClr>
                          <a:srgbClr val="292934"/>
                        </a:buClr>
                        <a:buFont typeface="Arial"/>
                        <a:buChar char="•"/>
                      </a:pPr>
                      <a:r>
                        <a:rPr b="0" lang="en-US" sz="1600" spc="-1" strike="noStrike">
                          <a:solidFill>
                            <a:srgbClr val="292934"/>
                          </a:solidFill>
                          <a:latin typeface="Roboto"/>
                          <a:ea typeface="Roboto"/>
                        </a:rPr>
                        <a:t>FOSS source code </a:t>
                      </a:r>
                      <a:endParaRPr b="0" lang="en-US" sz="1600" spc="-1" strike="noStrike">
                        <a:latin typeface="Arial"/>
                      </a:endParaRPr>
                    </a:p>
                    <a:p>
                      <a:pPr marL="285840" indent="-285480">
                        <a:lnSpc>
                          <a:spcPct val="100000"/>
                        </a:lnSpc>
                        <a:buClr>
                          <a:srgbClr val="292934"/>
                        </a:buClr>
                        <a:buFont typeface="Arial"/>
                        <a:buChar char="•"/>
                      </a:pPr>
                      <a:r>
                        <a:rPr b="0" lang="en-US" sz="1600" spc="-1" strike="noStrike">
                          <a:solidFill>
                            <a:srgbClr val="292934"/>
                          </a:solidFill>
                          <a:latin typeface="Roboto"/>
                          <a:ea typeface="Roboto"/>
                        </a:rPr>
                        <a:t>Copyright notices</a:t>
                      </a:r>
                      <a:endParaRPr b="0" lang="en-US" sz="1600" spc="-1" strike="noStrike">
                        <a:latin typeface="Arial"/>
                      </a:endParaRPr>
                    </a:p>
                    <a:p>
                      <a:pPr>
                        <a:lnSpc>
                          <a:spcPct val="100000"/>
                        </a:lnSpc>
                      </a:pPr>
                      <a:r>
                        <a:rPr b="0" lang="en-US" sz="1600" spc="-1" strike="noStrike">
                          <a:solidFill>
                            <a:srgbClr val="292934"/>
                          </a:solidFill>
                          <a:latin typeface="Roboto"/>
                          <a:ea typeface="Roboto"/>
                        </a:rPr>
                        <a:t>Automated source code scanning tools may be used for this purpose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avoided by: </a:t>
                      </a:r>
                      <a:endParaRPr b="0" lang="en-US" sz="1600" spc="-1" strike="noStrike">
                        <a:latin typeface="Arial"/>
                      </a:endParaRPr>
                    </a:p>
                    <a:p>
                      <a:pPr marL="343080" indent="-342720">
                        <a:lnSpc>
                          <a:spcPct val="100000"/>
                        </a:lnSpc>
                        <a:buClr>
                          <a:srgbClr val="292934"/>
                        </a:buClr>
                        <a:buFont typeface="Arial"/>
                        <a:buChar char="•"/>
                      </a:pPr>
                      <a:r>
                        <a:rPr b="0" lang="en-US" sz="1600" spc="-1" strike="noStrike">
                          <a:solidFill>
                            <a:srgbClr val="292934"/>
                          </a:solidFill>
                          <a:latin typeface="Roboto"/>
                          <a:ea typeface="Roboto"/>
                        </a:rPr>
                        <a:t>Offering training to engineering staff about compliance issues, the different types of FOSS licenses and the implications of including FOSS in proprietary source code </a:t>
                      </a:r>
                      <a:endParaRPr b="0" lang="en-US" sz="1600" spc="-1" strike="noStrike">
                        <a:latin typeface="Arial"/>
                      </a:endParaRPr>
                    </a:p>
                    <a:p>
                      <a:pPr marL="343080" indent="-342720">
                        <a:lnSpc>
                          <a:spcPct val="100000"/>
                        </a:lnSpc>
                        <a:buClr>
                          <a:srgbClr val="292934"/>
                        </a:buClr>
                        <a:buFont typeface="Arial"/>
                        <a:buChar char="•"/>
                      </a:pPr>
                      <a:r>
                        <a:rPr b="0" lang="en-US" sz="1600" spc="-1" strike="noStrike">
                          <a:solidFill>
                            <a:srgbClr val="292934"/>
                          </a:solidFill>
                          <a:latin typeface="Roboto"/>
                          <a:ea typeface="Roboto"/>
                        </a:rPr>
                        <a:t>Conducting regular source code scans or audits for all the source code in the build environment. </a:t>
                      </a:r>
                      <a:endParaRPr b="0" lang="en-US" sz="1600" spc="-1" strike="noStrike">
                        <a:latin typeface="Arial"/>
                      </a:endParaRPr>
                    </a:p>
                    <a:p>
                      <a:pPr marL="343080" indent="-342720">
                        <a:lnSpc>
                          <a:spcPct val="100000"/>
                        </a:lnSpc>
                      </a:pPr>
                      <a:endParaRPr b="0" lang="en-US" sz="1600" spc="-1" strike="noStrike">
                        <a:latin typeface="Arial"/>
                      </a:endParaRPr>
                    </a:p>
                    <a:p>
                      <a:pPr marL="343080" indent="-342720">
                        <a:lnSpc>
                          <a:spcPct val="100000"/>
                        </a:lnSpc>
                      </a:pP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Intellectual Property Pitfalls</a:t>
            </a:r>
            <a:endParaRPr b="0" lang="en-US" sz="4000" spc="-1" strike="noStrike">
              <a:solidFill>
                <a:srgbClr val="000000"/>
              </a:solidFill>
              <a:latin typeface="Arial"/>
            </a:endParaRPr>
          </a:p>
        </p:txBody>
      </p:sp>
      <p:graphicFrame>
        <p:nvGraphicFramePr>
          <p:cNvPr id="715" name="Table 2"/>
          <p:cNvGraphicFramePr/>
          <p:nvPr/>
        </p:nvGraphicFramePr>
        <p:xfrm>
          <a:off x="753480" y="1479600"/>
          <a:ext cx="10666800" cy="4790160"/>
        </p:xfrm>
        <a:graphic>
          <a:graphicData uri="http://schemas.openxmlformats.org/drawingml/2006/table">
            <a:tbl>
              <a:tblPr/>
              <a:tblGrid>
                <a:gridCol w="3642120"/>
                <a:gridCol w="3512520"/>
                <a:gridCol w="3512520"/>
              </a:tblGrid>
              <a:tr h="379080">
                <a:tc>
                  <a:txBody>
                    <a:bodyPr lIns="90000" rIns="90000" tIns="46800" bIns="46800"/>
                    <a:p>
                      <a:pPr marL="343080" indent="-342720" algn="ctr">
                        <a:lnSpc>
                          <a:spcPct val="100000"/>
                        </a:lnSpc>
                      </a:pPr>
                      <a:r>
                        <a:rPr b="1" lang="en-US" sz="1600" spc="-1" strike="noStrike">
                          <a:solidFill>
                            <a:srgbClr val="292934"/>
                          </a:solidFill>
                          <a:latin typeface="Roboto"/>
                          <a:ea typeface="Roboto"/>
                        </a:rPr>
                        <a:t>Type &amp; Description</a:t>
                      </a:r>
                      <a:endParaRPr b="0" lang="en-US" sz="16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600" spc="-1" strike="noStrike">
                          <a:solidFill>
                            <a:srgbClr val="292934"/>
                          </a:solidFill>
                          <a:latin typeface="Roboto"/>
                          <a:ea typeface="Roboto"/>
                        </a:rPr>
                        <a:t> </a:t>
                      </a:r>
                      <a:r>
                        <a:rPr b="1" lang="en-US" sz="1600" spc="-1" strike="noStrike">
                          <a:solidFill>
                            <a:srgbClr val="292934"/>
                          </a:solidFill>
                          <a:latin typeface="Roboto"/>
                          <a:ea typeface="Roboto"/>
                        </a:rPr>
                        <a:t>Discovery</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gn="ctr">
                        <a:lnSpc>
                          <a:spcPct val="100000"/>
                        </a:lnSpc>
                      </a:pPr>
                      <a:r>
                        <a:rPr b="1" lang="en-US" sz="1600" spc="-1" strike="noStrike">
                          <a:solidFill>
                            <a:srgbClr val="292934"/>
                          </a:solidFill>
                          <a:latin typeface="Roboto"/>
                          <a:ea typeface="Roboto"/>
                        </a:rPr>
                        <a:t>Avoidance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079800">
                <a:tc>
                  <a:txBody>
                    <a:bodyPr lIns="90000" rIns="90000" tIns="46800" bIns="46800"/>
                    <a:p>
                      <a:pPr>
                        <a:lnSpc>
                          <a:spcPct val="100000"/>
                        </a:lnSpc>
                      </a:pPr>
                      <a:r>
                        <a:rPr b="1" lang="en-US" sz="1800" spc="-1" strike="noStrike">
                          <a:solidFill>
                            <a:srgbClr val="0070c0"/>
                          </a:solidFill>
                          <a:latin typeface="Roboto"/>
                          <a:ea typeface="Roboto"/>
                        </a:rPr>
                        <a:t>Unplanned linking of copyleft FOSS and proprietary source code: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600" spc="-1" strike="noStrike">
                          <a:solidFill>
                            <a:srgbClr val="292934"/>
                          </a:solidFill>
                          <a:latin typeface="Roboto"/>
                          <a:ea typeface="Roboto"/>
                        </a:rPr>
                        <a:t>This type of failure occurs as </a:t>
                      </a:r>
                      <a:endParaRPr b="0" lang="en-US" sz="1600" spc="-1" strike="noStrike">
                        <a:latin typeface="Arial"/>
                      </a:endParaRPr>
                    </a:p>
                    <a:p>
                      <a:pPr>
                        <a:lnSpc>
                          <a:spcPct val="100000"/>
                        </a:lnSpc>
                      </a:pPr>
                      <a:r>
                        <a:rPr b="0" lang="en-US" sz="1600" spc="-1" strike="noStrike">
                          <a:solidFill>
                            <a:srgbClr val="292934"/>
                          </a:solidFill>
                          <a:latin typeface="Roboto"/>
                          <a:ea typeface="Roboto"/>
                        </a:rPr>
                        <a:t>a result of linking software with conflicting or incompatible licenses. The legal effect of linking is subject to debate in the FOSS community.</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a:lnSpc>
                          <a:spcPct val="100000"/>
                        </a:lnSpc>
                      </a:pPr>
                      <a:r>
                        <a:rPr b="0" lang="en-US" sz="1600" spc="-1" strike="noStrike">
                          <a:solidFill>
                            <a:srgbClr val="292934"/>
                          </a:solidFill>
                          <a:latin typeface="Roboto"/>
                          <a:ea typeface="Roboto"/>
                        </a:rPr>
                        <a:t>discovered using a</a:t>
                      </a:r>
                      <a:endParaRPr b="0" lang="en-US" sz="1600" spc="-1" strike="noStrike">
                        <a:latin typeface="Arial"/>
                      </a:endParaRPr>
                    </a:p>
                    <a:p>
                      <a:pPr>
                        <a:lnSpc>
                          <a:spcPct val="100000"/>
                        </a:lnSpc>
                      </a:pPr>
                      <a:r>
                        <a:rPr b="0" lang="en-US" sz="1600" spc="-1" strike="noStrike">
                          <a:solidFill>
                            <a:srgbClr val="292934"/>
                          </a:solidFill>
                          <a:latin typeface="Roboto"/>
                          <a:ea typeface="Roboto"/>
                        </a:rPr>
                        <a:t>dependency tracking tool </a:t>
                      </a:r>
                      <a:endParaRPr b="0" lang="en-US" sz="1600" spc="-1" strike="noStrike">
                        <a:latin typeface="Arial"/>
                      </a:endParaRPr>
                    </a:p>
                    <a:p>
                      <a:pPr>
                        <a:lnSpc>
                          <a:spcPct val="100000"/>
                        </a:lnSpc>
                      </a:pPr>
                      <a:r>
                        <a:rPr b="0" lang="en-US" sz="1600" spc="-1" strike="noStrike">
                          <a:solidFill>
                            <a:srgbClr val="292934"/>
                          </a:solidFill>
                          <a:latin typeface="Roboto"/>
                          <a:ea typeface="Roboto"/>
                        </a:rPr>
                        <a:t>that shows any linking between</a:t>
                      </a:r>
                      <a:endParaRPr b="0" lang="en-US" sz="1600" spc="-1" strike="noStrike">
                        <a:latin typeface="Arial"/>
                      </a:endParaRPr>
                    </a:p>
                    <a:p>
                      <a:pPr>
                        <a:lnSpc>
                          <a:spcPct val="100000"/>
                        </a:lnSpc>
                      </a:pPr>
                      <a:r>
                        <a:rPr b="0" lang="en-US" sz="1600" spc="-1" strike="noStrike">
                          <a:solidFill>
                            <a:srgbClr val="292934"/>
                          </a:solidFill>
                          <a:latin typeface="Roboto"/>
                          <a:ea typeface="Roboto"/>
                        </a:rPr>
                        <a:t>different software</a:t>
                      </a:r>
                      <a:endParaRPr b="0" lang="en-US" sz="1600" spc="-1" strike="noStrike">
                        <a:latin typeface="Arial"/>
                      </a:endParaRPr>
                    </a:p>
                    <a:p>
                      <a:pPr>
                        <a:lnSpc>
                          <a:spcPct val="100000"/>
                        </a:lnSpc>
                      </a:pPr>
                      <a:r>
                        <a:rPr b="0" lang="en-US" sz="1600" spc="-1" strike="noStrike">
                          <a:solidFill>
                            <a:srgbClr val="292934"/>
                          </a:solidFill>
                          <a:latin typeface="Roboto"/>
                          <a:ea typeface="Roboto"/>
                        </a:rPr>
                        <a:t>components.</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a:t>
                      </a:r>
                      <a:endParaRPr b="0" lang="en-US" sz="1600" spc="-1" strike="noStrike">
                        <a:latin typeface="Arial"/>
                      </a:endParaRPr>
                    </a:p>
                    <a:p>
                      <a:pPr marL="533520" indent="-533160">
                        <a:lnSpc>
                          <a:spcPct val="100000"/>
                        </a:lnSpc>
                      </a:pPr>
                      <a:r>
                        <a:rPr b="0" lang="en-US" sz="1600" spc="-1" strike="noStrike">
                          <a:solidFill>
                            <a:srgbClr val="292934"/>
                          </a:solidFill>
                          <a:latin typeface="Roboto"/>
                          <a:ea typeface="Roboto"/>
                        </a:rPr>
                        <a:t>avoided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Offering training to engineering staff to avoid linking software components with licenses that conflict with you FOSS policies which will take a position on these legal risks</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Continuously running the dependency tracking tool over your build environment</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722600">
                <a:tc>
                  <a:txBody>
                    <a:bodyPr lIns="90000" rIns="90000" tIns="46800" bIns="46800"/>
                    <a:p>
                      <a:pPr>
                        <a:lnSpc>
                          <a:spcPct val="100000"/>
                        </a:lnSpc>
                      </a:pPr>
                      <a:r>
                        <a:rPr b="1" lang="en-US" sz="1800" spc="-1" strike="noStrike">
                          <a:solidFill>
                            <a:srgbClr val="0070c0"/>
                          </a:solidFill>
                          <a:latin typeface="Roboto"/>
                          <a:ea typeface="Roboto"/>
                        </a:rPr>
                        <a:t>Inclusion of proprietary </a:t>
                      </a:r>
                      <a:endParaRPr b="0" lang="en-US" sz="1800" spc="-1" strike="noStrike">
                        <a:latin typeface="Arial"/>
                      </a:endParaRPr>
                    </a:p>
                    <a:p>
                      <a:pPr>
                        <a:lnSpc>
                          <a:spcPct val="100000"/>
                        </a:lnSpc>
                      </a:pPr>
                      <a:r>
                        <a:rPr b="1" lang="en-US" sz="1800" spc="-1" strike="noStrike">
                          <a:solidFill>
                            <a:srgbClr val="0070c0"/>
                          </a:solidFill>
                          <a:latin typeface="Roboto"/>
                          <a:ea typeface="Roboto"/>
                        </a:rPr>
                        <a:t>code into copyleft FOSS through </a:t>
                      </a:r>
                      <a:endParaRPr b="0" lang="en-US" sz="1800" spc="-1" strike="noStrike">
                        <a:latin typeface="Arial"/>
                      </a:endParaRPr>
                    </a:p>
                    <a:p>
                      <a:pPr>
                        <a:lnSpc>
                          <a:spcPct val="100000"/>
                        </a:lnSpc>
                      </a:pPr>
                      <a:r>
                        <a:rPr b="1" lang="en-US" sz="1800" spc="-1" strike="noStrike">
                          <a:solidFill>
                            <a:srgbClr val="0070c0"/>
                          </a:solidFill>
                          <a:latin typeface="Roboto"/>
                          <a:ea typeface="Roboto"/>
                        </a:rPr>
                        <a:t>source code modifications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nSpc>
                          <a:spcPct val="100000"/>
                        </a:lnSpc>
                      </a:pPr>
                      <a:r>
                        <a:rPr b="0" lang="en-US" sz="1600" spc="-1" strike="noStrike">
                          <a:solidFill>
                            <a:srgbClr val="292934"/>
                          </a:solidFill>
                          <a:latin typeface="Roboto"/>
                          <a:ea typeface="Roboto"/>
                        </a:rPr>
                        <a:t>This type of failure can be</a:t>
                      </a:r>
                      <a:endParaRPr b="0" lang="en-US" sz="1600" spc="-1" strike="noStrike">
                        <a:latin typeface="Arial"/>
                      </a:endParaRPr>
                    </a:p>
                    <a:p>
                      <a:pPr>
                        <a:lnSpc>
                          <a:spcPct val="100000"/>
                        </a:lnSpc>
                      </a:pPr>
                      <a:r>
                        <a:rPr b="0" lang="en-US" sz="1600" spc="-1" strike="noStrike">
                          <a:solidFill>
                            <a:srgbClr val="292934"/>
                          </a:solidFill>
                          <a:latin typeface="Roboto"/>
                          <a:ea typeface="Roboto"/>
                        </a:rPr>
                        <a:t>discovered using the audits or scans to identify and analyze the source code you introduced to the FOSS component.</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failures can be</a:t>
                      </a:r>
                      <a:endParaRPr b="0" lang="en-US" sz="1600" spc="-1" strike="noStrike">
                        <a:latin typeface="Arial"/>
                      </a:endParaRPr>
                    </a:p>
                    <a:p>
                      <a:pPr marL="533520" indent="-533160">
                        <a:lnSpc>
                          <a:spcPct val="100000"/>
                        </a:lnSpc>
                      </a:pPr>
                      <a:r>
                        <a:rPr b="0" lang="en-US" sz="1600" spc="-1" strike="noStrike">
                          <a:solidFill>
                            <a:srgbClr val="292934"/>
                          </a:solidFill>
                          <a:latin typeface="Roboto"/>
                          <a:ea typeface="Roboto"/>
                        </a:rPr>
                        <a:t>avoided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Offering training to engineering staff</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Conducting regular code audits</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716" name="Table 1"/>
          <p:cNvGraphicFramePr/>
          <p:nvPr/>
        </p:nvGraphicFramePr>
        <p:xfrm>
          <a:off x="903960" y="1550880"/>
          <a:ext cx="10317600" cy="4428720"/>
        </p:xfrm>
        <a:graphic>
          <a:graphicData uri="http://schemas.openxmlformats.org/drawingml/2006/table">
            <a:tbl>
              <a:tblPr/>
              <a:tblGrid>
                <a:gridCol w="3762720"/>
                <a:gridCol w="6555240"/>
              </a:tblGrid>
              <a:tr h="379080">
                <a:tc>
                  <a:txBody>
                    <a:bodyPr lIns="90000" rIns="90000" tIns="46800" bIns="46800"/>
                    <a:p>
                      <a:pPr marL="343080" indent="-342720" algn="ctr">
                        <a:lnSpc>
                          <a:spcPct val="100000"/>
                        </a:lnSpc>
                      </a:pPr>
                      <a:r>
                        <a:rPr b="1" lang="en-US" sz="1600" spc="-1" strike="noStrike">
                          <a:solidFill>
                            <a:srgbClr val="292934"/>
                          </a:solidFill>
                          <a:latin typeface="Roboto"/>
                          <a:ea typeface="Roboto"/>
                        </a:rPr>
                        <a:t>Type &amp; Description </a:t>
                      </a:r>
                      <a:endParaRPr b="0" lang="en-US" sz="16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600" spc="-1" strike="noStrike">
                          <a:solidFill>
                            <a:srgbClr val="292934"/>
                          </a:solidFill>
                          <a:latin typeface="Roboto"/>
                          <a:ea typeface="Roboto"/>
                        </a:rPr>
                        <a:t>Avoidance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009520">
                <a:tc>
                  <a:txBody>
                    <a:bodyPr lIns="90000" rIns="90000" tIns="46800" bIns="46800"/>
                    <a:p>
                      <a:pPr>
                        <a:lnSpc>
                          <a:spcPct val="100000"/>
                        </a:lnSpc>
                      </a:pPr>
                      <a:r>
                        <a:rPr b="1" lang="en-US" sz="1800" spc="-1" strike="noStrike">
                          <a:solidFill>
                            <a:srgbClr val="0070c0"/>
                          </a:solidFill>
                          <a:latin typeface="Roboto"/>
                          <a:ea typeface="Roboto"/>
                        </a:rPr>
                        <a:t>Failure to Provide Accompanying Source Code/appropriate license, attribution or notice information </a:t>
                      </a:r>
                      <a:endParaRPr b="0" lang="en-US" sz="1800" spc="-1" strike="noStrike">
                        <a:latin typeface="Arial"/>
                      </a:endParaRPr>
                    </a:p>
                    <a:p>
                      <a:pPr>
                        <a:lnSpc>
                          <a:spcPct val="100000"/>
                        </a:lnSpc>
                      </a:pP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nSpc>
                          <a:spcPct val="100000"/>
                        </a:lnSpc>
                      </a:pPr>
                      <a:r>
                        <a:rPr b="0" lang="en-US" sz="1600" spc="-1" strike="noStrike">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603800">
                <a:tc>
                  <a:txBody>
                    <a:bodyPr lIns="90000" rIns="90000" tIns="46800" bIns="46800"/>
                    <a:p>
                      <a:pPr>
                        <a:lnSpc>
                          <a:spcPct val="100000"/>
                        </a:lnSpc>
                      </a:pPr>
                      <a:r>
                        <a:rPr b="1" lang="en-US" sz="1800" spc="-1" strike="noStrike">
                          <a:solidFill>
                            <a:srgbClr val="0070c0"/>
                          </a:solidFill>
                          <a:latin typeface="Roboto"/>
                          <a:ea typeface="Roboto"/>
                        </a:rPr>
                        <a:t>Providing the Incorrect Version of Accompanying Source Code</a:t>
                      </a:r>
                      <a:endParaRPr b="0" lang="en-US" sz="1800" spc="-1" strike="noStrike">
                        <a:latin typeface="Arial"/>
                      </a:endParaRPr>
                    </a:p>
                    <a:p>
                      <a:pPr>
                        <a:lnSpc>
                          <a:spcPct val="100000"/>
                        </a:lnSpc>
                      </a:pP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nSpc>
                          <a:spcPct val="100000"/>
                        </a:lnSpc>
                      </a:pPr>
                      <a:r>
                        <a:rPr b="0" lang="en-US" sz="1600" spc="-1" strike="noStrike">
                          <a:solidFill>
                            <a:srgbClr val="292934"/>
                          </a:solidFill>
                          <a:latin typeface="Roboto"/>
                          <a:ea typeface="Roboto"/>
                        </a:rPr>
                        <a:t>This type of failure can be avoided by adding a verification </a:t>
                      </a:r>
                      <a:endParaRPr b="0" lang="en-US" sz="1600" spc="-1" strike="noStrike">
                        <a:latin typeface="Arial"/>
                      </a:endParaRPr>
                    </a:p>
                    <a:p>
                      <a:pPr>
                        <a:lnSpc>
                          <a:spcPct val="100000"/>
                        </a:lnSpc>
                      </a:pPr>
                      <a:r>
                        <a:rPr b="0" lang="en-US" sz="1600" spc="-1" strike="noStrike">
                          <a:solidFill>
                            <a:srgbClr val="292934"/>
                          </a:solidFill>
                          <a:latin typeface="Roboto"/>
                          <a:ea typeface="Roboto"/>
                        </a:rPr>
                        <a:t>step into the compliance process to ensure that the accompanying source code for the binary version is being published.</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655280">
                <a:tc>
                  <a:txBody>
                    <a:bodyPr lIns="90000" rIns="90000" tIns="46800" bIns="46800"/>
                    <a:p>
                      <a:pPr>
                        <a:lnSpc>
                          <a:spcPct val="100000"/>
                        </a:lnSpc>
                      </a:pPr>
                      <a:r>
                        <a:rPr b="1" lang="en-US" sz="1800" spc="-1" strike="noStrike">
                          <a:solidFill>
                            <a:srgbClr val="0070c0"/>
                          </a:solidFill>
                          <a:latin typeface="Roboto"/>
                          <a:ea typeface="Roboto"/>
                        </a:rPr>
                        <a:t>Failure to Provide Accompanying Source Code for FOSS Component Modifications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 avoided by adding a verification </a:t>
                      </a:r>
                      <a:endParaRPr b="0" lang="en-US" sz="1600" spc="-1" strike="noStrike">
                        <a:latin typeface="Arial"/>
                      </a:endParaRPr>
                    </a:p>
                    <a:p>
                      <a:pPr>
                        <a:lnSpc>
                          <a:spcPct val="100000"/>
                        </a:lnSpc>
                      </a:pPr>
                      <a:r>
                        <a:rPr b="0" lang="en-US" sz="1600" spc="-1" strike="noStrike">
                          <a:solidFill>
                            <a:srgbClr val="292934"/>
                          </a:solidFill>
                          <a:latin typeface="Roboto"/>
                          <a:ea typeface="Roboto"/>
                        </a:rPr>
                        <a:t>step into the compliance process to ensure that source code for modifications are published, rather than only the original source code for the FOSS component</a:t>
                      </a:r>
                      <a:endParaRPr b="0" lang="en-US" sz="1600" spc="-1" strike="noStrike">
                        <a:latin typeface="Arial"/>
                      </a:endParaRPr>
                    </a:p>
                    <a:p>
                      <a:pPr>
                        <a:lnSpc>
                          <a:spcPct val="100000"/>
                        </a:lnSpc>
                      </a:pPr>
                      <a:r>
                        <a:rPr b="0" lang="en-US" sz="2800" spc="-1" strike="noStrike">
                          <a:solidFill>
                            <a:srgbClr val="292934"/>
                          </a:solidFill>
                          <a:latin typeface="Roboto"/>
                          <a:ea typeface="Roboto"/>
                        </a:rPr>
                        <a:t> </a:t>
                      </a:r>
                      <a:endParaRPr b="0" lang="en-US"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
        <p:nvSpPr>
          <p:cNvPr id="717" name="TextShape 2"/>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License Compliance Pitfalls</a:t>
            </a:r>
            <a:endParaRPr b="0" lang="en-US" sz="4000" spc="-1" strike="noStrike">
              <a:solidFill>
                <a:srgbClr val="000000"/>
              </a:solidFill>
              <a:latin typeface="Arial"/>
            </a:endParaRPr>
          </a:p>
        </p:txBody>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License Compliance Pitfalls</a:t>
            </a:r>
            <a:endParaRPr b="0" lang="en-US" sz="4000" spc="-1" strike="noStrike">
              <a:solidFill>
                <a:srgbClr val="000000"/>
              </a:solidFill>
              <a:latin typeface="Arial"/>
            </a:endParaRPr>
          </a:p>
        </p:txBody>
      </p:sp>
      <p:graphicFrame>
        <p:nvGraphicFramePr>
          <p:cNvPr id="719" name="Table 2"/>
          <p:cNvGraphicFramePr/>
          <p:nvPr/>
        </p:nvGraphicFramePr>
        <p:xfrm>
          <a:off x="784080" y="1516320"/>
          <a:ext cx="10517040" cy="4574160"/>
        </p:xfrm>
        <a:graphic>
          <a:graphicData uri="http://schemas.openxmlformats.org/drawingml/2006/table">
            <a:tbl>
              <a:tblPr/>
              <a:tblGrid>
                <a:gridCol w="3835440"/>
                <a:gridCol w="6681960"/>
              </a:tblGrid>
              <a:tr h="480600">
                <a:tc>
                  <a:txBody>
                    <a:bodyPr lIns="90000" rIns="90000" tIns="46800" bIns="46800"/>
                    <a:p>
                      <a:pPr marL="343080" indent="-342720" algn="ctr">
                        <a:lnSpc>
                          <a:spcPct val="100000"/>
                        </a:lnSpc>
                      </a:pPr>
                      <a:r>
                        <a:rPr b="1" lang="en-US" sz="1600" spc="-1" strike="noStrike">
                          <a:solidFill>
                            <a:srgbClr val="292934"/>
                          </a:solidFill>
                          <a:latin typeface="Roboto"/>
                          <a:ea typeface="Roboto"/>
                        </a:rPr>
                        <a:t>Type &amp; Description </a:t>
                      </a:r>
                      <a:endParaRPr b="0" lang="en-US" sz="16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gn="ctr">
                        <a:lnSpc>
                          <a:spcPct val="100000"/>
                        </a:lnSpc>
                      </a:pPr>
                      <a:r>
                        <a:rPr b="1" lang="en-US" sz="1600" spc="-1" strike="noStrike">
                          <a:solidFill>
                            <a:srgbClr val="292934"/>
                          </a:solidFill>
                          <a:latin typeface="Roboto"/>
                          <a:ea typeface="Roboto"/>
                        </a:rPr>
                        <a:t>Avoidance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093920">
                <a:tc>
                  <a:txBody>
                    <a:bodyPr lIns="90000" rIns="90000" tIns="46800" bIns="46800"/>
                    <a:p>
                      <a:pPr>
                        <a:lnSpc>
                          <a:spcPct val="100000"/>
                        </a:lnSpc>
                      </a:pPr>
                      <a:r>
                        <a:rPr b="1" lang="en-US" sz="1800" spc="-1" strike="noStrike">
                          <a:solidFill>
                            <a:srgbClr val="0070c0"/>
                          </a:solidFill>
                          <a:latin typeface="Roboto"/>
                          <a:ea typeface="Roboto"/>
                        </a:rPr>
                        <a:t>Failure to mark FOSS </a:t>
                      </a:r>
                      <a:endParaRPr b="0" lang="en-US" sz="1800" spc="-1" strike="noStrike">
                        <a:latin typeface="Arial"/>
                      </a:endParaRPr>
                    </a:p>
                    <a:p>
                      <a:pPr>
                        <a:lnSpc>
                          <a:spcPct val="100000"/>
                        </a:lnSpc>
                      </a:pPr>
                      <a:r>
                        <a:rPr b="1" lang="en-US" sz="1800" spc="-1" strike="noStrike">
                          <a:solidFill>
                            <a:srgbClr val="0070c0"/>
                          </a:solidFill>
                          <a:latin typeface="Roboto"/>
                          <a:ea typeface="Roboto"/>
                        </a:rPr>
                        <a:t>Source Code </a:t>
                      </a:r>
                      <a:endParaRPr b="0" lang="en-US" sz="1800" spc="-1" strike="noStrike">
                        <a:latin typeface="Arial"/>
                      </a:endParaRPr>
                    </a:p>
                    <a:p>
                      <a:pPr>
                        <a:lnSpc>
                          <a:spcPct val="100000"/>
                        </a:lnSpc>
                      </a:pPr>
                      <a:r>
                        <a:rPr b="1" lang="en-US" sz="1800" spc="-1" strike="noStrike">
                          <a:solidFill>
                            <a:srgbClr val="0070c0"/>
                          </a:solidFill>
                          <a:latin typeface="Roboto"/>
                          <a:ea typeface="Roboto"/>
                        </a:rPr>
                        <a:t>Modifications: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600" spc="-1" strike="noStrike">
                          <a:solidFill>
                            <a:srgbClr val="292934"/>
                          </a:solidFill>
                          <a:latin typeface="Roboto"/>
                          <a:ea typeface="Roboto"/>
                        </a:rPr>
                        <a:t>Failure to mark FOSS source</a:t>
                      </a:r>
                      <a:endParaRPr b="0" lang="en-US" sz="1600" spc="-1" strike="noStrike">
                        <a:latin typeface="Arial"/>
                      </a:endParaRPr>
                    </a:p>
                    <a:p>
                      <a:pPr>
                        <a:lnSpc>
                          <a:spcPct val="100000"/>
                        </a:lnSpc>
                      </a:pPr>
                      <a:r>
                        <a:rPr b="0" lang="en-US" sz="1600" spc="-1" strike="noStrike">
                          <a:solidFill>
                            <a:srgbClr val="292934"/>
                          </a:solidFill>
                          <a:latin typeface="Roboto"/>
                          <a:ea typeface="Roboto"/>
                        </a:rPr>
                        <a:t>code that has been changed </a:t>
                      </a:r>
                      <a:endParaRPr b="0" lang="en-US" sz="1600" spc="-1" strike="noStrike">
                        <a:latin typeface="Arial"/>
                      </a:endParaRPr>
                    </a:p>
                    <a:p>
                      <a:pPr>
                        <a:lnSpc>
                          <a:spcPct val="100000"/>
                        </a:lnSpc>
                      </a:pPr>
                      <a:r>
                        <a:rPr b="0" lang="en-US" sz="1600" spc="-1" strike="noStrike">
                          <a:solidFill>
                            <a:srgbClr val="292934"/>
                          </a:solidFill>
                          <a:latin typeface="Roboto"/>
                          <a:ea typeface="Roboto"/>
                        </a:rPr>
                        <a:t>as required by the FOSS license (or providing information about modifications which has an insufficient level of detail or clarity to satisfy the license)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 avoided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Adding source code modification marking as a verification step before releasing the source code </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Offering training to engineering staff to ensure they update copyright markings or license information of all FOSS or proprietary software that is going to be released to the public</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Compliance Process Failures</a:t>
            </a:r>
            <a:endParaRPr b="0" lang="en-US" sz="4000" spc="-1" strike="noStrike">
              <a:solidFill>
                <a:srgbClr val="000000"/>
              </a:solidFill>
              <a:latin typeface="Arial"/>
            </a:endParaRPr>
          </a:p>
        </p:txBody>
      </p:sp>
      <p:graphicFrame>
        <p:nvGraphicFramePr>
          <p:cNvPr id="721" name="Table 2"/>
          <p:cNvGraphicFramePr/>
          <p:nvPr/>
        </p:nvGraphicFramePr>
        <p:xfrm>
          <a:off x="775080" y="1411920"/>
          <a:ext cx="10482480" cy="4906440"/>
        </p:xfrm>
        <a:graphic>
          <a:graphicData uri="http://schemas.openxmlformats.org/drawingml/2006/table">
            <a:tbl>
              <a:tblPr/>
              <a:tblGrid>
                <a:gridCol w="2690280"/>
                <a:gridCol w="3989160"/>
                <a:gridCol w="3803400"/>
              </a:tblGrid>
              <a:tr h="415800">
                <a:tc>
                  <a:txBody>
                    <a:bodyPr lIns="90000" rIns="90000" tIns="46800" bIns="46800"/>
                    <a:p>
                      <a:pPr marL="343080" indent="-342720" algn="ctr">
                        <a:lnSpc>
                          <a:spcPct val="100000"/>
                        </a:lnSpc>
                      </a:pPr>
                      <a:r>
                        <a:rPr b="1" lang="en-US" sz="1800" spc="-1" strike="noStrike">
                          <a:solidFill>
                            <a:srgbClr val="292934"/>
                          </a:solidFill>
                          <a:latin typeface="Roboto"/>
                          <a:ea typeface="Roboto"/>
                        </a:rPr>
                        <a:t>Description</a:t>
                      </a:r>
                      <a:endParaRPr b="0" lang="en-US" sz="18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800" spc="-1" strike="noStrike">
                          <a:solidFill>
                            <a:srgbClr val="292934"/>
                          </a:solidFill>
                          <a:latin typeface="Roboto"/>
                          <a:ea typeface="Roboto"/>
                        </a:rPr>
                        <a:t>Avoidance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800" spc="-1" strike="noStrike">
                          <a:solidFill>
                            <a:srgbClr val="292934"/>
                          </a:solidFill>
                          <a:latin typeface="Roboto"/>
                          <a:ea typeface="Roboto"/>
                        </a:rPr>
                        <a:t>Prevention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808360">
                <a:tc>
                  <a:txBody>
                    <a:bodyPr lIns="90000" rIns="90000" tIns="46800" bIns="46800"/>
                    <a:p>
                      <a:pPr>
                        <a:lnSpc>
                          <a:spcPct val="100000"/>
                        </a:lnSpc>
                      </a:pPr>
                      <a:r>
                        <a:rPr b="1" lang="en-US" sz="1800" spc="-1" strike="noStrike">
                          <a:solidFill>
                            <a:srgbClr val="0070c0"/>
                          </a:solidFill>
                          <a:latin typeface="Roboto"/>
                          <a:ea typeface="Roboto"/>
                        </a:rPr>
                        <a:t>Failure by developers to seek approval</a:t>
                      </a:r>
                      <a:endParaRPr b="0" lang="en-US" sz="1800" spc="-1" strike="noStrike">
                        <a:latin typeface="Arial"/>
                      </a:endParaRPr>
                    </a:p>
                    <a:p>
                      <a:pPr>
                        <a:lnSpc>
                          <a:spcPct val="100000"/>
                        </a:lnSpc>
                      </a:pPr>
                      <a:r>
                        <a:rPr b="1" lang="en-US" sz="1800" spc="-1" strike="noStrike">
                          <a:solidFill>
                            <a:srgbClr val="0070c0"/>
                          </a:solidFill>
                          <a:latin typeface="Roboto"/>
                          <a:ea typeface="Roboto"/>
                        </a:rPr>
                        <a:t>to use FOSS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avoided by offering training to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Engineering staff on the </a:t>
                      </a:r>
                      <a:endParaRPr b="0" lang="en-US" sz="1600" spc="-1" strike="noStrike">
                        <a:latin typeface="Arial"/>
                      </a:endParaRPr>
                    </a:p>
                    <a:p>
                      <a:pPr marL="343080" indent="-342720">
                        <a:lnSpc>
                          <a:spcPct val="100000"/>
                        </a:lnSpc>
                      </a:pPr>
                      <a:r>
                        <a:rPr b="0" lang="en-US" sz="1600" spc="-1" strike="noStrike">
                          <a:solidFill>
                            <a:srgbClr val="000000"/>
                          </a:solidFill>
                          <a:latin typeface="Roboto"/>
                          <a:ea typeface="Roboto"/>
                        </a:rPr>
                        <a:t>company’s </a:t>
                      </a:r>
                      <a:r>
                        <a:rPr b="0" lang="en-US" sz="1600" spc="-1" strike="noStrike">
                          <a:solidFill>
                            <a:srgbClr val="292934"/>
                          </a:solidFill>
                          <a:latin typeface="Roboto"/>
                          <a:ea typeface="Roboto"/>
                        </a:rPr>
                        <a:t>FOSS policies and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processes.</a:t>
                      </a:r>
                      <a:endParaRPr b="0" lang="en-US" sz="1600" spc="-1" strike="noStrike">
                        <a:latin typeface="Arial"/>
                      </a:endParaRPr>
                    </a:p>
                    <a:p>
                      <a:pPr marL="343080" indent="-342720">
                        <a:lnSpc>
                          <a:spcPct val="100000"/>
                        </a:lnSpc>
                      </a:pPr>
                      <a:endParaRPr b="0" lang="en-US" sz="1600" spc="-1" strike="noStrike">
                        <a:latin typeface="Arial"/>
                      </a:endParaRPr>
                    </a:p>
                    <a:p>
                      <a:pPr marL="343080" indent="-342720">
                        <a:lnSpc>
                          <a:spcPct val="100000"/>
                        </a:lnSpc>
                      </a:pP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533520" indent="-533160">
                        <a:lnSpc>
                          <a:spcPct val="100000"/>
                        </a:lnSpc>
                      </a:pPr>
                      <a:r>
                        <a:rPr b="0" lang="en-US" sz="1600" spc="-1" strike="noStrike">
                          <a:solidFill>
                            <a:srgbClr val="292934"/>
                          </a:solidFill>
                          <a:latin typeface="Roboto"/>
                          <a:ea typeface="Roboto"/>
                        </a:rPr>
                        <a:t>prevented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Conducting periodic full scan for the software platform to detect any “undeclared” FOSS usage</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Offering training to engineering staff on the company's FOSS policies and processes</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Including compliance in the employees performance review</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994040">
                <a:tc>
                  <a:txBody>
                    <a:bodyPr lIns="90000" rIns="90000" tIns="46800" bIns="46800"/>
                    <a:p>
                      <a:pPr>
                        <a:lnSpc>
                          <a:spcPct val="100000"/>
                        </a:lnSpc>
                      </a:pPr>
                      <a:r>
                        <a:rPr b="1" lang="en-US" sz="1800" spc="-1" strike="noStrike">
                          <a:solidFill>
                            <a:srgbClr val="0070c0"/>
                          </a:solidFill>
                          <a:latin typeface="Roboto"/>
                          <a:ea typeface="Roboto"/>
                        </a:rPr>
                        <a:t>Failure to take the </a:t>
                      </a:r>
                      <a:endParaRPr b="0" lang="en-US" sz="1800" spc="-1" strike="noStrike">
                        <a:latin typeface="Arial"/>
                      </a:endParaRPr>
                    </a:p>
                    <a:p>
                      <a:pPr>
                        <a:lnSpc>
                          <a:spcPct val="100000"/>
                        </a:lnSpc>
                      </a:pPr>
                      <a:r>
                        <a:rPr b="1" lang="en-US" sz="1800" spc="-1" strike="noStrike">
                          <a:solidFill>
                            <a:srgbClr val="0070c0"/>
                          </a:solidFill>
                          <a:latin typeface="Roboto"/>
                          <a:ea typeface="Roboto"/>
                        </a:rPr>
                        <a:t>FOSS training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avoided by ensuring that the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completion of the FOSS training is</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part of the employee’s</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professional development plan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and it is monitored for completion</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as part of the performance review </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prevented by mandating</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engineering staff to take the</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FOSS training by a specific date </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Compliance Process Failures</a:t>
            </a:r>
            <a:endParaRPr b="0" lang="en-US" sz="4000" spc="-1" strike="noStrike">
              <a:solidFill>
                <a:srgbClr val="000000"/>
              </a:solidFill>
              <a:latin typeface="Arial"/>
            </a:endParaRPr>
          </a:p>
        </p:txBody>
      </p:sp>
      <p:graphicFrame>
        <p:nvGraphicFramePr>
          <p:cNvPr id="723" name="Table 2"/>
          <p:cNvGraphicFramePr/>
          <p:nvPr/>
        </p:nvGraphicFramePr>
        <p:xfrm>
          <a:off x="624240" y="1542240"/>
          <a:ext cx="10934640" cy="4867200"/>
        </p:xfrm>
        <a:graphic>
          <a:graphicData uri="http://schemas.openxmlformats.org/drawingml/2006/table">
            <a:tbl>
              <a:tblPr/>
              <a:tblGrid>
                <a:gridCol w="2728800"/>
                <a:gridCol w="4690080"/>
                <a:gridCol w="3516120"/>
              </a:tblGrid>
              <a:tr h="415800">
                <a:tc>
                  <a:txBody>
                    <a:bodyPr lIns="90000" rIns="90000" tIns="46800" bIns="46800"/>
                    <a:p>
                      <a:pPr marL="343080" indent="-342720" algn="ctr">
                        <a:lnSpc>
                          <a:spcPct val="100000"/>
                        </a:lnSpc>
                      </a:pPr>
                      <a:r>
                        <a:rPr b="1" lang="en-US" sz="1800" spc="-1" strike="noStrike">
                          <a:solidFill>
                            <a:srgbClr val="292934"/>
                          </a:solidFill>
                          <a:latin typeface="Roboto"/>
                          <a:ea typeface="Roboto"/>
                        </a:rPr>
                        <a:t>Description</a:t>
                      </a:r>
                      <a:endParaRPr b="0" lang="en-US" sz="18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gn="ctr">
                        <a:lnSpc>
                          <a:spcPct val="100000"/>
                        </a:lnSpc>
                      </a:pPr>
                      <a:r>
                        <a:rPr b="1" lang="en-US" sz="1800" spc="-1" strike="noStrike">
                          <a:solidFill>
                            <a:srgbClr val="292934"/>
                          </a:solidFill>
                          <a:latin typeface="Roboto"/>
                          <a:ea typeface="Roboto"/>
                        </a:rPr>
                        <a:t>Avoidance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gn="ctr">
                        <a:lnSpc>
                          <a:spcPct val="100000"/>
                        </a:lnSpc>
                      </a:pPr>
                      <a:r>
                        <a:rPr b="1" lang="en-US" sz="1800" spc="-1" strike="noStrike">
                          <a:solidFill>
                            <a:srgbClr val="292934"/>
                          </a:solidFill>
                          <a:latin typeface="Roboto"/>
                          <a:ea typeface="Roboto"/>
                        </a:rPr>
                        <a:t>Prevention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451160">
                <a:tc>
                  <a:txBody>
                    <a:bodyPr lIns="90000" rIns="90000" tIns="46800" bIns="46800"/>
                    <a:p>
                      <a:pPr>
                        <a:lnSpc>
                          <a:spcPct val="100000"/>
                        </a:lnSpc>
                      </a:pPr>
                      <a:r>
                        <a:rPr b="1" lang="en-US" sz="1800" spc="-1" strike="noStrike">
                          <a:solidFill>
                            <a:srgbClr val="0070c0"/>
                          </a:solidFill>
                          <a:latin typeface="Roboto"/>
                          <a:ea typeface="Roboto"/>
                        </a:rPr>
                        <a:t>Failure to audit </a:t>
                      </a:r>
                      <a:endParaRPr b="0" lang="en-US" sz="1800" spc="-1" strike="noStrike">
                        <a:latin typeface="Arial"/>
                      </a:endParaRPr>
                    </a:p>
                    <a:p>
                      <a:pPr>
                        <a:lnSpc>
                          <a:spcPct val="100000"/>
                        </a:lnSpc>
                      </a:pPr>
                      <a:r>
                        <a:rPr b="1" lang="en-US" sz="1800" spc="-1" strike="noStrike">
                          <a:solidFill>
                            <a:srgbClr val="0070c0"/>
                          </a:solidFill>
                          <a:latin typeface="Roboto"/>
                          <a:ea typeface="Roboto"/>
                        </a:rPr>
                        <a:t>the source code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 avoided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Conducting periodic source code scans/audits </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Ensuring that auditing is a milestone in the iterative development process </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533520" indent="-533160">
                        <a:lnSpc>
                          <a:spcPct val="100000"/>
                        </a:lnSpc>
                      </a:pPr>
                      <a:r>
                        <a:rPr b="0" lang="en-US" sz="1600" spc="-1" strike="noStrike">
                          <a:solidFill>
                            <a:srgbClr val="292934"/>
                          </a:solidFill>
                          <a:latin typeface="Roboto"/>
                          <a:ea typeface="Roboto"/>
                        </a:rPr>
                        <a:t>prevented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Providing proper staffing as to not fall behind in schedule</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Enforcing periodic audits </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025000">
                <a:tc>
                  <a:txBody>
                    <a:bodyPr lIns="90000" rIns="90000" tIns="46800" bIns="46800"/>
                    <a:p>
                      <a:pPr>
                        <a:lnSpc>
                          <a:spcPct val="100000"/>
                        </a:lnSpc>
                      </a:pPr>
                      <a:r>
                        <a:rPr b="1" lang="en-US" sz="1800" spc="-1" strike="noStrike">
                          <a:solidFill>
                            <a:srgbClr val="0070c0"/>
                          </a:solidFill>
                          <a:latin typeface="Roboto"/>
                          <a:ea typeface="Roboto"/>
                        </a:rPr>
                        <a:t>Failure to resolve </a:t>
                      </a:r>
                      <a:endParaRPr b="0" lang="en-US" sz="1800" spc="-1" strike="noStrike">
                        <a:latin typeface="Arial"/>
                      </a:endParaRPr>
                    </a:p>
                    <a:p>
                      <a:pPr>
                        <a:lnSpc>
                          <a:spcPct val="100000"/>
                        </a:lnSpc>
                      </a:pPr>
                      <a:r>
                        <a:rPr b="1" lang="en-US" sz="1800" spc="-1" strike="noStrike">
                          <a:solidFill>
                            <a:srgbClr val="0070c0"/>
                          </a:solidFill>
                          <a:latin typeface="Roboto"/>
                          <a:ea typeface="Roboto"/>
                        </a:rPr>
                        <a:t>the audit findings</a:t>
                      </a:r>
                      <a:endParaRPr b="0" lang="en-US" sz="1800" spc="-1" strike="noStrike">
                        <a:latin typeface="Arial"/>
                      </a:endParaRPr>
                    </a:p>
                    <a:p>
                      <a:pPr>
                        <a:lnSpc>
                          <a:spcPct val="100000"/>
                        </a:lnSpc>
                      </a:pPr>
                      <a:r>
                        <a:rPr b="1" lang="en-US" sz="1800" spc="-1" strike="noStrike">
                          <a:solidFill>
                            <a:srgbClr val="0070c0"/>
                          </a:solidFill>
                          <a:latin typeface="Roboto"/>
                          <a:ea typeface="Roboto"/>
                        </a:rPr>
                        <a:t>(analyzing the </a:t>
                      </a:r>
                      <a:endParaRPr b="0" lang="en-US" sz="1800" spc="-1" strike="noStrike">
                        <a:latin typeface="Arial"/>
                      </a:endParaRPr>
                    </a:p>
                    <a:p>
                      <a:pPr>
                        <a:lnSpc>
                          <a:spcPct val="100000"/>
                        </a:lnSpc>
                      </a:pPr>
                      <a:r>
                        <a:rPr b="1" lang="en-US" sz="1800" spc="-1" strike="noStrike">
                          <a:solidFill>
                            <a:srgbClr val="0070c0"/>
                          </a:solidFill>
                          <a:latin typeface="Roboto"/>
                          <a:ea typeface="Roboto"/>
                        </a:rPr>
                        <a:t>"hits" reported</a:t>
                      </a:r>
                      <a:endParaRPr b="0" lang="en-US" sz="1800" spc="-1" strike="noStrike">
                        <a:latin typeface="Arial"/>
                      </a:endParaRPr>
                    </a:p>
                    <a:p>
                      <a:pPr>
                        <a:lnSpc>
                          <a:spcPct val="100000"/>
                        </a:lnSpc>
                      </a:pPr>
                      <a:r>
                        <a:rPr b="1" lang="en-US" sz="1800" spc="-1" strike="noStrike">
                          <a:solidFill>
                            <a:srgbClr val="0070c0"/>
                          </a:solidFill>
                          <a:latin typeface="Roboto"/>
                          <a:ea typeface="Roboto"/>
                        </a:rPr>
                        <a:t>by a scan tool or audit)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avoided by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not allowing a compliance ticket to be</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resolved (i.e. closed) if the audit report </a:t>
                      </a:r>
                      <a:endParaRPr b="0" lang="en-US" sz="1600" spc="-1" strike="noStrike">
                        <a:latin typeface="Arial"/>
                      </a:endParaRPr>
                    </a:p>
                    <a:p>
                      <a:pPr marL="343080" indent="-342720">
                        <a:lnSpc>
                          <a:spcPct val="100000"/>
                        </a:lnSpc>
                      </a:pPr>
                      <a:r>
                        <a:rPr b="0" lang="en-US" sz="1600" spc="-1" strike="noStrike">
                          <a:solidFill>
                            <a:srgbClr val="000000"/>
                          </a:solidFill>
                          <a:latin typeface="Roboto"/>
                          <a:ea typeface="Roboto"/>
                        </a:rPr>
                        <a:t>is </a:t>
                      </a:r>
                      <a:r>
                        <a:rPr b="0" lang="en-US" sz="1600" spc="-1" strike="noStrike">
                          <a:solidFill>
                            <a:srgbClr val="292934"/>
                          </a:solidFill>
                          <a:latin typeface="Roboto"/>
                          <a:ea typeface="Roboto"/>
                        </a:rPr>
                        <a:t>not finalized. </a:t>
                      </a:r>
                      <a:endParaRPr b="0" lang="en-US" sz="1600" spc="-1" strike="noStrike">
                        <a:latin typeface="Arial"/>
                      </a:endParaRPr>
                    </a:p>
                    <a:p>
                      <a:pPr marL="343080" indent="-342720">
                        <a:lnSpc>
                          <a:spcPct val="100000"/>
                        </a:lnSpc>
                      </a:pP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prevented by implementing blocks in approvals in the FOSS compliance process</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451160">
                <a:tc>
                  <a:txBody>
                    <a:bodyPr lIns="90000" rIns="90000" tIns="46800" bIns="46800"/>
                    <a:p>
                      <a:pPr>
                        <a:lnSpc>
                          <a:spcPct val="100000"/>
                        </a:lnSpc>
                      </a:pPr>
                      <a:r>
                        <a:rPr b="1" lang="en-US" sz="1800" spc="-1" strike="noStrike">
                          <a:solidFill>
                            <a:srgbClr val="0070c0"/>
                          </a:solidFill>
                          <a:latin typeface="Roboto"/>
                          <a:ea typeface="Roboto"/>
                        </a:rPr>
                        <a:t>Failure to seek review of FOSS in a timely manner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avoided</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by initiating FOSS Review requests early</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even if engineering did not yet</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decide on the adoption of the FOSS</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source code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prevented through education</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Ensure Compliance Prior to Product Shipment</a:t>
            </a:r>
            <a:endParaRPr b="0" lang="en-US" sz="4000" spc="-1" strike="noStrike">
              <a:solidFill>
                <a:srgbClr val="000000"/>
              </a:solidFill>
              <a:latin typeface="Arial"/>
            </a:endParaRPr>
          </a:p>
        </p:txBody>
      </p:sp>
      <p:sp>
        <p:nvSpPr>
          <p:cNvPr id="725"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800" spc="-1" strike="noStrike">
                <a:solidFill>
                  <a:srgbClr val="292934"/>
                </a:solidFill>
                <a:latin typeface="Roboto"/>
                <a:ea typeface="Roboto"/>
              </a:rPr>
              <a:t>Companies must make compliance a priority before any product (in whatever form) ships</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Prioritizing compliance promotes:</a:t>
            </a:r>
            <a:endParaRPr b="0" lang="en-US" sz="2800" spc="-1" strike="noStrike">
              <a:solidFill>
                <a:srgbClr val="000000"/>
              </a:solidFill>
              <a:latin typeface="Arial"/>
            </a:endParaRPr>
          </a:p>
          <a:p>
            <a:pPr lvl="1" marL="457200" indent="-190080">
              <a:lnSpc>
                <a:spcPct val="100000"/>
              </a:lnSpc>
              <a:spcBef>
                <a:spcPts val="499"/>
              </a:spcBef>
              <a:buClr>
                <a:srgbClr val="93a299"/>
              </a:buClr>
              <a:buSzPct val="85000"/>
              <a:buFont typeface="Arial"/>
              <a:buChar char="•"/>
            </a:pPr>
            <a:r>
              <a:rPr b="0" lang="en-US" sz="2500" spc="-1" strike="noStrike">
                <a:solidFill>
                  <a:srgbClr val="292934"/>
                </a:solidFill>
                <a:latin typeface="Roboto"/>
                <a:ea typeface="Roboto"/>
              </a:rPr>
              <a:t>More effective use of FOSS within your organization</a:t>
            </a:r>
            <a:endParaRPr b="0" lang="en-US" sz="2500" spc="-1" strike="noStrike">
              <a:solidFill>
                <a:srgbClr val="000000"/>
              </a:solidFill>
              <a:latin typeface="Arial"/>
            </a:endParaRPr>
          </a:p>
          <a:p>
            <a:pPr lvl="1" marL="457200" indent="-190080">
              <a:lnSpc>
                <a:spcPct val="100000"/>
              </a:lnSpc>
              <a:spcBef>
                <a:spcPts val="499"/>
              </a:spcBef>
              <a:buClr>
                <a:srgbClr val="93a299"/>
              </a:buClr>
              <a:buSzPct val="85000"/>
              <a:buFont typeface="Arial"/>
              <a:buChar char="•"/>
            </a:pPr>
            <a:r>
              <a:rPr b="0" lang="en-US" sz="2500" spc="-1" strike="noStrike">
                <a:solidFill>
                  <a:srgbClr val="292934"/>
                </a:solidFill>
                <a:latin typeface="Roboto"/>
                <a:ea typeface="Roboto"/>
              </a:rPr>
              <a:t>Better relations with the FOSS community and FOSS organizations</a:t>
            </a:r>
            <a:endParaRPr b="0" lang="en-US" sz="2500" spc="-1" strike="noStrike">
              <a:solidFill>
                <a:srgbClr val="000000"/>
              </a:solidFill>
              <a:latin typeface="Arial"/>
            </a:endParaRPr>
          </a:p>
          <a:p>
            <a:pPr>
              <a:lnSpc>
                <a:spcPct val="100000"/>
              </a:lnSpc>
              <a:spcBef>
                <a:spcPts val="400"/>
              </a:spcBef>
            </a:pPr>
            <a:endParaRPr b="0" lang="en-US" sz="2500" spc="-1" strike="noStrike">
              <a:solidFill>
                <a:srgbClr val="000000"/>
              </a:solidFill>
              <a:latin typeface="Arial"/>
            </a:endParaRPr>
          </a:p>
          <a:p>
            <a:pPr>
              <a:lnSpc>
                <a:spcPct val="100000"/>
              </a:lnSpc>
              <a:spcBef>
                <a:spcPts val="400"/>
              </a:spcBef>
            </a:pPr>
            <a:endParaRPr b="0" lang="en-US" sz="2500" spc="-1" strike="noStrike">
              <a:solidFill>
                <a:srgbClr val="000000"/>
              </a:solidFill>
              <a:latin typeface="Arial"/>
            </a:endParaRPr>
          </a:p>
        </p:txBody>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Establishing Community Relationships</a:t>
            </a:r>
            <a:endParaRPr b="0" lang="en-US" sz="4000" spc="-1" strike="noStrike">
              <a:solidFill>
                <a:srgbClr val="000000"/>
              </a:solidFill>
              <a:latin typeface="Arial"/>
            </a:endParaRPr>
          </a:p>
        </p:txBody>
      </p:sp>
      <p:sp>
        <p:nvSpPr>
          <p:cNvPr id="727" name="TextShape 2"/>
          <p:cNvSpPr txBox="1"/>
          <p:nvPr/>
        </p:nvSpPr>
        <p:spPr>
          <a:xfrm>
            <a:off x="609480" y="1673280"/>
            <a:ext cx="5384520" cy="3775680"/>
          </a:xfrm>
          <a:prstGeom prst="rect">
            <a:avLst/>
          </a:prstGeom>
          <a:noFill/>
          <a:ln>
            <a:noFill/>
          </a:ln>
        </p:spPr>
        <p:txBody>
          <a:bodyPr/>
          <a:p>
            <a:pPr>
              <a:lnSpc>
                <a:spcPct val="80000"/>
              </a:lnSpc>
            </a:pPr>
            <a:r>
              <a:rPr b="0" lang="en-US" sz="2380" spc="-1" strike="noStrike">
                <a:solidFill>
                  <a:srgbClr val="292934"/>
                </a:solidFill>
                <a:latin typeface="Roboto"/>
                <a:ea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endParaRPr b="0" lang="en-US" sz="2380" spc="-1" strike="noStrike">
              <a:solidFill>
                <a:srgbClr val="000000"/>
              </a:solidFill>
              <a:latin typeface="Arial"/>
            </a:endParaRPr>
          </a:p>
          <a:p>
            <a:pPr>
              <a:lnSpc>
                <a:spcPct val="80000"/>
              </a:lnSpc>
              <a:spcBef>
                <a:spcPts val="476"/>
              </a:spcBef>
            </a:pPr>
            <a:endParaRPr b="0" lang="en-US" sz="2380" spc="-1" strike="noStrike">
              <a:solidFill>
                <a:srgbClr val="000000"/>
              </a:solidFill>
              <a:latin typeface="Arial"/>
            </a:endParaRPr>
          </a:p>
          <a:p>
            <a:pPr>
              <a:lnSpc>
                <a:spcPct val="80000"/>
              </a:lnSpc>
              <a:spcBef>
                <a:spcPts val="476"/>
              </a:spcBef>
            </a:pPr>
            <a:endParaRPr b="0" lang="en-US" sz="2380" spc="-1" strike="noStrike">
              <a:solidFill>
                <a:srgbClr val="000000"/>
              </a:solidFill>
              <a:latin typeface="Arial"/>
            </a:endParaRPr>
          </a:p>
          <a:p>
            <a:pPr marL="182880" indent="-182520">
              <a:lnSpc>
                <a:spcPct val="80000"/>
              </a:lnSpc>
              <a:spcBef>
                <a:spcPts val="476"/>
              </a:spcBef>
            </a:pPr>
            <a:endParaRPr b="0" lang="en-US" sz="2380" spc="-1" strike="noStrike">
              <a:solidFill>
                <a:srgbClr val="000000"/>
              </a:solidFill>
              <a:latin typeface="Arial"/>
            </a:endParaRPr>
          </a:p>
        </p:txBody>
      </p:sp>
      <p:sp>
        <p:nvSpPr>
          <p:cNvPr id="728" name="TextShape 3"/>
          <p:cNvSpPr txBox="1"/>
          <p:nvPr/>
        </p:nvSpPr>
        <p:spPr>
          <a:xfrm>
            <a:off x="6197760" y="1673280"/>
            <a:ext cx="5384520" cy="3775680"/>
          </a:xfrm>
          <a:prstGeom prst="rect">
            <a:avLst/>
          </a:prstGeom>
          <a:noFill/>
          <a:ln>
            <a:noFill/>
          </a:ln>
        </p:spPr>
        <p:txBody>
          <a:bodyPr/>
          <a:p>
            <a:pPr>
              <a:lnSpc>
                <a:spcPct val="80000"/>
              </a:lnSpc>
            </a:pPr>
            <a:r>
              <a:rPr b="0" lang="en-US" sz="2380" spc="-1" strike="noStrike">
                <a:solidFill>
                  <a:srgbClr val="292934"/>
                </a:solidFill>
                <a:latin typeface="Roboto"/>
                <a:ea typeface="Roboto"/>
              </a:rPr>
              <a:t>In addition, good relationships with FOSS organizations can be very helpful in advising on best way to be compliant and also help out if you experience a compliance issue.</a:t>
            </a:r>
            <a:endParaRPr b="0" lang="en-US" sz="2380" spc="-1" strike="noStrike">
              <a:solidFill>
                <a:srgbClr val="000000"/>
              </a:solidFill>
              <a:latin typeface="Arial"/>
            </a:endParaRPr>
          </a:p>
          <a:p>
            <a:pPr>
              <a:lnSpc>
                <a:spcPct val="80000"/>
              </a:lnSpc>
              <a:spcBef>
                <a:spcPts val="476"/>
              </a:spcBef>
            </a:pPr>
            <a:endParaRPr b="0" lang="en-US" sz="2380" spc="-1" strike="noStrike">
              <a:solidFill>
                <a:srgbClr val="000000"/>
              </a:solidFill>
              <a:latin typeface="Arial"/>
            </a:endParaRPr>
          </a:p>
          <a:p>
            <a:pPr>
              <a:lnSpc>
                <a:spcPct val="80000"/>
              </a:lnSpc>
              <a:spcBef>
                <a:spcPts val="476"/>
              </a:spcBef>
            </a:pPr>
            <a:r>
              <a:rPr b="0" lang="en-US" sz="2380" spc="-1" strike="noStrike">
                <a:solidFill>
                  <a:srgbClr val="292934"/>
                </a:solidFill>
                <a:latin typeface="Roboto"/>
                <a:ea typeface="Roboto"/>
              </a:rPr>
              <a:t>Good relationships with the software communities may also be helpful for two-way communication: upstreaming improvements and getting support from the software developers.</a:t>
            </a:r>
            <a:endParaRPr b="0" lang="en-US" sz="2380" spc="-1" strike="noStrike">
              <a:solidFill>
                <a:srgbClr val="000000"/>
              </a:solidFill>
              <a:latin typeface="Arial"/>
            </a:endParaRPr>
          </a:p>
          <a:p>
            <a:pPr>
              <a:lnSpc>
                <a:spcPct val="80000"/>
              </a:lnSpc>
              <a:spcBef>
                <a:spcPts val="476"/>
              </a:spcBef>
            </a:pPr>
            <a:endParaRPr b="0" lang="en-US" sz="2380" spc="-1" strike="noStrike">
              <a:solidFill>
                <a:srgbClr val="000000"/>
              </a:solidFill>
              <a:latin typeface="Arial"/>
            </a:endParaRPr>
          </a:p>
          <a:p>
            <a:pPr marL="182880" indent="-182520">
              <a:lnSpc>
                <a:spcPct val="80000"/>
              </a:lnSpc>
              <a:spcBef>
                <a:spcPts val="476"/>
              </a:spcBef>
            </a:pPr>
            <a:endParaRPr b="0" lang="en-US" sz="2380" spc="-1" strike="noStrike">
              <a:solidFill>
                <a:srgbClr val="000000"/>
              </a:solidFill>
              <a:latin typeface="Arial"/>
            </a:endParaRPr>
          </a:p>
        </p:txBody>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730"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Symbol" charset="2"/>
              <a:buChar char=""/>
            </a:pPr>
            <a:r>
              <a:rPr b="0" lang="en-US" sz="2800" spc="-1" strike="noStrike">
                <a:solidFill>
                  <a:srgbClr val="292934"/>
                </a:solidFill>
                <a:latin typeface="Roboto"/>
                <a:ea typeface="Roboto"/>
              </a:rPr>
              <a:t>What types of pitfalls can occur in FOSS compliance? </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Give an example of an intellectual property failure.</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Give an example of a license compliance failure.</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Give an example of a compliance process failure.</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What are the benefits of prioritizing compliance?</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What are the benefits of maintaining a good community relationship?</a:t>
            </a:r>
            <a:endParaRPr b="0" lang="en-US" sz="2800" spc="-1" strike="noStrike">
              <a:solidFill>
                <a:srgbClr val="000000"/>
              </a:solidFill>
              <a:latin typeface="Arial"/>
            </a:endParaRPr>
          </a:p>
        </p:txBody>
      </p:sp>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8</a:t>
            </a:r>
            <a:endParaRPr b="0" lang="en-US" sz="3200" spc="-1" strike="noStrike">
              <a:solidFill>
                <a:srgbClr val="000000"/>
              </a:solidFill>
              <a:latin typeface="Arial"/>
            </a:endParaRPr>
          </a:p>
        </p:txBody>
      </p:sp>
      <p:sp>
        <p:nvSpPr>
          <p:cNvPr id="732"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Developer Guidelines</a:t>
            </a:r>
            <a:endParaRPr b="0" lang="en-US" sz="4800" spc="-1" strike="noStrike">
              <a:solidFill>
                <a:srgbClr val="000000"/>
              </a:solidFill>
              <a:latin typeface="Arial"/>
            </a:endParaRPr>
          </a:p>
        </p:txBody>
      </p:sp>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Copyright Rights Most Relevant to Software</a:t>
            </a:r>
            <a:endParaRPr b="0" lang="en-US" sz="4000" spc="-1" strike="noStrike">
              <a:solidFill>
                <a:srgbClr val="000000"/>
              </a:solidFill>
              <a:latin typeface="Arial"/>
            </a:endParaRPr>
          </a:p>
        </p:txBody>
      </p:sp>
      <p:sp>
        <p:nvSpPr>
          <p:cNvPr id="230" name="TextShape 2"/>
          <p:cNvSpPr txBox="1"/>
          <p:nvPr/>
        </p:nvSpPr>
        <p:spPr>
          <a:xfrm>
            <a:off x="668520" y="1559880"/>
            <a:ext cx="10685160" cy="527544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The right to </a:t>
            </a:r>
            <a:r>
              <a:rPr b="0" i="1" lang="en-US" sz="2400" spc="-1" strike="noStrike">
                <a:solidFill>
                  <a:srgbClr val="292934"/>
                </a:solidFill>
                <a:latin typeface="Roboto"/>
                <a:ea typeface="Roboto"/>
              </a:rPr>
              <a:t>reproduce </a:t>
            </a:r>
            <a:r>
              <a:rPr b="0" lang="en-US" sz="2400" spc="-1" strike="noStrike">
                <a:solidFill>
                  <a:srgbClr val="292934"/>
                </a:solidFill>
                <a:latin typeface="Roboto"/>
                <a:ea typeface="Roboto"/>
              </a:rPr>
              <a:t>the software – making copies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right to create “</a:t>
            </a:r>
            <a:r>
              <a:rPr b="0" i="1" lang="en-US" sz="2400" spc="-1" strike="noStrike">
                <a:solidFill>
                  <a:srgbClr val="292934"/>
                </a:solidFill>
                <a:latin typeface="Roboto"/>
                <a:ea typeface="Roboto"/>
              </a:rPr>
              <a:t>derivative works</a:t>
            </a:r>
            <a:r>
              <a:rPr b="0" lang="en-US" sz="2400" spc="-1" strike="noStrike">
                <a:solidFill>
                  <a:srgbClr val="292934"/>
                </a:solidFill>
                <a:latin typeface="Roboto"/>
                <a:ea typeface="Roboto"/>
              </a:rPr>
              <a:t>” – making modifications</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The term derivative work comes from the US Copyright Act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It is a “term of art” meaning that it has a particular meaning based on the statute and not the dictionary definition</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right to </a:t>
            </a:r>
            <a:r>
              <a:rPr b="0" i="1" lang="en-US" sz="2400" spc="-1" strike="noStrike">
                <a:solidFill>
                  <a:srgbClr val="292934"/>
                </a:solidFill>
                <a:latin typeface="Roboto"/>
                <a:ea typeface="Roboto"/>
              </a:rPr>
              <a:t>distribute</a:t>
            </a:r>
            <a:endParaRPr b="0" lang="en-US" sz="2400" spc="-1" strike="noStrike">
              <a:solidFill>
                <a:srgbClr val="000000"/>
              </a:solidFill>
              <a:latin typeface="Arial"/>
            </a:endParaRPr>
          </a:p>
          <a:p>
            <a:pPr lvl="1" marL="457200" indent="-190080">
              <a:lnSpc>
                <a:spcPct val="110000"/>
              </a:lnSpc>
              <a:spcBef>
                <a:spcPts val="400"/>
              </a:spcBef>
              <a:buClr>
                <a:srgbClr val="93a299"/>
              </a:buClr>
              <a:buSzPct val="85000"/>
              <a:buFont typeface="Arial"/>
              <a:buChar char="•"/>
            </a:pPr>
            <a:r>
              <a:rPr b="0" lang="en-US" sz="2000" spc="-1" strike="noStrike">
                <a:solidFill>
                  <a:srgbClr val="292934"/>
                </a:solidFill>
                <a:latin typeface="Roboto"/>
                <a:ea typeface="Roboto"/>
              </a:rPr>
              <a:t>Distribution is generally viewed as the provision of a copy of a piece of software,</a:t>
            </a:r>
            <a:br/>
            <a:r>
              <a:rPr b="0" lang="en-US" sz="2000" spc="-1" strike="noStrike">
                <a:solidFill>
                  <a:srgbClr val="292934"/>
                </a:solidFill>
                <a:latin typeface="Roboto"/>
                <a:ea typeface="Roboto"/>
              </a:rPr>
              <a:t>in binary or source code form, to another entity (an individual or organization outside</a:t>
            </a:r>
            <a:br/>
            <a:r>
              <a:rPr b="0" lang="en-US" sz="2000" spc="-1" strike="noStrike">
                <a:solidFill>
                  <a:srgbClr val="292934"/>
                </a:solidFill>
                <a:latin typeface="Roboto"/>
                <a:ea typeface="Roboto"/>
              </a:rPr>
              <a:t>your company or organization)</a:t>
            </a:r>
            <a:endParaRPr b="0" lang="en-US" sz="2000" spc="-1" strike="noStrike">
              <a:solidFill>
                <a:srgbClr val="000000"/>
              </a:solidFill>
              <a:latin typeface="Arial"/>
            </a:endParaRPr>
          </a:p>
          <a:p>
            <a:pPr>
              <a:lnSpc>
                <a:spcPct val="100000"/>
              </a:lnSpc>
              <a:spcBef>
                <a:spcPts val="479"/>
              </a:spcBef>
            </a:pPr>
            <a:r>
              <a:rPr b="0" i="1" lang="en-US" sz="2400" spc="-1" strike="noStrike">
                <a:solidFill>
                  <a:srgbClr val="292934"/>
                </a:solidFill>
                <a:latin typeface="Roboto Condensed"/>
                <a:ea typeface="Roboto Condensed"/>
              </a:rPr>
              <a:t>Note: The interpretation of what constitutes a “derivative work” or a “distribution”</a:t>
            </a:r>
            <a:br/>
            <a:r>
              <a:rPr b="0" i="1" lang="en-US" sz="2400" spc="-1" strike="noStrike">
                <a:solidFill>
                  <a:srgbClr val="292934"/>
                </a:solidFill>
                <a:latin typeface="Roboto Condensed"/>
                <a:ea typeface="Roboto Condensed"/>
              </a:rPr>
              <a:t>is subject to debate in the FOSS community and within FOSS legal circles</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Developer Guidelines</a:t>
            </a:r>
            <a:endParaRPr b="0" lang="en-US" sz="4000" spc="-1" strike="noStrike">
              <a:solidFill>
                <a:srgbClr val="000000"/>
              </a:solidFill>
              <a:latin typeface="Arial"/>
            </a:endParaRPr>
          </a:p>
        </p:txBody>
      </p:sp>
      <p:sp>
        <p:nvSpPr>
          <p:cNvPr id="734" name="TextShape 2"/>
          <p:cNvSpPr txBox="1"/>
          <p:nvPr/>
        </p:nvSpPr>
        <p:spPr>
          <a:xfrm>
            <a:off x="609480" y="1608120"/>
            <a:ext cx="10972440" cy="4876560"/>
          </a:xfrm>
          <a:prstGeom prst="rect">
            <a:avLst/>
          </a:prstGeom>
          <a:noFill/>
          <a:ln>
            <a:noFill/>
          </a:ln>
        </p:spPr>
        <p:txBody>
          <a:bodyPr/>
          <a:p>
            <a:pPr marL="182880" indent="-182520">
              <a:lnSpc>
                <a:spcPct val="90000"/>
              </a:lnSpc>
              <a:buClr>
                <a:srgbClr val="93a299"/>
              </a:buClr>
              <a:buSzPct val="85000"/>
              <a:buFont typeface="Arial"/>
              <a:buChar char="•"/>
            </a:pPr>
            <a:r>
              <a:rPr b="0" lang="en-US" sz="2400" spc="-1" strike="noStrike">
                <a:solidFill>
                  <a:srgbClr val="292934"/>
                </a:solidFill>
                <a:latin typeface="Roboto"/>
                <a:ea typeface="Roboto"/>
              </a:rPr>
              <a:t>Select code from high quality, well supported FOSS communities</a:t>
            </a:r>
            <a:endParaRPr b="0" lang="en-US" sz="2400" spc="-1" strike="noStrike">
              <a:solidFill>
                <a:srgbClr val="000000"/>
              </a:solidFill>
              <a:latin typeface="Arial"/>
            </a:endParaRPr>
          </a:p>
          <a:p>
            <a:pPr marL="182880" indent="-182520">
              <a:lnSpc>
                <a:spcPct val="90000"/>
              </a:lnSpc>
              <a:spcBef>
                <a:spcPts val="479"/>
              </a:spcBef>
              <a:buClr>
                <a:srgbClr val="93a299"/>
              </a:buClr>
              <a:buSzPct val="85000"/>
              <a:buFont typeface="Arial"/>
              <a:buChar char="•"/>
            </a:pPr>
            <a:r>
              <a:rPr b="0" lang="en-US" sz="2400" spc="-1" strike="noStrike">
                <a:solidFill>
                  <a:srgbClr val="292934"/>
                </a:solidFill>
                <a:latin typeface="Roboto"/>
                <a:ea typeface="Roboto"/>
              </a:rPr>
              <a:t>Seek guidance</a:t>
            </a:r>
            <a:endParaRPr b="0" lang="en-US" sz="2400" spc="-1" strike="noStrike">
              <a:solidFill>
                <a:srgbClr val="000000"/>
              </a:solidFill>
              <a:latin typeface="Arial"/>
            </a:endParaRPr>
          </a:p>
          <a:p>
            <a:pPr lvl="1" marL="457200" indent="-190080">
              <a:lnSpc>
                <a:spcPct val="90000"/>
              </a:lnSpc>
              <a:spcBef>
                <a:spcPts val="400"/>
              </a:spcBef>
              <a:buClr>
                <a:srgbClr val="93a299"/>
              </a:buClr>
              <a:buSzPct val="85000"/>
              <a:buFont typeface="Arial"/>
              <a:buChar char="•"/>
            </a:pPr>
            <a:r>
              <a:rPr b="0" lang="en-US" sz="2000" spc="-1" strike="noStrike">
                <a:solidFill>
                  <a:srgbClr val="292934"/>
                </a:solidFill>
                <a:latin typeface="Roboto"/>
                <a:ea typeface="Roboto"/>
              </a:rPr>
              <a:t>Request formal approval for each FOSS component you are using </a:t>
            </a:r>
            <a:endParaRPr b="0" lang="en-US" sz="2000" spc="-1" strike="noStrike">
              <a:solidFill>
                <a:srgbClr val="000000"/>
              </a:solidFill>
              <a:latin typeface="Arial"/>
            </a:endParaRPr>
          </a:p>
          <a:p>
            <a:pPr lvl="1" marL="457200" indent="-190080">
              <a:lnSpc>
                <a:spcPct val="90000"/>
              </a:lnSpc>
              <a:spcBef>
                <a:spcPts val="400"/>
              </a:spcBef>
              <a:buClr>
                <a:srgbClr val="93a299"/>
              </a:buClr>
              <a:buSzPct val="85000"/>
              <a:buFont typeface="Arial"/>
              <a:buChar char="•"/>
            </a:pPr>
            <a:r>
              <a:rPr b="0" lang="en-US" sz="2000" spc="-1" strike="noStrike">
                <a:solidFill>
                  <a:srgbClr val="292934"/>
                </a:solidFill>
                <a:latin typeface="Roboto"/>
                <a:ea typeface="Roboto"/>
              </a:rPr>
              <a:t>Do not check un-reviewed code into any internal source tree</a:t>
            </a:r>
            <a:endParaRPr b="0" lang="en-US" sz="2000" spc="-1" strike="noStrike">
              <a:solidFill>
                <a:srgbClr val="000000"/>
              </a:solidFill>
              <a:latin typeface="Arial"/>
            </a:endParaRPr>
          </a:p>
          <a:p>
            <a:pPr lvl="1" marL="457200" indent="-190080">
              <a:lnSpc>
                <a:spcPct val="90000"/>
              </a:lnSpc>
              <a:spcBef>
                <a:spcPts val="400"/>
              </a:spcBef>
              <a:buClr>
                <a:srgbClr val="93a299"/>
              </a:buClr>
              <a:buSzPct val="85000"/>
              <a:buFont typeface="Arial"/>
              <a:buChar char="•"/>
            </a:pPr>
            <a:r>
              <a:rPr b="0" lang="en-US" sz="2000" spc="-1" strike="noStrike">
                <a:solidFill>
                  <a:srgbClr val="292934"/>
                </a:solidFill>
                <a:latin typeface="Roboto"/>
                <a:ea typeface="Roboto"/>
              </a:rPr>
              <a:t>Request formal approval for outside contributions to FOSS projects</a:t>
            </a:r>
            <a:endParaRPr b="0" lang="en-US" sz="2000" spc="-1" strike="noStrike">
              <a:solidFill>
                <a:srgbClr val="000000"/>
              </a:solidFill>
              <a:latin typeface="Arial"/>
            </a:endParaRPr>
          </a:p>
          <a:p>
            <a:pPr marL="182880" indent="-182520">
              <a:lnSpc>
                <a:spcPct val="90000"/>
              </a:lnSpc>
              <a:spcBef>
                <a:spcPts val="479"/>
              </a:spcBef>
              <a:buClr>
                <a:srgbClr val="93a299"/>
              </a:buClr>
              <a:buSzPct val="85000"/>
              <a:buFont typeface="Arial"/>
              <a:buChar char="•"/>
            </a:pPr>
            <a:r>
              <a:rPr b="0" lang="en-US" sz="2400" spc="-1" strike="noStrike">
                <a:solidFill>
                  <a:srgbClr val="292934"/>
                </a:solidFill>
                <a:latin typeface="Roboto"/>
                <a:ea typeface="Roboto"/>
              </a:rPr>
              <a:t>Preserve existing licensing information</a:t>
            </a:r>
            <a:endParaRPr b="0" lang="en-US" sz="2400" spc="-1" strike="noStrike">
              <a:solidFill>
                <a:srgbClr val="000000"/>
              </a:solidFill>
              <a:latin typeface="Arial"/>
            </a:endParaRPr>
          </a:p>
          <a:p>
            <a:pPr lvl="1" marL="457200" indent="-190080">
              <a:lnSpc>
                <a:spcPct val="90000"/>
              </a:lnSpc>
              <a:spcBef>
                <a:spcPts val="400"/>
              </a:spcBef>
              <a:buClr>
                <a:srgbClr val="93a299"/>
              </a:buClr>
              <a:buSzPct val="85000"/>
              <a:buFont typeface="Arial"/>
              <a:buChar char="•"/>
            </a:pPr>
            <a:r>
              <a:rPr b="0" lang="en-US" sz="2000" spc="-1" strike="noStrike">
                <a:solidFill>
                  <a:srgbClr val="292934"/>
                </a:solidFill>
                <a:latin typeface="Roboto"/>
                <a:ea typeface="Roboto"/>
              </a:rPr>
              <a:t>Do not remove or in any way disturb existing FOSS licensing copyrights or other licensing information from any FOSS components that you use. All copyright and licensing information is to remain intact in all FOSS components</a:t>
            </a:r>
            <a:endParaRPr b="0" lang="en-US" sz="2000" spc="-1" strike="noStrike">
              <a:solidFill>
                <a:srgbClr val="000000"/>
              </a:solidFill>
              <a:latin typeface="Arial"/>
            </a:endParaRPr>
          </a:p>
          <a:p>
            <a:pPr lvl="1" marL="457200" indent="-190080">
              <a:lnSpc>
                <a:spcPct val="90000"/>
              </a:lnSpc>
              <a:spcBef>
                <a:spcPts val="400"/>
              </a:spcBef>
              <a:buClr>
                <a:srgbClr val="93a299"/>
              </a:buClr>
              <a:buSzPct val="85000"/>
              <a:buFont typeface="Arial"/>
              <a:buChar char="•"/>
            </a:pPr>
            <a:r>
              <a:rPr b="0" lang="en-US" sz="2000" spc="-1" strike="noStrike">
                <a:solidFill>
                  <a:srgbClr val="292934"/>
                </a:solidFill>
                <a:latin typeface="Roboto"/>
                <a:ea typeface="Roboto"/>
              </a:rPr>
              <a:t>Do not re-name FOSS components unless you are required to under the FOSS license (e.g., required renaming of modified versions)</a:t>
            </a:r>
            <a:endParaRPr b="0" lang="en-US" sz="2000" spc="-1" strike="noStrike">
              <a:solidFill>
                <a:srgbClr val="000000"/>
              </a:solidFill>
              <a:latin typeface="Arial"/>
            </a:endParaRPr>
          </a:p>
          <a:p>
            <a:pPr marL="182880" indent="-182520">
              <a:lnSpc>
                <a:spcPct val="90000"/>
              </a:lnSpc>
              <a:spcBef>
                <a:spcPts val="479"/>
              </a:spcBef>
              <a:buClr>
                <a:srgbClr val="93a299"/>
              </a:buClr>
              <a:buSzPct val="85000"/>
              <a:buFont typeface="Arial"/>
              <a:buChar char="•"/>
            </a:pPr>
            <a:r>
              <a:rPr b="0" lang="en-US" sz="2400" spc="-1" strike="noStrike">
                <a:solidFill>
                  <a:srgbClr val="292934"/>
                </a:solidFill>
                <a:latin typeface="Roboto"/>
                <a:ea typeface="Roboto"/>
              </a:rPr>
              <a:t>Gather and retain FOSS project information required for your FOSS review process</a:t>
            </a:r>
            <a:endParaRPr b="0" lang="en-US" sz="2400" spc="-1" strike="noStrike">
              <a:solidFill>
                <a:srgbClr val="000000"/>
              </a:solidFill>
              <a:latin typeface="Arial"/>
            </a:endParaRPr>
          </a:p>
          <a:p>
            <a:pPr marL="182880" indent="-182520">
              <a:lnSpc>
                <a:spcPct val="90000"/>
              </a:lnSpc>
              <a:spcBef>
                <a:spcPts val="479"/>
              </a:spcBef>
            </a:pPr>
            <a:endParaRPr b="0" lang="en-US" sz="2400" spc="-1" strike="noStrike">
              <a:solidFill>
                <a:srgbClr val="000000"/>
              </a:solidFill>
              <a:latin typeface="Arial"/>
            </a:endParaRPr>
          </a:p>
        </p:txBody>
      </p:sp>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Anticipate Compliance Process Requirements</a:t>
            </a:r>
            <a:endParaRPr b="0" lang="en-US" sz="4000" spc="-1" strike="noStrike">
              <a:solidFill>
                <a:srgbClr val="000000"/>
              </a:solidFill>
              <a:latin typeface="Arial"/>
            </a:endParaRPr>
          </a:p>
        </p:txBody>
      </p:sp>
      <p:sp>
        <p:nvSpPr>
          <p:cNvPr id="736" name="TextShape 2"/>
          <p:cNvSpPr txBox="1"/>
          <p:nvPr/>
        </p:nvSpPr>
        <p:spPr>
          <a:xfrm>
            <a:off x="609480" y="1608120"/>
            <a:ext cx="10972440" cy="4876560"/>
          </a:xfrm>
          <a:prstGeom prst="rect">
            <a:avLst/>
          </a:prstGeom>
          <a:noFill/>
          <a:ln>
            <a:noFill/>
          </a:ln>
        </p:spPr>
        <p:txBody>
          <a:bodyPr/>
          <a:p>
            <a:pPr marL="182880" indent="-182520">
              <a:lnSpc>
                <a:spcPct val="90000"/>
              </a:lnSpc>
              <a:buClr>
                <a:srgbClr val="93a299"/>
              </a:buClr>
              <a:buSzPct val="85000"/>
              <a:buFont typeface="Arial"/>
              <a:buChar char="•"/>
            </a:pPr>
            <a:r>
              <a:rPr b="0" lang="en-US" sz="2220" spc="-1" strike="noStrike">
                <a:solidFill>
                  <a:srgbClr val="292934"/>
                </a:solidFill>
                <a:latin typeface="Roboto"/>
                <a:ea typeface="Roboto"/>
              </a:rPr>
              <a:t>Include time required to follow established FOSS policy in work plans</a:t>
            </a:r>
            <a:endParaRPr b="0" lang="en-US" sz="222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Follow the developer guidelines for using FOSS software, particularly incorporating or linking FOSS code into proprietary or third party source code or vice versa </a:t>
            </a:r>
            <a:endParaRPr b="0" lang="en-US" sz="185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Review architecture plans and avoid mixing components governed by incompatible FOSS licenses</a:t>
            </a:r>
            <a:endParaRPr b="0" lang="en-US" sz="1850" spc="-1" strike="noStrike">
              <a:solidFill>
                <a:srgbClr val="000000"/>
              </a:solidFill>
              <a:latin typeface="Arial"/>
            </a:endParaRPr>
          </a:p>
          <a:p>
            <a:pPr marL="182880" indent="-182520">
              <a:lnSpc>
                <a:spcPct val="90000"/>
              </a:lnSpc>
              <a:spcBef>
                <a:spcPts val="445"/>
              </a:spcBef>
              <a:buClr>
                <a:srgbClr val="93a299"/>
              </a:buClr>
              <a:buSzPct val="85000"/>
              <a:buFont typeface="Arial"/>
              <a:buChar char="•"/>
            </a:pPr>
            <a:r>
              <a:rPr b="0" lang="en-US" sz="2220" spc="-1" strike="noStrike">
                <a:solidFill>
                  <a:srgbClr val="292934"/>
                </a:solidFill>
                <a:latin typeface="Roboto"/>
                <a:ea typeface="Roboto"/>
              </a:rPr>
              <a:t>Always update compliance verification - for every product</a:t>
            </a:r>
            <a:endParaRPr b="0" lang="en-US" sz="222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Verify compliance on a product-by-product basis: Just because a FOSS package is approved for use in one product does not necessarily mean it will be approved for use in a second product</a:t>
            </a:r>
            <a:endParaRPr b="0" lang="en-US" sz="1850" spc="-1" strike="noStrike">
              <a:solidFill>
                <a:srgbClr val="000000"/>
              </a:solidFill>
              <a:latin typeface="Arial"/>
            </a:endParaRPr>
          </a:p>
          <a:p>
            <a:pPr marL="182880" indent="-182520">
              <a:lnSpc>
                <a:spcPct val="90000"/>
              </a:lnSpc>
              <a:spcBef>
                <a:spcPts val="445"/>
              </a:spcBef>
              <a:buClr>
                <a:srgbClr val="93a299"/>
              </a:buClr>
              <a:buSzPct val="85000"/>
              <a:buFont typeface="Arial"/>
              <a:buChar char="•"/>
            </a:pPr>
            <a:r>
              <a:rPr b="0" lang="en-US" sz="2220" spc="-1" strike="noStrike">
                <a:solidFill>
                  <a:srgbClr val="292934"/>
                </a:solidFill>
                <a:latin typeface="Roboto"/>
                <a:ea typeface="Roboto"/>
              </a:rPr>
              <a:t>And for every upgrade to newer versions of FOSS </a:t>
            </a:r>
            <a:endParaRPr b="0" lang="en-US" sz="222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Ensure that each new version of the same FOSS component is reviewed and approved </a:t>
            </a:r>
            <a:endParaRPr b="0" lang="en-US" sz="185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When you upgrade the version of a FOSS package, make sure that the license of the new version is the same as the license of the older used version (license changes can occur between version upgrades)</a:t>
            </a:r>
            <a:endParaRPr b="0" lang="en-US" sz="185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If a FOSS project’s license changes, ensure that compliance records are updated and that the new license does not create a conflict</a:t>
            </a:r>
            <a:endParaRPr b="0" lang="en-US" sz="1850" spc="-1" strike="noStrike">
              <a:solidFill>
                <a:srgbClr val="000000"/>
              </a:solidFill>
              <a:latin typeface="Arial"/>
            </a:endParaRPr>
          </a:p>
          <a:p>
            <a:pPr marL="182880" indent="-182520">
              <a:lnSpc>
                <a:spcPct val="90000"/>
              </a:lnSpc>
              <a:spcBef>
                <a:spcPts val="445"/>
              </a:spcBef>
            </a:pPr>
            <a:endParaRPr b="0" lang="en-US" sz="1850" spc="-1" strike="noStrike">
              <a:solidFill>
                <a:srgbClr val="000000"/>
              </a:solidFill>
              <a:latin typeface="Arial"/>
            </a:endParaRPr>
          </a:p>
        </p:txBody>
      </p:sp>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TextShape 1"/>
          <p:cNvSpPr txBox="1"/>
          <p:nvPr/>
        </p:nvSpPr>
        <p:spPr>
          <a:xfrm>
            <a:off x="609480" y="533520"/>
            <a:ext cx="10972440" cy="990360"/>
          </a:xfrm>
          <a:prstGeom prst="rect">
            <a:avLst/>
          </a:prstGeom>
          <a:noFill/>
          <a:ln>
            <a:noFill/>
          </a:ln>
        </p:spPr>
        <p:txBody>
          <a:bodyPr anchor="ctr"/>
          <a:p>
            <a:pPr>
              <a:lnSpc>
                <a:spcPct val="100000"/>
              </a:lnSpc>
            </a:pPr>
            <a:r>
              <a:rPr b="0" lang="en-US" sz="3600" spc="-1" strike="noStrike">
                <a:solidFill>
                  <a:srgbClr val="d2533c"/>
                </a:solidFill>
                <a:latin typeface="Roboto"/>
                <a:ea typeface="Roboto"/>
              </a:rPr>
              <a:t>Compliance Process Applies to all FOSS components</a:t>
            </a:r>
            <a:endParaRPr b="0" lang="en-US" sz="3600" spc="-1" strike="noStrike">
              <a:solidFill>
                <a:srgbClr val="000000"/>
              </a:solidFill>
              <a:latin typeface="Arial"/>
            </a:endParaRPr>
          </a:p>
        </p:txBody>
      </p:sp>
      <p:sp>
        <p:nvSpPr>
          <p:cNvPr id="738" name="TextShape 2"/>
          <p:cNvSpPr txBox="1"/>
          <p:nvPr/>
        </p:nvSpPr>
        <p:spPr>
          <a:xfrm>
            <a:off x="609480" y="1600200"/>
            <a:ext cx="10972440" cy="387360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In-bound software</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Take steps to understand what FOSS is included in software delivered by suppliers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Evaluate your obligations for all of the software that will be included in your products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b="0" lang="en-US" sz="2000" spc="-1" strike="noStrike">
              <a:solidFill>
                <a:srgbClr val="000000"/>
              </a:solidFill>
              <a:latin typeface="Arial"/>
            </a:endParaRPr>
          </a:p>
        </p:txBody>
      </p:sp>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d2533c"/>
              </a:solidFill>
              <a:latin typeface="Arial"/>
            </a:endParaRPr>
          </a:p>
        </p:txBody>
      </p:sp>
      <p:sp>
        <p:nvSpPr>
          <p:cNvPr id="740"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Name some general guidelines developers can practice when working with FOSS.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Should you remove or alter FOSS license header information?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Name some important steps in a compliance process.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How can a new version of a previously-reviewed FOSS component create new compliance issues?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risks should you address with in-bound software?</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Learn more through the free Compliance Basics for Developers hosted by the Linux Foundation at: </a:t>
            </a:r>
            <a:br/>
            <a:r>
              <a:rPr b="0" lang="en-US" sz="1600" spc="-1" strike="noStrike" u="sng">
                <a:solidFill>
                  <a:srgbClr val="0000ff"/>
                </a:solidFill>
                <a:uFillTx/>
                <a:latin typeface="Roboto Mono"/>
                <a:ea typeface="Roboto Mono"/>
                <a:hlinkClick r:id="rId1"/>
              </a:rPr>
              <a:t>https://training.linuxfoundation.org/linux-courses/open-source-compliance-courses/ compliance-basics-for-developers</a:t>
            </a:r>
            <a:endParaRPr b="0" lang="en-US" sz="1600" spc="-1" strike="noStrike">
              <a:solidFill>
                <a:srgbClr val="000000"/>
              </a:solidFill>
              <a:latin typeface="Arial"/>
            </a:endParaRPr>
          </a:p>
          <a:p>
            <a:pPr marL="182880" indent="-182520">
              <a:lnSpc>
                <a:spcPct val="100000"/>
              </a:lnSpc>
              <a:spcBef>
                <a:spcPts val="479"/>
              </a:spcBef>
            </a:pPr>
            <a:endParaRPr b="0" lang="en-US" sz="1600" spc="-1" strike="noStrike">
              <a:solidFill>
                <a:srgbClr val="000000"/>
              </a:solidFill>
              <a:latin typeface="Arial"/>
            </a:endParaRPr>
          </a:p>
        </p:txBody>
      </p:sp>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9</a:t>
            </a:r>
            <a:endParaRPr b="0" lang="en-US" sz="3200" spc="-1" strike="noStrike">
              <a:solidFill>
                <a:srgbClr val="000000"/>
              </a:solidFill>
              <a:latin typeface="Arial"/>
            </a:endParaRPr>
          </a:p>
        </p:txBody>
      </p:sp>
      <p:sp>
        <p:nvSpPr>
          <p:cNvPr id="742"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Tooling Use Cases</a:t>
            </a:r>
            <a:endParaRPr b="0" lang="en-US" sz="4800" spc="-1" strike="noStrike">
              <a:solidFill>
                <a:srgbClr val="000000"/>
              </a:solidFill>
              <a:latin typeface="Arial"/>
            </a:endParaRPr>
          </a:p>
        </p:txBody>
      </p:sp>
    </p:spTree>
  </p:cSld>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CustomShape 1"/>
          <p:cNvSpPr/>
          <p:nvPr/>
        </p:nvSpPr>
        <p:spPr>
          <a:xfrm>
            <a:off x="719640" y="1513440"/>
            <a:ext cx="11036880" cy="3522600"/>
          </a:xfrm>
          <a:prstGeom prst="rect">
            <a:avLst/>
          </a:prstGeom>
          <a:noFill/>
          <a:ln>
            <a:noFill/>
          </a:ln>
        </p:spPr>
        <p:style>
          <a:lnRef idx="0"/>
          <a:fillRef idx="0"/>
          <a:effectRef idx="0"/>
          <a:fontRef idx="minor"/>
        </p:style>
        <p:txBody>
          <a:bodyPr lIns="90000" rIns="90000" tIns="45000" bIns="45000"/>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Why we would need tools?</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First demand and process, then the tool</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A tool cannot provide (difficult) decisions</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Only data for decisions</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Many cases where expert knowledge is required</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i="1" lang="en-US" sz="2400" spc="-1" strike="noStrike">
                <a:solidFill>
                  <a:srgbClr val="000000"/>
                </a:solidFill>
                <a:latin typeface="Arial"/>
                <a:ea typeface="Arial"/>
              </a:rPr>
              <a:t>“</a:t>
            </a:r>
            <a:r>
              <a:rPr b="0" i="1" lang="en-US" sz="2400" spc="-1" strike="noStrike">
                <a:solidFill>
                  <a:srgbClr val="000000"/>
                </a:solidFill>
                <a:latin typeface="Arial"/>
                <a:ea typeface="Arial"/>
              </a:rPr>
              <a:t>A fool with a tool is still a fool” (from the hardware world)</a:t>
            </a:r>
            <a:endParaRPr b="0" lang="en-US" sz="2400" spc="-1" strike="noStrike">
              <a:latin typeface="Cambria"/>
            </a:endParaRPr>
          </a:p>
        </p:txBody>
      </p:sp>
      <p:sp>
        <p:nvSpPr>
          <p:cNvPr id="744"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Introduction</a:t>
            </a:r>
            <a:endParaRPr b="0" lang="en-US" sz="4000" spc="-1" strike="noStrike">
              <a:solidFill>
                <a:srgbClr val="d2533c"/>
              </a:solidFill>
              <a:latin typeface="Cambria"/>
            </a:endParaRPr>
          </a:p>
        </p:txBody>
      </p:sp>
    </p:spTree>
  </p:cSld>
  <p:timing>
    <p:tnLst>
      <p:par>
        <p:cTn id="169" dur="indefinite" restart="never" nodeType="tmRoot">
          <p:childTnLst>
            <p:seq>
              <p:cTn id="170"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CustomShape 1"/>
          <p:cNvSpPr/>
          <p:nvPr/>
        </p:nvSpPr>
        <p:spPr>
          <a:xfrm>
            <a:off x="719640" y="1513440"/>
            <a:ext cx="11036880" cy="35226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Tools can be good for ...</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generating reports</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analyzing data</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managing policies</a:t>
            </a:r>
            <a:endParaRPr b="0" lang="en-US" sz="2400" spc="-1" strike="noStrike">
              <a:latin typeface="Cambria"/>
            </a:endParaRPr>
          </a:p>
          <a:p>
            <a:pPr>
              <a:lnSpc>
                <a:spcPct val="115000"/>
              </a:lnSpc>
            </a:pPr>
            <a:r>
              <a:rPr b="0" lang="en-US" sz="2400" spc="-1" strike="noStrike">
                <a:solidFill>
                  <a:srgbClr val="000000"/>
                </a:solidFill>
                <a:latin typeface="Arial"/>
                <a:ea typeface="Arial"/>
              </a:rPr>
              <a:t>Where is this required?</a:t>
            </a:r>
            <a:endParaRPr b="0" lang="en-US" sz="2400" spc="-1" strike="noStrike">
              <a:latin typeface="Cambria"/>
            </a:endParaRPr>
          </a:p>
        </p:txBody>
      </p:sp>
      <p:sp>
        <p:nvSpPr>
          <p:cNvPr id="746"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d2533c"/>
                </a:solidFill>
                <a:latin typeface="Open Sans"/>
                <a:ea typeface="Open Sans"/>
              </a:rPr>
              <a:t>About Tools</a:t>
            </a:r>
            <a:endParaRPr b="0" lang="en-US" sz="4000" spc="-1" strike="noStrike">
              <a:solidFill>
                <a:srgbClr val="d2533c"/>
              </a:solidFill>
              <a:latin typeface="Open Sans"/>
            </a:endParaRPr>
          </a:p>
        </p:txBody>
      </p:sp>
      <p:sp>
        <p:nvSpPr>
          <p:cNvPr id="747" name="CustomShape 3"/>
          <p:cNvSpPr/>
          <p:nvPr/>
        </p:nvSpPr>
        <p:spPr>
          <a:xfrm>
            <a:off x="4856040" y="174456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48" name="CustomShape 4"/>
          <p:cNvSpPr/>
          <p:nvPr/>
        </p:nvSpPr>
        <p:spPr>
          <a:xfrm>
            <a:off x="8777880" y="426672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49" name="CustomShape 5"/>
          <p:cNvSpPr/>
          <p:nvPr/>
        </p:nvSpPr>
        <p:spPr>
          <a:xfrm>
            <a:off x="6766560" y="611280"/>
            <a:ext cx="292392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0" name="CustomShape 6"/>
          <p:cNvSpPr/>
          <p:nvPr/>
        </p:nvSpPr>
        <p:spPr>
          <a:xfrm>
            <a:off x="3901320" y="3900960"/>
            <a:ext cx="292392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1" name="CustomShape 7"/>
          <p:cNvSpPr/>
          <p:nvPr/>
        </p:nvSpPr>
        <p:spPr>
          <a:xfrm>
            <a:off x="6324840" y="342504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2" name="CustomShape 8"/>
          <p:cNvSpPr/>
          <p:nvPr/>
        </p:nvSpPr>
        <p:spPr>
          <a:xfrm>
            <a:off x="8592480" y="2592720"/>
            <a:ext cx="292392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3" name="CustomShape 9"/>
          <p:cNvSpPr/>
          <p:nvPr/>
        </p:nvSpPr>
        <p:spPr>
          <a:xfrm>
            <a:off x="5608440" y="4998240"/>
            <a:ext cx="292392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4" name="CustomShape 10"/>
          <p:cNvSpPr/>
          <p:nvPr/>
        </p:nvSpPr>
        <p:spPr>
          <a:xfrm>
            <a:off x="824760" y="390312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5" name="CustomShape 11"/>
          <p:cNvSpPr/>
          <p:nvPr/>
        </p:nvSpPr>
        <p:spPr>
          <a:xfrm>
            <a:off x="2370960" y="520992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6" name="CustomShape 12"/>
          <p:cNvSpPr/>
          <p:nvPr/>
        </p:nvSpPr>
        <p:spPr>
          <a:xfrm>
            <a:off x="6949080" y="170640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7" name="CustomShape 13"/>
          <p:cNvSpPr/>
          <p:nvPr/>
        </p:nvSpPr>
        <p:spPr>
          <a:xfrm>
            <a:off x="5027760" y="1998360"/>
            <a:ext cx="2420280" cy="127368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License</a:t>
            </a:r>
            <a:br/>
            <a:r>
              <a:rPr b="0" lang="en-US" sz="2400" spc="-1" strike="noStrike">
                <a:solidFill>
                  <a:srgbClr val="000000"/>
                </a:solidFill>
                <a:latin typeface="Arial"/>
                <a:ea typeface="Arial"/>
              </a:rPr>
              <a:t>Scanner</a:t>
            </a:r>
            <a:endParaRPr b="0" lang="en-US" sz="2400" spc="-1" strike="noStrike">
              <a:latin typeface="Cambria"/>
            </a:endParaRPr>
          </a:p>
          <a:p>
            <a:pPr>
              <a:lnSpc>
                <a:spcPct val="100000"/>
              </a:lnSpc>
            </a:pPr>
            <a:endParaRPr b="0" lang="en-US" sz="2400" spc="-1" strike="noStrike">
              <a:latin typeface="Cambria"/>
            </a:endParaRPr>
          </a:p>
        </p:txBody>
      </p:sp>
      <p:sp>
        <p:nvSpPr>
          <p:cNvPr id="758" name="CustomShape 14"/>
          <p:cNvSpPr/>
          <p:nvPr/>
        </p:nvSpPr>
        <p:spPr>
          <a:xfrm>
            <a:off x="7595280" y="2039400"/>
            <a:ext cx="1479240" cy="95040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Product</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Report</a:t>
            </a:r>
            <a:endParaRPr b="0" lang="en-US" sz="2400" spc="-1" strike="noStrike">
              <a:latin typeface="Cambria"/>
            </a:endParaRPr>
          </a:p>
          <a:p>
            <a:pPr>
              <a:lnSpc>
                <a:spcPct val="100000"/>
              </a:lnSpc>
            </a:pPr>
            <a:endParaRPr b="0" lang="en-US" sz="2400" spc="-1" strike="noStrike">
              <a:latin typeface="Cambria"/>
            </a:endParaRPr>
          </a:p>
        </p:txBody>
      </p:sp>
      <p:sp>
        <p:nvSpPr>
          <p:cNvPr id="759" name="CustomShape 15"/>
          <p:cNvSpPr/>
          <p:nvPr/>
        </p:nvSpPr>
        <p:spPr>
          <a:xfrm>
            <a:off x="7342920" y="959040"/>
            <a:ext cx="1802880" cy="104976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Snippet</a:t>
            </a:r>
            <a:br/>
            <a:r>
              <a:rPr b="0" lang="en-US" sz="2400" spc="-1" strike="noStrike">
                <a:solidFill>
                  <a:srgbClr val="000000"/>
                </a:solidFill>
                <a:latin typeface="Arial"/>
                <a:ea typeface="Arial"/>
              </a:rPr>
              <a:t>Scan</a:t>
            </a:r>
            <a:endParaRPr b="0" lang="en-US" sz="2400" spc="-1" strike="noStrike">
              <a:latin typeface="Cambria"/>
            </a:endParaRPr>
          </a:p>
          <a:p>
            <a:pPr>
              <a:lnSpc>
                <a:spcPct val="100000"/>
              </a:lnSpc>
            </a:pPr>
            <a:endParaRPr b="0" lang="en-US" sz="2400" spc="-1" strike="noStrike">
              <a:latin typeface="Cambria"/>
            </a:endParaRPr>
          </a:p>
        </p:txBody>
      </p:sp>
      <p:sp>
        <p:nvSpPr>
          <p:cNvPr id="760" name="CustomShape 16"/>
          <p:cNvSpPr/>
          <p:nvPr/>
        </p:nvSpPr>
        <p:spPr>
          <a:xfrm>
            <a:off x="8844480" y="2892960"/>
            <a:ext cx="2420280" cy="127368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Component</a:t>
            </a:r>
            <a:br/>
            <a:r>
              <a:rPr b="0" lang="en-US" sz="2400" spc="-1" strike="noStrike">
                <a:solidFill>
                  <a:srgbClr val="000000"/>
                </a:solidFill>
                <a:latin typeface="Arial"/>
                <a:ea typeface="Arial"/>
              </a:rPr>
              <a:t>Scanner</a:t>
            </a:r>
            <a:endParaRPr b="0" lang="en-US" sz="2400" spc="-1" strike="noStrike">
              <a:latin typeface="Cambria"/>
            </a:endParaRPr>
          </a:p>
          <a:p>
            <a:pPr>
              <a:lnSpc>
                <a:spcPct val="100000"/>
              </a:lnSpc>
            </a:pPr>
            <a:endParaRPr b="0" lang="en-US" sz="2400" spc="-1" strike="noStrike">
              <a:latin typeface="Cambria"/>
            </a:endParaRPr>
          </a:p>
        </p:txBody>
      </p:sp>
      <p:sp>
        <p:nvSpPr>
          <p:cNvPr id="761" name="CustomShape 17"/>
          <p:cNvSpPr/>
          <p:nvPr/>
        </p:nvSpPr>
        <p:spPr>
          <a:xfrm>
            <a:off x="6860520" y="3763800"/>
            <a:ext cx="1983240" cy="104976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Disclosure</a:t>
            </a:r>
            <a:br/>
            <a:r>
              <a:rPr b="0" lang="en-US" sz="2400" spc="-1" strike="noStrike">
                <a:solidFill>
                  <a:srgbClr val="000000"/>
                </a:solidFill>
                <a:latin typeface="Arial"/>
                <a:ea typeface="Arial"/>
              </a:rPr>
              <a:t>Document</a:t>
            </a:r>
            <a:endParaRPr b="0" lang="en-US" sz="2400" spc="-1" strike="noStrike">
              <a:latin typeface="Cambria"/>
            </a:endParaRPr>
          </a:p>
          <a:p>
            <a:pPr>
              <a:lnSpc>
                <a:spcPct val="100000"/>
              </a:lnSpc>
            </a:pPr>
            <a:endParaRPr b="0" lang="en-US" sz="2400" spc="-1" strike="noStrike">
              <a:latin typeface="Cambria"/>
            </a:endParaRPr>
          </a:p>
        </p:txBody>
      </p:sp>
      <p:sp>
        <p:nvSpPr>
          <p:cNvPr id="762" name="CustomShape 18"/>
          <p:cNvSpPr/>
          <p:nvPr/>
        </p:nvSpPr>
        <p:spPr>
          <a:xfrm>
            <a:off x="9261360" y="4587480"/>
            <a:ext cx="2204640" cy="111708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Code</a:t>
            </a:r>
            <a:br/>
            <a:r>
              <a:rPr b="0" lang="en-US" sz="2400" spc="-1" strike="noStrike">
                <a:solidFill>
                  <a:srgbClr val="000000"/>
                </a:solidFill>
                <a:latin typeface="Arial"/>
                <a:ea typeface="Arial"/>
              </a:rPr>
              <a:t>Scanner</a:t>
            </a:r>
            <a:endParaRPr b="0" lang="en-US" sz="2400" spc="-1" strike="noStrike">
              <a:latin typeface="Cambria"/>
            </a:endParaRPr>
          </a:p>
          <a:p>
            <a:pPr>
              <a:lnSpc>
                <a:spcPct val="100000"/>
              </a:lnSpc>
            </a:pPr>
            <a:endParaRPr b="0" lang="en-US" sz="2400" spc="-1" strike="noStrike">
              <a:latin typeface="Cambria"/>
            </a:endParaRPr>
          </a:p>
        </p:txBody>
      </p:sp>
      <p:sp>
        <p:nvSpPr>
          <p:cNvPr id="763" name="CustomShape 19"/>
          <p:cNvSpPr/>
          <p:nvPr/>
        </p:nvSpPr>
        <p:spPr>
          <a:xfrm>
            <a:off x="6027120" y="5331960"/>
            <a:ext cx="2204640" cy="95040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Compliance</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Workflow</a:t>
            </a:r>
            <a:endParaRPr b="0" lang="en-US" sz="2400" spc="-1" strike="noStrike">
              <a:latin typeface="Cambria"/>
            </a:endParaRPr>
          </a:p>
          <a:p>
            <a:pPr>
              <a:lnSpc>
                <a:spcPct val="100000"/>
              </a:lnSpc>
            </a:pPr>
            <a:endParaRPr b="0" lang="en-US" sz="2400" spc="-1" strike="noStrike">
              <a:latin typeface="Cambria"/>
            </a:endParaRPr>
          </a:p>
        </p:txBody>
      </p:sp>
      <p:sp>
        <p:nvSpPr>
          <p:cNvPr id="764" name="CustomShape 20"/>
          <p:cNvSpPr/>
          <p:nvPr/>
        </p:nvSpPr>
        <p:spPr>
          <a:xfrm>
            <a:off x="4390920" y="4087440"/>
            <a:ext cx="2146320" cy="119520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Binary</a:t>
            </a:r>
            <a:br/>
            <a:r>
              <a:rPr b="0" lang="en-US" sz="2400" spc="-1" strike="noStrike">
                <a:solidFill>
                  <a:srgbClr val="000000"/>
                </a:solidFill>
                <a:latin typeface="Arial"/>
                <a:ea typeface="Arial"/>
              </a:rPr>
              <a:t>Scan</a:t>
            </a:r>
            <a:endParaRPr b="0" lang="en-US" sz="2400" spc="-1" strike="noStrike">
              <a:latin typeface="Cambria"/>
            </a:endParaRPr>
          </a:p>
          <a:p>
            <a:pPr>
              <a:lnSpc>
                <a:spcPct val="100000"/>
              </a:lnSpc>
            </a:pPr>
            <a:endParaRPr b="0" lang="en-US" sz="2400" spc="-1" strike="noStrike">
              <a:latin typeface="Cambria"/>
            </a:endParaRPr>
          </a:p>
        </p:txBody>
      </p:sp>
      <p:sp>
        <p:nvSpPr>
          <p:cNvPr id="765" name="CustomShape 21"/>
          <p:cNvSpPr/>
          <p:nvPr/>
        </p:nvSpPr>
        <p:spPr>
          <a:xfrm>
            <a:off x="2734200" y="5547240"/>
            <a:ext cx="2077200" cy="104976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License</a:t>
            </a:r>
            <a:br/>
            <a:r>
              <a:rPr b="0" lang="en-US" sz="2400" spc="-1" strike="noStrike">
                <a:solidFill>
                  <a:srgbClr val="000000"/>
                </a:solidFill>
                <a:latin typeface="Arial"/>
                <a:ea typeface="Arial"/>
              </a:rPr>
              <a:t>Analysis</a:t>
            </a:r>
            <a:endParaRPr b="0" lang="en-US" sz="2400" spc="-1" strike="noStrike">
              <a:latin typeface="Cambria"/>
            </a:endParaRPr>
          </a:p>
          <a:p>
            <a:pPr>
              <a:lnSpc>
                <a:spcPct val="100000"/>
              </a:lnSpc>
            </a:pPr>
            <a:endParaRPr b="0" lang="en-US" sz="2400" spc="-1" strike="noStrike">
              <a:latin typeface="Cambria"/>
            </a:endParaRPr>
          </a:p>
        </p:txBody>
      </p:sp>
      <p:sp>
        <p:nvSpPr>
          <p:cNvPr id="766" name="CustomShape 22"/>
          <p:cNvSpPr/>
          <p:nvPr/>
        </p:nvSpPr>
        <p:spPr>
          <a:xfrm>
            <a:off x="1145160" y="4107240"/>
            <a:ext cx="2273400" cy="119520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Compliance</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Workflow</a:t>
            </a:r>
            <a:endParaRPr b="0" lang="en-US" sz="2400" spc="-1" strike="noStrike">
              <a:latin typeface="Cambria"/>
            </a:endParaRPr>
          </a:p>
          <a:p>
            <a:pPr>
              <a:lnSpc>
                <a:spcPct val="100000"/>
              </a:lnSpc>
            </a:pPr>
            <a:endParaRPr b="0" lang="en-US" sz="2400" spc="-1" strike="noStrike">
              <a:latin typeface="Cambria"/>
            </a:endParaRPr>
          </a:p>
        </p:txBody>
      </p:sp>
    </p:spTree>
  </p:cSld>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CustomShape 1"/>
          <p:cNvSpPr/>
          <p:nvPr/>
        </p:nvSpPr>
        <p:spPr>
          <a:xfrm>
            <a:off x="719640" y="1513440"/>
            <a:ext cx="11036880" cy="3522600"/>
          </a:xfrm>
          <a:prstGeom prst="rect">
            <a:avLst/>
          </a:prstGeom>
          <a:noFill/>
          <a:ln>
            <a:noFill/>
          </a:ln>
        </p:spPr>
        <p:style>
          <a:lnRef idx="0"/>
          <a:fillRef idx="0"/>
          <a:effectRef idx="0"/>
          <a:fontRef idx="minor"/>
        </p:style>
      </p:sp>
      <p:sp>
        <p:nvSpPr>
          <p:cNvPr id="768"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d2533c"/>
                </a:solidFill>
                <a:latin typeface="Open Sans"/>
                <a:ea typeface="Open Sans"/>
              </a:rPr>
              <a:t>Software Situation</a:t>
            </a:r>
            <a:endParaRPr b="0" lang="en-US" sz="4000" spc="-1" strike="noStrike">
              <a:solidFill>
                <a:srgbClr val="d2533c"/>
              </a:solidFill>
              <a:latin typeface="Open Sans"/>
            </a:endParaRPr>
          </a:p>
        </p:txBody>
      </p:sp>
      <p:sp>
        <p:nvSpPr>
          <p:cNvPr id="769"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70" name="CustomShape 4"/>
          <p:cNvSpPr/>
          <p:nvPr/>
        </p:nvSpPr>
        <p:spPr>
          <a:xfrm>
            <a:off x="4703760" y="2015640"/>
            <a:ext cx="3165120" cy="345312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71" name="CustomShape 5"/>
          <p:cNvSpPr/>
          <p:nvPr/>
        </p:nvSpPr>
        <p:spPr>
          <a:xfrm>
            <a:off x="8159760" y="20156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Tree>
  </p:cSld>
  <p:timing>
    <p:tnLst>
      <p:par>
        <p:cTn id="173" dur="indefinite" restart="never" nodeType="tmRoot">
          <p:childTnLst>
            <p:seq>
              <p:cTn id="174"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CustomShape 1"/>
          <p:cNvSpPr/>
          <p:nvPr/>
        </p:nvSpPr>
        <p:spPr>
          <a:xfrm>
            <a:off x="719640" y="1513440"/>
            <a:ext cx="11036880" cy="3522600"/>
          </a:xfrm>
          <a:prstGeom prst="rect">
            <a:avLst/>
          </a:prstGeom>
          <a:noFill/>
          <a:ln>
            <a:noFill/>
          </a:ln>
        </p:spPr>
        <p:style>
          <a:lnRef idx="0"/>
          <a:fillRef idx="0"/>
          <a:effectRef idx="0"/>
          <a:fontRef idx="minor"/>
        </p:style>
      </p:sp>
      <p:sp>
        <p:nvSpPr>
          <p:cNvPr id="773"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Software Situation – What it Means</a:t>
            </a:r>
            <a:endParaRPr b="0" lang="en-US" sz="4000" spc="-1" strike="noStrike">
              <a:solidFill>
                <a:srgbClr val="d2533c"/>
              </a:solidFill>
              <a:latin typeface="Cambria"/>
            </a:endParaRPr>
          </a:p>
        </p:txBody>
      </p:sp>
      <p:sp>
        <p:nvSpPr>
          <p:cNvPr id="774"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75" name="CustomShape 4"/>
          <p:cNvSpPr/>
          <p:nvPr/>
        </p:nvSpPr>
        <p:spPr>
          <a:xfrm>
            <a:off x="4703760" y="2015640"/>
            <a:ext cx="3165120" cy="345312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76" name="CustomShape 5"/>
          <p:cNvSpPr/>
          <p:nvPr/>
        </p:nvSpPr>
        <p:spPr>
          <a:xfrm>
            <a:off x="8159760" y="20156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777" name="CustomShape 6"/>
          <p:cNvSpPr/>
          <p:nvPr/>
        </p:nvSpPr>
        <p:spPr>
          <a:xfrm>
            <a:off x="2303640" y="4415400"/>
            <a:ext cx="2397240" cy="153324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3</a:t>
            </a:r>
            <a:r>
              <a:rPr b="0" lang="en-US" sz="2400" spc="-1" strike="noStrike" baseline="30000">
                <a:solidFill>
                  <a:srgbClr val="000000"/>
                </a:solidFill>
                <a:latin typeface="Arial"/>
                <a:ea typeface="Arial"/>
              </a:rPr>
              <a:t>rd</a:t>
            </a:r>
            <a:r>
              <a:rPr b="0" lang="en-US" sz="2400" spc="-1" strike="noStrike">
                <a:solidFill>
                  <a:srgbClr val="000000"/>
                </a:solidFill>
                <a:latin typeface="Arial"/>
                <a:ea typeface="Arial"/>
              </a:rPr>
              <a:t> Party SW:</a:t>
            </a:r>
            <a:br/>
            <a:r>
              <a:rPr b="0" lang="en-US" sz="2400" spc="-1" strike="noStrike">
                <a:solidFill>
                  <a:srgbClr val="000000"/>
                </a:solidFill>
                <a:latin typeface="Arial"/>
                <a:ea typeface="Arial"/>
              </a:rPr>
              <a:t>OSS, Free</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Proprietary, ...</a:t>
            </a:r>
            <a:endParaRPr b="0" lang="en-US" sz="2400" spc="-1" strike="noStrike">
              <a:latin typeface="Cambria"/>
            </a:endParaRPr>
          </a:p>
        </p:txBody>
      </p:sp>
      <p:sp>
        <p:nvSpPr>
          <p:cNvPr id="778" name="CustomShape 7"/>
          <p:cNvSpPr/>
          <p:nvPr/>
        </p:nvSpPr>
        <p:spPr>
          <a:xfrm>
            <a:off x="5759640" y="4415400"/>
            <a:ext cx="2397240" cy="153324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Your</a:t>
            </a:r>
            <a:br/>
            <a:r>
              <a:rPr b="0" lang="en-US" sz="2400" spc="-1" strike="noStrike">
                <a:solidFill>
                  <a:srgbClr val="000000"/>
                </a:solidFill>
                <a:latin typeface="Arial"/>
                <a:ea typeface="Arial"/>
              </a:rPr>
              <a:t>Development</a:t>
            </a:r>
            <a:endParaRPr b="0" lang="en-US" sz="2400" spc="-1" strike="noStrike">
              <a:latin typeface="Cambria"/>
            </a:endParaRPr>
          </a:p>
        </p:txBody>
      </p:sp>
      <p:sp>
        <p:nvSpPr>
          <p:cNvPr id="779" name="CustomShape 8"/>
          <p:cNvSpPr/>
          <p:nvPr/>
        </p:nvSpPr>
        <p:spPr>
          <a:xfrm>
            <a:off x="9311760" y="4319640"/>
            <a:ext cx="2397240" cy="1629000"/>
          </a:xfrm>
          <a:prstGeom prst="wedgeRoundRectCallout">
            <a:avLst>
              <a:gd name="adj1" fmla="val -33967"/>
              <a:gd name="adj2" fmla="val -62462"/>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Your</a:t>
            </a:r>
            <a:br/>
            <a:r>
              <a:rPr b="0" lang="en-US" sz="2400" spc="-1" strike="noStrike">
                <a:solidFill>
                  <a:srgbClr val="000000"/>
                </a:solidFill>
                <a:latin typeface="Arial"/>
                <a:ea typeface="Arial"/>
              </a:rPr>
              <a:t>Delivery:</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3</a:t>
            </a:r>
            <a:r>
              <a:rPr b="0" lang="en-US" sz="2400" spc="-1" strike="noStrike" baseline="30000">
                <a:solidFill>
                  <a:srgbClr val="000000"/>
                </a:solidFill>
                <a:latin typeface="Arial"/>
                <a:ea typeface="Arial"/>
              </a:rPr>
              <a:t>rd</a:t>
            </a:r>
            <a:r>
              <a:rPr b="0" lang="en-US" sz="2400" spc="-1" strike="noStrike">
                <a:solidFill>
                  <a:srgbClr val="000000"/>
                </a:solidFill>
                <a:latin typeface="Arial"/>
                <a:ea typeface="Arial"/>
              </a:rPr>
              <a:t> Party +</a:t>
            </a:r>
            <a:br/>
            <a:r>
              <a:rPr b="0" lang="en-US" sz="2400" spc="-1" strike="noStrike">
                <a:solidFill>
                  <a:srgbClr val="000000"/>
                </a:solidFill>
                <a:latin typeface="Arial"/>
                <a:ea typeface="Arial"/>
              </a:rPr>
              <a:t>Your Software</a:t>
            </a:r>
            <a:endParaRPr b="0" lang="en-US" sz="2400" spc="-1" strike="noStrike">
              <a:latin typeface="Cambria"/>
            </a:endParaRPr>
          </a:p>
        </p:txBody>
      </p:sp>
    </p:spTree>
  </p:cSld>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CustomShape 1"/>
          <p:cNvSpPr/>
          <p:nvPr/>
        </p:nvSpPr>
        <p:spPr>
          <a:xfrm>
            <a:off x="515160" y="1973880"/>
            <a:ext cx="11036880" cy="3522600"/>
          </a:xfrm>
          <a:prstGeom prst="rect">
            <a:avLst/>
          </a:prstGeom>
          <a:noFill/>
          <a:ln>
            <a:noFill/>
          </a:ln>
        </p:spPr>
        <p:style>
          <a:lnRef idx="0"/>
          <a:fillRef idx="0"/>
          <a:effectRef idx="0"/>
          <a:fontRef idx="minor"/>
        </p:style>
      </p:sp>
      <p:sp>
        <p:nvSpPr>
          <p:cNvPr id="781" name="CustomShape 2"/>
          <p:cNvSpPr/>
          <p:nvPr/>
        </p:nvSpPr>
        <p:spPr>
          <a:xfrm>
            <a:off x="686160" y="1792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OSS License Compliance from 10k Feet </a:t>
            </a:r>
            <a:endParaRPr b="0" lang="en-US" sz="4000" spc="-1" strike="noStrike">
              <a:solidFill>
                <a:srgbClr val="d2533c"/>
              </a:solidFill>
              <a:latin typeface="Cambria"/>
            </a:endParaRPr>
          </a:p>
        </p:txBody>
      </p:sp>
      <p:sp>
        <p:nvSpPr>
          <p:cNvPr id="782"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83" name="CustomShape 4"/>
          <p:cNvSpPr/>
          <p:nvPr/>
        </p:nvSpPr>
        <p:spPr>
          <a:xfrm>
            <a:off x="4703760" y="2015640"/>
            <a:ext cx="3165120" cy="345312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84" name="CustomShape 5"/>
          <p:cNvSpPr/>
          <p:nvPr/>
        </p:nvSpPr>
        <p:spPr>
          <a:xfrm>
            <a:off x="8130960" y="19868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785"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fillRef idx="0"/>
          <a:effectRef idx="0"/>
          <a:fontRef idx="minor"/>
        </p:style>
      </p:sp>
      <p:sp>
        <p:nvSpPr>
          <p:cNvPr id="786"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Meeting</a:t>
            </a:r>
            <a:br/>
            <a:r>
              <a:rPr b="0" lang="en-US" sz="2400" spc="-1" strike="noStrike">
                <a:solidFill>
                  <a:srgbClr val="000000"/>
                </a:solidFill>
                <a:latin typeface="Arial"/>
                <a:ea typeface="Arial"/>
              </a:rPr>
              <a:t>Obligations,</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Reporting acc.</a:t>
            </a:r>
            <a:br/>
            <a:r>
              <a:rPr b="0" lang="en-US" sz="2400" spc="-1" strike="noStrike">
                <a:solidFill>
                  <a:srgbClr val="000000"/>
                </a:solidFill>
                <a:latin typeface="Arial"/>
                <a:ea typeface="Arial"/>
              </a:rPr>
              <a:t>to Licensing</a:t>
            </a:r>
            <a:endParaRPr b="0" lang="en-US" sz="2400" spc="-1" strike="noStrike">
              <a:latin typeface="Cambria"/>
            </a:endParaRPr>
          </a:p>
        </p:txBody>
      </p:sp>
      <p:sp>
        <p:nvSpPr>
          <p:cNvPr id="787"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Quality</a:t>
            </a:r>
            <a:br/>
            <a:r>
              <a:rPr b="0" lang="en-US" sz="2400" spc="-1" strike="noStrike">
                <a:solidFill>
                  <a:srgbClr val="000000"/>
                </a:solidFill>
                <a:latin typeface="Arial"/>
                <a:ea typeface="Arial"/>
              </a:rPr>
              <a:t>Control</a:t>
            </a:r>
            <a:endParaRPr b="0" lang="en-US" sz="2400" spc="-1" strike="noStrike">
              <a:latin typeface="Cambria"/>
            </a:endParaRPr>
          </a:p>
        </p:txBody>
      </p:sp>
      <p:sp>
        <p:nvSpPr>
          <p:cNvPr id="788"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Tree>
  </p:cSld>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Patent Concepts in Software</a:t>
            </a:r>
            <a:endParaRPr b="0" lang="en-US" sz="4000" spc="-1" strike="noStrike">
              <a:solidFill>
                <a:srgbClr val="000000"/>
              </a:solidFill>
              <a:latin typeface="Arial"/>
            </a:endParaRPr>
          </a:p>
        </p:txBody>
      </p:sp>
      <p:sp>
        <p:nvSpPr>
          <p:cNvPr id="232"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Patents protect functionality – this can include a method of operation,</a:t>
            </a:r>
            <a:br/>
            <a:r>
              <a:rPr b="0" lang="en-US" sz="2400" spc="-1" strike="noStrike">
                <a:solidFill>
                  <a:srgbClr val="292934"/>
                </a:solidFill>
                <a:latin typeface="Roboto"/>
                <a:ea typeface="Roboto"/>
              </a:rPr>
              <a:t>such as a computer program</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Does not protect abstract ideas, laws of nature</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Other parties who want to use the technology may seek a patent license (which may grant rights to use, make, have made, sell, offer for sale, and import the technology)</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Infringement may occur even if other parties independently create the same invention</a:t>
            </a:r>
            <a:endParaRPr b="0" lang="en-US" sz="24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CustomShape 1"/>
          <p:cNvSpPr/>
          <p:nvPr/>
        </p:nvSpPr>
        <p:spPr>
          <a:xfrm>
            <a:off x="515160" y="1973880"/>
            <a:ext cx="11036880" cy="3522600"/>
          </a:xfrm>
          <a:prstGeom prst="rect">
            <a:avLst/>
          </a:prstGeom>
          <a:noFill/>
          <a:ln>
            <a:noFill/>
          </a:ln>
        </p:spPr>
        <p:style>
          <a:lnRef idx="0"/>
          <a:fillRef idx="0"/>
          <a:effectRef idx="0"/>
          <a:fontRef idx="minor"/>
        </p:style>
      </p:sp>
      <p:sp>
        <p:nvSpPr>
          <p:cNvPr id="790" name="CustomShape 2"/>
          <p:cNvSpPr/>
          <p:nvPr/>
        </p:nvSpPr>
        <p:spPr>
          <a:xfrm>
            <a:off x="686160" y="1792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Again What this Means</a:t>
            </a:r>
            <a:endParaRPr b="0" lang="en-US" sz="4000" spc="-1" strike="noStrike">
              <a:solidFill>
                <a:srgbClr val="d2533c"/>
              </a:solidFill>
              <a:latin typeface="Cambria"/>
            </a:endParaRPr>
          </a:p>
        </p:txBody>
      </p:sp>
      <p:sp>
        <p:nvSpPr>
          <p:cNvPr id="791"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92" name="CustomShape 4"/>
          <p:cNvSpPr/>
          <p:nvPr/>
        </p:nvSpPr>
        <p:spPr>
          <a:xfrm>
            <a:off x="4703760" y="2015640"/>
            <a:ext cx="3165120" cy="345312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93" name="CustomShape 5"/>
          <p:cNvSpPr/>
          <p:nvPr/>
        </p:nvSpPr>
        <p:spPr>
          <a:xfrm>
            <a:off x="8130960" y="19868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794"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fillRef idx="0"/>
          <a:effectRef idx="0"/>
          <a:fontRef idx="minor"/>
        </p:style>
      </p:sp>
      <p:sp>
        <p:nvSpPr>
          <p:cNvPr id="795"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
        <p:nvSpPr>
          <p:cNvPr id="796"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Quality</a:t>
            </a:r>
            <a:br/>
            <a:r>
              <a:rPr b="0" lang="en-US" sz="2400" spc="-1" strike="noStrike">
                <a:solidFill>
                  <a:srgbClr val="000000"/>
                </a:solidFill>
                <a:latin typeface="Arial"/>
                <a:ea typeface="Arial"/>
              </a:rPr>
              <a:t>Control</a:t>
            </a:r>
            <a:endParaRPr b="0" lang="en-US" sz="2400" spc="-1" strike="noStrike">
              <a:latin typeface="Cambria"/>
            </a:endParaRPr>
          </a:p>
        </p:txBody>
      </p:sp>
      <p:sp>
        <p:nvSpPr>
          <p:cNvPr id="797"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
        <p:nvSpPr>
          <p:cNvPr id="798" name="CustomShape 10"/>
          <p:cNvSpPr/>
          <p:nvPr/>
        </p:nvSpPr>
        <p:spPr>
          <a:xfrm>
            <a:off x="2115360" y="4314600"/>
            <a:ext cx="258552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Documentation</a:t>
            </a:r>
            <a:br/>
            <a:r>
              <a:rPr b="0" lang="en-US" sz="2400" spc="-1" strike="noStrike">
                <a:solidFill>
                  <a:srgbClr val="000000"/>
                </a:solidFill>
                <a:latin typeface="Arial"/>
                <a:ea typeface="Arial"/>
              </a:rPr>
              <a:t>according to actual situation</a:t>
            </a:r>
            <a:endParaRPr b="0" lang="en-US" sz="2400" spc="-1" strike="noStrike">
              <a:latin typeface="Cambria"/>
            </a:endParaRPr>
          </a:p>
        </p:txBody>
      </p:sp>
      <p:sp>
        <p:nvSpPr>
          <p:cNvPr id="799" name="CustomShape 11"/>
          <p:cNvSpPr/>
          <p:nvPr/>
        </p:nvSpPr>
        <p:spPr>
          <a:xfrm>
            <a:off x="5760360" y="4314600"/>
            <a:ext cx="239724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Hopefully Yours</a:t>
            </a:r>
            <a:endParaRPr b="0" lang="en-US" sz="2400" spc="-1" strike="noStrike">
              <a:latin typeface="Cambria"/>
            </a:endParaRPr>
          </a:p>
        </p:txBody>
      </p:sp>
      <p:sp>
        <p:nvSpPr>
          <p:cNvPr id="800" name="CustomShape 12"/>
          <p:cNvSpPr/>
          <p:nvPr/>
        </p:nvSpPr>
        <p:spPr>
          <a:xfrm>
            <a:off x="9123840" y="4218120"/>
            <a:ext cx="2585520" cy="1629000"/>
          </a:xfrm>
          <a:prstGeom prst="wedgeRoundRectCallout">
            <a:avLst>
              <a:gd name="adj1" fmla="val -33967"/>
              <a:gd name="adj2" fmla="val -62462"/>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Understand what</a:t>
            </a:r>
            <a:br/>
            <a:r>
              <a:rPr b="0" lang="en-US" sz="2400" spc="-1" strike="noStrike">
                <a:solidFill>
                  <a:srgbClr val="000000"/>
                </a:solidFill>
                <a:latin typeface="Arial"/>
                <a:ea typeface="Arial"/>
              </a:rPr>
              <a:t>you deliver and</a:t>
            </a:r>
            <a:br/>
            <a:r>
              <a:rPr b="0" lang="en-US" sz="2400" spc="-1" strike="noStrike">
                <a:solidFill>
                  <a:srgbClr val="000000"/>
                </a:solidFill>
                <a:latin typeface="Arial"/>
                <a:ea typeface="Arial"/>
              </a:rPr>
              <a:t>act accordingly</a:t>
            </a:r>
            <a:endParaRPr b="0" lang="en-US" sz="2400" spc="-1" strike="noStrike">
              <a:latin typeface="Cambria"/>
            </a:endParaRPr>
          </a:p>
        </p:txBody>
      </p:sp>
    </p:spTree>
  </p:cSld>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CustomShape 1"/>
          <p:cNvSpPr/>
          <p:nvPr/>
        </p:nvSpPr>
        <p:spPr>
          <a:xfrm>
            <a:off x="515160" y="1973880"/>
            <a:ext cx="11036880" cy="3522600"/>
          </a:xfrm>
          <a:prstGeom prst="rect">
            <a:avLst/>
          </a:prstGeom>
          <a:noFill/>
          <a:ln>
            <a:noFill/>
          </a:ln>
        </p:spPr>
        <p:style>
          <a:lnRef idx="0"/>
          <a:fillRef idx="0"/>
          <a:effectRef idx="0"/>
          <a:fontRef idx="minor"/>
        </p:style>
      </p:sp>
      <p:sp>
        <p:nvSpPr>
          <p:cNvPr id="802" name="CustomShape 2"/>
          <p:cNvSpPr/>
          <p:nvPr/>
        </p:nvSpPr>
        <p:spPr>
          <a:xfrm>
            <a:off x="686160" y="1792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Part I: Analysing Inbound</a:t>
            </a:r>
            <a:endParaRPr b="0" lang="en-US" sz="4000" spc="-1" strike="noStrike">
              <a:solidFill>
                <a:srgbClr val="d2533c"/>
              </a:solidFill>
              <a:latin typeface="Cambria"/>
            </a:endParaRPr>
          </a:p>
        </p:txBody>
      </p:sp>
      <p:sp>
        <p:nvSpPr>
          <p:cNvPr id="803" name="CustomShape 3"/>
          <p:cNvSpPr/>
          <p:nvPr/>
        </p:nvSpPr>
        <p:spPr>
          <a:xfrm>
            <a:off x="1247760" y="2015640"/>
            <a:ext cx="3165120" cy="3453120"/>
          </a:xfrm>
          <a:prstGeom prst="rect">
            <a:avLst/>
          </a:prstGeom>
          <a:solidFill>
            <a:srgbClr val="ffff00"/>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04" name="CustomShape 4"/>
          <p:cNvSpPr/>
          <p:nvPr/>
        </p:nvSpPr>
        <p:spPr>
          <a:xfrm>
            <a:off x="4703760" y="2015640"/>
            <a:ext cx="3165120" cy="345312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05" name="CustomShape 5"/>
          <p:cNvSpPr/>
          <p:nvPr/>
        </p:nvSpPr>
        <p:spPr>
          <a:xfrm>
            <a:off x="8130960" y="19868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806"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fillRef idx="0"/>
          <a:effectRef idx="0"/>
          <a:fontRef idx="minor"/>
        </p:style>
      </p:sp>
      <p:sp>
        <p:nvSpPr>
          <p:cNvPr id="807"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Meeting</a:t>
            </a:r>
            <a:br/>
            <a:r>
              <a:rPr b="0" lang="en-US" sz="2400" spc="-1" strike="noStrike">
                <a:solidFill>
                  <a:srgbClr val="000000"/>
                </a:solidFill>
                <a:latin typeface="Arial"/>
                <a:ea typeface="Arial"/>
              </a:rPr>
              <a:t>Obligations,</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Reporting acc.</a:t>
            </a:r>
            <a:br/>
            <a:r>
              <a:rPr b="0" lang="en-US" sz="2400" spc="-1" strike="noStrike">
                <a:solidFill>
                  <a:srgbClr val="000000"/>
                </a:solidFill>
                <a:latin typeface="Arial"/>
                <a:ea typeface="Arial"/>
              </a:rPr>
              <a:t>to Licensing</a:t>
            </a:r>
            <a:endParaRPr b="0" lang="en-US" sz="2400" spc="-1" strike="noStrike">
              <a:latin typeface="Cambria"/>
            </a:endParaRPr>
          </a:p>
        </p:txBody>
      </p:sp>
      <p:sp>
        <p:nvSpPr>
          <p:cNvPr id="808"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Quality</a:t>
            </a:r>
            <a:br/>
            <a:r>
              <a:rPr b="0" lang="en-US" sz="2400" spc="-1" strike="noStrike">
                <a:solidFill>
                  <a:srgbClr val="000000"/>
                </a:solidFill>
                <a:latin typeface="Arial"/>
                <a:ea typeface="Arial"/>
              </a:rPr>
              <a:t>Control</a:t>
            </a:r>
            <a:endParaRPr b="0" lang="en-US" sz="2400" spc="-1" strike="noStrike">
              <a:latin typeface="Cambria"/>
            </a:endParaRPr>
          </a:p>
        </p:txBody>
      </p:sp>
      <p:sp>
        <p:nvSpPr>
          <p:cNvPr id="809"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Tree>
  </p:cSld>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Determining which software is used (commercial + OSS actually)</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Because commercial software can contain OSS as well!</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OSS components involved and their involved licensing</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Identifying licenses</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Identifying authorships and copyrights</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Determining any further points from licensing obligations</a:t>
            </a:r>
            <a:endParaRPr b="0" lang="en-US" sz="2400" spc="-1" strike="noStrike">
              <a:latin typeface="Cambria"/>
            </a:endParaRPr>
          </a:p>
        </p:txBody>
      </p:sp>
      <p:sp>
        <p:nvSpPr>
          <p:cNvPr id="811"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Understanding Inbound</a:t>
            </a:r>
            <a:endParaRPr b="0" lang="en-US" sz="4000" spc="-1" strike="noStrike">
              <a:solidFill>
                <a:srgbClr val="d2533c"/>
              </a:solidFill>
              <a:latin typeface="Cambria"/>
            </a:endParaRPr>
          </a:p>
        </p:txBody>
      </p:sp>
    </p:spTree>
  </p:cSld>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Depends on the software technology used</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Modern software projects use dependency management</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Declaration of imports, dependencies, used libraries, etc.</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Defined dependencies can be extracted</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In some cases for OSS, used component source code can be extracted</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However, involved software can be also in form of binaries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Origin and contents of binaries must be determined</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a:t>
            </a:r>
            <a:r>
              <a:rPr b="0" lang="en-US" sz="2400" spc="-1" strike="noStrike">
                <a:solidFill>
                  <a:srgbClr val="000000"/>
                </a:solidFill>
                <a:latin typeface="Arial"/>
                <a:ea typeface="Arial"/>
              </a:rPr>
              <a:t>Manual dependencies”: commercial software added</a:t>
            </a:r>
            <a:endParaRPr b="0" lang="en-US" sz="2400" spc="-1" strike="noStrike">
              <a:latin typeface="Cambria"/>
            </a:endParaRPr>
          </a:p>
        </p:txBody>
      </p:sp>
      <p:sp>
        <p:nvSpPr>
          <p:cNvPr id="813"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How to Understand What is Inbound</a:t>
            </a:r>
            <a:endParaRPr b="0" lang="en-US" sz="4000" spc="-1" strike="noStrike">
              <a:solidFill>
                <a:srgbClr val="d2533c"/>
              </a:solidFill>
              <a:latin typeface="Cambria"/>
            </a:endParaRPr>
          </a:p>
        </p:txBody>
      </p:sp>
    </p:spTree>
  </p:cSld>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License, copying or notice document provided along with software</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At infrastructure, home page or project pages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e.g. Github or Sourceforge metadata</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Project definition file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e.g. in Java pom.xml</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Already provided license info</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e.g debian-copyright or SPDX documentation</a:t>
            </a:r>
            <a:endParaRPr b="0" lang="en-US" sz="2400" spc="-1" strike="noStrike">
              <a:latin typeface="Cambria"/>
            </a:endParaRPr>
          </a:p>
        </p:txBody>
      </p:sp>
      <p:sp>
        <p:nvSpPr>
          <p:cNvPr id="815"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3600" spc="-1" strike="noStrike">
                <a:solidFill>
                  <a:srgbClr val="d2533c"/>
                </a:solidFill>
                <a:latin typeface="Roboto"/>
                <a:ea typeface="Open Sans"/>
              </a:rPr>
              <a:t>Identifying Licensing within</a:t>
            </a:r>
            <a:br/>
            <a:r>
              <a:rPr b="0" lang="en-US" sz="3600" spc="-1" strike="noStrike">
                <a:solidFill>
                  <a:srgbClr val="d2533c"/>
                </a:solidFill>
                <a:latin typeface="Roboto"/>
                <a:ea typeface="Open Sans"/>
              </a:rPr>
              <a:t>Inbound Software:</a:t>
            </a:r>
            <a:r>
              <a:rPr b="0" lang="en-US" sz="3600" spc="-1" strike="noStrike">
                <a:solidFill>
                  <a:srgbClr val="d2533c"/>
                </a:solidFill>
                <a:latin typeface="Roboto"/>
                <a:ea typeface="Arial"/>
              </a:rPr>
              <a:t> </a:t>
            </a:r>
            <a:r>
              <a:rPr b="0" lang="en-US" sz="3600" spc="-1" strike="noStrike">
                <a:solidFill>
                  <a:srgbClr val="d2533c"/>
                </a:solidFill>
                <a:latin typeface="Roboto"/>
                <a:ea typeface="Open Sans"/>
              </a:rPr>
              <a:t>Easy Cases</a:t>
            </a:r>
            <a:endParaRPr b="0" lang="en-US" sz="3600" spc="-1" strike="noStrike">
              <a:solidFill>
                <a:srgbClr val="d2533c"/>
              </a:solidFill>
              <a:latin typeface="Roboto"/>
            </a:endParaRPr>
          </a:p>
        </p:txBody>
      </p:sp>
    </p:spTree>
  </p:cSld>
  <p:timing>
    <p:tnLst>
      <p:par>
        <p:cTn id="187" dur="indefinite" restart="never" nodeType="tmRoot">
          <p:childTnLst>
            <p:seq>
              <p:cTn id="188" dur="indefinite"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License proliferation</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About 350 „main“ licenses exist</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 lot more out there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Existing licenses come at new versions </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Licenses in different languages (e.g. the French CeCILL) </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License obligations must be understood</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Commercial licenses such as an EULA lack standardization</a:t>
            </a:r>
            <a:endParaRPr b="0" lang="en-US" sz="2400" spc="-1" strike="noStrike">
              <a:latin typeface="Cambria"/>
            </a:endParaRPr>
          </a:p>
        </p:txBody>
      </p:sp>
      <p:sp>
        <p:nvSpPr>
          <p:cNvPr id="817"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3600" spc="-1" strike="noStrike">
                <a:solidFill>
                  <a:srgbClr val="d2533c"/>
                </a:solidFill>
                <a:latin typeface="Roboto"/>
                <a:ea typeface="Open Sans"/>
              </a:rPr>
              <a:t>Identifying Licenses within</a:t>
            </a:r>
            <a:endParaRPr b="0" lang="en-US" sz="3600" spc="-1" strike="noStrike">
              <a:solidFill>
                <a:srgbClr val="d2533c"/>
              </a:solidFill>
              <a:latin typeface="Roboto"/>
            </a:endParaRPr>
          </a:p>
          <a:p>
            <a:pPr>
              <a:lnSpc>
                <a:spcPct val="100000"/>
              </a:lnSpc>
            </a:pPr>
            <a:r>
              <a:rPr b="0" lang="en-US" sz="3600" spc="-1" strike="noStrike">
                <a:solidFill>
                  <a:srgbClr val="d2533c"/>
                </a:solidFill>
                <a:latin typeface="Roboto"/>
                <a:ea typeface="Open Sans"/>
              </a:rPr>
              <a:t>Inbound Software:</a:t>
            </a:r>
            <a:r>
              <a:rPr b="0" lang="en-US" sz="3600" spc="-1" strike="noStrike">
                <a:solidFill>
                  <a:srgbClr val="d2533c"/>
                </a:solidFill>
                <a:latin typeface="Roboto"/>
                <a:ea typeface="Arial"/>
              </a:rPr>
              <a:t> </a:t>
            </a:r>
            <a:r>
              <a:rPr b="0" lang="en-US" sz="3600" spc="-1" strike="noStrike">
                <a:solidFill>
                  <a:srgbClr val="d2533c"/>
                </a:solidFill>
                <a:latin typeface="Roboto"/>
                <a:ea typeface="Open Sans"/>
              </a:rPr>
              <a:t>The Problem (1)</a:t>
            </a:r>
            <a:endParaRPr b="0" lang="en-US" sz="3600" spc="-1" strike="noStrike">
              <a:solidFill>
                <a:srgbClr val="d2533c"/>
              </a:solidFill>
              <a:latin typeface="Roboto"/>
            </a:endParaRPr>
          </a:p>
        </p:txBody>
      </p:sp>
    </p:spTree>
  </p:cSld>
  <p:timing>
    <p:tnLst>
      <p:par>
        <p:cTn id="189" dur="indefinite" restart="never" nodeType="tmRoot">
          <p:childTnLst>
            <p:seq>
              <p:cTn id="190" dur="indefinite"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OSS = reuse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OSS components are not (always) homogeneous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If OSS exists, pull it from elsewhere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Code from many sources, different licensing</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Main license does not apply to all contents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If project does not enforce common licensing for all contributions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CLA: contributor license agreements</a:t>
            </a:r>
            <a:endParaRPr b="0" lang="en-US" sz="2400" spc="-1" strike="noStrike">
              <a:latin typeface="Cambria"/>
            </a:endParaRPr>
          </a:p>
        </p:txBody>
      </p:sp>
      <p:sp>
        <p:nvSpPr>
          <p:cNvPr id="819" name="CustomShape 2"/>
          <p:cNvSpPr/>
          <p:nvPr/>
        </p:nvSpPr>
        <p:spPr>
          <a:xfrm>
            <a:off x="609480" y="48744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3600" spc="-1" strike="noStrike">
                <a:solidFill>
                  <a:srgbClr val="d2533c"/>
                </a:solidFill>
                <a:latin typeface="Open Sans"/>
                <a:ea typeface="Open Sans"/>
              </a:rPr>
              <a:t>Identifying Licenses within</a:t>
            </a:r>
            <a:br/>
            <a:r>
              <a:rPr b="0" lang="en-US" sz="3600" spc="-1" strike="noStrike">
                <a:solidFill>
                  <a:srgbClr val="d2533c"/>
                </a:solidFill>
                <a:latin typeface="Open Sans"/>
                <a:ea typeface="Open Sans"/>
              </a:rPr>
              <a:t>Inbound Software: The Problem (2)</a:t>
            </a:r>
            <a:endParaRPr b="0" lang="en-US" sz="3600" spc="-1" strike="noStrike">
              <a:solidFill>
                <a:srgbClr val="d2533c"/>
              </a:solidFill>
              <a:latin typeface="Cambria"/>
            </a:endParaRPr>
          </a:p>
        </p:txBody>
      </p:sp>
    </p:spTree>
  </p:cSld>
  <p:timing>
    <p:tnLst>
      <p:par>
        <p:cTn id="191" dur="indefinite" restart="never" nodeType="tmRoot">
          <p:childTnLst>
            <p:seq>
              <p:cTn id="192"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ea typeface="Arial"/>
              </a:rPr>
              <a:t>Identifying license statements is not straightforward ...</a:t>
            </a:r>
            <a:endParaRPr b="0" lang="en-US" sz="2400" spc="-1" strike="noStrike">
              <a:latin typeface="Cambria"/>
            </a:endParaRPr>
          </a:p>
        </p:txBody>
      </p:sp>
      <p:sp>
        <p:nvSpPr>
          <p:cNvPr id="821"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Identifying Licenses: The Fun (1)</a:t>
            </a:r>
            <a:endParaRPr b="0" lang="en-US" sz="4000" spc="-1" strike="noStrike">
              <a:solidFill>
                <a:srgbClr val="d2533c"/>
              </a:solidFill>
              <a:latin typeface="Cambria"/>
            </a:endParaRPr>
          </a:p>
        </p:txBody>
      </p:sp>
      <p:sp>
        <p:nvSpPr>
          <p:cNvPr id="822" name="CustomShape 3"/>
          <p:cNvSpPr/>
          <p:nvPr/>
        </p:nvSpPr>
        <p:spPr>
          <a:xfrm>
            <a:off x="777600" y="2306520"/>
            <a:ext cx="5173560" cy="337968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See README and </a:t>
            </a:r>
            <a:r>
              <a:rPr b="1" lang="en-US" sz="2200" spc="-1" strike="noStrike">
                <a:solidFill>
                  <a:srgbClr val="000000"/>
                </a:solidFill>
                <a:latin typeface="Arial"/>
                <a:ea typeface="Arial"/>
              </a:rPr>
              <a:t>LICENS</a:t>
            </a:r>
            <a:r>
              <a:rPr b="0" lang="en-US" sz="2200" spc="-1" strike="noStrike">
                <a:solidFill>
                  <a:srgbClr val="000000"/>
                </a:solidFill>
                <a:latin typeface="Arial"/>
                <a:ea typeface="Arial"/>
              </a:rPr>
              <a:t>E files in bz/ directory</a:t>
            </a:r>
            <a:br/>
            <a:r>
              <a:rPr b="0" lang="en-US" sz="2200" spc="-1" strike="noStrike">
                <a:solidFill>
                  <a:srgbClr val="000000"/>
                </a:solidFill>
                <a:latin typeface="Arial"/>
                <a:ea typeface="Arial"/>
              </a:rPr>
              <a:t> * for more information</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about bzip2 library code.</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a:t>
            </a:r>
            <a:endParaRPr b="0" lang="en-US" sz="2200" spc="-1" strike="noStrike">
              <a:latin typeface="Cambria"/>
            </a:endParaRPr>
          </a:p>
          <a:p>
            <a:pPr>
              <a:lnSpc>
                <a:spcPct val="100000"/>
              </a:lnSpc>
            </a:pPr>
            <a:r>
              <a:rPr b="0" lang="en-US" sz="2200" spc="-1" strike="noStrike">
                <a:solidFill>
                  <a:srgbClr val="000000"/>
                </a:solidFill>
                <a:latin typeface="Arial"/>
                <a:ea typeface="Arial"/>
              </a:rPr>
              <a:t>---</a:t>
            </a:r>
            <a:endParaRPr b="0" lang="en-US" sz="2200" spc="-1" strike="noStrike">
              <a:latin typeface="Cambria"/>
            </a:endParaRPr>
          </a:p>
          <a:p>
            <a:pPr>
              <a:lnSpc>
                <a:spcPct val="100000"/>
              </a:lnSpc>
            </a:pPr>
            <a:r>
              <a:rPr b="0" lang="en-US" sz="2200" spc="-1" strike="noStrike">
                <a:solidFill>
                  <a:srgbClr val="000000"/>
                </a:solidFill>
                <a:latin typeface="Arial"/>
                <a:ea typeface="Arial"/>
              </a:rPr>
              <a:t>This file is part of Jam - see jam.</a:t>
            </a:r>
            <a:r>
              <a:rPr b="1" lang="en-US" sz="2200" spc="-1" strike="noStrike">
                <a:solidFill>
                  <a:srgbClr val="000000"/>
                </a:solidFill>
                <a:latin typeface="Arial"/>
                <a:ea typeface="Arial"/>
              </a:rPr>
              <a:t>c </a:t>
            </a:r>
            <a:r>
              <a:rPr b="0" lang="en-US" sz="2200" spc="-1" strike="noStrike">
                <a:solidFill>
                  <a:srgbClr val="000000"/>
                </a:solidFill>
                <a:latin typeface="Arial"/>
                <a:ea typeface="Arial"/>
              </a:rPr>
              <a:t>for </a:t>
            </a:r>
            <a:r>
              <a:rPr b="1" lang="en-US" sz="2200" spc="-1" strike="noStrike">
                <a:solidFill>
                  <a:srgbClr val="000000"/>
                </a:solidFill>
                <a:latin typeface="Arial"/>
                <a:ea typeface="Arial"/>
              </a:rPr>
              <a:t>Copyright</a:t>
            </a:r>
            <a:r>
              <a:rPr b="0" lang="en-US" sz="2200" spc="-1" strike="noStrike">
                <a:solidFill>
                  <a:srgbClr val="000000"/>
                </a:solidFill>
                <a:latin typeface="Arial"/>
                <a:ea typeface="Arial"/>
              </a:rPr>
              <a:t> information.</a:t>
            </a:r>
            <a:endParaRPr b="0" lang="en-US" sz="2200" spc="-1" strike="noStrike">
              <a:latin typeface="Cambria"/>
            </a:endParaRPr>
          </a:p>
          <a:p>
            <a:pPr>
              <a:lnSpc>
                <a:spcPct val="100000"/>
              </a:lnSpc>
            </a:pPr>
            <a:r>
              <a:rPr b="0" lang="en-US" sz="2200" spc="-1" strike="noStrike">
                <a:solidFill>
                  <a:srgbClr val="000000"/>
                </a:solidFill>
                <a:latin typeface="Arial"/>
                <a:ea typeface="Arial"/>
              </a:rPr>
              <a:t>---</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See </a:t>
            </a:r>
            <a:r>
              <a:rPr b="1" lang="en-US" sz="2200" spc="-1" strike="noStrike">
                <a:solidFill>
                  <a:srgbClr val="000000"/>
                </a:solidFill>
                <a:latin typeface="Arial"/>
                <a:ea typeface="Arial"/>
              </a:rPr>
              <a:t>LICENS</a:t>
            </a:r>
            <a:r>
              <a:rPr b="0" lang="en-US" sz="2200" spc="-1" strike="noStrike">
                <a:solidFill>
                  <a:srgbClr val="000000"/>
                </a:solidFill>
                <a:latin typeface="Arial"/>
                <a:ea typeface="Arial"/>
              </a:rPr>
              <a:t>E.qla2xxx for </a:t>
            </a:r>
            <a:r>
              <a:rPr b="1" lang="en-US" sz="2200" spc="-1" strike="noStrike">
                <a:solidFill>
                  <a:srgbClr val="000000"/>
                </a:solidFill>
                <a:latin typeface="Arial"/>
                <a:ea typeface="Arial"/>
              </a:rPr>
              <a:t>copyright</a:t>
            </a:r>
            <a:r>
              <a:rPr b="0" lang="en-US" sz="2200" spc="-1" strike="noStrike">
                <a:solidFill>
                  <a:srgbClr val="000000"/>
                </a:solidFill>
                <a:latin typeface="Arial"/>
                <a:ea typeface="Arial"/>
              </a:rPr>
              <a:t> and </a:t>
            </a:r>
            <a:r>
              <a:rPr b="1" lang="en-US" sz="2200" spc="-1" strike="noStrike">
                <a:solidFill>
                  <a:srgbClr val="000000"/>
                </a:solidFill>
                <a:latin typeface="Arial"/>
                <a:ea typeface="Arial"/>
              </a:rPr>
              <a:t>licens</a:t>
            </a:r>
            <a:r>
              <a:rPr b="0" lang="en-US" sz="2200" spc="-1" strike="noStrike">
                <a:solidFill>
                  <a:srgbClr val="000000"/>
                </a:solidFill>
                <a:latin typeface="Arial"/>
                <a:ea typeface="Arial"/>
              </a:rPr>
              <a:t>ing details.</a:t>
            </a:r>
            <a:endParaRPr b="0" lang="en-US" sz="2200" spc="-1" strike="noStrike">
              <a:latin typeface="Cambria"/>
            </a:endParaRPr>
          </a:p>
          <a:p>
            <a:pPr>
              <a:lnSpc>
                <a:spcPct val="100000"/>
              </a:lnSpc>
            </a:pPr>
            <a:endParaRPr b="0" lang="en-US" sz="2200" spc="-1" strike="noStrike">
              <a:latin typeface="Cambria"/>
            </a:endParaRPr>
          </a:p>
        </p:txBody>
      </p:sp>
      <p:sp>
        <p:nvSpPr>
          <p:cNvPr id="823" name="CustomShape 4"/>
          <p:cNvSpPr/>
          <p:nvPr/>
        </p:nvSpPr>
        <p:spPr>
          <a:xfrm>
            <a:off x="6359760" y="2306520"/>
            <a:ext cx="5282640" cy="3379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Arial"/>
                <a:ea typeface="Arial"/>
              </a:rPr>
              <a:t>/* </a:t>
            </a:r>
            <a:r>
              <a:rPr b="1" lang="en-US" sz="2000" spc="-1" strike="noStrike">
                <a:solidFill>
                  <a:srgbClr val="000000"/>
                </a:solidFill>
                <a:latin typeface="Arial"/>
                <a:ea typeface="Arial"/>
              </a:rPr>
              <a:t>Licens</a:t>
            </a:r>
            <a:r>
              <a:rPr b="0" lang="en-US" sz="2000" spc="-1" strike="noStrike">
                <a:solidFill>
                  <a:srgbClr val="000000"/>
                </a:solidFill>
                <a:latin typeface="Arial"/>
                <a:ea typeface="Arial"/>
              </a:rPr>
              <a:t>ing details are in the COPYING</a:t>
            </a:r>
            <a:endParaRPr b="0" lang="en-US" sz="2000" spc="-1" strike="noStrike">
              <a:latin typeface="Cambria"/>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file accompanying popt source </a:t>
            </a:r>
            <a:r>
              <a:rPr b="1" lang="en-US" sz="2000" spc="-1" strike="noStrike">
                <a:solidFill>
                  <a:srgbClr val="000000"/>
                </a:solidFill>
                <a:latin typeface="Arial"/>
                <a:ea typeface="Arial"/>
              </a:rPr>
              <a:t>distribut</a:t>
            </a:r>
            <a:r>
              <a:rPr b="0" lang="en-US" sz="2000" spc="-1" strike="noStrike">
                <a:solidFill>
                  <a:srgbClr val="000000"/>
                </a:solidFill>
                <a:latin typeface="Arial"/>
                <a:ea typeface="Arial"/>
              </a:rPr>
              <a:t>ions, available from </a:t>
            </a:r>
            <a:endParaRPr b="0" lang="en-US" sz="2000" spc="-1" strike="noStrike">
              <a:latin typeface="Cambria"/>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ftp://ftp.rpm.org/pub/rpm/dist. */</a:t>
            </a:r>
            <a:endParaRPr b="0" lang="en-US" sz="2000" spc="-1" strike="noStrike">
              <a:latin typeface="Cambria"/>
            </a:endParaRPr>
          </a:p>
          <a:p>
            <a:pPr>
              <a:lnSpc>
                <a:spcPct val="100000"/>
              </a:lnSpc>
            </a:pPr>
            <a:r>
              <a:rPr b="0" lang="en-US" sz="2000" spc="-1" strike="noStrike">
                <a:solidFill>
                  <a:srgbClr val="000000"/>
                </a:solidFill>
                <a:latin typeface="Arial"/>
                <a:ea typeface="Arial"/>
              </a:rPr>
              <a:t>---</a:t>
            </a:r>
            <a:endParaRPr b="0" lang="en-US" sz="2000" spc="-1" strike="noStrike">
              <a:latin typeface="Cambria"/>
            </a:endParaRPr>
          </a:p>
          <a:p>
            <a:pPr>
              <a:lnSpc>
                <a:spcPct val="100000"/>
              </a:lnSpc>
            </a:pPr>
            <a:r>
              <a:rPr b="1" lang="en-US" sz="2000" spc="-1" strike="noStrike">
                <a:solidFill>
                  <a:srgbClr val="000000"/>
                </a:solidFill>
                <a:latin typeface="Arial"/>
                <a:ea typeface="Arial"/>
              </a:rPr>
              <a:t>Copyright</a:t>
            </a:r>
            <a:r>
              <a:rPr b="0" lang="en-US" sz="2000" spc="-1" strike="noStrike">
                <a:solidFill>
                  <a:srgbClr val="000000"/>
                </a:solidFill>
                <a:latin typeface="Arial"/>
                <a:ea typeface="Arial"/>
              </a:rPr>
              <a:t> </a:t>
            </a:r>
            <a:r>
              <a:rPr b="1" lang="en-US" sz="2000" spc="-1" strike="noStrike">
                <a:solidFill>
                  <a:srgbClr val="000000"/>
                </a:solidFill>
                <a:latin typeface="Arial"/>
                <a:ea typeface="Arial"/>
              </a:rPr>
              <a:t>(c)</a:t>
            </a:r>
            <a:r>
              <a:rPr b="0" lang="en-US" sz="2000" spc="-1" strike="noStrike">
                <a:solidFill>
                  <a:srgbClr val="000000"/>
                </a:solidFill>
                <a:latin typeface="Arial"/>
                <a:ea typeface="Arial"/>
              </a:rPr>
              <a:t> Insight Software Consortium. All rights reserved.</a:t>
            </a:r>
            <a:endParaRPr b="0" lang="en-US" sz="2000" spc="-1" strike="noStrike">
              <a:latin typeface="Cambria"/>
            </a:endParaRPr>
          </a:p>
          <a:p>
            <a:pPr>
              <a:lnSpc>
                <a:spcPct val="100000"/>
              </a:lnSpc>
            </a:pPr>
            <a:r>
              <a:rPr b="0" lang="en-US" sz="2000" spc="-1" strike="noStrike">
                <a:solidFill>
                  <a:srgbClr val="000000"/>
                </a:solidFill>
                <a:latin typeface="Arial"/>
                <a:ea typeface="Arial"/>
              </a:rPr>
              <a:t>See ITK</a:t>
            </a:r>
            <a:r>
              <a:rPr b="1" lang="en-US" sz="2000" spc="-1" strike="noStrike">
                <a:solidFill>
                  <a:srgbClr val="000000"/>
                </a:solidFill>
                <a:latin typeface="Arial"/>
                <a:ea typeface="Arial"/>
              </a:rPr>
              <a:t>Copyright</a:t>
            </a:r>
            <a:r>
              <a:rPr b="0" lang="en-US" sz="2000" spc="-1" strike="noStrike">
                <a:solidFill>
                  <a:srgbClr val="000000"/>
                </a:solidFill>
                <a:latin typeface="Arial"/>
                <a:ea typeface="Arial"/>
              </a:rPr>
              <a:t>.txt or http://www.itk.org/HTML/</a:t>
            </a:r>
            <a:r>
              <a:rPr b="1" lang="en-US" sz="2000" spc="-1" strike="noStrike">
                <a:solidFill>
                  <a:srgbClr val="000000"/>
                </a:solidFill>
                <a:latin typeface="Arial"/>
                <a:ea typeface="Arial"/>
              </a:rPr>
              <a:t>Copyright</a:t>
            </a:r>
            <a:r>
              <a:rPr b="0" lang="en-US" sz="2000" spc="-1" strike="noStrike">
                <a:solidFill>
                  <a:srgbClr val="000000"/>
                </a:solidFill>
                <a:latin typeface="Arial"/>
                <a:ea typeface="Arial"/>
              </a:rPr>
              <a:t>.htm for details.</a:t>
            </a:r>
            <a:endParaRPr b="0" lang="en-US" sz="2000" spc="-1" strike="noStrike">
              <a:latin typeface="Cambria"/>
            </a:endParaRPr>
          </a:p>
          <a:p>
            <a:pPr>
              <a:lnSpc>
                <a:spcPct val="100000"/>
              </a:lnSpc>
            </a:pPr>
            <a:r>
              <a:rPr b="0" lang="en-US" sz="2000" spc="-1" strike="noStrike">
                <a:solidFill>
                  <a:srgbClr val="000000"/>
                </a:solidFill>
                <a:latin typeface="Arial"/>
                <a:ea typeface="Arial"/>
              </a:rPr>
              <a:t>---</a:t>
            </a:r>
            <a:endParaRPr b="0" lang="en-US" sz="2000" spc="-1" strike="noStrike">
              <a:latin typeface="Cambria"/>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 See wps_upnp.</a:t>
            </a:r>
            <a:r>
              <a:rPr b="1" lang="en-US" sz="2000" spc="-1" strike="noStrike">
                <a:solidFill>
                  <a:srgbClr val="000000"/>
                </a:solidFill>
                <a:latin typeface="Arial"/>
                <a:ea typeface="Arial"/>
              </a:rPr>
              <a:t>c </a:t>
            </a:r>
            <a:r>
              <a:rPr b="0" lang="en-US" sz="2000" spc="-1" strike="noStrike">
                <a:solidFill>
                  <a:srgbClr val="000000"/>
                </a:solidFill>
                <a:latin typeface="Arial"/>
                <a:ea typeface="Arial"/>
              </a:rPr>
              <a:t>for more details on </a:t>
            </a:r>
            <a:r>
              <a:rPr b="1" lang="en-US" sz="2000" spc="-1" strike="noStrike">
                <a:solidFill>
                  <a:srgbClr val="000000"/>
                </a:solidFill>
                <a:latin typeface="Arial"/>
                <a:ea typeface="Arial"/>
              </a:rPr>
              <a:t>licens</a:t>
            </a:r>
            <a:r>
              <a:rPr b="0" lang="en-US" sz="2000" spc="-1" strike="noStrike">
                <a:solidFill>
                  <a:srgbClr val="000000"/>
                </a:solidFill>
                <a:latin typeface="Arial"/>
                <a:ea typeface="Arial"/>
              </a:rPr>
              <a:t>ing and code history.</a:t>
            </a:r>
            <a:endParaRPr b="0" lang="en-US" sz="2000" spc="-1" strike="noStrike">
              <a:latin typeface="Cambria"/>
            </a:endParaRPr>
          </a:p>
        </p:txBody>
      </p:sp>
    </p:spTree>
  </p:cSld>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or just very difficult statements</a:t>
            </a:r>
            <a:endParaRPr b="0" lang="en-US" sz="2400" spc="-1" strike="noStrike">
              <a:latin typeface="Cambria"/>
            </a:endParaRPr>
          </a:p>
        </p:txBody>
      </p:sp>
      <p:sp>
        <p:nvSpPr>
          <p:cNvPr id="825"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Identifying Licenses: The Fun (2)</a:t>
            </a:r>
            <a:endParaRPr b="0" lang="en-US" sz="4000" spc="-1" strike="noStrike">
              <a:solidFill>
                <a:srgbClr val="d2533c"/>
              </a:solidFill>
              <a:latin typeface="Cambria"/>
            </a:endParaRPr>
          </a:p>
        </p:txBody>
      </p:sp>
      <p:sp>
        <p:nvSpPr>
          <p:cNvPr id="826" name="CustomShape 3"/>
          <p:cNvSpPr/>
          <p:nvPr/>
        </p:nvSpPr>
        <p:spPr>
          <a:xfrm>
            <a:off x="655560" y="2559960"/>
            <a:ext cx="10803960" cy="337968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Copyright (c) 1998-1999 Some Company, Inc. All Rights Reserved.</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This software is the confidential and proprietary information of Some</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Company, Inc. ("Confidential Information").  You shall not</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disclose such Confidential Information and shall use it only in</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accordance with the terms of the license agreement you entered into</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with Some Company.</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Some Company  MAKES NO REPRESENTATIONS</a:t>
            </a:r>
            <a:br/>
            <a:r>
              <a:rPr b="0" lang="en-US" sz="2200" spc="-1" strike="noStrike">
                <a:solidFill>
                  <a:srgbClr val="000000"/>
                </a:solidFill>
                <a:latin typeface="Arial"/>
                <a:ea typeface="Arial"/>
              </a:rPr>
              <a:t> * OR WARRANTIES ABOUT THE SUITABILITY OF THE</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SOFTWARE, EITHER EXPRESS OR IMPLIED,</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INCLUDING BUT NOT LIMITED TO THE ….</a:t>
            </a:r>
            <a:endParaRPr b="0" lang="en-US" sz="2200" spc="-1" strike="noStrike">
              <a:latin typeface="Cambria"/>
            </a:endParaRPr>
          </a:p>
        </p:txBody>
      </p:sp>
      <p:sp>
        <p:nvSpPr>
          <p:cNvPr id="827" name="CustomShape 4"/>
          <p:cNvSpPr/>
          <p:nvPr/>
        </p:nvSpPr>
        <p:spPr>
          <a:xfrm>
            <a:off x="6359760" y="2306520"/>
            <a:ext cx="5282640" cy="3379680"/>
          </a:xfrm>
          <a:prstGeom prst="rect">
            <a:avLst/>
          </a:prstGeom>
          <a:noFill/>
          <a:ln>
            <a:noFill/>
          </a:ln>
        </p:spPr>
        <p:style>
          <a:lnRef idx="0"/>
          <a:fillRef idx="0"/>
          <a:effectRef idx="0"/>
          <a:fontRef idx="minor"/>
        </p:style>
      </p:sp>
    </p:spTree>
  </p:cSld>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Some licenses ask for copyright notice or author listing</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Resulting obligation of providing these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Generally, there is software for these</a:t>
            </a:r>
            <a:r>
              <a:rPr b="0" lang="en-US" sz="2400" spc="-1" strike="noStrike">
                <a:solidFill>
                  <a:srgbClr val="000000"/>
                </a:solidFill>
                <a:latin typeface="Open Sans"/>
                <a:ea typeface="Open Sans"/>
              </a:rPr>
              <a:t> </a:t>
            </a:r>
            <a:r>
              <a:rPr b="0" lang="en-US" sz="2400" spc="-1" strike="noStrike">
                <a:solidFill>
                  <a:srgbClr val="000000"/>
                </a:solidFill>
                <a:latin typeface="Arial"/>
                <a:ea typeface="Arial"/>
              </a:rPr>
              <a:t>problems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Challenge: wrongly expressed copyright statements</a:t>
            </a:r>
            <a:endParaRPr b="0" lang="en-US" sz="2400" spc="-1" strike="noStrike">
              <a:latin typeface="Cambria"/>
            </a:endParaRPr>
          </a:p>
        </p:txBody>
      </p:sp>
      <p:sp>
        <p:nvSpPr>
          <p:cNvPr id="829"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Identifying Copyright</a:t>
            </a:r>
            <a:endParaRPr b="0" lang="en-US" sz="4000" spc="-1" strike="noStrike">
              <a:solidFill>
                <a:srgbClr val="d2533c"/>
              </a:solidFill>
              <a:latin typeface="Cambria"/>
            </a:endParaRPr>
          </a:p>
        </p:txBody>
      </p:sp>
    </p:spTree>
  </p:cSld>
  <p:timing>
    <p:tnLst>
      <p:par>
        <p:cTn id="197" dur="indefinite" restart="never" nodeType="tmRoot">
          <p:childTnLst>
            <p:seq>
              <p:cTn id="19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1191</TotalTime>
  <Application>LibreOffice/6.0.3.2$MacOSX_X86_64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2018-05-10T23:26:35Z</dcterms:modified>
  <cp:revision>9</cp:revision>
  <dc:subject/>
  <dc:title/>
</cp:coreProperties>
</file>