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3500" type="screen16x9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-104" y="-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6621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6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00" y="4552920"/>
            <a:ext cx="375120" cy="3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673560" y="456588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00" y="4552920"/>
            <a:ext cx="375120" cy="3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673560" y="456588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cmaracke@scompliance.co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11760" y="744480"/>
            <a:ext cx="8518320" cy="205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and Open Source Software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Covering OSS Compliance with Software Tools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96000" y="2592000"/>
            <a:ext cx="8518320" cy="2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smtClean="0">
                <a:latin typeface="Arial"/>
                <a:ea typeface="Arial"/>
                <a:cs typeface="Arial"/>
                <a:sym typeface="Arial"/>
              </a:rPr>
              <a:t>Contributed by </a:t>
            </a:r>
            <a:r>
              <a:rPr lang="en-US" sz="2040" b="0" i="0" u="none" strike="noStrike" cap="none" smtClea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Dr</a:t>
            </a:r>
            <a:r>
              <a:rPr lang="en-US" sz="2040" b="0" i="0" u="none" strike="noStrike" cap="none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. Catharina </a:t>
            </a:r>
            <a:r>
              <a:rPr lang="en-US" sz="2040" b="0" i="0" u="none" strike="noStrike" cap="none" dirty="0" err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Maracke</a:t>
            </a:r>
            <a:endParaRPr sz="20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 b="0" i="0" u="none" strike="noStrike" cap="none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Dr. Michael C. Jaeger</a:t>
            </a:r>
            <a:endParaRPr sz="20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040" b="0" i="0" u="none" strike="noStrike" cap="none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Compliance Academy</a:t>
            </a:r>
            <a:endParaRPr sz="20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endParaRPr sz="20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the software technology used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software projects use dependency management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Declaration of imports, dependencies, used libraries, etc.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dependencies can be extracted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cases for OSS, used component source code can be extracted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involved software can be also in form of binaries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 and contents of binaries must be determined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“Manual dependencies”: commercial software added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to 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nderstand 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hat is Inbound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License, copying or notice document provided along with software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infrastructure, home page or project pages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4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Github or Sourceforge metadata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definition file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4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in Java pom.xml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Already provided license info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 debian-copyright or SPDX documentation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Licens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ing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within</a:t>
            </a:r>
            <a:br>
              <a:rPr lang="en-US" sz="3200" b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Inbound Software:</a:t>
            </a:r>
            <a:r>
              <a:rPr lang="en-US" sz="1800"/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 Cases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 proliferation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350 „main“ licenses exist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more out there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licenses come at new versions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Licenses in different languages (the French CeCILL)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 obligations must be understood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licenses such as an EULA lack standardization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Licenses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 whithin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Inbound So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ft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ware:</a:t>
            </a:r>
            <a:r>
              <a:rPr lang="en-US" sz="1800"/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Problem (1)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 = reuse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 components are not (always) </a:t>
            </a:r>
            <a:r>
              <a:rPr lang="en-US" sz="2000"/>
              <a:t>homogeneous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OSS exists, pull it from elsewhere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from many sources, different licensing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license does not apply to all contents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project does not enforce common licensing for all contributions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CLA: contributor license agreements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57200" y="36576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Licenses 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within</a:t>
            </a:r>
            <a:br>
              <a:rPr lang="en-US" sz="3200" b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Inbound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 Software: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Problem (2)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license statements is not </a:t>
            </a:r>
            <a:r>
              <a:rPr lang="en-US" sz="2400"/>
              <a:t>straightforward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Licenses: The Fun (1)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83200" y="1730160"/>
            <a:ext cx="3880440" cy="25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See README and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files in bz/ directory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for more information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about bzip2 library code.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file is part of Jam - see jam.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See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E.qla2xxx for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 details.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4770000" y="1730160"/>
            <a:ext cx="3962160" cy="25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 details are in the COPYING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file accompanying popt source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ions, available from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ftp://ftp.rpm.org/pub/rpm/dist. */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Insight Software Consortium. All rights reserved.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ITK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.txt or http://www.itk.org/HTML/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.htm for details.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See wps_upnp.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details on </a:t>
            </a: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 and code history.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or just very difficult statements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Licenses: The Fun (2)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91760" y="1920240"/>
            <a:ext cx="8103240" cy="25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Copyright (c) 1998-1999 Some Company, Inc. All Rights Reserved.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This software is the confidential and proprietary information of Some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Company, Inc. ("Confidential Information").  You shall not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disclose such Confidential Information and shall use it only in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accordance with the terms of the license agreement you entered into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with Some Company.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Some Company  MAKES NO REPRESENTATIONS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OR WARRANTIES ABOUT THE SUITABILITY OF THE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SOFTWARE, EITHER EXPRESS OR IMPLIED,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INCLUDING BUT NOT LIMITED TO THE ….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770000" y="1730160"/>
            <a:ext cx="3962160" cy="253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licenses ask for copyright notice or author listing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obligation of providing these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Generally, there is software for these</a:t>
            </a:r>
            <a:r>
              <a:rPr lang="en-US" sz="2000" b="0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 wrongly expressed copyright statements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Copyright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copyright statements is not less fun: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Copyright: Fun (again)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90760" y="1736280"/>
            <a:ext cx="899784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by many contributors; see http://babel.eclipse.org/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Original Code &lt;s&gt;Copyright (C) 1994, Jeff Hostetler, Spyglass, Inc.&lt;/s&gt;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Portions of Content-MD5 code &lt;s&gt;Copyright (C) 1993, 1994 by Carnegie Mellon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   University&lt;/s&gt; (see Copyright below).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Portions of Content-MD5 code &lt;s&gt;Copyright (C) 1991 Bell Communications 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   Research, Inc. (Bellcore&lt;/s&gt;) (see Copyright below).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Portions extracted from mpack, John G. Myers - jgm+@cmu.edu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 Content-MD5 Code &lt;s&gt;contributed by Martin Hamilton (martin@net.lut.ac.uk)&lt;/s&gt;</a:t>
            </a:r>
            <a:endParaRPr sz="1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Binaries are compiled applications, libraries, software that can be used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= code translated from programming language to executable code by processor → information encoded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Binaries can be part of an OSS component distribution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Binaries can include OSS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understand what is contained in a binary?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problem 1: different binary technologies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problem 2: small variations, new binary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Identifying Licenses: Binaries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386640" y="148068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14800" y="13464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II: Your Own Software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098400" y="14904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-1800000" y="-2088000"/>
            <a:ext cx="790200" cy="934200"/>
          </a:xfrm>
          <a:prstGeom prst="flowChartDocumen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6480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Obligations,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acc.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Licensing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888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96000" y="242856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we would need tools?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demand and process, then the tool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tool cannot provide decisions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data for decisions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cases where expert knowledge is required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 fool with a tool is still a fool” (from the hardware world)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540000" y="1215000"/>
            <a:ext cx="8277900" cy="3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</a:rPr>
              <a:t>Sometimes, genuinely written software is expected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but “copy &amp; paste” solution can be very near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Open source projects are publicly available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But also other files are valuable: scripts, icons, images, css files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and code copied from Web sites for best practices and snippets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paste of source code from the Internet in your code can be done: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Respecting the author’s interests required: licensing, copyright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Generally, r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euse is good </a:t>
            </a:r>
            <a:r>
              <a:rPr lang="en-US" sz="2000"/>
              <a:t>-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opposed to reinventing the wheel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Issue with Your Software?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Good education and engineering codex can be solution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Plain “copy &amp; paste” of source code is bad practice anyway today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Duplicated code reduces maintainability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Engineers like clean dependency management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all other cases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Scanning tools for source code based on </a:t>
            </a:r>
            <a:r>
              <a:rPr lang="en-US" sz="2000"/>
              <a:t>comparing text portions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Using a database of already published source code (by other party)</a:t>
            </a:r>
            <a:endParaRPr sz="2000">
              <a:solidFill>
                <a:schemeClr val="dk1"/>
              </a:solidFill>
            </a:endParaRPr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What is in Internet, tutorial code from vendors, Github</a:t>
            </a:r>
            <a:endParaRPr sz="2000"/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L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icensing: scan for licensing statements again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Scanning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86640" y="148068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14800" y="13464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III: Outbound Software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098400" y="1490400"/>
            <a:ext cx="2374200" cy="259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-1800000" y="-2088000"/>
            <a:ext cx="790200" cy="934200"/>
          </a:xfrm>
          <a:prstGeom prst="flowChartDocumen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480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888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296000" y="242856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540000" y="121500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Distributing OSS as part of product or project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requires notice file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Listing all licenses, listing copyright notice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as a basic and common license obligation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written offer to provide the OSS code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Builds upon knowledge on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OSS components are in (here comes the BOM!)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licenses in there, copyright notices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 1: Distribution of OSS (1)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or product documentation can require, e.g.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tests passed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as well: all licenses checked?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their obligations, for their compatibility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Or: All OSS required material ready for distribution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(as well)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OSS components are in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licenses in there, copyright notices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 2: Quality Management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licenses are not compatible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life, for example GPL &lt;-&gt; EPL incompatibility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based on GPL works and EPL works: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maybe a problem</a:t>
            </a:r>
            <a:endParaRPr sz="2000" b="0" i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license statements are ambiguous 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 „Licensed under BSD”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legal decision how did you decide this statement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 3: Ensuring </a:t>
            </a: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Distribution Rights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license statements need documentation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example: „for license conditions, see web site”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site needs to be archived</a:t>
            </a:r>
            <a:endParaRPr sz="2000" b="0" i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licenses are just not compatible with the business case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Start up implements medical analysis algorithm after years of research, danger of being copied by market leaders 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 obligations need to be compatible with business goals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Besides Delivering, Internal Work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with commercial software, appropriate licensing must be ensured: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Does c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ontract cover rights for in</a:t>
            </a:r>
            <a:r>
              <a:rPr lang="en-US" sz="2000"/>
              <a:t>tended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use?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the contract by the way?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distribution obligations is required, for example: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of distribution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 / volume-limited licensing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printed on box necessary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Excursus: Not OSS only, all 3</a:t>
            </a:r>
            <a:r>
              <a:rPr lang="en-US" sz="3200" b="1" strike="noStrike" baseline="30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Parties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„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 of Material</a:t>
            </a:r>
            <a:r>
              <a:rPr lang="en-US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such as SPDX: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general question what is in the delivery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nature of the delivery (How much OSS?)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potential issues (IP)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else to ensure license compliance?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Basics of supply chain issues actually apply also to software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BOM Documentation (1)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40000" y="1215000"/>
            <a:ext cx="8601840" cy="310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 of </a:t>
            </a:r>
            <a:r>
              <a:rPr lang="en-US" sz="20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general obligation, for example at: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USA: Cyber Supply Chain Management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Transparency Act of 2014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Germany: KRITIS: BSI-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Kritisverordnung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[1]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Obliged to report service disturbances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Obliged to implement information security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knowledge about BOM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BOM Documentation (2)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40000" y="4069080"/>
            <a:ext cx="8388720" cy="40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https://www.bmi.bund.de/SharedDocs/pressemitteilungen/DE/2017/06/nis-richtlinie.html</a:t>
            </a:r>
            <a:endParaRPr sz="15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can be good for ...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generating reports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analyzing data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35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managing policies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this required?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 Tools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642120" y="130860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583680" y="320040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572880" y="31356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926080" y="292608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743720" y="256896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444360" y="194472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206240" y="374904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160" y="331704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778400" y="390780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212080" y="1280160"/>
            <a:ext cx="2193480" cy="118764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3771125" y="1499188"/>
            <a:ext cx="18156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License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Scanner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696725" y="1529575"/>
            <a:ext cx="11100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Product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Report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7005125" y="574025"/>
            <a:ext cx="1352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Snippet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Scan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6633300" y="2170200"/>
            <a:ext cx="18156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Component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Scanner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145450" y="2823250"/>
            <a:ext cx="14880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Disclosure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Document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6946325" y="3440700"/>
            <a:ext cx="1653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Code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Scanner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520650" y="3999350"/>
            <a:ext cx="16539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Compliance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Workflow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293125" y="3065825"/>
            <a:ext cx="16098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Binary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Scan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050900" y="4161050"/>
            <a:ext cx="15582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License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Analysis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42675" y="3470100"/>
            <a:ext cx="17052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Compliance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Workflow</a:t>
            </a:r>
            <a:endParaRPr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540000" y="1215000"/>
            <a:ext cx="8277840" cy="310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Yes, it is true: sometimes software developers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to publish their work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Excursus: Motivation 3.0 [2]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publish? - A process topic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documentation is required (besides the publication)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involved licenses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own license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41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formal aspects met?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Your Own Software as OSS (1)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540000" y="4069080"/>
            <a:ext cx="8388720" cy="40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https://www.youtube.com/watch?v=u6XAPnuFjJc</a:t>
            </a:r>
            <a:endParaRPr sz="15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here has the goal to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 involved OSS licensing, business compatible? 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dependencies and binaries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if all the source code is of our origin?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quality points (including, but not limited to):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all files have headers? (disclaimers for config files)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all files have copyright and authorship statements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documentation of the licensing appropriate?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Your Own Software as OSS (2) 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are there, but requirements and purpose require understanding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comes the definition of what is needed and then the tool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are there for analysis, reporting and management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tools serve different purposes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integration of different functions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poses classic IT problems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must be understood to avoid manual effort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of Tool Support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office@scompliance.com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57200" y="1149480"/>
            <a:ext cx="306360" cy="1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80480" y="1149480"/>
            <a:ext cx="306360" cy="1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103760" y="1149480"/>
            <a:ext cx="306360" cy="1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1103760" y="1318320"/>
            <a:ext cx="306360" cy="1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80480" y="1318320"/>
            <a:ext cx="306360" cy="1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57200" y="1318320"/>
            <a:ext cx="306360" cy="15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 Situation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 Situation – What it Means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280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Party SW: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OSS, Free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Proprietary, ...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3200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984000" y="3240000"/>
            <a:ext cx="1798200" cy="122220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Party +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386640" y="148068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14800" y="13464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OSS License Compliance from 10k Feet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6098400" y="14904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-1800000" y="-2088000"/>
            <a:ext cx="790200" cy="934200"/>
          </a:xfrm>
          <a:prstGeom prst="flowChartDocumen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480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Obligations,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acc.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Licensing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888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1296000" y="242856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86640" y="148068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14800" y="13464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Again What this Means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098400" y="14904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-1800000" y="-2088000"/>
            <a:ext cx="790200" cy="934200"/>
          </a:xfrm>
          <a:prstGeom prst="flowChartDocumen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480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888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296000" y="242856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586624" y="3236050"/>
            <a:ext cx="19398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actual situation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320360" y="323604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Hopefully Yours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842749" y="3164050"/>
            <a:ext cx="1939800" cy="122220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what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deliver and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 accordingly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86640" y="148068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14800" y="13464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I: Analysing Inbound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098400" y="14904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-1800000" y="-2088000"/>
            <a:ext cx="790200" cy="934200"/>
          </a:xfrm>
          <a:prstGeom prst="flowChartDocumen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480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Obligations,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acc.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Licensing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888000" y="237600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296000" y="2428560"/>
            <a:ext cx="1654200" cy="151020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</a:t>
            </a: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Determining which software is used (commercial + OSS actually)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1" indent="-214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commercial software can contain OSS as well!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 components involved and their involved licensing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licenses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authorships and copyrights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86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Determining any further points from licensing obligations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Understanding Inbound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1578</Words>
  <Application>Microsoft Macintosh PowerPoint</Application>
  <PresentationFormat>On-screen Show (16:9)</PresentationFormat>
  <Paragraphs>305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6</cp:revision>
  <dcterms:modified xsi:type="dcterms:W3CDTF">2018-04-19T08:43:32Z</dcterms:modified>
</cp:coreProperties>
</file>