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7772400" cy="10058400"/>
  <p:embeddedFontLs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5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6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Shape 70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Shape 71"/>
          <p:cNvSpPr txBox="1"/>
          <p:nvPr>
            <p:ph idx="4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1" name="Shape 91"/>
          <p:cNvSpPr txBox="1"/>
          <p:nvPr>
            <p:ph idx="3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0" name="Shape 110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Shape 111"/>
          <p:cNvSpPr txBox="1"/>
          <p:nvPr>
            <p:ph idx="4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Shape 112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Shape 113"/>
          <p:cNvSpPr txBox="1"/>
          <p:nvPr>
            <p:ph idx="6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118560" y="4568760"/>
            <a:ext cx="2732760" cy="3567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4000" y="4552920"/>
            <a:ext cx="375120" cy="38556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/>
          <p:nvPr/>
        </p:nvSpPr>
        <p:spPr>
          <a:xfrm>
            <a:off x="673560" y="456588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18560" y="4568760"/>
            <a:ext cx="2732760" cy="35676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Shape 65"/>
          <p:cNvSpPr txBox="1"/>
          <p:nvPr>
            <p:ph idx="4"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hyperlink" Target="mailto:cmaracke@scomplianc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311760" y="744480"/>
            <a:ext cx="8518320" cy="2050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Free and Open Source Software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i="1" lang="en-US" sz="3000">
                <a:latin typeface="Calibri"/>
                <a:ea typeface="Calibri"/>
                <a:cs typeface="Calibri"/>
                <a:sym typeface="Calibri"/>
              </a:rPr>
              <a:t>Covering OSS Compliance with Software Tools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396000" y="2592000"/>
            <a:ext cx="851832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4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Dr. Catharina Maracke</a:t>
            </a:r>
            <a:endParaRPr b="0" i="0" sz="204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4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Dr. Michael C. Jaeger</a:t>
            </a:r>
            <a:endParaRPr b="0" i="0" sz="204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None/>
            </a:pPr>
            <a:r>
              <a:rPr b="0" i="0" lang="en-US" sz="204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Software Compliance Academy</a:t>
            </a:r>
            <a:endParaRPr b="0" i="0" sz="204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None/>
            </a:pPr>
            <a:r>
              <a:t/>
            </a:r>
            <a:endParaRPr b="0" i="0" sz="204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None/>
            </a:pPr>
            <a:r>
              <a:rPr lang="en-US" sz="204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2018-06-12</a:t>
            </a:r>
            <a:endParaRPr sz="204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None/>
            </a:pPr>
            <a:r>
              <a:t/>
            </a:r>
            <a:endParaRPr sz="204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540000" y="1135452"/>
            <a:ext cx="82779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Purpose: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Identifies used software packages in software binaries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Other identifications: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Can also determine the versions of software packages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Also of interest: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Identifying used software packages for creating the binary</a:t>
            </a:r>
            <a:br>
              <a:rPr lang="en-US" sz="2000"/>
            </a:br>
            <a:r>
              <a:rPr lang="en-US" sz="2000"/>
              <a:t>also enables identification of vulnerabilities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7" name="Shape 177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pen Sans"/>
                <a:ea typeface="Open Sans"/>
                <a:cs typeface="Open Sans"/>
                <a:sym typeface="Open Sans"/>
              </a:rPr>
              <a:t>Binary Scanner: Introduction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540000" y="1135453"/>
            <a:ext cx="8277900" cy="3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Problem: A binary is comprised of different software packages, but if not declared, not obvious to determine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Applies in compiled programming languages: programming language code is translated (=compiled) into machine executable code (machine = processor)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Script languages (e.g. JavaScript) are not compiled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Binaries are usually not readable, understanding contents difficult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However, identification of contents can be inevitable for understanding required license compliance tasks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3" name="Shape 183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pen Sans"/>
                <a:ea typeface="Open Sans"/>
                <a:cs typeface="Open Sans"/>
                <a:sym typeface="Open Sans"/>
              </a:rPr>
              <a:t>Binary Scanner: Solved Problem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540000" y="1215000"/>
            <a:ext cx="8277840" cy="337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Compiled machine language</a:t>
            </a:r>
            <a:br>
              <a:rPr lang="en-US" sz="2000"/>
            </a:br>
            <a:r>
              <a:rPr lang="en-US" sz="2000"/>
              <a:t>can contain characteristic elements</a:t>
            </a:r>
            <a:endParaRPr sz="2000"/>
          </a:p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For example used string variables (=text)</a:t>
            </a:r>
            <a:br>
              <a:rPr lang="en-US" sz="2000"/>
            </a:br>
            <a:r>
              <a:rPr lang="en-US" sz="2000"/>
              <a:t>or other content compiled into the binary</a:t>
            </a:r>
            <a:endParaRPr sz="2000"/>
          </a:p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Simpler method: capturing file names,</a:t>
            </a:r>
            <a:br>
              <a:rPr lang="en-US" sz="2000"/>
            </a:br>
            <a:r>
              <a:rPr lang="en-US" sz="2000"/>
              <a:t>or for run-time code (e.g. Java): method and field names</a:t>
            </a:r>
            <a:endParaRPr sz="2000"/>
          </a:p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Requires database of mapping</a:t>
            </a:r>
            <a:br>
              <a:rPr lang="en-US" sz="2000"/>
            </a:br>
            <a:r>
              <a:rPr lang="en-US" sz="2000"/>
              <a:t>from source code to resulting artefacts in binary</a:t>
            </a:r>
            <a:endParaRPr sz="2000"/>
          </a:p>
        </p:txBody>
      </p:sp>
      <p:sp>
        <p:nvSpPr>
          <p:cNvPr id="189" name="Shape 189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pen Sans"/>
                <a:ea typeface="Open Sans"/>
                <a:cs typeface="Open Sans"/>
                <a:sym typeface="Open Sans"/>
              </a:rPr>
              <a:t>Binary Scanner: Technical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540000" y="1215000"/>
            <a:ext cx="8277840" cy="337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Binary scanning is a heuristic,</a:t>
            </a:r>
            <a:br>
              <a:rPr lang="en-US" sz="2000"/>
            </a:br>
            <a:r>
              <a:rPr lang="en-US" sz="2000"/>
              <a:t>secure mapping not supported for every </a:t>
            </a:r>
            <a:r>
              <a:rPr lang="en-US" sz="2000">
                <a:solidFill>
                  <a:schemeClr val="dk1"/>
                </a:solidFill>
              </a:rPr>
              <a:t>possible </a:t>
            </a:r>
            <a:r>
              <a:rPr lang="en-US" sz="2000"/>
              <a:t>binary </a:t>
            </a:r>
            <a:endParaRPr sz="2000"/>
          </a:p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Topic connected with reproducible builds</a:t>
            </a:r>
            <a:br>
              <a:rPr lang="en-US" sz="2000"/>
            </a:br>
            <a:r>
              <a:rPr lang="en-US" sz="2000"/>
              <a:t>(then, binaries can be compared more efficiently)</a:t>
            </a:r>
            <a:endParaRPr sz="2000"/>
          </a:p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Database requires updates because,</a:t>
            </a:r>
            <a:br>
              <a:rPr lang="en-US" sz="2000"/>
            </a:br>
            <a:r>
              <a:rPr lang="en-US" sz="2000"/>
              <a:t>because new software is published every day</a:t>
            </a:r>
            <a:endParaRPr sz="2000"/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(similar with source code scanning)</a:t>
            </a:r>
            <a:endParaRPr sz="2000"/>
          </a:p>
        </p:txBody>
      </p:sp>
      <p:sp>
        <p:nvSpPr>
          <p:cNvPr id="195" name="Shape 195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pen Sans"/>
                <a:ea typeface="Open Sans"/>
                <a:cs typeface="Open Sans"/>
                <a:sym typeface="Open Sans"/>
              </a:rPr>
              <a:t>Binary Scanner: Remarks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540000" y="1135452"/>
            <a:ext cx="82779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01" name="Shape 201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Binary</a:t>
            </a:r>
            <a:r>
              <a:rPr b="1" lang="en-U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Scanner </a:t>
            </a:r>
            <a:r>
              <a:rPr b="1" lang="en-U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</a:t>
            </a:r>
            <a:r>
              <a:rPr b="1" lang="en-U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Usage</a:t>
            </a:r>
            <a:endParaRPr b="1"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936000" y="1512000"/>
            <a:ext cx="2374200" cy="2590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Inbound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3528000" y="1512000"/>
            <a:ext cx="2374200" cy="25902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6120000" y="1512000"/>
            <a:ext cx="2374200" cy="2590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Outbound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1728000" y="3312000"/>
            <a:ext cx="1798200" cy="1150200"/>
          </a:xfrm>
          <a:prstGeom prst="wedgeRoundRectCallout">
            <a:avLst>
              <a:gd fmla="val -33967" name="adj1"/>
              <a:gd fmla="val -63245" name="adj2"/>
              <a:gd fmla="val 16667" name="adj3"/>
            </a:avLst>
          </a:prstGeom>
          <a:solidFill>
            <a:srgbClr val="FFFF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Scanning Inbound Binaries for Involved OSS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540000" y="1135440"/>
            <a:ext cx="8277900" cy="26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3</a:t>
            </a:r>
            <a:r>
              <a:rPr lang="en-US" sz="2400"/>
              <a:t>. Source Code Scanner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540000" y="1135452"/>
            <a:ext cx="82779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Purpose: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Can identify published origin of source code and other files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Other Identifications: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Icons, images, style descriptions, XML schemes, documentation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Also of interest: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Programming examples, from blogs and best practise </a:t>
            </a:r>
            <a:r>
              <a:rPr lang="en-US" sz="2000"/>
              <a:t>Websites</a:t>
            </a:r>
            <a:endParaRPr sz="2000"/>
          </a:p>
        </p:txBody>
      </p:sp>
      <p:sp>
        <p:nvSpPr>
          <p:cNvPr id="217" name="Shape 217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pen Sans"/>
                <a:ea typeface="Open Sans"/>
                <a:cs typeface="Open Sans"/>
                <a:sym typeface="Open Sans"/>
              </a:rPr>
              <a:t>Source Code Scanner: Introduction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540000" y="1135452"/>
            <a:ext cx="82779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Problem: how to understand that source code or other files have been taken from elsewhere, not self-created, and not declared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If "own" software is not entirely own software and not understood: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Missing rights for business case in "own" software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But distribution requires distribution rights are available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Identification of origin is first step to understand available rights 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23" name="Shape 223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pen Sans"/>
                <a:ea typeface="Open Sans"/>
                <a:cs typeface="Open Sans"/>
                <a:sym typeface="Open Sans"/>
              </a:rPr>
              <a:t>Source Code Scanner: Solved Problem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540000" y="1135452"/>
            <a:ext cx="82779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Mode of operation: upload source code or just files or fingerprints of it, get origin in case it is captured by database 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File contents are compared</a:t>
            </a:r>
            <a:br>
              <a:rPr lang="en-US" sz="2000"/>
            </a:br>
            <a:r>
              <a:rPr lang="en-US" sz="2000"/>
              <a:t>with contents from (huge) database of published contents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Fingerprinting of file contents (“hashing”)</a:t>
            </a:r>
            <a:br>
              <a:rPr lang="en-US" sz="2000"/>
            </a:br>
            <a:r>
              <a:rPr lang="en-US" sz="2000"/>
              <a:t>allow for accelerated search and storage in database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Not only </a:t>
            </a:r>
            <a:r>
              <a:rPr lang="en-US" sz="2000"/>
              <a:t>coverage</a:t>
            </a:r>
            <a:r>
              <a:rPr lang="en-US" sz="2000"/>
              <a:t> of entire files, but fragments of it 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Database requires updates: every day new published OSS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Content is large (e.g. the entire GitHub)</a:t>
            </a:r>
            <a:endParaRPr sz="2000"/>
          </a:p>
        </p:txBody>
      </p:sp>
      <p:sp>
        <p:nvSpPr>
          <p:cNvPr id="229" name="Shape 229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pen Sans"/>
                <a:ea typeface="Open Sans"/>
                <a:cs typeface="Open Sans"/>
                <a:sym typeface="Open Sans"/>
              </a:rPr>
              <a:t>Source Code Scanner: Technical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540000" y="1135452"/>
            <a:ext cx="82779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Once origin of source is identified,</a:t>
            </a:r>
            <a:br>
              <a:rPr lang="en-US" sz="2000"/>
            </a:br>
            <a:r>
              <a:rPr lang="en-US" sz="2000"/>
              <a:t>more metadata can be made available: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 Licensing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 Vulnerabilities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Potential for integration: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 Development toolchain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 Reporting, BOM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Matched content may require expert knowledge</a:t>
            </a:r>
            <a:br>
              <a:rPr lang="en-US" sz="2000"/>
            </a:br>
            <a:r>
              <a:rPr lang="en-US" sz="2000"/>
              <a:t>to determine relevance</a:t>
            </a:r>
            <a:endParaRPr sz="2000"/>
          </a:p>
        </p:txBody>
      </p:sp>
      <p:sp>
        <p:nvSpPr>
          <p:cNvPr id="235" name="Shape 235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pen Sans"/>
                <a:ea typeface="Open Sans"/>
                <a:cs typeface="Open Sans"/>
                <a:sym typeface="Open Sans"/>
              </a:rPr>
              <a:t>Source Code Scanner: More Remarks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40000" y="1135452"/>
            <a:ext cx="82779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Main kinds of tools in the area of license compliance include</a:t>
            </a:r>
            <a:br>
              <a:rPr lang="en-US" sz="2000"/>
            </a:br>
            <a:r>
              <a:rPr i="1" lang="en-US" sz="2000"/>
              <a:t>(but are not limited to)</a:t>
            </a:r>
            <a:r>
              <a:rPr lang="en-US" sz="2000"/>
              <a:t>: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Source code scanning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License scanning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Binary scanning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Dev Ops integration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Component management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5" name="Shape 125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540000" y="1135452"/>
            <a:ext cx="82779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41" name="Shape 241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Source</a:t>
            </a:r>
            <a:r>
              <a:rPr b="1" lang="en-U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Scanner </a:t>
            </a:r>
            <a:r>
              <a:rPr b="1" lang="en-U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</a:t>
            </a:r>
            <a:r>
              <a:rPr b="1" lang="en-U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Usage</a:t>
            </a:r>
            <a:endParaRPr b="1"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936000" y="1512000"/>
            <a:ext cx="2374200" cy="2590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Inbound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3528000" y="1512000"/>
            <a:ext cx="2374200" cy="25902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6120000" y="1512000"/>
            <a:ext cx="2374200" cy="2590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Outbound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4321800" y="3312000"/>
            <a:ext cx="1798200" cy="1150200"/>
          </a:xfrm>
          <a:prstGeom prst="wedgeRoundRectCallout">
            <a:avLst>
              <a:gd fmla="val -33967" name="adj1"/>
              <a:gd fmla="val -63245" name="adj2"/>
              <a:gd fmla="val 16667" name="adj3"/>
            </a:avLst>
          </a:prstGeom>
          <a:solidFill>
            <a:srgbClr val="FFFF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Scanning Own Software for OSS Code Involved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540000" y="1135440"/>
            <a:ext cx="8277900" cy="26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4</a:t>
            </a:r>
            <a:r>
              <a:rPr lang="en-US" sz="2400"/>
              <a:t>. Dev Ops Integration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540000" y="1215000"/>
            <a:ext cx="8277840" cy="337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Purpose:</a:t>
            </a:r>
            <a:endParaRPr sz="2000"/>
          </a:p>
          <a:p>
            <a:pPr indent="-386638" lvl="0" marL="43199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Uses the information from building the software</a:t>
            </a:r>
            <a:br>
              <a:rPr lang="en-US" sz="2000"/>
            </a:br>
            <a:r>
              <a:rPr lang="en-US" sz="2000"/>
              <a:t>to determine OSS used</a:t>
            </a:r>
            <a:endParaRPr sz="2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Other identifications:</a:t>
            </a:r>
            <a:endParaRPr sz="2000"/>
          </a:p>
          <a:p>
            <a:pPr indent="-386638" lvl="0" marL="43199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Can be combined with source code scanning,</a:t>
            </a:r>
            <a:br>
              <a:rPr lang="en-US" sz="2000"/>
            </a:br>
            <a:r>
              <a:rPr lang="en-US" sz="2000"/>
              <a:t>license scanning, binary scanning</a:t>
            </a:r>
            <a:endParaRPr sz="2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Also of interest:</a:t>
            </a:r>
            <a:endParaRPr sz="2000"/>
          </a:p>
          <a:p>
            <a:pPr indent="-386638" lvl="0" marL="43199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Resulting identification of elements during building the software enables the creation of a bill of material (BOM)</a:t>
            </a:r>
            <a:endParaRPr sz="2000"/>
          </a:p>
        </p:txBody>
      </p:sp>
      <p:sp>
        <p:nvSpPr>
          <p:cNvPr id="257" name="Shape 257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pen Sans"/>
                <a:ea typeface="Open Sans"/>
                <a:cs typeface="Open Sans"/>
                <a:sym typeface="Open Sans"/>
              </a:rPr>
              <a:t>Dev Ops Integrations: Introduction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540000" y="1215000"/>
            <a:ext cx="8601840" cy="310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Problem: for larger software projects</a:t>
            </a:r>
            <a:br>
              <a:rPr lang="en-US" sz="2000"/>
            </a:br>
            <a:r>
              <a:rPr lang="en-US" sz="2000"/>
              <a:t>a tool based approach is inevitable to understand involved OSS</a:t>
            </a:r>
            <a:endParaRPr sz="2000"/>
          </a:p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Modern software building environments have defined dependencies</a:t>
            </a:r>
            <a:endParaRPr sz="2000"/>
          </a:p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During compilation, dependencies can be captured</a:t>
            </a:r>
            <a:br>
              <a:rPr lang="en-US" sz="2000"/>
            </a:br>
            <a:r>
              <a:rPr lang="en-US" sz="2000"/>
              <a:t>to understand used dependencies</a:t>
            </a:r>
            <a:endParaRPr sz="2000"/>
          </a:p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License compliance integrated</a:t>
            </a:r>
            <a:br>
              <a:rPr lang="en-US" sz="2000"/>
            </a:br>
            <a:r>
              <a:rPr lang="en-US" sz="2000"/>
              <a:t>into the Dev Ops tooling implements automation</a:t>
            </a:r>
            <a:endParaRPr sz="2000"/>
          </a:p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Reporting as part of Dev Ops tooling reduces manual efforts</a:t>
            </a:r>
            <a:endParaRPr sz="2000"/>
          </a:p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Enables short release cycles in an agile environment</a:t>
            </a:r>
            <a:endParaRPr sz="2000"/>
          </a:p>
        </p:txBody>
      </p:sp>
      <p:sp>
        <p:nvSpPr>
          <p:cNvPr id="263" name="Shape 263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pen Sans"/>
                <a:ea typeface="Open Sans"/>
                <a:cs typeface="Open Sans"/>
                <a:sym typeface="Open Sans"/>
              </a:rPr>
              <a:t>Dev Ops Integrations: Solved problem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540000" y="1215000"/>
            <a:ext cx="82779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Integration into Dev Ops tooling requires customization</a:t>
            </a:r>
            <a:endParaRPr sz="2000"/>
          </a:p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Building software depends on used technology</a:t>
            </a:r>
            <a:br>
              <a:rPr lang="en-US" sz="2000"/>
            </a:br>
            <a:r>
              <a:rPr lang="en-US" sz="2000"/>
              <a:t>as well as individually setup tooling</a:t>
            </a:r>
            <a:endParaRPr sz="2000"/>
          </a:p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Additional efforts, if software is comprised of different technologies</a:t>
            </a:r>
            <a:endParaRPr sz="2000"/>
          </a:p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Today, building environments sometimes contain already metadata about licensing of involved OSS software</a:t>
            </a:r>
            <a:endParaRPr sz="2000"/>
          </a:p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Identified software elements may require additional checks to determine actual licensing information</a:t>
            </a:r>
            <a:br>
              <a:rPr lang="en-US" sz="2000"/>
            </a:br>
            <a:r>
              <a:rPr lang="en-US" sz="2000"/>
              <a:t>(in case of </a:t>
            </a:r>
            <a:r>
              <a:rPr lang="en-US" sz="2000"/>
              <a:t>heterogeneous</a:t>
            </a:r>
            <a:r>
              <a:rPr lang="en-US" sz="2000"/>
              <a:t> licensing)</a:t>
            </a:r>
            <a:endParaRPr sz="2000"/>
          </a:p>
        </p:txBody>
      </p:sp>
      <p:sp>
        <p:nvSpPr>
          <p:cNvPr id="269" name="Shape 269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pen Sans"/>
                <a:ea typeface="Open Sans"/>
                <a:cs typeface="Open Sans"/>
                <a:sym typeface="Open Sans"/>
              </a:rPr>
              <a:t>Dev Ops Integrations: Technical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540000" y="1215000"/>
            <a:ext cx="8277840" cy="337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Today, a custom task, nothing to "download and double-click"</a:t>
            </a:r>
            <a:endParaRPr sz="2000"/>
          </a:p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Tooling approach allows for differential approach: once setup and checked, only new dependencies require additional coverage</a:t>
            </a:r>
            <a:endParaRPr sz="2000"/>
          </a:p>
        </p:txBody>
      </p:sp>
      <p:sp>
        <p:nvSpPr>
          <p:cNvPr id="275" name="Shape 275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pen Sans"/>
                <a:ea typeface="Open Sans"/>
                <a:cs typeface="Open Sans"/>
                <a:sym typeface="Open Sans"/>
              </a:rPr>
              <a:t>Dev Ops Integrations: Remarks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540000" y="1135452"/>
            <a:ext cx="82779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81" name="Shape 281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Dev Ops Integration Main</a:t>
            </a:r>
            <a:r>
              <a:rPr b="1" lang="en-U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Usage</a:t>
            </a:r>
            <a:endParaRPr b="1"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936000" y="1512000"/>
            <a:ext cx="2374200" cy="2590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Inbound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3528000" y="1512000"/>
            <a:ext cx="2374200" cy="25902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6120000" y="1512000"/>
            <a:ext cx="2374200" cy="2590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Outbound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1729800" y="3312000"/>
            <a:ext cx="1798200" cy="1150200"/>
          </a:xfrm>
          <a:prstGeom prst="wedgeRoundRectCallout">
            <a:avLst>
              <a:gd fmla="val -33967" name="adj1"/>
              <a:gd fmla="val -63245" name="adj2"/>
              <a:gd fmla="val 16667" name="adj3"/>
            </a:avLst>
          </a:prstGeom>
          <a:solidFill>
            <a:srgbClr val="FFFF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Determining Inbound Software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540000" y="1135440"/>
            <a:ext cx="8277840" cy="26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5. Component Catalogue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540000" y="1215000"/>
            <a:ext cx="8277840" cy="337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Purpose:</a:t>
            </a:r>
            <a:endParaRPr sz="2000"/>
          </a:p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Collect information about used software components and their use in products or projects is centrally collected and can be </a:t>
            </a:r>
            <a:r>
              <a:rPr lang="en-US" sz="2000"/>
              <a:t>reused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Other purposes:</a:t>
            </a:r>
            <a:endParaRPr sz="2000"/>
          </a:p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A component catalogue captures also the used components</a:t>
            </a:r>
            <a:br>
              <a:rPr lang="en-US" sz="2000"/>
            </a:br>
            <a:r>
              <a:rPr lang="en-US" sz="2000"/>
              <a:t>in a product or project, maintains a so-named BOM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Also interesting:</a:t>
            </a:r>
            <a:endParaRPr sz="2000"/>
          </a:p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Enables also vulnerability management</a:t>
            </a:r>
            <a:br>
              <a:rPr lang="en-US" sz="2000"/>
            </a:br>
            <a:r>
              <a:rPr lang="en-US" sz="2000"/>
              <a:t>or reuse of export classifications</a:t>
            </a:r>
            <a:endParaRPr sz="2000"/>
          </a:p>
        </p:txBody>
      </p:sp>
      <p:sp>
        <p:nvSpPr>
          <p:cNvPr id="297" name="Shape 297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pen Sans"/>
                <a:ea typeface="Open Sans"/>
                <a:cs typeface="Open Sans"/>
                <a:sym typeface="Open Sans"/>
              </a:rPr>
              <a:t>Component Catalogue: Introduction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540000" y="1215000"/>
            <a:ext cx="8277900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Problem: Once analysed component w.r.t. license compliance shall not require repeated analyses, but reuse of information shall be possible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Component catalogue:</a:t>
            </a:r>
            <a:endParaRPr sz="2000"/>
          </a:p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Maps component usage in products or projects</a:t>
            </a:r>
            <a:endParaRPr sz="2000"/>
          </a:p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Makes sense if an organisation has actually multiple products</a:t>
            </a:r>
            <a:endParaRPr sz="2000"/>
          </a:p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Shows organisation the important software components</a:t>
            </a:r>
            <a:endParaRPr sz="2000"/>
          </a:p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Allows for a comprehensive overview</a:t>
            </a:r>
            <a:br>
              <a:rPr lang="en-US" sz="2000"/>
            </a:br>
            <a:r>
              <a:rPr lang="en-US" sz="2000"/>
              <a:t>about involved licensing per product</a:t>
            </a:r>
            <a:endParaRPr sz="2000"/>
          </a:p>
        </p:txBody>
      </p:sp>
      <p:sp>
        <p:nvSpPr>
          <p:cNvPr id="303" name="Shape 303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pen Sans"/>
                <a:ea typeface="Open Sans"/>
                <a:cs typeface="Open Sans"/>
                <a:sym typeface="Open Sans"/>
              </a:rPr>
              <a:t>Component Catalogue: Solved Problem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540000" y="1135440"/>
            <a:ext cx="8277900" cy="26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</a:t>
            </a:r>
            <a:r>
              <a:rPr lang="en-US" sz="2400"/>
              <a:t>. License Scanner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540000" y="1215000"/>
            <a:ext cx="8277900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A component catalogue can be viewed as a portal</a:t>
            </a:r>
            <a:endParaRPr sz="2000"/>
          </a:p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Database holding the catalogue information</a:t>
            </a:r>
            <a:endParaRPr sz="2000"/>
          </a:p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Another use case is archiving OSS distributions / source code</a:t>
            </a:r>
            <a:endParaRPr sz="2000"/>
          </a:p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Storing also multiple other files,</a:t>
            </a:r>
            <a:br>
              <a:rPr lang="en-US" sz="2000"/>
            </a:br>
            <a:r>
              <a:rPr lang="en-US" sz="2000"/>
              <a:t>for example license analysis reports, SPDX files</a:t>
            </a:r>
            <a:endParaRPr sz="2000"/>
          </a:p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Provides reporting output, for example OSS product documentation</a:t>
            </a:r>
            <a:endParaRPr sz="2000"/>
          </a:p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Component catalogue can be implemented as Web portal, thus accessible from various client computers in organisation</a:t>
            </a:r>
            <a:endParaRPr sz="2000"/>
          </a:p>
        </p:txBody>
      </p:sp>
      <p:sp>
        <p:nvSpPr>
          <p:cNvPr id="309" name="Shape 309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pen Sans"/>
                <a:ea typeface="Open Sans"/>
                <a:cs typeface="Open Sans"/>
                <a:sym typeface="Open Sans"/>
              </a:rPr>
              <a:t>Component Catalogue: Technical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540000" y="1215000"/>
            <a:ext cx="8277900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Component catalogue can be integrated with other license compliance tooling: scanners can directly feed the analyses</a:t>
            </a:r>
            <a:endParaRPr sz="2000"/>
          </a:p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Also integration in Dev Ops tooling is useful</a:t>
            </a:r>
            <a:br>
              <a:rPr lang="en-US" sz="2000"/>
            </a:br>
            <a:r>
              <a:rPr lang="en-US" sz="2000"/>
              <a:t>to automatically create BOM of products</a:t>
            </a:r>
            <a:endParaRPr sz="2000"/>
          </a:p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Component catalogues can also serve uses cases</a:t>
            </a:r>
            <a:br>
              <a:rPr lang="en-US" sz="2000"/>
            </a:br>
            <a:r>
              <a:rPr lang="en-US" sz="2000"/>
              <a:t>for vulnerability management</a:t>
            </a:r>
            <a:endParaRPr sz="2000"/>
          </a:p>
          <a:p>
            <a:pPr indent="-386638" lvl="0" marL="431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Another related topic is license management</a:t>
            </a:r>
            <a:br>
              <a:rPr lang="en-US" sz="2000"/>
            </a:br>
            <a:r>
              <a:rPr lang="en-US" sz="2000"/>
              <a:t>and license metadata</a:t>
            </a:r>
            <a:endParaRPr sz="2000"/>
          </a:p>
        </p:txBody>
      </p:sp>
      <p:sp>
        <p:nvSpPr>
          <p:cNvPr id="315" name="Shape 315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pen Sans"/>
                <a:ea typeface="Open Sans"/>
                <a:cs typeface="Open Sans"/>
                <a:sym typeface="Open Sans"/>
              </a:rPr>
              <a:t>Component Catalogue: Remarks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540000" y="1135452"/>
            <a:ext cx="82779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21" name="Shape 321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Component Catalogue </a:t>
            </a:r>
            <a:r>
              <a:rPr b="1" lang="en-U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Usage</a:t>
            </a:r>
            <a:endParaRPr b="1"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936000" y="1512000"/>
            <a:ext cx="2374200" cy="2590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Inbound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3528000" y="1512000"/>
            <a:ext cx="2374200" cy="25902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6120000" y="1512000"/>
            <a:ext cx="2374200" cy="2590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Outbound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6886500" y="3312000"/>
            <a:ext cx="1798200" cy="1150200"/>
          </a:xfrm>
          <a:prstGeom prst="wedgeRoundRectCallout">
            <a:avLst>
              <a:gd fmla="val -33967" name="adj1"/>
              <a:gd fmla="val -63245" name="adj2"/>
              <a:gd fmla="val 16667" name="adj3"/>
            </a:avLst>
          </a:prstGeom>
          <a:solidFill>
            <a:srgbClr val="FFFF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Creating OSS Documents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540000" y="1135440"/>
            <a:ext cx="8277840" cy="26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lang="en-US" sz="32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office@scompliance.com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540000" y="1135452"/>
            <a:ext cx="82779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Purpose: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Identifies licenses and license relevant statements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Other Identifications: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Copyright statements, author statements, acknowledgements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Also of interest: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Export control statements, more static code analysis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7" name="Shape 137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pen Sans"/>
                <a:ea typeface="Open Sans"/>
                <a:cs typeface="Open Sans"/>
                <a:sym typeface="Open Sans"/>
              </a:rPr>
              <a:t>License Scanner: Introduction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540000" y="1135452"/>
            <a:ext cx="82779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Problem: Identify licensing in Open Source Software packages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Licensing in Open Source Software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Licensing of OSS can be </a:t>
            </a:r>
            <a:r>
              <a:rPr lang="en-US" sz="2000"/>
              <a:t>heterogeneous</a:t>
            </a:r>
            <a:r>
              <a:rPr lang="en-US" sz="2000"/>
              <a:t>,</a:t>
            </a:r>
            <a:br>
              <a:rPr lang="en-US" sz="2000"/>
            </a:br>
            <a:r>
              <a:rPr lang="en-US" sz="2000"/>
              <a:t>different licensing applies to parts of OSS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Licensing statements are not uniform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Many licenses exist, number growing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-&gt; Tool based licensing identification required</a:t>
            </a:r>
            <a:br>
              <a:rPr lang="en-US" sz="2000"/>
            </a:br>
            <a:r>
              <a:rPr lang="en-US" sz="2000"/>
              <a:t>for complicated licensing situations</a:t>
            </a:r>
            <a:endParaRPr sz="2000"/>
          </a:p>
        </p:txBody>
      </p:sp>
      <p:sp>
        <p:nvSpPr>
          <p:cNvPr id="143" name="Shape 143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pen Sans"/>
                <a:ea typeface="Open Sans"/>
                <a:cs typeface="Open Sans"/>
                <a:sym typeface="Open Sans"/>
              </a:rPr>
              <a:t>License Scanner: Solved Problem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540000" y="1135452"/>
            <a:ext cx="82779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Mode of operation: Tool searches in content</a:t>
            </a:r>
            <a:br>
              <a:rPr lang="en-US" sz="2000"/>
            </a:br>
            <a:r>
              <a:rPr lang="en-US" sz="2000"/>
              <a:t>for license relevant keywords, phrases, license texts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Searching in every file of software uploaded:</a:t>
            </a:r>
            <a:br>
              <a:rPr lang="en-US" sz="2000"/>
            </a:br>
            <a:r>
              <a:rPr lang="en-US" sz="2000"/>
              <a:t>requires source code distribution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Different approaches can be applied:</a:t>
            </a:r>
            <a:br>
              <a:rPr lang="en-US" sz="2000"/>
            </a:br>
            <a:r>
              <a:rPr lang="en-US" sz="2000"/>
              <a:t>regular expressions, text comparison, phrase collection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Requires database of license texts, licensing statements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Comparison with existing license texts enables exact identification 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Licensing information can summarized for open source packages</a:t>
            </a:r>
            <a:endParaRPr sz="2000"/>
          </a:p>
        </p:txBody>
      </p:sp>
      <p:sp>
        <p:nvSpPr>
          <p:cNvPr id="149" name="Shape 149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pen Sans"/>
                <a:ea typeface="Open Sans"/>
                <a:cs typeface="Open Sans"/>
                <a:sym typeface="Open Sans"/>
              </a:rPr>
              <a:t>License Scanner: Technical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540000" y="1135452"/>
            <a:ext cx="82779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License scanning does not require huge database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However, updates are necessary as licensing statements evolve and new licenses are still created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Identified licensing information of a software package can be exchanged using SPDX files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Approach makes sense for OSS licenses,</a:t>
            </a:r>
            <a:br>
              <a:rPr lang="en-US" sz="2000"/>
            </a:br>
            <a:r>
              <a:rPr lang="en-US" sz="2000"/>
              <a:t>commercial licensing is even more </a:t>
            </a:r>
            <a:r>
              <a:rPr lang="en-US" sz="2000"/>
              <a:t>heterogeneous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License identification precision depends on available licensing information and may require expert knowledge for analysis</a:t>
            </a:r>
            <a:endParaRPr sz="2000"/>
          </a:p>
        </p:txBody>
      </p:sp>
      <p:sp>
        <p:nvSpPr>
          <p:cNvPr id="155" name="Shape 155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pen Sans"/>
                <a:ea typeface="Open Sans"/>
                <a:cs typeface="Open Sans"/>
                <a:sym typeface="Open Sans"/>
              </a:rPr>
              <a:t>License Scanner: More remarks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540000" y="1135452"/>
            <a:ext cx="82779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1" name="Shape 161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License Scanner </a:t>
            </a:r>
            <a:r>
              <a:rPr b="1" lang="en-U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</a:t>
            </a:r>
            <a:r>
              <a:rPr b="1" lang="en-U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Usage</a:t>
            </a:r>
            <a:endParaRPr b="1"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936000" y="1512000"/>
            <a:ext cx="2374200" cy="2590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Inbound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3528000" y="1512000"/>
            <a:ext cx="2374200" cy="25902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6120000" y="1512000"/>
            <a:ext cx="2374200" cy="2590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Outbound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1728000" y="3312000"/>
            <a:ext cx="1798200" cy="1150200"/>
          </a:xfrm>
          <a:prstGeom prst="wedgeRoundRectCallout">
            <a:avLst>
              <a:gd fmla="val -33967" name="adj1"/>
              <a:gd fmla="val -63245" name="adj2"/>
              <a:gd fmla="val 16667" name="adj3"/>
            </a:avLst>
          </a:prstGeom>
          <a:solidFill>
            <a:srgbClr val="FFFF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Scanning Inbound Source Code for Licenses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540000" y="1135440"/>
            <a:ext cx="8277900" cy="26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2</a:t>
            </a:r>
            <a:r>
              <a:rPr lang="en-US" sz="2400"/>
              <a:t>. Binary Scanner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