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handoutMasterIdLst>
    <p:handoutMasterId r:id="rId24"/>
  </p:handoutMasterIdLst>
  <p:sldIdLst>
    <p:sldId id="694" r:id="rId2"/>
    <p:sldId id="696" r:id="rId3"/>
    <p:sldId id="697" r:id="rId4"/>
    <p:sldId id="769" r:id="rId5"/>
    <p:sldId id="770" r:id="rId6"/>
    <p:sldId id="703" r:id="rId7"/>
    <p:sldId id="773" r:id="rId8"/>
    <p:sldId id="771" r:id="rId9"/>
    <p:sldId id="772" r:id="rId10"/>
    <p:sldId id="774" r:id="rId11"/>
    <p:sldId id="775" r:id="rId12"/>
    <p:sldId id="776" r:id="rId13"/>
    <p:sldId id="777" r:id="rId14"/>
    <p:sldId id="778" r:id="rId15"/>
    <p:sldId id="782" r:id="rId16"/>
    <p:sldId id="785" r:id="rId17"/>
    <p:sldId id="779" r:id="rId18"/>
    <p:sldId id="780" r:id="rId19"/>
    <p:sldId id="781" r:id="rId20"/>
    <p:sldId id="783" r:id="rId21"/>
    <p:sldId id="7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B45"/>
    <a:srgbClr val="E3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4" autoAdjust="0"/>
    <p:restoredTop sz="89964" autoAdjust="0"/>
  </p:normalViewPr>
  <p:slideViewPr>
    <p:cSldViewPr snapToGrid="0">
      <p:cViewPr>
        <p:scale>
          <a:sx n="90" d="100"/>
          <a:sy n="90" d="100"/>
        </p:scale>
        <p:origin x="7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320"/>
    </p:cViewPr>
  </p:sorterViewPr>
  <p:notesViewPr>
    <p:cSldViewPr snapToGrid="0">
      <p:cViewPr varScale="1">
        <p:scale>
          <a:sx n="64" d="100"/>
          <a:sy n="64" d="100"/>
        </p:scale>
        <p:origin x="204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3A975-C83B-F446-B163-5306E95FC19C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28F58-E898-3E42-B6FE-572C808C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4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5C3A1-2123-46DB-B930-A516853D6C25}" type="datetimeFigureOut">
              <a:rPr lang="en-US"/>
              <a:t>12/19/16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82BE6-6443-43D0-B2C4-9E7E7E3CDED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8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x-none" strike="no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2BE6-6443-43D0-B2C4-9E7E7E3CDED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90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b="0" dirty="0">
              <a:latin typeface="Time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2BE6-6443-43D0-B2C4-9E7E7E3CDE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61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b="0" dirty="0">
              <a:latin typeface="Time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2BE6-6443-43D0-B2C4-9E7E7E3CDE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01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2BE6-6443-43D0-B2C4-9E7E7E3CDEDD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1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2BE6-6443-43D0-B2C4-9E7E7E3CDEDD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63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2BE6-6443-43D0-B2C4-9E7E7E3CDEDD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16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2BE6-6443-43D0-B2C4-9E7E7E3CDE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71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2BE6-6443-43D0-B2C4-9E7E7E3CDEDD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34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2BE6-6443-43D0-B2C4-9E7E7E3CDEDD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9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2BE6-6443-43D0-B2C4-9E7E7E3CDED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76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651059-8DB8-5044-97F1-F934F7FC73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2BE6-6443-43D0-B2C4-9E7E7E3CDED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8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2BE6-6443-43D0-B2C4-9E7E7E3CDED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7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x-none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2BE6-6443-43D0-B2C4-9E7E7E3CDED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03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2BE6-6443-43D0-B2C4-9E7E7E3CDEDD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3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651059-8DB8-5044-97F1-F934F7FC73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05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2BE6-6443-43D0-B2C4-9E7E7E3CDEDD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9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54" y="107967"/>
            <a:ext cx="11190701" cy="10013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354" y="1139253"/>
            <a:ext cx="11190701" cy="529488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300"/>
              </a:spcAft>
              <a:defRPr sz="20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300"/>
              </a:spcAft>
              <a:defRPr sz="1800">
                <a:solidFill>
                  <a:schemeClr val="accent5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600">
                <a:solidFill>
                  <a:schemeClr val="accent5"/>
                </a:solidFill>
              </a:defRPr>
            </a:lvl3pPr>
            <a:lvl4pPr>
              <a:spcBef>
                <a:spcPts val="0"/>
              </a:spcBef>
              <a:spcAft>
                <a:spcPts val="150"/>
              </a:spcAft>
              <a:defRPr sz="1600">
                <a:solidFill>
                  <a:schemeClr val="accent5"/>
                </a:solidFill>
              </a:defRPr>
            </a:lvl4pPr>
            <a:lvl5pPr>
              <a:spcBef>
                <a:spcPts val="0"/>
              </a:spcBef>
              <a:spcAft>
                <a:spcPts val="150"/>
              </a:spcAft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This material is intended for education and is not sufficient for compliance when used alone or without supporting processes.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431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54" y="107967"/>
            <a:ext cx="11190701" cy="10013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42354" y="1094529"/>
            <a:ext cx="11190701" cy="403549"/>
          </a:xfrm>
          <a:prstGeom prst="rect">
            <a:avLst/>
          </a:prstGeom>
        </p:spPr>
        <p:txBody>
          <a:bodyPr tIns="0">
            <a:noAutofit/>
          </a:bodyPr>
          <a:lstStyle>
            <a:lvl1pPr>
              <a:buFontTx/>
              <a:buNone/>
              <a:defRPr sz="24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This material is intended for education and is not sufficient for compliance when used alone or without supporting processes.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80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E56B45"/>
                </a:solidFill>
              </a:rPr>
              <a:t>Curriculum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1" y="874713"/>
            <a:ext cx="26289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 the rabbit hole we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9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20769"/>
            <a:ext cx="7795919" cy="6437231"/>
          </a:xfrm>
        </p:spPr>
      </p:pic>
    </p:spTree>
    <p:extLst>
      <p:ext uri="{BB962C8B-B14F-4D97-AF65-F5344CB8AC3E}">
        <p14:creationId xmlns:p14="http://schemas.microsoft.com/office/powerpoint/2010/main" val="17750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50" y="386292"/>
            <a:ext cx="7413625" cy="647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Boring in a good way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OpenChain Release 2 slides gently improve our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Key Points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Moving from Release 1 to Release 2 slides will contain no surprises</a:t>
            </a:r>
          </a:p>
          <a:p>
            <a:endParaRPr lang="en-US" dirty="0"/>
          </a:p>
          <a:p>
            <a:r>
              <a:rPr lang="en-US" dirty="0" smtClean="0"/>
              <a:t>Translation updates will be straightforward and primarily focus on adding the newly expanded slide notes for trainers</a:t>
            </a:r>
          </a:p>
          <a:p>
            <a:endParaRPr lang="en-US" dirty="0"/>
          </a:p>
          <a:p>
            <a:r>
              <a:rPr lang="en-US" dirty="0"/>
              <a:t>Think of </a:t>
            </a:r>
            <a:r>
              <a:rPr lang="en-US" dirty="0" smtClean="0"/>
              <a:t>them as </a:t>
            </a:r>
            <a:r>
              <a:rPr lang="en-US" dirty="0"/>
              <a:t>the </a:t>
            </a:r>
            <a:r>
              <a:rPr lang="en-US" dirty="0" smtClean="0"/>
              <a:t>iPhone 3G of </a:t>
            </a:r>
            <a:r>
              <a:rPr lang="en-US" dirty="0"/>
              <a:t>FOSS compliance training slides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Get The Release 2 Slides Now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The OpenChain Release 2 slides are available right now.</a:t>
            </a:r>
          </a:p>
          <a:p>
            <a:endParaRPr lang="en-US" dirty="0"/>
          </a:p>
          <a:p>
            <a:r>
              <a:rPr lang="en-US" dirty="0" smtClean="0"/>
              <a:t>You can download them in PowerPoint and PDF format right now at:</a:t>
            </a:r>
            <a:br>
              <a:rPr lang="en-US" dirty="0" smtClean="0"/>
            </a:br>
            <a:r>
              <a:rPr lang="en-US" dirty="0"/>
              <a:t>https://</a:t>
            </a:r>
            <a:r>
              <a:rPr lang="en-US" dirty="0" err="1"/>
              <a:t>wiki.linuxfoundation.org</a:t>
            </a:r>
            <a:r>
              <a:rPr lang="en-US" dirty="0"/>
              <a:t>/</a:t>
            </a:r>
            <a:r>
              <a:rPr lang="en-US" dirty="0" err="1"/>
              <a:t>openchain</a:t>
            </a:r>
            <a:r>
              <a:rPr lang="en-US" dirty="0"/>
              <a:t>/curriculum</a:t>
            </a:r>
          </a:p>
          <a:p>
            <a:endParaRPr lang="en-US" dirty="0" smtClean="0"/>
          </a:p>
          <a:p>
            <a:r>
              <a:rPr lang="en-US" dirty="0" smtClean="0"/>
              <a:t>They will shortly be featured on the </a:t>
            </a:r>
            <a:r>
              <a:rPr lang="en-US" dirty="0"/>
              <a:t>main project page at: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www.openchainproject.org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30" y="371475"/>
            <a:ext cx="10454939" cy="6486525"/>
          </a:xfrm>
        </p:spPr>
      </p:pic>
    </p:spTree>
    <p:extLst>
      <p:ext uri="{BB962C8B-B14F-4D97-AF65-F5344CB8AC3E}">
        <p14:creationId xmlns:p14="http://schemas.microsoft.com/office/powerpoint/2010/main" val="136052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coming next?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OpenChain Release 3 slides will take use further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More Chapters, More Material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In 2017 we will work on adding a new chapter with developer guidelines</a:t>
            </a:r>
          </a:p>
          <a:p>
            <a:endParaRPr lang="en-US" dirty="0"/>
          </a:p>
          <a:p>
            <a:r>
              <a:rPr lang="en-US" dirty="0" smtClean="0"/>
              <a:t>We will </a:t>
            </a:r>
            <a:r>
              <a:rPr lang="en-US" dirty="0"/>
              <a:t>also rework Chapter 6, ‘End to End Compliance </a:t>
            </a:r>
            <a:r>
              <a:rPr lang="en-US" dirty="0" smtClean="0"/>
              <a:t>Management’ to contain an SME as well as enterprise compliance process example</a:t>
            </a:r>
          </a:p>
        </p:txBody>
      </p:sp>
    </p:spTree>
    <p:extLst>
      <p:ext uri="{BB962C8B-B14F-4D97-AF65-F5344CB8AC3E}">
        <p14:creationId xmlns:p14="http://schemas.microsoft.com/office/powerpoint/2010/main" val="13946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of Release 3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x-none" dirty="0"/>
              <a:t>What is Intellectual Property?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FOSS Licenses</a:t>
            </a:r>
            <a:endParaRPr lang="x-none" dirty="0"/>
          </a:p>
          <a:p>
            <a:pPr marL="514350" indent="-514350">
              <a:buFont typeface="+mj-lt"/>
              <a:buAutoNum type="arabicPeriod"/>
            </a:pPr>
            <a:r>
              <a:rPr lang="x-none" dirty="0"/>
              <a:t>Introduction to FOSS Compliance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Key Software Concepts for FOSS</a:t>
            </a:r>
            <a:r>
              <a:rPr lang="x-none" dirty="0"/>
              <a:t> Review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Running a FOSS Review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x-none" dirty="0"/>
              <a:t>End to End Compliance Management (Example Process)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Avoiding Compliance Pitfalls</a:t>
            </a:r>
            <a:endParaRPr lang="x-none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Developer</a:t>
            </a:r>
            <a:r>
              <a:rPr lang="x-none" dirty="0"/>
              <a:t> Guidelines</a:t>
            </a: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30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Key Points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OpenChain Curriculum </a:t>
            </a:r>
            <a:r>
              <a:rPr lang="en-US" dirty="0" smtClean="0"/>
              <a:t>reference slide deck is intended to help companies understand Open Source compliance and to </a:t>
            </a:r>
            <a:r>
              <a:rPr lang="en-US" dirty="0"/>
              <a:t>meet </a:t>
            </a:r>
            <a:r>
              <a:rPr lang="en-US" dirty="0" smtClean="0"/>
              <a:t>the OpenChain Specification requirements.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reference </a:t>
            </a:r>
            <a:r>
              <a:rPr lang="en-US" dirty="0" smtClean="0"/>
              <a:t>slide deck is </a:t>
            </a:r>
            <a:r>
              <a:rPr lang="en-US" dirty="0"/>
              <a:t>designed to be delivered in a half day training </a:t>
            </a:r>
            <a:r>
              <a:rPr lang="en-US" dirty="0" smtClean="0"/>
              <a:t>session</a:t>
            </a:r>
            <a:r>
              <a:rPr lang="en-US" dirty="0"/>
              <a:t> </a:t>
            </a:r>
            <a:r>
              <a:rPr lang="en-US" dirty="0" smtClean="0"/>
              <a:t>or through seven individual sessions.</a:t>
            </a:r>
          </a:p>
          <a:p>
            <a:endParaRPr lang="en-US" dirty="0"/>
          </a:p>
          <a:p>
            <a:r>
              <a:rPr lang="en-US" dirty="0" smtClean="0"/>
              <a:t>The slides use </a:t>
            </a:r>
            <a:r>
              <a:rPr lang="en-US" dirty="0"/>
              <a:t>CC-0 </a:t>
            </a:r>
            <a:r>
              <a:rPr lang="en-US" dirty="0" smtClean="0"/>
              <a:t>licensing so companies can either use the reference deck directly or “pick and choose” material to expand existing training material.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part of This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Page: </a:t>
            </a:r>
            <a:br>
              <a:rPr lang="en-US" dirty="0" smtClean="0"/>
            </a:b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wiki.linuxfoundation.org</a:t>
            </a:r>
            <a:r>
              <a:rPr lang="en-US" dirty="0"/>
              <a:t>/</a:t>
            </a:r>
            <a:r>
              <a:rPr lang="en-US" dirty="0" err="1"/>
              <a:t>openchain</a:t>
            </a:r>
            <a:r>
              <a:rPr lang="en-US" dirty="0"/>
              <a:t>/curriculum</a:t>
            </a:r>
          </a:p>
          <a:p>
            <a:r>
              <a:rPr lang="en-US" dirty="0" smtClean="0"/>
              <a:t>Mailing List:</a:t>
            </a:r>
            <a:br>
              <a:rPr lang="en-US" dirty="0" smtClean="0"/>
            </a:b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lists.linuxfoundation.org</a:t>
            </a:r>
            <a:r>
              <a:rPr lang="en-US" dirty="0"/>
              <a:t>/mailman/</a:t>
            </a:r>
            <a:r>
              <a:rPr lang="en-US" dirty="0" err="1"/>
              <a:t>listinfo</a:t>
            </a:r>
            <a:r>
              <a:rPr lang="en-US" dirty="0"/>
              <a:t>/</a:t>
            </a:r>
            <a:r>
              <a:rPr lang="en-US" dirty="0" err="1"/>
              <a:t>openchain</a:t>
            </a:r>
            <a:r>
              <a:rPr lang="en-US" dirty="0"/>
              <a:t>-curriculum</a:t>
            </a:r>
          </a:p>
        </p:txBody>
      </p:sp>
    </p:spTree>
    <p:extLst>
      <p:ext uri="{BB962C8B-B14F-4D97-AF65-F5344CB8AC3E}">
        <p14:creationId xmlns:p14="http://schemas.microsoft.com/office/powerpoint/2010/main" val="11617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shane@opendawn.com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Questions, comments and suggestions always 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8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Release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went live with OpenChain Specification 1.0 on October 4th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75 Slides, 7 Chapters, 1 Purpose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Release 1 of the OpenChain reference slides contained information ranging from the basic concepts of IPR all the way through to what an enterprise compliance process could contain.</a:t>
            </a:r>
          </a:p>
          <a:p>
            <a:endParaRPr lang="en-US" dirty="0"/>
          </a:p>
          <a:p>
            <a:r>
              <a:rPr lang="en-US" dirty="0" smtClean="0"/>
              <a:t>It contained material consolidated from ARM, Philips, Qualcomm</a:t>
            </a:r>
            <a:r>
              <a:rPr lang="en-US" dirty="0"/>
              <a:t> </a:t>
            </a:r>
            <a:r>
              <a:rPr lang="en-US" dirty="0" smtClean="0"/>
              <a:t>and Samsung into one beautiful final product.</a:t>
            </a:r>
          </a:p>
          <a:p>
            <a:endParaRPr lang="en-US" dirty="0"/>
          </a:p>
          <a:p>
            <a:r>
              <a:rPr lang="en-US" dirty="0" smtClean="0"/>
              <a:t>Think of it as the original iPhone of FOSS compliance training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1 Slide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x-none" dirty="0"/>
              <a:t>What is Intellectual Property?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FOSS Licenses</a:t>
            </a:r>
            <a:endParaRPr lang="x-none" dirty="0"/>
          </a:p>
          <a:p>
            <a:pPr marL="514350" indent="-514350">
              <a:buFont typeface="+mj-lt"/>
              <a:buAutoNum type="arabicPeriod"/>
            </a:pPr>
            <a:r>
              <a:rPr lang="x-none" dirty="0"/>
              <a:t>Introduction to FOSS Compliance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Key Software Concepts for FOSS</a:t>
            </a:r>
            <a:r>
              <a:rPr lang="x-none" dirty="0"/>
              <a:t> Review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Running a FOSS Review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x-none" dirty="0"/>
              <a:t>End to End Compliance Management (Example Process)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Avoiding Compliance Pitfalls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87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 With The Future In Mind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772"/>
            <a:ext cx="10515600" cy="5176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Each Chapter ended with a “Check Your Understanding” slide that posed some questions.</a:t>
            </a:r>
          </a:p>
          <a:p>
            <a:pPr marL="0" indent="0">
              <a:buNone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Example from Chapter 1, ‘What is Intellectual Property?’</a:t>
            </a:r>
          </a:p>
          <a:p>
            <a:r>
              <a:rPr lang="en-US" dirty="0" smtClean="0">
                <a:ea typeface="ＭＳ Ｐゴシック" charset="0"/>
              </a:rPr>
              <a:t>What </a:t>
            </a:r>
            <a:r>
              <a:rPr lang="en-US" dirty="0">
                <a:ea typeface="ＭＳ Ｐゴシック" charset="0"/>
              </a:rPr>
              <a:t>type of material does copyright law protect?</a:t>
            </a:r>
          </a:p>
          <a:p>
            <a:r>
              <a:rPr lang="en-US" dirty="0">
                <a:ea typeface="ＭＳ Ｐゴシック" charset="0"/>
              </a:rPr>
              <a:t>What copyright rights are most important for software?</a:t>
            </a:r>
          </a:p>
          <a:p>
            <a:r>
              <a:rPr lang="en-US" dirty="0">
                <a:ea typeface="ＭＳ Ｐゴシック" charset="0"/>
              </a:rPr>
              <a:t>Can software be subject to a patent? </a:t>
            </a:r>
          </a:p>
          <a:p>
            <a:r>
              <a:rPr lang="en-US" dirty="0">
                <a:ea typeface="ＭＳ Ｐゴシック" charset="0"/>
              </a:rPr>
              <a:t>What rights does a patent give to the patent owner?</a:t>
            </a:r>
          </a:p>
          <a:p>
            <a:r>
              <a:rPr lang="en-US" dirty="0">
                <a:ea typeface="ＭＳ Ｐゴシック" charset="0"/>
              </a:rPr>
              <a:t>If you independently develop your own software, is it possible that you might need a copyright license from a third party for that software? A patent license</a:t>
            </a:r>
            <a:r>
              <a:rPr lang="en-US" dirty="0" smtClean="0">
                <a:ea typeface="ＭＳ Ｐゴシック" charset="0"/>
              </a:rPr>
              <a:t>?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The Slides Captured People’s Attention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The first Korean translation of the OpenChain reference slide deck was released on the 28</a:t>
            </a:r>
            <a:r>
              <a:rPr lang="en-US" baseline="30000" dirty="0" smtClean="0"/>
              <a:t>th</a:t>
            </a:r>
            <a:r>
              <a:rPr lang="en-US" dirty="0" smtClean="0"/>
              <a:t> of November.</a:t>
            </a:r>
          </a:p>
          <a:p>
            <a:endParaRPr lang="en-US" dirty="0"/>
          </a:p>
          <a:p>
            <a:r>
              <a:rPr lang="en-US" dirty="0" smtClean="0"/>
              <a:t>We have a contributor offering to assist with a Japanese translation in the future.</a:t>
            </a:r>
          </a:p>
          <a:p>
            <a:endParaRPr lang="en-US" dirty="0"/>
          </a:p>
          <a:p>
            <a:r>
              <a:rPr lang="en-US" dirty="0" smtClean="0"/>
              <a:t>Luis liked the slides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Release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Something Good Even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Refining, Polishing and Expanding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There are slide notes for trainers throughout the material to make delivery easier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are answers to the “Check Your Understanding” questions at the end of each chapter to assist with the creation of internal exams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content of some slides has been adjusted to make things clearer and simpler.</a:t>
            </a:r>
          </a:p>
        </p:txBody>
      </p:sp>
    </p:spTree>
    <p:extLst>
      <p:ext uri="{BB962C8B-B14F-4D97-AF65-F5344CB8AC3E}">
        <p14:creationId xmlns:p14="http://schemas.microsoft.com/office/powerpoint/2010/main" val="11378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8785</TotalTime>
  <Words>632</Words>
  <Application>Microsoft Macintosh PowerPoint</Application>
  <PresentationFormat>Widescreen</PresentationFormat>
  <Paragraphs>99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ＭＳ Ｐゴシック</vt:lpstr>
      <vt:lpstr>Times</vt:lpstr>
      <vt:lpstr>Clarity</vt:lpstr>
      <vt:lpstr>Curriculum</vt:lpstr>
      <vt:lpstr>Key Points</vt:lpstr>
      <vt:lpstr>Release 1</vt:lpstr>
      <vt:lpstr>75 Slides, 7 Chapters, 1 Purpose</vt:lpstr>
      <vt:lpstr>Release 1 Slide Contents</vt:lpstr>
      <vt:lpstr>Built With The Future In Mind</vt:lpstr>
      <vt:lpstr>The Slides Captured People’s Attention</vt:lpstr>
      <vt:lpstr>Release 2</vt:lpstr>
      <vt:lpstr>Refining, Polishing and Expanding</vt:lpstr>
      <vt:lpstr>Let’s take a look</vt:lpstr>
      <vt:lpstr>PowerPoint Presentation</vt:lpstr>
      <vt:lpstr>PowerPoint Presentation</vt:lpstr>
      <vt:lpstr>Boring in a good way</vt:lpstr>
      <vt:lpstr>Key Points</vt:lpstr>
      <vt:lpstr>Get The Release 2 Slides Now</vt:lpstr>
      <vt:lpstr>PowerPoint Presentation</vt:lpstr>
      <vt:lpstr>What is coming next?</vt:lpstr>
      <vt:lpstr>More Chapters, More Material</vt:lpstr>
      <vt:lpstr>Preview of Release 3 Contents</vt:lpstr>
      <vt:lpstr>Be part of This</vt:lpstr>
      <vt:lpstr>shane@opendawn.com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Shane Coughlan</cp:lastModifiedBy>
  <cp:revision>277</cp:revision>
  <dcterms:created xsi:type="dcterms:W3CDTF">2013-07-15T20:26:40Z</dcterms:created>
  <dcterms:modified xsi:type="dcterms:W3CDTF">2016-12-19T09:16:16Z</dcterms:modified>
</cp:coreProperties>
</file>