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2"/>
  </p:notesMasterIdLst>
  <p:handoutMasterIdLst>
    <p:handoutMasterId r:id="rId183"/>
  </p:handout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455" r:id="rId16"/>
    <p:sldId id="456" r:id="rId17"/>
    <p:sldId id="457" r:id="rId18"/>
    <p:sldId id="458" r:id="rId19"/>
    <p:sldId id="459" r:id="rId20"/>
    <p:sldId id="460" r:id="rId21"/>
    <p:sldId id="461" r:id="rId22"/>
    <p:sldId id="462" r:id="rId23"/>
    <p:sldId id="463" r:id="rId24"/>
    <p:sldId id="464" r:id="rId25"/>
    <p:sldId id="465" r:id="rId26"/>
    <p:sldId id="466" r:id="rId27"/>
    <p:sldId id="467" r:id="rId28"/>
    <p:sldId id="468" r:id="rId29"/>
    <p:sldId id="469" r:id="rId30"/>
    <p:sldId id="470" r:id="rId31"/>
    <p:sldId id="508" r:id="rId32"/>
    <p:sldId id="507" r:id="rId33"/>
    <p:sldId id="472" r:id="rId34"/>
    <p:sldId id="473" r:id="rId35"/>
    <p:sldId id="474" r:id="rId36"/>
    <p:sldId id="475" r:id="rId37"/>
    <p:sldId id="271" r:id="rId38"/>
    <p:sldId id="272" r:id="rId39"/>
    <p:sldId id="273" r:id="rId40"/>
    <p:sldId id="274" r:id="rId41"/>
    <p:sldId id="275" r:id="rId42"/>
    <p:sldId id="276" r:id="rId43"/>
    <p:sldId id="277" r:id="rId44"/>
    <p:sldId id="278" r:id="rId45"/>
    <p:sldId id="279" r:id="rId46"/>
    <p:sldId id="280" r:id="rId47"/>
    <p:sldId id="281" r:id="rId48"/>
    <p:sldId id="282" r:id="rId49"/>
    <p:sldId id="283" r:id="rId50"/>
    <p:sldId id="284" r:id="rId51"/>
    <p:sldId id="285" r:id="rId52"/>
    <p:sldId id="286" r:id="rId53"/>
    <p:sldId id="287" r:id="rId54"/>
    <p:sldId id="288" r:id="rId55"/>
    <p:sldId id="289" r:id="rId56"/>
    <p:sldId id="290" r:id="rId57"/>
    <p:sldId id="291" r:id="rId58"/>
    <p:sldId id="292" r:id="rId59"/>
    <p:sldId id="293" r:id="rId60"/>
    <p:sldId id="294" r:id="rId61"/>
    <p:sldId id="295"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509" r:id="rId80"/>
    <p:sldId id="510" r:id="rId81"/>
    <p:sldId id="511" r:id="rId82"/>
    <p:sldId id="334" r:id="rId83"/>
    <p:sldId id="335" r:id="rId84"/>
    <p:sldId id="336" r:id="rId85"/>
    <p:sldId id="512" r:id="rId86"/>
    <p:sldId id="513" r:id="rId87"/>
    <p:sldId id="337" r:id="rId88"/>
    <p:sldId id="338" r:id="rId89"/>
    <p:sldId id="339" r:id="rId90"/>
    <p:sldId id="514" r:id="rId91"/>
    <p:sldId id="515" r:id="rId92"/>
    <p:sldId id="340" r:id="rId93"/>
    <p:sldId id="341" r:id="rId94"/>
    <p:sldId id="342" r:id="rId95"/>
    <p:sldId id="345" r:id="rId96"/>
    <p:sldId id="343" r:id="rId97"/>
    <p:sldId id="344" r:id="rId98"/>
    <p:sldId id="346" r:id="rId99"/>
    <p:sldId id="347" r:id="rId100"/>
    <p:sldId id="348" r:id="rId101"/>
    <p:sldId id="516" r:id="rId102"/>
    <p:sldId id="349" r:id="rId103"/>
    <p:sldId id="350" r:id="rId104"/>
    <p:sldId id="351" r:id="rId105"/>
    <p:sldId id="352" r:id="rId106"/>
    <p:sldId id="353" r:id="rId107"/>
    <p:sldId id="354" r:id="rId108"/>
    <p:sldId id="355" r:id="rId109"/>
    <p:sldId id="356" r:id="rId110"/>
    <p:sldId id="476" r:id="rId111"/>
    <p:sldId id="477" r:id="rId112"/>
    <p:sldId id="478" r:id="rId113"/>
    <p:sldId id="479" r:id="rId114"/>
    <p:sldId id="480" r:id="rId115"/>
    <p:sldId id="481" r:id="rId116"/>
    <p:sldId id="482" r:id="rId117"/>
    <p:sldId id="483" r:id="rId118"/>
    <p:sldId id="484" r:id="rId119"/>
    <p:sldId id="485" r:id="rId120"/>
    <p:sldId id="486" r:id="rId121"/>
    <p:sldId id="487" r:id="rId122"/>
    <p:sldId id="488" r:id="rId123"/>
    <p:sldId id="489" r:id="rId124"/>
    <p:sldId id="490" r:id="rId125"/>
    <p:sldId id="491" r:id="rId126"/>
    <p:sldId id="492" r:id="rId127"/>
    <p:sldId id="493" r:id="rId128"/>
    <p:sldId id="494" r:id="rId129"/>
    <p:sldId id="389" r:id="rId130"/>
    <p:sldId id="501" r:id="rId131"/>
    <p:sldId id="502" r:id="rId132"/>
    <p:sldId id="503" r:id="rId133"/>
    <p:sldId id="504" r:id="rId134"/>
    <p:sldId id="505" r:id="rId135"/>
    <p:sldId id="506" r:id="rId136"/>
    <p:sldId id="495" r:id="rId137"/>
    <p:sldId id="496" r:id="rId138"/>
    <p:sldId id="497" r:id="rId139"/>
    <p:sldId id="498" r:id="rId140"/>
    <p:sldId id="499" r:id="rId141"/>
    <p:sldId id="500" r:id="rId142"/>
    <p:sldId id="407" r:id="rId143"/>
    <p:sldId id="408" r:id="rId144"/>
    <p:sldId id="409" r:id="rId145"/>
    <p:sldId id="410" r:id="rId146"/>
    <p:sldId id="411" r:id="rId147"/>
    <p:sldId id="412" r:id="rId148"/>
    <p:sldId id="413" r:id="rId149"/>
    <p:sldId id="414" r:id="rId150"/>
    <p:sldId id="415" r:id="rId151"/>
    <p:sldId id="416" r:id="rId152"/>
    <p:sldId id="417" r:id="rId153"/>
    <p:sldId id="418" r:id="rId154"/>
    <p:sldId id="419" r:id="rId155"/>
    <p:sldId id="420" r:id="rId156"/>
    <p:sldId id="421" r:id="rId157"/>
    <p:sldId id="422" r:id="rId158"/>
    <p:sldId id="423" r:id="rId159"/>
    <p:sldId id="424" r:id="rId160"/>
    <p:sldId id="425" r:id="rId161"/>
    <p:sldId id="426" r:id="rId162"/>
    <p:sldId id="427" r:id="rId163"/>
    <p:sldId id="428" r:id="rId164"/>
    <p:sldId id="429" r:id="rId165"/>
    <p:sldId id="430" r:id="rId166"/>
    <p:sldId id="435" r:id="rId167"/>
    <p:sldId id="436" r:id="rId168"/>
    <p:sldId id="437" r:id="rId169"/>
    <p:sldId id="438" r:id="rId170"/>
    <p:sldId id="439" r:id="rId171"/>
    <p:sldId id="440" r:id="rId172"/>
    <p:sldId id="441" r:id="rId173"/>
    <p:sldId id="442" r:id="rId174"/>
    <p:sldId id="443" r:id="rId175"/>
    <p:sldId id="444" r:id="rId176"/>
    <p:sldId id="445" r:id="rId177"/>
    <p:sldId id="446" r:id="rId178"/>
    <p:sldId id="447" r:id="rId179"/>
    <p:sldId id="448" r:id="rId180"/>
    <p:sldId id="449" r:id="rId1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7258" autoAdjust="0"/>
    <p:restoredTop sz="94660"/>
  </p:normalViewPr>
  <p:slideViewPr>
    <p:cSldViewPr snapToGrid="0">
      <p:cViewPr varScale="1">
        <p:scale>
          <a:sx n="100" d="100"/>
          <a:sy n="100" d="100"/>
        </p:scale>
        <p:origin x="168" y="35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2" d="100"/>
          <a:sy n="82" d="100"/>
        </p:scale>
        <p:origin x="3096" y="168"/>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notesMaster" Target="notesMasters/notesMaster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tableStyles" Target="tableStyles.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9/15/2016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0</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9/15/2016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1622836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Bundle of sticks theory/analogy – author has rights, can authorize</a:t>
            </a:r>
            <a:r>
              <a:rPr lang="en-US" baseline="0" dirty="0"/>
              <a:t> others to do these things via a license</a:t>
            </a:r>
          </a:p>
          <a:p>
            <a:pPr marL="285750" indent="-285750">
              <a:buFontTx/>
              <a:buChar char="-"/>
            </a:pPr>
            <a:r>
              <a:rPr lang="en-US" baseline="0" dirty="0"/>
              <a:t>In other words, no license, no right granted</a:t>
            </a:r>
          </a:p>
          <a:p>
            <a:pPr marL="285750" indent="-285750">
              <a:buFontTx/>
              <a:buChar char="-"/>
            </a:pPr>
            <a:endParaRPr lang="en-US" dirty="0"/>
          </a:p>
          <a:p>
            <a:r>
              <a:rPr lang="en-US" baseline="0" dirty="0"/>
              <a:t>For infringement, a right of the author or copyright holder must have been violated</a:t>
            </a:r>
          </a:p>
          <a:p>
            <a:r>
              <a:rPr lang="en-US" baseline="0" dirty="0"/>
              <a:t>- Also critical when determining difference b/w a license and a contract</a:t>
            </a:r>
          </a:p>
          <a:p>
            <a:endParaRPr lang="en-US" baseline="0" dirty="0"/>
          </a:p>
          <a:p>
            <a:r>
              <a:rPr lang="en-US" dirty="0"/>
              <a:t>A "derivative work" is a work </a:t>
            </a:r>
            <a:r>
              <a:rPr lang="en-US" i="1" dirty="0">
                <a:solidFill>
                  <a:schemeClr val="accent4"/>
                </a:solidFill>
              </a:rPr>
              <a:t>based upon one or more preexisting works</a:t>
            </a:r>
            <a:r>
              <a:rPr lang="en-US" i="1" dirty="0"/>
              <a:t>,</a:t>
            </a:r>
            <a:r>
              <a:rPr lang="en-US" dirty="0"/>
              <a:t> such as a translation, musical arrangement, dramatization, fictionalization, motion picture version, sound recording, art reproduction, abridgment, condensation, or any other form </a:t>
            </a:r>
            <a:r>
              <a:rPr lang="en-US" i="1" dirty="0"/>
              <a:t>in which a work may be </a:t>
            </a:r>
            <a:r>
              <a:rPr lang="en-US" i="1" dirty="0">
                <a:solidFill>
                  <a:schemeClr val="accent4"/>
                </a:solidFill>
              </a:rPr>
              <a:t>recast, transformed, or adapted</a:t>
            </a:r>
            <a:r>
              <a:rPr lang="en-US" dirty="0"/>
              <a:t>. </a:t>
            </a:r>
          </a:p>
          <a:p>
            <a:r>
              <a:rPr lang="en-US" dirty="0"/>
              <a:t>A work consisting of editorial revisions, annotations, elaborations, or other modifications </a:t>
            </a:r>
            <a:r>
              <a:rPr lang="en-US" i="1" dirty="0">
                <a:solidFill>
                  <a:schemeClr val="accent3"/>
                </a:solidFill>
              </a:rPr>
              <a:t>which, as a whole, represent an original work of authorship</a:t>
            </a:r>
            <a:r>
              <a:rPr lang="en-US" dirty="0"/>
              <a:t>, is a "derivative work".  17 U.S.C. § 101</a:t>
            </a:r>
          </a:p>
          <a:p>
            <a:pPr marL="285750" marR="0" lvl="0" indent="-285750" algn="l" defTabSz="914400" rtl="0" eaLnBrk="0" fontAlgn="base" latinLnBrk="0" hangingPunct="0">
              <a:lnSpc>
                <a:spcPct val="100000"/>
              </a:lnSpc>
              <a:spcBef>
                <a:spcPct val="30000"/>
              </a:spcBef>
              <a:spcAft>
                <a:spcPct val="0"/>
              </a:spcAft>
              <a:buClrTx/>
              <a:buSzTx/>
              <a:buFontTx/>
              <a:buChar char="-"/>
              <a:tabLst/>
              <a:defRPr/>
            </a:pPr>
            <a:r>
              <a:rPr lang="en-US" sz="1600" kern="1200" dirty="0">
                <a:solidFill>
                  <a:schemeClr val="tx1"/>
                </a:solidFill>
                <a:effectLst/>
                <a:latin typeface="Arial" pitchFamily="23" charset="0"/>
                <a:ea typeface="ＭＳ Ｐゴシック" charset="-128"/>
                <a:cs typeface="ＭＳ Ｐゴシック" charset="-128"/>
              </a:rPr>
              <a:t>Derivative works right is based on economic right and that author should be able to take advantage of any downstream financial benefits </a:t>
            </a:r>
          </a:p>
          <a:p>
            <a:pPr marL="285750" marR="0" lvl="0" indent="-285750" algn="l" defTabSz="914400" rtl="0" eaLnBrk="0" fontAlgn="base" latinLnBrk="0" hangingPunct="0">
              <a:lnSpc>
                <a:spcPct val="100000"/>
              </a:lnSpc>
              <a:spcBef>
                <a:spcPct val="30000"/>
              </a:spcBef>
              <a:spcAft>
                <a:spcPct val="0"/>
              </a:spcAft>
              <a:buClrTx/>
              <a:buSzTx/>
              <a:buFontTx/>
              <a:buChar char="-"/>
              <a:tabLst/>
              <a:defRPr/>
            </a:pPr>
            <a:r>
              <a:rPr lang="en-US" baseline="0" dirty="0"/>
              <a:t>Assuming you have permission, then author of derivative work obtain © ownership in new part, while original work © owner retains ownership in original work</a:t>
            </a:r>
            <a:endParaRPr lang="en-US" sz="1600" kern="1200" dirty="0">
              <a:solidFill>
                <a:schemeClr val="tx1"/>
              </a:solidFill>
              <a:effectLst/>
              <a:latin typeface="Arial" pitchFamily="23" charset="0"/>
              <a:ea typeface="ＭＳ Ｐゴシック" charset="-128"/>
              <a:cs typeface="ＭＳ Ｐゴシック"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600" kern="1200" dirty="0">
                <a:solidFill>
                  <a:schemeClr val="tx1"/>
                </a:solidFill>
                <a:effectLst/>
                <a:latin typeface="Arial" pitchFamily="23" charset="0"/>
                <a:ea typeface="ＭＳ Ｐゴシック" charset="-128"/>
                <a:cs typeface="ＭＳ Ｐゴシック" charset="-128"/>
              </a:rPr>
              <a:t>Case-by-case, fact-based</a:t>
            </a:r>
            <a:r>
              <a:rPr lang="en-US" sz="1600" kern="1200" baseline="0" dirty="0">
                <a:solidFill>
                  <a:schemeClr val="tx1"/>
                </a:solidFill>
                <a:effectLst/>
                <a:latin typeface="Arial" pitchFamily="23" charset="0"/>
                <a:ea typeface="ＭＳ Ｐゴシック" charset="-128"/>
                <a:cs typeface="ＭＳ Ｐゴシック" charset="-128"/>
              </a:rPr>
              <a:t> analysis...</a:t>
            </a:r>
            <a:endParaRPr lang="en-US" dirty="0"/>
          </a:p>
          <a:p>
            <a:endParaRPr lang="en-US" dirty="0"/>
          </a:p>
          <a:p>
            <a:r>
              <a:rPr lang="en-US" dirty="0"/>
              <a:t>How</a:t>
            </a:r>
            <a:r>
              <a:rPr lang="en-US" baseline="0" dirty="0"/>
              <a:t> “distribution” and “derivative work” is interpreted is critical with open source licenses – will cover this in more detail in later and in part 2</a:t>
            </a:r>
            <a:endParaRPr lang="en-US" dirty="0"/>
          </a:p>
          <a:p>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a:t>CONFIDENTIAL - (c) OpenLogic</a:t>
            </a:r>
          </a:p>
        </p:txBody>
      </p:sp>
      <p:sp>
        <p:nvSpPr>
          <p:cNvPr id="6" name="Header Placeholder 5"/>
          <p:cNvSpPr>
            <a:spLocks noGrp="1"/>
          </p:cNvSpPr>
          <p:nvPr>
            <p:ph type="hdr" sz="quarter" idx="12"/>
          </p:nvPr>
        </p:nvSpPr>
        <p:spPr/>
        <p:txBody>
          <a:bodyPr/>
          <a:lstStyle/>
          <a:p>
            <a:pPr>
              <a:defRPr/>
            </a:pPr>
            <a:r>
              <a:rPr lang="en-US"/>
              <a:t>Basics of Copyright Law and Open Source Software Licensing</a:t>
            </a:r>
          </a:p>
        </p:txBody>
      </p:sp>
    </p:spTree>
    <p:extLst>
      <p:ext uri="{BB962C8B-B14F-4D97-AF65-F5344CB8AC3E}">
        <p14:creationId xmlns:p14="http://schemas.microsoft.com/office/powerpoint/2010/main" val="76548680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Rot="1" noChangeAspect="1" noTextEdit="1"/>
          </p:cNvSpPr>
          <p:nvPr>
            <p:ph type="sldImg"/>
          </p:nvPr>
        </p:nvSpPr>
        <p:spPr>
          <a:ln/>
        </p:spPr>
      </p:sp>
      <p:sp>
        <p:nvSpPr>
          <p:cNvPr id="39938"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Arial" charset="0"/>
                <a:ea typeface="ＭＳ Ｐゴシック" charset="0"/>
                <a:cs typeface="ＭＳ Ｐゴシック" charset="0"/>
              </a:rPr>
              <a:t> </a:t>
            </a:r>
          </a:p>
        </p:txBody>
      </p:sp>
    </p:spTree>
    <p:extLst>
      <p:ext uri="{BB962C8B-B14F-4D97-AF65-F5344CB8AC3E}">
        <p14:creationId xmlns:p14="http://schemas.microsoft.com/office/powerpoint/2010/main" val="136948043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Rot="1" noChangeAspect="1" noTextEdit="1"/>
          </p:cNvSpPr>
          <p:nvPr>
            <p:ph type="sldImg"/>
          </p:nvPr>
        </p:nvSpPr>
        <p:spPr>
          <a:ln/>
        </p:spPr>
      </p:sp>
      <p:sp>
        <p:nvSpPr>
          <p:cNvPr id="47106"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72525039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Rot="1" noChangeAspect="1" noTextEdit="1"/>
          </p:cNvSpPr>
          <p:nvPr>
            <p:ph type="sldImg"/>
          </p:nvPr>
        </p:nvSpPr>
        <p:spPr>
          <a:ln/>
        </p:spPr>
      </p:sp>
      <p:sp>
        <p:nvSpPr>
          <p:cNvPr id="47106"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7815881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151</a:t>
            </a:fld>
            <a:endParaRPr lang="en-US"/>
          </a:p>
        </p:txBody>
      </p:sp>
    </p:spTree>
    <p:extLst>
      <p:ext uri="{BB962C8B-B14F-4D97-AF65-F5344CB8AC3E}">
        <p14:creationId xmlns:p14="http://schemas.microsoft.com/office/powerpoint/2010/main" val="155989588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153</a:t>
            </a:fld>
            <a:endParaRPr lang="ko-KR" altLang="en-US"/>
          </a:p>
        </p:txBody>
      </p:sp>
    </p:spTree>
    <p:extLst>
      <p:ext uri="{BB962C8B-B14F-4D97-AF65-F5344CB8AC3E}">
        <p14:creationId xmlns:p14="http://schemas.microsoft.com/office/powerpoint/2010/main" val="161858035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159</a:t>
            </a:fld>
            <a:endParaRPr lang="en-US"/>
          </a:p>
        </p:txBody>
      </p:sp>
    </p:spTree>
    <p:extLst>
      <p:ext uri="{BB962C8B-B14F-4D97-AF65-F5344CB8AC3E}">
        <p14:creationId xmlns:p14="http://schemas.microsoft.com/office/powerpoint/2010/main" val="81187472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841024A-B8CA-428A-A893-6C489152C480}" type="slidenum">
              <a:rPr lang="en-US" smtClean="0"/>
              <a:pPr/>
              <a:t>168</a:t>
            </a:fld>
            <a:endParaRPr lang="en-US" dirty="0"/>
          </a:p>
        </p:txBody>
      </p:sp>
      <p:sp>
        <p:nvSpPr>
          <p:cNvPr id="6" name="Slide Image Placeholder 5"/>
          <p:cNvSpPr>
            <a:spLocks noGrp="1" noRot="1" noChangeAspect="1"/>
          </p:cNvSpPr>
          <p:nvPr>
            <p:ph type="sldImg"/>
          </p:nvPr>
        </p:nvSpPr>
        <p:spPr>
          <a:xfrm>
            <a:off x="647700" y="836613"/>
            <a:ext cx="5689600" cy="3200400"/>
          </a:xfrm>
        </p:spPr>
      </p:sp>
      <p:sp>
        <p:nvSpPr>
          <p:cNvPr id="7" name="Notes Placeholder 6"/>
          <p:cNvSpPr>
            <a:spLocks noGrp="1"/>
          </p:cNvSpPr>
          <p:nvPr>
            <p:ph type="body" idx="1"/>
          </p:nvPr>
        </p:nvSpPr>
        <p:spPr/>
        <p:txBody>
          <a:bodyPr>
            <a:normAutofit/>
          </a:bodyPr>
          <a:lstStyle/>
          <a:p>
            <a:pPr marL="0" indent="0">
              <a:buNone/>
            </a:pPr>
            <a:r>
              <a:rPr lang="en-US" sz="1000" dirty="0"/>
              <a:t>An Open Source review may require</a:t>
            </a:r>
            <a:r>
              <a:rPr lang="en-US" sz="1000" baseline="0" dirty="0"/>
              <a:t> an Executive Committee review to provide more complex, higher-level evaluation of the legal obligations and business or engineering needs.</a:t>
            </a:r>
            <a:endParaRPr lang="en-US" sz="1000" dirty="0"/>
          </a:p>
        </p:txBody>
      </p:sp>
    </p:spTree>
    <p:extLst>
      <p:ext uri="{BB962C8B-B14F-4D97-AF65-F5344CB8AC3E}">
        <p14:creationId xmlns:p14="http://schemas.microsoft.com/office/powerpoint/2010/main" val="141306173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Review and approve every single (top of slide) - this does not allow for the concept of "white listed" licenses.  Also, should only apply to FOSS.</a:t>
            </a:r>
          </a:p>
          <a:p>
            <a:r>
              <a:rPr lang="en-US">
                <a:latin typeface="Calibri"/>
              </a:rPr>
              <a:t>Add box at end to include source redistribution.</a:t>
            </a:r>
          </a:p>
          <a:p>
            <a:r>
              <a:rPr lang="en-US">
                <a:latin typeface="Calibri"/>
              </a:rPr>
              <a:t>Consider adding a process audit for the FOSS process in general - an annual event where the process itself is audited</a:t>
            </a:r>
          </a:p>
        </p:txBody>
      </p:sp>
      <p:sp>
        <p:nvSpPr>
          <p:cNvPr id="4" name="Slide Number Placeholder 3"/>
          <p:cNvSpPr>
            <a:spLocks noGrp="1"/>
          </p:cNvSpPr>
          <p:nvPr>
            <p:ph type="sldNum" sz="quarter" idx="10"/>
          </p:nvPr>
        </p:nvSpPr>
        <p:spPr/>
        <p:txBody>
          <a:bodyPr/>
          <a:lstStyle/>
          <a:p>
            <a:fld id="{6B482BE6-6443-43D0-B2C4-9E7E7E3CDEDD}" type="slidenum">
              <a:rPr lang="en-US"/>
              <a:t>169</a:t>
            </a:fld>
            <a:endParaRPr lang="en-US"/>
          </a:p>
        </p:txBody>
      </p:sp>
    </p:spTree>
    <p:extLst>
      <p:ext uri="{BB962C8B-B14F-4D97-AF65-F5344CB8AC3E}">
        <p14:creationId xmlns:p14="http://schemas.microsoft.com/office/powerpoint/2010/main" val="158276321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noTextEdit="1"/>
          </p:cNvSpPr>
          <p:nvPr>
            <p:ph type="sldImg"/>
          </p:nvPr>
        </p:nvSpPr>
        <p:spPr>
          <a:ln/>
        </p:spPr>
      </p:sp>
      <p:sp>
        <p:nvSpPr>
          <p:cNvPr id="26626"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Arial" charset="0"/>
                <a:ea typeface="ＭＳ Ｐゴシック" charset="0"/>
                <a:cs typeface="ＭＳ Ｐゴシック" charset="0"/>
              </a:rPr>
              <a:t> </a:t>
            </a:r>
            <a:endParaRPr lang="en-US" sz="700">
              <a:latin typeface="Arial" charset="0"/>
              <a:ea typeface="ＭＳ Ｐゴシック" charset="0"/>
              <a:cs typeface="Times New Roman" charset="0"/>
            </a:endParaRPr>
          </a:p>
        </p:txBody>
      </p:sp>
    </p:spTree>
    <p:extLst>
      <p:ext uri="{BB962C8B-B14F-4D97-AF65-F5344CB8AC3E}">
        <p14:creationId xmlns:p14="http://schemas.microsoft.com/office/powerpoint/2010/main" val="150500095"/>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Rot="1" noChangeAspect="1" noTextEdit="1"/>
          </p:cNvSpPr>
          <p:nvPr>
            <p:ph type="sldImg"/>
          </p:nvPr>
        </p:nvSpPr>
        <p:spPr>
          <a:ln/>
        </p:spPr>
      </p:sp>
      <p:sp>
        <p:nvSpPr>
          <p:cNvPr id="30722"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sz="700">
              <a:latin typeface="Arial" charset="0"/>
              <a:ea typeface="ＭＳ Ｐゴシック" charset="0"/>
              <a:cs typeface="Times New Roman" charset="0"/>
            </a:endParaRPr>
          </a:p>
        </p:txBody>
      </p:sp>
    </p:spTree>
    <p:extLst>
      <p:ext uri="{BB962C8B-B14F-4D97-AF65-F5344CB8AC3E}">
        <p14:creationId xmlns:p14="http://schemas.microsoft.com/office/powerpoint/2010/main" val="1313479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en-US" b="1" baseline="0" dirty="0"/>
              <a:t>Idea-expression dichotomy </a:t>
            </a:r>
            <a:r>
              <a:rPr lang="en-US" baseline="0" dirty="0"/>
              <a:t>– copyright law only protects the expression: </a:t>
            </a:r>
            <a:r>
              <a:rPr lang="en-US" i="1" baseline="0" dirty="0"/>
              <a:t>Baker v. Selden</a:t>
            </a:r>
            <a:r>
              <a:rPr lang="en-US" baseline="0" dirty="0"/>
              <a:t> (1879) book describing method of book-keeping; copyright protects the book, not the system the book describes</a:t>
            </a:r>
          </a:p>
          <a:p>
            <a:pPr marL="285750" indent="-285750">
              <a:buFontTx/>
              <a:buChar char="-"/>
            </a:pPr>
            <a:r>
              <a:rPr lang="en-US" baseline="0" dirty="0"/>
              <a:t>Recipes and empty forms are generally not copyrightable</a:t>
            </a:r>
          </a:p>
          <a:p>
            <a:pPr marL="285750" marR="0" lvl="1" indent="-285750" algn="l" defTabSz="1192753" rtl="0" eaLnBrk="1" fontAlgn="auto" latinLnBrk="0" hangingPunct="1">
              <a:lnSpc>
                <a:spcPct val="100000"/>
              </a:lnSpc>
              <a:spcBef>
                <a:spcPts val="0"/>
              </a:spcBef>
              <a:spcAft>
                <a:spcPts val="0"/>
              </a:spcAft>
              <a:buClrTx/>
              <a:buSzTx/>
              <a:buFontTx/>
              <a:buChar char="-"/>
              <a:tabLst/>
              <a:defRPr/>
            </a:pPr>
            <a:r>
              <a:rPr lang="en-US" i="1" dirty="0"/>
              <a:t>“in no case does copyright protection for an original work of authorship extend to any idea, procedure, process, system, method of operation, concept, principle, or discovery regardless of the form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Other elements considered </a:t>
            </a:r>
            <a:r>
              <a:rPr lang="en-US" dirty="0" err="1"/>
              <a:t>unprotectable</a:t>
            </a:r>
            <a:r>
              <a:rPr lang="en-US" dirty="0"/>
              <a:t> (when assessing infringement)</a:t>
            </a:r>
          </a:p>
          <a:p>
            <a:pPr marL="171450" indent="-171450">
              <a:buFont typeface="Arial" panose="020B0604020202020204" pitchFamily="34" charset="0"/>
              <a:buChar char="•"/>
            </a:pPr>
            <a:r>
              <a:rPr lang="en-US" dirty="0"/>
              <a:t>Merger doctrine – cannot</a:t>
            </a:r>
            <a:r>
              <a:rPr lang="en-US" baseline="0" dirty="0"/>
              <a:t> have a monopoly on an idea (sweepstakes form case)</a:t>
            </a:r>
          </a:p>
          <a:p>
            <a:pPr marL="0" indent="0">
              <a:buFont typeface="Arial" panose="020B0604020202020204" pitchFamily="34" charset="0"/>
              <a:buNone/>
            </a:pPr>
            <a:endParaRPr lang="en-US" baseline="0" dirty="0"/>
          </a:p>
          <a:p>
            <a:pPr marL="171450" marR="0" indent="-171450" algn="l" defTabSz="119275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De </a:t>
            </a:r>
            <a:r>
              <a:rPr lang="en-US" dirty="0" err="1"/>
              <a:t>minimus</a:t>
            </a:r>
            <a:r>
              <a:rPr lang="en-US" dirty="0"/>
              <a:t> - </a:t>
            </a:r>
            <a:r>
              <a:rPr lang="en-US" baseline="0" dirty="0"/>
              <a:t>copying must be “substantial” </a:t>
            </a:r>
            <a:r>
              <a:rPr lang="en-US" dirty="0"/>
              <a:t>(usually involves</a:t>
            </a:r>
            <a:r>
              <a:rPr lang="en-US" baseline="0" dirty="0"/>
              <a:t> music sampling –Beastie Boys, Pass the </a:t>
            </a:r>
            <a:r>
              <a:rPr lang="en-US" baseline="0" dirty="0" err="1"/>
              <a:t>Mic</a:t>
            </a:r>
            <a:r>
              <a:rPr lang="en-US" baseline="0" dirty="0"/>
              <a:t> – used 3-note sequence: wasn’t the “hook” or heart of the song, sequence only used once in song – very fuzzy...)</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r>
              <a:rPr lang="en-US" baseline="0" dirty="0"/>
              <a:t>Scenes a faire – </a:t>
            </a:r>
            <a:r>
              <a:rPr lang="en-US" dirty="0"/>
              <a:t>incidents, characters or setting which are as a practical matter indispensable, or at least standard, in the treatment of a given topic </a:t>
            </a:r>
          </a:p>
          <a:p>
            <a:r>
              <a:rPr lang="en-US" baseline="0" dirty="0"/>
              <a:t>usually used in literary works (storyline) but also used in computer cases; cited in Oracle v. Google case</a:t>
            </a:r>
          </a:p>
          <a:p>
            <a:r>
              <a:rPr lang="en-US" sz="1200" kern="1200" dirty="0">
                <a:solidFill>
                  <a:schemeClr val="tx1"/>
                </a:solidFill>
                <a:effectLst/>
                <a:latin typeface="Arial" pitchFamily="23" charset="0"/>
                <a:ea typeface="ＭＳ Ｐゴシック" charset="-128"/>
                <a:cs typeface="ＭＳ Ｐゴシック" charset="-128"/>
              </a:rPr>
              <a:t>– MGM v. Honda case: if you want to make a story about a secret agent, then you have to have certain elements (boss, bad guy, chase, etc.) – not protectable, but it’s in the details</a:t>
            </a:r>
          </a:p>
          <a:p>
            <a:pPr lvl="0"/>
            <a:r>
              <a:rPr lang="en-US" sz="1200" kern="1200" dirty="0">
                <a:solidFill>
                  <a:schemeClr val="tx1"/>
                </a:solidFill>
                <a:effectLst/>
                <a:latin typeface="Arial" pitchFamily="23" charset="0"/>
                <a:ea typeface="ＭＳ Ｐゴシック" charset="-128"/>
                <a:cs typeface="ＭＳ Ｐゴシック" charset="-128"/>
              </a:rPr>
              <a:t>British spy v. “M” “Q” and martinis shaken, not stirred would go too far… characters can be protected</a:t>
            </a:r>
            <a:r>
              <a:rPr lang="en-US" sz="1200" kern="1200" baseline="0" dirty="0">
                <a:solidFill>
                  <a:schemeClr val="tx1"/>
                </a:solidFill>
                <a:effectLst/>
                <a:latin typeface="Arial" pitchFamily="23" charset="0"/>
                <a:ea typeface="ＭＳ Ｐゴシック" charset="-128"/>
                <a:cs typeface="ＭＳ Ｐゴシック" charset="-128"/>
              </a:rPr>
              <a:t> by ©</a:t>
            </a:r>
            <a:endParaRPr lang="en-US" sz="1200" kern="1200" dirty="0">
              <a:solidFill>
                <a:schemeClr val="tx1"/>
              </a:solidFill>
              <a:effectLst/>
              <a:latin typeface="Arial" pitchFamily="23" charset="0"/>
              <a:ea typeface="ＭＳ Ｐゴシック" charset="-128"/>
              <a:cs typeface="ＭＳ Ｐゴシック" charset="-128"/>
            </a:endParaRPr>
          </a:p>
          <a:p>
            <a:pPr marL="171450" lvl="0" indent="-171450">
              <a:buFont typeface="Arial" panose="020B0604020202020204" pitchFamily="34" charset="0"/>
              <a:buChar char="•"/>
            </a:pPr>
            <a:endParaRPr lang="en-US" baseline="0" dirty="0"/>
          </a:p>
          <a:p>
            <a:pPr marL="171450" lvl="0" indent="-171450">
              <a:buFont typeface="Arial" panose="020B0604020202020204" pitchFamily="34" charset="0"/>
              <a:buChar char="•"/>
            </a:pPr>
            <a:r>
              <a:rPr lang="en-US" baseline="0" dirty="0"/>
              <a:t>Utilitarian – sculpture that was turned into a bike rack.  Copied – no protection b/c cannot separate artistic element from functionality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a:t>CONFIDENTIAL - (c) OpenLogic</a:t>
            </a:r>
          </a:p>
        </p:txBody>
      </p:sp>
      <p:sp>
        <p:nvSpPr>
          <p:cNvPr id="6" name="Header Placeholder 5"/>
          <p:cNvSpPr>
            <a:spLocks noGrp="1"/>
          </p:cNvSpPr>
          <p:nvPr>
            <p:ph type="hdr" sz="quarter" idx="12"/>
          </p:nvPr>
        </p:nvSpPr>
        <p:spPr/>
        <p:txBody>
          <a:bodyPr/>
          <a:lstStyle/>
          <a:p>
            <a:pPr>
              <a:defRPr/>
            </a:pPr>
            <a:r>
              <a:rPr lang="en-US"/>
              <a:t>Basics of Copyright Law and Open Source Software Licensing</a:t>
            </a:r>
          </a:p>
        </p:txBody>
      </p:sp>
    </p:spTree>
    <p:extLst>
      <p:ext uri="{BB962C8B-B14F-4D97-AF65-F5344CB8AC3E}">
        <p14:creationId xmlns:p14="http://schemas.microsoft.com/office/powerpoint/2010/main" val="1521772114"/>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spect="1" noTextEdit="1"/>
          </p:cNvSpPr>
          <p:nvPr>
            <p:ph type="sldImg"/>
          </p:nvPr>
        </p:nvSpPr>
        <p:spPr>
          <a:ln/>
        </p:spPr>
      </p:sp>
      <p:sp>
        <p:nvSpPr>
          <p:cNvPr id="32770"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91534697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TextEdit="1"/>
          </p:cNvSpPr>
          <p:nvPr>
            <p:ph type="sldImg"/>
          </p:nvPr>
        </p:nvSpPr>
        <p:spPr>
          <a:ln/>
        </p:spPr>
      </p:sp>
      <p:sp>
        <p:nvSpPr>
          <p:cNvPr id="35842"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Arial" charset="0"/>
                <a:ea typeface="ＭＳ Ｐゴシック" charset="0"/>
                <a:cs typeface="ＭＳ Ｐゴシック" charset="0"/>
              </a:rPr>
              <a:t> </a:t>
            </a:r>
          </a:p>
        </p:txBody>
      </p:sp>
    </p:spTree>
    <p:extLst>
      <p:ext uri="{BB962C8B-B14F-4D97-AF65-F5344CB8AC3E}">
        <p14:creationId xmlns:p14="http://schemas.microsoft.com/office/powerpoint/2010/main" val="73766127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noTextEdit="1"/>
          </p:cNvSpPr>
          <p:nvPr>
            <p:ph type="sldImg"/>
          </p:nvPr>
        </p:nvSpPr>
        <p:spPr>
          <a:ln/>
        </p:spPr>
      </p:sp>
      <p:sp>
        <p:nvSpPr>
          <p:cNvPr id="37890"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Arial" charset="0"/>
                <a:ea typeface="ＭＳ Ｐゴシック" charset="0"/>
                <a:cs typeface="ＭＳ Ｐゴシック" charset="0"/>
              </a:rPr>
              <a:t> </a:t>
            </a:r>
            <a:endParaRPr lang="en-US" sz="700">
              <a:latin typeface="Arial" charset="0"/>
              <a:ea typeface="ＭＳ Ｐゴシック" charset="0"/>
              <a:cs typeface="Times New Roman" charset="0"/>
            </a:endParaRPr>
          </a:p>
        </p:txBody>
      </p:sp>
    </p:spTree>
    <p:extLst>
      <p:ext uri="{BB962C8B-B14F-4D97-AF65-F5344CB8AC3E}">
        <p14:creationId xmlns:p14="http://schemas.microsoft.com/office/powerpoint/2010/main" val="817826422"/>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178</a:t>
            </a:fld>
            <a:endParaRPr lang="ko-KR" altLang="en-US"/>
          </a:p>
        </p:txBody>
      </p:sp>
    </p:spTree>
    <p:extLst>
      <p:ext uri="{BB962C8B-B14F-4D97-AF65-F5344CB8AC3E}">
        <p14:creationId xmlns:p14="http://schemas.microsoft.com/office/powerpoint/2010/main" val="20384174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180</a:t>
            </a:fld>
            <a:endParaRPr lang="en-US"/>
          </a:p>
        </p:txBody>
      </p:sp>
    </p:spTree>
    <p:extLst>
      <p:ext uri="{BB962C8B-B14F-4D97-AF65-F5344CB8AC3E}">
        <p14:creationId xmlns:p14="http://schemas.microsoft.com/office/powerpoint/2010/main" val="1972965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14</a:t>
            </a:fld>
            <a:endParaRPr lang="en-US"/>
          </a:p>
        </p:txBody>
      </p:sp>
    </p:spTree>
    <p:extLst>
      <p:ext uri="{BB962C8B-B14F-4D97-AF65-F5344CB8AC3E}">
        <p14:creationId xmlns:p14="http://schemas.microsoft.com/office/powerpoint/2010/main" val="1811458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15</a:t>
            </a:fld>
            <a:endParaRPr lang="ko-KR" altLang="en-US"/>
          </a:p>
        </p:txBody>
      </p:sp>
    </p:spTree>
    <p:extLst>
      <p:ext uri="{BB962C8B-B14F-4D97-AF65-F5344CB8AC3E}">
        <p14:creationId xmlns:p14="http://schemas.microsoft.com/office/powerpoint/2010/main" val="723225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684227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37</a:t>
            </a:fld>
            <a:endParaRPr lang="ko-KR" altLang="en-US"/>
          </a:p>
        </p:txBody>
      </p:sp>
    </p:spTree>
    <p:extLst>
      <p:ext uri="{BB962C8B-B14F-4D97-AF65-F5344CB8AC3E}">
        <p14:creationId xmlns:p14="http://schemas.microsoft.com/office/powerpoint/2010/main" val="1843009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Also</a:t>
            </a:r>
            <a:r>
              <a:rPr lang="en-US" b="1" baseline="0" dirty="0"/>
              <a:t> talk about “strong </a:t>
            </a:r>
            <a:r>
              <a:rPr lang="en-US" b="1" baseline="0" dirty="0" err="1"/>
              <a:t>copyleft</a:t>
            </a:r>
            <a:r>
              <a:rPr lang="en-US" b="1" baseline="0" dirty="0"/>
              <a:t>” versus “weak </a:t>
            </a:r>
            <a:r>
              <a:rPr lang="en-US" b="1" baseline="0" dirty="0" err="1"/>
              <a:t>copyleft</a:t>
            </a:r>
            <a:r>
              <a:rPr lang="en-US" b="1" baseline="0" dirty="0"/>
              <a:t>”</a:t>
            </a:r>
            <a:endParaRPr lang="en-US" dirty="0"/>
          </a:p>
          <a:p>
            <a:pPr marL="0" marR="0" indent="0" algn="l" defTabSz="1192914" rtl="0" eaLnBrk="1" fontAlgn="auto" latinLnBrk="0" hangingPunct="1">
              <a:lnSpc>
                <a:spcPct val="100000"/>
              </a:lnSpc>
              <a:spcBef>
                <a:spcPts val="0"/>
              </a:spcBef>
              <a:spcAft>
                <a:spcPts val="0"/>
              </a:spcAft>
              <a:buClrTx/>
              <a:buSzTx/>
              <a:buFontTx/>
              <a:buNone/>
              <a:tabLst/>
              <a:defRPr/>
            </a:pPr>
            <a:r>
              <a:rPr lang="en-US" dirty="0"/>
              <a:t>Viral or</a:t>
            </a:r>
            <a:r>
              <a:rPr lang="en-US" baseline="0" dirty="0"/>
              <a:t> contaminating also terms used (</a:t>
            </a:r>
            <a:r>
              <a:rPr lang="en-US" baseline="0" dirty="0" err="1"/>
              <a:t>perjorative</a:t>
            </a:r>
            <a:r>
              <a:rPr lang="en-US" baseline="0" dirty="0"/>
              <a:t>; don’t use these terms) </a:t>
            </a:r>
            <a:r>
              <a:rPr lang="en-US" baseline="0" dirty="0">
                <a:sym typeface="Wingdings"/>
              </a:rPr>
              <a:t></a:t>
            </a:r>
            <a:r>
              <a:rPr lang="en-US" baseline="0" dirty="0">
                <a:solidFill>
                  <a:srgbClr val="FF0000"/>
                </a:solidFill>
                <a:sym typeface="Wingdings"/>
              </a:rPr>
              <a:t> Virus is something you catch – you should know what software you are using…</a:t>
            </a:r>
          </a:p>
          <a:p>
            <a:r>
              <a:rPr lang="en-US" baseline="0" dirty="0">
                <a:solidFill>
                  <a:srgbClr val="FF0000"/>
                </a:solidFill>
                <a:sym typeface="Wingdings"/>
              </a:rPr>
              <a:t>Hereditary, self-perpetuating, reciprocal</a:t>
            </a:r>
          </a:p>
          <a:p>
            <a:endParaRPr lang="en-US" baseline="0" dirty="0">
              <a:solidFill>
                <a:srgbClr val="FF0000"/>
              </a:solidFill>
              <a:sym typeface="Wingdings"/>
            </a:endParaRPr>
          </a:p>
          <a:p>
            <a:r>
              <a:rPr lang="en-US" baseline="0" dirty="0" err="1">
                <a:solidFill>
                  <a:srgbClr val="FF0000"/>
                </a:solidFill>
                <a:sym typeface="Wingdings"/>
              </a:rPr>
              <a:t>Copyleft</a:t>
            </a:r>
            <a:r>
              <a:rPr lang="en-US" baseline="0" dirty="0">
                <a:solidFill>
                  <a:srgbClr val="FF0000"/>
                </a:solidFill>
                <a:sym typeface="Wingdings"/>
              </a:rPr>
              <a:t> is a concept; the GPL is an implementation</a:t>
            </a:r>
          </a:p>
          <a:p>
            <a:pPr marL="0" indent="0">
              <a:buFontTx/>
              <a:buNone/>
            </a:pPr>
            <a:endParaRPr lang="en-US" baseline="0" dirty="0">
              <a:solidFill>
                <a:srgbClr val="FF0000"/>
              </a:solidFill>
              <a:sym typeface="Wingdings"/>
            </a:endParaRPr>
          </a:p>
          <a:p>
            <a:r>
              <a:rPr lang="en-US" baseline="0" dirty="0">
                <a:solidFill>
                  <a:srgbClr val="FF0000"/>
                </a:solidFill>
                <a:sym typeface="Wingdings"/>
              </a:rPr>
              <a:t>--what is the goal? </a:t>
            </a:r>
          </a:p>
          <a:p>
            <a:r>
              <a:rPr lang="en-US" baseline="0" dirty="0">
                <a:solidFill>
                  <a:srgbClr val="FF0000"/>
                </a:solidFill>
                <a:sym typeface="Wingdings"/>
              </a:rPr>
              <a:t>If your goal is to encourage wide use of your software (# of users)  permissive license that allows it to combined and used in any way makes sense</a:t>
            </a:r>
          </a:p>
          <a:p>
            <a:r>
              <a:rPr lang="en-US" baseline="0" dirty="0">
                <a:solidFill>
                  <a:srgbClr val="FF0000"/>
                </a:solidFill>
                <a:sym typeface="Wingdings"/>
              </a:rPr>
              <a:t>If your goal is freedom, in terms of perpetuating the freedom to use, modify, and redistribute the program as you like </a:t>
            </a:r>
            <a:r>
              <a:rPr lang="en-US" baseline="0" dirty="0">
                <a:solidFill>
                  <a:srgbClr val="FF0000"/>
                </a:solidFill>
                <a:sym typeface="Wingdings" panose="05000000000000000000" pitchFamily="2" charset="2"/>
              </a:rPr>
              <a:t></a:t>
            </a:r>
            <a:r>
              <a:rPr lang="en-US" baseline="0" dirty="0">
                <a:solidFill>
                  <a:srgbClr val="FF0000"/>
                </a:solidFill>
                <a:sym typeface="Wingdings"/>
              </a:rPr>
              <a:t> then you want something that maintains that freedom going forward</a:t>
            </a:r>
            <a:endParaRPr lang="en-US" dirty="0">
              <a:solidFill>
                <a:srgbClr val="FF0000"/>
              </a:solidFill>
            </a:endParaRPr>
          </a:p>
          <a:p>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40</a:t>
            </a:fld>
            <a:endParaRPr lang="en-GB"/>
          </a:p>
        </p:txBody>
      </p:sp>
    </p:spTree>
    <p:extLst>
      <p:ext uri="{BB962C8B-B14F-4D97-AF65-F5344CB8AC3E}">
        <p14:creationId xmlns:p14="http://schemas.microsoft.com/office/powerpoint/2010/main" val="422313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(in</a:t>
            </a:r>
            <a:r>
              <a:rPr lang="en-US" b="0" baseline="0" dirty="0"/>
              <a:t> order of </a:t>
            </a:r>
            <a:r>
              <a:rPr lang="en-US" b="0" baseline="0" dirty="0" err="1"/>
              <a:t>copyleft</a:t>
            </a:r>
            <a:r>
              <a:rPr lang="en-US" b="0" baseline="0" dirty="0"/>
              <a:t> “strength”)</a:t>
            </a:r>
            <a:endParaRPr lang="en-US" b="0" dirty="0"/>
          </a:p>
          <a:p>
            <a:r>
              <a:rPr lang="en-US" b="0" dirty="0"/>
              <a:t>MPL =</a:t>
            </a:r>
            <a:r>
              <a:rPr lang="en-US" b="0" baseline="0" dirty="0"/>
              <a:t> Mozilla Public License</a:t>
            </a:r>
          </a:p>
          <a:p>
            <a:r>
              <a:rPr lang="en-US" b="0" baseline="0" dirty="0"/>
              <a:t>CDDL = Common Distribution and Development License</a:t>
            </a:r>
          </a:p>
          <a:p>
            <a:r>
              <a:rPr lang="en-US" b="0" baseline="0" dirty="0"/>
              <a:t>LGPL = Lesser (Library) General Public License</a:t>
            </a:r>
          </a:p>
          <a:p>
            <a:r>
              <a:rPr lang="en-US" b="0" baseline="0" dirty="0"/>
              <a:t>GPL = General Public License</a:t>
            </a:r>
          </a:p>
          <a:p>
            <a:r>
              <a:rPr lang="en-US" b="0" baseline="0" dirty="0"/>
              <a:t>AGPL = </a:t>
            </a:r>
            <a:r>
              <a:rPr lang="en-US" b="0" baseline="0" dirty="0" err="1"/>
              <a:t>Affero</a:t>
            </a:r>
            <a:r>
              <a:rPr lang="en-US" b="0" baseline="0" dirty="0"/>
              <a:t> General Public License</a:t>
            </a:r>
            <a:endParaRPr lang="en-US" b="0" dirty="0"/>
          </a:p>
          <a:p>
            <a:endParaRPr lang="en-US" b="1" baseline="0" dirty="0"/>
          </a:p>
          <a:p>
            <a:r>
              <a:rPr lang="en-US" b="0" baseline="0" dirty="0"/>
              <a:t>See spdx.org/licenses</a:t>
            </a:r>
          </a:p>
          <a:p>
            <a:endParaRPr lang="en-US" b="0" baseline="0" dirty="0"/>
          </a:p>
          <a:p>
            <a:r>
              <a:rPr lang="en-US" b="0" baseline="0" dirty="0"/>
              <a:t>Categories are helpful, but not the end-all-be-all…</a:t>
            </a:r>
          </a:p>
          <a:p>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41</a:t>
            </a:fld>
            <a:endParaRPr lang="en-GB"/>
          </a:p>
        </p:txBody>
      </p:sp>
    </p:spTree>
    <p:extLst>
      <p:ext uri="{BB962C8B-B14F-4D97-AF65-F5344CB8AC3E}">
        <p14:creationId xmlns:p14="http://schemas.microsoft.com/office/powerpoint/2010/main" val="1219903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baseline="0" dirty="0">
                <a:latin typeface="Arial Narrow" panose="020B0606020202030204" pitchFamily="34" charset="0"/>
              </a:rPr>
              <a:t>- These are not actually consistently defined terms</a:t>
            </a:r>
          </a:p>
          <a:p>
            <a:pPr marL="171450" indent="-171450">
              <a:buFontTx/>
              <a:buChar char="-"/>
            </a:pPr>
            <a:r>
              <a:rPr lang="en-US" sz="1000" baseline="0" dirty="0">
                <a:latin typeface="Arial Narrow" panose="020B0606020202030204" pitchFamily="34" charset="0"/>
              </a:rPr>
              <a:t>Sometimes freeware licenses look like open source (and vice versa)…</a:t>
            </a:r>
            <a:endParaRPr lang="en-US" sz="1000" dirty="0">
              <a:latin typeface="Arial Narrow" panose="020B0606020202030204" pitchFamily="34" charset="0"/>
            </a:endParaRPr>
          </a:p>
          <a:p>
            <a:endParaRPr lang="en-US" sz="1000" dirty="0">
              <a:latin typeface="Arial Narrow" panose="020B0606020202030204" pitchFamily="34" charset="0"/>
            </a:endParaRPr>
          </a:p>
          <a:p>
            <a:r>
              <a:rPr lang="en-US" sz="1000" dirty="0">
                <a:latin typeface="Arial Narrow" panose="020B0606020202030204" pitchFamily="34" charset="0"/>
              </a:rPr>
              <a:t>Freeware</a:t>
            </a:r>
            <a:r>
              <a:rPr lang="en-US" sz="1000" baseline="0" dirty="0">
                <a:latin typeface="Arial Narrow" panose="020B0606020202030204" pitchFamily="34" charset="0"/>
              </a:rPr>
              <a:t> e</a:t>
            </a:r>
            <a:r>
              <a:rPr lang="en-US" sz="1000" dirty="0">
                <a:latin typeface="Arial Narrow" panose="020B0606020202030204" pitchFamily="34" charset="0"/>
              </a:rPr>
              <a:t>xamples: Sun licenses,</a:t>
            </a:r>
            <a:r>
              <a:rPr lang="en-US" sz="1000" baseline="0" dirty="0">
                <a:latin typeface="Arial Narrow" panose="020B0606020202030204" pitchFamily="34" charset="0"/>
              </a:rPr>
              <a:t> iTunes, Adobe Reader, </a:t>
            </a:r>
            <a:r>
              <a:rPr lang="en-US" sz="1000" baseline="0" dirty="0" err="1">
                <a:latin typeface="Arial Narrow" panose="020B0606020202030204" pitchFamily="34" charset="0"/>
              </a:rPr>
              <a:t>DropBox</a:t>
            </a:r>
            <a:r>
              <a:rPr lang="en-US" sz="1000" baseline="0" dirty="0">
                <a:latin typeface="Arial Narrow" panose="020B0606020202030204" pitchFamily="34" charset="0"/>
              </a:rPr>
              <a:t>, every mobile app you’ve ever downloaded… etc. *binary only*</a:t>
            </a:r>
          </a:p>
          <a:p>
            <a:pPr marL="171450" indent="-171450">
              <a:buFontTx/>
              <a:buChar char="-"/>
            </a:pPr>
            <a:r>
              <a:rPr lang="en-US" sz="1000" baseline="0" dirty="0">
                <a:latin typeface="Arial Narrow" panose="020B0606020202030204" pitchFamily="34" charset="0"/>
              </a:rPr>
              <a:t>Install on one computer; cannot distribute; cannot reverse engineer; might have restrictions on what kind of OS you can use with or otherwise</a:t>
            </a:r>
          </a:p>
          <a:p>
            <a:pPr marL="171450" indent="-171450">
              <a:buFontTx/>
              <a:buChar char="-"/>
            </a:pPr>
            <a:endParaRPr lang="en-US" sz="1000" baseline="0" dirty="0">
              <a:latin typeface="Arial Narrow" panose="020B0606020202030204" pitchFamily="34" charset="0"/>
            </a:endParaRPr>
          </a:p>
          <a:p>
            <a:pPr marL="0" indent="0">
              <a:buFontTx/>
              <a:buNone/>
            </a:pPr>
            <a:r>
              <a:rPr lang="en-US" sz="1000" baseline="0" dirty="0">
                <a:latin typeface="Arial Narrow" panose="020B0606020202030204" pitchFamily="34" charset="0"/>
              </a:rPr>
              <a:t>Shareware – usually the same as Freeware, but only “free” for a period of time or # of uses</a:t>
            </a:r>
          </a:p>
          <a:p>
            <a:pPr marL="171450" indent="-171450">
              <a:buFontTx/>
              <a:buChar char="-"/>
            </a:pPr>
            <a:endParaRPr lang="en-US" sz="1000" dirty="0">
              <a:latin typeface="Arial Narrow" panose="020B0606020202030204" pitchFamily="34" charset="0"/>
            </a:endParaRPr>
          </a:p>
          <a:p>
            <a:r>
              <a:rPr lang="en-US" sz="1000" dirty="0">
                <a:latin typeface="Arial Narrow" panose="020B0606020202030204" pitchFamily="34" charset="0"/>
              </a:rPr>
              <a:t>Public domain “dedication” (e.g.</a:t>
            </a:r>
            <a:r>
              <a:rPr lang="en-US" sz="1000" baseline="0" dirty="0">
                <a:latin typeface="Arial Narrow" panose="020B0606020202030204" pitchFamily="34" charset="0"/>
              </a:rPr>
              <a:t>, CC0 </a:t>
            </a:r>
            <a:r>
              <a:rPr lang="en-US" sz="1000" dirty="0">
                <a:latin typeface="Arial Narrow" panose="020B0606020202030204" pitchFamily="34" charset="0"/>
              </a:rPr>
              <a:t>– not really a license, but you’ll still hear “public domain license”</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Arial Narrow" panose="020B0606020202030204" pitchFamily="34" charset="0"/>
              </a:rPr>
              <a:t>- issues with wording (it</a:t>
            </a:r>
            <a:r>
              <a:rPr lang="en-US" sz="1000" baseline="0" dirty="0">
                <a:latin typeface="Arial Narrow" panose="020B0606020202030204" pitchFamily="34" charset="0"/>
              </a:rPr>
              <a:t> ends up being a license) – just because it says “public domain” doesn’t mean it is</a:t>
            </a:r>
          </a:p>
          <a:p>
            <a:endParaRPr lang="en-US" sz="1000" dirty="0">
              <a:latin typeface="Arial Narrow" panose="020B0606020202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latin typeface="Arial Narrow" panose="020B0606020202030204" pitchFamily="34" charset="0"/>
              </a:rPr>
              <a:t>*public domain could be open source, but open source is not public domain</a:t>
            </a:r>
            <a:r>
              <a:rPr lang="en-US" sz="1000" b="1" baseline="0" dirty="0">
                <a:latin typeface="Arial Narrow" panose="020B0606020202030204" pitchFamily="34" charset="0"/>
              </a:rPr>
              <a:t> *</a:t>
            </a:r>
            <a:endParaRPr lang="en-US" sz="1000" b="1" dirty="0">
              <a:latin typeface="Arial Narrow" panose="020B0606020202030204" pitchFamily="34" charset="0"/>
            </a:endParaRPr>
          </a:p>
          <a:p>
            <a:endParaRPr lang="en-GB" sz="1000" b="1" dirty="0">
              <a:latin typeface="Arial Narrow" panose="020B0606020202030204" pitchFamily="34" charset="0"/>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46</a:t>
            </a:fld>
            <a:endParaRPr lang="en-GB"/>
          </a:p>
        </p:txBody>
      </p:sp>
    </p:spTree>
    <p:extLst>
      <p:ext uri="{BB962C8B-B14F-4D97-AF65-F5344CB8AC3E}">
        <p14:creationId xmlns:p14="http://schemas.microsoft.com/office/powerpoint/2010/main" val="2244195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Look at</a:t>
            </a:r>
            <a:r>
              <a:rPr lang="en-US" baseline="0" dirty="0"/>
              <a:t> permissive v. </a:t>
            </a:r>
            <a:r>
              <a:rPr lang="en-US" baseline="0" dirty="0" err="1"/>
              <a:t>copyleft</a:t>
            </a:r>
            <a:r>
              <a:rPr lang="en-US" baseline="0" dirty="0"/>
              <a:t> in terms of compliance conditions: most of the requirements are pretty easy to fulfill...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rPr>
              <a:t>- </a:t>
            </a:r>
            <a:r>
              <a:rPr lang="en-US" sz="1200" dirty="0">
                <a:solidFill>
                  <a:schemeClr val="bg2"/>
                </a:solidFill>
              </a:rPr>
              <a:t>TM/</a:t>
            </a:r>
            <a:r>
              <a:rPr lang="en-US" sz="1200" baseline="0" dirty="0">
                <a:solidFill>
                  <a:schemeClr val="bg2"/>
                </a:solidFill>
              </a:rPr>
              <a:t> name restrictions – usually mostly an FYI, basic under TM law... </a:t>
            </a:r>
            <a:r>
              <a:rPr lang="en-US" sz="1200" dirty="0">
                <a:solidFill>
                  <a:schemeClr val="bg2"/>
                </a:solidFill>
              </a:rPr>
              <a:t>to suggest endorsement or to promote is not allowed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Patent retaliation</a:t>
            </a:r>
            <a:r>
              <a:rPr lang="en-US" baseline="0" dirty="0"/>
              <a:t> clauses (if you file a patent suit)</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r>
              <a:rPr lang="en-US" baseline="0" dirty="0"/>
              <a:t>Other odd ones:</a:t>
            </a:r>
          </a:p>
          <a:p>
            <a:pPr marL="171450" indent="-171450">
              <a:buFont typeface="Arial" panose="020B0604020202020204" pitchFamily="34" charset="0"/>
              <a:buChar char="•"/>
            </a:pPr>
            <a:r>
              <a:rPr lang="en-US" dirty="0"/>
              <a:t>Buy a beer (is this an obligation or suggestion?)</a:t>
            </a:r>
          </a:p>
          <a:p>
            <a:pPr marL="171450" indent="-171450">
              <a:buFont typeface="Arial" panose="020B0604020202020204" pitchFamily="34" charset="0"/>
              <a:buChar char="•"/>
            </a:pPr>
            <a:r>
              <a:rPr lang="en-US" dirty="0"/>
              <a:t>Chicken dance</a:t>
            </a:r>
          </a:p>
          <a:p>
            <a:pPr marL="171450" indent="-171450">
              <a:buFont typeface="Arial" panose="020B0604020202020204" pitchFamily="34" charset="0"/>
              <a:buChar char="•"/>
            </a:pPr>
            <a:r>
              <a:rPr lang="en-US" dirty="0"/>
              <a:t>Buy the author’s book – Jason Hunter license</a:t>
            </a:r>
          </a:p>
          <a:p>
            <a:pPr marL="171450" indent="-171450">
              <a:buFont typeface="Arial" panose="020B0604020202020204" pitchFamily="34" charset="0"/>
              <a:buChar char="•"/>
            </a:pPr>
            <a:r>
              <a:rPr lang="en-US" dirty="0"/>
              <a:t>Good not evil (ridiculous) – </a:t>
            </a:r>
            <a:r>
              <a:rPr lang="en-US" dirty="0" err="1"/>
              <a:t>sqlite</a:t>
            </a:r>
            <a:endParaRPr lang="en-US" dirty="0"/>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47</a:t>
            </a:fld>
            <a:endParaRPr lang="en-US"/>
          </a:p>
        </p:txBody>
      </p:sp>
    </p:spTree>
    <p:extLst>
      <p:ext uri="{BB962C8B-B14F-4D97-AF65-F5344CB8AC3E}">
        <p14:creationId xmlns:p14="http://schemas.microsoft.com/office/powerpoint/2010/main" val="199954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5"/>
          <p:cNvSpPr>
            <a:spLocks noGrp="1" noChangeArrowheads="1"/>
          </p:cNvSpPr>
          <p:nvPr>
            <p:ph type="dt"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12680" algn="l"/>
                <a:tab pos="1425359" algn="l"/>
                <a:tab pos="2138039" algn="l"/>
                <a:tab pos="2850718" algn="l"/>
              </a:tabLst>
              <a:defRPr sz="1000">
                <a:solidFill>
                  <a:schemeClr val="bg1"/>
                </a:solidFill>
                <a:latin typeface="Times New Roman" charset="0"/>
                <a:ea typeface="ＭＳ Ｐゴシック" charset="0"/>
                <a:cs typeface="ＭＳ Ｐゴシック" charset="0"/>
              </a:defRPr>
            </a:lvl1pPr>
            <a:lvl2pPr>
              <a:tabLst>
                <a:tab pos="712680" algn="l"/>
                <a:tab pos="1425359" algn="l"/>
                <a:tab pos="2138039" algn="l"/>
                <a:tab pos="2850718" algn="l"/>
              </a:tabLst>
              <a:defRPr sz="1000">
                <a:solidFill>
                  <a:schemeClr val="bg1"/>
                </a:solidFill>
                <a:latin typeface="Times New Roman" charset="0"/>
                <a:ea typeface="ＭＳ Ｐゴシック" charset="0"/>
              </a:defRPr>
            </a:lvl2pPr>
            <a:lvl3pPr>
              <a:tabLst>
                <a:tab pos="712680" algn="l"/>
                <a:tab pos="1425359" algn="l"/>
                <a:tab pos="2138039" algn="l"/>
                <a:tab pos="2850718" algn="l"/>
              </a:tabLst>
              <a:defRPr sz="1000">
                <a:solidFill>
                  <a:schemeClr val="bg1"/>
                </a:solidFill>
                <a:latin typeface="Times New Roman" charset="0"/>
                <a:ea typeface="ＭＳ Ｐゴシック" charset="0"/>
              </a:defRPr>
            </a:lvl3pPr>
            <a:lvl4pPr>
              <a:tabLst>
                <a:tab pos="712680" algn="l"/>
                <a:tab pos="1425359" algn="l"/>
                <a:tab pos="2138039" algn="l"/>
                <a:tab pos="2850718" algn="l"/>
              </a:tabLst>
              <a:defRPr sz="1000">
                <a:solidFill>
                  <a:schemeClr val="bg1"/>
                </a:solidFill>
                <a:latin typeface="Times New Roman" charset="0"/>
                <a:ea typeface="ＭＳ Ｐゴシック" charset="0"/>
              </a:defRPr>
            </a:lvl4pPr>
            <a:lvl5pPr>
              <a:tabLst>
                <a:tab pos="712680" algn="l"/>
                <a:tab pos="1425359" algn="l"/>
                <a:tab pos="2138039" algn="l"/>
                <a:tab pos="2850718" algn="l"/>
              </a:tabLst>
              <a:defRPr sz="1000">
                <a:solidFill>
                  <a:schemeClr val="bg1"/>
                </a:solidFill>
                <a:latin typeface="Times New Roman" charset="0"/>
                <a:ea typeface="ＭＳ Ｐゴシック" charset="0"/>
              </a:defRPr>
            </a:lvl5pPr>
            <a:lvl6pPr marL="2475624" indent="-225057" eaLnBrk="0" fontAlgn="base" hangingPunct="0">
              <a:spcBef>
                <a:spcPct val="0"/>
              </a:spcBef>
              <a:spcAft>
                <a:spcPct val="0"/>
              </a:spcAft>
              <a:buClr>
                <a:srgbClr val="000000"/>
              </a:buClr>
              <a:buSzPct val="100000"/>
              <a:buFont typeface="Times New Roman" charset="0"/>
              <a:tabLst>
                <a:tab pos="712680" algn="l"/>
                <a:tab pos="1425359" algn="l"/>
                <a:tab pos="2138039" algn="l"/>
                <a:tab pos="2850718" algn="l"/>
              </a:tabLst>
              <a:defRPr sz="1000">
                <a:solidFill>
                  <a:schemeClr val="bg1"/>
                </a:solidFill>
                <a:latin typeface="Times New Roman" charset="0"/>
                <a:ea typeface="ＭＳ Ｐゴシック" charset="0"/>
              </a:defRPr>
            </a:lvl6pPr>
            <a:lvl7pPr marL="2925737" indent="-225057" eaLnBrk="0" fontAlgn="base" hangingPunct="0">
              <a:spcBef>
                <a:spcPct val="0"/>
              </a:spcBef>
              <a:spcAft>
                <a:spcPct val="0"/>
              </a:spcAft>
              <a:buClr>
                <a:srgbClr val="000000"/>
              </a:buClr>
              <a:buSzPct val="100000"/>
              <a:buFont typeface="Times New Roman" charset="0"/>
              <a:tabLst>
                <a:tab pos="712680" algn="l"/>
                <a:tab pos="1425359" algn="l"/>
                <a:tab pos="2138039" algn="l"/>
                <a:tab pos="2850718" algn="l"/>
              </a:tabLst>
              <a:defRPr sz="1000">
                <a:solidFill>
                  <a:schemeClr val="bg1"/>
                </a:solidFill>
                <a:latin typeface="Times New Roman" charset="0"/>
                <a:ea typeface="ＭＳ Ｐゴシック" charset="0"/>
              </a:defRPr>
            </a:lvl7pPr>
            <a:lvl8pPr marL="3375851" indent="-225057" eaLnBrk="0" fontAlgn="base" hangingPunct="0">
              <a:spcBef>
                <a:spcPct val="0"/>
              </a:spcBef>
              <a:spcAft>
                <a:spcPct val="0"/>
              </a:spcAft>
              <a:buClr>
                <a:srgbClr val="000000"/>
              </a:buClr>
              <a:buSzPct val="100000"/>
              <a:buFont typeface="Times New Roman" charset="0"/>
              <a:tabLst>
                <a:tab pos="712680" algn="l"/>
                <a:tab pos="1425359" algn="l"/>
                <a:tab pos="2138039" algn="l"/>
                <a:tab pos="2850718" algn="l"/>
              </a:tabLst>
              <a:defRPr sz="1000">
                <a:solidFill>
                  <a:schemeClr val="bg1"/>
                </a:solidFill>
                <a:latin typeface="Times New Roman" charset="0"/>
                <a:ea typeface="ＭＳ Ｐゴシック" charset="0"/>
              </a:defRPr>
            </a:lvl8pPr>
            <a:lvl9pPr marL="3825964" indent="-225057" eaLnBrk="0" fontAlgn="base" hangingPunct="0">
              <a:spcBef>
                <a:spcPct val="0"/>
              </a:spcBef>
              <a:spcAft>
                <a:spcPct val="0"/>
              </a:spcAft>
              <a:buClr>
                <a:srgbClr val="000000"/>
              </a:buClr>
              <a:buSzPct val="100000"/>
              <a:buFont typeface="Times New Roman" charset="0"/>
              <a:tabLst>
                <a:tab pos="712680" algn="l"/>
                <a:tab pos="1425359" algn="l"/>
                <a:tab pos="2138039" algn="l"/>
                <a:tab pos="2850718" algn="l"/>
              </a:tabLst>
              <a:defRPr sz="1000">
                <a:solidFill>
                  <a:schemeClr val="bg1"/>
                </a:solidFill>
                <a:latin typeface="Times New Roman" charset="0"/>
                <a:ea typeface="ＭＳ Ｐゴシック" charset="0"/>
              </a:defRPr>
            </a:lvl9pPr>
          </a:lstStyle>
          <a:p>
            <a:pPr>
              <a:buFont typeface="Wingdings" charset="0"/>
              <a:buNone/>
            </a:pPr>
            <a:r>
              <a:rPr lang="en-US" sz="1200">
                <a:solidFill>
                  <a:srgbClr val="000000"/>
                </a:solidFill>
              </a:rPr>
              <a:t>02/11/11</a:t>
            </a:r>
          </a:p>
        </p:txBody>
      </p:sp>
      <p:sp>
        <p:nvSpPr>
          <p:cNvPr id="36867"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12680" algn="l"/>
                <a:tab pos="1425359" algn="l"/>
                <a:tab pos="2138039" algn="l"/>
                <a:tab pos="2850718" algn="l"/>
              </a:tabLst>
              <a:defRPr sz="1000">
                <a:solidFill>
                  <a:schemeClr val="bg1"/>
                </a:solidFill>
                <a:latin typeface="Times New Roman" charset="0"/>
                <a:ea typeface="ＭＳ Ｐゴシック" charset="0"/>
                <a:cs typeface="ＭＳ Ｐゴシック" charset="0"/>
              </a:defRPr>
            </a:lvl1pPr>
            <a:lvl2pPr>
              <a:tabLst>
                <a:tab pos="712680" algn="l"/>
                <a:tab pos="1425359" algn="l"/>
                <a:tab pos="2138039" algn="l"/>
                <a:tab pos="2850718" algn="l"/>
              </a:tabLst>
              <a:defRPr sz="1000">
                <a:solidFill>
                  <a:schemeClr val="bg1"/>
                </a:solidFill>
                <a:latin typeface="Times New Roman" charset="0"/>
                <a:ea typeface="ＭＳ Ｐゴシック" charset="0"/>
              </a:defRPr>
            </a:lvl2pPr>
            <a:lvl3pPr>
              <a:tabLst>
                <a:tab pos="712680" algn="l"/>
                <a:tab pos="1425359" algn="l"/>
                <a:tab pos="2138039" algn="l"/>
                <a:tab pos="2850718" algn="l"/>
              </a:tabLst>
              <a:defRPr sz="1000">
                <a:solidFill>
                  <a:schemeClr val="bg1"/>
                </a:solidFill>
                <a:latin typeface="Times New Roman" charset="0"/>
                <a:ea typeface="ＭＳ Ｐゴシック" charset="0"/>
              </a:defRPr>
            </a:lvl3pPr>
            <a:lvl4pPr>
              <a:tabLst>
                <a:tab pos="712680" algn="l"/>
                <a:tab pos="1425359" algn="l"/>
                <a:tab pos="2138039" algn="l"/>
                <a:tab pos="2850718" algn="l"/>
              </a:tabLst>
              <a:defRPr sz="1000">
                <a:solidFill>
                  <a:schemeClr val="bg1"/>
                </a:solidFill>
                <a:latin typeface="Times New Roman" charset="0"/>
                <a:ea typeface="ＭＳ Ｐゴシック" charset="0"/>
              </a:defRPr>
            </a:lvl4pPr>
            <a:lvl5pPr>
              <a:tabLst>
                <a:tab pos="712680" algn="l"/>
                <a:tab pos="1425359" algn="l"/>
                <a:tab pos="2138039" algn="l"/>
                <a:tab pos="2850718" algn="l"/>
              </a:tabLst>
              <a:defRPr sz="1000">
                <a:solidFill>
                  <a:schemeClr val="bg1"/>
                </a:solidFill>
                <a:latin typeface="Times New Roman" charset="0"/>
                <a:ea typeface="ＭＳ Ｐゴシック" charset="0"/>
              </a:defRPr>
            </a:lvl5pPr>
            <a:lvl6pPr marL="2475624" indent="-225057" eaLnBrk="0" fontAlgn="base" hangingPunct="0">
              <a:spcBef>
                <a:spcPct val="0"/>
              </a:spcBef>
              <a:spcAft>
                <a:spcPct val="0"/>
              </a:spcAft>
              <a:buClr>
                <a:srgbClr val="000000"/>
              </a:buClr>
              <a:buSzPct val="100000"/>
              <a:buFont typeface="Times New Roman" charset="0"/>
              <a:tabLst>
                <a:tab pos="712680" algn="l"/>
                <a:tab pos="1425359" algn="l"/>
                <a:tab pos="2138039" algn="l"/>
                <a:tab pos="2850718" algn="l"/>
              </a:tabLst>
              <a:defRPr sz="1000">
                <a:solidFill>
                  <a:schemeClr val="bg1"/>
                </a:solidFill>
                <a:latin typeface="Times New Roman" charset="0"/>
                <a:ea typeface="ＭＳ Ｐゴシック" charset="0"/>
              </a:defRPr>
            </a:lvl6pPr>
            <a:lvl7pPr marL="2925737" indent="-225057" eaLnBrk="0" fontAlgn="base" hangingPunct="0">
              <a:spcBef>
                <a:spcPct val="0"/>
              </a:spcBef>
              <a:spcAft>
                <a:spcPct val="0"/>
              </a:spcAft>
              <a:buClr>
                <a:srgbClr val="000000"/>
              </a:buClr>
              <a:buSzPct val="100000"/>
              <a:buFont typeface="Times New Roman" charset="0"/>
              <a:tabLst>
                <a:tab pos="712680" algn="l"/>
                <a:tab pos="1425359" algn="l"/>
                <a:tab pos="2138039" algn="l"/>
                <a:tab pos="2850718" algn="l"/>
              </a:tabLst>
              <a:defRPr sz="1000">
                <a:solidFill>
                  <a:schemeClr val="bg1"/>
                </a:solidFill>
                <a:latin typeface="Times New Roman" charset="0"/>
                <a:ea typeface="ＭＳ Ｐゴシック" charset="0"/>
              </a:defRPr>
            </a:lvl7pPr>
            <a:lvl8pPr marL="3375851" indent="-225057" eaLnBrk="0" fontAlgn="base" hangingPunct="0">
              <a:spcBef>
                <a:spcPct val="0"/>
              </a:spcBef>
              <a:spcAft>
                <a:spcPct val="0"/>
              </a:spcAft>
              <a:buClr>
                <a:srgbClr val="000000"/>
              </a:buClr>
              <a:buSzPct val="100000"/>
              <a:buFont typeface="Times New Roman" charset="0"/>
              <a:tabLst>
                <a:tab pos="712680" algn="l"/>
                <a:tab pos="1425359" algn="l"/>
                <a:tab pos="2138039" algn="l"/>
                <a:tab pos="2850718" algn="l"/>
              </a:tabLst>
              <a:defRPr sz="1000">
                <a:solidFill>
                  <a:schemeClr val="bg1"/>
                </a:solidFill>
                <a:latin typeface="Times New Roman" charset="0"/>
                <a:ea typeface="ＭＳ Ｐゴシック" charset="0"/>
              </a:defRPr>
            </a:lvl8pPr>
            <a:lvl9pPr marL="3825964" indent="-225057" eaLnBrk="0" fontAlgn="base" hangingPunct="0">
              <a:spcBef>
                <a:spcPct val="0"/>
              </a:spcBef>
              <a:spcAft>
                <a:spcPct val="0"/>
              </a:spcAft>
              <a:buClr>
                <a:srgbClr val="000000"/>
              </a:buClr>
              <a:buSzPct val="100000"/>
              <a:buFont typeface="Times New Roman" charset="0"/>
              <a:tabLst>
                <a:tab pos="712680" algn="l"/>
                <a:tab pos="1425359" algn="l"/>
                <a:tab pos="2138039" algn="l"/>
                <a:tab pos="2850718" algn="l"/>
              </a:tabLst>
              <a:defRPr sz="1000">
                <a:solidFill>
                  <a:schemeClr val="bg1"/>
                </a:solidFill>
                <a:latin typeface="Times New Roman" charset="0"/>
                <a:ea typeface="ＭＳ Ｐゴシック" charset="0"/>
              </a:defRPr>
            </a:lvl9pPr>
          </a:lstStyle>
          <a:p>
            <a:fld id="{20F46297-F1BF-0A4A-800F-D47FA0FEB93A}" type="slidenum">
              <a:rPr lang="en-US" sz="1200">
                <a:solidFill>
                  <a:srgbClr val="000000"/>
                </a:solidFill>
              </a:rPr>
              <a:pPr/>
              <a:t>2</a:t>
            </a:fld>
            <a:endParaRPr lang="en-US" sz="1200">
              <a:solidFill>
                <a:srgbClr val="000000"/>
              </a:solidFill>
            </a:endParaRPr>
          </a:p>
        </p:txBody>
      </p:sp>
      <p:sp>
        <p:nvSpPr>
          <p:cNvPr id="36868" name="Rectangle 1"/>
          <p:cNvSpPr>
            <a:spLocks noGrp="1" noRot="1" noChangeAspect="1" noChangeArrowheads="1" noTextEdit="1"/>
          </p:cNvSpPr>
          <p:nvPr>
            <p:ph type="sldImg"/>
          </p:nvPr>
        </p:nvSpPr>
        <p:spPr>
          <a:xfrm>
            <a:off x="382588" y="685800"/>
            <a:ext cx="6094412" cy="3429000"/>
          </a:xfrm>
          <a:solidFill>
            <a:srgbClr val="FFFFFF"/>
          </a:solidFill>
          <a:ln/>
        </p:spPr>
      </p:sp>
      <p:sp>
        <p:nvSpPr>
          <p:cNvPr id="36869" name="Rectangle 2"/>
          <p:cNvSpPr>
            <a:spLocks noGrp="1" noChangeArrowheads="1"/>
          </p:cNvSpPr>
          <p:nvPr>
            <p:ph type="body" idx="1"/>
          </p:nvPr>
        </p:nvSpPr>
        <p:spPr>
          <a:xfrm>
            <a:off x="915128" y="4344144"/>
            <a:ext cx="5029304" cy="411550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xmlns="" val="1"/>
            </a:ext>
          </a:extLst>
        </p:spPr>
        <p:txBody>
          <a:bodyPr wrap="none" anchor="ctr"/>
          <a:lstStyle/>
          <a:p>
            <a:endParaRPr lang="en-US">
              <a:latin typeface="Times New Roman" charset="0"/>
            </a:endParaRPr>
          </a:p>
        </p:txBody>
      </p:sp>
    </p:spTree>
    <p:extLst>
      <p:ext uri="{BB962C8B-B14F-4D97-AF65-F5344CB8AC3E}">
        <p14:creationId xmlns:p14="http://schemas.microsoft.com/office/powerpoint/2010/main" val="83071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txBox="1">
            <a:spLocks noGrp="1" noChangeArrowheads="1"/>
          </p:cNvSpPr>
          <p:nvPr/>
        </p:nvSpPr>
        <p:spPr bwMode="auto">
          <a:xfrm>
            <a:off x="3885887" y="8693728"/>
            <a:ext cx="2972114" cy="4502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9708" tIns="44854" rIns="89708" bIns="44854" anchor="b"/>
          <a:lstStyle>
            <a:lvl1pPr defTabSz="906463" eaLnBrk="0" hangingPunct="0">
              <a:spcBef>
                <a:spcPct val="0"/>
              </a:spcBef>
              <a:defRPr sz="2400">
                <a:solidFill>
                  <a:schemeClr val="tx1"/>
                </a:solidFill>
                <a:latin typeface="Times" charset="0"/>
                <a:ea typeface="ＭＳ Ｐゴシック" charset="0"/>
              </a:defRPr>
            </a:lvl1pPr>
            <a:lvl2pPr marL="37569775" indent="-37117338" defTabSz="906463" eaLnBrk="0" hangingPunct="0">
              <a:spcBef>
                <a:spcPct val="0"/>
              </a:spcBef>
              <a:defRPr sz="2400">
                <a:solidFill>
                  <a:schemeClr val="tx1"/>
                </a:solidFill>
                <a:latin typeface="Times" charset="0"/>
                <a:ea typeface="ＭＳ Ｐゴシック" charset="0"/>
              </a:defRPr>
            </a:lvl2pPr>
            <a:lvl3pPr eaLnBrk="0" hangingPunct="0">
              <a:spcBef>
                <a:spcPct val="0"/>
              </a:spcBef>
              <a:defRPr sz="2400">
                <a:solidFill>
                  <a:schemeClr val="tx1"/>
                </a:solidFill>
                <a:latin typeface="Times" charset="0"/>
                <a:ea typeface="ＭＳ Ｐゴシック" charset="0"/>
              </a:defRPr>
            </a:lvl3pPr>
            <a:lvl4pPr marL="47959963" indent="-46601063" defTabSz="906463" eaLnBrk="0" hangingPunct="0">
              <a:spcBef>
                <a:spcPct val="0"/>
              </a:spcBef>
              <a:defRPr sz="2400">
                <a:solidFill>
                  <a:schemeClr val="tx1"/>
                </a:solidFill>
                <a:latin typeface="Times" charset="0"/>
                <a:ea typeface="ＭＳ Ｐゴシック" charset="0"/>
              </a:defRPr>
            </a:lvl4pPr>
            <a:lvl5pPr marL="48413988" indent="-46602650" defTabSz="906463" eaLnBrk="0" hangingPunct="0">
              <a:spcBef>
                <a:spcPct val="0"/>
              </a:spcBef>
              <a:defRPr sz="2400">
                <a:solidFill>
                  <a:schemeClr val="tx1"/>
                </a:solidFill>
                <a:latin typeface="Times" charset="0"/>
                <a:ea typeface="ＭＳ Ｐゴシック" charset="0"/>
              </a:defRPr>
            </a:lvl5pPr>
            <a:lvl6pPr marL="48871188" indent="-46602650" defTabSz="906463" eaLnBrk="0" fontAlgn="base" hangingPunct="0">
              <a:spcBef>
                <a:spcPct val="0"/>
              </a:spcBef>
              <a:spcAft>
                <a:spcPct val="0"/>
              </a:spcAft>
              <a:defRPr sz="2400">
                <a:solidFill>
                  <a:schemeClr val="tx1"/>
                </a:solidFill>
                <a:latin typeface="Times" charset="0"/>
                <a:ea typeface="ＭＳ Ｐゴシック" charset="0"/>
              </a:defRPr>
            </a:lvl6pPr>
            <a:lvl7pPr marL="49328388" indent="-46602650" defTabSz="906463" eaLnBrk="0" fontAlgn="base" hangingPunct="0">
              <a:spcBef>
                <a:spcPct val="0"/>
              </a:spcBef>
              <a:spcAft>
                <a:spcPct val="0"/>
              </a:spcAft>
              <a:defRPr sz="2400">
                <a:solidFill>
                  <a:schemeClr val="tx1"/>
                </a:solidFill>
                <a:latin typeface="Times" charset="0"/>
                <a:ea typeface="ＭＳ Ｐゴシック" charset="0"/>
              </a:defRPr>
            </a:lvl7pPr>
            <a:lvl8pPr marL="49785588" indent="-46602650" defTabSz="906463" eaLnBrk="0" fontAlgn="base" hangingPunct="0">
              <a:spcBef>
                <a:spcPct val="0"/>
              </a:spcBef>
              <a:spcAft>
                <a:spcPct val="0"/>
              </a:spcAft>
              <a:defRPr sz="2400">
                <a:solidFill>
                  <a:schemeClr val="tx1"/>
                </a:solidFill>
                <a:latin typeface="Times" charset="0"/>
                <a:ea typeface="ＭＳ Ｐゴシック" charset="0"/>
              </a:defRPr>
            </a:lvl8pPr>
            <a:lvl9pPr marL="50242788" indent="-46602650" defTabSz="906463" eaLnBrk="0" fontAlgn="base" hangingPunct="0">
              <a:spcBef>
                <a:spcPct val="0"/>
              </a:spcBef>
              <a:spcAft>
                <a:spcPct val="0"/>
              </a:spcAft>
              <a:defRPr sz="2400">
                <a:solidFill>
                  <a:schemeClr val="tx1"/>
                </a:solidFill>
                <a:latin typeface="Times" charset="0"/>
                <a:ea typeface="ＭＳ Ｐゴシック" charset="0"/>
              </a:defRPr>
            </a:lvl9pPr>
          </a:lstStyle>
          <a:p>
            <a:pPr algn="r" eaLnBrk="1" hangingPunct="1">
              <a:buFontTx/>
              <a:buNone/>
            </a:pPr>
            <a:fld id="{DFA61041-E80E-9B48-A01C-432E7E6C6DB1}" type="slidenum">
              <a:rPr lang="en-US" sz="1200">
                <a:latin typeface="Times New Roman" charset="0"/>
              </a:rPr>
              <a:pPr algn="r" eaLnBrk="1" hangingPunct="1">
                <a:buFontTx/>
                <a:buNone/>
              </a:pPr>
              <a:t>48</a:t>
            </a:fld>
            <a:endParaRPr lang="en-US" sz="1200">
              <a:latin typeface="Times New Roman" charset="0"/>
            </a:endParaRPr>
          </a:p>
        </p:txBody>
      </p:sp>
      <p:sp>
        <p:nvSpPr>
          <p:cNvPr id="95235" name="Rectangle 2"/>
          <p:cNvSpPr>
            <a:spLocks noGrp="1" noRot="1" noChangeAspect="1" noChangeArrowheads="1" noTextEdit="1"/>
          </p:cNvSpPr>
          <p:nvPr>
            <p:ph type="sldImg"/>
          </p:nvPr>
        </p:nvSpPr>
        <p:spPr>
          <a:xfrm>
            <a:off x="381000" y="685800"/>
            <a:ext cx="6096000" cy="3429000"/>
          </a:xfrm>
          <a:ln/>
        </p:spPr>
      </p:sp>
      <p:sp>
        <p:nvSpPr>
          <p:cNvPr id="95236" name="Rectangle 3"/>
          <p:cNvSpPr>
            <a:spLocks noGrp="1" noChangeArrowheads="1"/>
          </p:cNvSpPr>
          <p:nvPr>
            <p:ph type="body" idx="1"/>
          </p:nvPr>
        </p:nvSpPr>
        <p:spPr>
          <a:xfrm>
            <a:off x="686115" y="4343716"/>
            <a:ext cx="5485772" cy="4113855"/>
          </a:xfrm>
          <a:noFill/>
        </p:spPr>
        <p:txBody>
          <a:bodyPr lIns="89708" tIns="44854" rIns="89708" bIns="44854"/>
          <a:lstStyle/>
          <a:p>
            <a:pPr marL="226428" indent="-226428" eaLnBrk="1" hangingPunct="1"/>
            <a:r>
              <a:rPr lang="en-US" dirty="0">
                <a:latin typeface="Times" charset="0"/>
              </a:rPr>
              <a:t>IF = “trigger” or “usage”</a:t>
            </a:r>
          </a:p>
          <a:p>
            <a:pPr marL="226428" indent="-226428" eaLnBrk="1" hangingPunct="1"/>
            <a:r>
              <a:rPr lang="en-US" dirty="0">
                <a:latin typeface="Times" charset="0"/>
              </a:rPr>
              <a:t>If you are NOT distributing the software, you probably don’t have anything</a:t>
            </a:r>
            <a:r>
              <a:rPr lang="en-US" baseline="0" dirty="0">
                <a:latin typeface="Times" charset="0"/>
              </a:rPr>
              <a:t> to do in terms of compliance (or risk)</a:t>
            </a:r>
          </a:p>
          <a:p>
            <a:pPr marL="226428" indent="-226428" eaLnBrk="1" hangingPunct="1"/>
            <a:endParaRPr lang="en-US" baseline="0" dirty="0">
              <a:latin typeface="Times" charset="0"/>
            </a:endParaRPr>
          </a:p>
          <a:p>
            <a:pPr marL="226428" indent="-226428" eaLnBrk="1" hangingPunct="1"/>
            <a:r>
              <a:rPr lang="en-US" baseline="0" dirty="0">
                <a:latin typeface="Times" charset="0"/>
              </a:rPr>
              <a:t>We’ll talk more about some of the challenges around this in Part 2, but for now, we’ll finish up with some of the common open source license “triggers”</a:t>
            </a:r>
            <a:endParaRPr lang="en-US" dirty="0">
              <a:latin typeface="Times" charset="0"/>
            </a:endParaRPr>
          </a:p>
        </p:txBody>
      </p:sp>
      <p:sp>
        <p:nvSpPr>
          <p:cNvPr id="4" name="Slide Number Placeholder 3"/>
          <p:cNvSpPr>
            <a:spLocks noGrp="1"/>
          </p:cNvSpPr>
          <p:nvPr>
            <p:ph type="sldNum" sz="quarter" idx="11"/>
          </p:nvPr>
        </p:nvSpPr>
        <p:spPr/>
        <p:txBody>
          <a:bodyPr/>
          <a:lstStyle/>
          <a:p>
            <a:pPr>
              <a:defRPr/>
            </a:pPr>
            <a:fld id="{5A651059-8DB8-5044-97F1-F934F7FC73CC}" type="slidenum">
              <a:rPr lang="en-US" smtClean="0"/>
              <a:pPr>
                <a:defRPr/>
              </a:pPr>
              <a:t>48</a:t>
            </a:fld>
            <a:endParaRPr lang="en-US"/>
          </a:p>
        </p:txBody>
      </p:sp>
    </p:spTree>
    <p:extLst>
      <p:ext uri="{BB962C8B-B14F-4D97-AF65-F5344CB8AC3E}">
        <p14:creationId xmlns:p14="http://schemas.microsoft.com/office/powerpoint/2010/main" val="7008226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23" charset="0"/>
                <a:ea typeface="ＭＳ Ｐゴシック" charset="-128"/>
                <a:cs typeface="ＭＳ Ｐゴシック" charset="-128"/>
              </a:rPr>
              <a:t>The 1976 House Report: defines “publication” in the negative by saying, “any form of dissemination in which a material object does not change hands – performances or displays on television, for example – is not publication .”  Later case law equated distribution with publication.</a:t>
            </a:r>
            <a:endParaRPr lang="en-US" dirty="0">
              <a:latin typeface="Times" charset="0"/>
              <a:sym typeface="Wingdings" charset="0"/>
            </a:endParaRPr>
          </a:p>
          <a:p>
            <a:pPr eaLnBrk="1" hangingPunct="1"/>
            <a:endParaRPr lang="en-US" dirty="0">
              <a:latin typeface="Times" charset="0"/>
            </a:endParaRPr>
          </a:p>
          <a:p>
            <a:pPr eaLnBrk="1" hangingPunct="1">
              <a:buFontTx/>
              <a:buChar char="•"/>
            </a:pPr>
            <a:r>
              <a:rPr lang="en-US" dirty="0">
                <a:latin typeface="Times" charset="0"/>
              </a:rPr>
              <a:t>WHOLLY OWNED SUB – can make argument that unity of ownership = not another person, but if minority-owned sub…</a:t>
            </a:r>
          </a:p>
          <a:p>
            <a:pPr eaLnBrk="1" hangingPunct="1">
              <a:buFontTx/>
              <a:buChar char="•"/>
            </a:pPr>
            <a:r>
              <a:rPr lang="en-US" dirty="0">
                <a:latin typeface="Times" charset="0"/>
              </a:rPr>
              <a:t>PARTNER/IND. CONTRACTOR – can be considered distribution b/c not an employee; small firms and outsourcing is definitely going to trigger</a:t>
            </a:r>
          </a:p>
          <a:p>
            <a:pPr eaLnBrk="1" hangingPunct="1">
              <a:buFontTx/>
              <a:buChar char="•"/>
            </a:pPr>
            <a:r>
              <a:rPr lang="en-US" dirty="0">
                <a:latin typeface="Times" charset="0"/>
              </a:rPr>
              <a:t>M&amp;A – definitely distribution; then also have other considerations re: Ks assignable, but IP licenses are not, unless explicitly stated – this can then effect distribution</a:t>
            </a:r>
          </a:p>
          <a:p>
            <a:pPr eaLnBrk="1" hangingPunct="1">
              <a:buFontTx/>
              <a:buChar char="•"/>
            </a:pPr>
            <a:r>
              <a:rPr lang="en-US" dirty="0">
                <a:latin typeface="Times" charset="0"/>
              </a:rPr>
              <a:t>SAAS/CLOUD – not distribution?  But see AGPL</a:t>
            </a:r>
          </a:p>
          <a:p>
            <a:pPr eaLnBrk="1" hangingPunct="1">
              <a:buFontTx/>
              <a:buChar char="•"/>
            </a:pPr>
            <a:endParaRPr lang="en-US" dirty="0">
              <a:latin typeface="Times" charset="0"/>
            </a:endParaRPr>
          </a:p>
          <a:p>
            <a:r>
              <a:rPr lang="en-US" b="1" dirty="0"/>
              <a:t>APL</a:t>
            </a:r>
            <a:r>
              <a:rPr lang="en-US" dirty="0"/>
              <a:t>: 1.4  "Externally Deploy" means: (a) to sublicense, distribute or otherwise make Covered Code available, directly or indirectly, to anyone other than You; and/or (b) to use Covered Code, alone or as part of a Larger Work, in any way to provide a service, including but not limited to </a:t>
            </a:r>
            <a:r>
              <a:rPr lang="en-US" b="1" dirty="0"/>
              <a:t>delivery of content, through electronic communication with a client other than You.</a:t>
            </a:r>
          </a:p>
          <a:p>
            <a:endParaRPr lang="en-US" dirty="0"/>
          </a:p>
          <a:p>
            <a:r>
              <a:rPr lang="en-US" b="1" dirty="0" err="1"/>
              <a:t>RealNetworks</a:t>
            </a:r>
            <a:r>
              <a:rPr lang="en-US" dirty="0"/>
              <a:t>:</a:t>
            </a:r>
            <a:r>
              <a:rPr lang="en-US" baseline="0" dirty="0"/>
              <a:t> 1.7 "Externally Deploy" means to Deploy the Covered Code in any way that may be accessed or used by anyone other than You, used to provide any services to anyone other than You, or used in any way to deliver any content to anyone other than You, whether the Covered Code is distributed to those parties, </a:t>
            </a:r>
            <a:r>
              <a:rPr lang="en-US" b="1" baseline="0" dirty="0"/>
              <a:t>made available as an application intended for use over a computer network, or used to provide services or otherwise deliver content to anyone other than You.</a:t>
            </a:r>
          </a:p>
          <a:p>
            <a:endParaRPr lang="en-US" baseline="0" dirty="0"/>
          </a:p>
          <a:p>
            <a:r>
              <a:rPr lang="en-US" b="1" baseline="0" dirty="0"/>
              <a:t>Reciprocal</a:t>
            </a:r>
            <a:r>
              <a:rPr lang="en-US" baseline="0" dirty="0"/>
              <a:t>:  1.14 "Serve" means to deliver Licensed Software and/or Your Extensions by means of a computer network to one or more computers for purposes of execution of Licensed Software and/or Your Extensions. </a:t>
            </a:r>
            <a:endParaRPr lang="en-US" dirty="0"/>
          </a:p>
          <a:p>
            <a:pPr eaLnBrk="1" hangingPunct="1">
              <a:buFontTx/>
              <a:buChar char="•"/>
            </a:pPr>
            <a:endParaRPr lang="en-US" dirty="0">
              <a:latin typeface="Times" charset="0"/>
            </a:endParaRPr>
          </a:p>
          <a:p>
            <a:pPr eaLnBrk="1" hangingPunct="1">
              <a:buFontTx/>
              <a:buChar char="•"/>
            </a:pPr>
            <a:endParaRPr lang="en-US" dirty="0">
              <a:latin typeface="Times" charset="0"/>
            </a:endParaRPr>
          </a:p>
          <a:p>
            <a:pPr eaLnBrk="1" hangingPunct="1">
              <a:buFontTx/>
              <a:buChar char="•"/>
            </a:pPr>
            <a:endParaRPr lang="en-US" dirty="0">
              <a:latin typeface="Times" charset="0"/>
            </a:endParaRPr>
          </a:p>
          <a:p>
            <a:endParaRPr lang="en-US" dirty="0"/>
          </a:p>
        </p:txBody>
      </p:sp>
      <p:sp>
        <p:nvSpPr>
          <p:cNvPr id="6" name="Header Placeholder 5"/>
          <p:cNvSpPr>
            <a:spLocks noGrp="1"/>
          </p:cNvSpPr>
          <p:nvPr>
            <p:ph type="hdr" sz="quarter" idx="11"/>
          </p:nvPr>
        </p:nvSpPr>
        <p:spPr/>
        <p:txBody>
          <a:bodyPr/>
          <a:lstStyle/>
          <a:p>
            <a:pPr>
              <a:defRPr/>
            </a:pPr>
            <a:r>
              <a:rPr lang="en-US"/>
              <a:t>Implementing &amp; Maintaining Your OSS Policy</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49</a:t>
            </a:fld>
            <a:endParaRPr lang="en-US"/>
          </a:p>
        </p:txBody>
      </p:sp>
    </p:spTree>
    <p:extLst>
      <p:ext uri="{BB962C8B-B14F-4D97-AF65-F5344CB8AC3E}">
        <p14:creationId xmlns:p14="http://schemas.microsoft.com/office/powerpoint/2010/main" val="11268016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Why else would you want to track modifications?</a:t>
            </a:r>
          </a:p>
        </p:txBody>
      </p:sp>
      <p:sp>
        <p:nvSpPr>
          <p:cNvPr id="4" name="Slide Number Placeholder 3"/>
          <p:cNvSpPr>
            <a:spLocks noGrp="1"/>
          </p:cNvSpPr>
          <p:nvPr>
            <p:ph type="sldNum" sz="quarter" idx="10"/>
          </p:nvPr>
        </p:nvSpPr>
        <p:spPr/>
        <p:txBody>
          <a:bodyPr/>
          <a:lstStyle/>
          <a:p>
            <a:fld id="{291D6620-1219-4321-B933-F8804B980E90}" type="slidenum">
              <a:rPr lang="en-GB" smtClean="0"/>
              <a:t>50</a:t>
            </a:fld>
            <a:endParaRPr lang="en-GB"/>
          </a:p>
        </p:txBody>
      </p:sp>
    </p:spTree>
    <p:extLst>
      <p:ext uri="{BB962C8B-B14F-4D97-AF65-F5344CB8AC3E}">
        <p14:creationId xmlns:p14="http://schemas.microsoft.com/office/powerpoint/2010/main" val="17066945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1" dirty="0">
                <a:latin typeface="Times" charset="0"/>
              </a:rPr>
              <a:t>ASK:</a:t>
            </a:r>
            <a:r>
              <a:rPr lang="en-US" b="1" baseline="0" dirty="0">
                <a:latin typeface="Times" charset="0"/>
              </a:rPr>
              <a:t> how do you know what license applies?</a:t>
            </a:r>
            <a:endParaRPr lang="en-US" b="1" dirty="0">
              <a:latin typeface="Times" charset="0"/>
            </a:endParaRPr>
          </a:p>
          <a:p>
            <a:pPr marL="226428" indent="-226428"/>
            <a:r>
              <a:rPr lang="en-US" dirty="0">
                <a:latin typeface="Times" charset="0"/>
              </a:rPr>
              <a:t>Examples of when it’s not so clear:</a:t>
            </a:r>
          </a:p>
          <a:p>
            <a:pPr marL="226428" indent="-226428">
              <a:buFontTx/>
              <a:buAutoNum type="arabicPeriod"/>
            </a:pPr>
            <a:r>
              <a:rPr lang="en-US" dirty="0">
                <a:latin typeface="Times" charset="0"/>
              </a:rPr>
              <a:t>CODE + NO LICENSE – outside research needed (Google code, project site, etc.)</a:t>
            </a:r>
          </a:p>
          <a:p>
            <a:pPr marL="226428" indent="-226428">
              <a:buFontTx/>
              <a:buAutoNum type="arabicPeriod"/>
            </a:pPr>
            <a:r>
              <a:rPr lang="en-US" dirty="0">
                <a:latin typeface="Times" charset="0"/>
              </a:rPr>
              <a:t>LICENSES + NO CODE - Ex: found a folder called </a:t>
            </a:r>
            <a:r>
              <a:rPr lang="ja-JP" altLang="en-US" dirty="0">
                <a:latin typeface="Times" charset="0"/>
              </a:rPr>
              <a:t>“</a:t>
            </a:r>
            <a:r>
              <a:rPr lang="en-US" dirty="0">
                <a:latin typeface="Times" charset="0"/>
              </a:rPr>
              <a:t>3</a:t>
            </a:r>
            <a:r>
              <a:rPr lang="en-US" baseline="30000" dirty="0">
                <a:latin typeface="Times" charset="0"/>
              </a:rPr>
              <a:t>rd</a:t>
            </a:r>
            <a:r>
              <a:rPr lang="en-US" dirty="0">
                <a:latin typeface="Times" charset="0"/>
              </a:rPr>
              <a:t> party licenses</a:t>
            </a:r>
            <a:r>
              <a:rPr lang="ja-JP" altLang="en-US" dirty="0">
                <a:latin typeface="Times" charset="0"/>
              </a:rPr>
              <a:t>”</a:t>
            </a:r>
            <a:r>
              <a:rPr lang="en-US" dirty="0">
                <a:latin typeface="Times" charset="0"/>
              </a:rPr>
              <a:t> with a bunch of licenses and no associated code in that directory</a:t>
            </a:r>
          </a:p>
          <a:p>
            <a:pPr marL="226428" indent="-226428">
              <a:buFontTx/>
              <a:buAutoNum type="arabicPeriod"/>
            </a:pPr>
            <a:r>
              <a:rPr lang="en-US" dirty="0">
                <a:latin typeface="Times" charset="0"/>
              </a:rPr>
              <a:t>UNCLEAR LICENSE – many scenarios of this… e.g.,</a:t>
            </a:r>
            <a:r>
              <a:rPr lang="en-US" baseline="0" dirty="0">
                <a:latin typeface="Times" charset="0"/>
              </a:rPr>
              <a:t> “this is licensed under the same license as Ruby”</a:t>
            </a:r>
            <a:endParaRPr lang="en-US" dirty="0">
              <a:latin typeface="Times" charset="0"/>
            </a:endParaRPr>
          </a:p>
          <a:p>
            <a:pPr marL="226428" marR="0" indent="-226428" algn="l" defTabSz="1192914" rtl="0" eaLnBrk="1" fontAlgn="auto" latinLnBrk="0" hangingPunct="1">
              <a:lnSpc>
                <a:spcPct val="100000"/>
              </a:lnSpc>
              <a:spcBef>
                <a:spcPts val="0"/>
              </a:spcBef>
              <a:spcAft>
                <a:spcPts val="0"/>
              </a:spcAft>
              <a:buClrTx/>
              <a:buSzTx/>
              <a:buFontTx/>
              <a:buNone/>
              <a:tabLst/>
              <a:defRPr/>
            </a:pPr>
            <a:endParaRPr lang="en-US" dirty="0">
              <a:latin typeface="Times" charset="0"/>
            </a:endParaRPr>
          </a:p>
          <a:p>
            <a:pPr marL="226428" marR="0" indent="-226428" algn="l" defTabSz="1192914" rtl="0" eaLnBrk="1" fontAlgn="auto" latinLnBrk="0" hangingPunct="1">
              <a:lnSpc>
                <a:spcPct val="100000"/>
              </a:lnSpc>
              <a:spcBef>
                <a:spcPts val="0"/>
              </a:spcBef>
              <a:spcAft>
                <a:spcPts val="0"/>
              </a:spcAft>
              <a:buClrTx/>
              <a:buSzTx/>
              <a:buFontTx/>
              <a:buNone/>
              <a:tabLst/>
              <a:defRPr/>
            </a:pPr>
            <a:r>
              <a:rPr lang="en-US" dirty="0">
                <a:latin typeface="Times" charset="0"/>
              </a:rPr>
              <a:t>Scanning is not</a:t>
            </a:r>
            <a:r>
              <a:rPr lang="en-US" baseline="0" dirty="0">
                <a:latin typeface="Times" charset="0"/>
              </a:rPr>
              <a:t> the end-all, be-all solution either…</a:t>
            </a:r>
            <a:endParaRPr lang="en-US" dirty="0">
              <a:latin typeface="Times" charset="0"/>
            </a:endParaRPr>
          </a:p>
          <a:p>
            <a:pPr marL="226428" indent="-226428"/>
            <a:endParaRPr lang="en-US" dirty="0">
              <a:latin typeface="Times" charset="0"/>
            </a:endParaRPr>
          </a:p>
          <a:p>
            <a:pPr marL="226428" indent="-226428"/>
            <a:r>
              <a:rPr lang="en-US" b="1" dirty="0">
                <a:latin typeface="Times" charset="0"/>
              </a:rPr>
              <a:t>From a development perspective – what do you think best practice would look like?</a:t>
            </a:r>
          </a:p>
        </p:txBody>
      </p:sp>
    </p:spTree>
    <p:extLst>
      <p:ext uri="{BB962C8B-B14F-4D97-AF65-F5344CB8AC3E}">
        <p14:creationId xmlns:p14="http://schemas.microsoft.com/office/powerpoint/2010/main" val="13791449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where license</a:t>
            </a:r>
            <a:r>
              <a:rPr lang="en-US" baseline="0" dirty="0"/>
              <a:t> said one thing in one place (Maven repo), but… </a:t>
            </a:r>
            <a:endParaRPr lang="en-US" dirty="0"/>
          </a:p>
        </p:txBody>
      </p:sp>
      <p:sp>
        <p:nvSpPr>
          <p:cNvPr id="4" name="Slide Number Placeholder 3"/>
          <p:cNvSpPr>
            <a:spLocks noGrp="1"/>
          </p:cNvSpPr>
          <p:nvPr>
            <p:ph type="sldNum" sz="quarter" idx="10"/>
          </p:nvPr>
        </p:nvSpPr>
        <p:spPr/>
        <p:txBody>
          <a:bodyPr/>
          <a:lstStyle/>
          <a:p>
            <a:fld id="{291D6620-1219-4321-B933-F8804B980E90}" type="slidenum">
              <a:rPr lang="en-GB" smtClean="0"/>
              <a:t>52</a:t>
            </a:fld>
            <a:endParaRPr lang="en-GB"/>
          </a:p>
        </p:txBody>
      </p:sp>
    </p:spTree>
    <p:extLst>
      <p:ext uri="{BB962C8B-B14F-4D97-AF65-F5344CB8AC3E}">
        <p14:creationId xmlns:p14="http://schemas.microsoft.com/office/powerpoint/2010/main" val="4829356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Project website said</a:t>
            </a:r>
            <a:r>
              <a:rPr lang="en-US" baseline="0" dirty="0"/>
              <a:t> something different – actual license with source code found to be LGPL</a:t>
            </a:r>
            <a:endParaRPr lang="en-US" dirty="0"/>
          </a:p>
        </p:txBody>
      </p:sp>
      <p:sp>
        <p:nvSpPr>
          <p:cNvPr id="4" name="Slide Number Placeholder 3"/>
          <p:cNvSpPr>
            <a:spLocks noGrp="1"/>
          </p:cNvSpPr>
          <p:nvPr>
            <p:ph type="sldNum" sz="quarter" idx="10"/>
          </p:nvPr>
        </p:nvSpPr>
        <p:spPr/>
        <p:txBody>
          <a:bodyPr/>
          <a:lstStyle/>
          <a:p>
            <a:fld id="{291D6620-1219-4321-B933-F8804B980E90}" type="slidenum">
              <a:rPr lang="en-GB" smtClean="0"/>
              <a:t>53</a:t>
            </a:fld>
            <a:endParaRPr lang="en-GB"/>
          </a:p>
        </p:txBody>
      </p:sp>
    </p:spTree>
    <p:extLst>
      <p:ext uri="{BB962C8B-B14F-4D97-AF65-F5344CB8AC3E}">
        <p14:creationId xmlns:p14="http://schemas.microsoft.com/office/powerpoint/2010/main" val="2980940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in doubt, ask… usuall</a:t>
            </a:r>
            <a:r>
              <a:rPr lang="en-US" baseline="0" dirty="0"/>
              <a:t>y people are receptive to answering your question or fixing the lack of information</a:t>
            </a:r>
            <a:endParaRPr lang="en-US" dirty="0"/>
          </a:p>
        </p:txBody>
      </p:sp>
      <p:sp>
        <p:nvSpPr>
          <p:cNvPr id="4" name="Slide Number Placeholder 3"/>
          <p:cNvSpPr>
            <a:spLocks noGrp="1"/>
          </p:cNvSpPr>
          <p:nvPr>
            <p:ph type="sldNum" sz="quarter" idx="10"/>
          </p:nvPr>
        </p:nvSpPr>
        <p:spPr/>
        <p:txBody>
          <a:bodyPr/>
          <a:lstStyle/>
          <a:p>
            <a:fld id="{291D6620-1219-4321-B933-F8804B980E90}" type="slidenum">
              <a:rPr lang="en-GB" smtClean="0"/>
              <a:t>54</a:t>
            </a:fld>
            <a:endParaRPr lang="en-GB"/>
          </a:p>
        </p:txBody>
      </p:sp>
    </p:spTree>
    <p:extLst>
      <p:ext uri="{BB962C8B-B14F-4D97-AF65-F5344CB8AC3E}">
        <p14:creationId xmlns:p14="http://schemas.microsoft.com/office/powerpoint/2010/main" val="7835795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000" b="0" i="0" kern="1200" dirty="0">
              <a:solidFill>
                <a:schemeClr val="tx1"/>
              </a:solidFill>
              <a:effectLst/>
              <a:latin typeface="Arial"/>
              <a:ea typeface="+mn-ea"/>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000" dirty="0">
                <a:latin typeface="Arial"/>
                <a:cs typeface="Arial"/>
              </a:rPr>
              <a:t>DISJUNTIVE LICENSING = you have a choice of licensing, i.e. GPL and a more permissive license option, you may choose which license</a:t>
            </a:r>
            <a:r>
              <a:rPr lang="en-US" sz="1000" baseline="0" dirty="0">
                <a:latin typeface="Arial"/>
                <a:cs typeface="Arial"/>
              </a:rPr>
              <a:t> </a:t>
            </a:r>
            <a:r>
              <a:rPr lang="en-US" sz="1000" dirty="0">
                <a:latin typeface="Arial"/>
                <a:cs typeface="Arial"/>
              </a:rPr>
              <a:t>you are going to distribute under depending on license</a:t>
            </a:r>
            <a:r>
              <a:rPr lang="en-US" sz="1000" baseline="0" dirty="0">
                <a:latin typeface="Arial"/>
                <a:cs typeface="Arial"/>
              </a:rPr>
              <a:t> compatibility, </a:t>
            </a:r>
            <a:r>
              <a:rPr lang="en-US" sz="1000" dirty="0">
                <a:latin typeface="Arial"/>
                <a:cs typeface="Arial"/>
              </a:rPr>
              <a:t>license requirements.  </a:t>
            </a:r>
          </a:p>
          <a:p>
            <a:pPr marL="0" marR="0" indent="0" algn="l" defTabSz="1192914" rtl="0" eaLnBrk="1" fontAlgn="auto" latinLnBrk="0" hangingPunct="1">
              <a:lnSpc>
                <a:spcPct val="100000"/>
              </a:lnSpc>
              <a:spcBef>
                <a:spcPts val="0"/>
              </a:spcBef>
              <a:spcAft>
                <a:spcPts val="0"/>
              </a:spcAft>
              <a:buClrTx/>
              <a:buSzTx/>
              <a:buFontTx/>
              <a:buNone/>
              <a:tabLst/>
              <a:defRPr/>
            </a:pPr>
            <a:r>
              <a:rPr lang="en-US" sz="1000" dirty="0">
                <a:latin typeface="Arial"/>
                <a:cs typeface="Arial"/>
              </a:rPr>
              <a:t>Sometimes a project has a disjunctive licensing situation, but only one license is included in your code – so perhaps the person you got the code from already made this choice. If they choose the license you </a:t>
            </a:r>
            <a:r>
              <a:rPr lang="en-US" sz="1000" dirty="0" err="1">
                <a:latin typeface="Arial"/>
                <a:cs typeface="Arial"/>
              </a:rPr>
              <a:t>weren</a:t>
            </a:r>
            <a:r>
              <a:rPr lang="ja-JP" altLang="en-US" sz="1000" dirty="0">
                <a:latin typeface="Arial"/>
                <a:cs typeface="Arial"/>
              </a:rPr>
              <a:t>’</a:t>
            </a:r>
            <a:r>
              <a:rPr lang="en-US" sz="1000" dirty="0">
                <a:latin typeface="Arial"/>
                <a:cs typeface="Arial"/>
              </a:rPr>
              <a:t>t going to use, now you might have to consider if you should figure out who the original © holder is and get the code directly from them</a:t>
            </a:r>
          </a:p>
          <a:p>
            <a:endParaRPr lang="en-US" sz="1000" dirty="0">
              <a:latin typeface="Arial"/>
              <a:cs typeface="Arial"/>
            </a:endParaRPr>
          </a:p>
          <a:p>
            <a:r>
              <a:rPr lang="en-US" sz="1000" b="1" dirty="0">
                <a:latin typeface="Arial"/>
                <a:cs typeface="Arial"/>
              </a:rPr>
              <a:t>Example: </a:t>
            </a:r>
          </a:p>
          <a:p>
            <a:r>
              <a:rPr lang="en-US" sz="1000" dirty="0">
                <a:latin typeface="Arial"/>
                <a:cs typeface="Arial"/>
              </a:rPr>
              <a:t>MPL 1.1/GPL 2.0/LGPL 2.1 - - </a:t>
            </a:r>
          </a:p>
          <a:p>
            <a:r>
              <a:rPr lang="en-US" sz="1000" dirty="0">
                <a:latin typeface="Arial"/>
                <a:cs typeface="Arial"/>
              </a:rPr>
              <a:t>“The contents of this file are subject to the Mozilla Public License Version - 1.1 (the "License"); you may not use this file except in compliance with - the License.</a:t>
            </a:r>
          </a:p>
          <a:p>
            <a:r>
              <a:rPr lang="en-US" sz="1000" dirty="0">
                <a:latin typeface="Arial"/>
                <a:cs typeface="Arial"/>
              </a:rPr>
              <a:t> . . . </a:t>
            </a:r>
          </a:p>
          <a:p>
            <a:r>
              <a:rPr lang="en-US" sz="1000" dirty="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sz="1000" dirty="0">
              <a:latin typeface="Arial"/>
              <a:cs typeface="Arial"/>
            </a:endParaRPr>
          </a:p>
          <a:p>
            <a:r>
              <a:rPr lang="en-US" sz="1000" dirty="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sz="1000" dirty="0">
              <a:latin typeface="Arial"/>
              <a:cs typeface="Arial"/>
            </a:endParaRPr>
          </a:p>
          <a:p>
            <a:r>
              <a:rPr lang="en-US" sz="1000" dirty="0">
                <a:latin typeface="Arial"/>
                <a:cs typeface="Arial"/>
              </a:rPr>
              <a:t>“</a:t>
            </a:r>
            <a:r>
              <a:rPr lang="en-US" sz="1000" b="1" dirty="0">
                <a:latin typeface="Arial"/>
                <a:cs typeface="Arial"/>
              </a:rPr>
              <a:t>dual</a:t>
            </a:r>
            <a:r>
              <a:rPr lang="en-US" sz="1000" dirty="0">
                <a:latin typeface="Arial"/>
                <a:cs typeface="Arial"/>
              </a:rPr>
              <a:t>” = confusing term that may be used</a:t>
            </a:r>
            <a:r>
              <a:rPr lang="en-US" sz="1000" baseline="0" dirty="0">
                <a:latin typeface="Arial"/>
                <a:cs typeface="Arial"/>
              </a:rPr>
              <a:t> for any of these situations, but usually refers to business model of OSS license or commercial license choice</a:t>
            </a:r>
            <a:endParaRPr lang="en-US" sz="1000" dirty="0">
              <a:latin typeface="Arial"/>
              <a:cs typeface="Arial"/>
            </a:endParaRPr>
          </a:p>
          <a:p>
            <a:r>
              <a:rPr lang="en-US" sz="1000" dirty="0">
                <a:latin typeface="Arial"/>
                <a:cs typeface="Arial"/>
              </a:rPr>
              <a:t>For more on dual-licensing</a:t>
            </a:r>
            <a:r>
              <a:rPr lang="en-US" sz="1000" baseline="0" dirty="0">
                <a:latin typeface="Arial"/>
                <a:cs typeface="Arial"/>
              </a:rPr>
              <a:t> as a business model: http://oss-watch.ac.uk/resources/duallicence2  </a:t>
            </a:r>
            <a:endParaRPr lang="en-GB" sz="1000" dirty="0">
              <a:latin typeface="Arial"/>
              <a:cs typeface="Arial"/>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55</a:t>
            </a:fld>
            <a:endParaRPr lang="en-GB"/>
          </a:p>
        </p:txBody>
      </p:sp>
    </p:spTree>
    <p:extLst>
      <p:ext uri="{BB962C8B-B14F-4D97-AF65-F5344CB8AC3E}">
        <p14:creationId xmlns:p14="http://schemas.microsoft.com/office/powerpoint/2010/main" val="3974834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192753"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effectLst/>
                <a:latin typeface="+mn-lt"/>
                <a:ea typeface="+mn-ea"/>
                <a:cs typeface="+mn-cs"/>
              </a:rPr>
              <a:t>Ruby is disjunctively licensed Ruby license or BSD-2-Clause. </a:t>
            </a:r>
          </a:p>
          <a:p>
            <a:pPr marL="0" marR="0" indent="0" algn="l" defTabSz="1192753"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effectLst/>
                <a:latin typeface="+mn-lt"/>
                <a:ea typeface="+mn-ea"/>
                <a:cs typeface="+mn-cs"/>
              </a:rPr>
              <a:t>For versions prior to 1.9.3, the disjunctive license choice was between the Ruby License or GPL-v2 or later.</a:t>
            </a:r>
          </a:p>
          <a:p>
            <a:pPr marL="0" marR="0" indent="0" algn="l" defTabSz="1192753"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effectLst/>
                <a:latin typeface="+mn-lt"/>
                <a:ea typeface="+mn-ea"/>
                <a:cs typeface="+mn-cs"/>
              </a:rPr>
              <a:t>Hence</a:t>
            </a:r>
            <a:r>
              <a:rPr lang="en-US" sz="1600" b="0" i="0" kern="1200" baseline="0" dirty="0">
                <a:solidFill>
                  <a:schemeClr val="tx1"/>
                </a:solidFill>
                <a:effectLst/>
                <a:latin typeface="+mn-lt"/>
                <a:ea typeface="+mn-ea"/>
                <a:cs typeface="+mn-cs"/>
              </a:rPr>
              <a:t> “same as Ruby’s” is not really helpful… </a:t>
            </a:r>
            <a:endParaRPr lang="en-US" dirty="0"/>
          </a:p>
          <a:p>
            <a:endParaRPr lang="en-US" dirty="0"/>
          </a:p>
        </p:txBody>
      </p:sp>
      <p:sp>
        <p:nvSpPr>
          <p:cNvPr id="4" name="Slide Number Placeholder 3"/>
          <p:cNvSpPr>
            <a:spLocks noGrp="1"/>
          </p:cNvSpPr>
          <p:nvPr>
            <p:ph type="sldNum" sz="quarter" idx="10"/>
          </p:nvPr>
        </p:nvSpPr>
        <p:spPr/>
        <p:txBody>
          <a:bodyPr/>
          <a:lstStyle/>
          <a:p>
            <a:fld id="{291D6620-1219-4321-B933-F8804B980E90}" type="slidenum">
              <a:rPr lang="en-GB" smtClean="0"/>
              <a:t>56</a:t>
            </a:fld>
            <a:endParaRPr lang="en-GB"/>
          </a:p>
        </p:txBody>
      </p:sp>
    </p:spTree>
    <p:extLst>
      <p:ext uri="{BB962C8B-B14F-4D97-AF65-F5344CB8AC3E}">
        <p14:creationId xmlns:p14="http://schemas.microsoft.com/office/powerpoint/2010/main" val="5541825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Jetty</a:t>
            </a:r>
            <a:r>
              <a:rPr lang="en-US" baseline="0" dirty="0"/>
              <a:t> is disjunctively licensed: choice of EPL-1.0 or Apache-2.0 – but use of the word “and” makes this a bit confusing.  </a:t>
            </a:r>
            <a:endParaRPr lang="en-US" dirty="0"/>
          </a:p>
        </p:txBody>
      </p:sp>
      <p:sp>
        <p:nvSpPr>
          <p:cNvPr id="4" name="Slide Number Placeholder 3"/>
          <p:cNvSpPr>
            <a:spLocks noGrp="1"/>
          </p:cNvSpPr>
          <p:nvPr>
            <p:ph type="sldNum" sz="quarter" idx="10"/>
          </p:nvPr>
        </p:nvSpPr>
        <p:spPr/>
        <p:txBody>
          <a:bodyPr/>
          <a:lstStyle/>
          <a:p>
            <a:fld id="{291D6620-1219-4321-B933-F8804B980E90}" type="slidenum">
              <a:rPr lang="en-GB" smtClean="0"/>
              <a:t>57</a:t>
            </a:fld>
            <a:endParaRPr lang="en-GB"/>
          </a:p>
        </p:txBody>
      </p:sp>
    </p:spTree>
    <p:extLst>
      <p:ext uri="{BB962C8B-B14F-4D97-AF65-F5344CB8AC3E}">
        <p14:creationId xmlns:p14="http://schemas.microsoft.com/office/powerpoint/2010/main" val="592890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1192753" rtl="0" eaLnBrk="1" fontAlgn="auto" latinLnBrk="0" hangingPunct="1">
              <a:lnSpc>
                <a:spcPct val="100000"/>
              </a:lnSpc>
              <a:spcBef>
                <a:spcPts val="0"/>
              </a:spcBef>
              <a:spcAft>
                <a:spcPts val="0"/>
              </a:spcAft>
              <a:buClrTx/>
              <a:buSzTx/>
              <a:buFontTx/>
              <a:buNone/>
              <a:tabLst/>
              <a:defRPr/>
            </a:pPr>
            <a:r>
              <a:rPr lang="en-US" b="0" dirty="0"/>
              <a:t>What is intellectual</a:t>
            </a:r>
            <a:r>
              <a:rPr lang="en-US" b="0" baseline="0" dirty="0"/>
              <a:t> property? </a:t>
            </a:r>
          </a:p>
          <a:p>
            <a:endParaRPr lang="en-US" b="0" dirty="0"/>
          </a:p>
          <a:p>
            <a:r>
              <a:rPr lang="en-US" b="0" dirty="0"/>
              <a:t>Umbrella</a:t>
            </a:r>
            <a:r>
              <a:rPr lang="en-US" b="0" baseline="0" dirty="0"/>
              <a:t> term – 4 categories – Patents, Copyright, Trade marks, Trade Secrets are four</a:t>
            </a:r>
          </a:p>
          <a:p>
            <a:endParaRPr lang="en-US" b="0" baseline="0" dirty="0"/>
          </a:p>
          <a:p>
            <a:r>
              <a:rPr lang="en-US" b="0" baseline="0" dirty="0"/>
              <a:t>- Lots of confusion over boundaries of each (not helped by there being some overlap)</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(patent attorneys may equate “IP” with patents only)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Different</a:t>
            </a:r>
            <a:r>
              <a:rPr lang="en-US" b="0" baseline="0" dirty="0"/>
              <a:t> theories / justifications for protecting “intellectual property”</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0" baseline="0" dirty="0"/>
              <a:t>*Utilitarian/economic incentive perspective </a:t>
            </a:r>
            <a:r>
              <a:rPr lang="en-US" baseline="0" dirty="0"/>
              <a:t>– to promote new and improved works for the common good of society (dominant paradigm)</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(for © and patents)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sym typeface="Wingdings"/>
              </a:rPr>
              <a:t> NEXT SLIDE</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a:t>CONFIDENTIAL - (c) OpenLogic</a:t>
            </a:r>
          </a:p>
        </p:txBody>
      </p:sp>
      <p:sp>
        <p:nvSpPr>
          <p:cNvPr id="6" name="Header Placeholder 5"/>
          <p:cNvSpPr>
            <a:spLocks noGrp="1"/>
          </p:cNvSpPr>
          <p:nvPr>
            <p:ph type="hdr" sz="quarter" idx="12"/>
          </p:nvPr>
        </p:nvSpPr>
        <p:spPr/>
        <p:txBody>
          <a:bodyPr/>
          <a:lstStyle/>
          <a:p>
            <a:pPr>
              <a:defRPr/>
            </a:pPr>
            <a:r>
              <a:rPr lang="en-US"/>
              <a:t>Basics of Copyright Law and Open Source Software Licensing</a:t>
            </a:r>
          </a:p>
        </p:txBody>
      </p:sp>
    </p:spTree>
    <p:extLst>
      <p:ext uri="{BB962C8B-B14F-4D97-AF65-F5344CB8AC3E}">
        <p14:creationId xmlns:p14="http://schemas.microsoft.com/office/powerpoint/2010/main" val="20181432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would be better if it said: </a:t>
            </a:r>
          </a:p>
          <a:p>
            <a:r>
              <a:rPr lang="en-US" baseline="0" dirty="0"/>
              <a:t>“Jetty is </a:t>
            </a:r>
            <a:r>
              <a:rPr lang="en-US" b="1" baseline="0" dirty="0"/>
              <a:t>disjunctively</a:t>
            </a:r>
            <a:r>
              <a:rPr lang="en-US" baseline="0" dirty="0"/>
              <a:t> licensed under… Apache-2.0 </a:t>
            </a:r>
            <a:r>
              <a:rPr lang="en-US" b="1" baseline="0" dirty="0"/>
              <a:t>or</a:t>
            </a:r>
            <a:r>
              <a:rPr lang="en-US" baseline="0" dirty="0"/>
              <a:t> EPL-1.0…”</a:t>
            </a:r>
          </a:p>
          <a:p>
            <a:r>
              <a:rPr lang="en-US" baseline="0" dirty="0"/>
              <a:t>Instead of using the words “both” and “and”</a:t>
            </a:r>
          </a:p>
        </p:txBody>
      </p:sp>
      <p:sp>
        <p:nvSpPr>
          <p:cNvPr id="4" name="Slide Number Placeholder 3"/>
          <p:cNvSpPr>
            <a:spLocks noGrp="1"/>
          </p:cNvSpPr>
          <p:nvPr>
            <p:ph type="sldNum" sz="quarter" idx="10"/>
          </p:nvPr>
        </p:nvSpPr>
        <p:spPr/>
        <p:txBody>
          <a:bodyPr/>
          <a:lstStyle/>
          <a:p>
            <a:fld id="{291D6620-1219-4321-B933-F8804B980E90}" type="slidenum">
              <a:rPr lang="en-GB" smtClean="0"/>
              <a:t>58</a:t>
            </a:fld>
            <a:endParaRPr lang="en-GB"/>
          </a:p>
        </p:txBody>
      </p:sp>
    </p:spTree>
    <p:extLst>
      <p:ext uri="{BB962C8B-B14F-4D97-AF65-F5344CB8AC3E}">
        <p14:creationId xmlns:p14="http://schemas.microsoft.com/office/powerpoint/2010/main" val="3508385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59</a:t>
            </a:fld>
            <a:endParaRPr lang="en-GB"/>
          </a:p>
        </p:txBody>
      </p:sp>
    </p:spTree>
    <p:extLst>
      <p:ext uri="{BB962C8B-B14F-4D97-AF65-F5344CB8AC3E}">
        <p14:creationId xmlns:p14="http://schemas.microsoft.com/office/powerpoint/2010/main" val="12835853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61</a:t>
            </a:fld>
            <a:endParaRPr lang="en-US"/>
          </a:p>
        </p:txBody>
      </p:sp>
    </p:spTree>
    <p:extLst>
      <p:ext uri="{BB962C8B-B14F-4D97-AF65-F5344CB8AC3E}">
        <p14:creationId xmlns:p14="http://schemas.microsoft.com/office/powerpoint/2010/main" val="5171392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4050248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200768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3029447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298540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3571133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8501218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274133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1192753" rtl="0" eaLnBrk="1" fontAlgn="auto" latinLnBrk="0" hangingPunct="1">
              <a:lnSpc>
                <a:spcPct val="100000"/>
              </a:lnSpc>
              <a:spcBef>
                <a:spcPts val="0"/>
              </a:spcBef>
              <a:spcAft>
                <a:spcPts val="0"/>
              </a:spcAft>
              <a:buClrTx/>
              <a:buSzTx/>
              <a:buFontTx/>
              <a:buNone/>
              <a:tabLst/>
              <a:defRPr/>
            </a:pPr>
            <a:r>
              <a:rPr lang="en-US" b="0" dirty="0"/>
              <a:t>What is intellectual</a:t>
            </a:r>
            <a:r>
              <a:rPr lang="en-US" b="0" baseline="0" dirty="0"/>
              <a:t> property? </a:t>
            </a:r>
          </a:p>
          <a:p>
            <a:endParaRPr lang="en-US" b="0" dirty="0"/>
          </a:p>
          <a:p>
            <a:r>
              <a:rPr lang="en-US" b="0" dirty="0"/>
              <a:t>Umbrella</a:t>
            </a:r>
            <a:r>
              <a:rPr lang="en-US" b="0" baseline="0" dirty="0"/>
              <a:t> term – 4 categories – Patents, Copyright, Trade marks, Trade Secrets are four</a:t>
            </a:r>
          </a:p>
          <a:p>
            <a:endParaRPr lang="en-US" b="0" baseline="0" dirty="0"/>
          </a:p>
          <a:p>
            <a:r>
              <a:rPr lang="en-US" b="0" baseline="0" dirty="0"/>
              <a:t>- Lots of confusion over boundaries of each (not helped by there being some overlap)</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(patent attorneys may equate “IP” with patents only)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Different</a:t>
            </a:r>
            <a:r>
              <a:rPr lang="en-US" b="0" baseline="0" dirty="0"/>
              <a:t> theories / justifications for protecting “intellectual property”</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0" baseline="0" dirty="0"/>
              <a:t>*Utilitarian/economic incentive perspective </a:t>
            </a:r>
            <a:r>
              <a:rPr lang="en-US" baseline="0" dirty="0"/>
              <a:t>– to promote new and improved works for the common good of society (dominant paradigm)</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(for © and patents)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sym typeface="Wingdings"/>
              </a:rPr>
              <a:t> NEXT SLIDE</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a:t>CONFIDENTIAL - (c) OpenLogic</a:t>
            </a:r>
          </a:p>
        </p:txBody>
      </p:sp>
      <p:sp>
        <p:nvSpPr>
          <p:cNvPr id="6" name="Header Placeholder 5"/>
          <p:cNvSpPr>
            <a:spLocks noGrp="1"/>
          </p:cNvSpPr>
          <p:nvPr>
            <p:ph type="hdr" sz="quarter" idx="12"/>
          </p:nvPr>
        </p:nvSpPr>
        <p:spPr/>
        <p:txBody>
          <a:bodyPr/>
          <a:lstStyle/>
          <a:p>
            <a:pPr>
              <a:defRPr/>
            </a:pPr>
            <a:r>
              <a:rPr lang="en-US"/>
              <a:t>Basics of Copyright Law and Open Source Software Licensing</a:t>
            </a:r>
          </a:p>
        </p:txBody>
      </p:sp>
    </p:spTree>
    <p:extLst>
      <p:ext uri="{BB962C8B-B14F-4D97-AF65-F5344CB8AC3E}">
        <p14:creationId xmlns:p14="http://schemas.microsoft.com/office/powerpoint/2010/main" val="3326287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76</a:t>
            </a:fld>
            <a:endParaRPr lang="en-US"/>
          </a:p>
        </p:txBody>
      </p:sp>
    </p:spTree>
    <p:extLst>
      <p:ext uri="{BB962C8B-B14F-4D97-AF65-F5344CB8AC3E}">
        <p14:creationId xmlns:p14="http://schemas.microsoft.com/office/powerpoint/2010/main" val="997808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77</a:t>
            </a:fld>
            <a:endParaRPr lang="en-US"/>
          </a:p>
        </p:txBody>
      </p:sp>
    </p:spTree>
    <p:extLst>
      <p:ext uri="{BB962C8B-B14F-4D97-AF65-F5344CB8AC3E}">
        <p14:creationId xmlns:p14="http://schemas.microsoft.com/office/powerpoint/2010/main" val="2122483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In developing a description</a:t>
            </a:r>
            <a:r>
              <a:rPr lang="en-US" sz="1200" baseline="0" dirty="0"/>
              <a:t> for the review</a:t>
            </a:r>
            <a:r>
              <a:rPr lang="en-US" sz="1200" dirty="0"/>
              <a:t> you will answer</a:t>
            </a:r>
            <a:r>
              <a:rPr lang="en-US" sz="1200" baseline="0" dirty="0"/>
              <a:t> three general questions about the Open Source you want to use.</a:t>
            </a:r>
            <a:r>
              <a:rPr lang="en-US" sz="1200" dirty="0"/>
              <a:t> </a:t>
            </a:r>
          </a:p>
          <a:p>
            <a:pPr marL="0" indent="0">
              <a:buNone/>
            </a:pPr>
            <a:endParaRPr lang="en-US" sz="1200" dirty="0"/>
          </a:p>
          <a:p>
            <a:pPr marL="0" indent="0">
              <a:buNone/>
            </a:pPr>
            <a:r>
              <a:rPr lang="en-US" sz="1200" dirty="0"/>
              <a:t>What is it?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To answer “what is it?”, you will provide documentation.</a:t>
            </a:r>
            <a:endParaRPr lang="en-US" sz="1200" dirty="0"/>
          </a:p>
          <a:p>
            <a:pPr marL="0" indent="0">
              <a:buNone/>
            </a:pPr>
            <a:endParaRPr lang="en-US" sz="1200" dirty="0"/>
          </a:p>
          <a:p>
            <a:pPr marL="0" indent="0">
              <a:buNone/>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How do you want to use it?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 In addition to providing all of the documentation that describes what it is, you need to explain how you want to use the Open Source material.</a:t>
            </a:r>
          </a:p>
          <a:p>
            <a:pPr marL="0" indent="0">
              <a:buNone/>
            </a:pPr>
            <a:endParaRPr lang="en-US" sz="1200" dirty="0"/>
          </a:p>
          <a:p>
            <a:pPr marL="0" indent="0">
              <a:buNone/>
            </a:pPr>
            <a:r>
              <a:rPr lang="en-US" sz="1200" dirty="0"/>
              <a:t>Who gets it</a:t>
            </a:r>
            <a:r>
              <a:rPr lang="en-US" sz="1200" baseline="0" dirty="0"/>
              <a:t> and how?</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Along with providing the documentation and explaining how you want to use the Open Source, you will need to be able to discuss the distribution model.  Who gets the del</a:t>
            </a:r>
            <a:r>
              <a:rPr lang="en-US" sz="1200" baseline="0" dirty="0"/>
              <a:t>iverable </a:t>
            </a:r>
            <a:r>
              <a:rPr lang="en-US" sz="1200" dirty="0"/>
              <a:t>and how will they receive it?</a:t>
            </a:r>
          </a:p>
          <a:p>
            <a:pPr marL="0" indent="0">
              <a:buNone/>
            </a:pPr>
            <a:endParaRPr lang="en-US" sz="1200" baseline="0" dirty="0"/>
          </a:p>
          <a:p>
            <a:pPr marL="0" indent="0">
              <a:buNone/>
            </a:pPr>
            <a:endParaRPr lang="en-US" sz="1200" baseline="0" dirty="0"/>
          </a:p>
          <a:p>
            <a:pPr defTabSz="929556">
              <a:defRPr/>
            </a:pPr>
            <a:endParaRPr lang="en-US" sz="1200" dirty="0"/>
          </a:p>
          <a:p>
            <a:endParaRPr lang="en-US" sz="120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79</a:t>
            </a:fld>
            <a:endParaRPr lang="en-US"/>
          </a:p>
        </p:txBody>
      </p:sp>
    </p:spTree>
    <p:extLst>
      <p:ext uri="{BB962C8B-B14F-4D97-AF65-F5344CB8AC3E}">
        <p14:creationId xmlns:p14="http://schemas.microsoft.com/office/powerpoint/2010/main" val="3808666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For all Open Source in your project, you will need to identify and provide </a:t>
            </a:r>
            <a:r>
              <a:rPr lang="en-US" sz="1200" baseline="0" dirty="0"/>
              <a:t>a copy of any applicable license.</a:t>
            </a:r>
          </a:p>
          <a:p>
            <a:pPr marL="0" indent="0">
              <a:buNone/>
            </a:pPr>
            <a:endParaRPr lang="en-US" sz="1200" baseline="0" dirty="0"/>
          </a:p>
          <a:p>
            <a:pPr marL="0" indent="0" defTabSz="966576">
              <a:lnSpc>
                <a:spcPct val="100000"/>
              </a:lnSpc>
              <a:spcAft>
                <a:spcPts val="0"/>
              </a:spcAft>
              <a:buClrTx/>
              <a:buNone/>
              <a:defRPr/>
            </a:pPr>
            <a:r>
              <a:rPr lang="en-US" sz="1200" baseline="0" dirty="0"/>
              <a:t>If you are using multiple Open Source components in your project, make sure that you provide copies of all the licenses.</a:t>
            </a:r>
          </a:p>
          <a:p>
            <a:pPr marL="0" indent="0" defTabSz="966576">
              <a:lnSpc>
                <a:spcPct val="100000"/>
              </a:lnSpc>
              <a:spcAft>
                <a:spcPts val="0"/>
              </a:spcAft>
              <a:buClrTx/>
              <a:buNone/>
              <a:defRPr/>
            </a:pPr>
            <a:endParaRPr lang="en-US" sz="1200" baseline="0" dirty="0"/>
          </a:p>
          <a:p>
            <a:pPr marL="0" indent="0">
              <a:buNone/>
            </a:pPr>
            <a:r>
              <a:rPr lang="en-US" sz="1200" baseline="0" dirty="0"/>
              <a:t>If there is no license statement or indication of a license, make a note of it.  This information will be needed as part of the review.</a:t>
            </a:r>
            <a:endParaRPr lang="en-US" sz="1200" dirty="0"/>
          </a:p>
          <a:p>
            <a:endParaRPr lang="en-US" dirty="0"/>
          </a:p>
          <a:p>
            <a:pPr marL="0" indent="0">
              <a:buNone/>
            </a:pPr>
            <a:r>
              <a:rPr lang="en-US" sz="1200" dirty="0"/>
              <a:t>License and copyright information</a:t>
            </a:r>
            <a:r>
              <a:rPr lang="en-US" sz="1200" baseline="0" dirty="0"/>
              <a:t> may be in the code, accompanying files or elsewhere on the site.</a:t>
            </a:r>
          </a:p>
          <a:p>
            <a:pPr marL="0" indent="0">
              <a:buNone/>
            </a:pPr>
            <a:endParaRPr lang="en-US" sz="1200" baseline="0" dirty="0"/>
          </a:p>
          <a:p>
            <a:pPr marL="0" indent="0">
              <a:buNone/>
            </a:pPr>
            <a:r>
              <a:rPr lang="en-US" sz="1200" baseline="0" dirty="0"/>
              <a:t>You also need to provide a copy of any notice documents or files, such as </a:t>
            </a:r>
            <a:r>
              <a:rPr lang="en-US" sz="1200" baseline="0" dirty="0" err="1"/>
              <a:t>license.txt</a:t>
            </a:r>
            <a:r>
              <a:rPr lang="en-US" sz="1200" baseline="0" dirty="0"/>
              <a:t>, copying, and readme.</a:t>
            </a:r>
          </a:p>
          <a:p>
            <a:pPr marL="181233" indent="-181233">
              <a:buFont typeface="Arial" pitchFamily="34" charset="0"/>
              <a:buChar char="•"/>
            </a:pPr>
            <a:endParaRPr lang="en-US" sz="1200" baseline="0" dirty="0"/>
          </a:p>
          <a:p>
            <a:pPr marL="0" indent="0">
              <a:buNone/>
            </a:pPr>
            <a:r>
              <a:rPr lang="en-US" sz="1200" baseline="0" dirty="0"/>
              <a:t>In addition, provide a copy of any FAQs or Terms of Use from the site.  There may be wording in FAQs and notice documentation that might have important information.</a:t>
            </a:r>
          </a:p>
          <a:p>
            <a:pPr marL="0" indent="0">
              <a:buNone/>
            </a:pPr>
            <a:endParaRPr lang="en-US" sz="1200" baseline="0" dirty="0"/>
          </a:p>
          <a:p>
            <a:pPr marL="0" indent="0" defTabSz="966576">
              <a:lnSpc>
                <a:spcPct val="100000"/>
              </a:lnSpc>
              <a:spcAft>
                <a:spcPts val="0"/>
              </a:spcAft>
              <a:buClrTx/>
              <a:buNone/>
              <a:defRPr/>
            </a:pPr>
            <a:r>
              <a:rPr lang="en-US" sz="1200" dirty="0"/>
              <a:t>You will also need to record the origin - where the Open Source project materials came from. </a:t>
            </a:r>
          </a:p>
          <a:p>
            <a:pPr marL="0" indent="0" defTabSz="966576">
              <a:lnSpc>
                <a:spcPct val="100000"/>
              </a:lnSpc>
              <a:spcAft>
                <a:spcPts val="0"/>
              </a:spcAft>
              <a:buClrTx/>
              <a:buNone/>
              <a:defRPr/>
            </a:pPr>
            <a:endParaRPr lang="en-US" sz="1200" dirty="0"/>
          </a:p>
          <a:p>
            <a:pPr marL="0" indent="0" defTabSz="966576">
              <a:lnSpc>
                <a:spcPct val="100000"/>
              </a:lnSpc>
              <a:spcAft>
                <a:spcPts val="0"/>
              </a:spcAft>
              <a:buClrTx/>
              <a:buNone/>
              <a:defRPr/>
            </a:pPr>
            <a:r>
              <a:rPr lang="en-US" sz="1200" dirty="0"/>
              <a:t>Origin information might include the author’s name, the site where you downloaded the Open Source, when it was created, for which open source project it was created, hosting site’s URL, h</a:t>
            </a:r>
            <a:r>
              <a:rPr lang="en-US" sz="1200" dirty="0">
                <a:cs typeface="Arial" pitchFamily="34" charset="0"/>
              </a:rPr>
              <a:t>ow the files were created, and any tools that were used to create the files.  The more information you can provide, the easier it will be to confirm the applicable license.</a:t>
            </a:r>
          </a:p>
          <a:p>
            <a:pPr marL="0" indent="0" defTabSz="966576">
              <a:lnSpc>
                <a:spcPct val="100000"/>
              </a:lnSpc>
              <a:spcAft>
                <a:spcPts val="0"/>
              </a:spcAft>
              <a:buClrTx/>
              <a:buNone/>
              <a:defRPr/>
            </a:pPr>
            <a:endParaRPr lang="en-US" sz="1200" dirty="0">
              <a:cs typeface="Arial" pitchFamily="34" charset="0"/>
            </a:endParaRPr>
          </a:p>
          <a:p>
            <a:pPr marL="0" indent="0" defTabSz="966576">
              <a:lnSpc>
                <a:spcPct val="100000"/>
              </a:lnSpc>
              <a:spcAft>
                <a:spcPts val="0"/>
              </a:spcAft>
              <a:buClrTx/>
              <a:buNone/>
              <a:defRPr/>
            </a:pPr>
            <a:r>
              <a:rPr lang="en-US" sz="1200" dirty="0">
                <a:cs typeface="Arial" pitchFamily="34" charset="0"/>
              </a:rPr>
              <a:t>In the next section we’ll talk</a:t>
            </a:r>
            <a:r>
              <a:rPr lang="en-US" sz="1200" baseline="0" dirty="0">
                <a:cs typeface="Arial" pitchFamily="34" charset="0"/>
              </a:rPr>
              <a:t> about the kinds of tools that need to be reviewed.</a:t>
            </a:r>
            <a:endParaRPr lang="en-US" sz="1200" dirty="0"/>
          </a:p>
          <a:p>
            <a:pPr marL="0" indent="0">
              <a:buNone/>
            </a:pPr>
            <a:endParaRPr lang="en-US" sz="1200"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80</a:t>
            </a:fld>
            <a:endParaRPr lang="en-US"/>
          </a:p>
        </p:txBody>
      </p:sp>
    </p:spTree>
    <p:extLst>
      <p:ext uri="{BB962C8B-B14F-4D97-AF65-F5344CB8AC3E}">
        <p14:creationId xmlns:p14="http://schemas.microsoft.com/office/powerpoint/2010/main" val="41956404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1" dirty="0">
                <a:latin typeface="Times" charset="0"/>
              </a:rPr>
              <a:t>ASK:</a:t>
            </a:r>
            <a:r>
              <a:rPr lang="en-US" b="1" baseline="0" dirty="0">
                <a:latin typeface="Times" charset="0"/>
              </a:rPr>
              <a:t> how do you know what license applies?</a:t>
            </a:r>
            <a:endParaRPr lang="en-US" b="1" dirty="0">
              <a:latin typeface="Times" charset="0"/>
            </a:endParaRPr>
          </a:p>
          <a:p>
            <a:pPr marL="226428" indent="-226428"/>
            <a:r>
              <a:rPr lang="en-US" dirty="0">
                <a:latin typeface="Times" charset="0"/>
              </a:rPr>
              <a:t>Examples of when it’s not so clear:</a:t>
            </a:r>
          </a:p>
          <a:p>
            <a:pPr marL="226428" indent="-226428">
              <a:buFontTx/>
              <a:buAutoNum type="arabicPeriod"/>
            </a:pPr>
            <a:r>
              <a:rPr lang="en-US" dirty="0">
                <a:latin typeface="Times" charset="0"/>
              </a:rPr>
              <a:t>CODE + NO LICENSE – outside research needed (Google code, project site, etc.)</a:t>
            </a:r>
          </a:p>
          <a:p>
            <a:pPr marL="226428" indent="-226428">
              <a:buFontTx/>
              <a:buAutoNum type="arabicPeriod"/>
            </a:pPr>
            <a:r>
              <a:rPr lang="en-US" dirty="0">
                <a:latin typeface="Times" charset="0"/>
              </a:rPr>
              <a:t>LICENSES + NO CODE - Ex: found a folder called </a:t>
            </a:r>
            <a:r>
              <a:rPr lang="ja-JP" altLang="en-US" dirty="0">
                <a:latin typeface="Times" charset="0"/>
              </a:rPr>
              <a:t>“</a:t>
            </a:r>
            <a:r>
              <a:rPr lang="en-US" dirty="0">
                <a:latin typeface="Times" charset="0"/>
              </a:rPr>
              <a:t>3</a:t>
            </a:r>
            <a:r>
              <a:rPr lang="en-US" baseline="30000" dirty="0">
                <a:latin typeface="Times" charset="0"/>
              </a:rPr>
              <a:t>rd</a:t>
            </a:r>
            <a:r>
              <a:rPr lang="en-US" dirty="0">
                <a:latin typeface="Times" charset="0"/>
              </a:rPr>
              <a:t> party licenses</a:t>
            </a:r>
            <a:r>
              <a:rPr lang="ja-JP" altLang="en-US" dirty="0">
                <a:latin typeface="Times" charset="0"/>
              </a:rPr>
              <a:t>”</a:t>
            </a:r>
            <a:r>
              <a:rPr lang="en-US" dirty="0">
                <a:latin typeface="Times" charset="0"/>
              </a:rPr>
              <a:t> with a bunch of licenses and no associated code in that directory</a:t>
            </a:r>
          </a:p>
          <a:p>
            <a:pPr marL="226428" indent="-226428">
              <a:buFontTx/>
              <a:buAutoNum type="arabicPeriod"/>
            </a:pPr>
            <a:r>
              <a:rPr lang="en-US" dirty="0">
                <a:latin typeface="Times" charset="0"/>
              </a:rPr>
              <a:t>UNCLEAR LICENSE – many scenarios of this… e.g.,</a:t>
            </a:r>
            <a:r>
              <a:rPr lang="en-US" baseline="0" dirty="0">
                <a:latin typeface="Times" charset="0"/>
              </a:rPr>
              <a:t> “this is licensed under the same license as Ruby”</a:t>
            </a:r>
            <a:endParaRPr lang="en-US" dirty="0">
              <a:latin typeface="Times" charset="0"/>
            </a:endParaRPr>
          </a:p>
          <a:p>
            <a:pPr marL="226428" marR="0" indent="-226428" algn="l" defTabSz="1192914" rtl="0" eaLnBrk="1" fontAlgn="auto" latinLnBrk="0" hangingPunct="1">
              <a:lnSpc>
                <a:spcPct val="100000"/>
              </a:lnSpc>
              <a:spcBef>
                <a:spcPts val="0"/>
              </a:spcBef>
              <a:spcAft>
                <a:spcPts val="0"/>
              </a:spcAft>
              <a:buClrTx/>
              <a:buSzTx/>
              <a:buFontTx/>
              <a:buNone/>
              <a:tabLst/>
              <a:defRPr/>
            </a:pPr>
            <a:endParaRPr lang="en-US" dirty="0">
              <a:latin typeface="Times" charset="0"/>
            </a:endParaRPr>
          </a:p>
          <a:p>
            <a:pPr marL="226428" marR="0" indent="-226428" algn="l" defTabSz="1192914" rtl="0" eaLnBrk="1" fontAlgn="auto" latinLnBrk="0" hangingPunct="1">
              <a:lnSpc>
                <a:spcPct val="100000"/>
              </a:lnSpc>
              <a:spcBef>
                <a:spcPts val="0"/>
              </a:spcBef>
              <a:spcAft>
                <a:spcPts val="0"/>
              </a:spcAft>
              <a:buClrTx/>
              <a:buSzTx/>
              <a:buFontTx/>
              <a:buNone/>
              <a:tabLst/>
              <a:defRPr/>
            </a:pPr>
            <a:r>
              <a:rPr lang="en-US" dirty="0">
                <a:latin typeface="Times" charset="0"/>
              </a:rPr>
              <a:t>Scanning is not</a:t>
            </a:r>
            <a:r>
              <a:rPr lang="en-US" baseline="0" dirty="0">
                <a:latin typeface="Times" charset="0"/>
              </a:rPr>
              <a:t> the end-all, be-all solution either…</a:t>
            </a:r>
            <a:endParaRPr lang="en-US" dirty="0">
              <a:latin typeface="Times" charset="0"/>
            </a:endParaRPr>
          </a:p>
          <a:p>
            <a:pPr marL="226428" indent="-226428"/>
            <a:endParaRPr lang="en-US" dirty="0">
              <a:latin typeface="Times" charset="0"/>
            </a:endParaRPr>
          </a:p>
          <a:p>
            <a:pPr marL="226428" indent="-226428"/>
            <a:r>
              <a:rPr lang="en-US" b="1" dirty="0">
                <a:latin typeface="Times" charset="0"/>
              </a:rPr>
              <a:t>From a development perspective – what do you think best practice would look like?</a:t>
            </a:r>
          </a:p>
        </p:txBody>
      </p:sp>
    </p:spTree>
    <p:extLst>
      <p:ext uri="{BB962C8B-B14F-4D97-AF65-F5344CB8AC3E}">
        <p14:creationId xmlns:p14="http://schemas.microsoft.com/office/powerpoint/2010/main" val="5011420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841024A-B8CA-428A-A893-6C489152C480}" type="slidenum">
              <a:rPr lang="en-US" smtClean="0"/>
              <a:pPr/>
              <a:t>82</a:t>
            </a:fld>
            <a:endParaRPr lang="en-US" dirty="0"/>
          </a:p>
        </p:txBody>
      </p:sp>
      <p:sp>
        <p:nvSpPr>
          <p:cNvPr id="6" name="Slide Image Placeholder 5"/>
          <p:cNvSpPr>
            <a:spLocks noGrp="1" noRot="1" noChangeAspect="1"/>
          </p:cNvSpPr>
          <p:nvPr>
            <p:ph type="sldImg"/>
          </p:nvPr>
        </p:nvSpPr>
        <p:spPr>
          <a:xfrm>
            <a:off x="647700" y="836613"/>
            <a:ext cx="5689600" cy="3200400"/>
          </a:xfrm>
        </p:spPr>
      </p:sp>
      <p:sp>
        <p:nvSpPr>
          <p:cNvPr id="7" name="Notes Placeholder 6"/>
          <p:cNvSpPr>
            <a:spLocks noGrp="1"/>
          </p:cNvSpPr>
          <p:nvPr>
            <p:ph type="body" idx="1"/>
          </p:nvPr>
        </p:nvSpPr>
        <p:spPr/>
        <p:txBody>
          <a:bodyPr>
            <a:normAutofit/>
          </a:bodyPr>
          <a:lstStyle/>
          <a:p>
            <a:pPr marL="0" indent="0">
              <a:buNone/>
            </a:pPr>
            <a:r>
              <a:rPr lang="en-US" sz="1000" dirty="0"/>
              <a:t>In developing a description</a:t>
            </a:r>
            <a:r>
              <a:rPr lang="en-US" sz="1000" baseline="0" dirty="0"/>
              <a:t> for the review</a:t>
            </a:r>
            <a:r>
              <a:rPr lang="en-US" sz="1000" dirty="0"/>
              <a:t> you will answer</a:t>
            </a:r>
            <a:r>
              <a:rPr lang="en-US" sz="1000" baseline="0" dirty="0"/>
              <a:t> three general questions about the Open Source you want to use.</a:t>
            </a:r>
            <a:r>
              <a:rPr lang="en-US" sz="1000" dirty="0"/>
              <a:t> </a:t>
            </a:r>
          </a:p>
          <a:p>
            <a:pPr marL="0" indent="0">
              <a:buNone/>
            </a:pPr>
            <a:endParaRPr lang="en-US" sz="1000" dirty="0"/>
          </a:p>
          <a:p>
            <a:pPr marL="0" indent="0">
              <a:buNone/>
            </a:pPr>
            <a:r>
              <a:rPr lang="en-US" sz="1000" dirty="0"/>
              <a:t>What is it?</a:t>
            </a:r>
          </a:p>
          <a:p>
            <a:pPr marL="0" indent="0">
              <a:buNone/>
            </a:pPr>
            <a:r>
              <a:rPr lang="en-US" sz="1000" dirty="0"/>
              <a:t>How do you want to use it?</a:t>
            </a:r>
          </a:p>
          <a:p>
            <a:pPr marL="0" indent="0">
              <a:buNone/>
            </a:pPr>
            <a:r>
              <a:rPr lang="en-US" sz="1000" dirty="0"/>
              <a:t>Who gets it</a:t>
            </a:r>
            <a:r>
              <a:rPr lang="en-US" sz="1000" baseline="0" dirty="0"/>
              <a:t> and how?</a:t>
            </a:r>
          </a:p>
          <a:p>
            <a:pPr marL="0" indent="0">
              <a:buNone/>
            </a:pPr>
            <a:endParaRPr lang="en-US" sz="1000" baseline="0" dirty="0"/>
          </a:p>
          <a:p>
            <a:pPr marL="0" indent="0" defTabSz="966576">
              <a:buNone/>
              <a:defRPr/>
            </a:pPr>
            <a:r>
              <a:rPr lang="en-US" sz="1000" baseline="0" dirty="0"/>
              <a:t>To answer “what is it?”, you will provide documentation.</a:t>
            </a:r>
            <a:endParaRPr lang="en-US" sz="1000" dirty="0"/>
          </a:p>
          <a:p>
            <a:pPr defTabSz="929556">
              <a:defRPr/>
            </a:pPr>
            <a:endParaRPr lang="en-US" sz="1000" dirty="0"/>
          </a:p>
          <a:p>
            <a:endParaRPr lang="en-US" sz="1000" dirty="0"/>
          </a:p>
        </p:txBody>
      </p:sp>
    </p:spTree>
    <p:extLst>
      <p:ext uri="{BB962C8B-B14F-4D97-AF65-F5344CB8AC3E}">
        <p14:creationId xmlns:p14="http://schemas.microsoft.com/office/powerpoint/2010/main" val="15471143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841024A-B8CA-428A-A893-6C489152C480}" type="slidenum">
              <a:rPr lang="en-US" smtClean="0"/>
              <a:pPr/>
              <a:t>83</a:t>
            </a:fld>
            <a:endParaRPr lang="en-US" dirty="0"/>
          </a:p>
        </p:txBody>
      </p:sp>
      <p:sp>
        <p:nvSpPr>
          <p:cNvPr id="6" name="Slide Image Placeholder 5"/>
          <p:cNvSpPr>
            <a:spLocks noGrp="1" noRot="1" noChangeAspect="1"/>
          </p:cNvSpPr>
          <p:nvPr>
            <p:ph type="sldImg"/>
          </p:nvPr>
        </p:nvSpPr>
        <p:spPr>
          <a:xfrm>
            <a:off x="647700" y="836613"/>
            <a:ext cx="5689600" cy="3200400"/>
          </a:xfrm>
        </p:spPr>
      </p:sp>
      <p:sp>
        <p:nvSpPr>
          <p:cNvPr id="7" name="Notes Placeholder 6"/>
          <p:cNvSpPr>
            <a:spLocks noGrp="1"/>
          </p:cNvSpPr>
          <p:nvPr>
            <p:ph type="body" idx="1"/>
          </p:nvPr>
        </p:nvSpPr>
        <p:spPr/>
        <p:txBody>
          <a:bodyPr>
            <a:normAutofit/>
          </a:bodyPr>
          <a:lstStyle/>
          <a:p>
            <a:pPr marL="0" indent="0">
              <a:buNone/>
            </a:pPr>
            <a:r>
              <a:rPr lang="en-US" sz="1000" dirty="0"/>
              <a:t>For all Open Source in your project, you will need to identify and provide </a:t>
            </a:r>
            <a:r>
              <a:rPr lang="en-US" sz="1000" baseline="0" dirty="0"/>
              <a:t>a copy of any applicable license.</a:t>
            </a:r>
          </a:p>
          <a:p>
            <a:pPr marL="0" indent="0">
              <a:buNone/>
            </a:pPr>
            <a:endParaRPr lang="en-US" sz="1000" baseline="0" dirty="0"/>
          </a:p>
          <a:p>
            <a:pPr marL="0" indent="0" defTabSz="966576">
              <a:lnSpc>
                <a:spcPct val="100000"/>
              </a:lnSpc>
              <a:spcAft>
                <a:spcPts val="0"/>
              </a:spcAft>
              <a:buClrTx/>
              <a:buNone/>
              <a:defRPr/>
            </a:pPr>
            <a:r>
              <a:rPr lang="en-US" sz="1000" baseline="0" dirty="0"/>
              <a:t>If you are using multiple Open Source components in your project, make sure that you provide copies of all the licenses.</a:t>
            </a:r>
          </a:p>
          <a:p>
            <a:pPr marL="0" indent="0" defTabSz="966576">
              <a:lnSpc>
                <a:spcPct val="100000"/>
              </a:lnSpc>
              <a:spcAft>
                <a:spcPts val="0"/>
              </a:spcAft>
              <a:buClrTx/>
              <a:buNone/>
              <a:defRPr/>
            </a:pPr>
            <a:endParaRPr lang="en-US" sz="1000" baseline="0" dirty="0"/>
          </a:p>
          <a:p>
            <a:pPr marL="0" indent="0">
              <a:buNone/>
            </a:pPr>
            <a:r>
              <a:rPr lang="en-US" sz="1000" baseline="0" dirty="0"/>
              <a:t>If there is no license statement or indication of a license, make a note of it.  This information will be needed as part of the review.</a:t>
            </a:r>
            <a:endParaRPr lang="en-US" sz="1000" dirty="0"/>
          </a:p>
          <a:p>
            <a:endParaRPr lang="en-US" sz="1000" dirty="0"/>
          </a:p>
          <a:p>
            <a:endParaRPr lang="en-US" sz="1000" dirty="0"/>
          </a:p>
        </p:txBody>
      </p:sp>
    </p:spTree>
    <p:extLst>
      <p:ext uri="{BB962C8B-B14F-4D97-AF65-F5344CB8AC3E}">
        <p14:creationId xmlns:p14="http://schemas.microsoft.com/office/powerpoint/2010/main" val="834021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841024A-B8CA-428A-A893-6C489152C480}" type="slidenum">
              <a:rPr lang="en-US" smtClean="0"/>
              <a:pPr/>
              <a:t>84</a:t>
            </a:fld>
            <a:endParaRPr lang="en-US" dirty="0"/>
          </a:p>
        </p:txBody>
      </p:sp>
      <p:sp>
        <p:nvSpPr>
          <p:cNvPr id="6" name="Slide Image Placeholder 5"/>
          <p:cNvSpPr>
            <a:spLocks noGrp="1" noRot="1" noChangeAspect="1"/>
          </p:cNvSpPr>
          <p:nvPr>
            <p:ph type="sldImg"/>
          </p:nvPr>
        </p:nvSpPr>
        <p:spPr>
          <a:xfrm>
            <a:off x="647700" y="836613"/>
            <a:ext cx="5689600" cy="3200400"/>
          </a:xfrm>
        </p:spPr>
      </p:sp>
      <p:sp>
        <p:nvSpPr>
          <p:cNvPr id="7" name="Notes Placeholder 6"/>
          <p:cNvSpPr>
            <a:spLocks noGrp="1"/>
          </p:cNvSpPr>
          <p:nvPr>
            <p:ph type="body" idx="1"/>
          </p:nvPr>
        </p:nvSpPr>
        <p:spPr/>
        <p:txBody>
          <a:bodyPr>
            <a:normAutofit/>
          </a:bodyPr>
          <a:lstStyle/>
          <a:p>
            <a:pPr marL="0" lvl="1" indent="0" defTabSz="929556">
              <a:buNone/>
              <a:defRPr/>
            </a:pPr>
            <a:r>
              <a:rPr lang="en-US" sz="1000" dirty="0">
                <a:solidFill>
                  <a:schemeClr val="tx1"/>
                </a:solidFill>
              </a:rPr>
              <a:t>This is an example of a BSD-type license. Even if you don’t see a copyright statement, assume that the work is copyrighted.</a:t>
            </a:r>
          </a:p>
          <a:p>
            <a:endParaRPr lang="en-US" sz="1000" dirty="0">
              <a:solidFill>
                <a:schemeClr val="tx1"/>
              </a:solidFill>
            </a:endParaRPr>
          </a:p>
          <a:p>
            <a:endParaRPr lang="en-US" sz="1000" dirty="0">
              <a:solidFill>
                <a:schemeClr val="tx1"/>
              </a:solidFill>
            </a:endParaRPr>
          </a:p>
          <a:p>
            <a:endParaRPr lang="en-US" sz="1000" dirty="0">
              <a:solidFill>
                <a:schemeClr val="tx1"/>
              </a:solidFill>
            </a:endParaRPr>
          </a:p>
          <a:p>
            <a:pPr marL="0" indent="0">
              <a:buNone/>
            </a:pPr>
            <a:endParaRPr lang="en-US" sz="1000" dirty="0">
              <a:solidFill>
                <a:schemeClr val="tx1"/>
              </a:solidFill>
            </a:endParaRPr>
          </a:p>
          <a:p>
            <a:pPr marL="0" indent="0">
              <a:buNone/>
            </a:pPr>
            <a:endParaRPr lang="en-US" sz="1000" dirty="0">
              <a:solidFill>
                <a:schemeClr val="tx1"/>
              </a:solidFill>
            </a:endParaRPr>
          </a:p>
          <a:p>
            <a:endParaRPr lang="en-US" sz="1000" dirty="0">
              <a:solidFill>
                <a:schemeClr val="tx1"/>
              </a:solidFill>
            </a:endParaRPr>
          </a:p>
          <a:p>
            <a:endParaRPr lang="en-US" sz="1000" dirty="0">
              <a:solidFill>
                <a:schemeClr val="tx1"/>
              </a:solidFill>
            </a:endParaRPr>
          </a:p>
          <a:p>
            <a:endParaRPr lang="en-US" sz="1000" dirty="0"/>
          </a:p>
          <a:p>
            <a:endParaRPr lang="en-US" sz="1000" dirty="0"/>
          </a:p>
        </p:txBody>
      </p:sp>
    </p:spTree>
    <p:extLst>
      <p:ext uri="{BB962C8B-B14F-4D97-AF65-F5344CB8AC3E}">
        <p14:creationId xmlns:p14="http://schemas.microsoft.com/office/powerpoint/2010/main" val="21402628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in doubt, ask… usuall</a:t>
            </a:r>
            <a:r>
              <a:rPr lang="en-US" baseline="0" dirty="0"/>
              <a:t>y people are receptive to answering your question or fixing the lack of information</a:t>
            </a:r>
            <a:endParaRPr lang="en-US" dirty="0"/>
          </a:p>
        </p:txBody>
      </p:sp>
      <p:sp>
        <p:nvSpPr>
          <p:cNvPr id="4" name="Slide Number Placeholder 3"/>
          <p:cNvSpPr>
            <a:spLocks noGrp="1"/>
          </p:cNvSpPr>
          <p:nvPr>
            <p:ph type="sldNum" sz="quarter" idx="10"/>
          </p:nvPr>
        </p:nvSpPr>
        <p:spPr/>
        <p:txBody>
          <a:bodyPr/>
          <a:lstStyle/>
          <a:p>
            <a:fld id="{291D6620-1219-4321-B933-F8804B980E90}" type="slidenum">
              <a:rPr lang="en-GB" smtClean="0"/>
              <a:t>85</a:t>
            </a:fld>
            <a:endParaRPr lang="en-GB"/>
          </a:p>
        </p:txBody>
      </p:sp>
    </p:spTree>
    <p:extLst>
      <p:ext uri="{BB962C8B-B14F-4D97-AF65-F5344CB8AC3E}">
        <p14:creationId xmlns:p14="http://schemas.microsoft.com/office/powerpoint/2010/main" val="35527000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would be better if it said: </a:t>
            </a:r>
          </a:p>
          <a:p>
            <a:r>
              <a:rPr lang="en-US" baseline="0" dirty="0"/>
              <a:t>“Jetty is </a:t>
            </a:r>
            <a:r>
              <a:rPr lang="en-US" b="1" baseline="0" dirty="0"/>
              <a:t>disjunctively</a:t>
            </a:r>
            <a:r>
              <a:rPr lang="en-US" baseline="0" dirty="0"/>
              <a:t> licensed under… Apache-2.0 </a:t>
            </a:r>
            <a:r>
              <a:rPr lang="en-US" b="1" baseline="0" dirty="0"/>
              <a:t>or</a:t>
            </a:r>
            <a:r>
              <a:rPr lang="en-US" baseline="0" dirty="0"/>
              <a:t> EPL-1.0…”</a:t>
            </a:r>
          </a:p>
          <a:p>
            <a:r>
              <a:rPr lang="en-US" baseline="0" dirty="0"/>
              <a:t>Instead of using the words “both” and “and”</a:t>
            </a:r>
          </a:p>
        </p:txBody>
      </p:sp>
      <p:sp>
        <p:nvSpPr>
          <p:cNvPr id="4" name="Slide Number Placeholder 3"/>
          <p:cNvSpPr>
            <a:spLocks noGrp="1"/>
          </p:cNvSpPr>
          <p:nvPr>
            <p:ph type="sldNum" sz="quarter" idx="10"/>
          </p:nvPr>
        </p:nvSpPr>
        <p:spPr/>
        <p:txBody>
          <a:bodyPr/>
          <a:lstStyle/>
          <a:p>
            <a:fld id="{291D6620-1219-4321-B933-F8804B980E90}" type="slidenum">
              <a:rPr lang="en-GB" smtClean="0"/>
              <a:t>86</a:t>
            </a:fld>
            <a:endParaRPr lang="en-GB"/>
          </a:p>
        </p:txBody>
      </p:sp>
    </p:spTree>
    <p:extLst>
      <p:ext uri="{BB962C8B-B14F-4D97-AF65-F5344CB8AC3E}">
        <p14:creationId xmlns:p14="http://schemas.microsoft.com/office/powerpoint/2010/main" val="1819649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Quick explanation</a:t>
            </a:r>
            <a:r>
              <a:rPr lang="en-US" baseline="0" dirty="0"/>
              <a:t> of each: gloss over trade secrets and trademark law;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Main focus on copyright law, since that is the most relevant when it comes to open source licenses and their interpretation (compliance) and patent law (are there patent grants implicated and to what extent)</a:t>
            </a:r>
            <a:r>
              <a:rPr lang="en-GB" baseline="0" dirty="0"/>
              <a:t> (</a:t>
            </a:r>
            <a:r>
              <a:rPr lang="en-US" baseline="0" dirty="0"/>
              <a:t>Trademark too, but not going to focus on here)</a:t>
            </a:r>
          </a:p>
          <a:p>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6</a:t>
            </a:fld>
            <a:endParaRPr lang="en-GB"/>
          </a:p>
        </p:txBody>
      </p:sp>
    </p:spTree>
    <p:extLst>
      <p:ext uri="{BB962C8B-B14F-4D97-AF65-F5344CB8AC3E}">
        <p14:creationId xmlns:p14="http://schemas.microsoft.com/office/powerpoint/2010/main" val="20255529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841024A-B8CA-428A-A893-6C489152C480}" type="slidenum">
              <a:rPr lang="en-US" smtClean="0"/>
              <a:pPr/>
              <a:t>87</a:t>
            </a:fld>
            <a:endParaRPr lang="en-US" dirty="0"/>
          </a:p>
        </p:txBody>
      </p:sp>
      <p:sp>
        <p:nvSpPr>
          <p:cNvPr id="6" name="Slide Image Placeholder 5"/>
          <p:cNvSpPr>
            <a:spLocks noGrp="1" noRot="1" noChangeAspect="1"/>
          </p:cNvSpPr>
          <p:nvPr>
            <p:ph type="sldImg"/>
          </p:nvPr>
        </p:nvSpPr>
        <p:spPr>
          <a:xfrm>
            <a:off x="647700" y="836613"/>
            <a:ext cx="5689600" cy="3200400"/>
          </a:xfrm>
        </p:spPr>
      </p:sp>
      <p:sp>
        <p:nvSpPr>
          <p:cNvPr id="7" name="Notes Placeholder 6"/>
          <p:cNvSpPr>
            <a:spLocks noGrp="1"/>
          </p:cNvSpPr>
          <p:nvPr>
            <p:ph type="body" idx="1"/>
          </p:nvPr>
        </p:nvSpPr>
        <p:spPr/>
        <p:txBody>
          <a:bodyPr>
            <a:normAutofit/>
          </a:bodyPr>
          <a:lstStyle/>
          <a:p>
            <a:pPr marL="0" indent="0">
              <a:buNone/>
            </a:pPr>
            <a:r>
              <a:rPr lang="en-US" sz="1000" dirty="0"/>
              <a:t>License and copyright information</a:t>
            </a:r>
            <a:r>
              <a:rPr lang="en-US" sz="1000" baseline="0" dirty="0"/>
              <a:t> may be in the code, accompanying files or elsewhere on the site.</a:t>
            </a:r>
          </a:p>
          <a:p>
            <a:pPr marL="0" indent="0">
              <a:buNone/>
            </a:pPr>
            <a:endParaRPr lang="en-US" sz="1000" baseline="0" dirty="0"/>
          </a:p>
          <a:p>
            <a:pPr marL="0" indent="0">
              <a:buNone/>
            </a:pPr>
            <a:r>
              <a:rPr lang="en-US" sz="1000" baseline="0" dirty="0"/>
              <a:t>You also need to provide a copy of any notice documents or files, such as license.txt, copying, and readme.</a:t>
            </a:r>
          </a:p>
          <a:p>
            <a:pPr marL="181233" indent="-181233">
              <a:buFont typeface="Arial" pitchFamily="34" charset="0"/>
              <a:buChar char="•"/>
            </a:pPr>
            <a:endParaRPr lang="en-US" sz="1000" baseline="0" dirty="0"/>
          </a:p>
          <a:p>
            <a:pPr marL="0" indent="0">
              <a:buNone/>
            </a:pPr>
            <a:r>
              <a:rPr lang="en-US" sz="1000" baseline="0" dirty="0"/>
              <a:t>In addition, provide a copy of any FAQs or Terms of Use from the site.  There may be wording in FAQs and notice documentation that might have important information.</a:t>
            </a:r>
          </a:p>
          <a:p>
            <a:pPr marL="0" indent="0" defTabSz="929556">
              <a:lnSpc>
                <a:spcPct val="100000"/>
              </a:lnSpc>
              <a:spcAft>
                <a:spcPts val="0"/>
              </a:spcAft>
              <a:buClrTx/>
              <a:buNone/>
              <a:defRPr/>
            </a:pPr>
            <a:endParaRPr lang="en-US" sz="1000" dirty="0"/>
          </a:p>
          <a:p>
            <a:endParaRPr lang="en-US" sz="1000" dirty="0"/>
          </a:p>
          <a:p>
            <a:pPr marL="0" indent="0">
              <a:buNone/>
            </a:pPr>
            <a:endParaRPr lang="en-US" sz="1000" dirty="0"/>
          </a:p>
          <a:p>
            <a:endParaRPr lang="en-US" sz="1000" dirty="0"/>
          </a:p>
        </p:txBody>
      </p:sp>
    </p:spTree>
    <p:extLst>
      <p:ext uri="{BB962C8B-B14F-4D97-AF65-F5344CB8AC3E}">
        <p14:creationId xmlns:p14="http://schemas.microsoft.com/office/powerpoint/2010/main" val="20717740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841024A-B8CA-428A-A893-6C489152C480}" type="slidenum">
              <a:rPr lang="en-US" smtClean="0"/>
              <a:pPr/>
              <a:t>88</a:t>
            </a:fld>
            <a:endParaRPr lang="en-US" dirty="0"/>
          </a:p>
        </p:txBody>
      </p:sp>
      <p:sp>
        <p:nvSpPr>
          <p:cNvPr id="6" name="Slide Image Placeholder 5"/>
          <p:cNvSpPr>
            <a:spLocks noGrp="1" noRot="1" noChangeAspect="1"/>
          </p:cNvSpPr>
          <p:nvPr>
            <p:ph type="sldImg"/>
          </p:nvPr>
        </p:nvSpPr>
        <p:spPr>
          <a:xfrm>
            <a:off x="647700" y="836613"/>
            <a:ext cx="5689600" cy="3200400"/>
          </a:xfrm>
        </p:spPr>
      </p:sp>
      <p:sp>
        <p:nvSpPr>
          <p:cNvPr id="7" name="Notes Placeholder 6"/>
          <p:cNvSpPr>
            <a:spLocks noGrp="1"/>
          </p:cNvSpPr>
          <p:nvPr>
            <p:ph type="body" idx="1"/>
          </p:nvPr>
        </p:nvSpPr>
        <p:spPr/>
        <p:txBody>
          <a:bodyPr>
            <a:normAutofit/>
          </a:bodyPr>
          <a:lstStyle/>
          <a:p>
            <a:pPr marL="0" indent="0" defTabSz="966576">
              <a:lnSpc>
                <a:spcPct val="100000"/>
              </a:lnSpc>
              <a:spcAft>
                <a:spcPts val="0"/>
              </a:spcAft>
              <a:buClrTx/>
              <a:buNone/>
              <a:defRPr/>
            </a:pPr>
            <a:r>
              <a:rPr lang="en-US" sz="1000" dirty="0"/>
              <a:t>You will also need to record the origin - where the Open Source project materials came from. </a:t>
            </a:r>
          </a:p>
          <a:p>
            <a:pPr marL="0" indent="0" defTabSz="966576">
              <a:lnSpc>
                <a:spcPct val="100000"/>
              </a:lnSpc>
              <a:spcAft>
                <a:spcPts val="0"/>
              </a:spcAft>
              <a:buClrTx/>
              <a:buNone/>
              <a:defRPr/>
            </a:pPr>
            <a:endParaRPr lang="en-US" sz="1000" dirty="0"/>
          </a:p>
          <a:p>
            <a:pPr marL="0" indent="0" defTabSz="966576">
              <a:lnSpc>
                <a:spcPct val="100000"/>
              </a:lnSpc>
              <a:spcAft>
                <a:spcPts val="0"/>
              </a:spcAft>
              <a:buClrTx/>
              <a:buNone/>
              <a:defRPr/>
            </a:pPr>
            <a:r>
              <a:rPr lang="en-US" sz="1000" dirty="0"/>
              <a:t>Origin information might include the author’s name, the site where you downloaded the Open Source, when it was created, for which open source project it was created, hosting site’s URL, h</a:t>
            </a:r>
            <a:r>
              <a:rPr lang="en-US" sz="1000" dirty="0">
                <a:cs typeface="Arial" pitchFamily="34" charset="0"/>
              </a:rPr>
              <a:t>ow the files were created, and any tools that were used to create the files.  The more information you can provide, the easier it will be to confirm the applicable license.</a:t>
            </a:r>
          </a:p>
          <a:p>
            <a:pPr marL="0" indent="0" defTabSz="966576">
              <a:lnSpc>
                <a:spcPct val="100000"/>
              </a:lnSpc>
              <a:spcAft>
                <a:spcPts val="0"/>
              </a:spcAft>
              <a:buClrTx/>
              <a:buNone/>
              <a:defRPr/>
            </a:pPr>
            <a:endParaRPr lang="en-US" sz="1000" dirty="0">
              <a:cs typeface="Arial" pitchFamily="34" charset="0"/>
            </a:endParaRPr>
          </a:p>
          <a:p>
            <a:pPr marL="0" indent="0" defTabSz="966576">
              <a:lnSpc>
                <a:spcPct val="100000"/>
              </a:lnSpc>
              <a:spcAft>
                <a:spcPts val="0"/>
              </a:spcAft>
              <a:buClrTx/>
              <a:buNone/>
              <a:defRPr/>
            </a:pPr>
            <a:r>
              <a:rPr lang="en-US" sz="1000" dirty="0">
                <a:cs typeface="Arial" pitchFamily="34" charset="0"/>
              </a:rPr>
              <a:t>In the next section we’ll talk</a:t>
            </a:r>
            <a:r>
              <a:rPr lang="en-US" sz="1000" baseline="0" dirty="0">
                <a:cs typeface="Arial" pitchFamily="34" charset="0"/>
              </a:rPr>
              <a:t> about the kinds of tools that need to be reviewed.</a:t>
            </a:r>
            <a:endParaRPr lang="en-US" sz="1000" dirty="0"/>
          </a:p>
          <a:p>
            <a:pPr marL="0" indent="0" defTabSz="929556">
              <a:lnSpc>
                <a:spcPct val="100000"/>
              </a:lnSpc>
              <a:spcAft>
                <a:spcPts val="0"/>
              </a:spcAft>
              <a:buClrTx/>
              <a:buNone/>
              <a:defRPr/>
            </a:pPr>
            <a:endParaRPr lang="en-US" sz="1000" dirty="0"/>
          </a:p>
          <a:p>
            <a:endParaRPr lang="en-US" sz="1000" dirty="0"/>
          </a:p>
          <a:p>
            <a:endParaRPr lang="en-US" sz="1000" dirty="0"/>
          </a:p>
          <a:p>
            <a:endParaRPr lang="en-US" sz="1000" dirty="0"/>
          </a:p>
        </p:txBody>
      </p:sp>
    </p:spTree>
    <p:extLst>
      <p:ext uri="{BB962C8B-B14F-4D97-AF65-F5344CB8AC3E}">
        <p14:creationId xmlns:p14="http://schemas.microsoft.com/office/powerpoint/2010/main" val="14524724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841024A-B8CA-428A-A893-6C489152C480}" type="slidenum">
              <a:rPr lang="en-US" smtClean="0"/>
              <a:pPr/>
              <a:t>89</a:t>
            </a:fld>
            <a:endParaRPr lang="en-US" dirty="0"/>
          </a:p>
        </p:txBody>
      </p:sp>
      <p:sp>
        <p:nvSpPr>
          <p:cNvPr id="6" name="Slide Image Placeholder 5"/>
          <p:cNvSpPr>
            <a:spLocks noGrp="1" noRot="1" noChangeAspect="1"/>
          </p:cNvSpPr>
          <p:nvPr>
            <p:ph type="sldImg"/>
          </p:nvPr>
        </p:nvSpPr>
        <p:spPr>
          <a:xfrm>
            <a:off x="647700" y="836613"/>
            <a:ext cx="5689600" cy="3200400"/>
          </a:xfrm>
        </p:spPr>
      </p:sp>
      <p:sp>
        <p:nvSpPr>
          <p:cNvPr id="7" name="Notes Placeholder 6"/>
          <p:cNvSpPr>
            <a:spLocks noGrp="1"/>
          </p:cNvSpPr>
          <p:nvPr>
            <p:ph type="body" idx="1"/>
          </p:nvPr>
        </p:nvSpPr>
        <p:spPr/>
        <p:txBody>
          <a:bodyPr>
            <a:normAutofit/>
          </a:bodyPr>
          <a:lstStyle/>
          <a:p>
            <a:pPr marL="0" indent="0">
              <a:buNone/>
            </a:pPr>
            <a:r>
              <a:rPr lang="en-US" sz="1000" dirty="0"/>
              <a:t>In addition to providing all of the documentation that describes what it is, you need to explain how you want to use the Open Source material.</a:t>
            </a:r>
          </a:p>
          <a:p>
            <a:pPr defTabSz="929556">
              <a:defRPr/>
            </a:pPr>
            <a:endParaRPr lang="en-US" sz="1000" dirty="0"/>
          </a:p>
          <a:p>
            <a:endParaRPr lang="en-US" sz="1000" dirty="0"/>
          </a:p>
        </p:txBody>
      </p:sp>
    </p:spTree>
    <p:extLst>
      <p:ext uri="{BB962C8B-B14F-4D97-AF65-F5344CB8AC3E}">
        <p14:creationId xmlns:p14="http://schemas.microsoft.com/office/powerpoint/2010/main" val="11669928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29556" rtl="0" eaLnBrk="1" fontAlgn="auto" latinLnBrk="0" hangingPunct="1">
              <a:lnSpc>
                <a:spcPct val="95000"/>
              </a:lnSpc>
              <a:spcBef>
                <a:spcPts val="0"/>
              </a:spcBef>
              <a:spcAft>
                <a:spcPts val="300"/>
              </a:spcAft>
              <a:buClr>
                <a:schemeClr val="accent1"/>
              </a:buClr>
              <a:buSzTx/>
              <a:buFont typeface="Wingdings" pitchFamily="2" charset="2"/>
              <a:buNone/>
              <a:tabLst/>
              <a:defRPr/>
            </a:pPr>
            <a:r>
              <a:rPr lang="en-US" sz="1200" dirty="0"/>
              <a:t>When discussing how you want to use the Open Source module, an important concept is the idea of derivative works.  There are many ways that another work can be used with our work that might create a derivative work.</a:t>
            </a:r>
          </a:p>
          <a:p>
            <a:pPr marL="0" marR="0" indent="0" algn="l" defTabSz="929556" rtl="0" eaLnBrk="1" fontAlgn="auto" latinLnBrk="0" hangingPunct="1">
              <a:lnSpc>
                <a:spcPct val="95000"/>
              </a:lnSpc>
              <a:spcBef>
                <a:spcPts val="0"/>
              </a:spcBef>
              <a:spcAft>
                <a:spcPts val="300"/>
              </a:spcAft>
              <a:buClr>
                <a:schemeClr val="accent1"/>
              </a:buClr>
              <a:buSzTx/>
              <a:buFont typeface="Wingdings" pitchFamily="2" charset="2"/>
              <a:buNone/>
              <a:tabLst/>
              <a:defRPr/>
            </a:pPr>
            <a:endParaRPr lang="en-US" sz="1200" dirty="0"/>
          </a:p>
          <a:p>
            <a:pPr marL="0" marR="0" indent="0" algn="l" defTabSz="929556" rtl="0" eaLnBrk="1" fontAlgn="auto" latinLnBrk="0" hangingPunct="1">
              <a:lnSpc>
                <a:spcPct val="95000"/>
              </a:lnSpc>
              <a:spcBef>
                <a:spcPts val="0"/>
              </a:spcBef>
              <a:spcAft>
                <a:spcPts val="300"/>
              </a:spcAft>
              <a:buClr>
                <a:schemeClr val="accent1"/>
              </a:buClr>
              <a:buSzTx/>
              <a:buFont typeface="Wingdings" pitchFamily="2" charset="2"/>
              <a:buNone/>
              <a:tabLst/>
              <a:defRPr/>
            </a:pPr>
            <a:r>
              <a:rPr lang="en-US" sz="1200" dirty="0"/>
              <a:t>As</a:t>
            </a:r>
            <a:r>
              <a:rPr lang="en-US" sz="1200" baseline="0" dirty="0"/>
              <a:t> a caveat, this idea of derivative works is very complex.  Whether a derivative work is created can depend on multiple factors including the applicable law and open source license, in addition to the implementation details.  This is an area where Legal and Engineering need to work together closely on a case-by-case basis to arrive at the right conclusion.</a:t>
            </a:r>
            <a:endParaRPr lang="en-US" sz="1200" dirty="0"/>
          </a:p>
          <a:p>
            <a:pPr marL="0" marR="0" indent="0" algn="l" defTabSz="929556" rtl="0" eaLnBrk="1" fontAlgn="auto" latinLnBrk="0" hangingPunct="1">
              <a:lnSpc>
                <a:spcPct val="95000"/>
              </a:lnSpc>
              <a:spcBef>
                <a:spcPts val="0"/>
              </a:spcBef>
              <a:spcAft>
                <a:spcPts val="300"/>
              </a:spcAft>
              <a:buClr>
                <a:schemeClr val="accent1"/>
              </a:buClr>
              <a:buSzTx/>
              <a:buFont typeface="Wingdings" pitchFamily="2" charset="2"/>
              <a:buNone/>
              <a:tabLst/>
              <a:defRPr/>
            </a:pPr>
            <a:endParaRPr lang="en-US" sz="1200" dirty="0"/>
          </a:p>
          <a:p>
            <a:pPr marL="0" indent="0" defTabSz="929556">
              <a:buNone/>
              <a:defRPr/>
            </a:pPr>
            <a:endParaRPr lang="en-US" sz="1200" dirty="0"/>
          </a:p>
          <a:p>
            <a:endParaRPr lang="en-US" sz="1200" dirty="0"/>
          </a:p>
          <a:p>
            <a:endParaRPr lang="en-US" sz="120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90</a:t>
            </a:fld>
            <a:endParaRPr lang="en-US"/>
          </a:p>
        </p:txBody>
      </p:sp>
    </p:spTree>
    <p:extLst>
      <p:ext uri="{BB962C8B-B14F-4D97-AF65-F5344CB8AC3E}">
        <p14:creationId xmlns:p14="http://schemas.microsoft.com/office/powerpoint/2010/main" val="14595291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841024A-B8CA-428A-A893-6C489152C480}" type="slidenum">
              <a:rPr lang="en-US" smtClean="0"/>
              <a:pPr/>
              <a:t>91</a:t>
            </a:fld>
            <a:endParaRPr lang="en-US" dirty="0"/>
          </a:p>
        </p:txBody>
      </p:sp>
      <p:sp>
        <p:nvSpPr>
          <p:cNvPr id="6" name="Slide Image Placeholder 5"/>
          <p:cNvSpPr>
            <a:spLocks noGrp="1" noRot="1" noChangeAspect="1"/>
          </p:cNvSpPr>
          <p:nvPr>
            <p:ph type="sldImg"/>
          </p:nvPr>
        </p:nvSpPr>
        <p:spPr>
          <a:xfrm>
            <a:off x="647700" y="836613"/>
            <a:ext cx="5689600" cy="3200400"/>
          </a:xfrm>
        </p:spPr>
      </p:sp>
      <p:sp>
        <p:nvSpPr>
          <p:cNvPr id="7" name="Notes Placeholder 6"/>
          <p:cNvSpPr>
            <a:spLocks noGrp="1"/>
          </p:cNvSpPr>
          <p:nvPr>
            <p:ph type="body" idx="1"/>
          </p:nvPr>
        </p:nvSpPr>
        <p:spPr/>
        <p:txBody>
          <a:bodyPr>
            <a:normAutofit/>
          </a:bodyPr>
          <a:lstStyle/>
          <a:p>
            <a:pPr marL="0" indent="0">
              <a:buNone/>
            </a:pPr>
            <a:r>
              <a:rPr lang="en-US" sz="1000" dirty="0"/>
              <a:t>Incorporating one work in another may create a derivative work.</a:t>
            </a:r>
          </a:p>
          <a:p>
            <a:pPr marL="0" indent="0">
              <a:buNone/>
            </a:pPr>
            <a:endParaRPr lang="en-US" sz="1000" dirty="0"/>
          </a:p>
          <a:p>
            <a:pPr marL="0" indent="0">
              <a:buNone/>
            </a:pPr>
            <a:r>
              <a:rPr lang="en-US" sz="1000" dirty="0"/>
              <a:t>Examples of incorporating one work in another include:</a:t>
            </a:r>
          </a:p>
          <a:p>
            <a:pPr marL="0" indent="0">
              <a:buNone/>
            </a:pPr>
            <a:endParaRPr lang="en-US" sz="1000" dirty="0"/>
          </a:p>
          <a:p>
            <a:pPr marL="0" indent="0">
              <a:buNone/>
            </a:pPr>
            <a:r>
              <a:rPr lang="en-US" sz="1000" dirty="0"/>
              <a:t>Integrating</a:t>
            </a:r>
          </a:p>
          <a:p>
            <a:pPr marL="0" indent="0">
              <a:buNone/>
            </a:pPr>
            <a:r>
              <a:rPr lang="en-US" sz="1000" dirty="0"/>
              <a:t>Merging</a:t>
            </a:r>
          </a:p>
          <a:p>
            <a:pPr marL="0" indent="0">
              <a:buNone/>
            </a:pPr>
            <a:r>
              <a:rPr lang="en-US" sz="1000" dirty="0"/>
              <a:t>Copy-and-Pasting</a:t>
            </a:r>
          </a:p>
          <a:p>
            <a:pPr marL="0" indent="0">
              <a:buNone/>
            </a:pPr>
            <a:r>
              <a:rPr lang="en-US" sz="1000" dirty="0"/>
              <a:t>Adapting</a:t>
            </a:r>
          </a:p>
          <a:p>
            <a:pPr marL="0" indent="0">
              <a:buNone/>
            </a:pPr>
            <a:r>
              <a:rPr lang="en-US" sz="1000" dirty="0"/>
              <a:t>Inserting</a:t>
            </a:r>
          </a:p>
          <a:p>
            <a:pPr marL="0" indent="0">
              <a:buNone/>
            </a:pPr>
            <a:endParaRPr lang="en-US" sz="1000" dirty="0"/>
          </a:p>
          <a:p>
            <a:pPr marL="0" indent="0" defTabSz="966576">
              <a:buNone/>
              <a:defRPr/>
            </a:pPr>
            <a:r>
              <a:rPr lang="en-US" sz="1000" dirty="0"/>
              <a:t>Incorporating part of a work in another may create a derivative work.</a:t>
            </a:r>
          </a:p>
          <a:p>
            <a:pPr marL="0" indent="0">
              <a:buNone/>
            </a:pPr>
            <a:endParaRPr lang="en-US" sz="1000" dirty="0"/>
          </a:p>
          <a:p>
            <a:pPr marL="0" indent="0" defTabSz="966576">
              <a:buNone/>
              <a:defRPr/>
            </a:pPr>
            <a:r>
              <a:rPr lang="en-US" sz="1000" dirty="0"/>
              <a:t>Examples of incorporating part of a work include:</a:t>
            </a:r>
          </a:p>
          <a:p>
            <a:pPr marL="0" indent="0">
              <a:buNone/>
            </a:pPr>
            <a:endParaRPr lang="en-US" sz="1000" dirty="0"/>
          </a:p>
          <a:p>
            <a:pPr marL="0" indent="0">
              <a:buNone/>
            </a:pPr>
            <a:r>
              <a:rPr lang="en-US" sz="1000" dirty="0"/>
              <a:t>Snippets</a:t>
            </a:r>
          </a:p>
          <a:p>
            <a:pPr marL="0" indent="0">
              <a:buNone/>
            </a:pPr>
            <a:r>
              <a:rPr lang="en-US" sz="1000" dirty="0"/>
              <a:t>Cells</a:t>
            </a:r>
          </a:p>
          <a:p>
            <a:pPr marL="0" indent="0">
              <a:buNone/>
            </a:pPr>
            <a:r>
              <a:rPr lang="en-US" sz="1000" dirty="0"/>
              <a:t>Circuits</a:t>
            </a:r>
          </a:p>
          <a:p>
            <a:pPr marL="0" indent="0">
              <a:buNone/>
            </a:pPr>
            <a:r>
              <a:rPr lang="en-US" sz="1000" dirty="0"/>
              <a:t>Excerpts from a</a:t>
            </a:r>
            <a:r>
              <a:rPr lang="en-US" sz="1000" baseline="0" dirty="0"/>
              <a:t> book or whitepaper</a:t>
            </a:r>
            <a:endParaRPr lang="en-US" sz="1000" dirty="0"/>
          </a:p>
          <a:p>
            <a:pPr marL="0" indent="0">
              <a:buNone/>
            </a:pPr>
            <a:r>
              <a:rPr lang="en-US" sz="1000" dirty="0"/>
              <a:t>Information from data sheets or technical</a:t>
            </a:r>
            <a:r>
              <a:rPr lang="en-US" sz="1000" baseline="0" dirty="0"/>
              <a:t> references</a:t>
            </a:r>
            <a:endParaRPr lang="en-US" sz="1000" dirty="0"/>
          </a:p>
          <a:p>
            <a:pPr marL="0" indent="0">
              <a:buNone/>
            </a:pPr>
            <a:endParaRPr lang="en-US" sz="1000" dirty="0"/>
          </a:p>
          <a:p>
            <a:pPr marL="0" indent="0">
              <a:buNone/>
            </a:pPr>
            <a:endParaRPr lang="en-US" sz="1000" dirty="0"/>
          </a:p>
          <a:p>
            <a:pPr marL="0" indent="0">
              <a:buNone/>
            </a:pPr>
            <a:endParaRPr lang="en-US" sz="1000" dirty="0"/>
          </a:p>
        </p:txBody>
      </p:sp>
    </p:spTree>
    <p:extLst>
      <p:ext uri="{BB962C8B-B14F-4D97-AF65-F5344CB8AC3E}">
        <p14:creationId xmlns:p14="http://schemas.microsoft.com/office/powerpoint/2010/main" val="35472453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841024A-B8CA-428A-A893-6C489152C480}" type="slidenum">
              <a:rPr lang="en-US" smtClean="0"/>
              <a:pPr/>
              <a:t>92</a:t>
            </a:fld>
            <a:endParaRPr lang="en-US" dirty="0"/>
          </a:p>
        </p:txBody>
      </p:sp>
      <p:sp>
        <p:nvSpPr>
          <p:cNvPr id="6" name="Slide Image Placeholder 5"/>
          <p:cNvSpPr>
            <a:spLocks noGrp="1" noRot="1" noChangeAspect="1"/>
          </p:cNvSpPr>
          <p:nvPr>
            <p:ph type="sldImg"/>
          </p:nvPr>
        </p:nvSpPr>
        <p:spPr>
          <a:xfrm>
            <a:off x="647700" y="836613"/>
            <a:ext cx="5689600" cy="3200400"/>
          </a:xfrm>
        </p:spPr>
      </p:sp>
      <p:sp>
        <p:nvSpPr>
          <p:cNvPr id="7" name="Notes Placeholder 6"/>
          <p:cNvSpPr>
            <a:spLocks noGrp="1"/>
          </p:cNvSpPr>
          <p:nvPr>
            <p:ph type="body" idx="1"/>
          </p:nvPr>
        </p:nvSpPr>
        <p:spPr/>
        <p:txBody>
          <a:bodyPr>
            <a:normAutofit/>
          </a:bodyPr>
          <a:lstStyle/>
          <a:p>
            <a:pPr marL="0" marR="0" indent="0" algn="l" defTabSz="929556" rtl="0" eaLnBrk="1" fontAlgn="auto" latinLnBrk="0" hangingPunct="1">
              <a:lnSpc>
                <a:spcPct val="95000"/>
              </a:lnSpc>
              <a:spcBef>
                <a:spcPts val="0"/>
              </a:spcBef>
              <a:spcAft>
                <a:spcPts val="300"/>
              </a:spcAft>
              <a:buClr>
                <a:schemeClr val="accent1"/>
              </a:buClr>
              <a:buSzTx/>
              <a:buFont typeface="Wingdings" pitchFamily="2" charset="2"/>
              <a:buNone/>
              <a:tabLst/>
              <a:defRPr/>
            </a:pPr>
            <a:r>
              <a:rPr lang="en-US" sz="1000" dirty="0"/>
              <a:t>When discussing how you want to use the Open Source module, an important concept is the idea of derivative works.  There are many ways that another work can be used with our work that might create a derivative work.</a:t>
            </a:r>
          </a:p>
          <a:p>
            <a:pPr marL="0" marR="0" indent="0" algn="l" defTabSz="929556" rtl="0" eaLnBrk="1" fontAlgn="auto" latinLnBrk="0" hangingPunct="1">
              <a:lnSpc>
                <a:spcPct val="95000"/>
              </a:lnSpc>
              <a:spcBef>
                <a:spcPts val="0"/>
              </a:spcBef>
              <a:spcAft>
                <a:spcPts val="300"/>
              </a:spcAft>
              <a:buClr>
                <a:schemeClr val="accent1"/>
              </a:buClr>
              <a:buSzTx/>
              <a:buFont typeface="Wingdings" pitchFamily="2" charset="2"/>
              <a:buNone/>
              <a:tabLst/>
              <a:defRPr/>
            </a:pPr>
            <a:endParaRPr lang="en-US" sz="1000" dirty="0"/>
          </a:p>
          <a:p>
            <a:pPr marL="0" marR="0" indent="0" algn="l" defTabSz="929556" rtl="0" eaLnBrk="1" fontAlgn="auto" latinLnBrk="0" hangingPunct="1">
              <a:lnSpc>
                <a:spcPct val="95000"/>
              </a:lnSpc>
              <a:spcBef>
                <a:spcPts val="0"/>
              </a:spcBef>
              <a:spcAft>
                <a:spcPts val="300"/>
              </a:spcAft>
              <a:buClr>
                <a:schemeClr val="accent1"/>
              </a:buClr>
              <a:buSzTx/>
              <a:buFont typeface="Wingdings" pitchFamily="2" charset="2"/>
              <a:buNone/>
              <a:tabLst/>
              <a:defRPr/>
            </a:pPr>
            <a:r>
              <a:rPr lang="en-US" sz="1000" dirty="0"/>
              <a:t>As</a:t>
            </a:r>
            <a:r>
              <a:rPr lang="en-US" sz="1000" baseline="0" dirty="0"/>
              <a:t> a caveat, this idea of derivative works is very complex.  Whether a derivative work is created can depend on multiple factors including the applicable law and open source license, in addition to the implementation details.  This is an area where Legal and Engineering need to work together closely on a case-by-case basis to arrive at the right conclusion.</a:t>
            </a:r>
            <a:endParaRPr lang="en-US" sz="1000" dirty="0"/>
          </a:p>
          <a:p>
            <a:pPr marL="0" marR="0" indent="0" algn="l" defTabSz="929556" rtl="0" eaLnBrk="1" fontAlgn="auto" latinLnBrk="0" hangingPunct="1">
              <a:lnSpc>
                <a:spcPct val="95000"/>
              </a:lnSpc>
              <a:spcBef>
                <a:spcPts val="0"/>
              </a:spcBef>
              <a:spcAft>
                <a:spcPts val="300"/>
              </a:spcAft>
              <a:buClr>
                <a:schemeClr val="accent1"/>
              </a:buClr>
              <a:buSzTx/>
              <a:buFont typeface="Wingdings" pitchFamily="2" charset="2"/>
              <a:buNone/>
              <a:tabLst/>
              <a:defRPr/>
            </a:pPr>
            <a:endParaRPr lang="en-US" sz="1000" dirty="0"/>
          </a:p>
          <a:p>
            <a:pPr marL="0" indent="0" defTabSz="929556">
              <a:buNone/>
              <a:defRPr/>
            </a:pPr>
            <a:endParaRPr lang="en-US" sz="1000" dirty="0"/>
          </a:p>
          <a:p>
            <a:endParaRPr lang="en-US" sz="1000" dirty="0"/>
          </a:p>
          <a:p>
            <a:endParaRPr lang="en-US" sz="1000" dirty="0"/>
          </a:p>
        </p:txBody>
      </p:sp>
    </p:spTree>
    <p:extLst>
      <p:ext uri="{BB962C8B-B14F-4D97-AF65-F5344CB8AC3E}">
        <p14:creationId xmlns:p14="http://schemas.microsoft.com/office/powerpoint/2010/main" val="57193015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841024A-B8CA-428A-A893-6C489152C480}" type="slidenum">
              <a:rPr lang="en-US" smtClean="0"/>
              <a:pPr/>
              <a:t>93</a:t>
            </a:fld>
            <a:endParaRPr lang="en-US" dirty="0"/>
          </a:p>
        </p:txBody>
      </p:sp>
      <p:sp>
        <p:nvSpPr>
          <p:cNvPr id="6" name="Slide Image Placeholder 5"/>
          <p:cNvSpPr>
            <a:spLocks noGrp="1" noRot="1" noChangeAspect="1"/>
          </p:cNvSpPr>
          <p:nvPr>
            <p:ph type="sldImg"/>
          </p:nvPr>
        </p:nvSpPr>
        <p:spPr>
          <a:xfrm>
            <a:off x="647700" y="836613"/>
            <a:ext cx="5689600" cy="3200400"/>
          </a:xfrm>
        </p:spPr>
      </p:sp>
      <p:sp>
        <p:nvSpPr>
          <p:cNvPr id="7" name="Notes Placeholder 6"/>
          <p:cNvSpPr>
            <a:spLocks noGrp="1"/>
          </p:cNvSpPr>
          <p:nvPr>
            <p:ph type="body" idx="1"/>
          </p:nvPr>
        </p:nvSpPr>
        <p:spPr/>
        <p:txBody>
          <a:bodyPr>
            <a:normAutofit/>
          </a:bodyPr>
          <a:lstStyle/>
          <a:p>
            <a:pPr marL="0" indent="0">
              <a:buNone/>
            </a:pPr>
            <a:r>
              <a:rPr lang="en-US" sz="1000" dirty="0"/>
              <a:t>Incorporating one work in another may create a derivative work.</a:t>
            </a:r>
          </a:p>
          <a:p>
            <a:pPr marL="0" indent="0">
              <a:buNone/>
            </a:pPr>
            <a:endParaRPr lang="en-US" sz="1000" dirty="0"/>
          </a:p>
          <a:p>
            <a:pPr marL="0" indent="0">
              <a:buNone/>
            </a:pPr>
            <a:r>
              <a:rPr lang="en-US" sz="1000" dirty="0"/>
              <a:t>Examples of incorporating one work in another include:</a:t>
            </a:r>
          </a:p>
          <a:p>
            <a:pPr marL="0" indent="0">
              <a:buNone/>
            </a:pPr>
            <a:endParaRPr lang="en-US" sz="1000" dirty="0"/>
          </a:p>
          <a:p>
            <a:pPr marL="0" indent="0">
              <a:buNone/>
            </a:pPr>
            <a:r>
              <a:rPr lang="en-US" sz="1000" dirty="0"/>
              <a:t>Integrating</a:t>
            </a:r>
          </a:p>
          <a:p>
            <a:pPr marL="0" indent="0">
              <a:buNone/>
            </a:pPr>
            <a:r>
              <a:rPr lang="en-US" sz="1000" dirty="0"/>
              <a:t>Merging</a:t>
            </a:r>
          </a:p>
          <a:p>
            <a:pPr marL="0" indent="0">
              <a:buNone/>
            </a:pPr>
            <a:r>
              <a:rPr lang="en-US" sz="1000" dirty="0"/>
              <a:t>Copy-and-Pasting</a:t>
            </a:r>
          </a:p>
          <a:p>
            <a:pPr marL="0" indent="0">
              <a:buNone/>
            </a:pPr>
            <a:r>
              <a:rPr lang="en-US" sz="1000" dirty="0"/>
              <a:t>Adapting</a:t>
            </a:r>
          </a:p>
          <a:p>
            <a:pPr marL="0" indent="0">
              <a:buNone/>
            </a:pPr>
            <a:r>
              <a:rPr lang="en-US" sz="1000" dirty="0"/>
              <a:t>Inserting</a:t>
            </a:r>
          </a:p>
          <a:p>
            <a:pPr marL="0" indent="0">
              <a:buNone/>
            </a:pPr>
            <a:endParaRPr lang="en-US" sz="1000" dirty="0"/>
          </a:p>
          <a:p>
            <a:pPr marL="0" indent="0">
              <a:buNone/>
            </a:pPr>
            <a:endParaRPr lang="en-US" sz="1000" dirty="0"/>
          </a:p>
        </p:txBody>
      </p:sp>
    </p:spTree>
    <p:extLst>
      <p:ext uri="{BB962C8B-B14F-4D97-AF65-F5344CB8AC3E}">
        <p14:creationId xmlns:p14="http://schemas.microsoft.com/office/powerpoint/2010/main" val="750053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841024A-B8CA-428A-A893-6C489152C480}" type="slidenum">
              <a:rPr lang="en-US" smtClean="0"/>
              <a:pPr/>
              <a:t>94</a:t>
            </a:fld>
            <a:endParaRPr lang="en-US" dirty="0"/>
          </a:p>
        </p:txBody>
      </p:sp>
      <p:sp>
        <p:nvSpPr>
          <p:cNvPr id="6" name="Slide Image Placeholder 5"/>
          <p:cNvSpPr>
            <a:spLocks noGrp="1" noRot="1" noChangeAspect="1"/>
          </p:cNvSpPr>
          <p:nvPr>
            <p:ph type="sldImg"/>
          </p:nvPr>
        </p:nvSpPr>
        <p:spPr>
          <a:xfrm>
            <a:off x="647700" y="836613"/>
            <a:ext cx="5689600" cy="3200400"/>
          </a:xfrm>
        </p:spPr>
      </p:sp>
      <p:sp>
        <p:nvSpPr>
          <p:cNvPr id="7" name="Notes Placeholder 6"/>
          <p:cNvSpPr>
            <a:spLocks noGrp="1"/>
          </p:cNvSpPr>
          <p:nvPr>
            <p:ph type="body" idx="1"/>
          </p:nvPr>
        </p:nvSpPr>
        <p:spPr/>
        <p:txBody>
          <a:bodyPr>
            <a:normAutofit/>
          </a:bodyPr>
          <a:lstStyle/>
          <a:p>
            <a:pPr marL="0" indent="0" defTabSz="966576">
              <a:buNone/>
              <a:defRPr/>
            </a:pPr>
            <a:r>
              <a:rPr lang="en-US" sz="1000" dirty="0"/>
              <a:t>Incorporating part of a work in another may create a derivative work.</a:t>
            </a:r>
          </a:p>
          <a:p>
            <a:pPr marL="0" indent="0">
              <a:buNone/>
            </a:pPr>
            <a:endParaRPr lang="en-US" sz="1000" dirty="0"/>
          </a:p>
          <a:p>
            <a:pPr marL="0" indent="0" defTabSz="966576">
              <a:buNone/>
              <a:defRPr/>
            </a:pPr>
            <a:r>
              <a:rPr lang="en-US" sz="1000" dirty="0"/>
              <a:t>Examples of incorporating part of a work include:</a:t>
            </a:r>
          </a:p>
          <a:p>
            <a:pPr marL="0" indent="0">
              <a:buNone/>
            </a:pPr>
            <a:endParaRPr lang="en-US" sz="1000" dirty="0"/>
          </a:p>
          <a:p>
            <a:pPr marL="0" indent="0">
              <a:buNone/>
            </a:pPr>
            <a:r>
              <a:rPr lang="en-US" sz="1000" dirty="0"/>
              <a:t>Snippets</a:t>
            </a:r>
          </a:p>
          <a:p>
            <a:pPr marL="0" indent="0">
              <a:buNone/>
            </a:pPr>
            <a:r>
              <a:rPr lang="en-US" sz="1000" dirty="0"/>
              <a:t>Cells</a:t>
            </a:r>
          </a:p>
          <a:p>
            <a:pPr marL="0" indent="0">
              <a:buNone/>
            </a:pPr>
            <a:r>
              <a:rPr lang="en-US" sz="1000" dirty="0"/>
              <a:t>Circuits</a:t>
            </a:r>
          </a:p>
          <a:p>
            <a:pPr marL="0" indent="0">
              <a:buNone/>
            </a:pPr>
            <a:r>
              <a:rPr lang="en-US" sz="1000" dirty="0"/>
              <a:t>Excerpts from a</a:t>
            </a:r>
            <a:r>
              <a:rPr lang="en-US" sz="1000" baseline="0" dirty="0"/>
              <a:t> book or whitepaper</a:t>
            </a:r>
            <a:endParaRPr lang="en-US" sz="1000" dirty="0"/>
          </a:p>
          <a:p>
            <a:pPr marL="0" indent="0">
              <a:buNone/>
            </a:pPr>
            <a:r>
              <a:rPr lang="en-US" sz="1000" dirty="0"/>
              <a:t>Information from data sheets or technical</a:t>
            </a:r>
            <a:r>
              <a:rPr lang="en-US" sz="1000" baseline="0" dirty="0"/>
              <a:t> references</a:t>
            </a:r>
            <a:endParaRPr lang="en-US" sz="1000" dirty="0"/>
          </a:p>
          <a:p>
            <a:pPr marL="0" indent="0">
              <a:buNone/>
            </a:pPr>
            <a:endParaRPr lang="en-US" sz="1000" dirty="0"/>
          </a:p>
          <a:p>
            <a:endParaRPr lang="en-US" sz="1000" dirty="0"/>
          </a:p>
          <a:p>
            <a:endParaRPr lang="en-US" sz="1000" dirty="0"/>
          </a:p>
        </p:txBody>
      </p:sp>
    </p:spTree>
    <p:extLst>
      <p:ext uri="{BB962C8B-B14F-4D97-AF65-F5344CB8AC3E}">
        <p14:creationId xmlns:p14="http://schemas.microsoft.com/office/powerpoint/2010/main" val="44484752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841024A-B8CA-428A-A893-6C489152C480}" type="slidenum">
              <a:rPr lang="en-US" smtClean="0"/>
              <a:pPr/>
              <a:t>95</a:t>
            </a:fld>
            <a:endParaRPr lang="en-US" dirty="0"/>
          </a:p>
        </p:txBody>
      </p:sp>
      <p:sp>
        <p:nvSpPr>
          <p:cNvPr id="6" name="Slide Image Placeholder 5"/>
          <p:cNvSpPr>
            <a:spLocks noGrp="1" noRot="1" noChangeAspect="1"/>
          </p:cNvSpPr>
          <p:nvPr>
            <p:ph type="sldImg"/>
          </p:nvPr>
        </p:nvSpPr>
        <p:spPr>
          <a:xfrm>
            <a:off x="647700" y="836613"/>
            <a:ext cx="5689600" cy="3200400"/>
          </a:xfrm>
        </p:spPr>
      </p:sp>
      <p:sp>
        <p:nvSpPr>
          <p:cNvPr id="7" name="Notes Placeholder 6"/>
          <p:cNvSpPr>
            <a:spLocks noGrp="1"/>
          </p:cNvSpPr>
          <p:nvPr>
            <p:ph type="body" idx="1"/>
          </p:nvPr>
        </p:nvSpPr>
        <p:spPr/>
        <p:txBody>
          <a:bodyPr>
            <a:normAutofit/>
          </a:bodyPr>
          <a:lstStyle/>
          <a:p>
            <a:pPr marL="0" indent="0" defTabSz="966576">
              <a:buNone/>
              <a:defRPr/>
            </a:pPr>
            <a:r>
              <a:rPr lang="en-US" sz="1000" baseline="0" dirty="0"/>
              <a:t>Joining works</a:t>
            </a:r>
            <a:r>
              <a:rPr lang="en-US" sz="1000" dirty="0"/>
              <a:t> </a:t>
            </a:r>
            <a:r>
              <a:rPr lang="en-US" sz="1000" baseline="0" dirty="0"/>
              <a:t>together </a:t>
            </a:r>
            <a:r>
              <a:rPr lang="en-US" sz="1000" dirty="0"/>
              <a:t>may </a:t>
            </a:r>
            <a:r>
              <a:rPr lang="en-US" sz="1000" baseline="0" dirty="0"/>
              <a:t>create a derivative work. </a:t>
            </a:r>
          </a:p>
          <a:p>
            <a:pPr marL="0" indent="0" defTabSz="966576">
              <a:buNone/>
              <a:defRPr/>
            </a:pPr>
            <a:endParaRPr lang="en-US" sz="1000" baseline="0" dirty="0"/>
          </a:p>
          <a:p>
            <a:pPr marL="0" indent="0" defTabSz="966576">
              <a:buNone/>
              <a:defRPr/>
            </a:pPr>
            <a:r>
              <a:rPr lang="en-US" sz="1000" baseline="0" dirty="0"/>
              <a:t>Examples of joining works together include:</a:t>
            </a:r>
          </a:p>
          <a:p>
            <a:pPr marL="0" indent="0" defTabSz="966576">
              <a:buNone/>
              <a:defRPr/>
            </a:pPr>
            <a:endParaRPr lang="en-US" sz="1000" baseline="0" dirty="0"/>
          </a:p>
          <a:p>
            <a:pPr marL="0" indent="0">
              <a:buNone/>
            </a:pPr>
            <a:r>
              <a:rPr lang="en-US" sz="1000" dirty="0"/>
              <a:t>Pairing</a:t>
            </a:r>
          </a:p>
          <a:p>
            <a:pPr marL="0" indent="0">
              <a:buNone/>
            </a:pPr>
            <a:r>
              <a:rPr lang="en-US" sz="1000" dirty="0"/>
              <a:t>Combining</a:t>
            </a:r>
          </a:p>
          <a:p>
            <a:pPr marL="0" indent="0">
              <a:buNone/>
            </a:pPr>
            <a:r>
              <a:rPr lang="en-US" sz="1000" baseline="0" dirty="0"/>
              <a:t>Wiring together</a:t>
            </a:r>
          </a:p>
          <a:p>
            <a:pPr marL="0" indent="0">
              <a:buNone/>
            </a:pPr>
            <a:r>
              <a:rPr lang="en-US" sz="1000" baseline="0" dirty="0"/>
              <a:t>Linking</a:t>
            </a:r>
          </a:p>
          <a:p>
            <a:pPr marL="0" indent="0">
              <a:buNone/>
            </a:pPr>
            <a:r>
              <a:rPr lang="en-US" sz="1000" dirty="0"/>
              <a:t>Utilizing</a:t>
            </a:r>
          </a:p>
          <a:p>
            <a:pPr marL="0" indent="0">
              <a:buNone/>
            </a:pPr>
            <a:r>
              <a:rPr lang="en-US" sz="1000" i="0" dirty="0"/>
              <a:t>Packaging</a:t>
            </a:r>
          </a:p>
          <a:p>
            <a:pPr marL="0" indent="0" defTabSz="950793">
              <a:spcAft>
                <a:spcPts val="312"/>
              </a:spcAft>
              <a:buNone/>
              <a:defRPr/>
            </a:pPr>
            <a:r>
              <a:rPr lang="en-US" sz="1000" dirty="0"/>
              <a:t>Creating interdependency</a:t>
            </a:r>
          </a:p>
          <a:p>
            <a:pPr marL="0" indent="0">
              <a:buNone/>
            </a:pPr>
            <a:endParaRPr lang="en-US" sz="1000" dirty="0"/>
          </a:p>
        </p:txBody>
      </p:sp>
    </p:spTree>
    <p:extLst>
      <p:ext uri="{BB962C8B-B14F-4D97-AF65-F5344CB8AC3E}">
        <p14:creationId xmlns:p14="http://schemas.microsoft.com/office/powerpoint/2010/main" val="24495235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841024A-B8CA-428A-A893-6C489152C480}" type="slidenum">
              <a:rPr lang="en-US" smtClean="0"/>
              <a:pPr/>
              <a:t>96</a:t>
            </a:fld>
            <a:endParaRPr lang="en-US" dirty="0"/>
          </a:p>
        </p:txBody>
      </p:sp>
      <p:sp>
        <p:nvSpPr>
          <p:cNvPr id="6" name="Slide Image Placeholder 5"/>
          <p:cNvSpPr>
            <a:spLocks noGrp="1" noRot="1" noChangeAspect="1"/>
          </p:cNvSpPr>
          <p:nvPr>
            <p:ph type="sldImg"/>
          </p:nvPr>
        </p:nvSpPr>
        <p:spPr>
          <a:xfrm>
            <a:off x="647700" y="836613"/>
            <a:ext cx="5689600" cy="3200400"/>
          </a:xfrm>
        </p:spPr>
      </p:sp>
      <p:sp>
        <p:nvSpPr>
          <p:cNvPr id="7" name="Notes Placeholder 6"/>
          <p:cNvSpPr>
            <a:spLocks noGrp="1"/>
          </p:cNvSpPr>
          <p:nvPr>
            <p:ph type="body" idx="1"/>
          </p:nvPr>
        </p:nvSpPr>
        <p:spPr/>
        <p:txBody>
          <a:bodyPr>
            <a:normAutofit/>
          </a:bodyPr>
          <a:lstStyle/>
          <a:p>
            <a:pPr marL="0" indent="0">
              <a:buNone/>
            </a:pPr>
            <a:r>
              <a:rPr lang="en-US" sz="1000" dirty="0"/>
              <a:t>Modifying a</a:t>
            </a:r>
            <a:r>
              <a:rPr lang="en-US" sz="1000" baseline="0" dirty="0"/>
              <a:t> </a:t>
            </a:r>
            <a:r>
              <a:rPr lang="en-US" sz="1000" dirty="0"/>
              <a:t>work can create a derivative work.  </a:t>
            </a:r>
          </a:p>
          <a:p>
            <a:pPr marL="0" indent="0">
              <a:buNone/>
            </a:pPr>
            <a:endParaRPr lang="en-US" sz="1000" dirty="0"/>
          </a:p>
          <a:p>
            <a:pPr marL="0" indent="0" defTabSz="966576">
              <a:buNone/>
              <a:defRPr/>
            </a:pPr>
            <a:r>
              <a:rPr lang="en-US" sz="1000" dirty="0"/>
              <a:t>Examples of modifying a work include:</a:t>
            </a:r>
          </a:p>
          <a:p>
            <a:pPr marL="0" indent="0">
              <a:buNone/>
            </a:pPr>
            <a:endParaRPr lang="en-US" sz="1000" dirty="0"/>
          </a:p>
          <a:p>
            <a:pPr marL="0" indent="0" defTabSz="966576">
              <a:buNone/>
              <a:defRPr/>
            </a:pPr>
            <a:r>
              <a:rPr lang="en-US" sz="1000" dirty="0"/>
              <a:t>Adding</a:t>
            </a:r>
          </a:p>
          <a:p>
            <a:pPr marL="0" indent="0" defTabSz="966576">
              <a:buNone/>
              <a:defRPr/>
            </a:pPr>
            <a:r>
              <a:rPr lang="en-US" sz="1000" dirty="0"/>
              <a:t>Injecting</a:t>
            </a:r>
          </a:p>
          <a:p>
            <a:pPr marL="0" indent="0">
              <a:buNone/>
            </a:pPr>
            <a:r>
              <a:rPr lang="en-US" sz="1000" dirty="0"/>
              <a:t>Fixing </a:t>
            </a:r>
          </a:p>
          <a:p>
            <a:pPr marL="0" indent="0">
              <a:buNone/>
            </a:pPr>
            <a:r>
              <a:rPr lang="en-US" sz="1000" dirty="0"/>
              <a:t>Optimizing</a:t>
            </a:r>
          </a:p>
          <a:p>
            <a:pPr marL="0" indent="0">
              <a:buNone/>
            </a:pPr>
            <a:r>
              <a:rPr lang="en-US" sz="1000" dirty="0"/>
              <a:t>Changing</a:t>
            </a:r>
          </a:p>
          <a:p>
            <a:pPr marL="0" indent="0" defTabSz="966576">
              <a:buNone/>
              <a:defRPr/>
            </a:pPr>
            <a:r>
              <a:rPr lang="en-US" sz="1000" dirty="0"/>
              <a:t>Deleting</a:t>
            </a:r>
          </a:p>
          <a:p>
            <a:pPr marL="0" indent="0">
              <a:buNone/>
            </a:pPr>
            <a:endParaRPr lang="en-US" sz="1000" dirty="0"/>
          </a:p>
          <a:p>
            <a:endParaRPr lang="en-US" sz="1000" dirty="0"/>
          </a:p>
        </p:txBody>
      </p:sp>
    </p:spTree>
    <p:extLst>
      <p:ext uri="{BB962C8B-B14F-4D97-AF65-F5344CB8AC3E}">
        <p14:creationId xmlns:p14="http://schemas.microsoft.com/office/powerpoint/2010/main" val="1072586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US law</a:t>
            </a:r>
          </a:p>
          <a:p>
            <a:r>
              <a:rPr lang="en-US" baseline="0" dirty="0"/>
              <a:t>Derives under Commerce Clause (federal law – Lanham Act, also protection under state law)</a:t>
            </a:r>
          </a:p>
          <a:p>
            <a:pPr marL="171450" indent="-171450">
              <a:buFontTx/>
              <a:buChar char="-"/>
            </a:pPr>
            <a:r>
              <a:rPr lang="en-US" baseline="0" dirty="0"/>
              <a:t>logos, also, slogans (not copyrightable); color (Tiffany blue; pink insulation), fragrance.  Also covers trade dress – e.g. Rolls Royce grill</a:t>
            </a:r>
          </a:p>
          <a:p>
            <a:pPr marL="0" indent="0">
              <a:buFontTx/>
              <a:buNone/>
            </a:pPr>
            <a:r>
              <a:rPr lang="en-US" baseline="0" dirty="0"/>
              <a:t>Also covers service marks</a:t>
            </a:r>
          </a:p>
          <a:p>
            <a:pPr marL="171450" indent="-171450">
              <a:buFontTx/>
              <a:buChar char="-"/>
            </a:pPr>
            <a:r>
              <a:rPr lang="en-US" baseline="0" dirty="0"/>
              <a:t>Rationale of consumer protection is key to understand – rely on quality of goods  </a:t>
            </a:r>
          </a:p>
          <a:p>
            <a:pPr marL="171450" indent="-171450">
              <a:buFontTx/>
              <a:buChar char="-"/>
            </a:pPr>
            <a:r>
              <a:rPr lang="en-US" baseline="0" dirty="0"/>
              <a:t>Protects TM owner from dilution or piggy-backing off quality investment </a:t>
            </a:r>
          </a:p>
          <a:p>
            <a:pPr marL="171450" indent="-171450">
              <a:buFontTx/>
              <a:buChar char="-"/>
            </a:pPr>
            <a:r>
              <a:rPr lang="en-US" baseline="0" dirty="0"/>
              <a:t>Use in commerce - (you can’t really be a trademark troll), can also file if you have  ‘bona fide intention to use in commerce’</a:t>
            </a:r>
          </a:p>
          <a:p>
            <a:pPr marL="171450" indent="-171450">
              <a:buFontTx/>
              <a:buChar char="-"/>
            </a:pPr>
            <a:endParaRPr lang="en-US" baseline="0" dirty="0"/>
          </a:p>
          <a:p>
            <a:r>
              <a:rPr lang="en-US" baseline="0" dirty="0"/>
              <a:t>Certification – certify regional or other qualifications</a:t>
            </a:r>
          </a:p>
          <a:p>
            <a:r>
              <a:rPr lang="en-US" baseline="0" dirty="0"/>
              <a:t>Collective– members of a cooperative </a:t>
            </a:r>
          </a:p>
          <a:p>
            <a:endParaRPr lang="en-US" baseline="0" dirty="0"/>
          </a:p>
          <a:p>
            <a:pPr marL="461578" indent="-466845"/>
            <a:r>
              <a:rPr lang="en-US" dirty="0"/>
              <a:t>Can be registered </a:t>
            </a:r>
            <a:r>
              <a:rPr lang="en-US" dirty="0">
                <a:solidFill>
                  <a:srgbClr val="61116A"/>
                </a:solidFill>
              </a:rPr>
              <a:t>®</a:t>
            </a:r>
            <a:r>
              <a:rPr lang="en-US" dirty="0"/>
              <a:t> or unregistered </a:t>
            </a:r>
            <a:r>
              <a:rPr lang="en-US" dirty="0">
                <a:solidFill>
                  <a:schemeClr val="tx2"/>
                </a:solidFill>
              </a:rPr>
              <a:t>™</a:t>
            </a:r>
          </a:p>
          <a:p>
            <a:pPr marL="918902" lvl="1" indent="-466845"/>
            <a:r>
              <a:rPr lang="en-US" dirty="0"/>
              <a:t>Registered trademarks are more powerful than unregistered</a:t>
            </a:r>
          </a:p>
          <a:p>
            <a:pPr marL="918902" lvl="1" indent="-466845"/>
            <a:r>
              <a:rPr lang="en-US" dirty="0"/>
              <a:t>Registrations cover specific goods and services - classified according to an international classification system (NICE)</a:t>
            </a:r>
          </a:p>
          <a:p>
            <a:pPr marL="461578" indent="-466845"/>
            <a:r>
              <a:rPr lang="en-US" dirty="0"/>
              <a:t>Can be registered nationally, regionally or internationally</a:t>
            </a:r>
          </a:p>
          <a:p>
            <a:pPr marL="918902" lvl="1" indent="-466845"/>
            <a:r>
              <a:rPr lang="en-US" dirty="0"/>
              <a:t>Examination, practice and costs differ in each territory</a:t>
            </a:r>
          </a:p>
          <a:p>
            <a:pPr marL="461578" indent="-466845"/>
            <a:r>
              <a:rPr lang="en-US" dirty="0"/>
              <a:t>Trademark registrations can last forever if managed carefully </a:t>
            </a:r>
          </a:p>
          <a:p>
            <a:pPr marL="918902" lvl="1" indent="-466845"/>
            <a:r>
              <a:rPr lang="en-US" dirty="0"/>
              <a:t>Generally renewed every 10 years</a:t>
            </a:r>
          </a:p>
          <a:p>
            <a:pPr marL="918902" lvl="1" indent="-466845"/>
            <a:r>
              <a:rPr lang="en-US" dirty="0"/>
              <a:t>Continue in force until abandoned by owner or become un-protectable</a:t>
            </a:r>
          </a:p>
          <a:p>
            <a:pPr marL="928162" lvl="1" indent="-454171"/>
            <a:r>
              <a:rPr lang="en-US" dirty="0"/>
              <a:t>Trademark owner must enforce the mark</a:t>
            </a:r>
          </a:p>
          <a:p>
            <a:pPr marL="928162" lvl="1" indent="-454171"/>
            <a:endParaRPr lang="en-US" dirty="0"/>
          </a:p>
          <a:p>
            <a:pPr marL="470838" indent="-454171"/>
            <a:r>
              <a:rPr lang="en-US" dirty="0"/>
              <a:t>Trademarks generate reputation and goodwill; and protect brands</a:t>
            </a:r>
          </a:p>
          <a:p>
            <a:pPr marL="928162" lvl="1" indent="-454171"/>
            <a:r>
              <a:rPr lang="en-US" dirty="0"/>
              <a:t>Valuable IP assets (like patents)</a:t>
            </a:r>
          </a:p>
          <a:p>
            <a:pPr marL="928162" lvl="1" indent="-454171"/>
            <a:endParaRPr lang="en-US" dirty="0"/>
          </a:p>
          <a:p>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a:t>CONFIDENTIAL - (c) OpenLogic</a:t>
            </a:r>
          </a:p>
        </p:txBody>
      </p:sp>
      <p:sp>
        <p:nvSpPr>
          <p:cNvPr id="6" name="Header Placeholder 5"/>
          <p:cNvSpPr>
            <a:spLocks noGrp="1"/>
          </p:cNvSpPr>
          <p:nvPr>
            <p:ph type="hdr" sz="quarter" idx="12"/>
          </p:nvPr>
        </p:nvSpPr>
        <p:spPr/>
        <p:txBody>
          <a:bodyPr/>
          <a:lstStyle/>
          <a:p>
            <a:pPr>
              <a:defRPr/>
            </a:pPr>
            <a:r>
              <a:rPr lang="en-US"/>
              <a:t>Basics of Copyright Law and Open Source Software Licensing</a:t>
            </a:r>
          </a:p>
        </p:txBody>
      </p:sp>
    </p:spTree>
    <p:extLst>
      <p:ext uri="{BB962C8B-B14F-4D97-AF65-F5344CB8AC3E}">
        <p14:creationId xmlns:p14="http://schemas.microsoft.com/office/powerpoint/2010/main" val="15690158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841024A-B8CA-428A-A893-6C489152C480}" type="slidenum">
              <a:rPr lang="en-US" smtClean="0"/>
              <a:pPr/>
              <a:t>97</a:t>
            </a:fld>
            <a:endParaRPr lang="en-US" dirty="0"/>
          </a:p>
        </p:txBody>
      </p:sp>
      <p:sp>
        <p:nvSpPr>
          <p:cNvPr id="6" name="Slide Image Placeholder 5"/>
          <p:cNvSpPr>
            <a:spLocks noGrp="1" noRot="1" noChangeAspect="1"/>
          </p:cNvSpPr>
          <p:nvPr>
            <p:ph type="sldImg"/>
          </p:nvPr>
        </p:nvSpPr>
        <p:spPr>
          <a:xfrm>
            <a:off x="647700" y="836613"/>
            <a:ext cx="5689600" cy="3200400"/>
          </a:xfrm>
        </p:spPr>
      </p:sp>
      <p:sp>
        <p:nvSpPr>
          <p:cNvPr id="7" name="Notes Placeholder 6"/>
          <p:cNvSpPr>
            <a:spLocks noGrp="1"/>
          </p:cNvSpPr>
          <p:nvPr>
            <p:ph type="body" idx="1"/>
          </p:nvPr>
        </p:nvSpPr>
        <p:spPr/>
        <p:txBody>
          <a:bodyPr>
            <a:normAutofit/>
          </a:bodyPr>
          <a:lstStyle/>
          <a:p>
            <a:pPr marL="0" indent="0">
              <a:buNone/>
            </a:pPr>
            <a:r>
              <a:rPr lang="en-US" sz="1000" dirty="0"/>
              <a:t>Translating material can create a derivative work.  </a:t>
            </a:r>
          </a:p>
          <a:p>
            <a:pPr marL="0" indent="0">
              <a:buNone/>
            </a:pPr>
            <a:endParaRPr lang="en-US" sz="1000" dirty="0"/>
          </a:p>
          <a:p>
            <a:pPr marL="0" indent="0">
              <a:buNone/>
            </a:pPr>
            <a:r>
              <a:rPr lang="en-US" sz="1000" dirty="0"/>
              <a:t>Examples of translating a work include: </a:t>
            </a:r>
          </a:p>
          <a:p>
            <a:pPr marL="0" indent="0">
              <a:buNone/>
            </a:pPr>
            <a:endParaRPr lang="en-US" sz="1000" dirty="0"/>
          </a:p>
          <a:p>
            <a:pPr marL="0" indent="0">
              <a:buNone/>
            </a:pPr>
            <a:r>
              <a:rPr lang="en-US" sz="1000" dirty="0"/>
              <a:t>Translating Chinese to English </a:t>
            </a:r>
          </a:p>
          <a:p>
            <a:pPr marL="0" indent="0">
              <a:buNone/>
            </a:pPr>
            <a:r>
              <a:rPr lang="en-US" sz="1000" dirty="0"/>
              <a:t>Converting C++ to Java </a:t>
            </a:r>
          </a:p>
          <a:p>
            <a:pPr marL="0" indent="0">
              <a:buNone/>
            </a:pPr>
            <a:r>
              <a:rPr lang="en-US" sz="1000" dirty="0"/>
              <a:t>Compiling VHDL into a mask or net list </a:t>
            </a:r>
          </a:p>
          <a:p>
            <a:pPr marL="0" indent="0">
              <a:buNone/>
            </a:pPr>
            <a:r>
              <a:rPr lang="en-US" sz="1000" dirty="0"/>
              <a:t>Compiling into binary</a:t>
            </a:r>
          </a:p>
          <a:p>
            <a:pPr marL="0" indent="0">
              <a:buNone/>
            </a:pPr>
            <a:endParaRPr lang="en-US" sz="1000" dirty="0"/>
          </a:p>
          <a:p>
            <a:pPr marL="0" indent="0">
              <a:buNone/>
            </a:pPr>
            <a:endParaRPr lang="en-US" sz="1000" dirty="0"/>
          </a:p>
          <a:p>
            <a:pPr marL="0" indent="0" defTabSz="966576">
              <a:buNone/>
              <a:defRPr/>
            </a:pPr>
            <a:r>
              <a:rPr lang="en-US" sz="1000" dirty="0"/>
              <a:t>It’s important to note that compiling source code into binary does not remove the license obligations</a:t>
            </a:r>
            <a:r>
              <a:rPr lang="en-US" sz="1000" baseline="0" dirty="0"/>
              <a:t> simply because you can’t read the header text any more.</a:t>
            </a:r>
            <a:endParaRPr lang="en-US" sz="1000" dirty="0"/>
          </a:p>
          <a:p>
            <a:endParaRPr lang="en-US" sz="1000" dirty="0"/>
          </a:p>
        </p:txBody>
      </p:sp>
    </p:spTree>
    <p:extLst>
      <p:ext uri="{BB962C8B-B14F-4D97-AF65-F5344CB8AC3E}">
        <p14:creationId xmlns:p14="http://schemas.microsoft.com/office/powerpoint/2010/main" val="5813217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841024A-B8CA-428A-A893-6C489152C480}" type="slidenum">
              <a:rPr lang="en-US" smtClean="0"/>
              <a:pPr/>
              <a:t>98</a:t>
            </a:fld>
            <a:endParaRPr lang="en-US" dirty="0"/>
          </a:p>
        </p:txBody>
      </p:sp>
      <p:sp>
        <p:nvSpPr>
          <p:cNvPr id="6" name="Slide Image Placeholder 5"/>
          <p:cNvSpPr>
            <a:spLocks noGrp="1" noRot="1" noChangeAspect="1"/>
          </p:cNvSpPr>
          <p:nvPr>
            <p:ph type="sldImg"/>
          </p:nvPr>
        </p:nvSpPr>
        <p:spPr>
          <a:xfrm>
            <a:off x="647700" y="836613"/>
            <a:ext cx="5689600" cy="3200400"/>
          </a:xfrm>
        </p:spPr>
      </p:sp>
      <p:sp>
        <p:nvSpPr>
          <p:cNvPr id="7" name="Notes Placeholder 6"/>
          <p:cNvSpPr>
            <a:spLocks noGrp="1"/>
          </p:cNvSpPr>
          <p:nvPr>
            <p:ph type="body" idx="1"/>
          </p:nvPr>
        </p:nvSpPr>
        <p:spPr/>
        <p:txBody>
          <a:bodyPr>
            <a:normAutofit/>
          </a:bodyPr>
          <a:lstStyle/>
          <a:p>
            <a:pPr marL="0" marR="0" indent="0" algn="l" defTabSz="914400" rtl="0" eaLnBrk="1" fontAlgn="auto" latinLnBrk="0" hangingPunct="1">
              <a:lnSpc>
                <a:spcPct val="95000"/>
              </a:lnSpc>
              <a:spcBef>
                <a:spcPts val="0"/>
              </a:spcBef>
              <a:spcAft>
                <a:spcPts val="300"/>
              </a:spcAft>
              <a:buClr>
                <a:schemeClr val="accent1"/>
              </a:buClr>
              <a:buSzTx/>
              <a:buFont typeface="Wingdings" pitchFamily="2" charset="2"/>
              <a:buNone/>
              <a:tabLst/>
              <a:defRPr/>
            </a:pPr>
            <a:r>
              <a:rPr lang="en-US" sz="1000" dirty="0"/>
              <a:t>Development tools also require attention because their use may create a derivative work without</a:t>
            </a:r>
            <a:r>
              <a:rPr lang="en-US" sz="1000" baseline="0" dirty="0"/>
              <a:t> your realizing it</a:t>
            </a:r>
            <a:r>
              <a:rPr lang="en-US" sz="1000" dirty="0"/>
              <a:t>.  Tools may inject material, translate the material, or modify the material.  If you want to use a tool or distribute its output, make sure to include this</a:t>
            </a:r>
            <a:r>
              <a:rPr lang="en-US" sz="1000" baseline="0" dirty="0"/>
              <a:t> as part of the </a:t>
            </a:r>
            <a:r>
              <a:rPr lang="en-US" sz="1000" dirty="0"/>
              <a:t>Open Source review. </a:t>
            </a:r>
          </a:p>
          <a:p>
            <a:pPr marL="0" marR="0" indent="0" algn="l" defTabSz="914400" rtl="0" eaLnBrk="1" fontAlgn="auto" latinLnBrk="0" hangingPunct="1">
              <a:lnSpc>
                <a:spcPct val="95000"/>
              </a:lnSpc>
              <a:spcBef>
                <a:spcPts val="0"/>
              </a:spcBef>
              <a:spcAft>
                <a:spcPts val="300"/>
              </a:spcAft>
              <a:buClr>
                <a:schemeClr val="accent1"/>
              </a:buClr>
              <a:buSzTx/>
              <a:buFont typeface="Wingdings" pitchFamily="2" charset="2"/>
              <a:buNone/>
              <a:tabLst/>
              <a:defRPr/>
            </a:pPr>
            <a:endParaRPr lang="en-US" sz="1000" dirty="0"/>
          </a:p>
          <a:p>
            <a:pPr marL="0" marR="0" indent="0" algn="l" defTabSz="914400" rtl="0" eaLnBrk="1" fontAlgn="auto" latinLnBrk="0" hangingPunct="1">
              <a:lnSpc>
                <a:spcPct val="95000"/>
              </a:lnSpc>
              <a:spcBef>
                <a:spcPts val="0"/>
              </a:spcBef>
              <a:spcAft>
                <a:spcPts val="300"/>
              </a:spcAft>
              <a:buClr>
                <a:schemeClr val="accent1"/>
              </a:buClr>
              <a:buSzTx/>
              <a:buFont typeface="Wingdings" pitchFamily="2" charset="2"/>
              <a:buNone/>
              <a:tabLst/>
              <a:defRPr/>
            </a:pPr>
            <a:r>
              <a:rPr lang="en-US" sz="1000" dirty="0"/>
              <a:t>Some</a:t>
            </a:r>
            <a:r>
              <a:rPr lang="en-US" sz="1000" baseline="0" dirty="0"/>
              <a:t> examples of these could include compilers, the Bison XML Parser Generator, or Microsoft Visual Basic.</a:t>
            </a:r>
            <a:endParaRPr lang="en-US" sz="1000" dirty="0"/>
          </a:p>
        </p:txBody>
      </p:sp>
    </p:spTree>
    <p:extLst>
      <p:ext uri="{BB962C8B-B14F-4D97-AF65-F5344CB8AC3E}">
        <p14:creationId xmlns:p14="http://schemas.microsoft.com/office/powerpoint/2010/main" val="23342596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841024A-B8CA-428A-A893-6C489152C480}" type="slidenum">
              <a:rPr lang="en-US" smtClean="0"/>
              <a:pPr/>
              <a:t>99</a:t>
            </a:fld>
            <a:endParaRPr lang="en-US" dirty="0"/>
          </a:p>
        </p:txBody>
      </p:sp>
      <p:sp>
        <p:nvSpPr>
          <p:cNvPr id="6" name="Slide Image Placeholder 5"/>
          <p:cNvSpPr>
            <a:spLocks noGrp="1" noRot="1" noChangeAspect="1"/>
          </p:cNvSpPr>
          <p:nvPr>
            <p:ph type="sldImg"/>
          </p:nvPr>
        </p:nvSpPr>
        <p:spPr>
          <a:xfrm>
            <a:off x="647700" y="836613"/>
            <a:ext cx="5689600" cy="3200400"/>
          </a:xfrm>
        </p:spPr>
      </p:sp>
      <p:sp>
        <p:nvSpPr>
          <p:cNvPr id="7" name="Notes Placeholder 6"/>
          <p:cNvSpPr>
            <a:spLocks noGrp="1"/>
          </p:cNvSpPr>
          <p:nvPr>
            <p:ph type="body" idx="1"/>
          </p:nvPr>
        </p:nvSpPr>
        <p:spPr/>
        <p:txBody>
          <a:bodyPr>
            <a:normAutofit/>
          </a:bodyPr>
          <a:lstStyle/>
          <a:p>
            <a:pPr marL="0" marR="0" indent="0" algn="l" defTabSz="929556" rtl="0" eaLnBrk="1" fontAlgn="auto" latinLnBrk="0" hangingPunct="1">
              <a:lnSpc>
                <a:spcPct val="95000"/>
              </a:lnSpc>
              <a:spcBef>
                <a:spcPts val="0"/>
              </a:spcBef>
              <a:spcAft>
                <a:spcPts val="300"/>
              </a:spcAft>
              <a:buClr>
                <a:schemeClr val="accent1"/>
              </a:buClr>
              <a:buSzTx/>
              <a:buFont typeface="Wingdings" pitchFamily="2" charset="2"/>
              <a:buNone/>
              <a:tabLst/>
              <a:defRPr/>
            </a:pPr>
            <a:r>
              <a:rPr lang="en-US" sz="1000" dirty="0"/>
              <a:t>As a reminder, Open Source license obligations may include requirements that</a:t>
            </a:r>
            <a:r>
              <a:rPr lang="en-US" sz="1000" baseline="0" dirty="0"/>
              <a:t> you must do or </a:t>
            </a:r>
            <a:r>
              <a:rPr lang="en-US" sz="1000" dirty="0"/>
              <a:t>restrictions on what you</a:t>
            </a:r>
            <a:r>
              <a:rPr lang="en-US" sz="1000" baseline="0" dirty="0"/>
              <a:t> </a:t>
            </a:r>
            <a:r>
              <a:rPr lang="en-US" sz="1000" dirty="0"/>
              <a:t>can do.</a:t>
            </a:r>
          </a:p>
          <a:p>
            <a:pPr marL="0" marR="0" indent="0" algn="l" defTabSz="929556" rtl="0" eaLnBrk="1" fontAlgn="auto" latinLnBrk="0" hangingPunct="1">
              <a:lnSpc>
                <a:spcPct val="95000"/>
              </a:lnSpc>
              <a:spcBef>
                <a:spcPts val="0"/>
              </a:spcBef>
              <a:spcAft>
                <a:spcPts val="300"/>
              </a:spcAft>
              <a:buClr>
                <a:schemeClr val="accent1"/>
              </a:buClr>
              <a:buSzTx/>
              <a:buFont typeface="Wingdings" pitchFamily="2" charset="2"/>
              <a:buNone/>
              <a:tabLst/>
              <a:defRPr/>
            </a:pPr>
            <a:endParaRPr lang="en-US" sz="1000" dirty="0"/>
          </a:p>
          <a:p>
            <a:pPr marL="0" marR="0" indent="0" algn="l" defTabSz="929556" rtl="0" eaLnBrk="1" fontAlgn="auto" latinLnBrk="0" hangingPunct="1">
              <a:lnSpc>
                <a:spcPct val="95000"/>
              </a:lnSpc>
              <a:spcBef>
                <a:spcPts val="0"/>
              </a:spcBef>
              <a:spcAft>
                <a:spcPts val="300"/>
              </a:spcAft>
              <a:buClr>
                <a:schemeClr val="accent1"/>
              </a:buClr>
              <a:buSzTx/>
              <a:buFont typeface="Wingdings" pitchFamily="2" charset="2"/>
              <a:buNone/>
              <a:tabLst/>
              <a:defRPr/>
            </a:pPr>
            <a:r>
              <a:rPr lang="en-US" sz="1000" dirty="0"/>
              <a:t>Since</a:t>
            </a:r>
            <a:r>
              <a:rPr lang="en-US" sz="1000" baseline="0" dirty="0"/>
              <a:t> the act of creating derivative works is a Copyright right, Open Source licenses might attempt to put requirements or restrictions on what you do with the derivative works you create.</a:t>
            </a:r>
          </a:p>
          <a:p>
            <a:pPr marL="0" indent="0" defTabSz="929556">
              <a:buNone/>
              <a:defRPr/>
            </a:pPr>
            <a:endParaRPr lang="en-US" sz="1000" dirty="0"/>
          </a:p>
          <a:p>
            <a:endParaRPr lang="en-US" sz="1000" dirty="0"/>
          </a:p>
        </p:txBody>
      </p:sp>
    </p:spTree>
    <p:extLst>
      <p:ext uri="{BB962C8B-B14F-4D97-AF65-F5344CB8AC3E}">
        <p14:creationId xmlns:p14="http://schemas.microsoft.com/office/powerpoint/2010/main" val="84688103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9556">
              <a:lnSpc>
                <a:spcPct val="95000"/>
              </a:lnSpc>
              <a:spcAft>
                <a:spcPts val="300"/>
              </a:spcAft>
              <a:buClr>
                <a:schemeClr val="accent1"/>
              </a:buClr>
              <a:buFont typeface="Wingdings" pitchFamily="2" charset="2"/>
              <a:buNone/>
              <a:defRPr/>
            </a:pPr>
            <a:r>
              <a:rPr lang="en-US" dirty="0"/>
              <a:t>As a reminder, Open Source license obligations may include requirements that you must do or restrictions on what you can do.</a:t>
            </a:r>
          </a:p>
          <a:p>
            <a:pPr defTabSz="929556">
              <a:lnSpc>
                <a:spcPct val="95000"/>
              </a:lnSpc>
              <a:spcAft>
                <a:spcPts val="300"/>
              </a:spcAft>
              <a:buClr>
                <a:schemeClr val="accent1"/>
              </a:buClr>
              <a:buFont typeface="Wingdings" pitchFamily="2" charset="2"/>
              <a:buNone/>
              <a:defRPr/>
            </a:pPr>
            <a:endParaRPr lang="en-US" dirty="0"/>
          </a:p>
          <a:p>
            <a:pPr defTabSz="929556">
              <a:lnSpc>
                <a:spcPct val="95000"/>
              </a:lnSpc>
              <a:spcAft>
                <a:spcPts val="300"/>
              </a:spcAft>
              <a:buClr>
                <a:schemeClr val="accent1"/>
              </a:buClr>
              <a:buFont typeface="Wingdings" pitchFamily="2" charset="2"/>
              <a:buNone/>
              <a:defRPr/>
            </a:pPr>
            <a:r>
              <a:rPr lang="en-US" dirty="0"/>
              <a:t>Since the act of creating derivative works is a Copyright right, Open Source licenses might attempt to put requirements or restrictions on what you do with the derivative works you create.</a:t>
            </a:r>
          </a:p>
          <a:p>
            <a:endParaRPr lang="en-US" dirty="0"/>
          </a:p>
          <a:p>
            <a:r>
              <a:rPr lang="en-US" dirty="0"/>
              <a:t>Some open source licenses will</a:t>
            </a:r>
            <a:r>
              <a:rPr lang="en-US" baseline="0" dirty="0"/>
              <a:t> state requirements that you must do if you create a derivative work.  Some requirements you might see include:</a:t>
            </a:r>
          </a:p>
          <a:p>
            <a:pPr lvl="1"/>
            <a:r>
              <a:rPr lang="en-US" baseline="0" dirty="0"/>
              <a:t>You might be required to distribute source along with anything you release as binary</a:t>
            </a:r>
          </a:p>
          <a:p>
            <a:pPr lvl="1"/>
            <a:r>
              <a:rPr lang="en-US" baseline="0" dirty="0"/>
              <a:t>You might be required to distribute your derivative work under the same open source license</a:t>
            </a:r>
          </a:p>
          <a:p>
            <a:pPr lvl="1"/>
            <a:r>
              <a:rPr lang="en-US" dirty="0"/>
              <a:t>You might be required to include a statement in your advertising that it</a:t>
            </a:r>
            <a:r>
              <a:rPr lang="en-US" baseline="0" dirty="0"/>
              <a:t> is based on a particular open source project.</a:t>
            </a:r>
            <a:endParaRPr lang="en-US" dirty="0"/>
          </a:p>
          <a:p>
            <a:r>
              <a:rPr lang="en-US" dirty="0"/>
              <a:t>Also, some open source licenses may have restrictions on what you can do with the derivative</a:t>
            </a:r>
            <a:r>
              <a:rPr lang="en-US" baseline="0" dirty="0"/>
              <a:t> work you have created.  Some restrictions you might see include:</a:t>
            </a:r>
          </a:p>
          <a:p>
            <a:pPr lvl="1"/>
            <a:r>
              <a:rPr lang="en-US" baseline="0" dirty="0"/>
              <a:t>You might be prohibited from charging money for the derivative work you created</a:t>
            </a:r>
          </a:p>
          <a:p>
            <a:pPr lvl="1"/>
            <a:r>
              <a:rPr lang="en-US" baseline="0" dirty="0"/>
              <a:t>You might be prohibited from creating a derivative work that directly competes with the open source project</a:t>
            </a:r>
          </a:p>
        </p:txBody>
      </p:sp>
      <p:sp>
        <p:nvSpPr>
          <p:cNvPr id="4" name="Slide Number Placeholder 3"/>
          <p:cNvSpPr>
            <a:spLocks noGrp="1"/>
          </p:cNvSpPr>
          <p:nvPr>
            <p:ph type="sldNum" sz="quarter" idx="10"/>
          </p:nvPr>
        </p:nvSpPr>
        <p:spPr/>
        <p:txBody>
          <a:bodyPr/>
          <a:lstStyle/>
          <a:p>
            <a:fld id="{1841024A-B8CA-428A-A893-6C489152C480}" type="slidenum">
              <a:rPr lang="en-US" smtClean="0"/>
              <a:pPr/>
              <a:t>100</a:t>
            </a:fld>
            <a:endParaRPr lang="en-US" dirty="0"/>
          </a:p>
        </p:txBody>
      </p:sp>
    </p:spTree>
    <p:extLst>
      <p:ext uri="{BB962C8B-B14F-4D97-AF65-F5344CB8AC3E}">
        <p14:creationId xmlns:p14="http://schemas.microsoft.com/office/powerpoint/2010/main" val="120024733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66576">
              <a:lnSpc>
                <a:spcPct val="100000"/>
              </a:lnSpc>
              <a:spcAft>
                <a:spcPts val="0"/>
              </a:spcAft>
              <a:buClrTx/>
              <a:buNone/>
              <a:defRPr/>
            </a:pPr>
            <a:r>
              <a:rPr lang="en-US" sz="1200" baseline="0" dirty="0"/>
              <a:t>Who will get your planned distribution?  Will you be giving it to a current or prospective customer?  Are you working with a partner doing co-development?  Are you planning on contributing your changes and additions back to the original community project?</a:t>
            </a:r>
          </a:p>
          <a:p>
            <a:pPr marL="0" indent="0" defTabSz="966576">
              <a:lnSpc>
                <a:spcPct val="100000"/>
              </a:lnSpc>
              <a:spcAft>
                <a:spcPts val="0"/>
              </a:spcAft>
              <a:buClrTx/>
              <a:buNone/>
              <a:defRPr/>
            </a:pPr>
            <a:endParaRPr lang="en-US" sz="1200" baseline="0" dirty="0"/>
          </a:p>
          <a:p>
            <a:pPr marL="0" indent="0" defTabSz="966576">
              <a:lnSpc>
                <a:spcPct val="100000"/>
              </a:lnSpc>
              <a:spcAft>
                <a:spcPts val="0"/>
              </a:spcAft>
              <a:buClrTx/>
              <a:buNone/>
              <a:defRPr/>
            </a:pPr>
            <a:r>
              <a:rPr lang="en-US" sz="1200" baseline="0" dirty="0"/>
              <a:t>How will you be giving it to them?  Are you going to do a demo in a trade show?  Are you going to be giving out samples or prototypes for some period of time?  Are you selling a commercial product?</a:t>
            </a:r>
          </a:p>
          <a:p>
            <a:pPr marL="0" indent="0" defTabSz="966576">
              <a:lnSpc>
                <a:spcPct val="100000"/>
              </a:lnSpc>
              <a:spcAft>
                <a:spcPts val="0"/>
              </a:spcAft>
              <a:buClrTx/>
              <a:buNone/>
              <a:defRPr/>
            </a:pPr>
            <a:endParaRPr lang="en-US" sz="1200" baseline="0" dirty="0"/>
          </a:p>
          <a:p>
            <a:pPr marL="0" indent="0" defTabSz="966576">
              <a:lnSpc>
                <a:spcPct val="100000"/>
              </a:lnSpc>
              <a:spcAft>
                <a:spcPts val="0"/>
              </a:spcAft>
              <a:buClrTx/>
              <a:buNone/>
              <a:defRPr/>
            </a:pPr>
            <a:r>
              <a:rPr lang="en-US" sz="1200" baseline="0" dirty="0"/>
              <a:t>What is the format of your delivery?  Are you planning on distributing source code, or only binary?  Will you have software pre-loaded on to hardware, or are you only distributing software directly?  Are you distributing software at all, or only giving customers a PERL script to retrieve code themselves?</a:t>
            </a:r>
            <a:endParaRPr lang="en-US" sz="1200" dirty="0"/>
          </a:p>
        </p:txBody>
      </p:sp>
      <p:sp>
        <p:nvSpPr>
          <p:cNvPr id="4" name="Slide Number Placeholder 3"/>
          <p:cNvSpPr>
            <a:spLocks noGrp="1"/>
          </p:cNvSpPr>
          <p:nvPr>
            <p:ph type="sldNum" sz="quarter" idx="10"/>
          </p:nvPr>
        </p:nvSpPr>
        <p:spPr/>
        <p:txBody>
          <a:bodyPr/>
          <a:lstStyle/>
          <a:p>
            <a:fld id="{6B482BE6-6443-43D0-B2C4-9E7E7E3CDEDD}" type="slidenum">
              <a:rPr lang="en-US" smtClean="0"/>
              <a:t>101</a:t>
            </a:fld>
            <a:endParaRPr lang="en-US"/>
          </a:p>
        </p:txBody>
      </p:sp>
    </p:spTree>
    <p:extLst>
      <p:ext uri="{BB962C8B-B14F-4D97-AF65-F5344CB8AC3E}">
        <p14:creationId xmlns:p14="http://schemas.microsoft.com/office/powerpoint/2010/main" val="132162681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841024A-B8CA-428A-A893-6C489152C480}" type="slidenum">
              <a:rPr lang="en-US" smtClean="0"/>
              <a:pPr/>
              <a:t>102</a:t>
            </a:fld>
            <a:endParaRPr lang="en-US" dirty="0"/>
          </a:p>
        </p:txBody>
      </p:sp>
      <p:sp>
        <p:nvSpPr>
          <p:cNvPr id="6" name="Slide Image Placeholder 5"/>
          <p:cNvSpPr>
            <a:spLocks noGrp="1" noRot="1" noChangeAspect="1"/>
          </p:cNvSpPr>
          <p:nvPr>
            <p:ph type="sldImg"/>
          </p:nvPr>
        </p:nvSpPr>
        <p:spPr>
          <a:xfrm>
            <a:off x="647700" y="836613"/>
            <a:ext cx="5689600" cy="3200400"/>
          </a:xfrm>
        </p:spPr>
      </p:sp>
      <p:sp>
        <p:nvSpPr>
          <p:cNvPr id="7" name="Notes Placeholder 6"/>
          <p:cNvSpPr>
            <a:spLocks noGrp="1"/>
          </p:cNvSpPr>
          <p:nvPr>
            <p:ph type="body" idx="1"/>
          </p:nvPr>
        </p:nvSpPr>
        <p:spPr/>
        <p:txBody>
          <a:bodyPr>
            <a:normAutofit/>
          </a:bodyPr>
          <a:lstStyle/>
          <a:p>
            <a:pPr marL="0" marR="0" indent="0" algn="l" defTabSz="929556" rtl="0" eaLnBrk="1" fontAlgn="auto" latinLnBrk="0" hangingPunct="1">
              <a:lnSpc>
                <a:spcPct val="95000"/>
              </a:lnSpc>
              <a:spcBef>
                <a:spcPts val="0"/>
              </a:spcBef>
              <a:spcAft>
                <a:spcPts val="300"/>
              </a:spcAft>
              <a:buClr>
                <a:schemeClr val="accent1"/>
              </a:buClr>
              <a:buSzTx/>
              <a:buFont typeface="Wingdings" pitchFamily="2" charset="2"/>
              <a:buNone/>
              <a:tabLst/>
              <a:defRPr/>
            </a:pPr>
            <a:r>
              <a:rPr lang="en-US" sz="1000" dirty="0"/>
              <a:t>Along with providing the documentation and explaining how you want to use the Open Source, you will need to be able to discuss the distribution model.  Who gets the del</a:t>
            </a:r>
            <a:r>
              <a:rPr lang="en-US" sz="1000" baseline="0" dirty="0"/>
              <a:t>iverable </a:t>
            </a:r>
            <a:r>
              <a:rPr lang="en-US" sz="1000" dirty="0"/>
              <a:t>and how will they receive it?</a:t>
            </a:r>
          </a:p>
          <a:p>
            <a:pPr marL="0" indent="0" defTabSz="929556">
              <a:buNone/>
              <a:defRPr/>
            </a:pPr>
            <a:endParaRPr lang="en-US" sz="1000" dirty="0"/>
          </a:p>
          <a:p>
            <a:pPr defTabSz="929556">
              <a:defRPr/>
            </a:pPr>
            <a:endParaRPr lang="en-US" sz="1000" dirty="0"/>
          </a:p>
          <a:p>
            <a:endParaRPr lang="en-US" sz="1000" dirty="0"/>
          </a:p>
        </p:txBody>
      </p:sp>
    </p:spTree>
    <p:extLst>
      <p:ext uri="{BB962C8B-B14F-4D97-AF65-F5344CB8AC3E}">
        <p14:creationId xmlns:p14="http://schemas.microsoft.com/office/powerpoint/2010/main" val="17226419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841024A-B8CA-428A-A893-6C489152C480}" type="slidenum">
              <a:rPr lang="en-US" smtClean="0"/>
              <a:pPr/>
              <a:t>103</a:t>
            </a:fld>
            <a:endParaRPr lang="en-US" dirty="0"/>
          </a:p>
        </p:txBody>
      </p:sp>
      <p:sp>
        <p:nvSpPr>
          <p:cNvPr id="6" name="Slide Image Placeholder 5"/>
          <p:cNvSpPr>
            <a:spLocks noGrp="1" noRot="1" noChangeAspect="1"/>
          </p:cNvSpPr>
          <p:nvPr>
            <p:ph type="sldImg"/>
          </p:nvPr>
        </p:nvSpPr>
        <p:spPr>
          <a:xfrm>
            <a:off x="647700" y="836613"/>
            <a:ext cx="5689600" cy="3200400"/>
          </a:xfrm>
        </p:spPr>
      </p:sp>
      <p:sp>
        <p:nvSpPr>
          <p:cNvPr id="7" name="Notes Placeholder 6"/>
          <p:cNvSpPr>
            <a:spLocks noGrp="1"/>
          </p:cNvSpPr>
          <p:nvPr>
            <p:ph type="body" idx="1"/>
          </p:nvPr>
        </p:nvSpPr>
        <p:spPr/>
        <p:txBody>
          <a:bodyPr>
            <a:normAutofit/>
          </a:bodyPr>
          <a:lstStyle/>
          <a:p>
            <a:pPr marL="0" indent="0" defTabSz="966576">
              <a:lnSpc>
                <a:spcPct val="100000"/>
              </a:lnSpc>
              <a:spcAft>
                <a:spcPts val="0"/>
              </a:spcAft>
              <a:buClrTx/>
              <a:buNone/>
              <a:defRPr/>
            </a:pPr>
            <a:r>
              <a:rPr lang="en-US" sz="1000" baseline="0" dirty="0"/>
              <a:t>Who will get your planned distribution?  Will you be giving it to a current or prospective customer?  Are you working with a partner doing co-development?  Are you planning on contributing your changes and additions back to the original community project?</a:t>
            </a:r>
          </a:p>
          <a:p>
            <a:pPr marL="0" indent="0" defTabSz="966576">
              <a:lnSpc>
                <a:spcPct val="100000"/>
              </a:lnSpc>
              <a:spcAft>
                <a:spcPts val="0"/>
              </a:spcAft>
              <a:buClrTx/>
              <a:buNone/>
              <a:defRPr/>
            </a:pPr>
            <a:endParaRPr lang="en-US" sz="1000" baseline="0" dirty="0"/>
          </a:p>
          <a:p>
            <a:pPr marL="0" indent="0" defTabSz="966576">
              <a:lnSpc>
                <a:spcPct val="100000"/>
              </a:lnSpc>
              <a:spcAft>
                <a:spcPts val="0"/>
              </a:spcAft>
              <a:buClrTx/>
              <a:buNone/>
              <a:defRPr/>
            </a:pPr>
            <a:r>
              <a:rPr lang="en-US" sz="1000" baseline="0" dirty="0"/>
              <a:t>How will you be giving it to them?  Are you going to do a demo in a trade show?  Are you going to be giving out samples or prototypes for some period of time?  Are you selling a commercial product?</a:t>
            </a:r>
          </a:p>
          <a:p>
            <a:pPr marL="0" indent="0" defTabSz="966576">
              <a:lnSpc>
                <a:spcPct val="100000"/>
              </a:lnSpc>
              <a:spcAft>
                <a:spcPts val="0"/>
              </a:spcAft>
              <a:buClrTx/>
              <a:buNone/>
              <a:defRPr/>
            </a:pPr>
            <a:endParaRPr lang="en-US" sz="1000" baseline="0" dirty="0"/>
          </a:p>
          <a:p>
            <a:pPr marL="0" indent="0" defTabSz="966576">
              <a:lnSpc>
                <a:spcPct val="100000"/>
              </a:lnSpc>
              <a:spcAft>
                <a:spcPts val="0"/>
              </a:spcAft>
              <a:buClrTx/>
              <a:buNone/>
              <a:defRPr/>
            </a:pPr>
            <a:r>
              <a:rPr lang="en-US" sz="1000" baseline="0" dirty="0"/>
              <a:t>What is the format of your delivery?  Are you planning on distributing source code, or only binary?  Will you have software pre-loaded on to hardware, or are you only distributing software directly?  Are you distributing software at all, or only giving customers a PERL script to retrieve code themselves?</a:t>
            </a:r>
            <a:endParaRPr lang="en-US" sz="1000" dirty="0"/>
          </a:p>
        </p:txBody>
      </p:sp>
    </p:spTree>
    <p:extLst>
      <p:ext uri="{BB962C8B-B14F-4D97-AF65-F5344CB8AC3E}">
        <p14:creationId xmlns:p14="http://schemas.microsoft.com/office/powerpoint/2010/main" val="21414031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841024A-B8CA-428A-A893-6C489152C480}" type="slidenum">
              <a:rPr lang="en-US" smtClean="0"/>
              <a:pPr/>
              <a:t>104</a:t>
            </a:fld>
            <a:endParaRPr lang="en-US" dirty="0"/>
          </a:p>
        </p:txBody>
      </p:sp>
      <p:sp>
        <p:nvSpPr>
          <p:cNvPr id="6" name="Slide Image Placeholder 5"/>
          <p:cNvSpPr>
            <a:spLocks noGrp="1" noRot="1" noChangeAspect="1"/>
          </p:cNvSpPr>
          <p:nvPr>
            <p:ph type="sldImg"/>
          </p:nvPr>
        </p:nvSpPr>
        <p:spPr>
          <a:xfrm>
            <a:off x="647700" y="836613"/>
            <a:ext cx="5689600" cy="3200400"/>
          </a:xfrm>
        </p:spPr>
      </p:sp>
      <p:sp>
        <p:nvSpPr>
          <p:cNvPr id="7" name="Notes Placeholder 6"/>
          <p:cNvSpPr>
            <a:spLocks noGrp="1"/>
          </p:cNvSpPr>
          <p:nvPr>
            <p:ph type="body" idx="1"/>
          </p:nvPr>
        </p:nvSpPr>
        <p:spPr/>
        <p:txBody>
          <a:bodyPr>
            <a:normAutofit/>
          </a:bodyPr>
          <a:lstStyle/>
          <a:p>
            <a:pPr marL="0" indent="0">
              <a:buNone/>
            </a:pPr>
            <a:r>
              <a:rPr lang="en-US" sz="1000" dirty="0"/>
              <a:t>The legal team will analyze</a:t>
            </a:r>
            <a:r>
              <a:rPr lang="en-US" sz="1000" baseline="0" dirty="0"/>
              <a:t> and interpret</a:t>
            </a:r>
            <a:r>
              <a:rPr lang="en-US" sz="1000" dirty="0"/>
              <a:t> the application of the Open Source licenses that you provided in the description</a:t>
            </a:r>
            <a:r>
              <a:rPr lang="en-US" sz="1000" baseline="0" dirty="0"/>
              <a:t>, in order to identify any obligations or any other legal concerns.</a:t>
            </a:r>
            <a:endParaRPr lang="en-US" sz="1000" dirty="0"/>
          </a:p>
          <a:p>
            <a:endParaRPr lang="en-US" sz="1000" dirty="0"/>
          </a:p>
          <a:p>
            <a:endParaRPr lang="en-US" sz="1000" dirty="0"/>
          </a:p>
        </p:txBody>
      </p:sp>
    </p:spTree>
    <p:extLst>
      <p:ext uri="{BB962C8B-B14F-4D97-AF65-F5344CB8AC3E}">
        <p14:creationId xmlns:p14="http://schemas.microsoft.com/office/powerpoint/2010/main" val="17827993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841024A-B8CA-428A-A893-6C489152C480}" type="slidenum">
              <a:rPr lang="en-US" smtClean="0"/>
              <a:pPr/>
              <a:t>105</a:t>
            </a:fld>
            <a:endParaRPr lang="en-US" dirty="0"/>
          </a:p>
        </p:txBody>
      </p:sp>
      <p:sp>
        <p:nvSpPr>
          <p:cNvPr id="6" name="Slide Image Placeholder 5"/>
          <p:cNvSpPr>
            <a:spLocks noGrp="1" noRot="1" noChangeAspect="1"/>
          </p:cNvSpPr>
          <p:nvPr>
            <p:ph type="sldImg"/>
          </p:nvPr>
        </p:nvSpPr>
        <p:spPr>
          <a:xfrm>
            <a:off x="647700" y="836613"/>
            <a:ext cx="5689600" cy="3200400"/>
          </a:xfrm>
        </p:spPr>
      </p:sp>
      <p:sp>
        <p:nvSpPr>
          <p:cNvPr id="7" name="Notes Placeholder 6"/>
          <p:cNvSpPr>
            <a:spLocks noGrp="1"/>
          </p:cNvSpPr>
          <p:nvPr>
            <p:ph type="body" idx="1"/>
          </p:nvPr>
        </p:nvSpPr>
        <p:spPr/>
        <p:txBody>
          <a:bodyPr>
            <a:normAutofit/>
          </a:bodyPr>
          <a:lstStyle/>
          <a:p>
            <a:pPr marL="0" indent="0">
              <a:spcAft>
                <a:spcPts val="1269"/>
              </a:spcAft>
              <a:buNone/>
            </a:pPr>
            <a:r>
              <a:rPr lang="en-US" sz="1000" dirty="0"/>
              <a:t>The Scanning teams will contact you if they need more information.  These teams have specialized knowledge and tools to help you scan your code to identify open</a:t>
            </a:r>
            <a:r>
              <a:rPr lang="en-US" sz="1000" baseline="0" dirty="0"/>
              <a:t> source materials and the associated licensing. </a:t>
            </a:r>
            <a:r>
              <a:rPr lang="en-US" sz="1000" dirty="0"/>
              <a:t> They will not give legal advice,</a:t>
            </a:r>
            <a:r>
              <a:rPr lang="en-US" sz="1000" baseline="0" dirty="0"/>
              <a:t> but they will help you gather the information you need for the discussion with the legal group.</a:t>
            </a:r>
            <a:endParaRPr lang="en-US" sz="1000" dirty="0"/>
          </a:p>
          <a:p>
            <a:pPr marL="0" indent="0">
              <a:spcAft>
                <a:spcPts val="1269"/>
              </a:spcAft>
              <a:buNone/>
            </a:pPr>
            <a:endParaRPr lang="en-US" sz="1000" dirty="0"/>
          </a:p>
        </p:txBody>
      </p:sp>
    </p:spTree>
    <p:extLst>
      <p:ext uri="{BB962C8B-B14F-4D97-AF65-F5344CB8AC3E}">
        <p14:creationId xmlns:p14="http://schemas.microsoft.com/office/powerpoint/2010/main" val="198769815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841024A-B8CA-428A-A893-6C489152C480}" type="slidenum">
              <a:rPr lang="en-US" smtClean="0"/>
              <a:pPr/>
              <a:t>106</a:t>
            </a:fld>
            <a:endParaRPr lang="en-US" dirty="0"/>
          </a:p>
        </p:txBody>
      </p:sp>
      <p:sp>
        <p:nvSpPr>
          <p:cNvPr id="6" name="Slide Image Placeholder 5"/>
          <p:cNvSpPr>
            <a:spLocks noGrp="1" noRot="1" noChangeAspect="1"/>
          </p:cNvSpPr>
          <p:nvPr>
            <p:ph type="sldImg"/>
          </p:nvPr>
        </p:nvSpPr>
        <p:spPr>
          <a:xfrm>
            <a:off x="647700" y="836613"/>
            <a:ext cx="5689600" cy="3200400"/>
          </a:xfrm>
        </p:spPr>
      </p:sp>
      <p:sp>
        <p:nvSpPr>
          <p:cNvPr id="7" name="Notes Placeholder 6"/>
          <p:cNvSpPr>
            <a:spLocks noGrp="1"/>
          </p:cNvSpPr>
          <p:nvPr>
            <p:ph type="body" idx="1"/>
          </p:nvPr>
        </p:nvSpPr>
        <p:spPr/>
        <p:txBody>
          <a:bodyPr>
            <a:normAutofit/>
          </a:bodyPr>
          <a:lstStyle/>
          <a:p>
            <a:pPr marL="0" indent="0">
              <a:buNone/>
            </a:pPr>
            <a:r>
              <a:rPr lang="en-US" sz="1000" dirty="0"/>
              <a:t>Working on an Open Source review is an interactive and collaborative dialogue.  </a:t>
            </a:r>
          </a:p>
          <a:p>
            <a:pPr marL="0" indent="0">
              <a:buNone/>
            </a:pPr>
            <a:endParaRPr lang="en-US" sz="1000" dirty="0"/>
          </a:p>
          <a:p>
            <a:pPr marL="0" indent="0">
              <a:buNone/>
            </a:pPr>
            <a:r>
              <a:rPr lang="en-US" sz="1000" dirty="0"/>
              <a:t>You bring your knowledge of your project and all of these support groups bring their knowledge of how to work with Open Source. </a:t>
            </a:r>
          </a:p>
          <a:p>
            <a:pPr marL="0" indent="0">
              <a:buNone/>
            </a:pPr>
            <a:endParaRPr lang="en-US" sz="1000" dirty="0"/>
          </a:p>
          <a:p>
            <a:endParaRPr lang="en-US" sz="1000" dirty="0"/>
          </a:p>
          <a:p>
            <a:endParaRPr lang="en-US" sz="1000" dirty="0"/>
          </a:p>
        </p:txBody>
      </p:sp>
    </p:spTree>
    <p:extLst>
      <p:ext uri="{BB962C8B-B14F-4D97-AF65-F5344CB8AC3E}">
        <p14:creationId xmlns:p14="http://schemas.microsoft.com/office/powerpoint/2010/main" val="711039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a:p>
            <a:pPr marL="228600" indent="-228600">
              <a:buFont typeface="+mj-lt"/>
              <a:buAutoNum type="arabicPeriod"/>
            </a:pPr>
            <a:r>
              <a:rPr lang="en-US" baseline="0" dirty="0"/>
              <a:t>Novelty – must be new compared to prior art; does not require affirmative action to bring to attention of public – e.g., Conference paper submissions, Covers both written and oral disclosures, where someone could have seen or overheard it – it doesn’t matter if anyone did actually see or hear it.  </a:t>
            </a:r>
            <a:r>
              <a:rPr lang="en-US" baseline="0" dirty="0" err="1"/>
              <a:t>Eg</a:t>
            </a:r>
            <a:r>
              <a:rPr lang="en-US" baseline="0" dirty="0"/>
              <a:t> conversation in an empty pub; article hidden in a library book; obscure website.</a:t>
            </a:r>
          </a:p>
          <a:p>
            <a:pPr marL="228600" indent="-228600">
              <a:buFont typeface="+mj-lt"/>
              <a:buAutoNum type="arabicPeriod"/>
            </a:pPr>
            <a:r>
              <a:rPr lang="en-US" baseline="0" dirty="0"/>
              <a:t>Non-obviousness – novel, but obvious to a person having ordinary skill in the art</a:t>
            </a:r>
          </a:p>
          <a:p>
            <a:pPr marL="228600" marR="0" indent="-228600" algn="l" defTabSz="1192753" rtl="0" eaLnBrk="1" fontAlgn="auto" latinLnBrk="0" hangingPunct="1">
              <a:lnSpc>
                <a:spcPct val="100000"/>
              </a:lnSpc>
              <a:spcBef>
                <a:spcPts val="0"/>
              </a:spcBef>
              <a:spcAft>
                <a:spcPts val="0"/>
              </a:spcAft>
              <a:buClrTx/>
              <a:buSzTx/>
              <a:buFont typeface="+mj-lt"/>
              <a:buAutoNum type="arabicPeriod"/>
              <a:tabLst/>
              <a:defRPr/>
            </a:pPr>
            <a:r>
              <a:rPr lang="en-US" baseline="0" dirty="0"/>
              <a:t>Capable of industrial application – “new and useful” – general, specific, and beneficial utility – type of things fall foul of this are applications for perpetual motion machines</a:t>
            </a:r>
          </a:p>
          <a:p>
            <a:pPr marL="228600" marR="0" indent="-228600" algn="l" defTabSz="1192753" rtl="0" eaLnBrk="1" fontAlgn="auto" latinLnBrk="0" hangingPunct="1">
              <a:lnSpc>
                <a:spcPct val="100000"/>
              </a:lnSpc>
              <a:spcBef>
                <a:spcPts val="0"/>
              </a:spcBef>
              <a:spcAft>
                <a:spcPts val="0"/>
              </a:spcAft>
              <a:buClrTx/>
              <a:buSzTx/>
              <a:buFont typeface="+mj-lt"/>
              <a:buAutoNum type="arabicPeriod"/>
              <a:tabLst/>
              <a:defRPr/>
            </a:pPr>
            <a:r>
              <a:rPr lang="en-US" baseline="0" dirty="0"/>
              <a:t>Not excluded subject matter – a bit more on this in the next slide, but various things that are not patentable – the case law on this is constantly evolving and various from country to country</a:t>
            </a:r>
          </a:p>
          <a:p>
            <a:pPr marL="0" indent="0">
              <a:buFont typeface="+mj-lt"/>
              <a:buNone/>
            </a:pPr>
            <a:endParaRPr lang="en-US" sz="1200" dirty="0"/>
          </a:p>
          <a:p>
            <a:r>
              <a:rPr lang="en-US" sz="1200" dirty="0"/>
              <a:t>Rights:</a:t>
            </a:r>
          </a:p>
          <a:p>
            <a:endParaRPr lang="en-US" sz="1200" dirty="0"/>
          </a:p>
          <a:p>
            <a:r>
              <a:rPr lang="en-US" sz="1200" dirty="0"/>
              <a:t>A patent is a negative right – it doesn’t give you </a:t>
            </a:r>
            <a:r>
              <a:rPr lang="en-US" sz="1200" baseline="0" dirty="0"/>
              <a:t>any rights – only the right to stop others working the invention in return for making the invention available to the public</a:t>
            </a:r>
          </a:p>
          <a:p>
            <a:r>
              <a:rPr lang="en-US" sz="1200" baseline="0" dirty="0"/>
              <a:t>This monopoly right lasts for 20 years from filing the application</a:t>
            </a:r>
            <a:endParaRPr lang="en-US" sz="1200" dirty="0"/>
          </a:p>
          <a:p>
            <a:endParaRPr lang="en-US" sz="1200" dirty="0"/>
          </a:p>
          <a:p>
            <a:r>
              <a:rPr lang="en-US" sz="1200" dirty="0"/>
              <a:t>What this means is that other companies who want to use the technology have to come to the patent owner to ask for a </a:t>
            </a:r>
            <a:r>
              <a:rPr lang="en-US" sz="1200" b="1" i="1" dirty="0"/>
              <a:t>license</a:t>
            </a:r>
            <a:r>
              <a:rPr lang="en-US" sz="1200" dirty="0"/>
              <a:t> to use the patented idea.</a:t>
            </a:r>
            <a:r>
              <a:rPr lang="en-US" sz="1200" baseline="0" dirty="0"/>
              <a:t> </a:t>
            </a:r>
            <a:endParaRPr lang="en-US" sz="1200" dirty="0"/>
          </a:p>
          <a:p>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a:t>CONFIDENTIAL - (c) OpenLogic</a:t>
            </a:r>
          </a:p>
        </p:txBody>
      </p:sp>
      <p:sp>
        <p:nvSpPr>
          <p:cNvPr id="6" name="Header Placeholder 5"/>
          <p:cNvSpPr>
            <a:spLocks noGrp="1"/>
          </p:cNvSpPr>
          <p:nvPr>
            <p:ph type="hdr" sz="quarter" idx="12"/>
          </p:nvPr>
        </p:nvSpPr>
        <p:spPr/>
        <p:txBody>
          <a:bodyPr/>
          <a:lstStyle/>
          <a:p>
            <a:pPr>
              <a:defRPr/>
            </a:pPr>
            <a:r>
              <a:rPr lang="en-US"/>
              <a:t>Basics of Copyright Law and Open Source Software Licensing</a:t>
            </a:r>
          </a:p>
        </p:txBody>
      </p:sp>
    </p:spTree>
    <p:extLst>
      <p:ext uri="{BB962C8B-B14F-4D97-AF65-F5344CB8AC3E}">
        <p14:creationId xmlns:p14="http://schemas.microsoft.com/office/powerpoint/2010/main" val="70690303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841024A-B8CA-428A-A893-6C489152C480}" type="slidenum">
              <a:rPr lang="en-US" smtClean="0"/>
              <a:pPr/>
              <a:t>107</a:t>
            </a:fld>
            <a:endParaRPr lang="en-US" dirty="0"/>
          </a:p>
        </p:txBody>
      </p:sp>
      <p:sp>
        <p:nvSpPr>
          <p:cNvPr id="6" name="Slide Image Placeholder 5"/>
          <p:cNvSpPr>
            <a:spLocks noGrp="1" noRot="1" noChangeAspect="1"/>
          </p:cNvSpPr>
          <p:nvPr>
            <p:ph type="sldImg"/>
          </p:nvPr>
        </p:nvSpPr>
        <p:spPr>
          <a:xfrm>
            <a:off x="647700" y="836613"/>
            <a:ext cx="5689600" cy="3200400"/>
          </a:xfrm>
        </p:spPr>
      </p:sp>
      <p:sp>
        <p:nvSpPr>
          <p:cNvPr id="7" name="Notes Placeholder 6"/>
          <p:cNvSpPr>
            <a:spLocks noGrp="1"/>
          </p:cNvSpPr>
          <p:nvPr>
            <p:ph type="body" idx="1"/>
          </p:nvPr>
        </p:nvSpPr>
        <p:spPr/>
        <p:txBody>
          <a:bodyPr>
            <a:normAutofit/>
          </a:bodyPr>
          <a:lstStyle/>
          <a:p>
            <a:pPr marL="0" indent="0" rtl="0">
              <a:buNone/>
            </a:pPr>
            <a:r>
              <a:rPr lang="en-US" sz="1000" kern="1200" dirty="0">
                <a:solidFill>
                  <a:schemeClr val="tx1"/>
                </a:solidFill>
                <a:effectLst/>
                <a:latin typeface="+mn-lt"/>
                <a:ea typeface="+mn-ea"/>
                <a:cs typeface="+mn-cs"/>
              </a:rPr>
              <a:t>At the closing of the Open Source review you will receive guidance.</a:t>
            </a:r>
          </a:p>
          <a:p>
            <a:pPr marL="0" indent="0" rtl="0">
              <a:buNone/>
            </a:pPr>
            <a:endParaRPr lang="en-US" sz="1000" kern="1200" dirty="0">
              <a:solidFill>
                <a:schemeClr val="tx1"/>
              </a:solidFill>
              <a:effectLst/>
              <a:latin typeface="+mn-lt"/>
              <a:ea typeface="+mn-ea"/>
              <a:cs typeface="+mn-cs"/>
            </a:endParaRPr>
          </a:p>
          <a:p>
            <a:pPr marL="0" indent="0" rtl="0">
              <a:buNone/>
            </a:pPr>
            <a:r>
              <a:rPr lang="en-US" sz="1000" kern="1200" dirty="0">
                <a:solidFill>
                  <a:schemeClr val="tx1"/>
                </a:solidFill>
                <a:effectLst/>
                <a:latin typeface="+mn-lt"/>
                <a:ea typeface="+mn-ea"/>
                <a:cs typeface="+mn-cs"/>
              </a:rPr>
              <a:t>Guidance for the review may include changes to usage</a:t>
            </a:r>
            <a:r>
              <a:rPr lang="en-US" sz="1000" kern="1200" baseline="0" dirty="0">
                <a:solidFill>
                  <a:schemeClr val="tx1"/>
                </a:solidFill>
                <a:effectLst/>
                <a:latin typeface="+mn-lt"/>
                <a:ea typeface="+mn-ea"/>
                <a:cs typeface="+mn-cs"/>
              </a:rPr>
              <a:t>, code architecture, or distribution model </a:t>
            </a:r>
            <a:r>
              <a:rPr lang="en-US" sz="1000" kern="1200" dirty="0">
                <a:solidFill>
                  <a:schemeClr val="tx1"/>
                </a:solidFill>
                <a:effectLst/>
                <a:latin typeface="+mn-lt"/>
                <a:ea typeface="+mn-ea"/>
                <a:cs typeface="+mn-cs"/>
              </a:rPr>
              <a:t>in order to satisfy licenses. </a:t>
            </a:r>
            <a:endParaRPr lang="en-US" sz="1000" dirty="0"/>
          </a:p>
        </p:txBody>
      </p:sp>
    </p:spTree>
    <p:extLst>
      <p:ext uri="{BB962C8B-B14F-4D97-AF65-F5344CB8AC3E}">
        <p14:creationId xmlns:p14="http://schemas.microsoft.com/office/powerpoint/2010/main" val="182395938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841024A-B8CA-428A-A893-6C489152C480}" type="slidenum">
              <a:rPr lang="en-US" smtClean="0"/>
              <a:pPr/>
              <a:t>108</a:t>
            </a:fld>
            <a:endParaRPr lang="en-US" dirty="0"/>
          </a:p>
        </p:txBody>
      </p:sp>
      <p:sp>
        <p:nvSpPr>
          <p:cNvPr id="6" name="Slide Image Placeholder 5"/>
          <p:cNvSpPr>
            <a:spLocks noGrp="1" noRot="1" noChangeAspect="1"/>
          </p:cNvSpPr>
          <p:nvPr>
            <p:ph type="sldImg"/>
          </p:nvPr>
        </p:nvSpPr>
        <p:spPr>
          <a:xfrm>
            <a:off x="647700" y="836613"/>
            <a:ext cx="5689600" cy="3200400"/>
          </a:xfrm>
        </p:spPr>
      </p:sp>
      <p:sp>
        <p:nvSpPr>
          <p:cNvPr id="7" name="Notes Placeholder 6"/>
          <p:cNvSpPr>
            <a:spLocks noGrp="1"/>
          </p:cNvSpPr>
          <p:nvPr>
            <p:ph type="body" idx="1"/>
          </p:nvPr>
        </p:nvSpPr>
        <p:spPr/>
        <p:txBody>
          <a:bodyPr>
            <a:normAutofit/>
          </a:bodyPr>
          <a:lstStyle/>
          <a:p>
            <a:pPr marL="0" indent="0">
              <a:buNone/>
            </a:pPr>
            <a:r>
              <a:rPr lang="en-US" sz="1000" dirty="0"/>
              <a:t>An Open Source review may require</a:t>
            </a:r>
            <a:r>
              <a:rPr lang="en-US" sz="1000" baseline="0" dirty="0"/>
              <a:t> an Executive Committee review to provide more complex, higher-level evaluation of the legal obligations and business or engineering needs.</a:t>
            </a:r>
            <a:endParaRPr lang="en-US" sz="1000" dirty="0"/>
          </a:p>
        </p:txBody>
      </p:sp>
    </p:spTree>
    <p:extLst>
      <p:ext uri="{BB962C8B-B14F-4D97-AF65-F5344CB8AC3E}">
        <p14:creationId xmlns:p14="http://schemas.microsoft.com/office/powerpoint/2010/main" val="120362841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109</a:t>
            </a:fld>
            <a:endParaRPr lang="en-US"/>
          </a:p>
        </p:txBody>
      </p:sp>
    </p:spTree>
    <p:extLst>
      <p:ext uri="{BB962C8B-B14F-4D97-AF65-F5344CB8AC3E}">
        <p14:creationId xmlns:p14="http://schemas.microsoft.com/office/powerpoint/2010/main" val="199547149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Changed "commercial products" to "distributed products" in bullet 1.  Reason - even if the company contributes to open source products, they need to comply with the obligations if that contribution includes other open source packages (upstream) </a:t>
            </a:r>
          </a:p>
          <a:p>
            <a:r>
              <a:rPr lang="en-US" dirty="0">
                <a:latin typeface="Calibri"/>
              </a:rPr>
              <a:t>Changed</a:t>
            </a:r>
            <a:r>
              <a:rPr lang="en-US" baseline="0" dirty="0">
                <a:latin typeface="Calibri"/>
              </a:rPr>
              <a:t> bullet 2 from “and a plan to meet the FOSS license </a:t>
            </a:r>
            <a:r>
              <a:rPr lang="en-US" baseline="0" dirty="0" err="1">
                <a:latin typeface="Calibri"/>
              </a:rPr>
              <a:t>obligatios</a:t>
            </a:r>
            <a:r>
              <a:rPr lang="en-US" baseline="0" dirty="0">
                <a:latin typeface="Calibri"/>
              </a:rPr>
              <a:t>” to “confirmation that all FOSS license obligation are or will be met”</a:t>
            </a:r>
            <a:endParaRPr lang="en-US" dirty="0">
              <a:latin typeface="Calibri"/>
            </a:endParaRPr>
          </a:p>
          <a:p>
            <a:br>
              <a:rPr lang="en-US" dirty="0">
                <a:latin typeface="Calibri"/>
              </a:rPr>
            </a:br>
            <a:endParaRPr lang="en-US" dirty="0">
              <a:latin typeface="Calibri"/>
            </a:endParaRPr>
          </a:p>
          <a:p>
            <a:r>
              <a:rPr lang="en-US" dirty="0">
                <a:latin typeface="Calibri"/>
              </a:rPr>
              <a:t>There seems to be a lot of overlap in the steps associated with due diligence and compliance management.  We could reduce the number of slides if we simplify this down to one.</a:t>
            </a:r>
          </a:p>
        </p:txBody>
      </p:sp>
      <p:sp>
        <p:nvSpPr>
          <p:cNvPr id="4" name="Slide Number Placeholder 3"/>
          <p:cNvSpPr>
            <a:spLocks noGrp="1"/>
          </p:cNvSpPr>
          <p:nvPr>
            <p:ph type="sldNum" sz="quarter" idx="10"/>
          </p:nvPr>
        </p:nvSpPr>
        <p:spPr/>
        <p:txBody>
          <a:bodyPr/>
          <a:lstStyle/>
          <a:p>
            <a:fld id="{6B482BE6-6443-43D0-B2C4-9E7E7E3CDEDD}" type="slidenum">
              <a:rPr lang="en-US"/>
              <a:pPr/>
              <a:t>111</a:t>
            </a:fld>
            <a:endParaRPr lang="en-US"/>
          </a:p>
        </p:txBody>
      </p:sp>
    </p:spTree>
    <p:extLst>
      <p:ext uri="{BB962C8B-B14F-4D97-AF65-F5344CB8AC3E}">
        <p14:creationId xmlns:p14="http://schemas.microsoft.com/office/powerpoint/2010/main" val="143308781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Should the "all software components" be changed to "all software components which use FOSS"?</a:t>
            </a:r>
          </a:p>
          <a:p>
            <a:r>
              <a:rPr lang="en-US" dirty="0">
                <a:latin typeface="Calibri"/>
              </a:rPr>
              <a:t>Not sure what Applicable FOSS is - is this FOSS requiring source being made available?  If so, we could be more specific "FOSS requiring redistribution including any modifications"</a:t>
            </a:r>
          </a:p>
        </p:txBody>
      </p:sp>
      <p:sp>
        <p:nvSpPr>
          <p:cNvPr id="4" name="Slide Number Placeholder 3"/>
          <p:cNvSpPr>
            <a:spLocks noGrp="1"/>
          </p:cNvSpPr>
          <p:nvPr>
            <p:ph type="sldNum" sz="quarter" idx="10"/>
          </p:nvPr>
        </p:nvSpPr>
        <p:spPr/>
        <p:txBody>
          <a:bodyPr/>
          <a:lstStyle/>
          <a:p>
            <a:fld id="{6B482BE6-6443-43D0-B2C4-9E7E7E3CDEDD}" type="slidenum">
              <a:rPr lang="en-US"/>
              <a:pPr/>
              <a:t>112</a:t>
            </a:fld>
            <a:endParaRPr lang="en-US"/>
          </a:p>
        </p:txBody>
      </p:sp>
    </p:spTree>
    <p:extLst>
      <p:ext uri="{BB962C8B-B14F-4D97-AF65-F5344CB8AC3E}">
        <p14:creationId xmlns:p14="http://schemas.microsoft.com/office/powerpoint/2010/main" val="170646863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Review and approve every single (top of slide) - this does not allow for the concept of "white listed" licenses.  Also, should only apply to FOSS.</a:t>
            </a:r>
          </a:p>
          <a:p>
            <a:r>
              <a:rPr lang="en-US" dirty="0">
                <a:latin typeface="Calibri"/>
              </a:rPr>
              <a:t>Add box at end to include source redistribution.</a:t>
            </a:r>
          </a:p>
          <a:p>
            <a:r>
              <a:rPr lang="en-US" dirty="0">
                <a:latin typeface="Calibri"/>
              </a:rPr>
              <a:t>Consider adding a process audit for the FOSS process in general - an annual event where the process itself is audited</a:t>
            </a:r>
          </a:p>
        </p:txBody>
      </p:sp>
      <p:sp>
        <p:nvSpPr>
          <p:cNvPr id="4" name="Slide Number Placeholder 3"/>
          <p:cNvSpPr>
            <a:spLocks noGrp="1"/>
          </p:cNvSpPr>
          <p:nvPr>
            <p:ph type="sldNum" sz="quarter" idx="10"/>
          </p:nvPr>
        </p:nvSpPr>
        <p:spPr/>
        <p:txBody>
          <a:bodyPr/>
          <a:lstStyle/>
          <a:p>
            <a:fld id="{6B482BE6-6443-43D0-B2C4-9E7E7E3CDEDD}" type="slidenum">
              <a:rPr lang="en-US"/>
              <a:pPr/>
              <a:t>113</a:t>
            </a:fld>
            <a:endParaRPr lang="en-US"/>
          </a:p>
        </p:txBody>
      </p:sp>
    </p:spTree>
    <p:extLst>
      <p:ext uri="{BB962C8B-B14F-4D97-AF65-F5344CB8AC3E}">
        <p14:creationId xmlns:p14="http://schemas.microsoft.com/office/powerpoint/2010/main" val="168274259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Added "and associated build tools" to bullet 6</a:t>
            </a:r>
          </a:p>
        </p:txBody>
      </p:sp>
      <p:sp>
        <p:nvSpPr>
          <p:cNvPr id="4" name="Slide Number Placeholder 3"/>
          <p:cNvSpPr>
            <a:spLocks noGrp="1"/>
          </p:cNvSpPr>
          <p:nvPr>
            <p:ph type="sldNum" sz="quarter" idx="10"/>
          </p:nvPr>
        </p:nvSpPr>
        <p:spPr/>
        <p:txBody>
          <a:bodyPr/>
          <a:lstStyle/>
          <a:p>
            <a:fld id="{6B482BE6-6443-43D0-B2C4-9E7E7E3CDEDD}" type="slidenum">
              <a:rPr lang="en-US"/>
              <a:pPr/>
              <a:t>114</a:t>
            </a:fld>
            <a:endParaRPr lang="en-US"/>
          </a:p>
        </p:txBody>
      </p:sp>
    </p:spTree>
    <p:extLst>
      <p:ext uri="{BB962C8B-B14F-4D97-AF65-F5344CB8AC3E}">
        <p14:creationId xmlns:p14="http://schemas.microsoft.com/office/powerpoint/2010/main" val="121542942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Note: in the presentation, we use the terms BoM and software inventory - I believe these are the same.  There was also another term relating to software components.  We may want to go through and make this consistent.</a:t>
            </a:r>
          </a:p>
          <a:p>
            <a:r>
              <a:rPr lang="en-US">
                <a:latin typeface="Calibri"/>
              </a:rPr>
              <a:t>Added "and associated build tools" to bullet 9</a:t>
            </a:r>
          </a:p>
        </p:txBody>
      </p:sp>
      <p:sp>
        <p:nvSpPr>
          <p:cNvPr id="4" name="Slide Number Placeholder 3"/>
          <p:cNvSpPr>
            <a:spLocks noGrp="1"/>
          </p:cNvSpPr>
          <p:nvPr>
            <p:ph type="sldNum" sz="quarter" idx="10"/>
          </p:nvPr>
        </p:nvSpPr>
        <p:spPr/>
        <p:txBody>
          <a:bodyPr/>
          <a:lstStyle/>
          <a:p>
            <a:fld id="{6B482BE6-6443-43D0-B2C4-9E7E7E3CDEDD}" type="slidenum">
              <a:rPr lang="en-US"/>
              <a:pPr/>
              <a:t>115</a:t>
            </a:fld>
            <a:endParaRPr lang="en-US"/>
          </a:p>
        </p:txBody>
      </p:sp>
    </p:spTree>
    <p:extLst>
      <p:ext uri="{BB962C8B-B14F-4D97-AF65-F5344CB8AC3E}">
        <p14:creationId xmlns:p14="http://schemas.microsoft.com/office/powerpoint/2010/main" val="174806671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Platform scan hasn't been mentioned yet - it seems it should be part of this process (last bullet under pre-requisites).I'm just going to remove it from the slide (bullet 3 under pre-requistes) - </a:t>
            </a:r>
          </a:p>
          <a:p>
            <a:r>
              <a:rPr lang="en-US">
                <a:latin typeface="Calibri"/>
              </a:rPr>
              <a:t>Changed "An incoming OSRB form requesting using a specific FOSS" to "The development team requests the review of a FOSS component" to make it it be more generic for those organizations that notify requests in ways other than "OSRB forms"</a:t>
            </a:r>
          </a:p>
        </p:txBody>
      </p:sp>
      <p:sp>
        <p:nvSpPr>
          <p:cNvPr id="4" name="Slide Number Placeholder 3"/>
          <p:cNvSpPr>
            <a:spLocks noGrp="1"/>
          </p:cNvSpPr>
          <p:nvPr>
            <p:ph type="sldNum" sz="quarter" idx="10"/>
          </p:nvPr>
        </p:nvSpPr>
        <p:spPr/>
        <p:txBody>
          <a:bodyPr/>
          <a:lstStyle/>
          <a:p>
            <a:fld id="{6B482BE6-6443-43D0-B2C4-9E7E7E3CDEDD}" type="slidenum">
              <a:rPr lang="en-US"/>
              <a:pPr/>
              <a:t>116</a:t>
            </a:fld>
            <a:endParaRPr lang="en-US"/>
          </a:p>
        </p:txBody>
      </p:sp>
    </p:spTree>
    <p:extLst>
      <p:ext uri="{BB962C8B-B14F-4D97-AF65-F5344CB8AC3E}">
        <p14:creationId xmlns:p14="http://schemas.microsoft.com/office/powerpoint/2010/main" val="159760266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a:pPr/>
              <a:t>117</a:t>
            </a:fld>
            <a:endParaRPr lang="en-US"/>
          </a:p>
        </p:txBody>
      </p:sp>
    </p:spTree>
    <p:extLst>
      <p:ext uri="{BB962C8B-B14F-4D97-AF65-F5344CB8AC3E}">
        <p14:creationId xmlns:p14="http://schemas.microsoft.com/office/powerpoint/2010/main" val="602028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en-GB"/>
              <a:t>UK law</a:t>
            </a:r>
          </a:p>
          <a:p>
            <a:pPr marL="171450" indent="-171450">
              <a:buFontTx/>
              <a:buChar char="-"/>
            </a:pPr>
            <a:r>
              <a:rPr lang="en-GB" dirty="0"/>
              <a:t>Coming back</a:t>
            </a:r>
            <a:r>
              <a:rPr lang="en-GB" baseline="0" dirty="0"/>
              <a:t> to excluded subject matter, various things around the edge here which are not considered to be patentable.</a:t>
            </a:r>
          </a:p>
          <a:p>
            <a:pPr marL="171450" indent="-171450">
              <a:buFontTx/>
              <a:buChar char="-"/>
            </a:pPr>
            <a:r>
              <a:rPr lang="en-GB" baseline="0" dirty="0"/>
              <a:t>This is an example from UK/European patent law - The part of the law that’s most relevant here is this centre feature:</a:t>
            </a:r>
          </a:p>
          <a:p>
            <a:r>
              <a:rPr lang="en-GB" i="1" dirty="0">
                <a:solidFill>
                  <a:schemeClr val="accent5"/>
                </a:solidFill>
              </a:rPr>
              <a:t>	Scheme, rule or method for performing a mental act, playing a game or doing business, or </a:t>
            </a:r>
            <a:r>
              <a:rPr lang="en-GB" sz="2400" b="1" i="1" dirty="0">
                <a:solidFill>
                  <a:schemeClr val="accent5"/>
                </a:solidFill>
              </a:rPr>
              <a:t>a program for a computer</a:t>
            </a:r>
            <a:r>
              <a:rPr lang="en-GB" sz="2400" b="1" i="1" baseline="0" dirty="0">
                <a:solidFill>
                  <a:schemeClr val="accent5"/>
                </a:solidFill>
              </a:rPr>
              <a:t> </a:t>
            </a:r>
            <a:r>
              <a:rPr lang="en-GB" sz="2400" b="1" i="1" dirty="0">
                <a:solidFill>
                  <a:schemeClr val="accent5"/>
                </a:solidFill>
              </a:rPr>
              <a:t>As such</a:t>
            </a:r>
          </a:p>
          <a:p>
            <a:pPr marL="767826" lvl="1" indent="-171450">
              <a:buFontTx/>
              <a:buChar char="-"/>
            </a:pPr>
            <a:endParaRPr lang="en-GB" baseline="0" dirty="0"/>
          </a:p>
          <a:p>
            <a:pPr marL="171450" indent="-171450">
              <a:buFontTx/>
              <a:buChar char="-"/>
            </a:pPr>
            <a:r>
              <a:rPr lang="en-GB" baseline="0" dirty="0"/>
              <a:t>These two words “as such” are what keeps patent attorneys busy –evolving case law around what this means, but the general rule of thumb is that if you can demonstrate some appreciable technical effect, then you don’t fall foul of this exception.</a:t>
            </a:r>
          </a:p>
        </p:txBody>
      </p:sp>
      <p:sp>
        <p:nvSpPr>
          <p:cNvPr id="4" name="Slide Number Placeholder 3"/>
          <p:cNvSpPr>
            <a:spLocks noGrp="1"/>
          </p:cNvSpPr>
          <p:nvPr>
            <p:ph type="sldNum" sz="quarter" idx="10"/>
          </p:nvPr>
        </p:nvSpPr>
        <p:spPr/>
        <p:txBody>
          <a:bodyPr/>
          <a:lstStyle/>
          <a:p>
            <a:fld id="{5FEE18B0-859E-48C9-BB9D-13069964D08D}" type="slidenum">
              <a:rPr lang="en-GB" smtClean="0"/>
              <a:t>9</a:t>
            </a:fld>
            <a:endParaRPr lang="en-GB"/>
          </a:p>
        </p:txBody>
      </p:sp>
    </p:spTree>
    <p:extLst>
      <p:ext uri="{BB962C8B-B14F-4D97-AF65-F5344CB8AC3E}">
        <p14:creationId xmlns:p14="http://schemas.microsoft.com/office/powerpoint/2010/main" val="140787144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Could move all of these to a single slide each (rather than 2 to 3 slides each) by adding a column "Goals", trimming down the content</a:t>
            </a:r>
          </a:p>
        </p:txBody>
      </p:sp>
      <p:sp>
        <p:nvSpPr>
          <p:cNvPr id="4" name="Slide Number Placeholder 3"/>
          <p:cNvSpPr>
            <a:spLocks noGrp="1"/>
          </p:cNvSpPr>
          <p:nvPr>
            <p:ph type="sldNum" sz="quarter" idx="10"/>
          </p:nvPr>
        </p:nvSpPr>
        <p:spPr/>
        <p:txBody>
          <a:bodyPr/>
          <a:lstStyle/>
          <a:p>
            <a:fld id="{6B482BE6-6443-43D0-B2C4-9E7E7E3CDEDD}" type="slidenum">
              <a:rPr lang="en-US"/>
              <a:pPr/>
              <a:t>118</a:t>
            </a:fld>
            <a:endParaRPr lang="en-US"/>
          </a:p>
        </p:txBody>
      </p:sp>
    </p:spTree>
    <p:extLst>
      <p:ext uri="{BB962C8B-B14F-4D97-AF65-F5344CB8AC3E}">
        <p14:creationId xmlns:p14="http://schemas.microsoft.com/office/powerpoint/2010/main" val="94372146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120</a:t>
            </a:fld>
            <a:endParaRPr lang="en-US"/>
          </a:p>
        </p:txBody>
      </p:sp>
    </p:spTree>
    <p:extLst>
      <p:ext uri="{BB962C8B-B14F-4D97-AF65-F5344CB8AC3E}">
        <p14:creationId xmlns:p14="http://schemas.microsoft.com/office/powerpoint/2010/main" val="81453860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Removed bullet 2 stating that this</a:t>
            </a:r>
            <a:r>
              <a:rPr lang="en-US" baseline="0" dirty="0">
                <a:latin typeface="Calibri"/>
              </a:rPr>
              <a:t> is done by an automated tool</a:t>
            </a:r>
          </a:p>
          <a:p>
            <a:r>
              <a:rPr lang="en-US" baseline="0" dirty="0">
                <a:latin typeface="Calibri"/>
              </a:rPr>
              <a:t>Last bullet, removed OSRB Chair</a:t>
            </a:r>
          </a:p>
        </p:txBody>
      </p:sp>
      <p:sp>
        <p:nvSpPr>
          <p:cNvPr id="4" name="Slide Number Placeholder 3"/>
          <p:cNvSpPr>
            <a:spLocks noGrp="1"/>
          </p:cNvSpPr>
          <p:nvPr>
            <p:ph type="sldNum" sz="quarter" idx="10"/>
          </p:nvPr>
        </p:nvSpPr>
        <p:spPr/>
        <p:txBody>
          <a:bodyPr/>
          <a:lstStyle/>
          <a:p>
            <a:fld id="{6B482BE6-6443-43D0-B2C4-9E7E7E3CDEDD}" type="slidenum">
              <a:rPr lang="en-US"/>
              <a:pPr/>
              <a:t>121</a:t>
            </a:fld>
            <a:endParaRPr lang="en-US"/>
          </a:p>
        </p:txBody>
      </p:sp>
    </p:spTree>
    <p:extLst>
      <p:ext uri="{BB962C8B-B14F-4D97-AF65-F5344CB8AC3E}">
        <p14:creationId xmlns:p14="http://schemas.microsoft.com/office/powerpoint/2010/main" val="70304831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pPr/>
              <a:t>122</a:t>
            </a:fld>
            <a:endParaRPr lang="en-US"/>
          </a:p>
        </p:txBody>
      </p:sp>
    </p:spTree>
    <p:extLst>
      <p:ext uri="{BB962C8B-B14F-4D97-AF65-F5344CB8AC3E}">
        <p14:creationId xmlns:p14="http://schemas.microsoft.com/office/powerpoint/2010/main" val="38942944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a:pPr/>
              <a:t>123</a:t>
            </a:fld>
            <a:endParaRPr lang="en-US"/>
          </a:p>
        </p:txBody>
      </p:sp>
    </p:spTree>
    <p:extLst>
      <p:ext uri="{BB962C8B-B14F-4D97-AF65-F5344CB8AC3E}">
        <p14:creationId xmlns:p14="http://schemas.microsoft.com/office/powerpoint/2010/main" val="207158856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bit detailed - but "must" depends on the OSS license.  However, it is a good practice and easier to implement a process where you document the notices consistently for all FOSS rather than making them license specific.</a:t>
            </a:r>
          </a:p>
        </p:txBody>
      </p:sp>
      <p:sp>
        <p:nvSpPr>
          <p:cNvPr id="4" name="Slide Number Placeholder 3"/>
          <p:cNvSpPr>
            <a:spLocks noGrp="1"/>
          </p:cNvSpPr>
          <p:nvPr>
            <p:ph type="sldNum" sz="quarter" idx="10"/>
          </p:nvPr>
        </p:nvSpPr>
        <p:spPr/>
        <p:txBody>
          <a:bodyPr/>
          <a:lstStyle/>
          <a:p>
            <a:fld id="{6B482BE6-6443-43D0-B2C4-9E7E7E3CDEDD}" type="slidenum">
              <a:rPr lang="en-US"/>
              <a:pPr/>
              <a:t>124</a:t>
            </a:fld>
            <a:endParaRPr lang="en-US"/>
          </a:p>
        </p:txBody>
      </p:sp>
    </p:spTree>
    <p:extLst>
      <p:ext uri="{BB962C8B-B14F-4D97-AF65-F5344CB8AC3E}">
        <p14:creationId xmlns:p14="http://schemas.microsoft.com/office/powerpoint/2010/main" val="168099816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125</a:t>
            </a:fld>
            <a:endParaRPr lang="en-US"/>
          </a:p>
        </p:txBody>
      </p:sp>
    </p:spTree>
    <p:extLst>
      <p:ext uri="{BB962C8B-B14F-4D97-AF65-F5344CB8AC3E}">
        <p14:creationId xmlns:p14="http://schemas.microsoft.com/office/powerpoint/2010/main" val="134939067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Changed the above bullet to make it a bit more generic on how the FOSS packages can be distrubted</a:t>
            </a:r>
          </a:p>
        </p:txBody>
      </p:sp>
      <p:sp>
        <p:nvSpPr>
          <p:cNvPr id="4" name="Slide Number Placeholder 3"/>
          <p:cNvSpPr>
            <a:spLocks noGrp="1"/>
          </p:cNvSpPr>
          <p:nvPr>
            <p:ph type="sldNum" sz="quarter" idx="10"/>
          </p:nvPr>
        </p:nvSpPr>
        <p:spPr/>
        <p:txBody>
          <a:bodyPr/>
          <a:lstStyle/>
          <a:p>
            <a:fld id="{6B482BE6-6443-43D0-B2C4-9E7E7E3CDEDD}" type="slidenum">
              <a:rPr lang="en-US"/>
              <a:pPr/>
              <a:t>126</a:t>
            </a:fld>
            <a:endParaRPr lang="en-US"/>
          </a:p>
        </p:txBody>
      </p:sp>
    </p:spTree>
    <p:extLst>
      <p:ext uri="{BB962C8B-B14F-4D97-AF65-F5344CB8AC3E}">
        <p14:creationId xmlns:p14="http://schemas.microsoft.com/office/powerpoint/2010/main" val="128629181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Added "and built" to the bullet</a:t>
            </a:r>
          </a:p>
        </p:txBody>
      </p:sp>
      <p:sp>
        <p:nvSpPr>
          <p:cNvPr id="4" name="Slide Number Placeholder 3"/>
          <p:cNvSpPr>
            <a:spLocks noGrp="1"/>
          </p:cNvSpPr>
          <p:nvPr>
            <p:ph type="sldNum" sz="quarter" idx="10"/>
          </p:nvPr>
        </p:nvSpPr>
        <p:spPr/>
        <p:txBody>
          <a:bodyPr/>
          <a:lstStyle/>
          <a:p>
            <a:fld id="{6B482BE6-6443-43D0-B2C4-9E7E7E3CDEDD}" type="slidenum">
              <a:rPr lang="en-US"/>
              <a:pPr/>
              <a:t>127</a:t>
            </a:fld>
            <a:endParaRPr lang="en-US"/>
          </a:p>
        </p:txBody>
      </p:sp>
    </p:spTree>
    <p:extLst>
      <p:ext uri="{BB962C8B-B14F-4D97-AF65-F5344CB8AC3E}">
        <p14:creationId xmlns:p14="http://schemas.microsoft.com/office/powerpoint/2010/main" val="138807362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a:pPr/>
              <a:t>128</a:t>
            </a:fld>
            <a:endParaRPr lang="en-US"/>
          </a:p>
        </p:txBody>
      </p:sp>
    </p:spTree>
    <p:extLst>
      <p:ext uri="{BB962C8B-B14F-4D97-AF65-F5344CB8AC3E}">
        <p14:creationId xmlns:p14="http://schemas.microsoft.com/office/powerpoint/2010/main" val="38125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“original” – pretty low standard, but facts are not copyrightable:</a:t>
            </a:r>
            <a:r>
              <a:rPr lang="en-US" baseline="0" dirty="0"/>
              <a:t> </a:t>
            </a:r>
            <a:r>
              <a:rPr lang="en-US" i="1" baseline="0" dirty="0" err="1"/>
              <a:t>Feist</a:t>
            </a:r>
            <a:r>
              <a:rPr lang="en-US" baseline="0" dirty="0"/>
              <a:t> (1991) – white pages of phone book are compilation of facts – no protection; although a compilation of facts may be copyrightable if enough originality in how the facts are arranged (case rejected sweat of the brow rationale)</a:t>
            </a:r>
          </a:p>
          <a:p>
            <a:pPr marL="171450" indent="-171450">
              <a:buFontTx/>
              <a:buChar char="-"/>
            </a:pPr>
            <a:r>
              <a:rPr lang="en-US" baseline="0" dirty="0"/>
              <a:t>How does this apply to data bases? (EU law recognizes protection in databases...)</a:t>
            </a:r>
          </a:p>
          <a:p>
            <a:pPr marL="171450" indent="-171450">
              <a:buFontTx/>
              <a:buChar char="-"/>
            </a:pPr>
            <a:endParaRPr lang="en-US" baseline="0" dirty="0"/>
          </a:p>
          <a:p>
            <a:pPr marL="0" marR="0" lvl="1" indent="0" algn="l" defTabSz="1192753" rtl="0" eaLnBrk="1" fontAlgn="auto" latinLnBrk="0" hangingPunct="1">
              <a:lnSpc>
                <a:spcPct val="100000"/>
              </a:lnSpc>
              <a:spcBef>
                <a:spcPts val="0"/>
              </a:spcBef>
              <a:spcAft>
                <a:spcPts val="0"/>
              </a:spcAft>
              <a:buClrTx/>
              <a:buSzTx/>
              <a:buFontTx/>
              <a:buNone/>
              <a:tabLst/>
              <a:defRPr/>
            </a:pPr>
            <a:r>
              <a:rPr lang="en-US" baseline="0" dirty="0"/>
              <a:t>“fixation” = </a:t>
            </a:r>
            <a:r>
              <a:rPr lang="en-US" sz="2700" dirty="0">
                <a:solidFill>
                  <a:srgbClr val="000000"/>
                </a:solidFill>
              </a:rPr>
              <a:t>Capable of being perceived for more than transitory duration:</a:t>
            </a:r>
            <a:r>
              <a:rPr lang="en-US" sz="2700" baseline="0" dirty="0">
                <a:solidFill>
                  <a:srgbClr val="000000"/>
                </a:solidFill>
              </a:rPr>
              <a:t> </a:t>
            </a:r>
            <a:r>
              <a:rPr lang="en-US" baseline="0" dirty="0"/>
              <a:t> 1982 video game case –  © for audiovisual effects displayed. Ct held images were sufficiently permanent b/c repeat themselves; “fixed” does not mean they have to be identical)</a:t>
            </a:r>
          </a:p>
          <a:p>
            <a:pPr marL="171450" indent="-171450">
              <a:buFontTx/>
              <a:buChar char="-"/>
            </a:pPr>
            <a:endParaRPr lang="en-US" baseline="0" dirty="0"/>
          </a:p>
          <a:p>
            <a:pPr marL="171450" indent="-171450">
              <a:buFontTx/>
              <a:buChar char="-"/>
            </a:pPr>
            <a:r>
              <a:rPr lang="en-US" b="1" baseline="0" dirty="0"/>
              <a:t>software = literary works </a:t>
            </a:r>
          </a:p>
          <a:p>
            <a:pPr marL="171450" indent="-171450">
              <a:buFontTx/>
              <a:buChar char="-"/>
            </a:pPr>
            <a:r>
              <a:rPr lang="en-US" baseline="0" dirty="0"/>
              <a:t>words and short phrases are NOT copyrightable – that gets into trademark</a:t>
            </a:r>
          </a:p>
          <a:p>
            <a:pPr marL="0" indent="0">
              <a:buFontTx/>
              <a:buNone/>
            </a:pPr>
            <a:endParaRPr lang="en-US" baseline="0" dirty="0"/>
          </a:p>
          <a:p>
            <a:pPr marL="0" indent="0">
              <a:buFontTx/>
              <a:buNone/>
            </a:pPr>
            <a:r>
              <a:rPr lang="en-US" dirty="0"/>
              <a:t>Work for hire – default, can agree</a:t>
            </a:r>
            <a:r>
              <a:rPr lang="en-US" baseline="0" dirty="0"/>
              <a:t> otherwise in writing</a:t>
            </a:r>
            <a:endParaRPr lang="en-US" dirty="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a:t>CONFIDENTIAL - (c) OpenLogic</a:t>
            </a:r>
          </a:p>
        </p:txBody>
      </p:sp>
      <p:sp>
        <p:nvSpPr>
          <p:cNvPr id="6" name="Header Placeholder 5"/>
          <p:cNvSpPr>
            <a:spLocks noGrp="1"/>
          </p:cNvSpPr>
          <p:nvPr>
            <p:ph type="hdr" sz="quarter" idx="12"/>
          </p:nvPr>
        </p:nvSpPr>
        <p:spPr/>
        <p:txBody>
          <a:bodyPr/>
          <a:lstStyle/>
          <a:p>
            <a:pPr>
              <a:defRPr/>
            </a:pPr>
            <a:r>
              <a:rPr lang="en-US"/>
              <a:t>Basics of Copyright Law and Open Source Software Licensing</a:t>
            </a:r>
          </a:p>
        </p:txBody>
      </p:sp>
    </p:spTree>
    <p:extLst>
      <p:ext uri="{BB962C8B-B14F-4D97-AF65-F5344CB8AC3E}">
        <p14:creationId xmlns:p14="http://schemas.microsoft.com/office/powerpoint/2010/main" val="55799504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noTextEdit="1"/>
          </p:cNvSpPr>
          <p:nvPr>
            <p:ph type="sldImg"/>
          </p:nvPr>
        </p:nvSpPr>
        <p:spPr>
          <a:ln/>
        </p:spPr>
      </p:sp>
      <p:sp>
        <p:nvSpPr>
          <p:cNvPr id="23554"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dirty="0"/>
              <a:t>Additional Consequences</a:t>
            </a:r>
            <a:r>
              <a:rPr lang="en-US" baseline="0" dirty="0"/>
              <a:t> of IP Failures</a:t>
            </a:r>
          </a:p>
          <a:p>
            <a:pPr eaLnBrk="1" hangingPunct="1">
              <a:buFont typeface="Arial"/>
              <a:buChar char="•"/>
            </a:pPr>
            <a:r>
              <a:rPr lang="en-US" dirty="0">
                <a:latin typeface="Calibri" charset="0"/>
                <a:ea typeface="ＭＳ Ｐゴシック" charset="0"/>
              </a:rPr>
              <a:t> An injunction preventing a company from shipping a product</a:t>
            </a:r>
          </a:p>
          <a:p>
            <a:pPr eaLnBrk="1" hangingPunct="1">
              <a:buFont typeface="Arial"/>
              <a:buChar char="•"/>
            </a:pPr>
            <a:r>
              <a:rPr lang="en-US" dirty="0">
                <a:latin typeface="Calibri" charset="0"/>
                <a:ea typeface="ＭＳ Ｐゴシック" charset="0"/>
              </a:rPr>
              <a:t> A requirement to publish a company</a:t>
            </a:r>
            <a:r>
              <a:rPr lang="ja-JP" altLang="en-US" dirty="0">
                <a:latin typeface="Calibri" charset="0"/>
                <a:ea typeface="ＭＳ Ｐゴシック" charset="0"/>
              </a:rPr>
              <a:t>’</a:t>
            </a:r>
            <a:r>
              <a:rPr lang="en-US" altLang="ja-JP" dirty="0">
                <a:latin typeface="Calibri" charset="0"/>
                <a:ea typeface="ＭＳ Ｐゴシック" charset="0"/>
              </a:rPr>
              <a:t>s proprietary source code under an open source license</a:t>
            </a:r>
          </a:p>
          <a:p>
            <a:pPr eaLnBrk="1" hangingPunct="1">
              <a:buFont typeface="Arial"/>
              <a:buChar char="•"/>
            </a:pPr>
            <a:r>
              <a:rPr lang="en-US" dirty="0">
                <a:latin typeface="Calibri" charset="0"/>
                <a:ea typeface="ＭＳ Ｐゴシック" charset="0"/>
              </a:rPr>
              <a:t> Significant re-engineering to eliminate incompatible licenses (especially between 3</a:t>
            </a:r>
            <a:r>
              <a:rPr lang="en-US" baseline="30000" dirty="0">
                <a:latin typeface="Calibri" charset="0"/>
                <a:ea typeface="ＭＳ Ｐゴシック" charset="0"/>
              </a:rPr>
              <a:t>rd</a:t>
            </a:r>
            <a:r>
              <a:rPr lang="en-US" dirty="0">
                <a:latin typeface="Calibri" charset="0"/>
                <a:ea typeface="ＭＳ Ｐゴシック" charset="0"/>
              </a:rPr>
              <a:t> party proprietary licenses and FOSS licensed code)</a:t>
            </a:r>
          </a:p>
          <a:p>
            <a:pPr eaLnBrk="1" hangingPunct="1">
              <a:buFont typeface="Arial"/>
              <a:buChar char="•"/>
            </a:pPr>
            <a:r>
              <a:rPr lang="en-US" dirty="0">
                <a:latin typeface="Calibri" charset="0"/>
                <a:ea typeface="ＭＳ Ｐゴシック" charset="0"/>
              </a:rPr>
              <a:t> Embarrassment or worse with customers, distributors, 3</a:t>
            </a:r>
            <a:r>
              <a:rPr lang="en-US" baseline="30000" dirty="0">
                <a:latin typeface="Calibri" charset="0"/>
                <a:ea typeface="ＭＳ Ｐゴシック" charset="0"/>
              </a:rPr>
              <a:t>rd</a:t>
            </a:r>
            <a:r>
              <a:rPr lang="en-US" dirty="0">
                <a:latin typeface="Calibri" charset="0"/>
                <a:ea typeface="ＭＳ Ｐゴシック" charset="0"/>
              </a:rPr>
              <a:t> party proprietary software suppliers and FOSS suppliers</a:t>
            </a:r>
          </a:p>
          <a:p>
            <a:pPr eaLnBrk="1" hangingPunct="1"/>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124437971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Additional Consequences</a:t>
            </a:r>
            <a:r>
              <a:rPr lang="en-US" baseline="0" dirty="0"/>
              <a:t> of License Compliance Failures</a:t>
            </a:r>
          </a:p>
          <a:p>
            <a:pPr marL="171450" indent="-171450">
              <a:buFont typeface="Arial" charset="0"/>
              <a:buChar char="•"/>
            </a:pPr>
            <a:r>
              <a:rPr lang="en-US" sz="1800" dirty="0">
                <a:latin typeface="Calibri" charset="0"/>
                <a:ea typeface="ＭＳ Ｐゴシック" charset="0"/>
              </a:rPr>
              <a:t>Support or Customer Service headaches as a result of version </a:t>
            </a:r>
            <a:r>
              <a:rPr lang="en-US" sz="1800" dirty="0" err="1">
                <a:latin typeface="Calibri" charset="0"/>
                <a:ea typeface="ＭＳ Ｐゴシック" charset="0"/>
              </a:rPr>
              <a:t>mis</a:t>
            </a:r>
            <a:r>
              <a:rPr lang="en-US" sz="1800" dirty="0">
                <a:latin typeface="Calibri" charset="0"/>
                <a:ea typeface="ＭＳ Ｐゴシック" charset="0"/>
              </a:rPr>
              <a:t>-matches</a:t>
            </a:r>
          </a:p>
          <a:p>
            <a:pPr marL="171450" indent="-171450">
              <a:buFont typeface="Arial" charset="0"/>
              <a:buChar char="•"/>
            </a:pPr>
            <a:r>
              <a:rPr lang="en-US" sz="1800" dirty="0">
                <a:latin typeface="Calibri" charset="0"/>
                <a:ea typeface="ＭＳ Ｐゴシック" charset="0"/>
              </a:rPr>
              <a:t>Embarrassment and/or bad publicity with customers and FOSS suppliers</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133</a:t>
            </a:fld>
            <a:endParaRPr lang="en-US"/>
          </a:p>
        </p:txBody>
      </p:sp>
    </p:spTree>
    <p:extLst>
      <p:ext uri="{BB962C8B-B14F-4D97-AF65-F5344CB8AC3E}">
        <p14:creationId xmlns:p14="http://schemas.microsoft.com/office/powerpoint/2010/main" val="69003715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Additional Consequence(s)</a:t>
            </a:r>
            <a:r>
              <a:rPr lang="en-US" baseline="0" dirty="0"/>
              <a:t> of Compliance Process Failures</a:t>
            </a:r>
          </a:p>
          <a:p>
            <a:pPr marL="171450" indent="-171450">
              <a:buFont typeface="Arial" charset="0"/>
              <a:buChar char="•"/>
            </a:pPr>
            <a:r>
              <a:rPr lang="en-US" sz="1800" dirty="0">
                <a:latin typeface="Calibri" charset="0"/>
                <a:ea typeface="ＭＳ Ｐゴシック" charset="0"/>
              </a:rPr>
              <a:t>Introduce bugs due to undocumented component version skew</a:t>
            </a:r>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134</a:t>
            </a:fld>
            <a:endParaRPr lang="en-US"/>
          </a:p>
        </p:txBody>
      </p:sp>
    </p:spTree>
    <p:extLst>
      <p:ext uri="{BB962C8B-B14F-4D97-AF65-F5344CB8AC3E}">
        <p14:creationId xmlns:p14="http://schemas.microsoft.com/office/powerpoint/2010/main" val="96124423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135</a:t>
            </a:fld>
            <a:endParaRPr lang="en-US"/>
          </a:p>
        </p:txBody>
      </p:sp>
    </p:spTree>
    <p:extLst>
      <p:ext uri="{BB962C8B-B14F-4D97-AF65-F5344CB8AC3E}">
        <p14:creationId xmlns:p14="http://schemas.microsoft.com/office/powerpoint/2010/main" val="188888573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History and Context: GPL enforcement started soon after the publication of GPL but</a:t>
            </a:r>
            <a:r>
              <a:rPr lang="en-US" baseline="0" dirty="0"/>
              <a:t> was mostly a private process: Copyright holders were encouraged to settle amicably with their violators (see GPL Compliance Lab)</a:t>
            </a:r>
          </a:p>
          <a:p>
            <a:endParaRPr lang="en-US" baseline="0" dirty="0"/>
          </a:p>
          <a:p>
            <a:r>
              <a:rPr lang="en-US" baseline="0" dirty="0"/>
              <a:t>In the beginning of the 2000’s legal actions were pursued in a more formal way and several court decisions in US and European jurisdictions dealt with GPL enforcement questions</a:t>
            </a:r>
          </a:p>
          <a:p>
            <a:endParaRPr lang="en-US" baseline="0" dirty="0"/>
          </a:p>
          <a:p>
            <a:r>
              <a:rPr lang="en-US" baseline="0" dirty="0"/>
              <a:t>Question: Mention Patrick </a:t>
            </a:r>
            <a:r>
              <a:rPr lang="en-US" baseline="0" dirty="0" err="1"/>
              <a:t>MacHardy</a:t>
            </a:r>
            <a:r>
              <a:rPr lang="en-US" baseline="0" dirty="0"/>
              <a:t> as an example of copyright trolling and consequences?</a:t>
            </a:r>
          </a:p>
          <a:p>
            <a:endParaRPr lang="en-US" baseline="0" dirty="0"/>
          </a:p>
          <a:p>
            <a:r>
              <a:rPr lang="en-US" baseline="0" dirty="0"/>
              <a:t>FSF, FSFE (see Freedom Task Force). SFLC, SFC, GPL-</a:t>
            </a:r>
            <a:r>
              <a:rPr lang="en-US" baseline="0" dirty="0" err="1"/>
              <a:t>violations.org</a:t>
            </a:r>
            <a:r>
              <a:rPr lang="en-US" baseline="0" dirty="0"/>
              <a:t> are the most prominent stewards and enforcers – and provide more details and information on actual case law</a:t>
            </a:r>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137</a:t>
            </a:fld>
            <a:endParaRPr lang="ko-KR" altLang="en-US"/>
          </a:p>
        </p:txBody>
      </p:sp>
    </p:spTree>
    <p:extLst>
      <p:ext uri="{BB962C8B-B14F-4D97-AF65-F5344CB8AC3E}">
        <p14:creationId xmlns:p14="http://schemas.microsoft.com/office/powerpoint/2010/main" val="178159044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Legal consequences can include</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138</a:t>
            </a:fld>
            <a:endParaRPr lang="ko-KR" altLang="en-US"/>
          </a:p>
        </p:txBody>
      </p:sp>
    </p:spTree>
    <p:extLst>
      <p:ext uri="{BB962C8B-B14F-4D97-AF65-F5344CB8AC3E}">
        <p14:creationId xmlns:p14="http://schemas.microsoft.com/office/powerpoint/2010/main" val="53520380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
        <p:nvSpPr>
          <p:cNvPr id="30723"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08">
              <a:defRPr kumimoji="1" sz="1000">
                <a:solidFill>
                  <a:schemeClr val="tx1"/>
                </a:solidFill>
                <a:latin typeface="Times New Roman" charset="0"/>
                <a:ea typeface="ＭＳ Ｐゴシック" charset="0"/>
                <a:cs typeface="ＭＳ Ｐゴシック" charset="0"/>
              </a:defRPr>
            </a:lvl1pPr>
            <a:lvl2pPr marL="731286" indent="-281264" defTabSz="914108">
              <a:defRPr kumimoji="1" sz="1000">
                <a:solidFill>
                  <a:schemeClr val="tx1"/>
                </a:solidFill>
                <a:latin typeface="Times New Roman" charset="0"/>
                <a:ea typeface="ＭＳ Ｐゴシック" charset="0"/>
              </a:defRPr>
            </a:lvl2pPr>
            <a:lvl3pPr marL="1125055" indent="-225011" defTabSz="914108">
              <a:defRPr kumimoji="1" sz="1000">
                <a:solidFill>
                  <a:schemeClr val="tx1"/>
                </a:solidFill>
                <a:latin typeface="Times New Roman" charset="0"/>
                <a:ea typeface="ＭＳ Ｐゴシック" charset="0"/>
              </a:defRPr>
            </a:lvl3pPr>
            <a:lvl4pPr marL="1575077" indent="-225011" defTabSz="914108">
              <a:defRPr kumimoji="1" sz="1000">
                <a:solidFill>
                  <a:schemeClr val="tx1"/>
                </a:solidFill>
                <a:latin typeface="Times New Roman" charset="0"/>
                <a:ea typeface="ＭＳ Ｐゴシック" charset="0"/>
              </a:defRPr>
            </a:lvl4pPr>
            <a:lvl5pPr marL="2025099" indent="-225011" defTabSz="914108">
              <a:defRPr kumimoji="1" sz="1000">
                <a:solidFill>
                  <a:schemeClr val="tx1"/>
                </a:solidFill>
                <a:latin typeface="Times New Roman" charset="0"/>
                <a:ea typeface="ＭＳ Ｐゴシック" charset="0"/>
              </a:defRPr>
            </a:lvl5pPr>
            <a:lvl6pPr marL="2475121" indent="-225011" defTabSz="914108" eaLnBrk="0" fontAlgn="base" hangingPunct="0">
              <a:spcBef>
                <a:spcPct val="0"/>
              </a:spcBef>
              <a:spcAft>
                <a:spcPct val="0"/>
              </a:spcAft>
              <a:defRPr kumimoji="1" sz="1000">
                <a:solidFill>
                  <a:schemeClr val="tx1"/>
                </a:solidFill>
                <a:latin typeface="Times New Roman" charset="0"/>
                <a:ea typeface="ＭＳ Ｐゴシック" charset="0"/>
              </a:defRPr>
            </a:lvl6pPr>
            <a:lvl7pPr marL="2925143" indent="-225011" defTabSz="914108" eaLnBrk="0" fontAlgn="base" hangingPunct="0">
              <a:spcBef>
                <a:spcPct val="0"/>
              </a:spcBef>
              <a:spcAft>
                <a:spcPct val="0"/>
              </a:spcAft>
              <a:defRPr kumimoji="1" sz="1000">
                <a:solidFill>
                  <a:schemeClr val="tx1"/>
                </a:solidFill>
                <a:latin typeface="Times New Roman" charset="0"/>
                <a:ea typeface="ＭＳ Ｐゴシック" charset="0"/>
              </a:defRPr>
            </a:lvl7pPr>
            <a:lvl8pPr marL="3375165" indent="-225011" defTabSz="914108" eaLnBrk="0" fontAlgn="base" hangingPunct="0">
              <a:spcBef>
                <a:spcPct val="0"/>
              </a:spcBef>
              <a:spcAft>
                <a:spcPct val="0"/>
              </a:spcAft>
              <a:defRPr kumimoji="1" sz="1000">
                <a:solidFill>
                  <a:schemeClr val="tx1"/>
                </a:solidFill>
                <a:latin typeface="Times New Roman" charset="0"/>
                <a:ea typeface="ＭＳ Ｐゴシック" charset="0"/>
              </a:defRPr>
            </a:lvl8pPr>
            <a:lvl9pPr marL="3825187" indent="-225011" defTabSz="914108" eaLnBrk="0" fontAlgn="base" hangingPunct="0">
              <a:spcBef>
                <a:spcPct val="0"/>
              </a:spcBef>
              <a:spcAft>
                <a:spcPct val="0"/>
              </a:spcAft>
              <a:defRPr kumimoji="1" sz="1000">
                <a:solidFill>
                  <a:schemeClr val="tx1"/>
                </a:solidFill>
                <a:latin typeface="Times New Roman" charset="0"/>
                <a:ea typeface="ＭＳ Ｐゴシック" charset="0"/>
              </a:defRPr>
            </a:lvl9pPr>
          </a:lstStyle>
          <a:p>
            <a:fld id="{D338253F-8B1E-3241-97E4-1EF4342E2C92}" type="datetime1">
              <a:rPr kumimoji="0" lang="en-US" sz="1200"/>
              <a:pPr/>
              <a:t>9/15/2016</a:t>
            </a:fld>
            <a:endParaRPr kumimoji="0" lang="en-US" sz="1200"/>
          </a:p>
        </p:txBody>
      </p:sp>
      <p:sp>
        <p:nvSpPr>
          <p:cNvPr id="30724"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08">
              <a:defRPr kumimoji="1" sz="1000">
                <a:solidFill>
                  <a:schemeClr val="tx1"/>
                </a:solidFill>
                <a:latin typeface="Times New Roman" charset="0"/>
                <a:ea typeface="ＭＳ Ｐゴシック" charset="0"/>
                <a:cs typeface="ＭＳ Ｐゴシック" charset="0"/>
              </a:defRPr>
            </a:lvl1pPr>
            <a:lvl2pPr marL="731286" indent="-281264" defTabSz="914108">
              <a:defRPr kumimoji="1" sz="1000">
                <a:solidFill>
                  <a:schemeClr val="tx1"/>
                </a:solidFill>
                <a:latin typeface="Times New Roman" charset="0"/>
                <a:ea typeface="ＭＳ Ｐゴシック" charset="0"/>
              </a:defRPr>
            </a:lvl2pPr>
            <a:lvl3pPr marL="1125055" indent="-225011" defTabSz="914108">
              <a:defRPr kumimoji="1" sz="1000">
                <a:solidFill>
                  <a:schemeClr val="tx1"/>
                </a:solidFill>
                <a:latin typeface="Times New Roman" charset="0"/>
                <a:ea typeface="ＭＳ Ｐゴシック" charset="0"/>
              </a:defRPr>
            </a:lvl3pPr>
            <a:lvl4pPr marL="1575077" indent="-225011" defTabSz="914108">
              <a:defRPr kumimoji="1" sz="1000">
                <a:solidFill>
                  <a:schemeClr val="tx1"/>
                </a:solidFill>
                <a:latin typeface="Times New Roman" charset="0"/>
                <a:ea typeface="ＭＳ Ｐゴシック" charset="0"/>
              </a:defRPr>
            </a:lvl4pPr>
            <a:lvl5pPr marL="2025099" indent="-225011" defTabSz="914108">
              <a:defRPr kumimoji="1" sz="1000">
                <a:solidFill>
                  <a:schemeClr val="tx1"/>
                </a:solidFill>
                <a:latin typeface="Times New Roman" charset="0"/>
                <a:ea typeface="ＭＳ Ｐゴシック" charset="0"/>
              </a:defRPr>
            </a:lvl5pPr>
            <a:lvl6pPr marL="2475121" indent="-225011" defTabSz="914108" eaLnBrk="0" fontAlgn="base" hangingPunct="0">
              <a:spcBef>
                <a:spcPct val="0"/>
              </a:spcBef>
              <a:spcAft>
                <a:spcPct val="0"/>
              </a:spcAft>
              <a:defRPr kumimoji="1" sz="1000">
                <a:solidFill>
                  <a:schemeClr val="tx1"/>
                </a:solidFill>
                <a:latin typeface="Times New Roman" charset="0"/>
                <a:ea typeface="ＭＳ Ｐゴシック" charset="0"/>
              </a:defRPr>
            </a:lvl6pPr>
            <a:lvl7pPr marL="2925143" indent="-225011" defTabSz="914108" eaLnBrk="0" fontAlgn="base" hangingPunct="0">
              <a:spcBef>
                <a:spcPct val="0"/>
              </a:spcBef>
              <a:spcAft>
                <a:spcPct val="0"/>
              </a:spcAft>
              <a:defRPr kumimoji="1" sz="1000">
                <a:solidFill>
                  <a:schemeClr val="tx1"/>
                </a:solidFill>
                <a:latin typeface="Times New Roman" charset="0"/>
                <a:ea typeface="ＭＳ Ｐゴシック" charset="0"/>
              </a:defRPr>
            </a:lvl7pPr>
            <a:lvl8pPr marL="3375165" indent="-225011" defTabSz="914108" eaLnBrk="0" fontAlgn="base" hangingPunct="0">
              <a:spcBef>
                <a:spcPct val="0"/>
              </a:spcBef>
              <a:spcAft>
                <a:spcPct val="0"/>
              </a:spcAft>
              <a:defRPr kumimoji="1" sz="1000">
                <a:solidFill>
                  <a:schemeClr val="tx1"/>
                </a:solidFill>
                <a:latin typeface="Times New Roman" charset="0"/>
                <a:ea typeface="ＭＳ Ｐゴシック" charset="0"/>
              </a:defRPr>
            </a:lvl8pPr>
            <a:lvl9pPr marL="3825187" indent="-225011" defTabSz="914108" eaLnBrk="0" fontAlgn="base" hangingPunct="0">
              <a:spcBef>
                <a:spcPct val="0"/>
              </a:spcBef>
              <a:spcAft>
                <a:spcPct val="0"/>
              </a:spcAft>
              <a:defRPr kumimoji="1" sz="1000">
                <a:solidFill>
                  <a:schemeClr val="tx1"/>
                </a:solidFill>
                <a:latin typeface="Times New Roman" charset="0"/>
                <a:ea typeface="ＭＳ Ｐゴシック" charset="0"/>
              </a:defRPr>
            </a:lvl9pPr>
          </a:lstStyle>
          <a:p>
            <a:fld id="{D0E2FE33-11D3-4A40-AEF7-51F3ABE7E304}" type="slidenum">
              <a:rPr kumimoji="0" lang="en-US" sz="1200"/>
              <a:pPr/>
              <a:t>140</a:t>
            </a:fld>
            <a:endParaRPr kumimoji="0" lang="en-US" sz="1200"/>
          </a:p>
        </p:txBody>
      </p:sp>
    </p:spTree>
    <p:extLst>
      <p:ext uri="{BB962C8B-B14F-4D97-AF65-F5344CB8AC3E}">
        <p14:creationId xmlns:p14="http://schemas.microsoft.com/office/powerpoint/2010/main" val="111031934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dirty="0">
                <a:latin typeface="Arial" charset="0"/>
                <a:ea typeface="ＭＳ Ｐゴシック" charset="0"/>
                <a:cs typeface="ＭＳ Ｐゴシック" charset="0"/>
              </a:rPr>
              <a:t>Enforcement not only taking place</a:t>
            </a:r>
            <a:r>
              <a:rPr lang="en-US" baseline="0" dirty="0">
                <a:latin typeface="Arial" charset="0"/>
                <a:ea typeface="ＭＳ Ｐゴシック" charset="0"/>
                <a:cs typeface="ＭＳ Ｐゴシック" charset="0"/>
              </a:rPr>
              <a:t> in US but also in Europe, especially Germany.</a:t>
            </a:r>
          </a:p>
          <a:p>
            <a:endParaRPr lang="en-US" baseline="0" dirty="0">
              <a:latin typeface="Arial" charset="0"/>
              <a:ea typeface="ＭＳ Ｐゴシック" charset="0"/>
              <a:cs typeface="ＭＳ Ｐゴシック" charset="0"/>
            </a:endParaRPr>
          </a:p>
          <a:p>
            <a:r>
              <a:rPr lang="en-US" baseline="0" dirty="0">
                <a:latin typeface="Arial" charset="0"/>
                <a:ea typeface="ＭＳ Ｐゴシック" charset="0"/>
                <a:cs typeface="ＭＳ Ｐゴシック" charset="0"/>
              </a:rPr>
              <a:t>Examples include </a:t>
            </a:r>
            <a:r>
              <a:rPr lang="en-US" baseline="0" dirty="0" err="1">
                <a:latin typeface="Arial" charset="0"/>
                <a:ea typeface="ＭＳ Ｐゴシック" charset="0"/>
                <a:cs typeface="ＭＳ Ｐゴシック" charset="0"/>
              </a:rPr>
              <a:t>Welte</a:t>
            </a:r>
            <a:r>
              <a:rPr lang="en-US" baseline="0" dirty="0">
                <a:latin typeface="Arial" charset="0"/>
                <a:ea typeface="ＭＳ Ｐゴシック" charset="0"/>
                <a:cs typeface="ＭＳ Ｐゴシック" charset="0"/>
              </a:rPr>
              <a:t> vs. </a:t>
            </a:r>
            <a:r>
              <a:rPr lang="en-US" baseline="0" dirty="0" err="1">
                <a:latin typeface="Arial" charset="0"/>
                <a:ea typeface="ＭＳ Ｐゴシック" charset="0"/>
                <a:cs typeface="ＭＳ Ｐゴシック" charset="0"/>
              </a:rPr>
              <a:t>Sitecom</a:t>
            </a:r>
            <a:r>
              <a:rPr lang="en-US" baseline="0" dirty="0">
                <a:latin typeface="Arial" charset="0"/>
                <a:ea typeface="ＭＳ Ｐゴシック" charset="0"/>
                <a:cs typeface="ＭＳ Ｐゴシック" charset="0"/>
              </a:rPr>
              <a:t>, </a:t>
            </a:r>
            <a:r>
              <a:rPr lang="en-US" baseline="0" dirty="0" err="1">
                <a:latin typeface="Arial" charset="0"/>
                <a:ea typeface="ＭＳ Ｐゴシック" charset="0"/>
                <a:cs typeface="ＭＳ Ｐゴシック" charset="0"/>
              </a:rPr>
              <a:t>Welte</a:t>
            </a:r>
            <a:r>
              <a:rPr lang="en-US" baseline="0" dirty="0">
                <a:latin typeface="Arial" charset="0"/>
                <a:ea typeface="ＭＳ Ｐゴシック" charset="0"/>
                <a:cs typeface="ＭＳ Ｐゴシック" charset="0"/>
              </a:rPr>
              <a:t> vs. Skype, or </a:t>
            </a:r>
            <a:r>
              <a:rPr lang="en-US" baseline="0" dirty="0" err="1">
                <a:latin typeface="Arial" charset="0"/>
                <a:ea typeface="ＭＳ Ｐゴシック" charset="0"/>
                <a:cs typeface="ＭＳ Ｐゴシック" charset="0"/>
              </a:rPr>
              <a:t>Hellwig</a:t>
            </a:r>
            <a:r>
              <a:rPr lang="en-US" baseline="0" dirty="0">
                <a:latin typeface="Arial" charset="0"/>
                <a:ea typeface="ＭＳ Ｐゴシック" charset="0"/>
                <a:cs typeface="ＭＳ Ｐゴシック" charset="0"/>
              </a:rPr>
              <a:t> vs. VMware </a:t>
            </a:r>
          </a:p>
          <a:p>
            <a:endParaRPr lang="en-US" baseline="0" dirty="0">
              <a:latin typeface="Arial" charset="0"/>
              <a:ea typeface="ＭＳ Ｐゴシック" charset="0"/>
              <a:cs typeface="ＭＳ Ｐゴシック" charset="0"/>
            </a:endParaRPr>
          </a:p>
          <a:p>
            <a:r>
              <a:rPr lang="en-US" baseline="0" dirty="0">
                <a:latin typeface="Arial" charset="0"/>
                <a:ea typeface="ＭＳ Ｐゴシック" charset="0"/>
                <a:cs typeface="ＭＳ Ｐゴシック" charset="0"/>
              </a:rPr>
              <a:t>Question: Do we need more examples? Details</a:t>
            </a:r>
            <a:r>
              <a:rPr lang="en-US" baseline="0">
                <a:latin typeface="Arial" charset="0"/>
                <a:ea typeface="ＭＳ Ｐゴシック" charset="0"/>
                <a:cs typeface="ＭＳ Ｐゴシック" charset="0"/>
              </a:rPr>
              <a:t>? </a:t>
            </a:r>
            <a:endParaRPr lang="en-US" dirty="0">
              <a:latin typeface="Arial" charset="0"/>
              <a:ea typeface="ＭＳ Ｐゴシック" charset="0"/>
              <a:cs typeface="ＭＳ Ｐゴシック" charset="0"/>
            </a:endParaRPr>
          </a:p>
        </p:txBody>
      </p:sp>
      <p:sp>
        <p:nvSpPr>
          <p:cNvPr id="30723"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08">
              <a:defRPr kumimoji="1" sz="1000">
                <a:solidFill>
                  <a:schemeClr val="tx1"/>
                </a:solidFill>
                <a:latin typeface="Times New Roman" charset="0"/>
                <a:ea typeface="ＭＳ Ｐゴシック" charset="0"/>
                <a:cs typeface="ＭＳ Ｐゴシック" charset="0"/>
              </a:defRPr>
            </a:lvl1pPr>
            <a:lvl2pPr marL="731286" indent="-281264" defTabSz="914108">
              <a:defRPr kumimoji="1" sz="1000">
                <a:solidFill>
                  <a:schemeClr val="tx1"/>
                </a:solidFill>
                <a:latin typeface="Times New Roman" charset="0"/>
                <a:ea typeface="ＭＳ Ｐゴシック" charset="0"/>
              </a:defRPr>
            </a:lvl2pPr>
            <a:lvl3pPr marL="1125055" indent="-225011" defTabSz="914108">
              <a:defRPr kumimoji="1" sz="1000">
                <a:solidFill>
                  <a:schemeClr val="tx1"/>
                </a:solidFill>
                <a:latin typeface="Times New Roman" charset="0"/>
                <a:ea typeface="ＭＳ Ｐゴシック" charset="0"/>
              </a:defRPr>
            </a:lvl3pPr>
            <a:lvl4pPr marL="1575077" indent="-225011" defTabSz="914108">
              <a:defRPr kumimoji="1" sz="1000">
                <a:solidFill>
                  <a:schemeClr val="tx1"/>
                </a:solidFill>
                <a:latin typeface="Times New Roman" charset="0"/>
                <a:ea typeface="ＭＳ Ｐゴシック" charset="0"/>
              </a:defRPr>
            </a:lvl4pPr>
            <a:lvl5pPr marL="2025099" indent="-225011" defTabSz="914108">
              <a:defRPr kumimoji="1" sz="1000">
                <a:solidFill>
                  <a:schemeClr val="tx1"/>
                </a:solidFill>
                <a:latin typeface="Times New Roman" charset="0"/>
                <a:ea typeface="ＭＳ Ｐゴシック" charset="0"/>
              </a:defRPr>
            </a:lvl5pPr>
            <a:lvl6pPr marL="2475121" indent="-225011" defTabSz="914108" eaLnBrk="0" fontAlgn="base" hangingPunct="0">
              <a:spcBef>
                <a:spcPct val="0"/>
              </a:spcBef>
              <a:spcAft>
                <a:spcPct val="0"/>
              </a:spcAft>
              <a:defRPr kumimoji="1" sz="1000">
                <a:solidFill>
                  <a:schemeClr val="tx1"/>
                </a:solidFill>
                <a:latin typeface="Times New Roman" charset="0"/>
                <a:ea typeface="ＭＳ Ｐゴシック" charset="0"/>
              </a:defRPr>
            </a:lvl6pPr>
            <a:lvl7pPr marL="2925143" indent="-225011" defTabSz="914108" eaLnBrk="0" fontAlgn="base" hangingPunct="0">
              <a:spcBef>
                <a:spcPct val="0"/>
              </a:spcBef>
              <a:spcAft>
                <a:spcPct val="0"/>
              </a:spcAft>
              <a:defRPr kumimoji="1" sz="1000">
                <a:solidFill>
                  <a:schemeClr val="tx1"/>
                </a:solidFill>
                <a:latin typeface="Times New Roman" charset="0"/>
                <a:ea typeface="ＭＳ Ｐゴシック" charset="0"/>
              </a:defRPr>
            </a:lvl7pPr>
            <a:lvl8pPr marL="3375165" indent="-225011" defTabSz="914108" eaLnBrk="0" fontAlgn="base" hangingPunct="0">
              <a:spcBef>
                <a:spcPct val="0"/>
              </a:spcBef>
              <a:spcAft>
                <a:spcPct val="0"/>
              </a:spcAft>
              <a:defRPr kumimoji="1" sz="1000">
                <a:solidFill>
                  <a:schemeClr val="tx1"/>
                </a:solidFill>
                <a:latin typeface="Times New Roman" charset="0"/>
                <a:ea typeface="ＭＳ Ｐゴシック" charset="0"/>
              </a:defRPr>
            </a:lvl8pPr>
            <a:lvl9pPr marL="3825187" indent="-225011" defTabSz="914108" eaLnBrk="0" fontAlgn="base" hangingPunct="0">
              <a:spcBef>
                <a:spcPct val="0"/>
              </a:spcBef>
              <a:spcAft>
                <a:spcPct val="0"/>
              </a:spcAft>
              <a:defRPr kumimoji="1" sz="1000">
                <a:solidFill>
                  <a:schemeClr val="tx1"/>
                </a:solidFill>
                <a:latin typeface="Times New Roman" charset="0"/>
                <a:ea typeface="ＭＳ Ｐゴシック" charset="0"/>
              </a:defRPr>
            </a:lvl9pPr>
          </a:lstStyle>
          <a:p>
            <a:fld id="{D338253F-8B1E-3241-97E4-1EF4342E2C92}" type="datetime1">
              <a:rPr kumimoji="0" lang="en-US" sz="1200"/>
              <a:pPr/>
              <a:t>9/15/2016</a:t>
            </a:fld>
            <a:endParaRPr kumimoji="0" lang="en-US" sz="1200"/>
          </a:p>
        </p:txBody>
      </p:sp>
      <p:sp>
        <p:nvSpPr>
          <p:cNvPr id="30724"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08">
              <a:defRPr kumimoji="1" sz="1000">
                <a:solidFill>
                  <a:schemeClr val="tx1"/>
                </a:solidFill>
                <a:latin typeface="Times New Roman" charset="0"/>
                <a:ea typeface="ＭＳ Ｐゴシック" charset="0"/>
                <a:cs typeface="ＭＳ Ｐゴシック" charset="0"/>
              </a:defRPr>
            </a:lvl1pPr>
            <a:lvl2pPr marL="731286" indent="-281264" defTabSz="914108">
              <a:defRPr kumimoji="1" sz="1000">
                <a:solidFill>
                  <a:schemeClr val="tx1"/>
                </a:solidFill>
                <a:latin typeface="Times New Roman" charset="0"/>
                <a:ea typeface="ＭＳ Ｐゴシック" charset="0"/>
              </a:defRPr>
            </a:lvl2pPr>
            <a:lvl3pPr marL="1125055" indent="-225011" defTabSz="914108">
              <a:defRPr kumimoji="1" sz="1000">
                <a:solidFill>
                  <a:schemeClr val="tx1"/>
                </a:solidFill>
                <a:latin typeface="Times New Roman" charset="0"/>
                <a:ea typeface="ＭＳ Ｐゴシック" charset="0"/>
              </a:defRPr>
            </a:lvl3pPr>
            <a:lvl4pPr marL="1575077" indent="-225011" defTabSz="914108">
              <a:defRPr kumimoji="1" sz="1000">
                <a:solidFill>
                  <a:schemeClr val="tx1"/>
                </a:solidFill>
                <a:latin typeface="Times New Roman" charset="0"/>
                <a:ea typeface="ＭＳ Ｐゴシック" charset="0"/>
              </a:defRPr>
            </a:lvl4pPr>
            <a:lvl5pPr marL="2025099" indent="-225011" defTabSz="914108">
              <a:defRPr kumimoji="1" sz="1000">
                <a:solidFill>
                  <a:schemeClr val="tx1"/>
                </a:solidFill>
                <a:latin typeface="Times New Roman" charset="0"/>
                <a:ea typeface="ＭＳ Ｐゴシック" charset="0"/>
              </a:defRPr>
            </a:lvl5pPr>
            <a:lvl6pPr marL="2475121" indent="-225011" defTabSz="914108" eaLnBrk="0" fontAlgn="base" hangingPunct="0">
              <a:spcBef>
                <a:spcPct val="0"/>
              </a:spcBef>
              <a:spcAft>
                <a:spcPct val="0"/>
              </a:spcAft>
              <a:defRPr kumimoji="1" sz="1000">
                <a:solidFill>
                  <a:schemeClr val="tx1"/>
                </a:solidFill>
                <a:latin typeface="Times New Roman" charset="0"/>
                <a:ea typeface="ＭＳ Ｐゴシック" charset="0"/>
              </a:defRPr>
            </a:lvl6pPr>
            <a:lvl7pPr marL="2925143" indent="-225011" defTabSz="914108" eaLnBrk="0" fontAlgn="base" hangingPunct="0">
              <a:spcBef>
                <a:spcPct val="0"/>
              </a:spcBef>
              <a:spcAft>
                <a:spcPct val="0"/>
              </a:spcAft>
              <a:defRPr kumimoji="1" sz="1000">
                <a:solidFill>
                  <a:schemeClr val="tx1"/>
                </a:solidFill>
                <a:latin typeface="Times New Roman" charset="0"/>
                <a:ea typeface="ＭＳ Ｐゴシック" charset="0"/>
              </a:defRPr>
            </a:lvl7pPr>
            <a:lvl8pPr marL="3375165" indent="-225011" defTabSz="914108" eaLnBrk="0" fontAlgn="base" hangingPunct="0">
              <a:spcBef>
                <a:spcPct val="0"/>
              </a:spcBef>
              <a:spcAft>
                <a:spcPct val="0"/>
              </a:spcAft>
              <a:defRPr kumimoji="1" sz="1000">
                <a:solidFill>
                  <a:schemeClr val="tx1"/>
                </a:solidFill>
                <a:latin typeface="Times New Roman" charset="0"/>
                <a:ea typeface="ＭＳ Ｐゴシック" charset="0"/>
              </a:defRPr>
            </a:lvl8pPr>
            <a:lvl9pPr marL="3825187" indent="-225011" defTabSz="914108" eaLnBrk="0" fontAlgn="base" hangingPunct="0">
              <a:spcBef>
                <a:spcPct val="0"/>
              </a:spcBef>
              <a:spcAft>
                <a:spcPct val="0"/>
              </a:spcAft>
              <a:defRPr kumimoji="1" sz="1000">
                <a:solidFill>
                  <a:schemeClr val="tx1"/>
                </a:solidFill>
                <a:latin typeface="Times New Roman" charset="0"/>
                <a:ea typeface="ＭＳ Ｐゴシック" charset="0"/>
              </a:defRPr>
            </a:lvl9pPr>
          </a:lstStyle>
          <a:p>
            <a:fld id="{D0E2FE33-11D3-4A40-AEF7-51F3ABE7E304}" type="slidenum">
              <a:rPr kumimoji="0" lang="en-US" sz="1200"/>
              <a:pPr/>
              <a:t>141</a:t>
            </a:fld>
            <a:endParaRPr kumimoji="0" lang="en-US" sz="1200"/>
          </a:p>
        </p:txBody>
      </p:sp>
    </p:spTree>
    <p:extLst>
      <p:ext uri="{BB962C8B-B14F-4D97-AF65-F5344CB8AC3E}">
        <p14:creationId xmlns:p14="http://schemas.microsoft.com/office/powerpoint/2010/main" val="137939600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TextEdit="1"/>
          </p:cNvSpPr>
          <p:nvPr>
            <p:ph type="sldImg"/>
          </p:nvPr>
        </p:nvSpPr>
        <p:spPr>
          <a:ln/>
        </p:spPr>
      </p:sp>
      <p:sp>
        <p:nvSpPr>
          <p:cNvPr id="36866"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Arial" charset="0"/>
                <a:ea typeface="ＭＳ Ｐゴシック" charset="0"/>
                <a:cs typeface="ＭＳ Ｐゴシック" charset="0"/>
              </a:rPr>
              <a:t> </a:t>
            </a:r>
          </a:p>
          <a:p>
            <a:pPr eaLnBrk="1" hangingPunct="1"/>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24297511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Rot="1" noChangeAspect="1" noTextEdit="1"/>
          </p:cNvSpPr>
          <p:nvPr>
            <p:ph type="sldImg"/>
          </p:nvPr>
        </p:nvSpPr>
        <p:spPr>
          <a:ln/>
        </p:spPr>
      </p:sp>
      <p:sp>
        <p:nvSpPr>
          <p:cNvPr id="39938"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Arial" charset="0"/>
                <a:ea typeface="ＭＳ Ｐゴシック" charset="0"/>
                <a:cs typeface="ＭＳ Ｐゴシック" charset="0"/>
              </a:rPr>
              <a:t> </a:t>
            </a:r>
          </a:p>
        </p:txBody>
      </p:sp>
    </p:spTree>
    <p:extLst>
      <p:ext uri="{BB962C8B-B14F-4D97-AF65-F5344CB8AC3E}">
        <p14:creationId xmlns:p14="http://schemas.microsoft.com/office/powerpoint/2010/main" val="1756526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9/15/2016</a:t>
            </a:fld>
            <a:endParaRPr lang="en-US"/>
          </a:p>
        </p:txBody>
      </p:sp>
      <p:sp>
        <p:nvSpPr>
          <p:cNvPr id="5" name="Footer Placeholder 4"/>
          <p:cNvSpPr>
            <a:spLocks noGrp="1"/>
          </p:cNvSpPr>
          <p:nvPr>
            <p:ph type="ftr" sz="quarter" idx="11"/>
          </p:nvPr>
        </p:nvSpPr>
        <p:spPr/>
        <p:txBody>
          <a:bodyPr/>
          <a:lstStyle/>
          <a:p>
            <a:r>
              <a:rPr lang="en-US" dirty="0"/>
              <a:t>This material is intended for education and is not sufficient for compliance when used alone or without supporting processes.</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9/15/2016</a:t>
            </a:fld>
            <a:endParaRPr lang="en-US"/>
          </a:p>
        </p:txBody>
      </p:sp>
      <p:sp>
        <p:nvSpPr>
          <p:cNvPr id="5" name="Footer Placeholder 4"/>
          <p:cNvSpPr>
            <a:spLocks noGrp="1"/>
          </p:cNvSpPr>
          <p:nvPr>
            <p:ph type="ftr" sz="quarter" idx="11"/>
          </p:nvPr>
        </p:nvSpPr>
        <p:spPr/>
        <p:txBody>
          <a:bodyPr/>
          <a:lstStyle/>
          <a:p>
            <a:r>
              <a:rPr lang="en-US" dirty="0"/>
              <a:t>This material is intended for education and is not sufficient for compliance when used alone or without supporting processes.</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9/15/2016</a:t>
            </a:fld>
            <a:endParaRPr lang="en-US"/>
          </a:p>
        </p:txBody>
      </p:sp>
      <p:sp>
        <p:nvSpPr>
          <p:cNvPr id="5" name="Footer Placeholder 4"/>
          <p:cNvSpPr>
            <a:spLocks noGrp="1"/>
          </p:cNvSpPr>
          <p:nvPr>
            <p:ph type="ftr" sz="quarter" idx="11"/>
          </p:nvPr>
        </p:nvSpPr>
        <p:spPr/>
        <p:txBody>
          <a:bodyPr/>
          <a:lstStyle/>
          <a:p>
            <a:r>
              <a:rPr lang="en-US" dirty="0"/>
              <a:t>This material is intended for education and is not sufficient for compliance when used alone or without supporting processes.</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cxnSp>
        <p:nvCxnSpPr>
          <p:cNvPr id="11" name="직선 연결선 10"/>
          <p:cNvCxnSpPr/>
          <p:nvPr userDrawn="1"/>
        </p:nvCxnSpPr>
        <p:spPr>
          <a:xfrm>
            <a:off x="203200" y="611151"/>
            <a:ext cx="117856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spTree>
    <p:extLst>
      <p:ext uri="{BB962C8B-B14F-4D97-AF65-F5344CB8AC3E}">
        <p14:creationId xmlns:p14="http://schemas.microsoft.com/office/powerpoint/2010/main" val="2004697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Tree>
    <p:extLst>
      <p:ext uri="{BB962C8B-B14F-4D97-AF65-F5344CB8AC3E}">
        <p14:creationId xmlns:p14="http://schemas.microsoft.com/office/powerpoint/2010/main" val="72827544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1928594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9/15/2016</a:t>
            </a:fld>
            <a:endParaRPr lang="en-US"/>
          </a:p>
        </p:txBody>
      </p:sp>
      <p:sp>
        <p:nvSpPr>
          <p:cNvPr id="5" name="Footer Placeholder 4"/>
          <p:cNvSpPr>
            <a:spLocks noGrp="1"/>
          </p:cNvSpPr>
          <p:nvPr>
            <p:ph type="ftr" sz="quarter" idx="11"/>
          </p:nvPr>
        </p:nvSpPr>
        <p:spPr/>
        <p:txBody>
          <a:bodyPr/>
          <a:lstStyle/>
          <a:p>
            <a:r>
              <a:rPr lang="en-US" dirty="0"/>
              <a:t>This material is intended for education and is not sufficient for compliance when used alone or without supporting processes.</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9/15/2016</a:t>
            </a:fld>
            <a:endParaRPr lang="en-US"/>
          </a:p>
        </p:txBody>
      </p:sp>
      <p:sp>
        <p:nvSpPr>
          <p:cNvPr id="5" name="Footer Placeholder 4"/>
          <p:cNvSpPr>
            <a:spLocks noGrp="1"/>
          </p:cNvSpPr>
          <p:nvPr>
            <p:ph type="ftr" sz="quarter" idx="11"/>
          </p:nvPr>
        </p:nvSpPr>
        <p:spPr/>
        <p:txBody>
          <a:bodyPr/>
          <a:lstStyle/>
          <a:p>
            <a:r>
              <a:rPr lang="en-US" dirty="0"/>
              <a:t>This material is intended for education and is not sufficient for compliance when used alone or without supporting processes.</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9/15/2016</a:t>
            </a:fld>
            <a:endParaRPr lang="en-US"/>
          </a:p>
        </p:txBody>
      </p:sp>
      <p:sp>
        <p:nvSpPr>
          <p:cNvPr id="6" name="Footer Placeholder 5"/>
          <p:cNvSpPr>
            <a:spLocks noGrp="1"/>
          </p:cNvSpPr>
          <p:nvPr>
            <p:ph type="ftr" sz="quarter" idx="11"/>
          </p:nvPr>
        </p:nvSpPr>
        <p:spPr/>
        <p:txBody>
          <a:bodyPr/>
          <a:lstStyle/>
          <a:p>
            <a:r>
              <a:rPr lang="en-US" dirty="0"/>
              <a:t>This material is intended for education and is not sufficient for compliance when used alone or without supporting processes.</a:t>
            </a:r>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9/15/2016</a:t>
            </a:fld>
            <a:endParaRPr lang="en-US"/>
          </a:p>
        </p:txBody>
      </p:sp>
      <p:sp>
        <p:nvSpPr>
          <p:cNvPr id="8" name="Footer Placeholder 7"/>
          <p:cNvSpPr>
            <a:spLocks noGrp="1"/>
          </p:cNvSpPr>
          <p:nvPr>
            <p:ph type="ftr" sz="quarter" idx="11"/>
          </p:nvPr>
        </p:nvSpPr>
        <p:spPr/>
        <p:txBody>
          <a:bodyPr/>
          <a:lstStyle/>
          <a:p>
            <a:r>
              <a:rPr lang="en-US" dirty="0"/>
              <a:t>This material is intended for education and is not sufficient for compliance when used alone or without supporting processes.</a:t>
            </a:r>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9/15/2016</a:t>
            </a:fld>
            <a:endParaRPr lang="en-US"/>
          </a:p>
        </p:txBody>
      </p:sp>
      <p:sp>
        <p:nvSpPr>
          <p:cNvPr id="4" name="Footer Placeholder 3"/>
          <p:cNvSpPr>
            <a:spLocks noGrp="1"/>
          </p:cNvSpPr>
          <p:nvPr>
            <p:ph type="ftr" sz="quarter" idx="11"/>
          </p:nvPr>
        </p:nvSpPr>
        <p:spPr/>
        <p:txBody>
          <a:bodyPr/>
          <a:lstStyle/>
          <a:p>
            <a:r>
              <a:rPr lang="en-US" dirty="0"/>
              <a:t>This material is intended for education and is not sufficient for compliance when used alone or without supporting processes.</a:t>
            </a:r>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9/15/2016</a:t>
            </a:fld>
            <a:endParaRPr lang="en-US"/>
          </a:p>
        </p:txBody>
      </p:sp>
      <p:sp>
        <p:nvSpPr>
          <p:cNvPr id="3" name="Footer Placeholder 2"/>
          <p:cNvSpPr>
            <a:spLocks noGrp="1"/>
          </p:cNvSpPr>
          <p:nvPr>
            <p:ph type="ftr" sz="quarter" idx="11"/>
          </p:nvPr>
        </p:nvSpPr>
        <p:spPr/>
        <p:txBody>
          <a:bodyPr/>
          <a:lstStyle/>
          <a:p>
            <a:r>
              <a:rPr lang="en-US" dirty="0"/>
              <a:t>This material is intended for education and is not sufficient for compliance when used alone or without supporting processes.</a:t>
            </a:r>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9/15/2016</a:t>
            </a:fld>
            <a:endParaRPr lang="en-US"/>
          </a:p>
        </p:txBody>
      </p:sp>
      <p:sp>
        <p:nvSpPr>
          <p:cNvPr id="6" name="Footer Placeholder 5"/>
          <p:cNvSpPr>
            <a:spLocks noGrp="1"/>
          </p:cNvSpPr>
          <p:nvPr>
            <p:ph type="ftr" sz="quarter" idx="11"/>
          </p:nvPr>
        </p:nvSpPr>
        <p:spPr/>
        <p:txBody>
          <a:bodyPr/>
          <a:lstStyle/>
          <a:p>
            <a:r>
              <a:rPr lang="en-US" dirty="0"/>
              <a:t>This material is intended for education and is not sufficient for compliance when used alone or without supporting processes.</a:t>
            </a:r>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9/15/2016</a:t>
            </a:fld>
            <a:endParaRPr lang="en-US"/>
          </a:p>
        </p:txBody>
      </p:sp>
      <p:sp>
        <p:nvSpPr>
          <p:cNvPr id="6" name="Footer Placeholder 5"/>
          <p:cNvSpPr>
            <a:spLocks noGrp="1"/>
          </p:cNvSpPr>
          <p:nvPr>
            <p:ph type="ftr" sz="quarter" idx="11"/>
          </p:nvPr>
        </p:nvSpPr>
        <p:spPr/>
        <p:txBody>
          <a:bodyPr/>
          <a:lstStyle/>
          <a:p>
            <a:r>
              <a:rPr lang="en-US" dirty="0"/>
              <a:t>This material is intended for education and is not sufficient for compliance when used alone or without supporting processes.</a:t>
            </a:r>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9/15/2016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This material is intended for education and is not sufficient for compliance when used alone or without supporting processes.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 id="2147483675" r:id="rId14"/>
    <p:sldLayoutId id="2147483676" r:id="rId15"/>
    <p:sldLayoutId id="2147483677"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5.xml"/></Relationships>
</file>

<file path=ppt/slides/_rels/slide102.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65.xml"/><Relationship Id="rId1" Type="http://schemas.openxmlformats.org/officeDocument/2006/relationships/slideLayout" Target="../slideLayouts/slideLayout15.xml"/></Relationships>
</file>

<file path=ppt/slides/_rels/slide10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66.xml"/><Relationship Id="rId1" Type="http://schemas.openxmlformats.org/officeDocument/2006/relationships/slideLayout" Target="../slideLayouts/slideLayout1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4.png"/></Relationships>
</file>

<file path=ppt/slides/_rels/slide10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7.xml"/><Relationship Id="rId1" Type="http://schemas.openxmlformats.org/officeDocument/2006/relationships/slideLayout" Target="../slideLayouts/slideLayout16.xml"/><Relationship Id="rId6" Type="http://schemas.openxmlformats.org/officeDocument/2006/relationships/image" Target="../media/image20.png"/><Relationship Id="rId5" Type="http://schemas.openxmlformats.org/officeDocument/2006/relationships/image" Target="../media/image17.png"/><Relationship Id="rId4" Type="http://schemas.openxmlformats.org/officeDocument/2006/relationships/image" Target="../media/image14.png"/></Relationships>
</file>

<file path=ppt/slides/_rels/slide10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8.xml"/><Relationship Id="rId1" Type="http://schemas.openxmlformats.org/officeDocument/2006/relationships/slideLayout" Target="../slideLayouts/slideLayout16.xml"/><Relationship Id="rId6" Type="http://schemas.openxmlformats.org/officeDocument/2006/relationships/image" Target="../media/image20.png"/><Relationship Id="rId5" Type="http://schemas.openxmlformats.org/officeDocument/2006/relationships/image" Target="../media/image16.png"/><Relationship Id="rId4" Type="http://schemas.openxmlformats.org/officeDocument/2006/relationships/image" Target="../media/image14.png"/></Relationships>
</file>

<file path=ppt/slides/_rels/slide10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69.xml"/><Relationship Id="rId1" Type="http://schemas.openxmlformats.org/officeDocument/2006/relationships/slideLayout" Target="../slideLayouts/slideLayout1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4.png"/><Relationship Id="rId9" Type="http://schemas.openxmlformats.org/officeDocument/2006/relationships/image" Target="../media/image20.png"/></Relationships>
</file>

<file path=ppt/slides/_rels/slide10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70.xml"/><Relationship Id="rId1" Type="http://schemas.openxmlformats.org/officeDocument/2006/relationships/slideLayout" Target="../slideLayouts/slideLayout16.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4.png"/><Relationship Id="rId9" Type="http://schemas.openxmlformats.org/officeDocument/2006/relationships/image" Target="../media/image20.png"/></Relationships>
</file>

<file path=ppt/slides/_rels/slide10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1.png"/><Relationship Id="rId7" Type="http://schemas.openxmlformats.org/officeDocument/2006/relationships/image" Target="../media/image17.png"/><Relationship Id="rId2" Type="http://schemas.openxmlformats.org/officeDocument/2006/relationships/notesSlide" Target="../notesSlides/notesSlide71.xml"/><Relationship Id="rId1" Type="http://schemas.openxmlformats.org/officeDocument/2006/relationships/slideLayout" Target="../slideLayouts/slideLayout16.xml"/><Relationship Id="rId6" Type="http://schemas.openxmlformats.org/officeDocument/2006/relationships/image" Target="../media/image16.png"/><Relationship Id="rId11" Type="http://schemas.openxmlformats.org/officeDocument/2006/relationships/image" Target="../media/image22.png"/><Relationship Id="rId5" Type="http://schemas.openxmlformats.org/officeDocument/2006/relationships/image" Target="../media/image14.png"/><Relationship Id="rId10" Type="http://schemas.openxmlformats.org/officeDocument/2006/relationships/image" Target="../media/image20.png"/><Relationship Id="rId4" Type="http://schemas.openxmlformats.org/officeDocument/2006/relationships/image" Target="../media/image15.png"/><Relationship Id="rId9" Type="http://schemas.openxmlformats.org/officeDocument/2006/relationships/image" Target="../media/image19.png"/></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4.xml"/></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1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4.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4.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4.xml"/></Relationships>
</file>

<file path=ppt/slides/_rels/slide139.xml.rels><?xml version="1.0" encoding="UTF-8" standalone="yes"?>
<Relationships xmlns="http://schemas.openxmlformats.org/package/2006/relationships"><Relationship Id="rId8" Type="http://schemas.openxmlformats.org/officeDocument/2006/relationships/image" Target="../media/image39.jpeg"/><Relationship Id="rId13" Type="http://schemas.openxmlformats.org/officeDocument/2006/relationships/image" Target="../media/image44.jpeg"/><Relationship Id="rId18" Type="http://schemas.openxmlformats.org/officeDocument/2006/relationships/image" Target="../media/image49.jpeg"/><Relationship Id="rId3" Type="http://schemas.openxmlformats.org/officeDocument/2006/relationships/image" Target="../media/image34.png"/><Relationship Id="rId21" Type="http://schemas.openxmlformats.org/officeDocument/2006/relationships/image" Target="../media/image52.jpeg"/><Relationship Id="rId7" Type="http://schemas.openxmlformats.org/officeDocument/2006/relationships/image" Target="../media/image38.jpeg"/><Relationship Id="rId12" Type="http://schemas.openxmlformats.org/officeDocument/2006/relationships/image" Target="../media/image43.jpeg"/><Relationship Id="rId17" Type="http://schemas.openxmlformats.org/officeDocument/2006/relationships/image" Target="../media/image48.jpeg"/><Relationship Id="rId2" Type="http://schemas.openxmlformats.org/officeDocument/2006/relationships/image" Target="../media/image33.png"/><Relationship Id="rId16" Type="http://schemas.openxmlformats.org/officeDocument/2006/relationships/image" Target="../media/image47.jpeg"/><Relationship Id="rId20" Type="http://schemas.openxmlformats.org/officeDocument/2006/relationships/image" Target="../media/image51.jpeg"/><Relationship Id="rId1" Type="http://schemas.openxmlformats.org/officeDocument/2006/relationships/slideLayout" Target="../slideLayouts/slideLayout14.xml"/><Relationship Id="rId6" Type="http://schemas.openxmlformats.org/officeDocument/2006/relationships/image" Target="../media/image37.jpeg"/><Relationship Id="rId11" Type="http://schemas.openxmlformats.org/officeDocument/2006/relationships/image" Target="../media/image42.jpeg"/><Relationship Id="rId24" Type="http://schemas.openxmlformats.org/officeDocument/2006/relationships/image" Target="../media/image55.jpeg"/><Relationship Id="rId5" Type="http://schemas.openxmlformats.org/officeDocument/2006/relationships/image" Target="../media/image36.png"/><Relationship Id="rId15" Type="http://schemas.openxmlformats.org/officeDocument/2006/relationships/image" Target="../media/image46.jpeg"/><Relationship Id="rId23" Type="http://schemas.openxmlformats.org/officeDocument/2006/relationships/image" Target="../media/image54.png"/><Relationship Id="rId10" Type="http://schemas.openxmlformats.org/officeDocument/2006/relationships/image" Target="../media/image41.png"/><Relationship Id="rId19" Type="http://schemas.openxmlformats.org/officeDocument/2006/relationships/image" Target="../media/image50.jpeg"/><Relationship Id="rId4" Type="http://schemas.openxmlformats.org/officeDocument/2006/relationships/image" Target="../media/image35.png"/><Relationship Id="rId9" Type="http://schemas.openxmlformats.org/officeDocument/2006/relationships/image" Target="../media/image40.jpeg"/><Relationship Id="rId14" Type="http://schemas.openxmlformats.org/officeDocument/2006/relationships/image" Target="../media/image45.png"/><Relationship Id="rId22" Type="http://schemas.openxmlformats.org/officeDocument/2006/relationships/image" Target="../media/image5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0.xml.rels><?xml version="1.0" encoding="UTF-8" standalone="yes"?>
<Relationships xmlns="http://schemas.openxmlformats.org/package/2006/relationships"><Relationship Id="rId8" Type="http://schemas.openxmlformats.org/officeDocument/2006/relationships/image" Target="../media/image61.jpeg"/><Relationship Id="rId3" Type="http://schemas.openxmlformats.org/officeDocument/2006/relationships/image" Target="../media/image56.jpeg"/><Relationship Id="rId7" Type="http://schemas.openxmlformats.org/officeDocument/2006/relationships/image" Target="../media/image60.jpeg"/><Relationship Id="rId12" Type="http://schemas.openxmlformats.org/officeDocument/2006/relationships/image" Target="../media/image65.jpeg"/><Relationship Id="rId2" Type="http://schemas.openxmlformats.org/officeDocument/2006/relationships/notesSlide" Target="../notesSlides/notesSlide96.xml"/><Relationship Id="rId1" Type="http://schemas.openxmlformats.org/officeDocument/2006/relationships/slideLayout" Target="../slideLayouts/slideLayout14.xml"/><Relationship Id="rId6" Type="http://schemas.openxmlformats.org/officeDocument/2006/relationships/image" Target="../media/image59.jpeg"/><Relationship Id="rId11" Type="http://schemas.openxmlformats.org/officeDocument/2006/relationships/image" Target="../media/image64.png"/><Relationship Id="rId5" Type="http://schemas.openxmlformats.org/officeDocument/2006/relationships/image" Target="../media/image58.jpeg"/><Relationship Id="rId10" Type="http://schemas.openxmlformats.org/officeDocument/2006/relationships/image" Target="../media/image63.jpeg"/><Relationship Id="rId4" Type="http://schemas.openxmlformats.org/officeDocument/2006/relationships/image" Target="../media/image57.jpeg"/><Relationship Id="rId9" Type="http://schemas.openxmlformats.org/officeDocument/2006/relationships/image" Target="../media/image62.jpeg"/></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4.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4.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4.xml"/></Relationships>
</file>

<file path=ppt/slides/_rels/slide14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image" Target="../media/image1.png"/><Relationship Id="rId2" Type="http://schemas.openxmlformats.org/officeDocument/2006/relationships/notesSlide" Target="../notesSlides/notesSlide102.xml"/><Relationship Id="rId1" Type="http://schemas.openxmlformats.org/officeDocument/2006/relationships/slideLayout" Target="../slideLayouts/slideLayout14.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1.png"/><Relationship Id="rId7" Type="http://schemas.openxmlformats.org/officeDocument/2006/relationships/image" Target="../media/image17.png"/><Relationship Id="rId2" Type="http://schemas.openxmlformats.org/officeDocument/2006/relationships/notesSlide" Target="../notesSlides/notesSlide106.xml"/><Relationship Id="rId1" Type="http://schemas.openxmlformats.org/officeDocument/2006/relationships/slideLayout" Target="../slideLayouts/slideLayout16.xml"/><Relationship Id="rId6" Type="http://schemas.openxmlformats.org/officeDocument/2006/relationships/image" Target="../media/image16.png"/><Relationship Id="rId11" Type="http://schemas.openxmlformats.org/officeDocument/2006/relationships/image" Target="../media/image22.png"/><Relationship Id="rId5" Type="http://schemas.openxmlformats.org/officeDocument/2006/relationships/image" Target="../media/image14.png"/><Relationship Id="rId10" Type="http://schemas.openxmlformats.org/officeDocument/2006/relationships/image" Target="../media/image20.png"/><Relationship Id="rId4" Type="http://schemas.openxmlformats.org/officeDocument/2006/relationships/image" Target="../media/image15.png"/><Relationship Id="rId9" Type="http://schemas.openxmlformats.org/officeDocument/2006/relationships/image" Target="../media/image19.png"/></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4.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4.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4.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hyperlink" Target="http://www.opensource.org/licenses/" TargetMode="Externa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1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7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14.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7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14.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46.xml"/><Relationship Id="rId1" Type="http://schemas.openxmlformats.org/officeDocument/2006/relationships/slideLayout" Target="../slideLayouts/slideLayout1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4.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6.xml"/></Relationships>
</file>

<file path=ppt/slides/_rels/slide8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50.xml"/><Relationship Id="rId1" Type="http://schemas.openxmlformats.org/officeDocument/2006/relationships/slideLayout" Target="../slideLayouts/slideLayout1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4.png"/></Relationships>
</file>

<file path=ppt/slides/_rels/slide8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51.xml"/><Relationship Id="rId1" Type="http://schemas.openxmlformats.org/officeDocument/2006/relationships/slideLayout" Target="../slideLayouts/slideLayout1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4.png"/></Relationships>
</file>

<file path=ppt/slides/_rels/slide89.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52.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5.xml"/></Relationships>
</file>

<file path=ppt/slides/_rels/slide9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4.xml"/><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6.xml"/><Relationship Id="rId1" Type="http://schemas.openxmlformats.org/officeDocument/2006/relationships/slideLayout" Target="../slideLayouts/slideLayout15.xml"/></Relationships>
</file>

<file path=ppt/slides/_rels/slide9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7.xml"/><Relationship Id="rId1" Type="http://schemas.openxmlformats.org/officeDocument/2006/relationships/slideLayout" Target="../slideLayouts/slideLayout15.xml"/></Relationships>
</file>

<file path=ppt/slides/_rels/slide9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8.xml"/><Relationship Id="rId1" Type="http://schemas.openxmlformats.org/officeDocument/2006/relationships/slideLayout" Target="../slideLayouts/slideLayout15.xml"/></Relationships>
</file>

<file path=ppt/slides/_rels/slide9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9.xml"/><Relationship Id="rId1" Type="http://schemas.openxmlformats.org/officeDocument/2006/relationships/slideLayout" Target="../slideLayouts/slideLayout15.xml"/></Relationships>
</file>

<file path=ppt/slides/_rels/slide9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0.xml"/><Relationship Id="rId1" Type="http://schemas.openxmlformats.org/officeDocument/2006/relationships/slideLayout" Target="../slideLayouts/slideLayout15.xml"/></Relationships>
</file>

<file path=ppt/slides/_rels/slide9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1.xml"/><Relationship Id="rId1" Type="http://schemas.openxmlformats.org/officeDocument/2006/relationships/slideLayout" Target="../slideLayouts/slideLayout16.xml"/></Relationships>
</file>

<file path=ppt/slides/_rels/slide9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notesSlide" Target="../notesSlides/notesSlide62.xml"/><Relationship Id="rId1" Type="http://schemas.openxmlformats.org/officeDocument/2006/relationships/slideLayout" Target="../slideLayouts/slideLayout16.xml"/><Relationship Id="rId6" Type="http://schemas.openxmlformats.org/officeDocument/2006/relationships/image" Target="../media/image27.png"/><Relationship Id="rId5" Type="http://schemas.openxmlformats.org/officeDocument/2006/relationships/image" Target="../media/image28.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OpenChain</a:t>
            </a:r>
            <a:r>
              <a:rPr lang="en-US" dirty="0"/>
              <a:t> Curriculum</a:t>
            </a:r>
          </a:p>
        </p:txBody>
      </p:sp>
      <p:sp>
        <p:nvSpPr>
          <p:cNvPr id="3" name="Subtitle 2"/>
          <p:cNvSpPr>
            <a:spLocks noGrp="1"/>
          </p:cNvSpPr>
          <p:nvPr>
            <p:ph type="subTitle" idx="1"/>
          </p:nvPr>
        </p:nvSpPr>
        <p:spPr/>
        <p:txBody>
          <a:bodyPr vert="horz" lIns="91440" tIns="45720" rIns="91440" bIns="45720" rtlCol="0" anchor="t">
            <a:normAutofit lnSpcReduction="10000"/>
          </a:bodyPr>
          <a:lstStyle/>
          <a:p>
            <a:r>
              <a:rPr lang="en-US" dirty="0">
                <a:solidFill>
                  <a:srgbClr val="000000"/>
                </a:solidFill>
                <a:latin typeface="Calibri" charset="0"/>
              </a:rPr>
              <a:t>Core Open Source Compliance</a:t>
            </a:r>
          </a:p>
          <a:p>
            <a:r>
              <a:rPr lang="en-US" dirty="0">
                <a:solidFill>
                  <a:srgbClr val="000000"/>
                </a:solidFill>
                <a:latin typeface="Calibri" charset="0"/>
              </a:rPr>
              <a:t>Version 1</a:t>
            </a:r>
          </a:p>
          <a:p>
            <a:endParaRPr lang="en-US" dirty="0">
              <a:solidFill>
                <a:srgbClr val="000000"/>
              </a:solidFill>
              <a:latin typeface="Calibri" charset="0"/>
            </a:endParaRPr>
          </a:p>
          <a:p>
            <a:r>
              <a:rPr lang="en-US" dirty="0">
                <a:solidFill>
                  <a:srgbClr val="000000"/>
                </a:solidFill>
                <a:latin typeface="Calibri" charset="0"/>
              </a:rPr>
              <a:t>Preview</a:t>
            </a:r>
            <a:endParaRPr lang="en-US" dirty="0">
              <a:solidFill>
                <a:srgbClr val="000000"/>
              </a:solidFill>
              <a:latin typeface="Calibri"/>
            </a:endParaRPr>
          </a:p>
        </p:txBody>
      </p:sp>
      <p:sp>
        <p:nvSpPr>
          <p:cNvPr id="4" name="TextBox 3"/>
          <p:cNvSpPr txBox="1"/>
          <p:nvPr/>
        </p:nvSpPr>
        <p:spPr>
          <a:xfrm>
            <a:off x="143774" y="6415897"/>
            <a:ext cx="2743200" cy="369332"/>
          </a:xfrm>
          <a:prstGeom prst="rect">
            <a:avLst/>
          </a:prstGeom>
        </p:spPr>
        <p:txBody>
          <a:bodyPr rtlCol="0">
            <a:spAutoFit/>
          </a:bodyPr>
          <a:lstStyle/>
          <a:p>
            <a:pPr algn="ctr"/>
            <a:r>
              <a:rPr lang="en-US" dirty="0">
                <a:solidFill>
                  <a:srgbClr val="7F7F7F"/>
                </a:solidFill>
              </a:rPr>
              <a:t>This is not legal advice</a:t>
            </a:r>
          </a:p>
        </p:txBody>
      </p:sp>
    </p:spTree>
    <p:extLst>
      <p:ext uri="{BB962C8B-B14F-4D97-AF65-F5344CB8AC3E}">
        <p14:creationId xmlns:p14="http://schemas.microsoft.com/office/powerpoint/2010/main" val="944212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Copyright</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a:t>Protects original works of authorship fixed in a tangible medium</a:t>
            </a:r>
          </a:p>
          <a:p>
            <a:pPr lvl="1"/>
            <a:r>
              <a:rPr lang="en-US" sz="2700" dirty="0">
                <a:solidFill>
                  <a:srgbClr val="000000"/>
                </a:solidFill>
              </a:rPr>
              <a:t>Low threshold of creativity</a:t>
            </a:r>
          </a:p>
          <a:p>
            <a:pPr lvl="1"/>
            <a:r>
              <a:rPr lang="en-US" sz="2700" dirty="0">
                <a:solidFill>
                  <a:srgbClr val="000000"/>
                </a:solidFill>
              </a:rPr>
              <a:t>Protection attaches as soon as work is fixed/created</a:t>
            </a:r>
          </a:p>
          <a:p>
            <a:r>
              <a:rPr lang="en-US" dirty="0"/>
              <a:t>Covers:</a:t>
            </a:r>
            <a:r>
              <a:rPr lang="en-US" dirty="0">
                <a:solidFill>
                  <a:schemeClr val="accent6"/>
                </a:solidFill>
              </a:rPr>
              <a:t> </a:t>
            </a:r>
            <a:r>
              <a:rPr lang="en-US" dirty="0">
                <a:solidFill>
                  <a:schemeClr val="accent1"/>
                </a:solidFill>
              </a:rPr>
              <a:t>Literary</a:t>
            </a:r>
            <a:r>
              <a:rPr lang="en-US" dirty="0"/>
              <a:t>, dramatic, choreographic, pictorial/graphic/sculpture, motion picture/audiovisual, sound recordings, architecture</a:t>
            </a:r>
          </a:p>
          <a:p>
            <a:pPr marL="488698" indent="-447282"/>
            <a:r>
              <a:rPr lang="en-US" dirty="0"/>
              <a:t>Copyright owner = author</a:t>
            </a:r>
          </a:p>
          <a:p>
            <a:pPr marL="1085073" lvl="1" indent="-447282"/>
            <a:r>
              <a:rPr lang="en-US" sz="2700" dirty="0"/>
              <a:t>If “work made for hire” = employer is author </a:t>
            </a:r>
          </a:p>
          <a:p>
            <a:pPr marL="488697" indent="-447282"/>
            <a:r>
              <a:rPr lang="en-US" dirty="0"/>
              <a:t>Lasts for life of author + 70 years</a:t>
            </a:r>
          </a:p>
          <a:p>
            <a:pPr marL="1085073" lvl="1" indent="-447282"/>
            <a:r>
              <a:rPr lang="en-US" dirty="0"/>
              <a:t>95 years in case of “entity authors”</a:t>
            </a:r>
          </a:p>
          <a:p>
            <a:endParaRPr lang="en-US" dirty="0">
              <a:solidFill>
                <a:schemeClr val="accent2"/>
              </a:solidFill>
            </a:endParaRPr>
          </a:p>
          <a:p>
            <a:endParaRPr lang="en-US" dirty="0"/>
          </a:p>
        </p:txBody>
      </p:sp>
    </p:spTree>
    <p:extLst>
      <p:ext uri="{BB962C8B-B14F-4D97-AF65-F5344CB8AC3E}">
        <p14:creationId xmlns:p14="http://schemas.microsoft.com/office/powerpoint/2010/main" val="112060389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licenses and Derivative Works</a:t>
            </a:r>
          </a:p>
        </p:txBody>
      </p:sp>
      <p:sp>
        <p:nvSpPr>
          <p:cNvPr id="3" name="Content Placeholder 2"/>
          <p:cNvSpPr>
            <a:spLocks noGrp="1"/>
          </p:cNvSpPr>
          <p:nvPr>
            <p:ph idx="1"/>
          </p:nvPr>
        </p:nvSpPr>
        <p:spPr/>
        <p:txBody>
          <a:bodyPr/>
          <a:lstStyle/>
          <a:p>
            <a:r>
              <a:rPr lang="en-US" dirty="0"/>
              <a:t>Potential requirements</a:t>
            </a:r>
          </a:p>
          <a:p>
            <a:pPr lvl="1"/>
            <a:r>
              <a:rPr lang="en-US" dirty="0"/>
              <a:t>Distribute full source along with the binary you compiled (which created a derivative work by compilation)</a:t>
            </a:r>
          </a:p>
          <a:p>
            <a:pPr lvl="1"/>
            <a:r>
              <a:rPr lang="en-US" dirty="0"/>
              <a:t>Distribute your derivative work under the same Open Source license as the original work</a:t>
            </a:r>
          </a:p>
          <a:p>
            <a:pPr lvl="1"/>
            <a:r>
              <a:rPr lang="en-US" dirty="0"/>
              <a:t>Include a statement in advertising materials that your product is based on a particular Open Source project</a:t>
            </a:r>
          </a:p>
          <a:p>
            <a:r>
              <a:rPr lang="en-US" dirty="0"/>
              <a:t>Potential restrictions</a:t>
            </a:r>
          </a:p>
          <a:p>
            <a:pPr lvl="1"/>
            <a:r>
              <a:rPr lang="en-US" dirty="0"/>
              <a:t>May not charge money for the derivative work</a:t>
            </a:r>
          </a:p>
          <a:p>
            <a:pPr lvl="1"/>
            <a:r>
              <a:rPr lang="en-US" dirty="0"/>
              <a:t>May not create a competing project</a:t>
            </a:r>
          </a:p>
          <a:p>
            <a:pPr lvl="1"/>
            <a:endParaRPr lang="en-US" dirty="0"/>
          </a:p>
        </p:txBody>
      </p:sp>
    </p:spTree>
    <p:extLst>
      <p:ext uri="{BB962C8B-B14F-4D97-AF65-F5344CB8AC3E}">
        <p14:creationId xmlns:p14="http://schemas.microsoft.com/office/powerpoint/2010/main" val="7993350"/>
      </p:ext>
    </p:extLst>
  </p:cSld>
  <p:clrMapOvr>
    <a:masterClrMapping/>
  </p:clrMapOvr>
  <p:transition>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it distributed or shared?</a:t>
            </a:r>
          </a:p>
        </p:txBody>
      </p:sp>
      <p:sp>
        <p:nvSpPr>
          <p:cNvPr id="3" name="Text Placeholder 2"/>
          <p:cNvSpPr>
            <a:spLocks noGrp="1"/>
          </p:cNvSpPr>
          <p:nvPr>
            <p:ph type="body" sz="quarter" idx="13"/>
          </p:nvPr>
        </p:nvSpPr>
        <p:spPr>
          <a:xfrm>
            <a:off x="442354" y="1094529"/>
            <a:ext cx="11190701" cy="5280787"/>
          </a:xfrm>
        </p:spPr>
        <p:txBody>
          <a:bodyPr numCol="2"/>
          <a:lstStyle/>
          <a:p>
            <a:pPr defTabSz="929579">
              <a:defRPr/>
            </a:pPr>
            <a:r>
              <a:rPr lang="en-US" dirty="0">
                <a:solidFill>
                  <a:schemeClr val="tx1"/>
                </a:solidFill>
              </a:rPr>
              <a:t>Who gets it?</a:t>
            </a:r>
          </a:p>
          <a:p>
            <a:pPr marL="285750" indent="-285750">
              <a:buFont typeface="Arial" pitchFamily="34" charset="0"/>
              <a:buChar char="•"/>
            </a:pPr>
            <a:r>
              <a:rPr lang="en-US" dirty="0">
                <a:solidFill>
                  <a:schemeClr val="tx1"/>
                </a:solidFill>
              </a:rPr>
              <a:t>Customer</a:t>
            </a:r>
          </a:p>
          <a:p>
            <a:pPr marL="285750" indent="-285750">
              <a:buFont typeface="Arial" pitchFamily="34" charset="0"/>
              <a:buChar char="•"/>
            </a:pPr>
            <a:r>
              <a:rPr lang="en-US" dirty="0">
                <a:solidFill>
                  <a:schemeClr val="tx1"/>
                </a:solidFill>
              </a:rPr>
              <a:t>Partner</a:t>
            </a:r>
          </a:p>
          <a:p>
            <a:pPr marL="285750" indent="-285750">
              <a:buFont typeface="Arial" pitchFamily="34" charset="0"/>
              <a:buChar char="•"/>
            </a:pPr>
            <a:r>
              <a:rPr lang="en-US" dirty="0">
                <a:solidFill>
                  <a:schemeClr val="tx1"/>
                </a:solidFill>
              </a:rPr>
              <a:t>Community project</a:t>
            </a:r>
          </a:p>
          <a:p>
            <a:endParaRPr lang="en-US" dirty="0">
              <a:solidFill>
                <a:schemeClr val="tx1"/>
              </a:solidFill>
            </a:endParaRPr>
          </a:p>
          <a:p>
            <a:r>
              <a:rPr lang="en-US" dirty="0">
                <a:solidFill>
                  <a:schemeClr val="tx1"/>
                </a:solidFill>
              </a:rPr>
              <a:t>How do they get it?</a:t>
            </a:r>
          </a:p>
          <a:p>
            <a:pPr marL="285750" indent="-285750">
              <a:buFont typeface="Arial" pitchFamily="34" charset="0"/>
              <a:buChar char="•"/>
            </a:pPr>
            <a:r>
              <a:rPr lang="en-US" dirty="0">
                <a:solidFill>
                  <a:schemeClr val="tx1"/>
                </a:solidFill>
              </a:rPr>
              <a:t>Demo </a:t>
            </a:r>
          </a:p>
          <a:p>
            <a:pPr marL="285750" indent="-285750">
              <a:lnSpc>
                <a:spcPct val="95000"/>
              </a:lnSpc>
              <a:spcAft>
                <a:spcPts val="300"/>
              </a:spcAft>
              <a:buClr>
                <a:schemeClr val="tx1"/>
              </a:buClr>
              <a:buFont typeface="Arial" pitchFamily="34" charset="0"/>
              <a:buChar char="•"/>
              <a:defRPr/>
            </a:pPr>
            <a:r>
              <a:rPr lang="en-US" dirty="0">
                <a:solidFill>
                  <a:schemeClr val="tx1"/>
                </a:solidFill>
              </a:rPr>
              <a:t>Sample</a:t>
            </a:r>
          </a:p>
          <a:p>
            <a:pPr marL="285750" indent="-285750">
              <a:buFont typeface="Arial" pitchFamily="34" charset="0"/>
              <a:buChar char="•"/>
            </a:pPr>
            <a:r>
              <a:rPr lang="en-US" dirty="0">
                <a:solidFill>
                  <a:schemeClr val="tx1"/>
                </a:solidFill>
              </a:rPr>
              <a:t>Prototype</a:t>
            </a:r>
          </a:p>
          <a:p>
            <a:pPr marL="285750" indent="-285750">
              <a:buFont typeface="Arial" pitchFamily="34" charset="0"/>
              <a:buChar char="•"/>
            </a:pPr>
            <a:r>
              <a:rPr lang="en-US" dirty="0">
                <a:solidFill>
                  <a:schemeClr val="tx1"/>
                </a:solidFill>
              </a:rPr>
              <a:t>Commercial product</a:t>
            </a:r>
          </a:p>
          <a:p>
            <a:pPr marL="285750" indent="-285750">
              <a:buFont typeface="Arial" pitchFamily="34" charset="0"/>
              <a:buChar char="•"/>
            </a:pPr>
            <a:r>
              <a:rPr lang="en-US" dirty="0">
                <a:solidFill>
                  <a:schemeClr val="tx1"/>
                </a:solidFill>
              </a:rPr>
              <a:t>Open source release</a:t>
            </a:r>
          </a:p>
          <a:p>
            <a:r>
              <a:rPr lang="en-US" dirty="0">
                <a:solidFill>
                  <a:schemeClr val="tx1"/>
                </a:solidFill>
              </a:rPr>
              <a:t>What format?</a:t>
            </a:r>
          </a:p>
          <a:p>
            <a:pPr marL="285750" indent="-285750">
              <a:buFont typeface="Arial" pitchFamily="34" charset="0"/>
              <a:buChar char="•"/>
            </a:pPr>
            <a:r>
              <a:rPr lang="en-US" dirty="0">
                <a:solidFill>
                  <a:schemeClr val="tx1"/>
                </a:solidFill>
              </a:rPr>
              <a:t>Source code delivery</a:t>
            </a:r>
          </a:p>
          <a:p>
            <a:pPr marL="285750" indent="-285750">
              <a:lnSpc>
                <a:spcPct val="95000"/>
              </a:lnSpc>
              <a:spcAft>
                <a:spcPts val="300"/>
              </a:spcAft>
              <a:buClr>
                <a:schemeClr val="tx1"/>
              </a:buClr>
              <a:buFont typeface="Arial" pitchFamily="34" charset="0"/>
              <a:buChar char="•"/>
              <a:defRPr/>
            </a:pPr>
            <a:r>
              <a:rPr lang="en-US" dirty="0">
                <a:solidFill>
                  <a:schemeClr val="tx1"/>
                </a:solidFill>
              </a:rPr>
              <a:t>Binary delivery</a:t>
            </a:r>
          </a:p>
          <a:p>
            <a:pPr marL="285750" indent="-285750">
              <a:buFont typeface="Arial" pitchFamily="34" charset="0"/>
              <a:buChar char="•"/>
            </a:pPr>
            <a:r>
              <a:rPr lang="en-US" dirty="0">
                <a:solidFill>
                  <a:schemeClr val="tx1"/>
                </a:solidFill>
              </a:rPr>
              <a:t>Pre-loaded onto hardware</a:t>
            </a:r>
          </a:p>
          <a:p>
            <a:pPr marL="285750" indent="-285750">
              <a:buFont typeface="Arial" pitchFamily="34" charset="0"/>
              <a:buChar char="•"/>
            </a:pPr>
            <a:r>
              <a:rPr lang="en-US" dirty="0">
                <a:solidFill>
                  <a:schemeClr val="tx1"/>
                </a:solidFill>
              </a:rPr>
              <a:t>Code retrieval script</a:t>
            </a:r>
          </a:p>
          <a:p>
            <a:pPr marL="285750" indent="-285750">
              <a:buFont typeface="Arial" pitchFamily="34" charset="0"/>
              <a:buChar char="•"/>
            </a:pP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4260712568"/>
      </p:ext>
    </p:extLst>
  </p:cSld>
  <p:clrMapOvr>
    <a:masterClrMapping/>
  </p:clrMapOvr>
  <p:transition>
    <p:fade/>
  </p:transition>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TextBox 19"/>
          <p:cNvSpPr txBox="1"/>
          <p:nvPr/>
        </p:nvSpPr>
        <p:spPr>
          <a:xfrm>
            <a:off x="3429000" y="2305617"/>
            <a:ext cx="5334000" cy="2246769"/>
          </a:xfrm>
          <a:prstGeom prst="rect">
            <a:avLst/>
          </a:prstGeom>
          <a:noFill/>
        </p:spPr>
        <p:txBody>
          <a:bodyPr wrap="square" rtlCol="0">
            <a:spAutoFit/>
          </a:bodyPr>
          <a:lstStyle/>
          <a:p>
            <a:r>
              <a:rPr lang="en-US" sz="2800" dirty="0">
                <a:solidFill>
                  <a:schemeClr val="bg1">
                    <a:lumMod val="50000"/>
                  </a:schemeClr>
                </a:solidFill>
              </a:rPr>
              <a:t>What is it?</a:t>
            </a:r>
          </a:p>
          <a:p>
            <a:pPr marL="457200" indent="-457200">
              <a:buFont typeface="Arial" pitchFamily="34" charset="0"/>
              <a:buChar char="•"/>
            </a:pPr>
            <a:endParaRPr lang="en-US" sz="2800" dirty="0">
              <a:solidFill>
                <a:schemeClr val="bg1">
                  <a:lumMod val="50000"/>
                </a:schemeClr>
              </a:solidFill>
            </a:endParaRPr>
          </a:p>
          <a:p>
            <a:r>
              <a:rPr lang="en-US" sz="2800" dirty="0">
                <a:solidFill>
                  <a:schemeClr val="bg1">
                    <a:lumMod val="50000"/>
                  </a:schemeClr>
                </a:solidFill>
              </a:rPr>
              <a:t>How do you want to use it?</a:t>
            </a:r>
          </a:p>
          <a:p>
            <a:pPr marL="457200" indent="-457200">
              <a:buFont typeface="Arial" pitchFamily="34" charset="0"/>
              <a:buChar char="•"/>
            </a:pPr>
            <a:endParaRPr lang="en-US" sz="2800" dirty="0">
              <a:solidFill>
                <a:prstClr val="black"/>
              </a:solidFill>
            </a:endParaRPr>
          </a:p>
          <a:p>
            <a:r>
              <a:rPr lang="en-US" sz="2800" b="1" dirty="0">
                <a:solidFill>
                  <a:prstClr val="black"/>
                </a:solidFill>
              </a:rPr>
              <a:t>Who gets it and how?</a:t>
            </a:r>
          </a:p>
        </p:txBody>
      </p:sp>
      <p:sp>
        <p:nvSpPr>
          <p:cNvPr id="21" name="Rectangle 20"/>
          <p:cNvSpPr>
            <a:spLocks noChangeAspect="1"/>
          </p:cNvSpPr>
          <p:nvPr/>
        </p:nvSpPr>
        <p:spPr>
          <a:xfrm>
            <a:off x="2704124" y="2349060"/>
            <a:ext cx="457200" cy="457200"/>
          </a:xfrm>
          <a:prstGeom prst="rect">
            <a:avLst/>
          </a:prstGeom>
          <a:solidFill>
            <a:schemeClr val="bg1"/>
          </a:solid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2" name="Rectangle 21"/>
          <p:cNvSpPr>
            <a:spLocks noChangeAspect="1"/>
          </p:cNvSpPr>
          <p:nvPr/>
        </p:nvSpPr>
        <p:spPr>
          <a:xfrm>
            <a:off x="2704124" y="3243844"/>
            <a:ext cx="457200" cy="457200"/>
          </a:xfrm>
          <a:prstGeom prst="rect">
            <a:avLst/>
          </a:prstGeom>
          <a:solidFill>
            <a:schemeClr val="bg1"/>
          </a:solid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3" name="Rectangle 22"/>
          <p:cNvSpPr>
            <a:spLocks noChangeAspect="1"/>
          </p:cNvSpPr>
          <p:nvPr/>
        </p:nvSpPr>
        <p:spPr>
          <a:xfrm>
            <a:off x="2704124" y="4073085"/>
            <a:ext cx="457200" cy="457200"/>
          </a:xfrm>
          <a:prstGeom prst="rect">
            <a:avLst/>
          </a:prstGeom>
          <a:solidFill>
            <a:schemeClr val="bg1"/>
          </a:solidFill>
          <a:ln>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24" name="Picture 2" descr="C:\Users\c_rlucas\AppData\Local\Microsoft\Windows\Temporary Internet Files\Content.IE5\7Y8CN4SF\MC900434665[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7953" y="2287156"/>
            <a:ext cx="491017" cy="45187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C:\Users\c_rlucas\AppData\Local\Microsoft\Windows\Temporary Internet Files\Content.IE5\7Y8CN4SF\MC900434665[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8429" y="3182507"/>
            <a:ext cx="491017" cy="45187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756925" y="1059036"/>
            <a:ext cx="6324600" cy="646331"/>
          </a:xfrm>
          <a:prstGeom prst="rect">
            <a:avLst/>
          </a:prstGeom>
          <a:noFill/>
        </p:spPr>
        <p:txBody>
          <a:bodyPr wrap="square" rtlCol="0">
            <a:spAutoFit/>
          </a:bodyPr>
          <a:lstStyle/>
          <a:p>
            <a:r>
              <a:rPr lang="en-US" sz="3600" u="sng" dirty="0"/>
              <a:t>Develop a description</a:t>
            </a:r>
          </a:p>
        </p:txBody>
      </p:sp>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243079881"/>
      </p:ext>
    </p:extLst>
  </p:cSld>
  <p:clrMapOvr>
    <a:masterClrMapping/>
  </p:clrMapOvr>
  <p:transition>
    <p:fade/>
  </p:transition>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5304" y="2301141"/>
            <a:ext cx="658853" cy="129870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2704" y="719576"/>
            <a:ext cx="4273016" cy="1460319"/>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7062" y="2295581"/>
            <a:ext cx="660318" cy="1301588"/>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5920" y="2295581"/>
            <a:ext cx="660318" cy="1301588"/>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0453" y="2295581"/>
            <a:ext cx="660318" cy="1301588"/>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7052" y="2448590"/>
            <a:ext cx="2253969" cy="507937"/>
          </a:xfrm>
          <a:prstGeom prst="rect">
            <a:avLst/>
          </a:prstGeom>
        </p:spPr>
      </p:pic>
      <p:sp>
        <p:nvSpPr>
          <p:cNvPr id="19" name="TextBox 18"/>
          <p:cNvSpPr txBox="1"/>
          <p:nvPr/>
        </p:nvSpPr>
        <p:spPr>
          <a:xfrm>
            <a:off x="5674985" y="2901610"/>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sp>
        <p:nvSpPr>
          <p:cNvPr id="22" name="TextBox 21"/>
          <p:cNvSpPr txBox="1"/>
          <p:nvPr/>
        </p:nvSpPr>
        <p:spPr>
          <a:xfrm>
            <a:off x="1804769" y="4225145"/>
            <a:ext cx="2870840" cy="1328021"/>
          </a:xfrm>
          <a:prstGeom prst="roundRect">
            <a:avLst/>
          </a:prstGeom>
          <a:noFill/>
        </p:spPr>
        <p:txBody>
          <a:bodyPr wrap="square" lIns="91436" tIns="45719" rIns="91436" bIns="45719" rtlCol="0">
            <a:spAutoFit/>
          </a:bodyPr>
          <a:lstStyle/>
          <a:p>
            <a:pPr defTabSz="929579">
              <a:defRPr/>
            </a:pPr>
            <a:r>
              <a:rPr lang="en-US" dirty="0"/>
              <a:t>Who gets it?</a:t>
            </a:r>
          </a:p>
          <a:p>
            <a:pPr marL="285750" indent="-285750">
              <a:buFont typeface="Arial" pitchFamily="34" charset="0"/>
              <a:buChar char="•"/>
            </a:pPr>
            <a:r>
              <a:rPr lang="en-US" dirty="0"/>
              <a:t>Customer</a:t>
            </a:r>
          </a:p>
          <a:p>
            <a:pPr marL="285750" indent="-285750">
              <a:buFont typeface="Arial" pitchFamily="34" charset="0"/>
              <a:buChar char="•"/>
            </a:pPr>
            <a:r>
              <a:rPr lang="en-US" dirty="0"/>
              <a:t>Partner</a:t>
            </a:r>
          </a:p>
          <a:p>
            <a:pPr marL="285750" indent="-285750">
              <a:buFont typeface="Arial" pitchFamily="34" charset="0"/>
              <a:buChar char="•"/>
            </a:pPr>
            <a:r>
              <a:rPr lang="en-US" dirty="0"/>
              <a:t>Community project</a:t>
            </a:r>
          </a:p>
        </p:txBody>
      </p:sp>
      <p:sp>
        <p:nvSpPr>
          <p:cNvPr id="23" name="TextBox 22"/>
          <p:cNvSpPr txBox="1"/>
          <p:nvPr/>
        </p:nvSpPr>
        <p:spPr>
          <a:xfrm>
            <a:off x="5218604" y="4225145"/>
            <a:ext cx="3017116" cy="1661729"/>
          </a:xfrm>
          <a:prstGeom prst="roundRect">
            <a:avLst/>
          </a:prstGeom>
          <a:noFill/>
        </p:spPr>
        <p:txBody>
          <a:bodyPr wrap="square" lIns="91436" tIns="45719" rIns="91436" bIns="45719" rtlCol="0">
            <a:spAutoFit/>
          </a:bodyPr>
          <a:lstStyle/>
          <a:p>
            <a:r>
              <a:rPr lang="en-US" dirty="0">
                <a:solidFill>
                  <a:sysClr val="windowText" lastClr="000000"/>
                </a:solidFill>
              </a:rPr>
              <a:t>How do they get it?</a:t>
            </a:r>
          </a:p>
          <a:p>
            <a:pPr marL="285750" indent="-285750">
              <a:buFont typeface="Arial" pitchFamily="34" charset="0"/>
              <a:buChar char="•"/>
            </a:pPr>
            <a:r>
              <a:rPr lang="en-US" dirty="0">
                <a:solidFill>
                  <a:sysClr val="windowText" lastClr="000000"/>
                </a:solidFill>
              </a:rPr>
              <a:t>Demo </a:t>
            </a:r>
          </a:p>
          <a:p>
            <a:pPr marL="285750" indent="-285750">
              <a:lnSpc>
                <a:spcPct val="95000"/>
              </a:lnSpc>
              <a:spcAft>
                <a:spcPts val="300"/>
              </a:spcAft>
              <a:buClr>
                <a:schemeClr val="tx1"/>
              </a:buClr>
              <a:buFont typeface="Arial" pitchFamily="34" charset="0"/>
              <a:buChar char="•"/>
              <a:defRPr/>
            </a:pPr>
            <a:r>
              <a:rPr lang="en-US" dirty="0">
                <a:solidFill>
                  <a:sysClr val="windowText" lastClr="000000"/>
                </a:solidFill>
              </a:rPr>
              <a:t>Sample</a:t>
            </a:r>
          </a:p>
          <a:p>
            <a:pPr marL="285750" indent="-285750">
              <a:buFont typeface="Arial" pitchFamily="34" charset="0"/>
              <a:buChar char="•"/>
            </a:pPr>
            <a:r>
              <a:rPr lang="en-US" dirty="0">
                <a:solidFill>
                  <a:sysClr val="windowText" lastClr="000000"/>
                </a:solidFill>
              </a:rPr>
              <a:t>Prototype</a:t>
            </a:r>
          </a:p>
          <a:p>
            <a:pPr marL="285750" indent="-285750">
              <a:buFont typeface="Arial" pitchFamily="34" charset="0"/>
              <a:buChar char="•"/>
            </a:pPr>
            <a:r>
              <a:rPr lang="en-US" dirty="0">
                <a:solidFill>
                  <a:sysClr val="windowText" lastClr="000000"/>
                </a:solidFill>
              </a:rPr>
              <a:t>Commercial product</a:t>
            </a:r>
          </a:p>
        </p:txBody>
      </p:sp>
      <p:sp>
        <p:nvSpPr>
          <p:cNvPr id="26" name="TextBox 25"/>
          <p:cNvSpPr txBox="1"/>
          <p:nvPr/>
        </p:nvSpPr>
        <p:spPr>
          <a:xfrm>
            <a:off x="4173337" y="1348900"/>
            <a:ext cx="3552159" cy="830995"/>
          </a:xfrm>
          <a:prstGeom prst="rect">
            <a:avLst/>
          </a:prstGeom>
          <a:noFill/>
        </p:spPr>
        <p:txBody>
          <a:bodyPr wrap="square" lIns="91436" tIns="45719" rIns="91436" bIns="45719" rtlCol="0">
            <a:spAutoFit/>
          </a:bodyPr>
          <a:lstStyle/>
          <a:p>
            <a:pPr algn="ctr"/>
            <a:r>
              <a:rPr lang="en-US" sz="2400" b="1" dirty="0">
                <a:solidFill>
                  <a:srgbClr val="808080"/>
                </a:solidFill>
              </a:rPr>
              <a:t>Initiate an Open Source Review </a:t>
            </a:r>
          </a:p>
        </p:txBody>
      </p:sp>
      <p:sp>
        <p:nvSpPr>
          <p:cNvPr id="20" name="TextBox 19"/>
          <p:cNvSpPr txBox="1"/>
          <p:nvPr/>
        </p:nvSpPr>
        <p:spPr>
          <a:xfrm>
            <a:off x="8537062" y="4223455"/>
            <a:ext cx="3017116" cy="1968196"/>
          </a:xfrm>
          <a:prstGeom prst="roundRect">
            <a:avLst/>
          </a:prstGeom>
          <a:noFill/>
        </p:spPr>
        <p:txBody>
          <a:bodyPr wrap="square" lIns="91436" tIns="45719" rIns="91436" bIns="45719" rtlCol="0">
            <a:spAutoFit/>
          </a:bodyPr>
          <a:lstStyle/>
          <a:p>
            <a:r>
              <a:rPr lang="en-US" dirty="0">
                <a:solidFill>
                  <a:sysClr val="windowText" lastClr="000000"/>
                </a:solidFill>
              </a:rPr>
              <a:t>What format?</a:t>
            </a:r>
          </a:p>
          <a:p>
            <a:pPr marL="285750" indent="-285750">
              <a:buFont typeface="Arial" pitchFamily="34" charset="0"/>
              <a:buChar char="•"/>
            </a:pPr>
            <a:r>
              <a:rPr lang="en-US" dirty="0">
                <a:solidFill>
                  <a:sysClr val="windowText" lastClr="000000"/>
                </a:solidFill>
              </a:rPr>
              <a:t>Source code delivery</a:t>
            </a:r>
          </a:p>
          <a:p>
            <a:pPr marL="285750" indent="-285750">
              <a:lnSpc>
                <a:spcPct val="95000"/>
              </a:lnSpc>
              <a:spcAft>
                <a:spcPts val="300"/>
              </a:spcAft>
              <a:buClr>
                <a:schemeClr val="tx1"/>
              </a:buClr>
              <a:buFont typeface="Arial" pitchFamily="34" charset="0"/>
              <a:buChar char="•"/>
              <a:defRPr/>
            </a:pPr>
            <a:r>
              <a:rPr lang="en-US" dirty="0">
                <a:solidFill>
                  <a:sysClr val="windowText" lastClr="000000"/>
                </a:solidFill>
              </a:rPr>
              <a:t>Binary delivery</a:t>
            </a:r>
          </a:p>
          <a:p>
            <a:pPr marL="285750" indent="-285750">
              <a:buFont typeface="Arial" pitchFamily="34" charset="0"/>
              <a:buChar char="•"/>
            </a:pPr>
            <a:r>
              <a:rPr lang="en-US" dirty="0">
                <a:solidFill>
                  <a:sysClr val="windowText" lastClr="000000"/>
                </a:solidFill>
              </a:rPr>
              <a:t>Pre-loaded onto hardware</a:t>
            </a:r>
          </a:p>
          <a:p>
            <a:pPr marL="285750" indent="-285750">
              <a:buFont typeface="Arial" pitchFamily="34" charset="0"/>
              <a:buChar char="•"/>
            </a:pPr>
            <a:r>
              <a:rPr lang="en-US" dirty="0">
                <a:solidFill>
                  <a:sysClr val="windowText" lastClr="000000"/>
                </a:solidFill>
              </a:rPr>
              <a:t>Code retrieval script</a:t>
            </a:r>
          </a:p>
        </p:txBody>
      </p:sp>
      <p:sp>
        <p:nvSpPr>
          <p:cNvPr id="2" name="Title 1"/>
          <p:cNvSpPr>
            <a:spLocks noGrp="1"/>
          </p:cNvSpPr>
          <p:nvPr>
            <p:ph type="title"/>
          </p:nvPr>
        </p:nvSpPr>
        <p:spPr/>
        <p:txBody>
          <a:bodyPr/>
          <a:lstStyle/>
          <a:p>
            <a:endParaRPr lang="en-US"/>
          </a:p>
        </p:txBody>
      </p:sp>
      <p:sp>
        <p:nvSpPr>
          <p:cNvPr id="9" name="Content Placeholder 8"/>
          <p:cNvSpPr>
            <a:spLocks noGrp="1"/>
          </p:cNvSpPr>
          <p:nvPr>
            <p:ph idx="1"/>
          </p:nvPr>
        </p:nvSpPr>
        <p:spPr/>
        <p:txBody>
          <a:bodyPr/>
          <a:lstStyle/>
          <a:p>
            <a:endParaRPr lang="en-US"/>
          </a:p>
        </p:txBody>
      </p:sp>
    </p:spTree>
    <p:extLst>
      <p:ext uri="{BB962C8B-B14F-4D97-AF65-F5344CB8AC3E}">
        <p14:creationId xmlns:p14="http://schemas.microsoft.com/office/powerpoint/2010/main" val="68741603"/>
      </p:ext>
    </p:extLst>
  </p:cSld>
  <p:clrMapOvr>
    <a:masterClrMapping/>
  </p:clrMapOvr>
  <p:transition>
    <p:fade/>
  </p:transition>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9262" y="2301141"/>
            <a:ext cx="658853" cy="129870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6662" y="719576"/>
            <a:ext cx="4273016" cy="1460319"/>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50898" y="2295581"/>
            <a:ext cx="660318" cy="1301588"/>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06350" y="3289420"/>
            <a:ext cx="2253969" cy="507937"/>
          </a:xfrm>
          <a:prstGeom prst="rect">
            <a:avLst/>
          </a:prstGeom>
        </p:spPr>
      </p:pic>
      <p:sp>
        <p:nvSpPr>
          <p:cNvPr id="11" name="TextBox 10"/>
          <p:cNvSpPr txBox="1"/>
          <p:nvPr/>
        </p:nvSpPr>
        <p:spPr>
          <a:xfrm>
            <a:off x="7962264" y="3637100"/>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14" name="TextBox 13"/>
          <p:cNvSpPr txBox="1"/>
          <p:nvPr/>
        </p:nvSpPr>
        <p:spPr>
          <a:xfrm>
            <a:off x="5678943" y="2901610"/>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sp>
        <p:nvSpPr>
          <p:cNvPr id="15" name="TextBox 14"/>
          <p:cNvSpPr txBox="1"/>
          <p:nvPr/>
        </p:nvSpPr>
        <p:spPr>
          <a:xfrm>
            <a:off x="4173337" y="1348900"/>
            <a:ext cx="3552159" cy="830995"/>
          </a:xfrm>
          <a:prstGeom prst="rect">
            <a:avLst/>
          </a:prstGeom>
          <a:noFill/>
        </p:spPr>
        <p:txBody>
          <a:bodyPr wrap="square" lIns="91436" tIns="45719" rIns="91436" bIns="45719" rtlCol="0">
            <a:spAutoFit/>
          </a:bodyPr>
          <a:lstStyle/>
          <a:p>
            <a:pPr algn="ctr"/>
            <a:r>
              <a:rPr lang="en-US" sz="2400" b="1" dirty="0">
                <a:solidFill>
                  <a:srgbClr val="808080"/>
                </a:solidFill>
              </a:rPr>
              <a:t>Initiate an Open Source Review </a:t>
            </a:r>
          </a:p>
        </p:txBody>
      </p:sp>
      <p:sp>
        <p:nvSpPr>
          <p:cNvPr id="12" name="TextBox 11"/>
          <p:cNvSpPr txBox="1"/>
          <p:nvPr/>
        </p:nvSpPr>
        <p:spPr>
          <a:xfrm>
            <a:off x="7850898" y="4443984"/>
            <a:ext cx="3123490" cy="1243584"/>
          </a:xfrm>
          <a:prstGeom prst="rect">
            <a:avLst/>
          </a:prstGeom>
          <a:noFill/>
        </p:spPr>
        <p:txBody>
          <a:bodyPr wrap="square" rtlCol="0">
            <a:noAutofit/>
          </a:bodyPr>
          <a:lstStyle/>
          <a:p>
            <a:pPr marL="285750" indent="-285750">
              <a:buFont typeface="Arial" pitchFamily="34" charset="0"/>
              <a:buChar char="•"/>
            </a:pPr>
            <a:r>
              <a:rPr lang="en-US" dirty="0"/>
              <a:t>Analyzes and interprets application of licenses</a:t>
            </a:r>
          </a:p>
        </p:txBody>
      </p:sp>
      <p:grpSp>
        <p:nvGrpSpPr>
          <p:cNvPr id="16" name="Group 15"/>
          <p:cNvGrpSpPr/>
          <p:nvPr/>
        </p:nvGrpSpPr>
        <p:grpSpPr>
          <a:xfrm>
            <a:off x="1971282" y="2301141"/>
            <a:ext cx="1328753" cy="1212408"/>
            <a:chOff x="455890" y="2412353"/>
            <a:chExt cx="1328753" cy="1212408"/>
          </a:xfrm>
        </p:grpSpPr>
        <p:grpSp>
          <p:nvGrpSpPr>
            <p:cNvPr id="17" name="Group 16"/>
            <p:cNvGrpSpPr/>
            <p:nvPr/>
          </p:nvGrpSpPr>
          <p:grpSpPr>
            <a:xfrm>
              <a:off x="455890" y="2412353"/>
              <a:ext cx="1328753" cy="771113"/>
              <a:chOff x="455890" y="2412353"/>
              <a:chExt cx="1328753" cy="771113"/>
            </a:xfrm>
          </p:grpSpPr>
          <p:sp>
            <p:nvSpPr>
              <p:cNvPr id="19" name="TextBox 1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20" name="TextBox 1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8" name="TextBox 1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lstStyle/>
          <a:p>
            <a:endParaRPr lang="en-US"/>
          </a:p>
        </p:txBody>
      </p:sp>
    </p:spTree>
    <p:extLst>
      <p:ext uri="{BB962C8B-B14F-4D97-AF65-F5344CB8AC3E}">
        <p14:creationId xmlns:p14="http://schemas.microsoft.com/office/powerpoint/2010/main" val="884839801"/>
      </p:ext>
    </p:extLst>
  </p:cSld>
  <p:clrMapOvr>
    <a:masterClrMapping/>
  </p:clrMapOvr>
  <p:transition>
    <p:fade/>
  </p:transition>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9263" y="2301141"/>
            <a:ext cx="658853" cy="129870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6663" y="719576"/>
            <a:ext cx="4273016" cy="1460319"/>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9029" y="2295581"/>
            <a:ext cx="660318" cy="1301588"/>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06351" y="3289420"/>
            <a:ext cx="2253969" cy="507937"/>
          </a:xfrm>
          <a:prstGeom prst="rect">
            <a:avLst/>
          </a:prstGeom>
        </p:spPr>
      </p:pic>
      <p:sp>
        <p:nvSpPr>
          <p:cNvPr id="11" name="TextBox 10"/>
          <p:cNvSpPr txBox="1"/>
          <p:nvPr/>
        </p:nvSpPr>
        <p:spPr>
          <a:xfrm>
            <a:off x="7896522" y="3621643"/>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14" name="TextBox 13"/>
          <p:cNvSpPr txBox="1"/>
          <p:nvPr/>
        </p:nvSpPr>
        <p:spPr>
          <a:xfrm>
            <a:off x="5678944" y="2901610"/>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sp>
        <p:nvSpPr>
          <p:cNvPr id="17" name="TextBox 16"/>
          <p:cNvSpPr txBox="1"/>
          <p:nvPr/>
        </p:nvSpPr>
        <p:spPr>
          <a:xfrm>
            <a:off x="4173337" y="1348900"/>
            <a:ext cx="3552159" cy="830995"/>
          </a:xfrm>
          <a:prstGeom prst="rect">
            <a:avLst/>
          </a:prstGeom>
          <a:noFill/>
        </p:spPr>
        <p:txBody>
          <a:bodyPr wrap="square" lIns="91436" tIns="45719" rIns="91436" bIns="45719" rtlCol="0">
            <a:spAutoFit/>
          </a:bodyPr>
          <a:lstStyle/>
          <a:p>
            <a:pPr algn="ctr"/>
            <a:r>
              <a:rPr lang="en-US" sz="2400" b="1" dirty="0">
                <a:solidFill>
                  <a:srgbClr val="808080"/>
                </a:solidFill>
              </a:rPr>
              <a:t>Initiate an Open Source Review </a:t>
            </a:r>
          </a:p>
        </p:txBody>
      </p:sp>
      <p:sp>
        <p:nvSpPr>
          <p:cNvPr id="12" name="TextBox 11"/>
          <p:cNvSpPr txBox="1"/>
          <p:nvPr/>
        </p:nvSpPr>
        <p:spPr>
          <a:xfrm>
            <a:off x="5341684" y="5093208"/>
            <a:ext cx="914400" cy="914400"/>
          </a:xfrm>
          <a:prstGeom prst="rect">
            <a:avLst/>
          </a:prstGeom>
          <a:noFill/>
        </p:spPr>
        <p:txBody>
          <a:bodyPr wrap="none" rtlCol="0">
            <a:noAutofit/>
          </a:bodyPr>
          <a:lstStyle/>
          <a:p>
            <a:endParaRPr lang="en-US" dirty="0" err="1"/>
          </a:p>
        </p:txBody>
      </p:sp>
      <p:grpSp>
        <p:nvGrpSpPr>
          <p:cNvPr id="24" name="Group 23"/>
          <p:cNvGrpSpPr/>
          <p:nvPr/>
        </p:nvGrpSpPr>
        <p:grpSpPr>
          <a:xfrm>
            <a:off x="1971282" y="2301141"/>
            <a:ext cx="1328753" cy="1212408"/>
            <a:chOff x="455890" y="2412353"/>
            <a:chExt cx="1328753" cy="1212408"/>
          </a:xfrm>
        </p:grpSpPr>
        <p:grpSp>
          <p:nvGrpSpPr>
            <p:cNvPr id="25" name="Group 24"/>
            <p:cNvGrpSpPr/>
            <p:nvPr/>
          </p:nvGrpSpPr>
          <p:grpSpPr>
            <a:xfrm>
              <a:off x="455890" y="2412353"/>
              <a:ext cx="1328753" cy="771113"/>
              <a:chOff x="455890" y="2412353"/>
              <a:chExt cx="1328753" cy="771113"/>
            </a:xfrm>
          </p:grpSpPr>
          <p:sp>
            <p:nvSpPr>
              <p:cNvPr id="27" name="TextBox 26"/>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28" name="TextBox 27"/>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26" name="TextBox 25"/>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lstStyle/>
          <a:p>
            <a:endParaRPr lang="en-US"/>
          </a:p>
        </p:txBody>
      </p:sp>
    </p:spTree>
    <p:extLst>
      <p:ext uri="{BB962C8B-B14F-4D97-AF65-F5344CB8AC3E}">
        <p14:creationId xmlns:p14="http://schemas.microsoft.com/office/powerpoint/2010/main" val="611129559"/>
      </p:ext>
    </p:extLst>
  </p:cSld>
  <p:clrMapOvr>
    <a:masterClrMapping/>
  </p:clrMapOvr>
  <p:transition>
    <p:fade/>
  </p:transition>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6035" y="2301141"/>
            <a:ext cx="658853" cy="129870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3435" y="719576"/>
            <a:ext cx="4273016" cy="1460319"/>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7793" y="2295581"/>
            <a:ext cx="660318" cy="1301588"/>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6651" y="2295581"/>
            <a:ext cx="660318" cy="1301588"/>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1184" y="2295581"/>
            <a:ext cx="660318" cy="1301588"/>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7783" y="2448590"/>
            <a:ext cx="2253969" cy="507937"/>
          </a:xfrm>
          <a:prstGeom prst="rect">
            <a:avLst/>
          </a:prstGeom>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3123" y="3289420"/>
            <a:ext cx="2253969" cy="507937"/>
          </a:xfrm>
          <a:prstGeom prst="rect">
            <a:avLst/>
          </a:prstGeom>
        </p:spPr>
      </p:pic>
      <p:sp>
        <p:nvSpPr>
          <p:cNvPr id="19" name="TextBox 18"/>
          <p:cNvSpPr txBox="1"/>
          <p:nvPr/>
        </p:nvSpPr>
        <p:spPr>
          <a:xfrm>
            <a:off x="5675716" y="2901610"/>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sp>
        <p:nvSpPr>
          <p:cNvPr id="20" name="TextBox 19"/>
          <p:cNvSpPr txBox="1"/>
          <p:nvPr/>
        </p:nvSpPr>
        <p:spPr>
          <a:xfrm>
            <a:off x="4173337" y="1348900"/>
            <a:ext cx="3552159" cy="830995"/>
          </a:xfrm>
          <a:prstGeom prst="rect">
            <a:avLst/>
          </a:prstGeom>
          <a:noFill/>
        </p:spPr>
        <p:txBody>
          <a:bodyPr wrap="square" lIns="91436" tIns="45719" rIns="91436" bIns="45719" rtlCol="0">
            <a:spAutoFit/>
          </a:bodyPr>
          <a:lstStyle/>
          <a:p>
            <a:pPr algn="ctr"/>
            <a:r>
              <a:rPr lang="en-US" sz="2400" b="1" dirty="0">
                <a:solidFill>
                  <a:srgbClr val="808080"/>
                </a:solidFill>
              </a:rPr>
              <a:t>Initiate an Open Source Review </a:t>
            </a:r>
          </a:p>
        </p:txBody>
      </p:sp>
      <p:sp>
        <p:nvSpPr>
          <p:cNvPr id="18" name="TextBox 17"/>
          <p:cNvSpPr txBox="1"/>
          <p:nvPr/>
        </p:nvSpPr>
        <p:spPr>
          <a:xfrm>
            <a:off x="6877877" y="4389120"/>
            <a:ext cx="5084063" cy="1243584"/>
          </a:xfrm>
          <a:prstGeom prst="rect">
            <a:avLst/>
          </a:prstGeom>
          <a:noFill/>
        </p:spPr>
        <p:txBody>
          <a:bodyPr wrap="square" rtlCol="0">
            <a:noAutofit/>
          </a:bodyPr>
          <a:lstStyle/>
          <a:p>
            <a:r>
              <a:rPr lang="en-US" dirty="0"/>
              <a:t>Knowledge of how to work with Open Source</a:t>
            </a:r>
          </a:p>
        </p:txBody>
      </p:sp>
      <p:sp>
        <p:nvSpPr>
          <p:cNvPr id="21" name="TextBox 20"/>
          <p:cNvSpPr txBox="1"/>
          <p:nvPr/>
        </p:nvSpPr>
        <p:spPr>
          <a:xfrm>
            <a:off x="1414526" y="4389120"/>
            <a:ext cx="3123490" cy="1243584"/>
          </a:xfrm>
          <a:prstGeom prst="rect">
            <a:avLst/>
          </a:prstGeom>
          <a:noFill/>
        </p:spPr>
        <p:txBody>
          <a:bodyPr wrap="square" rtlCol="0">
            <a:noAutofit/>
          </a:bodyPr>
          <a:lstStyle/>
          <a:p>
            <a:r>
              <a:rPr lang="en-US" dirty="0"/>
              <a:t>Knowledge of your project</a:t>
            </a:r>
          </a:p>
        </p:txBody>
      </p:sp>
      <p:grpSp>
        <p:nvGrpSpPr>
          <p:cNvPr id="22" name="Group 21"/>
          <p:cNvGrpSpPr/>
          <p:nvPr/>
        </p:nvGrpSpPr>
        <p:grpSpPr>
          <a:xfrm>
            <a:off x="1971282" y="2301141"/>
            <a:ext cx="1328753" cy="1212408"/>
            <a:chOff x="455890" y="2412353"/>
            <a:chExt cx="1328753" cy="1212408"/>
          </a:xfrm>
        </p:grpSpPr>
        <p:grpSp>
          <p:nvGrpSpPr>
            <p:cNvPr id="23" name="Group 22"/>
            <p:cNvGrpSpPr/>
            <p:nvPr/>
          </p:nvGrpSpPr>
          <p:grpSpPr>
            <a:xfrm>
              <a:off x="455890" y="2412353"/>
              <a:ext cx="1328753" cy="771113"/>
              <a:chOff x="455890" y="2412353"/>
              <a:chExt cx="1328753" cy="771113"/>
            </a:xfrm>
          </p:grpSpPr>
          <p:sp>
            <p:nvSpPr>
              <p:cNvPr id="25" name="TextBox 24"/>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26" name="TextBox 25"/>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24" name="TextBox 23"/>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sp>
        <p:nvSpPr>
          <p:cNvPr id="27" name="TextBox 26"/>
          <p:cNvSpPr txBox="1"/>
          <p:nvPr/>
        </p:nvSpPr>
        <p:spPr>
          <a:xfrm>
            <a:off x="7953923" y="3637100"/>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8" name="TextBox 27"/>
          <p:cNvSpPr txBox="1"/>
          <p:nvPr/>
        </p:nvSpPr>
        <p:spPr>
          <a:xfrm>
            <a:off x="8580172" y="3621643"/>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9" name="TextBox 28"/>
          <p:cNvSpPr txBox="1"/>
          <p:nvPr/>
        </p:nvSpPr>
        <p:spPr>
          <a:xfrm>
            <a:off x="9234551" y="3621643"/>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
        <p:nvSpPr>
          <p:cNvPr id="9" name="Title 8"/>
          <p:cNvSpPr>
            <a:spLocks noGrp="1"/>
          </p:cNvSpPr>
          <p:nvPr>
            <p:ph type="title"/>
          </p:nvPr>
        </p:nvSpPr>
        <p:spPr/>
        <p:txBody>
          <a:bodyPr/>
          <a:lstStyle/>
          <a:p>
            <a:endParaRPr lang="en-US"/>
          </a:p>
        </p:txBody>
      </p:sp>
      <p:sp>
        <p:nvSpPr>
          <p:cNvPr id="10" name="Content Placeholder 9"/>
          <p:cNvSpPr>
            <a:spLocks noGrp="1"/>
          </p:cNvSpPr>
          <p:nvPr>
            <p:ph idx="1"/>
          </p:nvPr>
        </p:nvSpPr>
        <p:spPr/>
        <p:txBody>
          <a:bodyPr/>
          <a:lstStyle/>
          <a:p>
            <a:endParaRPr lang="en-US"/>
          </a:p>
        </p:txBody>
      </p:sp>
    </p:spTree>
    <p:extLst>
      <p:ext uri="{BB962C8B-B14F-4D97-AF65-F5344CB8AC3E}">
        <p14:creationId xmlns:p14="http://schemas.microsoft.com/office/powerpoint/2010/main" val="987345581"/>
      </p:ext>
    </p:extLst>
  </p:cSld>
  <p:clrMapOvr>
    <a:masterClrMapping/>
  </p:clrMapOvr>
  <p:transition>
    <p:fade/>
  </p:transition>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6035" y="2301141"/>
            <a:ext cx="658853" cy="129870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3435" y="719576"/>
            <a:ext cx="4273016" cy="1460319"/>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7793" y="2295581"/>
            <a:ext cx="660318" cy="1301588"/>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6651" y="2295581"/>
            <a:ext cx="660318" cy="1301588"/>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1184" y="2295581"/>
            <a:ext cx="660318" cy="1301588"/>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7783" y="2448590"/>
            <a:ext cx="2253969" cy="507937"/>
          </a:xfrm>
          <a:prstGeom prst="rect">
            <a:avLst/>
          </a:prstGeom>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3123" y="3289420"/>
            <a:ext cx="2253969" cy="507937"/>
          </a:xfrm>
          <a:prstGeom prst="rect">
            <a:avLst/>
          </a:prstGeom>
        </p:spPr>
      </p:pic>
      <p:sp>
        <p:nvSpPr>
          <p:cNvPr id="11" name="TextBox 10"/>
          <p:cNvSpPr txBox="1"/>
          <p:nvPr/>
        </p:nvSpPr>
        <p:spPr>
          <a:xfrm>
            <a:off x="2471168" y="3236552"/>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sp>
        <p:nvSpPr>
          <p:cNvPr id="19" name="TextBox 18"/>
          <p:cNvSpPr txBox="1"/>
          <p:nvPr/>
        </p:nvSpPr>
        <p:spPr>
          <a:xfrm>
            <a:off x="5675716" y="2901610"/>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3436" y="3753453"/>
            <a:ext cx="4273016" cy="1460318"/>
          </a:xfrm>
          <a:prstGeom prst="rect">
            <a:avLst/>
          </a:prstGeom>
        </p:spPr>
      </p:pic>
      <p:sp>
        <p:nvSpPr>
          <p:cNvPr id="22" name="TextBox 21"/>
          <p:cNvSpPr txBox="1"/>
          <p:nvPr/>
        </p:nvSpPr>
        <p:spPr>
          <a:xfrm>
            <a:off x="5427315" y="4151572"/>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sp>
        <p:nvSpPr>
          <p:cNvPr id="23" name="TextBox 22"/>
          <p:cNvSpPr txBox="1"/>
          <p:nvPr/>
        </p:nvSpPr>
        <p:spPr>
          <a:xfrm>
            <a:off x="4173337" y="1348900"/>
            <a:ext cx="3552159" cy="830995"/>
          </a:xfrm>
          <a:prstGeom prst="rect">
            <a:avLst/>
          </a:prstGeom>
          <a:noFill/>
        </p:spPr>
        <p:txBody>
          <a:bodyPr wrap="square" lIns="91436" tIns="45719" rIns="91436" bIns="45719" rtlCol="0">
            <a:spAutoFit/>
          </a:bodyPr>
          <a:lstStyle/>
          <a:p>
            <a:pPr algn="ctr"/>
            <a:r>
              <a:rPr lang="en-US" sz="2400" b="1" dirty="0">
                <a:solidFill>
                  <a:srgbClr val="808080"/>
                </a:solidFill>
              </a:rPr>
              <a:t>Initiate an Open Source Review </a:t>
            </a:r>
          </a:p>
        </p:txBody>
      </p:sp>
      <p:grpSp>
        <p:nvGrpSpPr>
          <p:cNvPr id="20" name="Group 19"/>
          <p:cNvGrpSpPr/>
          <p:nvPr/>
        </p:nvGrpSpPr>
        <p:grpSpPr>
          <a:xfrm>
            <a:off x="1971282" y="2301141"/>
            <a:ext cx="1328753" cy="1212408"/>
            <a:chOff x="455890" y="2412353"/>
            <a:chExt cx="1328753" cy="1212408"/>
          </a:xfrm>
        </p:grpSpPr>
        <p:grpSp>
          <p:nvGrpSpPr>
            <p:cNvPr id="24" name="Group 23"/>
            <p:cNvGrpSpPr/>
            <p:nvPr/>
          </p:nvGrpSpPr>
          <p:grpSpPr>
            <a:xfrm>
              <a:off x="455890" y="2412353"/>
              <a:ext cx="1328753" cy="771113"/>
              <a:chOff x="455890" y="2412353"/>
              <a:chExt cx="1328753" cy="771113"/>
            </a:xfrm>
          </p:grpSpPr>
          <p:sp>
            <p:nvSpPr>
              <p:cNvPr id="26" name="TextBox 25"/>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27" name="TextBox 26"/>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25" name="TextBox 24"/>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sp>
        <p:nvSpPr>
          <p:cNvPr id="28" name="TextBox 27"/>
          <p:cNvSpPr txBox="1"/>
          <p:nvPr/>
        </p:nvSpPr>
        <p:spPr>
          <a:xfrm>
            <a:off x="7953923" y="3637100"/>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9" name="TextBox 28"/>
          <p:cNvSpPr txBox="1"/>
          <p:nvPr/>
        </p:nvSpPr>
        <p:spPr>
          <a:xfrm>
            <a:off x="8580172" y="3621643"/>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30" name="TextBox 29"/>
          <p:cNvSpPr txBox="1"/>
          <p:nvPr/>
        </p:nvSpPr>
        <p:spPr>
          <a:xfrm>
            <a:off x="9234551" y="3621643"/>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
        <p:nvSpPr>
          <p:cNvPr id="9" name="Title 8"/>
          <p:cNvSpPr>
            <a:spLocks noGrp="1"/>
          </p:cNvSpPr>
          <p:nvPr>
            <p:ph type="title"/>
          </p:nvPr>
        </p:nvSpPr>
        <p:spPr/>
        <p:txBody>
          <a:bodyPr/>
          <a:lstStyle/>
          <a:p>
            <a:endParaRPr lang="en-US"/>
          </a:p>
        </p:txBody>
      </p:sp>
      <p:sp>
        <p:nvSpPr>
          <p:cNvPr id="10" name="Content Placeholder 9"/>
          <p:cNvSpPr>
            <a:spLocks noGrp="1"/>
          </p:cNvSpPr>
          <p:nvPr>
            <p:ph idx="1"/>
          </p:nvPr>
        </p:nvSpPr>
        <p:spPr/>
        <p:txBody>
          <a:bodyPr/>
          <a:lstStyle/>
          <a:p>
            <a:endParaRPr lang="en-US"/>
          </a:p>
        </p:txBody>
      </p:sp>
    </p:spTree>
    <p:extLst>
      <p:ext uri="{BB962C8B-B14F-4D97-AF65-F5344CB8AC3E}">
        <p14:creationId xmlns:p14="http://schemas.microsoft.com/office/powerpoint/2010/main" val="1841830978"/>
      </p:ext>
    </p:extLst>
  </p:cSld>
  <p:clrMapOvr>
    <a:masterClrMapping/>
  </p:clrMapOvr>
  <p:transition>
    <p:fade/>
  </p:transition>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3239" y="3753454"/>
            <a:ext cx="4273016" cy="146031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301141"/>
            <a:ext cx="658853" cy="129870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63239" y="719576"/>
            <a:ext cx="4273016" cy="1460318"/>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37597" y="2295581"/>
            <a:ext cx="660318" cy="1301588"/>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26455" y="2295581"/>
            <a:ext cx="660318" cy="1301588"/>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30988" y="2295581"/>
            <a:ext cx="660318" cy="1301588"/>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37585" y="2448590"/>
            <a:ext cx="2253969" cy="507937"/>
          </a:xfrm>
          <a:prstGeom prst="rect">
            <a:avLst/>
          </a:prstGeom>
        </p:spPr>
      </p:pic>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02925" y="3289420"/>
            <a:ext cx="2253969" cy="507937"/>
          </a:xfrm>
          <a:prstGeom prst="rect">
            <a:avLst/>
          </a:prstGeom>
        </p:spPr>
      </p:pic>
      <p:grpSp>
        <p:nvGrpSpPr>
          <p:cNvPr id="12" name="Group 11"/>
          <p:cNvGrpSpPr/>
          <p:nvPr/>
        </p:nvGrpSpPr>
        <p:grpSpPr>
          <a:xfrm>
            <a:off x="5042607" y="4857799"/>
            <a:ext cx="2172990" cy="960352"/>
            <a:chOff x="3514857" y="4882512"/>
            <a:chExt cx="2172990" cy="960352"/>
          </a:xfrm>
        </p:grpSpPr>
        <p:pic>
          <p:nvPicPr>
            <p:cNvPr id="20" name="Picture 1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21" name="TextBox 20"/>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Executive Review Committee</a:t>
              </a:r>
            </a:p>
          </p:txBody>
        </p:sp>
      </p:grpSp>
      <p:sp>
        <p:nvSpPr>
          <p:cNvPr id="19" name="TextBox 18"/>
          <p:cNvSpPr txBox="1"/>
          <p:nvPr/>
        </p:nvSpPr>
        <p:spPr>
          <a:xfrm>
            <a:off x="5675518" y="290160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sp>
        <p:nvSpPr>
          <p:cNvPr id="26" name="TextBox 25"/>
          <p:cNvSpPr txBox="1"/>
          <p:nvPr/>
        </p:nvSpPr>
        <p:spPr>
          <a:xfrm>
            <a:off x="5427315" y="4151572"/>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sp>
        <p:nvSpPr>
          <p:cNvPr id="27" name="TextBox 26"/>
          <p:cNvSpPr txBox="1"/>
          <p:nvPr/>
        </p:nvSpPr>
        <p:spPr>
          <a:xfrm>
            <a:off x="4173337" y="1348900"/>
            <a:ext cx="3552159" cy="830995"/>
          </a:xfrm>
          <a:prstGeom prst="rect">
            <a:avLst/>
          </a:prstGeom>
          <a:noFill/>
        </p:spPr>
        <p:txBody>
          <a:bodyPr wrap="square" lIns="91436" tIns="45719" rIns="91436" bIns="45719" rtlCol="0">
            <a:spAutoFit/>
          </a:bodyPr>
          <a:lstStyle/>
          <a:p>
            <a:pPr algn="ctr"/>
            <a:r>
              <a:rPr lang="en-US" sz="2400" b="1" dirty="0">
                <a:solidFill>
                  <a:srgbClr val="808080"/>
                </a:solidFill>
              </a:rPr>
              <a:t>Initiate an Open Source Review </a:t>
            </a:r>
          </a:p>
        </p:txBody>
      </p:sp>
      <p:grpSp>
        <p:nvGrpSpPr>
          <p:cNvPr id="28" name="Group 27"/>
          <p:cNvGrpSpPr/>
          <p:nvPr/>
        </p:nvGrpSpPr>
        <p:grpSpPr>
          <a:xfrm>
            <a:off x="1971282" y="2301141"/>
            <a:ext cx="1328753" cy="1212408"/>
            <a:chOff x="455890" y="2412353"/>
            <a:chExt cx="1328753" cy="1212408"/>
          </a:xfrm>
        </p:grpSpPr>
        <p:grpSp>
          <p:nvGrpSpPr>
            <p:cNvPr id="29" name="Group 28"/>
            <p:cNvGrpSpPr/>
            <p:nvPr/>
          </p:nvGrpSpPr>
          <p:grpSpPr>
            <a:xfrm>
              <a:off x="455890" y="2412353"/>
              <a:ext cx="1328753" cy="771113"/>
              <a:chOff x="455890" y="2412353"/>
              <a:chExt cx="1328753" cy="771113"/>
            </a:xfrm>
          </p:grpSpPr>
          <p:sp>
            <p:nvSpPr>
              <p:cNvPr id="31" name="TextBox 3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32" name="TextBox 3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30" name="TextBox 2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sp>
        <p:nvSpPr>
          <p:cNvPr id="33" name="TextBox 32"/>
          <p:cNvSpPr txBox="1"/>
          <p:nvPr/>
        </p:nvSpPr>
        <p:spPr>
          <a:xfrm>
            <a:off x="7953923" y="3637100"/>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34" name="TextBox 33"/>
          <p:cNvSpPr txBox="1"/>
          <p:nvPr/>
        </p:nvSpPr>
        <p:spPr>
          <a:xfrm>
            <a:off x="8580172" y="3621643"/>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35" name="TextBox 34"/>
          <p:cNvSpPr txBox="1"/>
          <p:nvPr/>
        </p:nvSpPr>
        <p:spPr>
          <a:xfrm>
            <a:off x="9234551" y="3621643"/>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
        <p:nvSpPr>
          <p:cNvPr id="2" name="Title 1"/>
          <p:cNvSpPr>
            <a:spLocks noGrp="1"/>
          </p:cNvSpPr>
          <p:nvPr>
            <p:ph type="title"/>
          </p:nvPr>
        </p:nvSpPr>
        <p:spPr/>
        <p:txBody>
          <a:bodyPr/>
          <a:lstStyle/>
          <a:p>
            <a:endParaRPr lang="en-US"/>
          </a:p>
        </p:txBody>
      </p:sp>
      <p:sp>
        <p:nvSpPr>
          <p:cNvPr id="11" name="Content Placeholder 10"/>
          <p:cNvSpPr>
            <a:spLocks noGrp="1"/>
          </p:cNvSpPr>
          <p:nvPr>
            <p:ph idx="1"/>
          </p:nvPr>
        </p:nvSpPr>
        <p:spPr/>
        <p:txBody>
          <a:bodyPr/>
          <a:lstStyle/>
          <a:p>
            <a:endParaRPr lang="en-US"/>
          </a:p>
        </p:txBody>
      </p:sp>
    </p:spTree>
    <p:extLst>
      <p:ext uri="{BB962C8B-B14F-4D97-AF65-F5344CB8AC3E}">
        <p14:creationId xmlns:p14="http://schemas.microsoft.com/office/powerpoint/2010/main" val="2103856838"/>
      </p:ext>
    </p:extLst>
  </p:cSld>
  <p:clrMapOvr>
    <a:masterClrMapping/>
  </p:clrMapOvr>
  <p:transition>
    <p:fad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dirty="0">
                <a:latin typeface="Calibri" charset="0"/>
                <a:ea typeface="ＭＳ Ｐゴシック" charset="0"/>
              </a:rPr>
              <a:t>Check Your Understanding</a:t>
            </a:r>
          </a:p>
        </p:txBody>
      </p:sp>
      <p:sp>
        <p:nvSpPr>
          <p:cNvPr id="29698" name="Content Placeholder 2"/>
          <p:cNvSpPr>
            <a:spLocks noGrp="1"/>
          </p:cNvSpPr>
          <p:nvPr>
            <p:ph idx="1"/>
          </p:nvPr>
        </p:nvSpPr>
        <p:spPr>
          <a:xfrm>
            <a:off x="304800" y="685800"/>
            <a:ext cx="11277600" cy="5914537"/>
          </a:xfrm>
        </p:spPr>
        <p:txBody>
          <a:bodyPr>
            <a:noAutofit/>
          </a:bodyPr>
          <a:lstStyle/>
          <a:p>
            <a:pPr marL="0" indent="0">
              <a:buNone/>
            </a:pPr>
            <a:endParaRPr lang="en-US" sz="2400" b="0" dirty="0">
              <a:latin typeface="Calibri" charset="0"/>
              <a:ea typeface="ＭＳ Ｐゴシック" charset="0"/>
            </a:endParaRPr>
          </a:p>
        </p:txBody>
      </p:sp>
    </p:spTree>
    <p:extLst>
      <p:ext uri="{BB962C8B-B14F-4D97-AF65-F5344CB8AC3E}">
        <p14:creationId xmlns:p14="http://schemas.microsoft.com/office/powerpoint/2010/main" val="86748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Copyright – What do you get?</a:t>
            </a:r>
          </a:p>
        </p:txBody>
      </p:sp>
      <p:sp>
        <p:nvSpPr>
          <p:cNvPr id="3" name="Content Placeholder 2"/>
          <p:cNvSpPr>
            <a:spLocks noGrp="1"/>
          </p:cNvSpPr>
          <p:nvPr>
            <p:ph idx="1"/>
          </p:nvPr>
        </p:nvSpPr>
        <p:spPr/>
        <p:txBody>
          <a:bodyPr>
            <a:normAutofit/>
          </a:bodyPr>
          <a:lstStyle/>
          <a:p>
            <a:r>
              <a:rPr lang="en-US" dirty="0"/>
              <a:t>The owner of copyright ... has the exclusive right to do </a:t>
            </a:r>
            <a:r>
              <a:rPr lang="en-US" i="1" dirty="0">
                <a:solidFill>
                  <a:schemeClr val="accent3"/>
                </a:solidFill>
              </a:rPr>
              <a:t>and to authorize</a:t>
            </a:r>
            <a:r>
              <a:rPr lang="en-US" dirty="0"/>
              <a:t> any of the following:</a:t>
            </a:r>
          </a:p>
          <a:p>
            <a:pPr lvl="1"/>
            <a:r>
              <a:rPr lang="en-US" dirty="0"/>
              <a:t>To </a:t>
            </a:r>
            <a:r>
              <a:rPr lang="en-US" i="1" dirty="0">
                <a:solidFill>
                  <a:schemeClr val="accent1"/>
                </a:solidFill>
              </a:rPr>
              <a:t>reproduce</a:t>
            </a:r>
            <a:r>
              <a:rPr lang="en-US" dirty="0">
                <a:solidFill>
                  <a:schemeClr val="accent1"/>
                </a:solidFill>
              </a:rPr>
              <a:t> </a:t>
            </a:r>
            <a:r>
              <a:rPr lang="en-US" dirty="0"/>
              <a:t>the copyrighted work...</a:t>
            </a:r>
          </a:p>
          <a:p>
            <a:pPr lvl="1"/>
            <a:r>
              <a:rPr lang="en-US" i="1" dirty="0"/>
              <a:t>To </a:t>
            </a:r>
            <a:r>
              <a:rPr lang="en-US" i="1" dirty="0">
                <a:solidFill>
                  <a:srgbClr val="4F81BD"/>
                </a:solidFill>
              </a:rPr>
              <a:t>prepare derivative works </a:t>
            </a:r>
            <a:r>
              <a:rPr lang="en-US" dirty="0"/>
              <a:t>based upon the copyrighted work</a:t>
            </a:r>
          </a:p>
          <a:p>
            <a:pPr lvl="1"/>
            <a:r>
              <a:rPr lang="en-US" dirty="0"/>
              <a:t>To </a:t>
            </a:r>
            <a:r>
              <a:rPr lang="en-US" i="1" dirty="0">
                <a:solidFill>
                  <a:srgbClr val="4F81BD"/>
                </a:solidFill>
              </a:rPr>
              <a:t>distribute</a:t>
            </a:r>
            <a:r>
              <a:rPr lang="en-US" dirty="0">
                <a:solidFill>
                  <a:srgbClr val="4F81BD"/>
                </a:solidFill>
              </a:rPr>
              <a:t> </a:t>
            </a:r>
            <a:r>
              <a:rPr lang="en-US" dirty="0"/>
              <a:t>copies ... to the public by sale or other transfer of ownership, or by rental, lease or lending</a:t>
            </a:r>
          </a:p>
          <a:p>
            <a:pPr lvl="1"/>
            <a:r>
              <a:rPr lang="en-US" dirty="0"/>
              <a:t>... To </a:t>
            </a:r>
            <a:r>
              <a:rPr lang="en-US" i="1" dirty="0"/>
              <a:t>perform</a:t>
            </a:r>
            <a:r>
              <a:rPr lang="en-US" dirty="0"/>
              <a:t> the copyrighted work publicly</a:t>
            </a:r>
          </a:p>
          <a:p>
            <a:pPr lvl="1"/>
            <a:r>
              <a:rPr lang="en-US" dirty="0"/>
              <a:t>... To </a:t>
            </a:r>
            <a:r>
              <a:rPr lang="en-US" i="1" dirty="0"/>
              <a:t>display</a:t>
            </a:r>
            <a:r>
              <a:rPr lang="en-US" dirty="0"/>
              <a:t> the copyrighted work publicly</a:t>
            </a:r>
          </a:p>
          <a:p>
            <a:r>
              <a:rPr lang="en-US" dirty="0"/>
              <a:t>Rights are assignable (transfer ownership/all rights)</a:t>
            </a:r>
          </a:p>
        </p:txBody>
      </p:sp>
    </p:spTree>
    <p:extLst>
      <p:ext uri="{BB962C8B-B14F-4D97-AF65-F5344CB8AC3E}">
        <p14:creationId xmlns:p14="http://schemas.microsoft.com/office/powerpoint/2010/main" val="16155083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7</a:t>
            </a:r>
          </a:p>
        </p:txBody>
      </p:sp>
      <p:sp>
        <p:nvSpPr>
          <p:cNvPr id="5" name="Text Placeholder 4"/>
          <p:cNvSpPr>
            <a:spLocks noGrp="1"/>
          </p:cNvSpPr>
          <p:nvPr>
            <p:ph type="body" idx="1"/>
          </p:nvPr>
        </p:nvSpPr>
        <p:spPr/>
        <p:txBody>
          <a:bodyPr/>
          <a:lstStyle/>
          <a:p>
            <a:r>
              <a:rPr lang="en-US" dirty="0"/>
              <a:t>End to End Compliance Management</a:t>
            </a:r>
          </a:p>
        </p:txBody>
      </p:sp>
    </p:spTree>
    <p:extLst>
      <p:ext uri="{BB962C8B-B14F-4D97-AF65-F5344CB8AC3E}">
        <p14:creationId xmlns:p14="http://schemas.microsoft.com/office/powerpoint/2010/main" val="11771399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p:cNvSpPr>
          <p:nvPr>
            <p:ph type="title"/>
          </p:nvPr>
        </p:nvSpPr>
        <p:spPr/>
        <p:txBody>
          <a:bodyPr/>
          <a:lstStyle/>
          <a:p>
            <a:pPr eaLnBrk="1" hangingPunct="1"/>
            <a:r>
              <a:rPr lang="en-US">
                <a:latin typeface="Calibri" charset="0"/>
                <a:ea typeface="MS PGothic" charset="0"/>
              </a:rPr>
              <a:t>Introduction</a:t>
            </a:r>
          </a:p>
        </p:txBody>
      </p:sp>
      <p:sp>
        <p:nvSpPr>
          <p:cNvPr id="19458" name="Rectangle 3"/>
          <p:cNvSpPr>
            <a:spLocks noGrp="1"/>
          </p:cNvSpPr>
          <p:nvPr>
            <p:ph idx="1"/>
          </p:nvPr>
        </p:nvSpPr>
        <p:spPr>
          <a:xfrm>
            <a:off x="1752600" y="685800"/>
            <a:ext cx="8458200" cy="3535288"/>
          </a:xfrm>
        </p:spPr>
        <p:txBody>
          <a:bodyPr vert="horz" wrap="square" lIns="252000" tIns="180000" rIns="180000" bIns="216000" rtlCol="0" anchor="t">
            <a:normAutofit/>
          </a:bodyPr>
          <a:lstStyle/>
          <a:p>
            <a:pPr eaLnBrk="1" hangingPunct="1">
              <a:buFont typeface="Arial"/>
              <a:buChar char="•"/>
            </a:pPr>
            <a:r>
              <a:rPr lang="en-US" sz="2000" dirty="0">
                <a:latin typeface="Calibri" charset="0"/>
                <a:ea typeface="MS PGothic" charset="0"/>
              </a:rPr>
              <a:t>Compliance management consists of a set of actions that controls the intake and distribution of FOSS used in products. </a:t>
            </a:r>
          </a:p>
          <a:p>
            <a:pPr eaLnBrk="1" hangingPunct="1">
              <a:buFont typeface="Arial"/>
              <a:buChar char="•"/>
            </a:pPr>
            <a:endParaRPr lang="en-US" sz="2000" dirty="0">
              <a:latin typeface="Calibri" charset="0"/>
              <a:ea typeface="MS PGothic" charset="0"/>
            </a:endParaRPr>
          </a:p>
          <a:p>
            <a:pPr eaLnBrk="1" hangingPunct="1">
              <a:buFont typeface="Arial"/>
              <a:buChar char="•"/>
            </a:pPr>
            <a:r>
              <a:rPr lang="en-US" sz="2000" dirty="0">
                <a:latin typeface="Calibri" charset="0"/>
                <a:ea typeface="MS PGothic" charset="0"/>
              </a:rPr>
              <a:t>The result of compliance due diligence is an identification of all FOSS used in the product and confirmation that all FOSS license obligations have been or will be met. </a:t>
            </a:r>
          </a:p>
        </p:txBody>
      </p:sp>
    </p:spTree>
    <p:extLst>
      <p:ext uri="{BB962C8B-B14F-4D97-AF65-F5344CB8AC3E}">
        <p14:creationId xmlns:p14="http://schemas.microsoft.com/office/powerpoint/2010/main" val="58669188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p:cNvSpPr>
          <p:nvPr>
            <p:ph type="title"/>
          </p:nvPr>
        </p:nvSpPr>
        <p:spPr/>
        <p:txBody>
          <a:bodyPr/>
          <a:lstStyle/>
          <a:p>
            <a:pPr eaLnBrk="1" hangingPunct="1"/>
            <a:r>
              <a:rPr lang="en-US">
                <a:latin typeface="Calibri" charset="0"/>
                <a:ea typeface="MS PGothic" charset="0"/>
              </a:rPr>
              <a:t>Compliance End-to-End Process</a:t>
            </a:r>
          </a:p>
        </p:txBody>
      </p:sp>
      <p:sp>
        <p:nvSpPr>
          <p:cNvPr id="20482" name="Rectangle 3"/>
          <p:cNvSpPr>
            <a:spLocks noGrp="1"/>
          </p:cNvSpPr>
          <p:nvPr>
            <p:ph idx="1"/>
          </p:nvPr>
        </p:nvSpPr>
        <p:spPr>
          <a:xfrm>
            <a:off x="1752600" y="685800"/>
            <a:ext cx="8458200" cy="2455168"/>
          </a:xfrm>
        </p:spPr>
        <p:txBody>
          <a:bodyPr>
            <a:noAutofit/>
          </a:bodyPr>
          <a:lstStyle/>
          <a:p>
            <a:pPr eaLnBrk="1" hangingPunct="1">
              <a:buFont typeface="Arial"/>
              <a:buChar char="•"/>
            </a:pPr>
            <a:r>
              <a:rPr lang="en-US" sz="2000" dirty="0">
                <a:latin typeface="Calibri" charset="0"/>
                <a:ea typeface="MS PGothic" charset="0"/>
              </a:rPr>
              <a:t>Compliance management activities provide a record of diligence with regard to the usage of FOSS and provide appropriate compliance records demonstrating the diligence process and allowing you to build a product map identifying all the software components of the product and their origin from an authorship and license perspective. </a:t>
            </a:r>
          </a:p>
        </p:txBody>
      </p:sp>
      <p:sp>
        <p:nvSpPr>
          <p:cNvPr id="79" name="Rectangle 78"/>
          <p:cNvSpPr>
            <a:spLocks noChangeArrowheads="1"/>
          </p:cNvSpPr>
          <p:nvPr/>
        </p:nvSpPr>
        <p:spPr bwMode="auto">
          <a:xfrm rot="16200000">
            <a:off x="3367882" y="3878153"/>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a:solidFill>
                  <a:srgbClr val="000000"/>
                </a:solidFill>
              </a:rPr>
              <a:t>Incoming </a:t>
            </a:r>
          </a:p>
          <a:p>
            <a:pPr algn="ctr">
              <a:defRPr/>
            </a:pPr>
            <a:r>
              <a:rPr lang="en-US" sz="1400" b="1">
                <a:solidFill>
                  <a:srgbClr val="000000"/>
                </a:solidFill>
              </a:rPr>
              <a:t>FOSS</a:t>
            </a:r>
            <a:endParaRPr lang="en-US" sz="1400" b="1" i="1">
              <a:solidFill>
                <a:srgbClr val="000000"/>
              </a:solidFill>
            </a:endParaRPr>
          </a:p>
        </p:txBody>
      </p:sp>
      <p:sp>
        <p:nvSpPr>
          <p:cNvPr id="20486" name="AutoShape 6"/>
          <p:cNvSpPr>
            <a:spLocks noChangeArrowheads="1"/>
          </p:cNvSpPr>
          <p:nvPr/>
        </p:nvSpPr>
        <p:spPr bwMode="auto">
          <a:xfrm>
            <a:off x="4786313" y="3861049"/>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p>
        </p:txBody>
      </p:sp>
      <p:sp>
        <p:nvSpPr>
          <p:cNvPr id="2" name="Rectangle 78"/>
          <p:cNvSpPr>
            <a:spLocks noChangeArrowheads="1"/>
          </p:cNvSpPr>
          <p:nvPr/>
        </p:nvSpPr>
        <p:spPr bwMode="auto">
          <a:xfrm rot="16200000">
            <a:off x="7911537" y="3731148"/>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Applicable FOSS + modifications + compliance artifacts</a:t>
            </a:r>
          </a:p>
          <a:p>
            <a:pPr algn="ctr">
              <a:defRPr/>
            </a:pPr>
            <a:r>
              <a:rPr lang="en-US" sz="1400" b="1" dirty="0">
                <a:solidFill>
                  <a:srgbClr val="000000"/>
                </a:solidFill>
              </a:rPr>
              <a:t>made available</a:t>
            </a:r>
            <a:endParaRPr lang="en-US" sz="1400" b="1" i="1" dirty="0">
              <a:solidFill>
                <a:srgbClr val="000000"/>
              </a:solidFill>
            </a:endParaRPr>
          </a:p>
        </p:txBody>
      </p:sp>
      <p:cxnSp>
        <p:nvCxnSpPr>
          <p:cNvPr id="20490" name="AutoShape 8"/>
          <p:cNvCxnSpPr>
            <a:cxnSpLocks noChangeShapeType="1"/>
            <a:endCxn id="20486" idx="0"/>
          </p:cNvCxnSpPr>
          <p:nvPr/>
        </p:nvCxnSpPr>
        <p:spPr bwMode="auto">
          <a:xfrm>
            <a:off x="4408488" y="4557961"/>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91" name="AutoShape 9"/>
          <p:cNvCxnSpPr>
            <a:cxnSpLocks noChangeShapeType="1"/>
            <a:stCxn id="20486" idx="2"/>
          </p:cNvCxnSpPr>
          <p:nvPr/>
        </p:nvCxnSpPr>
        <p:spPr bwMode="auto">
          <a:xfrm flipV="1">
            <a:off x="7234239" y="4559549"/>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492" name="Rectangle 10"/>
          <p:cNvSpPr>
            <a:spLocks noChangeArrowheads="1"/>
          </p:cNvSpPr>
          <p:nvPr/>
        </p:nvSpPr>
        <p:spPr bwMode="auto">
          <a:xfrm rot="-5400000">
            <a:off x="5685393" y="3799137"/>
            <a:ext cx="738664"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spAutoFit/>
          </a:bodyPr>
          <a:lstStyle/>
          <a:p>
            <a:pPr algn="ctr"/>
            <a:r>
              <a:rPr lang="en-US" b="1" dirty="0">
                <a:latin typeface="Calibri" charset="0"/>
              </a:rPr>
              <a:t>Compliance </a:t>
            </a:r>
          </a:p>
          <a:p>
            <a:pPr algn="ctr"/>
            <a:r>
              <a:rPr lang="en-US" b="1" dirty="0">
                <a:latin typeface="Calibri" charset="0"/>
              </a:rPr>
              <a:t>Due Diligence</a:t>
            </a:r>
          </a:p>
        </p:txBody>
      </p:sp>
    </p:spTree>
    <p:extLst>
      <p:ext uri="{BB962C8B-B14F-4D97-AF65-F5344CB8AC3E}">
        <p14:creationId xmlns:p14="http://schemas.microsoft.com/office/powerpoint/2010/main" val="187785602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3001" y="97313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Incoming Software</a:t>
            </a:r>
          </a:p>
        </p:txBody>
      </p:sp>
      <p:sp>
        <p:nvSpPr>
          <p:cNvPr id="4" name="AutoShape 6"/>
          <p:cNvSpPr>
            <a:spLocks noChangeArrowheads="1"/>
          </p:cNvSpPr>
          <p:nvPr/>
        </p:nvSpPr>
        <p:spPr bwMode="auto">
          <a:xfrm>
            <a:off x="3836989" y="134143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2300" y="169703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Identification</a:t>
            </a:r>
            <a:endParaRPr lang="en-US" sz="1300" b="1" i="1" dirty="0">
              <a:solidFill>
                <a:srgbClr val="FFFFFF"/>
              </a:solidFill>
            </a:endParaRPr>
          </a:p>
        </p:txBody>
      </p:sp>
      <p:sp>
        <p:nvSpPr>
          <p:cNvPr id="9" name="Rectangle 78"/>
          <p:cNvSpPr>
            <a:spLocks noChangeArrowheads="1"/>
          </p:cNvSpPr>
          <p:nvPr/>
        </p:nvSpPr>
        <p:spPr bwMode="auto">
          <a:xfrm rot="10800000">
            <a:off x="4454100" y="170497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Audit</a:t>
            </a:r>
            <a:endParaRPr lang="en-US" sz="1300" b="1" i="1" dirty="0">
              <a:solidFill>
                <a:srgbClr val="FFFFFF"/>
              </a:solidFill>
            </a:endParaRPr>
          </a:p>
        </p:txBody>
      </p:sp>
      <p:sp>
        <p:nvSpPr>
          <p:cNvPr id="10" name="Rectangle 78"/>
          <p:cNvSpPr>
            <a:spLocks noChangeArrowheads="1"/>
          </p:cNvSpPr>
          <p:nvPr/>
        </p:nvSpPr>
        <p:spPr bwMode="auto">
          <a:xfrm rot="10800000">
            <a:off x="4890663" y="170180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Resolve Issues</a:t>
            </a:r>
            <a:endParaRPr lang="en-US" sz="1300" b="1" i="1" dirty="0">
              <a:solidFill>
                <a:srgbClr val="FFFFFF"/>
              </a:solidFill>
            </a:endParaRPr>
          </a:p>
        </p:txBody>
      </p:sp>
      <p:sp>
        <p:nvSpPr>
          <p:cNvPr id="11" name="Rectangle 78"/>
          <p:cNvSpPr>
            <a:spLocks noChangeArrowheads="1"/>
          </p:cNvSpPr>
          <p:nvPr/>
        </p:nvSpPr>
        <p:spPr bwMode="auto">
          <a:xfrm rot="10800000">
            <a:off x="5322463" y="169862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Reviews</a:t>
            </a:r>
            <a:endParaRPr lang="en-US" sz="1300" b="1" i="1" dirty="0">
              <a:solidFill>
                <a:srgbClr val="FFFFFF"/>
              </a:solidFill>
            </a:endParaRPr>
          </a:p>
        </p:txBody>
      </p:sp>
      <p:sp>
        <p:nvSpPr>
          <p:cNvPr id="12" name="Rectangle 78"/>
          <p:cNvSpPr>
            <a:spLocks noChangeArrowheads="1"/>
          </p:cNvSpPr>
          <p:nvPr/>
        </p:nvSpPr>
        <p:spPr bwMode="auto">
          <a:xfrm rot="10800000">
            <a:off x="5753468" y="169862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Approvals</a:t>
            </a:r>
            <a:endParaRPr lang="en-US" sz="1300" b="1" i="1" dirty="0">
              <a:solidFill>
                <a:srgbClr val="FFFFFF"/>
              </a:solidFill>
            </a:endParaRPr>
          </a:p>
        </p:txBody>
      </p:sp>
      <p:sp>
        <p:nvSpPr>
          <p:cNvPr id="13" name="Rectangle 78"/>
          <p:cNvSpPr>
            <a:spLocks noChangeArrowheads="1"/>
          </p:cNvSpPr>
          <p:nvPr/>
        </p:nvSpPr>
        <p:spPr bwMode="auto">
          <a:xfrm rot="10800000">
            <a:off x="6193206" y="169386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Registration</a:t>
            </a:r>
            <a:endParaRPr lang="en-US" sz="1300" b="1" i="1" dirty="0">
              <a:solidFill>
                <a:srgbClr val="FFFFFF"/>
              </a:solidFill>
            </a:endParaRPr>
          </a:p>
        </p:txBody>
      </p:sp>
      <p:sp>
        <p:nvSpPr>
          <p:cNvPr id="14" name="Rectangle 78"/>
          <p:cNvSpPr>
            <a:spLocks noChangeArrowheads="1"/>
          </p:cNvSpPr>
          <p:nvPr/>
        </p:nvSpPr>
        <p:spPr bwMode="auto">
          <a:xfrm rot="10800000">
            <a:off x="6632150" y="169227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Notices</a:t>
            </a:r>
            <a:endParaRPr lang="en-US" sz="1300" b="1" i="1" dirty="0">
              <a:solidFill>
                <a:srgbClr val="FFFFFF"/>
              </a:solidFill>
            </a:endParaRPr>
          </a:p>
        </p:txBody>
      </p:sp>
      <p:sp>
        <p:nvSpPr>
          <p:cNvPr id="15" name="Rectangle 78"/>
          <p:cNvSpPr>
            <a:spLocks noChangeArrowheads="1"/>
          </p:cNvSpPr>
          <p:nvPr/>
        </p:nvSpPr>
        <p:spPr bwMode="auto">
          <a:xfrm rot="10800000">
            <a:off x="7064743" y="168910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16" name="Rectangle 78"/>
          <p:cNvSpPr>
            <a:spLocks noChangeArrowheads="1"/>
          </p:cNvSpPr>
          <p:nvPr/>
        </p:nvSpPr>
        <p:spPr bwMode="auto">
          <a:xfrm rot="10800000">
            <a:off x="7496543" y="168592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Distribution</a:t>
            </a:r>
            <a:endParaRPr lang="en-US" sz="1300" b="1" i="1" dirty="0">
              <a:solidFill>
                <a:srgbClr val="FFFFFF"/>
              </a:solidFill>
            </a:endParaRPr>
          </a:p>
        </p:txBody>
      </p:sp>
      <p:sp>
        <p:nvSpPr>
          <p:cNvPr id="17" name="Rectangle 78"/>
          <p:cNvSpPr>
            <a:spLocks noChangeArrowheads="1"/>
          </p:cNvSpPr>
          <p:nvPr/>
        </p:nvSpPr>
        <p:spPr bwMode="auto">
          <a:xfrm rot="10800000">
            <a:off x="7932313" y="170497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21517" name="AutoShape 25"/>
          <p:cNvSpPr>
            <a:spLocks noChangeArrowheads="1"/>
          </p:cNvSpPr>
          <p:nvPr/>
        </p:nvSpPr>
        <p:spPr bwMode="auto">
          <a:xfrm>
            <a:off x="1811339" y="212538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Proprietary Software</a:t>
            </a:r>
            <a:endParaRPr lang="en-US" sz="1100" b="1" dirty="0">
              <a:latin typeface="Calibri" charset="0"/>
              <a:cs typeface="Arial" charset="0"/>
            </a:endParaRPr>
          </a:p>
        </p:txBody>
      </p:sp>
      <p:sp>
        <p:nvSpPr>
          <p:cNvPr id="21518" name="AutoShape 25"/>
          <p:cNvSpPr>
            <a:spLocks noChangeArrowheads="1"/>
          </p:cNvSpPr>
          <p:nvPr/>
        </p:nvSpPr>
        <p:spPr bwMode="auto">
          <a:xfrm>
            <a:off x="1811339" y="249844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3</a:t>
            </a:r>
            <a:r>
              <a:rPr lang="en-US" sz="1100" b="1" baseline="30000">
                <a:solidFill>
                  <a:schemeClr val="tx2"/>
                </a:solidFill>
                <a:latin typeface="Calibri" charset="0"/>
                <a:cs typeface="Arial" charset="0"/>
              </a:rPr>
              <a:t>rd</a:t>
            </a:r>
            <a:r>
              <a:rPr lang="en-US" sz="1100" b="1">
                <a:solidFill>
                  <a:schemeClr val="tx2"/>
                </a:solidFill>
                <a:latin typeface="Calibri" charset="0"/>
                <a:cs typeface="Arial" charset="0"/>
              </a:rPr>
              <a:t> Party Software</a:t>
            </a:r>
          </a:p>
        </p:txBody>
      </p:sp>
      <p:sp>
        <p:nvSpPr>
          <p:cNvPr id="21519" name="AutoShape 25"/>
          <p:cNvSpPr>
            <a:spLocks noChangeArrowheads="1"/>
          </p:cNvSpPr>
          <p:nvPr/>
        </p:nvSpPr>
        <p:spPr bwMode="auto">
          <a:xfrm>
            <a:off x="1811339" y="285484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48089" y="240665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54369" y="111204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Outgoing Software</a:t>
            </a:r>
          </a:p>
        </p:txBody>
      </p:sp>
      <p:cxnSp>
        <p:nvCxnSpPr>
          <p:cNvPr id="43" name="Straight Arrow Connector 42"/>
          <p:cNvCxnSpPr>
            <a:stCxn id="17" idx="1"/>
          </p:cNvCxnSpPr>
          <p:nvPr/>
        </p:nvCxnSpPr>
        <p:spPr bwMode="auto">
          <a:xfrm>
            <a:off x="8299878" y="241458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29310" y="164764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Notices &amp; Attributions</a:t>
            </a:r>
          </a:p>
        </p:txBody>
      </p:sp>
      <p:sp>
        <p:nvSpPr>
          <p:cNvPr id="46" name="Rectangle 78"/>
          <p:cNvSpPr>
            <a:spLocks noChangeArrowheads="1"/>
          </p:cNvSpPr>
          <p:nvPr/>
        </p:nvSpPr>
        <p:spPr bwMode="auto">
          <a:xfrm rot="-5400000">
            <a:off x="9559132" y="213598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Written Offer</a:t>
            </a:r>
          </a:p>
        </p:txBody>
      </p:sp>
      <p:sp>
        <p:nvSpPr>
          <p:cNvPr id="21525" name="TextBox 23"/>
          <p:cNvSpPr txBox="1">
            <a:spLocks noChangeArrowheads="1"/>
          </p:cNvSpPr>
          <p:nvPr/>
        </p:nvSpPr>
        <p:spPr bwMode="auto">
          <a:xfrm>
            <a:off x="3292918" y="4292601"/>
            <a:ext cx="1354838" cy="127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Scan source code </a:t>
            </a:r>
          </a:p>
          <a:p>
            <a:pPr algn="ctr"/>
            <a:r>
              <a:rPr lang="en-US" sz="1100">
                <a:cs typeface="Arial" charset="0"/>
              </a:rPr>
              <a:t>and identify possible</a:t>
            </a:r>
          </a:p>
          <a:p>
            <a:pPr algn="ctr"/>
            <a:r>
              <a:rPr lang="en-US" sz="1100">
                <a:cs typeface="Arial" charset="0"/>
              </a:rPr>
              <a:t>code matches</a:t>
            </a:r>
          </a:p>
          <a:p>
            <a:pPr algn="ctr"/>
            <a:r>
              <a:rPr lang="en-US" sz="1100">
                <a:cs typeface="Arial" charset="0"/>
              </a:rPr>
              <a:t>– and –</a:t>
            </a:r>
          </a:p>
          <a:p>
            <a:pPr algn="ctr"/>
            <a:r>
              <a:rPr lang="en-US" sz="1100">
                <a:cs typeface="Arial" charset="0"/>
              </a:rPr>
              <a:t>Confirm origin and</a:t>
            </a:r>
          </a:p>
          <a:p>
            <a:pPr algn="ctr"/>
            <a:r>
              <a:rPr lang="en-US" sz="1100">
                <a:cs typeface="Arial" charset="0"/>
              </a:rPr>
              <a:t>license of source </a:t>
            </a:r>
          </a:p>
          <a:p>
            <a:pPr algn="ctr"/>
            <a:r>
              <a:rPr lang="en-US" sz="1100">
                <a:cs typeface="Arial" charset="0"/>
              </a:rPr>
              <a:t>code</a:t>
            </a:r>
          </a:p>
        </p:txBody>
      </p:sp>
      <p:sp>
        <p:nvSpPr>
          <p:cNvPr id="21526" name="TextBox 24"/>
          <p:cNvSpPr txBox="1">
            <a:spLocks noChangeArrowheads="1"/>
          </p:cNvSpPr>
          <p:nvPr/>
        </p:nvSpPr>
        <p:spPr bwMode="auto">
          <a:xfrm>
            <a:off x="4667783" y="4289426"/>
            <a:ext cx="1172096" cy="127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Resolve any </a:t>
            </a:r>
          </a:p>
          <a:p>
            <a:pPr algn="ctr"/>
            <a:r>
              <a:rPr lang="en-US" sz="1100">
                <a:cs typeface="Arial" charset="0"/>
              </a:rPr>
              <a:t>issues (code </a:t>
            </a:r>
          </a:p>
          <a:p>
            <a:pPr algn="ctr"/>
            <a:r>
              <a:rPr lang="en-US" sz="1100">
                <a:cs typeface="Arial" charset="0"/>
              </a:rPr>
              <a:t>matched)</a:t>
            </a:r>
          </a:p>
          <a:p>
            <a:pPr algn="ctr"/>
            <a:r>
              <a:rPr lang="en-US" sz="1100">
                <a:cs typeface="Arial" charset="0"/>
              </a:rPr>
              <a:t>– and – </a:t>
            </a:r>
          </a:p>
          <a:p>
            <a:pPr algn="ctr"/>
            <a:r>
              <a:rPr lang="en-US" sz="1100">
                <a:cs typeface="Arial" charset="0"/>
              </a:rPr>
              <a:t>Ensure linkages</a:t>
            </a:r>
          </a:p>
          <a:p>
            <a:pPr algn="ctr"/>
            <a:r>
              <a:rPr lang="en-US" sz="1100">
                <a:cs typeface="Arial" charset="0"/>
              </a:rPr>
              <a:t>are in line with</a:t>
            </a:r>
          </a:p>
          <a:p>
            <a:pPr algn="ctr"/>
            <a:r>
              <a:rPr lang="en-US" sz="1100">
                <a:cs typeface="Arial" charset="0"/>
              </a:rPr>
              <a:t>company policies</a:t>
            </a:r>
          </a:p>
        </p:txBody>
      </p:sp>
      <p:sp>
        <p:nvSpPr>
          <p:cNvPr id="21527" name="TextBox 25"/>
          <p:cNvSpPr txBox="1">
            <a:spLocks noChangeArrowheads="1"/>
          </p:cNvSpPr>
          <p:nvPr/>
        </p:nvSpPr>
        <p:spPr bwMode="auto">
          <a:xfrm>
            <a:off x="1818341" y="4289425"/>
            <a:ext cx="1311557"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Identify source</a:t>
            </a:r>
          </a:p>
          <a:p>
            <a:pPr algn="ctr"/>
            <a:r>
              <a:rPr lang="en-US" sz="1100">
                <a:cs typeface="Arial" charset="0"/>
              </a:rPr>
              <a:t>code changes in the</a:t>
            </a:r>
          </a:p>
          <a:p>
            <a:pPr algn="ctr"/>
            <a:r>
              <a:rPr lang="en-US" sz="1100">
                <a:cs typeface="Arial" charset="0"/>
              </a:rPr>
              <a:t>build environment </a:t>
            </a:r>
          </a:p>
          <a:p>
            <a:pPr algn="ctr"/>
            <a:r>
              <a:rPr lang="en-US" sz="1100">
                <a:cs typeface="Arial" charset="0"/>
              </a:rPr>
              <a:t>(new, modified and</a:t>
            </a:r>
          </a:p>
          <a:p>
            <a:pPr algn="ctr"/>
            <a:r>
              <a:rPr lang="en-US" sz="1100">
                <a:cs typeface="Arial" charset="0"/>
              </a:rPr>
              <a:t>retired components)</a:t>
            </a:r>
          </a:p>
        </p:txBody>
      </p:sp>
      <p:sp>
        <p:nvSpPr>
          <p:cNvPr id="29" name="Right Brace 28"/>
          <p:cNvSpPr>
            <a:spLocks/>
          </p:cNvSpPr>
          <p:nvPr/>
        </p:nvSpPr>
        <p:spPr bwMode="auto">
          <a:xfrm rot="5400000">
            <a:off x="4502945" y="351869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58557" y="351869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24675" y="4305300"/>
            <a:ext cx="1612900" cy="1107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Verify source code packages for distribution</a:t>
            </a:r>
          </a:p>
          <a:p>
            <a:pPr algn="ctr"/>
            <a:r>
              <a:rPr lang="en-US" sz="1100">
                <a:cs typeface="Arial" charset="0"/>
              </a:rPr>
              <a:t>– and – </a:t>
            </a:r>
          </a:p>
          <a:p>
            <a:pPr algn="ctr"/>
            <a:r>
              <a:rPr lang="en-US" sz="1100">
                <a:cs typeface="Arial" charset="0"/>
              </a:rPr>
              <a:t>Verify appropriate notices are provided</a:t>
            </a:r>
          </a:p>
          <a:p>
            <a:pPr algn="ctr">
              <a:buFontTx/>
              <a:buChar char="-"/>
            </a:pPr>
            <a:endParaRPr lang="en-US" sz="1100">
              <a:cs typeface="Arial" charset="0"/>
            </a:endParaRPr>
          </a:p>
        </p:txBody>
      </p:sp>
      <p:sp>
        <p:nvSpPr>
          <p:cNvPr id="32" name="Right Brace 31"/>
          <p:cNvSpPr>
            <a:spLocks/>
          </p:cNvSpPr>
          <p:nvPr/>
        </p:nvSpPr>
        <p:spPr bwMode="auto">
          <a:xfrm rot="5400000">
            <a:off x="7203441" y="352425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44951" y="352425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74119" y="3862389"/>
            <a:ext cx="1618456" cy="4270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 name="Straight Arrow Connector 38"/>
          <p:cNvCxnSpPr>
            <a:cxnSpLocks noChangeShapeType="1"/>
            <a:stCxn id="21525" idx="0"/>
          </p:cNvCxnSpPr>
          <p:nvPr/>
        </p:nvCxnSpPr>
        <p:spPr bwMode="auto">
          <a:xfrm flipV="1">
            <a:off x="3970337" y="3862388"/>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 name="Straight Arrow Connector 40"/>
          <p:cNvCxnSpPr>
            <a:cxnSpLocks noChangeShapeType="1"/>
            <a:stCxn id="21526" idx="0"/>
          </p:cNvCxnSpPr>
          <p:nvPr/>
        </p:nvCxnSpPr>
        <p:spPr bwMode="auto">
          <a:xfrm flipH="1" flipV="1">
            <a:off x="5059365" y="3913189"/>
            <a:ext cx="194467"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4" name="Right Brace 43"/>
          <p:cNvSpPr>
            <a:spLocks/>
          </p:cNvSpPr>
          <p:nvPr/>
        </p:nvSpPr>
        <p:spPr bwMode="auto">
          <a:xfrm rot="5400000">
            <a:off x="6226970" y="352345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48984" y="4294188"/>
            <a:ext cx="1151256" cy="1107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Record approved</a:t>
            </a:r>
          </a:p>
          <a:p>
            <a:pPr algn="ctr"/>
            <a:r>
              <a:rPr lang="en-US" sz="1100">
                <a:cs typeface="Arial" charset="0"/>
              </a:rPr>
              <a:t>software/version</a:t>
            </a:r>
          </a:p>
          <a:p>
            <a:pPr algn="ctr"/>
            <a:r>
              <a:rPr lang="en-US" sz="1100">
                <a:cs typeface="Arial" charset="0"/>
              </a:rPr>
              <a:t>in inventory per </a:t>
            </a:r>
          </a:p>
          <a:p>
            <a:pPr algn="ctr"/>
            <a:r>
              <a:rPr lang="en-US" sz="1100">
                <a:cs typeface="Arial" charset="0"/>
              </a:rPr>
              <a:t>product and per </a:t>
            </a:r>
          </a:p>
          <a:p>
            <a:pPr algn="ctr"/>
            <a:r>
              <a:rPr lang="en-US" sz="1100">
                <a:cs typeface="Arial" charset="0"/>
              </a:rPr>
              <a:t>release</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299202" y="386238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Straight Arrow Connector 56"/>
          <p:cNvCxnSpPr>
            <a:cxnSpLocks noChangeShapeType="1"/>
            <a:stCxn id="21530" idx="0"/>
            <a:endCxn id="32" idx="1"/>
          </p:cNvCxnSpPr>
          <p:nvPr/>
        </p:nvCxnSpPr>
        <p:spPr bwMode="auto">
          <a:xfrm flipH="1" flipV="1">
            <a:off x="7275672" y="381158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8" name="Right Brace 47"/>
          <p:cNvSpPr>
            <a:spLocks/>
          </p:cNvSpPr>
          <p:nvPr/>
        </p:nvSpPr>
        <p:spPr bwMode="auto">
          <a:xfrm rot="5400000">
            <a:off x="9568657" y="282337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1426" y="4311651"/>
            <a:ext cx="1611313"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Publish source code,</a:t>
            </a:r>
          </a:p>
          <a:p>
            <a:pPr algn="ctr"/>
            <a:r>
              <a:rPr lang="en-US" sz="1100">
                <a:cs typeface="Arial" charset="0"/>
              </a:rPr>
              <a:t>notices and provide written offer</a:t>
            </a:r>
          </a:p>
        </p:txBody>
      </p:sp>
      <p:cxnSp>
        <p:nvCxnSpPr>
          <p:cNvPr id="21542" name="Straight Arrow Connector 59"/>
          <p:cNvCxnSpPr>
            <a:cxnSpLocks noChangeShapeType="1"/>
          </p:cNvCxnSpPr>
          <p:nvPr/>
        </p:nvCxnSpPr>
        <p:spPr bwMode="auto">
          <a:xfrm rot="5400000" flipH="1" flipV="1">
            <a:off x="9479757" y="408543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1" name="Right Brace 60"/>
          <p:cNvSpPr>
            <a:spLocks/>
          </p:cNvSpPr>
          <p:nvPr/>
        </p:nvSpPr>
        <p:spPr bwMode="auto">
          <a:xfrm rot="5400000" flipH="1">
            <a:off x="5612607" y="94059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26238" y="113982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23226" y="113982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45025" y="249239"/>
            <a:ext cx="1574800" cy="769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Review and approve </a:t>
            </a:r>
          </a:p>
          <a:p>
            <a:pPr algn="ctr">
              <a:defRPr/>
            </a:pPr>
            <a:r>
              <a:rPr lang="en-US" sz="1100" dirty="0">
                <a:solidFill>
                  <a:srgbClr val="000000"/>
                </a:solidFill>
                <a:latin typeface="+mj-lt"/>
                <a:cs typeface="Arial" charset="0"/>
              </a:rPr>
              <a:t>compliance record of FOSS software components</a:t>
            </a:r>
          </a:p>
        </p:txBody>
      </p:sp>
      <p:sp>
        <p:nvSpPr>
          <p:cNvPr id="19500" name="TextBox 24"/>
          <p:cNvSpPr txBox="1">
            <a:spLocks noChangeArrowheads="1"/>
          </p:cNvSpPr>
          <p:nvPr/>
        </p:nvSpPr>
        <p:spPr bwMode="auto">
          <a:xfrm>
            <a:off x="6011864" y="250825"/>
            <a:ext cx="1576387"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Compile notices</a:t>
            </a:r>
          </a:p>
          <a:p>
            <a:pPr algn="ctr">
              <a:defRPr/>
            </a:pPr>
            <a:r>
              <a:rPr lang="en-US" sz="1100">
                <a:solidFill>
                  <a:srgbClr val="000000"/>
                </a:solidFill>
                <a:latin typeface="+mj-lt"/>
                <a:cs typeface="Arial" charset="0"/>
              </a:rPr>
              <a:t>for publication</a:t>
            </a:r>
          </a:p>
        </p:txBody>
      </p:sp>
      <p:cxnSp>
        <p:nvCxnSpPr>
          <p:cNvPr id="66" name="Straight Arrow Connector 65"/>
          <p:cNvCxnSpPr>
            <a:cxnSpLocks noChangeShapeType="1"/>
            <a:stCxn id="19499" idx="2"/>
          </p:cNvCxnSpPr>
          <p:nvPr/>
        </p:nvCxnSpPr>
        <p:spPr bwMode="auto">
          <a:xfrm>
            <a:off x="5432425" y="101867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9" name="Straight Arrow Connector 68"/>
          <p:cNvCxnSpPr>
            <a:cxnSpLocks noChangeShapeType="1"/>
          </p:cNvCxnSpPr>
          <p:nvPr/>
        </p:nvCxnSpPr>
        <p:spPr bwMode="auto">
          <a:xfrm rot="16200000" flipH="1">
            <a:off x="6548438" y="91757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9503" name="TextBox 24"/>
          <p:cNvSpPr txBox="1">
            <a:spLocks noChangeArrowheads="1"/>
          </p:cNvSpPr>
          <p:nvPr/>
        </p:nvSpPr>
        <p:spPr bwMode="auto">
          <a:xfrm>
            <a:off x="7307264" y="249239"/>
            <a:ext cx="1576387"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Post publication</a:t>
            </a:r>
          </a:p>
          <a:p>
            <a:pPr algn="ctr">
              <a:defRPr/>
            </a:pPr>
            <a:r>
              <a:rPr lang="en-US" sz="1100">
                <a:solidFill>
                  <a:srgbClr val="000000"/>
                </a:solidFill>
                <a:latin typeface="+mj-lt"/>
                <a:cs typeface="Arial" charset="0"/>
              </a:rPr>
              <a:t>verifications</a:t>
            </a:r>
          </a:p>
        </p:txBody>
      </p:sp>
      <p:cxnSp>
        <p:nvCxnSpPr>
          <p:cNvPr id="76" name="Straight Arrow Connector 75"/>
          <p:cNvCxnSpPr>
            <a:cxnSpLocks noChangeShapeType="1"/>
          </p:cNvCxnSpPr>
          <p:nvPr/>
        </p:nvCxnSpPr>
        <p:spPr bwMode="auto">
          <a:xfrm rot="16200000" flipH="1">
            <a:off x="7845426" y="91598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77" name="Left Brace 76"/>
          <p:cNvSpPr/>
          <p:nvPr/>
        </p:nvSpPr>
        <p:spPr bwMode="auto">
          <a:xfrm>
            <a:off x="8723314" y="177800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38538" y="170021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1639" y="571023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Compliance Management End-to-</a:t>
            </a:r>
            <a:r>
              <a:rPr lang="en-US" sz="1300" b="1" dirty="0">
                <a:solidFill>
                  <a:srgbClr val="FFFFFF"/>
                </a:solidFill>
                <a:latin typeface="+mj-lt"/>
                <a:ea typeface="MS PGothic" pitchFamily="34" charset="-128"/>
                <a:cs typeface="DejaVu Sans" charset="0"/>
              </a:rPr>
              <a:t>End</a:t>
            </a:r>
          </a:p>
        </p:txBody>
      </p:sp>
    </p:spTree>
    <p:extLst>
      <p:ext uri="{BB962C8B-B14F-4D97-AF65-F5344CB8AC3E}">
        <p14:creationId xmlns:p14="http://schemas.microsoft.com/office/powerpoint/2010/main" val="97424276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p:cNvSpPr>
          <p:nvPr>
            <p:ph type="title"/>
          </p:nvPr>
        </p:nvSpPr>
        <p:spPr/>
        <p:txBody>
          <a:bodyPr/>
          <a:lstStyle/>
          <a:p>
            <a:pPr eaLnBrk="1" hangingPunct="1"/>
            <a:r>
              <a:rPr lang="en-US" dirty="0">
                <a:latin typeface="Calibri" charset="0"/>
                <a:ea typeface="MS PGothic" charset="0"/>
              </a:rPr>
              <a:t>Compliance End-to-End Process</a:t>
            </a:r>
          </a:p>
        </p:txBody>
      </p:sp>
      <p:sp>
        <p:nvSpPr>
          <p:cNvPr id="22530" name="Rectangle 3"/>
          <p:cNvSpPr>
            <a:spLocks noGrp="1"/>
          </p:cNvSpPr>
          <p:nvPr>
            <p:ph idx="1"/>
          </p:nvPr>
        </p:nvSpPr>
        <p:spPr>
          <a:xfrm>
            <a:off x="1752600" y="685800"/>
            <a:ext cx="8458200" cy="4903440"/>
          </a:xfrm>
        </p:spPr>
        <p:txBody>
          <a:bodyPr vert="horz" wrap="square" lIns="252000" tIns="180000" rIns="180000" bIns="216000" rtlCol="0" anchor="t">
            <a:normAutofit/>
          </a:bodyPr>
          <a:lstStyle/>
          <a:p>
            <a:pPr eaLnBrk="1" hangingPunct="1">
              <a:buFont typeface="Arial"/>
              <a:buChar char="•"/>
            </a:pPr>
            <a:r>
              <a:rPr lang="en-US" sz="2000" dirty="0">
                <a:latin typeface="Calibri" charset="0"/>
                <a:ea typeface="MS PGothic" charset="0"/>
              </a:rPr>
              <a:t>Compliance due diligence involves the following:</a:t>
            </a:r>
          </a:p>
          <a:p>
            <a:pPr lvl="1" eaLnBrk="1" hangingPunct="1"/>
            <a:r>
              <a:rPr lang="en-US" sz="1600" dirty="0">
                <a:latin typeface="Calibri" charset="0"/>
                <a:ea typeface="MS PGothic" charset="0"/>
              </a:rPr>
              <a:t>FOSS used in the product has been identified, reviewed and approved</a:t>
            </a:r>
          </a:p>
          <a:p>
            <a:pPr lvl="1" eaLnBrk="1" hangingPunct="1"/>
            <a:r>
              <a:rPr lang="en-US" sz="1600" dirty="0">
                <a:latin typeface="Calibri" charset="0"/>
                <a:ea typeface="MS PGothic" charset="0"/>
              </a:rPr>
              <a:t>The product implementation includes only the approved FOSS  </a:t>
            </a:r>
          </a:p>
          <a:p>
            <a:pPr lvl="1" eaLnBrk="1" hangingPunct="1"/>
            <a:r>
              <a:rPr lang="en-US" sz="1600" dirty="0">
                <a:latin typeface="Calibri" charset="0"/>
                <a:ea typeface="MS PGothic" charset="0"/>
              </a:rPr>
              <a:t>FOSS used in the product have been registered in the FOSS inventory system</a:t>
            </a:r>
          </a:p>
          <a:p>
            <a:pPr lvl="1" eaLnBrk="1" hangingPunct="1"/>
            <a:r>
              <a:rPr lang="en-US" sz="1600" dirty="0">
                <a:latin typeface="Calibri" charset="0"/>
                <a:ea typeface="MS PGothic" charset="0"/>
              </a:rPr>
              <a:t>All obligations related to the use of licensed material have been identified </a:t>
            </a:r>
          </a:p>
          <a:p>
            <a:pPr lvl="1" eaLnBrk="1" hangingPunct="1"/>
            <a:r>
              <a:rPr lang="en-US" sz="1600" dirty="0">
                <a:latin typeface="Calibri" charset="0"/>
                <a:ea typeface="MS PGothic" charset="0"/>
              </a:rPr>
              <a:t>Appropriate notices have been provided in the product documentation: these include a written offer to provide source code, attributions and copyright notices</a:t>
            </a:r>
          </a:p>
          <a:p>
            <a:pPr lvl="1" eaLnBrk="1" hangingPunct="1"/>
            <a:r>
              <a:rPr lang="en-US" sz="1600" dirty="0">
                <a:latin typeface="Calibri" charset="0"/>
                <a:ea typeface="MS PGothic" charset="0"/>
              </a:rPr>
              <a:t>Source code including modifications and associated build tools (when applicable) have been prepared and ready to be made available once the product ships </a:t>
            </a:r>
          </a:p>
          <a:p>
            <a:pPr lvl="1" eaLnBrk="1" hangingPunct="1"/>
            <a:r>
              <a:rPr lang="en-US" sz="1600" dirty="0">
                <a:latin typeface="Calibri" charset="0"/>
                <a:ea typeface="MS PGothic" charset="0"/>
              </a:rPr>
              <a:t>Verifications of all the steps in the process </a:t>
            </a:r>
          </a:p>
        </p:txBody>
      </p:sp>
    </p:spTree>
    <p:extLst>
      <p:ext uri="{BB962C8B-B14F-4D97-AF65-F5344CB8AC3E}">
        <p14:creationId xmlns:p14="http://schemas.microsoft.com/office/powerpoint/2010/main" val="164259640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p:cNvSpPr>
          <p:nvPr>
            <p:ph type="title"/>
          </p:nvPr>
        </p:nvSpPr>
        <p:spPr/>
        <p:txBody>
          <a:bodyPr>
            <a:normAutofit/>
          </a:bodyPr>
          <a:lstStyle/>
          <a:p>
            <a:pPr eaLnBrk="1" hangingPunct="1"/>
            <a:r>
              <a:rPr lang="en-US">
                <a:latin typeface="Calibri" charset="0"/>
                <a:ea typeface="MS PGothic" charset="0"/>
              </a:rPr>
              <a:t>Elements of Compliance Management</a:t>
            </a:r>
          </a:p>
        </p:txBody>
      </p:sp>
      <p:sp>
        <p:nvSpPr>
          <p:cNvPr id="10" name="Rectangle 3"/>
          <p:cNvSpPr txBox="1">
            <a:spLocks/>
          </p:cNvSpPr>
          <p:nvPr/>
        </p:nvSpPr>
        <p:spPr>
          <a:xfrm>
            <a:off x="1775520" y="764704"/>
            <a:ext cx="4076700" cy="4033170"/>
          </a:xfrm>
          <a:prstGeom prst="rect">
            <a:avLst/>
          </a:prstGeom>
          <a:noFill/>
          <a:ln w="3175" cap="sq">
            <a:noFill/>
            <a:miter lim="800000"/>
          </a:ln>
        </p:spPr>
        <p:txBody>
          <a:bodyPr vert="horz" wrap="square" lIns="252000" tIns="180000" rIns="180000" bIns="216000" rtlCol="0">
            <a:spAutoFit/>
          </a:bodyPr>
          <a:lstStyle>
            <a:lvl1pPr marL="271463" indent="-271463" algn="l" defTabSz="914400" rtl="0" eaLnBrk="0" latinLnBrk="0" hangingPunct="0">
              <a:lnSpc>
                <a:spcPct val="150000"/>
              </a:lnSpc>
              <a:spcBef>
                <a:spcPct val="20000"/>
              </a:spcBef>
              <a:buSzPct val="90000"/>
              <a:buFontTx/>
              <a:buBlip>
                <a:blip r:embed="rId3"/>
              </a:buBlip>
              <a:defRPr sz="1800" b="0" i="0" kern="1200" baseline="0">
                <a:solidFill>
                  <a:schemeClr val="tx1"/>
                </a:solidFill>
                <a:latin typeface="나눔고딕"/>
                <a:ea typeface="나눔고딕"/>
                <a:cs typeface="나눔고딕"/>
              </a:defRPr>
            </a:lvl1pPr>
            <a:lvl2pPr marL="449263" indent="-177800" algn="l" defTabSz="914400" rtl="0" eaLnBrk="0" latinLnBrk="0" hangingPunct="0">
              <a:lnSpc>
                <a:spcPct val="100000"/>
              </a:lnSpc>
              <a:spcBef>
                <a:spcPct val="20000"/>
              </a:spcBef>
              <a:buSzPct val="110000"/>
              <a:buFont typeface="맑은 고딕" pitchFamily="50" charset="-127"/>
              <a:buChar char="-"/>
              <a:defRPr sz="1500" b="0" i="0" kern="1200" baseline="0">
                <a:solidFill>
                  <a:schemeClr val="tx1"/>
                </a:solidFill>
                <a:latin typeface="나눔고딕"/>
                <a:ea typeface="나눔고딕"/>
                <a:cs typeface="나눔고딕"/>
              </a:defRPr>
            </a:lvl2pPr>
            <a:lvl3pPr marL="719138" indent="-177800" algn="l" defTabSz="914400" rtl="0" eaLnBrk="0" latinLnBrk="0" hangingPunct="0">
              <a:lnSpc>
                <a:spcPct val="100000"/>
              </a:lnSpc>
              <a:spcBef>
                <a:spcPct val="20000"/>
              </a:spcBef>
              <a:buSzPct val="110000"/>
              <a:buFont typeface="맑은 고딕" pitchFamily="50" charset="-127"/>
              <a:buChar char="∙"/>
              <a:defRPr sz="1200" b="0" i="0" kern="1200" baseline="0">
                <a:solidFill>
                  <a:schemeClr val="tx1"/>
                </a:solidFill>
                <a:latin typeface="나눔고딕"/>
                <a:ea typeface="나눔고딕"/>
                <a:cs typeface="나눔고딕"/>
              </a:defRPr>
            </a:lvl3pPr>
            <a:lvl4pPr marL="896938" indent="-177800" algn="l" defTabSz="914400" rtl="0" eaLnBrk="0" latinLnBrk="0" hangingPunct="0">
              <a:lnSpc>
                <a:spcPct val="100000"/>
              </a:lnSpc>
              <a:spcBef>
                <a:spcPct val="20000"/>
              </a:spcBef>
              <a:buSzPct val="110000"/>
              <a:buFont typeface="맑은 고딕" pitchFamily="50" charset="-127"/>
              <a:buChar char="-"/>
              <a:defRPr sz="1100" b="0" i="0" kern="1200" baseline="0">
                <a:solidFill>
                  <a:schemeClr val="tx1"/>
                </a:solidFill>
                <a:latin typeface="나눔고딕"/>
                <a:ea typeface="나눔고딕"/>
                <a:cs typeface="나눔고딕"/>
              </a:defRPr>
            </a:lvl4pPr>
            <a:lvl5pPr marL="1404000" indent="-228600" algn="l" defTabSz="914400" rtl="0" eaLnBrk="0" latinLnBrk="0" hangingPunct="0">
              <a:lnSpc>
                <a:spcPct val="100000"/>
              </a:lnSpc>
              <a:spcBef>
                <a:spcPct val="20000"/>
              </a:spcBef>
              <a:buSzPct val="110000"/>
              <a:buFont typeface="맑은 고딕" pitchFamily="50" charset="-127"/>
              <a:buChar char="-"/>
              <a:defRPr sz="1100" b="0" kern="1200" baseline="0">
                <a:solidFill>
                  <a:schemeClr val="tx1"/>
                </a:solidFill>
                <a:latin typeface="+mn-ea"/>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381000" indent="-381000" eaLnBrk="1" hangingPunct="1">
              <a:buClr>
                <a:srgbClr val="008000"/>
              </a:buClr>
              <a:buFont typeface="Arial" charset="0"/>
              <a:buAutoNum type="arabicPeriod"/>
            </a:pPr>
            <a:r>
              <a:rPr lang="en-US" dirty="0">
                <a:latin typeface="Calibri" charset="0"/>
                <a:ea typeface="MS PGothic" charset="0"/>
              </a:rPr>
              <a:t>Identification of FOSS</a:t>
            </a:r>
          </a:p>
          <a:p>
            <a:pPr marL="381000" indent="-381000" eaLnBrk="1" hangingPunct="1">
              <a:buClr>
                <a:srgbClr val="008000"/>
              </a:buClr>
              <a:buFont typeface="Arial" charset="0"/>
              <a:buAutoNum type="arabicPeriod"/>
            </a:pPr>
            <a:r>
              <a:rPr lang="en-US" dirty="0">
                <a:latin typeface="Calibri" charset="0"/>
                <a:ea typeface="MS PGothic" charset="0"/>
              </a:rPr>
              <a:t>Auditing source code</a:t>
            </a:r>
          </a:p>
          <a:p>
            <a:pPr marL="381000" indent="-381000" eaLnBrk="1" hangingPunct="1">
              <a:buClr>
                <a:srgbClr val="008000"/>
              </a:buClr>
              <a:buFont typeface="Arial" charset="0"/>
              <a:buAutoNum type="arabicPeriod"/>
            </a:pPr>
            <a:r>
              <a:rPr lang="en-US" dirty="0">
                <a:latin typeface="Calibri" charset="0"/>
                <a:ea typeface="MS PGothic" charset="0"/>
              </a:rPr>
              <a:t>Resolving any issues uncovered by the audit </a:t>
            </a:r>
          </a:p>
          <a:p>
            <a:pPr marL="381000" indent="-381000" eaLnBrk="1" hangingPunct="1">
              <a:buClr>
                <a:srgbClr val="008000"/>
              </a:buClr>
              <a:buFont typeface="Arial" charset="0"/>
              <a:buAutoNum type="arabicPeriod"/>
            </a:pPr>
            <a:r>
              <a:rPr lang="en-US" dirty="0">
                <a:latin typeface="Calibri" charset="0"/>
                <a:ea typeface="MS PGothic" charset="0"/>
              </a:rPr>
              <a:t>Completing reviews</a:t>
            </a:r>
          </a:p>
          <a:p>
            <a:pPr marL="381000" indent="-381000" eaLnBrk="1" hangingPunct="1">
              <a:buClr>
                <a:srgbClr val="008000"/>
              </a:buClr>
              <a:buFont typeface="Arial" charset="0"/>
              <a:buAutoNum type="arabicPeriod"/>
            </a:pPr>
            <a:r>
              <a:rPr lang="en-US" dirty="0">
                <a:latin typeface="Calibri" charset="0"/>
                <a:ea typeface="MS PGothic" charset="0"/>
              </a:rPr>
              <a:t>Receiving approval to use FOSS</a:t>
            </a:r>
          </a:p>
          <a:p>
            <a:pPr marL="381000" indent="-381000" eaLnBrk="1" hangingPunct="1">
              <a:buClr>
                <a:srgbClr val="008000"/>
              </a:buClr>
              <a:buFont typeface="Arial" charset="0"/>
              <a:buAutoNum type="arabicPeriod"/>
            </a:pPr>
            <a:r>
              <a:rPr lang="en-US" dirty="0">
                <a:latin typeface="Calibri" charset="0"/>
                <a:ea typeface="MS PGothic" charset="0"/>
              </a:rPr>
              <a:t>Updating software inventory</a:t>
            </a:r>
          </a:p>
          <a:p>
            <a:pPr marL="381000" indent="-381000" eaLnBrk="1" hangingPunct="1">
              <a:buClr>
                <a:srgbClr val="008000"/>
              </a:buClr>
              <a:buFont typeface="Arial" charset="0"/>
              <a:buAutoNum type="arabicPeriod"/>
            </a:pPr>
            <a:r>
              <a:rPr lang="en-US" dirty="0">
                <a:latin typeface="Calibri" charset="0"/>
                <a:ea typeface="MS PGothic" charset="0"/>
              </a:rPr>
              <a:t>Updating end user documentation </a:t>
            </a:r>
          </a:p>
        </p:txBody>
      </p:sp>
      <p:sp>
        <p:nvSpPr>
          <p:cNvPr id="11" name="Rectangle 4"/>
          <p:cNvSpPr txBox="1">
            <a:spLocks/>
          </p:cNvSpPr>
          <p:nvPr/>
        </p:nvSpPr>
        <p:spPr>
          <a:xfrm>
            <a:off x="6267772" y="856456"/>
            <a:ext cx="4076700" cy="4876800"/>
          </a:xfrm>
          <a:prstGeom prst="rect">
            <a:avLst/>
          </a:prstGeom>
        </p:spPr>
        <p:txBody>
          <a:bodyPr anchor="t"/>
          <a:lstStyle>
            <a:lvl1pPr marL="342900" indent="-342900" algn="l" defTabSz="914400" rtl="0" eaLnBrk="0" latinLnBrk="0" hangingPunct="0">
              <a:spcBef>
                <a:spcPct val="20000"/>
              </a:spcBef>
              <a:buFont typeface="Arial" pitchFamily="34" charset="0"/>
              <a:buChar char="•"/>
              <a:defRPr sz="3200" kern="1200" baseline="0">
                <a:solidFill>
                  <a:schemeClr val="tx1"/>
                </a:solidFill>
                <a:latin typeface="+mn-lt"/>
                <a:ea typeface="+mn-ea"/>
                <a:cs typeface="+mn-cs"/>
              </a:defRPr>
            </a:lvl1pPr>
            <a:lvl2pPr marL="742950" indent="-285750" algn="l" defTabSz="914400" rtl="0" eaLnBrk="0" latinLnBrk="0" hangingPunct="0">
              <a:spcBef>
                <a:spcPct val="20000"/>
              </a:spcBef>
              <a:buFont typeface="Arial" pitchFamily="34" charset="0"/>
              <a:buChar char="–"/>
              <a:defRPr sz="2800" kern="1200" baseline="0">
                <a:solidFill>
                  <a:schemeClr val="tx1"/>
                </a:solidFill>
                <a:latin typeface="+mn-lt"/>
                <a:ea typeface="+mn-ea"/>
                <a:cs typeface="+mn-cs"/>
              </a:defRPr>
            </a:lvl2pPr>
            <a:lvl3pPr marL="1143000" indent="-228600" algn="l" defTabSz="914400" rtl="0" eaLnBrk="0" latinLnBrk="0" hangingPunct="0">
              <a:spcBef>
                <a:spcPct val="20000"/>
              </a:spcBef>
              <a:buFont typeface="Arial" pitchFamily="34" charset="0"/>
              <a:buChar char="•"/>
              <a:defRPr sz="2400" kern="1200" baseline="0">
                <a:solidFill>
                  <a:schemeClr val="tx1"/>
                </a:solidFill>
                <a:latin typeface="+mn-lt"/>
                <a:ea typeface="+mn-ea"/>
                <a:cs typeface="+mn-cs"/>
              </a:defRPr>
            </a:lvl3pPr>
            <a:lvl4pPr marL="1600200" indent="-228600" algn="l" defTabSz="914400" rtl="0" eaLnBrk="0" latinLnBrk="0" hangingPunct="0">
              <a:spcBef>
                <a:spcPct val="20000"/>
              </a:spcBef>
              <a:buFont typeface="Arial" pitchFamily="34" charset="0"/>
              <a:buChar char="–"/>
              <a:defRPr sz="2000" kern="1200" baseline="0">
                <a:solidFill>
                  <a:schemeClr val="tx1"/>
                </a:solidFill>
                <a:latin typeface="+mn-lt"/>
                <a:ea typeface="+mn-ea"/>
                <a:cs typeface="+mn-cs"/>
              </a:defRPr>
            </a:lvl4pPr>
            <a:lvl5pPr marL="2057400" indent="-228600" algn="l" defTabSz="914400" rtl="0" eaLnBrk="0" latinLnBrk="0" hangingPunct="0">
              <a:spcBef>
                <a:spcPct val="20000"/>
              </a:spcBef>
              <a:buFont typeface="Arial" pitchFamily="34" charset="0"/>
              <a:buChar char="»"/>
              <a:defRPr sz="2000" kern="1200" baseline="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381000" indent="-381000" eaLnBrk="1" hangingPunct="1">
              <a:lnSpc>
                <a:spcPct val="150000"/>
              </a:lnSpc>
              <a:buClr>
                <a:srgbClr val="008000"/>
              </a:buClr>
              <a:buFont typeface="Arial" charset="0"/>
              <a:buAutoNum type="arabicPeriod" startAt="8"/>
            </a:pPr>
            <a:r>
              <a:rPr lang="en-US" sz="1800" dirty="0">
                <a:latin typeface="Calibri" charset="0"/>
                <a:ea typeface="MS PGothic" charset="0"/>
              </a:rPr>
              <a:t>Performing verification of all previous steps prior to distribution</a:t>
            </a:r>
          </a:p>
          <a:p>
            <a:pPr marL="381000" indent="-381000" eaLnBrk="1" hangingPunct="1">
              <a:lnSpc>
                <a:spcPct val="150000"/>
              </a:lnSpc>
              <a:buClr>
                <a:srgbClr val="008000"/>
              </a:buClr>
              <a:buFont typeface="Arial" charset="0"/>
              <a:buAutoNum type="arabicPeriod" startAt="8"/>
            </a:pPr>
            <a:r>
              <a:rPr lang="en-US" sz="1800" dirty="0">
                <a:latin typeface="Calibri" charset="0"/>
                <a:ea typeface="MS PGothic" charset="0"/>
              </a:rPr>
              <a:t>Distributing FOSS including associated build tools and modifications (if any) when applicable</a:t>
            </a:r>
          </a:p>
          <a:p>
            <a:pPr marL="381000" indent="-381000" eaLnBrk="1" hangingPunct="1">
              <a:lnSpc>
                <a:spcPct val="150000"/>
              </a:lnSpc>
              <a:buClr>
                <a:srgbClr val="008000"/>
              </a:buClr>
              <a:buFont typeface="Arial" charset="0"/>
              <a:buAutoNum type="arabicPeriod" startAt="8"/>
            </a:pPr>
            <a:r>
              <a:rPr lang="en-US" sz="1800" dirty="0">
                <a:latin typeface="Calibri" charset="0"/>
                <a:ea typeface="MS PGothic" charset="0"/>
              </a:rPr>
              <a:t>Performing final verifications in relation to distribution </a:t>
            </a:r>
          </a:p>
          <a:p>
            <a:pPr marL="381000" indent="-381000" eaLnBrk="1" hangingPunct="1">
              <a:lnSpc>
                <a:spcPct val="150000"/>
              </a:lnSpc>
              <a:buFont typeface="Arial" charset="0"/>
              <a:buAutoNum type="arabicPeriod" startAt="8"/>
            </a:pPr>
            <a:endParaRPr lang="en-US" sz="1800" dirty="0">
              <a:latin typeface="Calibri" charset="0"/>
              <a:ea typeface="MS PGothic" charset="0"/>
            </a:endParaRPr>
          </a:p>
        </p:txBody>
      </p:sp>
    </p:spTree>
    <p:extLst>
      <p:ext uri="{BB962C8B-B14F-4D97-AF65-F5344CB8AC3E}">
        <p14:creationId xmlns:p14="http://schemas.microsoft.com/office/powerpoint/2010/main" val="85784529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p:cNvSpPr>
          <p:nvPr>
            <p:ph type="title"/>
          </p:nvPr>
        </p:nvSpPr>
        <p:spPr/>
        <p:txBody>
          <a:bodyPr/>
          <a:lstStyle/>
          <a:p>
            <a:pPr eaLnBrk="1" hangingPunct="1"/>
            <a:r>
              <a:rPr lang="en-US">
                <a:latin typeface="Calibri" charset="0"/>
                <a:ea typeface="MS PGothic" charset="0"/>
              </a:rPr>
              <a:t>Identification of FOSS</a:t>
            </a:r>
          </a:p>
        </p:txBody>
      </p:sp>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Pre-requisites:</a:t>
            </a:r>
          </a:p>
          <a:p>
            <a:pPr lvl="1" eaLnBrk="1" hangingPunct="1"/>
            <a:r>
              <a:rPr lang="en-US" sz="1600" dirty="0">
                <a:latin typeface="Calibri" charset="0"/>
                <a:ea typeface="MS PGothic" charset="0"/>
              </a:rPr>
              <a:t>One of the following conditions is met:</a:t>
            </a:r>
          </a:p>
          <a:p>
            <a:pPr lvl="1" eaLnBrk="1" hangingPunct="1"/>
            <a:r>
              <a:rPr lang="en-US" sz="1600" dirty="0">
                <a:latin typeface="Calibri" charset="0"/>
                <a:ea typeface="MS PGothic" charset="0"/>
              </a:rPr>
              <a:t>The development team requests the review of a FOSS component</a:t>
            </a:r>
          </a:p>
          <a:p>
            <a:pPr lvl="1" eaLnBrk="1" hangingPunct="1"/>
            <a:r>
              <a:rPr lang="en-US" sz="1600" dirty="0">
                <a:latin typeface="Calibri" charset="0"/>
                <a:ea typeface="MS PGothic" charset="0"/>
              </a:rPr>
              <a:t>A discovery of a FOSS being used (without proper authorization)  </a:t>
            </a:r>
          </a:p>
          <a:p>
            <a:pPr lvl="1" eaLnBrk="1" hangingPunct="1"/>
            <a:r>
              <a:rPr lang="en-US" sz="1600" dirty="0">
                <a:latin typeface="Calibri" charset="0"/>
                <a:ea typeface="MS PGothic" charset="0"/>
              </a:rPr>
              <a:t>A discovery of a FOSS being used as part of third party software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7528560" y="3842704"/>
            <a:ext cx="4038600" cy="2301875"/>
          </a:xfrm>
        </p:spPr>
        <p:txBody>
          <a:bodyPr/>
          <a:lstStyle/>
          <a:p>
            <a:pPr eaLnBrk="1" hangingPunct="1"/>
            <a:r>
              <a:rPr lang="en-US" sz="1800" u="sng" dirty="0">
                <a:solidFill>
                  <a:srgbClr val="0070C0"/>
                </a:solidFill>
                <a:latin typeface="Calibri" charset="0"/>
                <a:ea typeface="MS PGothic" charset="0"/>
              </a:rPr>
              <a:t>Outcome: </a:t>
            </a:r>
          </a:p>
          <a:p>
            <a:pPr lvl="1" eaLnBrk="1" hangingPunct="1"/>
            <a:r>
              <a:rPr lang="en-US" sz="1600" dirty="0">
                <a:latin typeface="Calibri" charset="0"/>
                <a:ea typeface="MS PGothic" charset="0"/>
              </a:rPr>
              <a:t>A compliance record is created (or updated) for the FOSS </a:t>
            </a:r>
          </a:p>
          <a:p>
            <a:pPr lvl="1" eaLnBrk="1" hangingPunct="1"/>
            <a:r>
              <a:rPr lang="en-US" sz="1600" dirty="0">
                <a:latin typeface="Calibri" charset="0"/>
                <a:ea typeface="MS PGothic" charset="0"/>
              </a:rPr>
              <a:t>An audit is requested to scan the source code</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a:solidFill>
                  <a:srgbClr val="000000"/>
                </a:solidFill>
                <a:latin typeface="Calibri" charset="0"/>
              </a:rPr>
              <a:t>Incoming: </a:t>
            </a:r>
          </a:p>
          <a:p>
            <a:pPr algn="ctr">
              <a:lnSpc>
                <a:spcPct val="65000"/>
              </a:lnSpc>
            </a:pPr>
            <a:r>
              <a:rPr lang="en-US" sz="1100" b="1">
                <a:solidFill>
                  <a:srgbClr val="000000"/>
                </a:solidFill>
                <a:latin typeface="Calibri" charset="0"/>
              </a:rPr>
              <a:t>FOSS</a:t>
            </a:r>
            <a:endParaRPr lang="en-US" sz="1100" b="1" i="1">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a:solidFill>
                  <a:srgbClr val="000000"/>
                </a:solidFill>
                <a:latin typeface="Calibri" charset="0"/>
              </a:rPr>
              <a:t>Outgoing: </a:t>
            </a:r>
          </a:p>
          <a:p>
            <a:pPr algn="ctr">
              <a:lnSpc>
                <a:spcPct val="70000"/>
              </a:lnSpc>
            </a:pPr>
            <a:r>
              <a:rPr lang="en-US" sz="1100" b="1">
                <a:solidFill>
                  <a:srgbClr val="000000"/>
                </a:solidFill>
                <a:latin typeface="Calibri" charset="0"/>
              </a:rPr>
              <a:t>FOSS + Mods</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Incoming requests are recorded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Scans of entire platform may be performed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Due diligence on any 3</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rd</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party provided software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Recognize and review any FOSS components added to a repository without an incoming request</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5447966" cy="369332"/>
          </a:xfrm>
          <a:prstGeom prst="rect">
            <a:avLst/>
          </a:prstGeom>
        </p:spPr>
        <p:txBody>
          <a:bodyPr wrap="none">
            <a:spAutoFit/>
          </a:bodyPr>
          <a:lstStyle/>
          <a:p>
            <a:r>
              <a:rPr lang="en-US" b="1" dirty="0">
                <a:latin typeface="Calibri" charset="0"/>
                <a:ea typeface="MS PGothic" charset="0"/>
              </a:rPr>
              <a:t>Goal:  Identify and begin tracking FOSS from all sources</a:t>
            </a:r>
            <a:endParaRPr lang="en-US" b="1" dirty="0"/>
          </a:p>
        </p:txBody>
      </p:sp>
    </p:spTree>
    <p:extLst>
      <p:ext uri="{BB962C8B-B14F-4D97-AF65-F5344CB8AC3E}">
        <p14:creationId xmlns:p14="http://schemas.microsoft.com/office/powerpoint/2010/main" val="3357162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type="title"/>
          </p:nvPr>
        </p:nvSpPr>
        <p:spPr>
          <a:xfrm>
            <a:off x="1676400" y="44624"/>
            <a:ext cx="8748000" cy="540000"/>
          </a:xfrm>
        </p:spPr>
        <p:txBody>
          <a:bodyPr/>
          <a:lstStyle/>
          <a:p>
            <a:pPr eaLnBrk="1" hangingPunct="1"/>
            <a:r>
              <a:rPr lang="en-US">
                <a:latin typeface="Calibri" charset="0"/>
                <a:ea typeface="MS PGothic" charset="0"/>
              </a:rPr>
              <a:t>Auditing Source Code</a:t>
            </a:r>
          </a:p>
        </p:txBody>
      </p:sp>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a:solidFill>
                  <a:srgbClr val="000000"/>
                </a:solidFill>
                <a:latin typeface="Calibri" charset="0"/>
              </a:rPr>
              <a:t>Incoming: </a:t>
            </a:r>
          </a:p>
          <a:p>
            <a:pPr algn="ctr">
              <a:lnSpc>
                <a:spcPct val="65000"/>
              </a:lnSpc>
            </a:pPr>
            <a:r>
              <a:rPr lang="en-US" sz="1100" b="1">
                <a:solidFill>
                  <a:srgbClr val="000000"/>
                </a:solidFill>
                <a:latin typeface="Calibri" charset="0"/>
              </a:rPr>
              <a:t>FOSS</a:t>
            </a:r>
            <a:endParaRPr lang="en-US" sz="1100" b="1" i="1">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a:solidFill>
                  <a:srgbClr val="000000"/>
                </a:solidFill>
                <a:latin typeface="Calibri" charset="0"/>
              </a:rPr>
              <a:t>Outgoing: </a:t>
            </a:r>
          </a:p>
          <a:p>
            <a:pPr algn="ctr">
              <a:lnSpc>
                <a:spcPct val="70000"/>
              </a:lnSpc>
            </a:pPr>
            <a:r>
              <a:rPr lang="en-US" sz="1100" b="1">
                <a:solidFill>
                  <a:srgbClr val="000000"/>
                </a:solidFill>
                <a:latin typeface="Calibri" charset="0"/>
              </a:rPr>
              <a:t>FOSS + Mods</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 proper compliance record is created capturing all necessary information about the usage of that specific FOSS and providing the location of the source code within the internal build system.</a:t>
            </a:r>
          </a:p>
          <a:p>
            <a:pPr marL="614363" indent="-342900">
              <a:buFont typeface="Arial"/>
              <a:buChar char="•"/>
            </a:pPr>
            <a:r>
              <a:rPr lang="en-US" sz="1600" dirty="0">
                <a:latin typeface="Calibri" charset="0"/>
                <a:ea typeface="MS PGothic" charset="0"/>
              </a:rPr>
              <a:t>In some cases, specifically when a full platform scan is done, a FOSS component may be scanned before having a proper compliance report. In this case, a record is created when the FOSS component is discovered.</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An audit report identifying the origins and licenses of the source code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Source code for the scan is identified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Source is scanned by a software tool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“Hits” from the scan are reviewed and verified as to the proper origin of the code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Scans are performed iteratively based on the software development and release lifecycles</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3"/>
          <p:cNvSpPr/>
          <p:nvPr/>
        </p:nvSpPr>
        <p:spPr>
          <a:xfrm>
            <a:off x="246508" y="3091934"/>
            <a:ext cx="7950510" cy="369332"/>
          </a:xfrm>
          <a:prstGeom prst="rect">
            <a:avLst/>
          </a:prstGeom>
        </p:spPr>
        <p:txBody>
          <a:bodyPr wrap="none">
            <a:spAutoFit/>
          </a:bodyPr>
          <a:lstStyle/>
          <a:p>
            <a:r>
              <a:rPr lang="en-US" b="1" dirty="0">
                <a:latin typeface="Calibri" charset="0"/>
                <a:ea typeface="MS PGothic" charset="0"/>
              </a:rPr>
              <a:t>Goal:  Confirm the identification of the software components, origin, and licenses</a:t>
            </a:r>
            <a:endParaRPr lang="en-US" b="1" dirty="0"/>
          </a:p>
        </p:txBody>
      </p:sp>
    </p:spTree>
    <p:extLst>
      <p:ext uri="{BB962C8B-B14F-4D97-AF65-F5344CB8AC3E}">
        <p14:creationId xmlns:p14="http://schemas.microsoft.com/office/powerpoint/2010/main" val="92000263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3"/>
          <p:cNvSpPr>
            <a:spLocks noGrp="1"/>
          </p:cNvSpPr>
          <p:nvPr>
            <p:ph type="title"/>
          </p:nvPr>
        </p:nvSpPr>
        <p:spPr/>
        <p:txBody>
          <a:bodyPr/>
          <a:lstStyle/>
          <a:p>
            <a:pPr eaLnBrk="1" hangingPunct="1"/>
            <a:r>
              <a:rPr lang="en-US">
                <a:latin typeface="Calibri" charset="0"/>
                <a:ea typeface="MS PGothic" charset="0"/>
              </a:rPr>
              <a:t>Resolving Issues</a:t>
            </a:r>
          </a:p>
        </p:txBody>
      </p:sp>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a:solidFill>
                    <a:srgbClr val="000000"/>
                  </a:solidFill>
                  <a:latin typeface="Calibri" charset="0"/>
                </a:rPr>
                <a:t>Incoming: </a:t>
              </a:r>
            </a:p>
            <a:p>
              <a:pPr algn="ctr">
                <a:lnSpc>
                  <a:spcPct val="65000"/>
                </a:lnSpc>
              </a:pPr>
              <a:r>
                <a:rPr lang="en-US" sz="1100" b="1">
                  <a:solidFill>
                    <a:srgbClr val="000000"/>
                  </a:solidFill>
                  <a:latin typeface="Calibri" charset="0"/>
                </a:rPr>
                <a:t>FOSS</a:t>
              </a:r>
              <a:endParaRPr lang="en-US" sz="1100" b="1" i="1">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a:solidFill>
                    <a:srgbClr val="000000"/>
                  </a:solidFill>
                  <a:latin typeface="Calibri" charset="0"/>
                </a:rPr>
                <a:t>Outgoing: </a:t>
              </a:r>
            </a:p>
            <a:p>
              <a:pPr algn="ctr">
                <a:lnSpc>
                  <a:spcPct val="70000"/>
                </a:lnSpc>
              </a:pPr>
              <a:r>
                <a:rPr lang="en-US" sz="1100" b="1">
                  <a:solidFill>
                    <a:srgbClr val="000000"/>
                  </a:solidFill>
                  <a:latin typeface="Calibri" charset="0"/>
                </a:rPr>
                <a:t>FOSS + Mods</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 source code scan has been completed </a:t>
            </a:r>
          </a:p>
          <a:p>
            <a:pPr marL="614363" indent="-342900">
              <a:buFont typeface="Arial"/>
              <a:buChar char="•"/>
            </a:pPr>
            <a:r>
              <a:rPr lang="en-US" sz="1600" dirty="0">
                <a:latin typeface="Calibri" charset="0"/>
                <a:ea typeface="MS PGothic" charset="0"/>
              </a:rPr>
              <a:t>An audit report is generated identifying the origins and licenses of the source code and flagging source code files that were not identified and that need further investigation</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 resolution for each of the flagged files in the report and a resolution for any flagged license conflict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OSRB Chair will assign working tickets to the appropriate engineers to rework the code and report on completion.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Once the engineers have resolved the identified issues, the OSRB Chair will issue a new audit to get a confirmation that the resolved issues do not exist anymore. </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6" name="Rectangle 25"/>
          <p:cNvSpPr/>
          <p:nvPr/>
        </p:nvSpPr>
        <p:spPr>
          <a:xfrm>
            <a:off x="246508" y="3107174"/>
            <a:ext cx="3405484" cy="369332"/>
          </a:xfrm>
          <a:prstGeom prst="rect">
            <a:avLst/>
          </a:prstGeom>
        </p:spPr>
        <p:txBody>
          <a:bodyPr wrap="none">
            <a:spAutoFit/>
          </a:bodyPr>
          <a:lstStyle/>
          <a:p>
            <a:r>
              <a:rPr lang="en-US" b="1" dirty="0">
                <a:latin typeface="Calibri" charset="0"/>
                <a:ea typeface="MS PGothic" charset="0"/>
              </a:rPr>
              <a:t>Goal:  Resolve all identified issues</a:t>
            </a:r>
            <a:endParaRPr lang="en-US" b="1" dirty="0"/>
          </a:p>
        </p:txBody>
      </p:sp>
    </p:spTree>
    <p:extLst>
      <p:ext uri="{BB962C8B-B14F-4D97-AF65-F5344CB8AC3E}">
        <p14:creationId xmlns:p14="http://schemas.microsoft.com/office/powerpoint/2010/main" val="148989129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p:nvPr>
        </p:nvSpPr>
        <p:spPr/>
        <p:txBody>
          <a:bodyPr/>
          <a:lstStyle/>
          <a:p>
            <a:pPr eaLnBrk="1" hangingPunct="1"/>
            <a:r>
              <a:rPr lang="en-US">
                <a:latin typeface="Calibri" charset="0"/>
                <a:ea typeface="MS PGothic" charset="0"/>
              </a:rPr>
              <a:t>Reviews</a:t>
            </a:r>
          </a:p>
        </p:txBody>
      </p:sp>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a:solidFill>
                    <a:srgbClr val="000000"/>
                  </a:solidFill>
                  <a:latin typeface="Calibri" charset="0"/>
                </a:rPr>
                <a:t>Incoming: </a:t>
              </a:r>
            </a:p>
            <a:p>
              <a:pPr algn="ctr">
                <a:lnSpc>
                  <a:spcPct val="65000"/>
                </a:lnSpc>
              </a:pPr>
              <a:r>
                <a:rPr lang="en-US" sz="1200" b="1">
                  <a:solidFill>
                    <a:srgbClr val="000000"/>
                  </a:solidFill>
                  <a:latin typeface="Calibri" charset="0"/>
                </a:rPr>
                <a:t>FOSS</a:t>
              </a:r>
              <a:endParaRPr lang="en-US" sz="1200" b="1" i="1">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a:solidFill>
                    <a:srgbClr val="000000"/>
                  </a:solidFill>
                  <a:latin typeface="Calibri" charset="0"/>
                </a:rPr>
                <a:t>Outgoing: </a:t>
              </a:r>
            </a:p>
            <a:p>
              <a:pPr algn="ctr">
                <a:lnSpc>
                  <a:spcPct val="70000"/>
                </a:lnSpc>
              </a:pPr>
              <a:r>
                <a:rPr lang="en-US" sz="1200" b="1">
                  <a:solidFill>
                    <a:srgbClr val="000000"/>
                  </a:solidFill>
                  <a:latin typeface="Calibri" charset="0"/>
                </a:rPr>
                <a:t>FOSS + Mods</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Reviews</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Resolve Issues</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Approvals</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Notices</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23" name="Rectangle 24"/>
          <p:cNvSpPr txBox="1">
            <a:spLocks/>
          </p:cNvSpPr>
          <p:nvPr/>
        </p:nvSpPr>
        <p:spPr>
          <a:xfrm>
            <a:off x="0" y="35834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Source code has been audited </a:t>
            </a:r>
          </a:p>
          <a:p>
            <a:pPr marL="614363" indent="-342900">
              <a:buFont typeface="Arial"/>
              <a:buChar char="•"/>
            </a:pPr>
            <a:r>
              <a:rPr lang="en-US" sz="1600" dirty="0">
                <a:latin typeface="Calibri" charset="0"/>
                <a:ea typeface="MS PGothic" charset="0"/>
              </a:rPr>
              <a:t>All identified issues have been resolved</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528560" y="37360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OSRB members perform an architecture review and a linkage analysis for the specific component and mark it as ready for the next step (i.e. Approval) if no issues were uncovered</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ormAutofit fontScale="925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p>
          <a:p>
            <a:pPr marL="614363" indent="-342900">
              <a:buFont typeface="Arial"/>
              <a:buChar char="•"/>
            </a:pPr>
            <a:r>
              <a:rPr lang="en-US" sz="1600" dirty="0">
                <a:latin typeface="Calibri" charset="0"/>
                <a:ea typeface="MS PGothic" charset="0"/>
              </a:rPr>
              <a:t>Reviewer include Internal package owner, OSRB chair (Compliance Officer), Auditing personnel, Legal counsel, OSRB engineering representative, OSRB (Open Source Review Board), OSEC (Open Source Executive Committee)</a:t>
            </a:r>
          </a:p>
          <a:p>
            <a:pPr marL="614363" indent="-342900">
              <a:buFont typeface="Arial"/>
              <a:buChar char="•"/>
            </a:pPr>
            <a:r>
              <a:rPr lang="en-US" sz="1600" dirty="0">
                <a:latin typeface="Calibri" charset="0"/>
                <a:ea typeface="MS PGothic" charset="0"/>
              </a:rPr>
              <a:t>Architecture and linkage reviews for any </a:t>
            </a:r>
            <a:r>
              <a:rPr lang="en-US" sz="1600" dirty="0" err="1">
                <a:latin typeface="Calibri" charset="0"/>
                <a:ea typeface="MS PGothic" charset="0"/>
              </a:rPr>
              <a:t>copyleft</a:t>
            </a:r>
            <a:r>
              <a:rPr lang="en-US" sz="1600" dirty="0">
                <a:latin typeface="Calibri" charset="0"/>
                <a:ea typeface="MS PGothic" charset="0"/>
              </a:rPr>
              <a:t> of partial </a:t>
            </a:r>
            <a:r>
              <a:rPr lang="en-US" sz="1600" dirty="0" err="1">
                <a:latin typeface="Calibri" charset="0"/>
                <a:ea typeface="MS PGothic" charset="0"/>
              </a:rPr>
              <a:t>copyleft</a:t>
            </a:r>
            <a:r>
              <a:rPr lang="en-US" sz="1600" dirty="0">
                <a:latin typeface="Calibri" charset="0"/>
                <a:ea typeface="MS PGothic" charset="0"/>
              </a:rPr>
              <a:t> components would confirm no proprietary source would require redistribution</a:t>
            </a:r>
          </a:p>
        </p:txBody>
      </p:sp>
      <p:sp>
        <p:nvSpPr>
          <p:cNvPr id="26" name="Rectangle 25"/>
          <p:cNvSpPr/>
          <p:nvPr/>
        </p:nvSpPr>
        <p:spPr>
          <a:xfrm>
            <a:off x="246509" y="3107174"/>
            <a:ext cx="11945492" cy="646331"/>
          </a:xfrm>
          <a:prstGeom prst="rect">
            <a:avLst/>
          </a:prstGeom>
        </p:spPr>
        <p:txBody>
          <a:bodyPr wrap="square">
            <a:spAutoFit/>
          </a:bodyPr>
          <a:lstStyle/>
          <a:p>
            <a:r>
              <a:rPr lang="en-US" b="1" dirty="0">
                <a:latin typeface="Calibri" charset="0"/>
                <a:ea typeface="MS PGothic" charset="0"/>
              </a:rPr>
              <a:t>Goal:  ensure that all involved parties have reviewed the audit report, agree on the how the discovered issues have been resolved. </a:t>
            </a:r>
            <a:endParaRPr lang="en-US" b="1" dirty="0"/>
          </a:p>
        </p:txBody>
      </p:sp>
    </p:spTree>
    <p:extLst>
      <p:ext uri="{BB962C8B-B14F-4D97-AF65-F5344CB8AC3E}">
        <p14:creationId xmlns:p14="http://schemas.microsoft.com/office/powerpoint/2010/main" val="1959945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Copyright – What it doesn’t cover</a:t>
            </a:r>
          </a:p>
        </p:txBody>
      </p:sp>
      <p:sp>
        <p:nvSpPr>
          <p:cNvPr id="3" name="Content Placeholder 2"/>
          <p:cNvSpPr>
            <a:spLocks noGrp="1"/>
          </p:cNvSpPr>
          <p:nvPr>
            <p:ph idx="1"/>
          </p:nvPr>
        </p:nvSpPr>
        <p:spPr>
          <a:xfrm>
            <a:off x="623094" y="1600200"/>
            <a:ext cx="10945812" cy="4159600"/>
          </a:xfrm>
        </p:spPr>
        <p:txBody>
          <a:bodyPr>
            <a:spAutoFit/>
          </a:bodyPr>
          <a:lstStyle/>
          <a:p>
            <a:pPr marL="406345" indent="-401583"/>
            <a:r>
              <a:rPr lang="en-US" dirty="0"/>
              <a:t>Copyright protects the expression (not the idea)</a:t>
            </a:r>
          </a:p>
          <a:p>
            <a:pPr marL="406345" indent="-401583"/>
            <a:endParaRPr lang="en-US" dirty="0"/>
          </a:p>
          <a:p>
            <a:pPr marL="406345" indent="-401583"/>
            <a:r>
              <a:rPr lang="en-US" sz="3200" b="1" dirty="0"/>
              <a:t>Merger doctrine </a:t>
            </a:r>
            <a:r>
              <a:rPr lang="en-US" sz="3200" dirty="0"/>
              <a:t>= if the idea underlying the work can be expressed only in one way </a:t>
            </a:r>
            <a:r>
              <a:rPr lang="en-US" sz="3200" dirty="0">
                <a:sym typeface="Wingdings"/>
              </a:rPr>
              <a:t></a:t>
            </a:r>
            <a:r>
              <a:rPr lang="en-US" sz="3200" dirty="0"/>
              <a:t> idea and expression “merge” </a:t>
            </a:r>
            <a:endParaRPr lang="en-US" b="1" dirty="0"/>
          </a:p>
          <a:p>
            <a:pPr marL="406345" indent="-401583"/>
            <a:r>
              <a:rPr lang="en-US" b="1" dirty="0"/>
              <a:t>Fair Use (fair dealing) </a:t>
            </a:r>
            <a:r>
              <a:rPr lang="en-US" dirty="0"/>
              <a:t>= permitted use for limited reasons</a:t>
            </a:r>
          </a:p>
          <a:p>
            <a:pPr marL="1002721" lvl="1" indent="-401583"/>
            <a:r>
              <a:rPr lang="en-US" dirty="0"/>
              <a:t>E.g., commentary, search engines, criticism, parody, news reporting, research, teaching, library archiving and scholarship</a:t>
            </a:r>
            <a:endParaRPr lang="en-US" b="1" dirty="0"/>
          </a:p>
          <a:p>
            <a:pPr marL="406345" indent="-401583"/>
            <a:r>
              <a:rPr lang="en-US" b="1" dirty="0"/>
              <a:t>Public Domain </a:t>
            </a:r>
            <a:r>
              <a:rPr lang="en-US" dirty="0"/>
              <a:t>= works for which © protection has expired or otherwise not protected</a:t>
            </a:r>
          </a:p>
        </p:txBody>
      </p:sp>
    </p:spTree>
    <p:extLst>
      <p:ext uri="{BB962C8B-B14F-4D97-AF65-F5344CB8AC3E}">
        <p14:creationId xmlns:p14="http://schemas.microsoft.com/office/powerpoint/2010/main" val="210975333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p:cNvSpPr>
          <p:nvPr>
            <p:ph type="title"/>
          </p:nvPr>
        </p:nvSpPr>
        <p:spPr/>
        <p:txBody>
          <a:bodyPr/>
          <a:lstStyle/>
          <a:p>
            <a:pPr eaLnBrk="1" hangingPunct="1"/>
            <a:r>
              <a:rPr lang="en-US" dirty="0">
                <a:latin typeface="Calibri" charset="0"/>
                <a:ea typeface="MS PGothic" charset="0"/>
              </a:rPr>
              <a:t>Architecture Review – Example</a:t>
            </a:r>
          </a:p>
        </p:txBody>
      </p:sp>
      <p:sp>
        <p:nvSpPr>
          <p:cNvPr id="35842" name="Text Box 5"/>
          <p:cNvSpPr txBox="1">
            <a:spLocks noChangeArrowheads="1"/>
          </p:cNvSpPr>
          <p:nvPr/>
        </p:nvSpPr>
        <p:spPr bwMode="auto">
          <a:xfrm>
            <a:off x="3346450" y="1604046"/>
            <a:ext cx="884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Proprietary</a:t>
            </a:r>
          </a:p>
        </p:txBody>
      </p:sp>
      <p:sp>
        <p:nvSpPr>
          <p:cNvPr id="35843" name="Text Box 6"/>
          <p:cNvSpPr txBox="1">
            <a:spLocks noChangeArrowheads="1"/>
          </p:cNvSpPr>
          <p:nvPr/>
        </p:nvSpPr>
        <p:spPr bwMode="auto">
          <a:xfrm>
            <a:off x="2914650" y="1219871"/>
            <a:ext cx="7112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Legend</a:t>
            </a:r>
          </a:p>
        </p:txBody>
      </p:sp>
      <p:sp>
        <p:nvSpPr>
          <p:cNvPr id="35844" name="Rectangle 7"/>
          <p:cNvSpPr>
            <a:spLocks noChangeArrowheads="1"/>
          </p:cNvSpPr>
          <p:nvPr/>
        </p:nvSpPr>
        <p:spPr bwMode="auto">
          <a:xfrm>
            <a:off x="2889250" y="1173833"/>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1558007"/>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1923132"/>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288257"/>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2651795"/>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016920"/>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1969171"/>
            <a:ext cx="1485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3</a:t>
            </a:r>
            <a:r>
              <a:rPr lang="en-US" sz="1200" baseline="30000">
                <a:latin typeface="Calibri" charset="0"/>
              </a:rPr>
              <a:t>rd</a:t>
            </a:r>
            <a:r>
              <a:rPr lang="en-US" sz="1200">
                <a:latin typeface="Calibri" charset="0"/>
              </a:rPr>
              <a:t> Party Commercial</a:t>
            </a:r>
          </a:p>
        </p:txBody>
      </p:sp>
      <p:sp>
        <p:nvSpPr>
          <p:cNvPr id="35851" name="Text Box 14"/>
          <p:cNvSpPr txBox="1">
            <a:spLocks noChangeArrowheads="1"/>
          </p:cNvSpPr>
          <p:nvPr/>
        </p:nvSpPr>
        <p:spPr bwMode="auto">
          <a:xfrm>
            <a:off x="3346451" y="2353346"/>
            <a:ext cx="4238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2718471"/>
            <a:ext cx="4874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093121"/>
            <a:ext cx="12000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FOSS Permissive</a:t>
            </a:r>
          </a:p>
        </p:txBody>
      </p:sp>
      <p:sp>
        <p:nvSpPr>
          <p:cNvPr id="35854" name="Line 23"/>
          <p:cNvSpPr>
            <a:spLocks noChangeShapeType="1"/>
          </p:cNvSpPr>
          <p:nvPr/>
        </p:nvSpPr>
        <p:spPr bwMode="auto">
          <a:xfrm>
            <a:off x="3028950" y="4375820"/>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5" name="Line 24"/>
          <p:cNvSpPr>
            <a:spLocks noChangeShapeType="1"/>
          </p:cNvSpPr>
          <p:nvPr/>
        </p:nvSpPr>
        <p:spPr bwMode="auto">
          <a:xfrm>
            <a:off x="3028950" y="4607595"/>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6" name="Text Box 25"/>
          <p:cNvSpPr txBox="1">
            <a:spLocks noChangeArrowheads="1"/>
          </p:cNvSpPr>
          <p:nvPr/>
        </p:nvSpPr>
        <p:spPr bwMode="auto">
          <a:xfrm>
            <a:off x="3841750" y="4274221"/>
            <a:ext cx="9737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Function call</a:t>
            </a:r>
          </a:p>
        </p:txBody>
      </p:sp>
      <p:sp>
        <p:nvSpPr>
          <p:cNvPr id="35857" name="Text Box 26"/>
          <p:cNvSpPr txBox="1">
            <a:spLocks noChangeArrowheads="1"/>
          </p:cNvSpPr>
          <p:nvPr/>
        </p:nvSpPr>
        <p:spPr bwMode="auto">
          <a:xfrm>
            <a:off x="3841751" y="4513932"/>
            <a:ext cx="11858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Socket interface</a:t>
            </a:r>
          </a:p>
        </p:txBody>
      </p:sp>
      <p:sp>
        <p:nvSpPr>
          <p:cNvPr id="35858" name="Text Box 27"/>
          <p:cNvSpPr txBox="1">
            <a:spLocks noChangeArrowheads="1"/>
          </p:cNvSpPr>
          <p:nvPr/>
        </p:nvSpPr>
        <p:spPr bwMode="auto">
          <a:xfrm>
            <a:off x="3162301" y="4218658"/>
            <a:ext cx="3540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429796"/>
            <a:ext cx="339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4847307"/>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1" name="Text Box 30"/>
          <p:cNvSpPr txBox="1">
            <a:spLocks noChangeArrowheads="1"/>
          </p:cNvSpPr>
          <p:nvPr/>
        </p:nvSpPr>
        <p:spPr bwMode="auto">
          <a:xfrm>
            <a:off x="3841751" y="4753646"/>
            <a:ext cx="8747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System call</a:t>
            </a:r>
          </a:p>
        </p:txBody>
      </p:sp>
      <p:sp>
        <p:nvSpPr>
          <p:cNvPr id="35862" name="Text Box 31"/>
          <p:cNvSpPr txBox="1">
            <a:spLocks noChangeArrowheads="1"/>
          </p:cNvSpPr>
          <p:nvPr/>
        </p:nvSpPr>
        <p:spPr bwMode="auto">
          <a:xfrm>
            <a:off x="3143250" y="4672683"/>
            <a:ext cx="3658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110832"/>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4" name="Text Box 33"/>
          <p:cNvSpPr txBox="1">
            <a:spLocks noChangeArrowheads="1"/>
          </p:cNvSpPr>
          <p:nvPr/>
        </p:nvSpPr>
        <p:spPr bwMode="auto">
          <a:xfrm>
            <a:off x="3841751" y="5039396"/>
            <a:ext cx="1147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Shared headers</a:t>
            </a:r>
          </a:p>
        </p:txBody>
      </p:sp>
      <p:sp>
        <p:nvSpPr>
          <p:cNvPr id="35865" name="Text Box 34"/>
          <p:cNvSpPr txBox="1">
            <a:spLocks noChangeArrowheads="1"/>
          </p:cNvSpPr>
          <p:nvPr/>
        </p:nvSpPr>
        <p:spPr bwMode="auto">
          <a:xfrm>
            <a:off x="3143250" y="4956846"/>
            <a:ext cx="37863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425032"/>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7" name="Line 36"/>
          <p:cNvSpPr>
            <a:spLocks noChangeShapeType="1"/>
          </p:cNvSpPr>
          <p:nvPr/>
        </p:nvSpPr>
        <p:spPr bwMode="auto">
          <a:xfrm>
            <a:off x="5319714" y="3261395"/>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8" name="Text Box 37"/>
          <p:cNvSpPr txBox="1">
            <a:spLocks noChangeArrowheads="1"/>
          </p:cNvSpPr>
          <p:nvPr/>
        </p:nvSpPr>
        <p:spPr bwMode="auto">
          <a:xfrm>
            <a:off x="8402639" y="2577183"/>
            <a:ext cx="8794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User Space</a:t>
            </a:r>
          </a:p>
        </p:txBody>
      </p:sp>
      <p:sp>
        <p:nvSpPr>
          <p:cNvPr id="35869" name="Text Box 38"/>
          <p:cNvSpPr txBox="1">
            <a:spLocks noChangeArrowheads="1"/>
          </p:cNvSpPr>
          <p:nvPr/>
        </p:nvSpPr>
        <p:spPr bwMode="auto">
          <a:xfrm>
            <a:off x="8402639" y="3597946"/>
            <a:ext cx="1000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Kernel Space</a:t>
            </a:r>
          </a:p>
        </p:txBody>
      </p:sp>
      <p:sp>
        <p:nvSpPr>
          <p:cNvPr id="35870" name="Text Box 39"/>
          <p:cNvSpPr txBox="1">
            <a:spLocks noChangeArrowheads="1"/>
          </p:cNvSpPr>
          <p:nvPr/>
        </p:nvSpPr>
        <p:spPr bwMode="auto">
          <a:xfrm>
            <a:off x="8402639" y="4777458"/>
            <a:ext cx="8127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Hardware</a:t>
            </a:r>
          </a:p>
        </p:txBody>
      </p:sp>
      <p:sp>
        <p:nvSpPr>
          <p:cNvPr id="35871" name="Rectangle 40"/>
          <p:cNvSpPr>
            <a:spLocks noChangeArrowheads="1"/>
          </p:cNvSpPr>
          <p:nvPr/>
        </p:nvSpPr>
        <p:spPr bwMode="auto">
          <a:xfrm>
            <a:off x="5197476" y="1177008"/>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351757"/>
            <a:ext cx="19012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3" name="Text Box 44"/>
          <p:cNvSpPr txBox="1">
            <a:spLocks noChangeArrowheads="1"/>
          </p:cNvSpPr>
          <p:nvPr/>
        </p:nvSpPr>
        <p:spPr bwMode="auto">
          <a:xfrm>
            <a:off x="5992813" y="3580482"/>
            <a:ext cx="18859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4" name="Text Box 45"/>
          <p:cNvSpPr txBox="1">
            <a:spLocks noChangeArrowheads="1"/>
          </p:cNvSpPr>
          <p:nvPr/>
        </p:nvSpPr>
        <p:spPr bwMode="auto">
          <a:xfrm>
            <a:off x="5992813" y="4744121"/>
            <a:ext cx="18859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5" name="Line 46"/>
          <p:cNvSpPr>
            <a:spLocks noChangeShapeType="1"/>
          </p:cNvSpPr>
          <p:nvPr/>
        </p:nvSpPr>
        <p:spPr bwMode="auto">
          <a:xfrm>
            <a:off x="6807200" y="2693070"/>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6" name="Line 47"/>
          <p:cNvSpPr>
            <a:spLocks noChangeShapeType="1"/>
          </p:cNvSpPr>
          <p:nvPr/>
        </p:nvSpPr>
        <p:spPr bwMode="auto">
          <a:xfrm>
            <a:off x="6807200" y="3944021"/>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7" name="Text Box 48"/>
          <p:cNvSpPr txBox="1">
            <a:spLocks noChangeArrowheads="1"/>
          </p:cNvSpPr>
          <p:nvPr/>
        </p:nvSpPr>
        <p:spPr bwMode="auto">
          <a:xfrm>
            <a:off x="6807200" y="2880396"/>
            <a:ext cx="158408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35878" name="Text Box 49"/>
          <p:cNvSpPr txBox="1">
            <a:spLocks noChangeArrowheads="1"/>
          </p:cNvSpPr>
          <p:nvPr/>
        </p:nvSpPr>
        <p:spPr bwMode="auto">
          <a:xfrm>
            <a:off x="6807200" y="3945608"/>
            <a:ext cx="158408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Tree>
    <p:extLst>
      <p:ext uri="{BB962C8B-B14F-4D97-AF65-F5344CB8AC3E}">
        <p14:creationId xmlns:p14="http://schemas.microsoft.com/office/powerpoint/2010/main" val="56020603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p:cNvSpPr>
          <p:nvPr>
            <p:ph type="title"/>
          </p:nvPr>
        </p:nvSpPr>
        <p:spPr/>
        <p:txBody>
          <a:bodyPr/>
          <a:lstStyle/>
          <a:p>
            <a:pPr eaLnBrk="1" hangingPunct="1"/>
            <a:r>
              <a:rPr lang="en-US">
                <a:latin typeface="Calibri" charset="0"/>
                <a:ea typeface="MS PGothic" charset="0"/>
              </a:rPr>
              <a:t>Linkage Analysis Review</a:t>
            </a:r>
          </a:p>
        </p:txBody>
      </p:sp>
      <p:sp>
        <p:nvSpPr>
          <p:cNvPr id="36866" name="Rectangle 3"/>
          <p:cNvSpPr>
            <a:spLocks noGrp="1"/>
          </p:cNvSpPr>
          <p:nvPr>
            <p:ph idx="1"/>
          </p:nvPr>
        </p:nvSpPr>
        <p:spPr>
          <a:xfrm>
            <a:off x="1752600" y="685800"/>
            <a:ext cx="8458200" cy="3751312"/>
          </a:xfrm>
        </p:spPr>
        <p:txBody>
          <a:bodyPr>
            <a:normAutofit/>
          </a:bodyPr>
          <a:lstStyle/>
          <a:p>
            <a:pPr eaLnBrk="1" hangingPunct="1">
              <a:buFont typeface="Arial"/>
              <a:buChar char="•"/>
            </a:pPr>
            <a:r>
              <a:rPr lang="en-US" sz="2000" dirty="0">
                <a:latin typeface="Calibri" charset="0"/>
                <a:ea typeface="MS PGothic" charset="0"/>
              </a:rPr>
              <a:t>The goal with linkage analysis is to find potentially problematic code combinations at the static and dynamic link level, such as linking a GPL library to proprietary source code component. </a:t>
            </a:r>
          </a:p>
          <a:p>
            <a:pPr eaLnBrk="1" hangingPunct="1">
              <a:buFont typeface="Arial"/>
              <a:buChar char="•"/>
            </a:pPr>
            <a:r>
              <a:rPr lang="en-US" sz="2000" dirty="0">
                <a:latin typeface="Calibri" charset="0"/>
                <a:ea typeface="MS PGothic" charset="0"/>
              </a:rPr>
              <a:t>If a linkage conflict is identified, it is reported to Engineering to resolve it by reworking the source code. </a:t>
            </a:r>
          </a:p>
        </p:txBody>
      </p:sp>
    </p:spTree>
    <p:extLst>
      <p:ext uri="{BB962C8B-B14F-4D97-AF65-F5344CB8AC3E}">
        <p14:creationId xmlns:p14="http://schemas.microsoft.com/office/powerpoint/2010/main" val="188955145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p:cNvSpPr>
          <p:nvPr>
            <p:ph type="title"/>
          </p:nvPr>
        </p:nvSpPr>
        <p:spPr/>
        <p:txBody>
          <a:bodyPr/>
          <a:lstStyle/>
          <a:p>
            <a:pPr eaLnBrk="1" hangingPunct="1"/>
            <a:r>
              <a:rPr lang="en-US">
                <a:latin typeface="Calibri" charset="0"/>
                <a:ea typeface="MS PGothic" charset="0"/>
              </a:rPr>
              <a:t>Approvals</a:t>
            </a:r>
          </a:p>
        </p:txBody>
      </p:sp>
      <p:sp>
        <p:nvSpPr>
          <p:cNvPr id="37890" name="Rectangle 3"/>
          <p:cNvSpPr>
            <a:spLocks noGrp="1"/>
          </p:cNvSpPr>
          <p:nvPr>
            <p:ph idx="1"/>
          </p:nvPr>
        </p:nvSpPr>
        <p:spPr>
          <a:xfrm>
            <a:off x="1752600" y="685800"/>
            <a:ext cx="8458200" cy="1913102"/>
          </a:xfrm>
        </p:spPr>
        <p:txBody>
          <a:bodyPr/>
          <a:lstStyle/>
          <a:p>
            <a:pPr eaLnBrk="1" hangingPunct="1">
              <a:buFont typeface="Arial"/>
              <a:buChar char="•"/>
            </a:pPr>
            <a:r>
              <a:rPr lang="en-US" sz="2000" dirty="0">
                <a:latin typeface="Calibri" charset="0"/>
                <a:ea typeface="MS PGothic" charset="0"/>
              </a:rPr>
              <a:t>In this step, the software component is either approved for usage in the product or not. </a:t>
            </a:r>
          </a:p>
          <a:p>
            <a:pPr eaLnBrk="1" hangingPunct="1">
              <a:buFont typeface="Arial"/>
              <a:buChar char="•"/>
            </a:pPr>
            <a:r>
              <a:rPr lang="en-US" sz="2000" dirty="0">
                <a:latin typeface="Calibri" charset="0"/>
                <a:ea typeface="MS PGothic" charset="0"/>
              </a:rPr>
              <a:t>The approval comes from the OSRB.</a:t>
            </a:r>
          </a:p>
        </p:txBody>
      </p:sp>
      <p:sp>
        <p:nvSpPr>
          <p:cNvPr id="37891" name="AutoShape 5"/>
          <p:cNvSpPr>
            <a:spLocks noChangeArrowheads="1"/>
          </p:cNvSpPr>
          <p:nvPr/>
        </p:nvSpPr>
        <p:spPr bwMode="auto">
          <a:xfrm>
            <a:off x="3932238" y="356711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5400000">
            <a:off x="3088482" y="4034632"/>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a:solidFill>
                  <a:srgbClr val="000000"/>
                </a:solidFill>
                <a:latin typeface="Calibri" charset="0"/>
              </a:rPr>
              <a:t>Incoming: </a:t>
            </a:r>
          </a:p>
          <a:p>
            <a:pPr algn="ctr">
              <a:lnSpc>
                <a:spcPct val="65000"/>
              </a:lnSpc>
            </a:pPr>
            <a:r>
              <a:rPr lang="en-US" sz="1100" b="1">
                <a:solidFill>
                  <a:srgbClr val="000000"/>
                </a:solidFill>
                <a:latin typeface="Calibri" charset="0"/>
              </a:rPr>
              <a:t>FOSS</a:t>
            </a:r>
            <a:endParaRPr lang="en-US" sz="1100" b="1" i="1">
              <a:solidFill>
                <a:srgbClr val="000000"/>
              </a:solidFill>
              <a:latin typeface="Calibri" charset="0"/>
            </a:endParaRPr>
          </a:p>
        </p:txBody>
      </p:sp>
      <p:sp>
        <p:nvSpPr>
          <p:cNvPr id="37893" name="Rectangle 78"/>
          <p:cNvSpPr>
            <a:spLocks noChangeArrowheads="1"/>
          </p:cNvSpPr>
          <p:nvPr/>
        </p:nvSpPr>
        <p:spPr bwMode="auto">
          <a:xfrm rot="-5400000">
            <a:off x="8932863" y="403701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a:solidFill>
                  <a:srgbClr val="000000"/>
                </a:solidFill>
                <a:latin typeface="Calibri" charset="0"/>
              </a:rPr>
              <a:t>Outgoing: </a:t>
            </a:r>
          </a:p>
          <a:p>
            <a:pPr algn="ctr">
              <a:lnSpc>
                <a:spcPct val="70000"/>
              </a:lnSpc>
            </a:pPr>
            <a:r>
              <a:rPr lang="en-US" sz="1100" b="1">
                <a:solidFill>
                  <a:srgbClr val="000000"/>
                </a:solidFill>
                <a:latin typeface="Calibri" charset="0"/>
              </a:rPr>
              <a:t>FOSS + Mods</a:t>
            </a:r>
          </a:p>
        </p:txBody>
      </p:sp>
      <p:cxnSp>
        <p:nvCxnSpPr>
          <p:cNvPr id="37894" name="AutoShape 9"/>
          <p:cNvCxnSpPr>
            <a:cxnSpLocks noChangeShapeType="1"/>
            <a:stCxn id="37892" idx="2"/>
            <a:endCxn id="37891" idx="0"/>
          </p:cNvCxnSpPr>
          <p:nvPr/>
        </p:nvCxnSpPr>
        <p:spPr bwMode="auto">
          <a:xfrm>
            <a:off x="3690939" y="4464050"/>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895" name="AutoShape 10"/>
          <p:cNvCxnSpPr>
            <a:cxnSpLocks noChangeShapeType="1"/>
            <a:stCxn id="37891" idx="2"/>
          </p:cNvCxnSpPr>
          <p:nvPr/>
        </p:nvCxnSpPr>
        <p:spPr bwMode="auto">
          <a:xfrm>
            <a:off x="8435975" y="446405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5828297" y="373380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Approvals</a:t>
            </a:r>
            <a:endParaRPr lang="en-US" sz="1000" b="1" i="1">
              <a:solidFill>
                <a:srgbClr val="000000"/>
              </a:solidFill>
            </a:endParaRPr>
          </a:p>
        </p:txBody>
      </p:sp>
      <p:sp>
        <p:nvSpPr>
          <p:cNvPr id="37897" name="Rectangle 78"/>
          <p:cNvSpPr>
            <a:spLocks noChangeArrowheads="1"/>
          </p:cNvSpPr>
          <p:nvPr/>
        </p:nvSpPr>
        <p:spPr bwMode="auto">
          <a:xfrm rot="10800000">
            <a:off x="4156904" y="394652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74416" y="394017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888240" y="393858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80866" y="394652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50816" y="394493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46104" y="39385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41391" y="39385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36679" y="393382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38316" y="393541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60838" y="439420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67798760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p:cNvSpPr>
          <p:nvPr>
            <p:ph type="title"/>
          </p:nvPr>
        </p:nvSpPr>
        <p:spPr/>
        <p:txBody>
          <a:bodyPr/>
          <a:lstStyle/>
          <a:p>
            <a:pPr eaLnBrk="1" hangingPunct="1"/>
            <a:r>
              <a:rPr lang="en-US">
                <a:latin typeface="Calibri" charset="0"/>
                <a:ea typeface="MS PGothic" charset="0"/>
              </a:rPr>
              <a:t>Registration</a:t>
            </a:r>
          </a:p>
        </p:txBody>
      </p:sp>
      <p:sp>
        <p:nvSpPr>
          <p:cNvPr id="38914" name="Rectangle 3"/>
          <p:cNvSpPr>
            <a:spLocks noGrp="1"/>
          </p:cNvSpPr>
          <p:nvPr>
            <p:ph idx="1"/>
          </p:nvPr>
        </p:nvSpPr>
        <p:spPr>
          <a:xfrm>
            <a:off x="1752600" y="685800"/>
            <a:ext cx="8458200" cy="1784862"/>
          </a:xfrm>
        </p:spPr>
        <p:txBody>
          <a:bodyPr/>
          <a:lstStyle/>
          <a:p>
            <a:pPr eaLnBrk="1" hangingPunct="1">
              <a:buFont typeface="Arial"/>
              <a:buChar char="•"/>
            </a:pPr>
            <a:r>
              <a:rPr lang="en-US" sz="2000" dirty="0">
                <a:latin typeface="Calibri" charset="0"/>
                <a:ea typeface="MS PGothic" charset="0"/>
              </a:rPr>
              <a:t>Once is software component has been approved for usage in a product, its compliance ticket will be update to reflect the approval and it will be added to the software inventory that tracks FOSS that used in products. </a:t>
            </a:r>
          </a:p>
        </p:txBody>
      </p:sp>
      <p:sp>
        <p:nvSpPr>
          <p:cNvPr id="38915" name="AutoShape 5"/>
          <p:cNvSpPr>
            <a:spLocks noChangeArrowheads="1"/>
          </p:cNvSpPr>
          <p:nvPr/>
        </p:nvSpPr>
        <p:spPr bwMode="auto">
          <a:xfrm>
            <a:off x="3522981" y="2350454"/>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5400000">
            <a:off x="2679225" y="2816385"/>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a:solidFill>
                  <a:srgbClr val="000000"/>
                </a:solidFill>
                <a:latin typeface="Calibri" charset="0"/>
              </a:rPr>
              <a:t>Incoming: </a:t>
            </a:r>
          </a:p>
          <a:p>
            <a:pPr algn="ctr">
              <a:lnSpc>
                <a:spcPct val="65000"/>
              </a:lnSpc>
            </a:pPr>
            <a:r>
              <a:rPr lang="en-US" sz="1100" b="1">
                <a:solidFill>
                  <a:srgbClr val="000000"/>
                </a:solidFill>
                <a:latin typeface="Calibri" charset="0"/>
              </a:rPr>
              <a:t>FOSS</a:t>
            </a:r>
            <a:endParaRPr lang="en-US" sz="1100" b="1" i="1">
              <a:solidFill>
                <a:srgbClr val="000000"/>
              </a:solidFill>
              <a:latin typeface="Calibri" charset="0"/>
            </a:endParaRPr>
          </a:p>
        </p:txBody>
      </p:sp>
      <p:sp>
        <p:nvSpPr>
          <p:cNvPr id="38917" name="Rectangle 78"/>
          <p:cNvSpPr>
            <a:spLocks noChangeArrowheads="1"/>
          </p:cNvSpPr>
          <p:nvPr/>
        </p:nvSpPr>
        <p:spPr bwMode="auto">
          <a:xfrm rot="-5400000">
            <a:off x="8523605" y="2820353"/>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a:solidFill>
                  <a:srgbClr val="000000"/>
                </a:solidFill>
                <a:latin typeface="Calibri" charset="0"/>
              </a:rPr>
              <a:t>Outgoing: </a:t>
            </a:r>
          </a:p>
          <a:p>
            <a:pPr algn="ctr">
              <a:lnSpc>
                <a:spcPct val="70000"/>
              </a:lnSpc>
            </a:pPr>
            <a:r>
              <a:rPr lang="en-US" sz="1100" b="1">
                <a:solidFill>
                  <a:srgbClr val="000000"/>
                </a:solidFill>
                <a:latin typeface="Calibri" charset="0"/>
              </a:rPr>
              <a:t>FOSS + Mods</a:t>
            </a:r>
          </a:p>
        </p:txBody>
      </p:sp>
      <p:cxnSp>
        <p:nvCxnSpPr>
          <p:cNvPr id="38918" name="AutoShape 9"/>
          <p:cNvCxnSpPr>
            <a:cxnSpLocks noChangeShapeType="1"/>
            <a:stCxn id="38916" idx="2"/>
            <a:endCxn id="38915" idx="0"/>
          </p:cNvCxnSpPr>
          <p:nvPr/>
        </p:nvCxnSpPr>
        <p:spPr bwMode="auto">
          <a:xfrm>
            <a:off x="3281680" y="3247390"/>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19" name="AutoShape 10"/>
          <p:cNvCxnSpPr>
            <a:cxnSpLocks noChangeShapeType="1"/>
            <a:stCxn id="38915" idx="2"/>
          </p:cNvCxnSpPr>
          <p:nvPr/>
        </p:nvCxnSpPr>
        <p:spPr bwMode="auto">
          <a:xfrm>
            <a:off x="8026719" y="3247391"/>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5807977" y="25171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Registration</a:t>
            </a:r>
            <a:endParaRPr lang="en-US" sz="1000" b="1" i="1">
              <a:solidFill>
                <a:srgbClr val="000000"/>
              </a:solidFill>
            </a:endParaRPr>
          </a:p>
        </p:txBody>
      </p:sp>
      <p:sp>
        <p:nvSpPr>
          <p:cNvPr id="38921" name="Rectangle 78"/>
          <p:cNvSpPr>
            <a:spLocks noChangeArrowheads="1"/>
          </p:cNvSpPr>
          <p:nvPr/>
        </p:nvSpPr>
        <p:spPr bwMode="auto">
          <a:xfrm rot="10800000">
            <a:off x="3747646" y="27298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165159" y="27235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478982" y="27219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4971609" y="2729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373247" y="27282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236846" y="27219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632134" y="27219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27421" y="27171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27471" y="27187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751580" y="317754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0"/>
          <p:cNvSpPr/>
          <p:nvPr/>
        </p:nvSpPr>
        <p:spPr>
          <a:xfrm>
            <a:off x="335280" y="4173200"/>
            <a:ext cx="11292840" cy="2031325"/>
          </a:xfrm>
          <a:prstGeom prst="rect">
            <a:avLst/>
          </a:prstGeom>
        </p:spPr>
        <p:txBody>
          <a:bodyPr wrap="square">
            <a:spAutoFit/>
          </a:bodyPr>
          <a:lstStyle/>
          <a:p>
            <a:pPr>
              <a:buFont typeface="Arial"/>
              <a:buChar char="•"/>
            </a:pPr>
            <a:r>
              <a:rPr lang="en-US" dirty="0">
                <a:latin typeface="Calibri" charset="0"/>
                <a:ea typeface="MS PGothic" charset="0"/>
              </a:rPr>
              <a:t>A software component is approved based on a specific version and usage model in a specific product version. </a:t>
            </a:r>
          </a:p>
          <a:p>
            <a:pPr>
              <a:buFont typeface="Arial"/>
              <a:buChar char="•"/>
            </a:pPr>
            <a:r>
              <a:rPr lang="en-US" dirty="0">
                <a:latin typeface="Calibri" charset="0"/>
                <a:ea typeface="MS PGothic" charset="0"/>
              </a:rPr>
              <a:t>If a new version of this software component is available, engineering teams need to go through the process again to get approval for using the new version. </a:t>
            </a:r>
          </a:p>
          <a:p>
            <a:pPr>
              <a:buFont typeface="Arial"/>
              <a:buChar char="•"/>
            </a:pPr>
            <a:r>
              <a:rPr lang="en-US" dirty="0">
                <a:latin typeface="Calibri" charset="0"/>
                <a:ea typeface="MS PGothic" charset="0"/>
              </a:rPr>
              <a:t>If engineering teams want to use the same software component in a different product, they need to issue a new request. </a:t>
            </a:r>
          </a:p>
          <a:p>
            <a:pPr>
              <a:buFont typeface="Arial"/>
              <a:buChar char="•"/>
            </a:pPr>
            <a:r>
              <a:rPr lang="en-US" dirty="0">
                <a:latin typeface="Calibri" charset="0"/>
                <a:ea typeface="MS PGothic" charset="0"/>
              </a:rPr>
              <a:t>Approvals are dependent on usage models and for instance, a GPL software component that is approved for inclusion in Product A will not be approved for inclusion in Product B based on a different usage model. </a:t>
            </a:r>
          </a:p>
        </p:txBody>
      </p:sp>
    </p:spTree>
    <p:extLst>
      <p:ext uri="{BB962C8B-B14F-4D97-AF65-F5344CB8AC3E}">
        <p14:creationId xmlns:p14="http://schemas.microsoft.com/office/powerpoint/2010/main" val="175802651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p:cNvSpPr>
          <p:nvPr>
            <p:ph type="title"/>
          </p:nvPr>
        </p:nvSpPr>
        <p:spPr/>
        <p:txBody>
          <a:bodyPr/>
          <a:lstStyle/>
          <a:p>
            <a:pPr eaLnBrk="1" hangingPunct="1"/>
            <a:r>
              <a:rPr lang="en-US">
                <a:latin typeface="Calibri" charset="0"/>
                <a:ea typeface="MS PGothic" charset="0"/>
              </a:rPr>
              <a:t>Notices</a:t>
            </a:r>
          </a:p>
        </p:txBody>
      </p:sp>
      <p:sp>
        <p:nvSpPr>
          <p:cNvPr id="40962" name="Rectangle 3"/>
          <p:cNvSpPr>
            <a:spLocks noGrp="1"/>
          </p:cNvSpPr>
          <p:nvPr>
            <p:ph idx="1"/>
          </p:nvPr>
        </p:nvSpPr>
        <p:spPr>
          <a:xfrm>
            <a:off x="1203960" y="3810001"/>
            <a:ext cx="8458200" cy="2438887"/>
          </a:xfrm>
        </p:spPr>
        <p:txBody>
          <a:bodyPr/>
          <a:lstStyle/>
          <a:p>
            <a:pPr eaLnBrk="1" hangingPunct="1">
              <a:buFont typeface="Arial"/>
              <a:buChar char="•"/>
            </a:pPr>
            <a:r>
              <a:rPr lang="en-US" sz="2000" dirty="0">
                <a:latin typeface="Calibri" charset="0"/>
                <a:ea typeface="MS PGothic" charset="0"/>
              </a:rPr>
              <a:t>Companies using FOSS in a commercial product must:</a:t>
            </a:r>
          </a:p>
          <a:p>
            <a:pPr lvl="1" eaLnBrk="1" hangingPunct="1"/>
            <a:r>
              <a:rPr lang="en-US" sz="1800" dirty="0">
                <a:latin typeface="Calibri" charset="0"/>
                <a:ea typeface="MS PGothic" charset="0"/>
              </a:rPr>
              <a:t>Acknowledge the use of FOSS by providing full copyright and attribution notices </a:t>
            </a:r>
          </a:p>
          <a:p>
            <a:pPr lvl="1" eaLnBrk="1" hangingPunct="1"/>
            <a:r>
              <a:rPr lang="en-US" sz="1800" dirty="0">
                <a:latin typeface="Calibri" charset="0"/>
                <a:ea typeface="MS PGothic" charset="0"/>
              </a:rPr>
              <a:t>Inform the end user of their product on how to obtain a copy of the FOSS source code (when applicable, for example in the case of GPL and LGPL)</a:t>
            </a:r>
          </a:p>
          <a:p>
            <a:pPr lvl="1" eaLnBrk="1" hangingPunct="1"/>
            <a:r>
              <a:rPr lang="en-US" sz="1800" dirty="0">
                <a:latin typeface="Calibri" charset="0"/>
                <a:ea typeface="MS PGothic" charset="0"/>
              </a:rPr>
              <a:t>Reproduce the entire text of the license agreements for the FOSS code included in the product. </a:t>
            </a:r>
          </a:p>
        </p:txBody>
      </p:sp>
      <p:sp>
        <p:nvSpPr>
          <p:cNvPr id="40963" name="AutoShape 5"/>
          <p:cNvSpPr>
            <a:spLocks noChangeArrowheads="1"/>
          </p:cNvSpPr>
          <p:nvPr/>
        </p:nvSpPr>
        <p:spPr bwMode="auto">
          <a:xfrm>
            <a:off x="3148013" y="2119497"/>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5400000">
            <a:off x="2304257" y="258701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a:solidFill>
                  <a:srgbClr val="000000"/>
                </a:solidFill>
                <a:latin typeface="Calibri" charset="0"/>
              </a:rPr>
              <a:t>Incoming: </a:t>
            </a:r>
          </a:p>
          <a:p>
            <a:pPr algn="ctr">
              <a:lnSpc>
                <a:spcPct val="65000"/>
              </a:lnSpc>
            </a:pPr>
            <a:r>
              <a:rPr lang="en-US" sz="1100" b="1">
                <a:solidFill>
                  <a:srgbClr val="000000"/>
                </a:solidFill>
                <a:latin typeface="Calibri" charset="0"/>
              </a:rPr>
              <a:t>FOSS</a:t>
            </a:r>
            <a:endParaRPr lang="en-US" sz="1100" b="1" i="1">
              <a:solidFill>
                <a:srgbClr val="000000"/>
              </a:solidFill>
              <a:latin typeface="Calibri" charset="0"/>
            </a:endParaRPr>
          </a:p>
        </p:txBody>
      </p:sp>
      <p:sp>
        <p:nvSpPr>
          <p:cNvPr id="40965" name="Rectangle 78"/>
          <p:cNvSpPr>
            <a:spLocks noChangeArrowheads="1"/>
          </p:cNvSpPr>
          <p:nvPr/>
        </p:nvSpPr>
        <p:spPr bwMode="auto">
          <a:xfrm rot="-5400000">
            <a:off x="8148638" y="2589396"/>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a:solidFill>
                  <a:srgbClr val="000000"/>
                </a:solidFill>
                <a:latin typeface="Calibri" charset="0"/>
              </a:rPr>
              <a:t>Outgoing: </a:t>
            </a:r>
          </a:p>
          <a:p>
            <a:pPr algn="ctr">
              <a:lnSpc>
                <a:spcPct val="70000"/>
              </a:lnSpc>
            </a:pPr>
            <a:r>
              <a:rPr lang="en-US" sz="1100" b="1">
                <a:solidFill>
                  <a:srgbClr val="000000"/>
                </a:solidFill>
                <a:latin typeface="Calibri" charset="0"/>
              </a:rPr>
              <a:t>FOSS + Mods</a:t>
            </a:r>
          </a:p>
        </p:txBody>
      </p:sp>
      <p:cxnSp>
        <p:nvCxnSpPr>
          <p:cNvPr id="40966" name="AutoShape 9"/>
          <p:cNvCxnSpPr>
            <a:cxnSpLocks noChangeShapeType="1"/>
            <a:stCxn id="40964" idx="2"/>
            <a:endCxn id="40963" idx="0"/>
          </p:cNvCxnSpPr>
          <p:nvPr/>
        </p:nvCxnSpPr>
        <p:spPr bwMode="auto">
          <a:xfrm>
            <a:off x="2906714" y="3016433"/>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967" name="AutoShape 10"/>
          <p:cNvCxnSpPr>
            <a:cxnSpLocks noChangeShapeType="1"/>
            <a:stCxn id="40963" idx="2"/>
          </p:cNvCxnSpPr>
          <p:nvPr/>
        </p:nvCxnSpPr>
        <p:spPr bwMode="auto">
          <a:xfrm>
            <a:off x="7651750" y="3016434"/>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5837822" y="228618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Notices</a:t>
            </a:r>
            <a:endParaRPr lang="en-US" sz="1000" b="1" i="1">
              <a:solidFill>
                <a:srgbClr val="000000"/>
              </a:solidFill>
            </a:endParaRPr>
          </a:p>
        </p:txBody>
      </p:sp>
      <p:sp>
        <p:nvSpPr>
          <p:cNvPr id="40969" name="Rectangle 78"/>
          <p:cNvSpPr>
            <a:spLocks noChangeArrowheads="1"/>
          </p:cNvSpPr>
          <p:nvPr/>
        </p:nvSpPr>
        <p:spPr bwMode="auto">
          <a:xfrm rot="10800000">
            <a:off x="3372679" y="2498909"/>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90191" y="2492559"/>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104015" y="2490972"/>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96641" y="249890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5006217" y="2497322"/>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401504" y="249097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57166" y="249097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52454" y="248620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54091" y="248779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76613" y="2946583"/>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0" name="Rectangle 3"/>
          <p:cNvSpPr txBox="1">
            <a:spLocks/>
          </p:cNvSpPr>
          <p:nvPr/>
        </p:nvSpPr>
        <p:spPr>
          <a:xfrm>
            <a:off x="1249680" y="792480"/>
            <a:ext cx="8458200" cy="1295400"/>
          </a:xfrm>
          <a:prstGeom prst="rect">
            <a:avLst/>
          </a:prstGeom>
          <a:noFill/>
          <a:ln w="3175" cap="sq">
            <a:noFill/>
            <a:miter lim="800000"/>
          </a:ln>
        </p:spPr>
        <p:txBody>
          <a:bodyPr vert="horz" wrap="square" lIns="252000" tIns="180000" rIns="180000" bIns="216000" rtlCol="0">
            <a:normAutofit lnSpcReduction="10000"/>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2000" b="1" i="0" u="none" strike="noStrike" kern="1200" cap="none" spc="0" normalizeH="0" baseline="0" noProof="0" dirty="0">
                <a:ln>
                  <a:noFill/>
                </a:ln>
                <a:solidFill>
                  <a:schemeClr val="tx1"/>
                </a:solidFill>
                <a:effectLst/>
                <a:uLnTx/>
                <a:uFillTx/>
                <a:latin typeface="Calibri" charset="0"/>
                <a:ea typeface="MS PGothic" charset="0"/>
                <a:cs typeface="+mn-cs"/>
              </a:rPr>
              <a:t>In this step of the compliance due diligence, the OSRB Chair prepares the notices and passes it to the appropriate departments for fulfillment </a:t>
            </a:r>
          </a:p>
        </p:txBody>
      </p:sp>
    </p:spTree>
    <p:extLst>
      <p:ext uri="{BB962C8B-B14F-4D97-AF65-F5344CB8AC3E}">
        <p14:creationId xmlns:p14="http://schemas.microsoft.com/office/powerpoint/2010/main" val="3664314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p:cNvSpPr>
          <p:nvPr>
            <p:ph type="title"/>
          </p:nvPr>
        </p:nvSpPr>
        <p:spPr/>
        <p:txBody>
          <a:bodyPr/>
          <a:lstStyle/>
          <a:p>
            <a:pPr eaLnBrk="1" hangingPunct="1"/>
            <a:r>
              <a:rPr lang="en-US">
                <a:latin typeface="Calibri" charset="0"/>
                <a:ea typeface="MS PGothic" charset="0"/>
              </a:rPr>
              <a:t>Pre-Distribution Verifications</a:t>
            </a:r>
          </a:p>
        </p:txBody>
      </p:sp>
      <p:sp>
        <p:nvSpPr>
          <p:cNvPr id="43011" name="AutoShape 5"/>
          <p:cNvSpPr>
            <a:spLocks noChangeArrowheads="1"/>
          </p:cNvSpPr>
          <p:nvPr/>
        </p:nvSpPr>
        <p:spPr bwMode="auto">
          <a:xfrm>
            <a:off x="2757488"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5400000">
            <a:off x="1913732"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a:solidFill>
                  <a:srgbClr val="000000"/>
                </a:solidFill>
                <a:latin typeface="Calibri" charset="0"/>
              </a:rPr>
              <a:t>Incoming: </a:t>
            </a:r>
          </a:p>
          <a:p>
            <a:pPr algn="ctr">
              <a:lnSpc>
                <a:spcPct val="65000"/>
              </a:lnSpc>
            </a:pPr>
            <a:r>
              <a:rPr lang="en-US" sz="1100" b="1">
                <a:solidFill>
                  <a:srgbClr val="000000"/>
                </a:solidFill>
                <a:latin typeface="Calibri" charset="0"/>
              </a:rPr>
              <a:t>FOSS</a:t>
            </a:r>
            <a:endParaRPr lang="en-US" sz="1100" b="1" i="1">
              <a:solidFill>
                <a:srgbClr val="000000"/>
              </a:solidFill>
              <a:latin typeface="Calibri" charset="0"/>
            </a:endParaRPr>
          </a:p>
        </p:txBody>
      </p:sp>
      <p:sp>
        <p:nvSpPr>
          <p:cNvPr id="43013" name="Rectangle 78"/>
          <p:cNvSpPr>
            <a:spLocks noChangeArrowheads="1"/>
          </p:cNvSpPr>
          <p:nvPr/>
        </p:nvSpPr>
        <p:spPr bwMode="auto">
          <a:xfrm rot="-5400000">
            <a:off x="7758113"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a:solidFill>
                  <a:srgbClr val="000000"/>
                </a:solidFill>
                <a:latin typeface="Calibri" charset="0"/>
              </a:rPr>
              <a:t>Outgoing: </a:t>
            </a:r>
          </a:p>
          <a:p>
            <a:pPr algn="ctr">
              <a:lnSpc>
                <a:spcPct val="70000"/>
              </a:lnSpc>
            </a:pPr>
            <a:r>
              <a:rPr lang="en-US" sz="1100" b="1">
                <a:solidFill>
                  <a:srgbClr val="000000"/>
                </a:solidFill>
                <a:latin typeface="Calibri" charset="0"/>
              </a:rPr>
              <a:t>FOSS + Mods</a:t>
            </a:r>
          </a:p>
        </p:txBody>
      </p:sp>
      <p:cxnSp>
        <p:nvCxnSpPr>
          <p:cNvPr id="43014" name="AutoShape 9"/>
          <p:cNvCxnSpPr>
            <a:cxnSpLocks noChangeShapeType="1"/>
            <a:stCxn id="43012" idx="2"/>
            <a:endCxn id="43011" idx="0"/>
          </p:cNvCxnSpPr>
          <p:nvPr/>
        </p:nvCxnSpPr>
        <p:spPr bwMode="auto">
          <a:xfrm>
            <a:off x="2516189" y="2371090"/>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15" name="AutoShape 10"/>
          <p:cNvCxnSpPr>
            <a:cxnSpLocks noChangeShapeType="1"/>
            <a:stCxn id="43011" idx="2"/>
          </p:cNvCxnSpPr>
          <p:nvPr/>
        </p:nvCxnSpPr>
        <p:spPr bwMode="auto">
          <a:xfrm>
            <a:off x="7261225"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5844172"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3017" name="Rectangle 78"/>
          <p:cNvSpPr>
            <a:spLocks noChangeArrowheads="1"/>
          </p:cNvSpPr>
          <p:nvPr/>
        </p:nvSpPr>
        <p:spPr bwMode="auto">
          <a:xfrm rot="10800000">
            <a:off x="2982154"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3399666"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3713490"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4206116"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4607755"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5010979"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5406266"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6261929"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6663566"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2986088"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Component has been approved for usage</a:t>
            </a:r>
          </a:p>
          <a:p>
            <a:pPr marL="614363" indent="-342900">
              <a:buFont typeface="Arial"/>
              <a:buChar char="•"/>
            </a:pPr>
            <a:r>
              <a:rPr lang="en-US" sz="1600" dirty="0">
                <a:latin typeface="Calibri" charset="0"/>
                <a:ea typeface="MS PGothic" charset="0"/>
              </a:rPr>
              <a:t>Component it has been registered in the software inventory </a:t>
            </a:r>
          </a:p>
          <a:p>
            <a:pPr marL="614363" indent="-342900">
              <a:buFont typeface="Arial"/>
              <a:buChar char="•"/>
            </a:pPr>
            <a:r>
              <a:rPr lang="en-US" sz="1600" dirty="0">
                <a:latin typeface="Calibri" charset="0"/>
                <a:ea typeface="MS PGothic" charset="0"/>
              </a:rPr>
              <a:t>All notices have been captured and sent for fulfillment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5"/>
          <p:cNvSpPr txBox="1">
            <a:spLocks/>
          </p:cNvSpPr>
          <p:nvPr/>
        </p:nvSpPr>
        <p:spPr>
          <a:xfrm>
            <a:off x="7528560" y="37360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14363" indent="-342900">
              <a:buFont typeface="Arial"/>
              <a:buChar char="•"/>
            </a:pPr>
            <a:r>
              <a:rPr lang="en-US" sz="1600" dirty="0">
                <a:latin typeface="Calibri" charset="0"/>
                <a:ea typeface="MS PGothic" charset="0"/>
              </a:rPr>
              <a:t>The method and mode of distribution has been determined</a:t>
            </a:r>
          </a:p>
          <a:p>
            <a:pPr marL="614363" indent="-342900">
              <a:buFont typeface="Arial"/>
              <a:buChar char="•"/>
            </a:pPr>
            <a:r>
              <a:rPr lang="en-US" sz="1600" dirty="0">
                <a:latin typeface="Calibri" charset="0"/>
                <a:ea typeface="MS PGothic" charset="0"/>
              </a:rPr>
              <a:t>Ensure that all the pre-distribution verifications have been successfully completed </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p>
          <a:p>
            <a:pPr marL="614363" indent="-342900">
              <a:buFont typeface="Arial"/>
              <a:buChar char="•"/>
            </a:pPr>
            <a:r>
              <a:rPr lang="en-US" sz="1600" dirty="0">
                <a:latin typeface="Calibri" charset="0"/>
                <a:ea typeface="MS PGothic" charset="0"/>
              </a:rPr>
              <a:t>Verify FOSS packages destined for distribution have been identified and approved</a:t>
            </a:r>
          </a:p>
          <a:p>
            <a:pPr marL="614363" indent="-342900">
              <a:buFont typeface="Arial"/>
              <a:buChar char="•"/>
            </a:pPr>
            <a:r>
              <a:rPr lang="en-US" sz="1600" dirty="0">
                <a:latin typeface="Calibri" charset="0"/>
                <a:ea typeface="MS PGothic" charset="0"/>
              </a:rPr>
              <a:t>Verify the source code packages (including modifications) have been match the binary equivalents shipping in the product</a:t>
            </a:r>
          </a:p>
          <a:p>
            <a:pPr marL="614363" indent="-342900">
              <a:buFont typeface="Arial"/>
              <a:buChar char="•"/>
            </a:pPr>
            <a:r>
              <a:rPr lang="en-US" sz="1600" dirty="0">
                <a:latin typeface="Calibri" charset="0"/>
                <a:ea typeface="MS PGothic" charset="0"/>
              </a:rPr>
              <a:t>Verify All appropriate notices have been included to inform end-users of their right to request source code for identified FOSS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9" y="3107174"/>
            <a:ext cx="11945492" cy="369332"/>
          </a:xfrm>
          <a:prstGeom prst="rect">
            <a:avLst/>
          </a:prstGeom>
        </p:spPr>
        <p:txBody>
          <a:bodyPr wrap="square">
            <a:spAutoFit/>
          </a:bodyPr>
          <a:lstStyle/>
          <a:p>
            <a:r>
              <a:rPr lang="en-US" b="1" dirty="0">
                <a:latin typeface="Calibri" charset="0"/>
                <a:ea typeface="MS PGothic" charset="0"/>
              </a:rPr>
              <a:t>Goal: ensure that all steps required for meeting the obligations are planned to be met </a:t>
            </a:r>
            <a:endParaRPr lang="en-US" b="1" dirty="0"/>
          </a:p>
        </p:txBody>
      </p:sp>
    </p:spTree>
    <p:extLst>
      <p:ext uri="{BB962C8B-B14F-4D97-AF65-F5344CB8AC3E}">
        <p14:creationId xmlns:p14="http://schemas.microsoft.com/office/powerpoint/2010/main" val="24131603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p:cNvSpPr>
          <p:nvPr>
            <p:ph type="title"/>
          </p:nvPr>
        </p:nvSpPr>
        <p:spPr/>
        <p:txBody>
          <a:bodyPr/>
          <a:lstStyle/>
          <a:p>
            <a:pPr eaLnBrk="1" hangingPunct="1"/>
            <a:r>
              <a:rPr lang="en-US">
                <a:latin typeface="Calibri" charset="0"/>
                <a:ea typeface="MS PGothic" charset="0"/>
              </a:rPr>
              <a:t>Distribution</a:t>
            </a:r>
          </a:p>
        </p:txBody>
      </p:sp>
      <p:sp>
        <p:nvSpPr>
          <p:cNvPr id="46083" name="AutoShape 5"/>
          <p:cNvSpPr>
            <a:spLocks noChangeArrowheads="1"/>
          </p:cNvSpPr>
          <p:nvPr/>
        </p:nvSpPr>
        <p:spPr bwMode="auto">
          <a:xfrm>
            <a:off x="3157221" y="1119189"/>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58512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a:solidFill>
                  <a:srgbClr val="000000"/>
                </a:solidFill>
                <a:latin typeface="Calibri" charset="0"/>
              </a:rPr>
              <a:t>Incoming: </a:t>
            </a:r>
          </a:p>
          <a:p>
            <a:pPr algn="ctr">
              <a:lnSpc>
                <a:spcPct val="65000"/>
              </a:lnSpc>
            </a:pPr>
            <a:r>
              <a:rPr lang="en-US" sz="1100" b="1">
                <a:solidFill>
                  <a:srgbClr val="000000"/>
                </a:solidFill>
                <a:latin typeface="Calibri" charset="0"/>
              </a:rPr>
              <a:t>FOSS</a:t>
            </a:r>
            <a:endParaRPr lang="en-US" sz="1100" b="1" i="1">
              <a:solidFill>
                <a:srgbClr val="000000"/>
              </a:solidFill>
              <a:latin typeface="Calibri" charset="0"/>
            </a:endParaRPr>
          </a:p>
        </p:txBody>
      </p:sp>
      <p:sp>
        <p:nvSpPr>
          <p:cNvPr id="46085" name="Rectangle 78"/>
          <p:cNvSpPr>
            <a:spLocks noChangeArrowheads="1"/>
          </p:cNvSpPr>
          <p:nvPr/>
        </p:nvSpPr>
        <p:spPr bwMode="auto">
          <a:xfrm rot="-5400000">
            <a:off x="8157845" y="1589088"/>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a:solidFill>
                  <a:srgbClr val="000000"/>
                </a:solidFill>
                <a:latin typeface="Calibri" charset="0"/>
              </a:rPr>
              <a:t>Outgoing: </a:t>
            </a:r>
          </a:p>
          <a:p>
            <a:pPr algn="ctr">
              <a:lnSpc>
                <a:spcPct val="70000"/>
              </a:lnSpc>
            </a:pPr>
            <a:r>
              <a:rPr lang="en-US" sz="1100" b="1">
                <a:solidFill>
                  <a:srgbClr val="000000"/>
                </a:solidFill>
                <a:latin typeface="Calibri" charset="0"/>
              </a:rPr>
              <a:t>FOSS + Mods</a:t>
            </a:r>
          </a:p>
        </p:txBody>
      </p:sp>
      <p:cxnSp>
        <p:nvCxnSpPr>
          <p:cNvPr id="46086" name="AutoShape 9"/>
          <p:cNvCxnSpPr>
            <a:cxnSpLocks noChangeShapeType="1"/>
            <a:stCxn id="46084" idx="2"/>
            <a:endCxn id="46083" idx="0"/>
          </p:cNvCxnSpPr>
          <p:nvPr/>
        </p:nvCxnSpPr>
        <p:spPr bwMode="auto">
          <a:xfrm>
            <a:off x="2915920" y="2016125"/>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087" name="AutoShape 10"/>
          <p:cNvCxnSpPr>
            <a:cxnSpLocks noChangeShapeType="1"/>
            <a:stCxn id="46083" idx="2"/>
          </p:cNvCxnSpPr>
          <p:nvPr/>
        </p:nvCxnSpPr>
        <p:spPr bwMode="auto">
          <a:xfrm>
            <a:off x="7660959" y="2016126"/>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6640779" y="1285876"/>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Distribution</a:t>
            </a:r>
            <a:endParaRPr lang="en-US" sz="1000" b="1" i="1">
              <a:solidFill>
                <a:srgbClr val="000000"/>
              </a:solidFill>
            </a:endParaRPr>
          </a:p>
        </p:txBody>
      </p:sp>
      <p:sp>
        <p:nvSpPr>
          <p:cNvPr id="46089" name="Rectangle 78"/>
          <p:cNvSpPr>
            <a:spLocks noChangeArrowheads="1"/>
          </p:cNvSpPr>
          <p:nvPr/>
        </p:nvSpPr>
        <p:spPr bwMode="auto">
          <a:xfrm rot="10800000">
            <a:off x="3381886" y="149860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492251"/>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490664"/>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49860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504950"/>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49860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49860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49383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4874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1946275"/>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0"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All pre-distribution verification have been checked and no issue is discovered</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1" name="Rectangle 25"/>
          <p:cNvSpPr txBox="1">
            <a:spLocks/>
          </p:cNvSpPr>
          <p:nvPr/>
        </p:nvSpPr>
        <p:spPr>
          <a:xfrm>
            <a:off x="7528560" y="37360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14363" indent="-342900">
              <a:buFont typeface="Arial"/>
              <a:buChar char="•"/>
            </a:pPr>
            <a:r>
              <a:rPr lang="en-US" sz="1600" dirty="0">
                <a:latin typeface="Calibri" charset="0"/>
                <a:ea typeface="MS PGothic" charset="0"/>
              </a:rPr>
              <a:t>The source code of the component in question is made available for distribution </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781744"/>
            <a:ext cx="4038600" cy="27714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p>
          <a:p>
            <a:pPr marL="614363" indent="-342900">
              <a:buFont typeface="Arial"/>
              <a:buChar char="•"/>
            </a:pPr>
            <a:r>
              <a:rPr lang="en-US" sz="1600" dirty="0">
                <a:latin typeface="Calibri" charset="0"/>
                <a:ea typeface="MS PGothic" charset="0"/>
              </a:rPr>
              <a:t>Files including any associated build tools and documentation is made available (e.g. by uploading to a distribution website).</a:t>
            </a:r>
          </a:p>
          <a:p>
            <a:pPr marL="614363" indent="-342900">
              <a:buFont typeface="Arial"/>
              <a:buChar char="•"/>
            </a:pPr>
            <a:r>
              <a:rPr lang="en-US" sz="1600" dirty="0">
                <a:latin typeface="Calibri" charset="0"/>
                <a:ea typeface="MS PGothic" charset="0"/>
              </a:rPr>
              <a:t>FOSS id identified with labels as to which product and version it corresponds to.</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107174"/>
            <a:ext cx="11945492" cy="369332"/>
          </a:xfrm>
          <a:prstGeom prst="rect">
            <a:avLst/>
          </a:prstGeom>
        </p:spPr>
        <p:txBody>
          <a:bodyPr wrap="square">
            <a:spAutoFit/>
          </a:bodyPr>
          <a:lstStyle/>
          <a:p>
            <a:r>
              <a:rPr lang="en-US" b="1" dirty="0">
                <a:latin typeface="Calibri" charset="0"/>
                <a:ea typeface="MS PGothic" charset="0"/>
              </a:rPr>
              <a:t>Goal: make the FOSS requiring redistribution available</a:t>
            </a:r>
            <a:endParaRPr lang="en-US" b="1" dirty="0"/>
          </a:p>
        </p:txBody>
      </p:sp>
    </p:spTree>
    <p:extLst>
      <p:ext uri="{BB962C8B-B14F-4D97-AF65-F5344CB8AC3E}">
        <p14:creationId xmlns:p14="http://schemas.microsoft.com/office/powerpoint/2010/main" val="178174559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p:cNvSpPr>
          <p:nvPr>
            <p:ph type="title"/>
          </p:nvPr>
        </p:nvSpPr>
        <p:spPr/>
        <p:txBody>
          <a:bodyPr/>
          <a:lstStyle/>
          <a:p>
            <a:pPr eaLnBrk="1" hangingPunct="1"/>
            <a:r>
              <a:rPr lang="en-US">
                <a:latin typeface="Calibri" charset="0"/>
                <a:ea typeface="MS PGothic" charset="0"/>
              </a:rPr>
              <a:t>Final Verifications</a:t>
            </a:r>
          </a:p>
        </p:txBody>
      </p:sp>
      <p:sp>
        <p:nvSpPr>
          <p:cNvPr id="48131" name="AutoShape 5"/>
          <p:cNvSpPr>
            <a:spLocks noChangeArrowheads="1"/>
          </p:cNvSpPr>
          <p:nvPr/>
        </p:nvSpPr>
        <p:spPr bwMode="auto">
          <a:xfrm>
            <a:off x="3065781" y="1183959"/>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651477"/>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a:solidFill>
                  <a:srgbClr val="000000"/>
                </a:solidFill>
                <a:latin typeface="Calibri" charset="0"/>
              </a:rPr>
              <a:t>Incoming: </a:t>
            </a:r>
          </a:p>
          <a:p>
            <a:pPr algn="ctr">
              <a:lnSpc>
                <a:spcPct val="65000"/>
              </a:lnSpc>
            </a:pPr>
            <a:r>
              <a:rPr lang="en-US" sz="1100" b="1">
                <a:solidFill>
                  <a:srgbClr val="000000"/>
                </a:solidFill>
                <a:latin typeface="Calibri" charset="0"/>
              </a:rPr>
              <a:t>FOSS</a:t>
            </a:r>
            <a:endParaRPr lang="en-US" sz="1100" b="1" i="1">
              <a:solidFill>
                <a:srgbClr val="000000"/>
              </a:solidFill>
              <a:latin typeface="Calibri" charset="0"/>
            </a:endParaRPr>
          </a:p>
        </p:txBody>
      </p:sp>
      <p:sp>
        <p:nvSpPr>
          <p:cNvPr id="48133" name="Rectangle 78"/>
          <p:cNvSpPr>
            <a:spLocks noChangeArrowheads="1"/>
          </p:cNvSpPr>
          <p:nvPr/>
        </p:nvSpPr>
        <p:spPr bwMode="auto">
          <a:xfrm rot="-5400000">
            <a:off x="8066405" y="1653858"/>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a:solidFill>
                  <a:srgbClr val="000000"/>
                </a:solidFill>
                <a:latin typeface="Calibri" charset="0"/>
              </a:rPr>
              <a:t>Outgoing: </a:t>
            </a:r>
          </a:p>
          <a:p>
            <a:pPr algn="ctr">
              <a:lnSpc>
                <a:spcPct val="70000"/>
              </a:lnSpc>
            </a:pPr>
            <a:r>
              <a:rPr lang="en-US" sz="1100" b="1">
                <a:solidFill>
                  <a:srgbClr val="000000"/>
                </a:solidFill>
                <a:latin typeface="Calibri" charset="0"/>
              </a:rPr>
              <a:t>FOSS + Mods</a:t>
            </a:r>
          </a:p>
        </p:txBody>
      </p:sp>
      <p:cxnSp>
        <p:nvCxnSpPr>
          <p:cNvPr id="48134" name="AutoShape 9"/>
          <p:cNvCxnSpPr>
            <a:cxnSpLocks noChangeShapeType="1"/>
            <a:stCxn id="48132" idx="2"/>
            <a:endCxn id="48131" idx="0"/>
          </p:cNvCxnSpPr>
          <p:nvPr/>
        </p:nvCxnSpPr>
        <p:spPr bwMode="auto">
          <a:xfrm>
            <a:off x="2824480" y="2080895"/>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135" name="AutoShape 10"/>
          <p:cNvCxnSpPr>
            <a:cxnSpLocks noChangeShapeType="1"/>
            <a:stCxn id="48131" idx="2"/>
          </p:cNvCxnSpPr>
          <p:nvPr/>
        </p:nvCxnSpPr>
        <p:spPr bwMode="auto">
          <a:xfrm>
            <a:off x="7569519" y="2080896"/>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6960502" y="136017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8137" name="Rectangle 78"/>
          <p:cNvSpPr>
            <a:spLocks noChangeArrowheads="1"/>
          </p:cNvSpPr>
          <p:nvPr/>
        </p:nvSpPr>
        <p:spPr bwMode="auto">
          <a:xfrm rot="10800000">
            <a:off x="3290446" y="156337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557021"/>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555434"/>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56337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56178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56337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56337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55860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56019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011045"/>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0"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The source code for FOSS requiring redistribution has been made available</a:t>
            </a:r>
          </a:p>
          <a:p>
            <a:pPr marL="614363" indent="-342900">
              <a:buFont typeface="Arial"/>
              <a:buChar char="•"/>
            </a:pPr>
            <a:r>
              <a:rPr lang="en-US" sz="1600" dirty="0">
                <a:latin typeface="Calibri" charset="0"/>
                <a:ea typeface="MS PGothic" charset="0"/>
              </a:rPr>
              <a:t>Notices have been made available</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1" name="Rectangle 25"/>
          <p:cNvSpPr txBox="1">
            <a:spLocks/>
          </p:cNvSpPr>
          <p:nvPr/>
        </p:nvSpPr>
        <p:spPr>
          <a:xfrm>
            <a:off x="7528560" y="37360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14363" indent="-342900">
              <a:buFont typeface="Arial"/>
              <a:buChar char="•"/>
            </a:pPr>
            <a:r>
              <a:rPr lang="en-US" sz="1600" dirty="0">
                <a:latin typeface="Calibri" charset="0"/>
                <a:ea typeface="MS PGothic" charset="0"/>
              </a:rPr>
              <a:t>Verified distribution of code and verified availability of notices</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781744"/>
            <a:ext cx="4038600" cy="27714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p>
          <a:p>
            <a:pPr marL="614363" indent="-342900">
              <a:buFont typeface="Arial"/>
              <a:buChar char="•"/>
            </a:pPr>
            <a:r>
              <a:rPr lang="en-US" sz="1600" dirty="0">
                <a:latin typeface="Calibri" charset="0"/>
                <a:ea typeface="MS PGothic" charset="0"/>
              </a:rPr>
              <a:t>Verify all code requiring redistribution has been uploaded correctly </a:t>
            </a:r>
          </a:p>
          <a:p>
            <a:pPr marL="614363" indent="-342900">
              <a:buFont typeface="Arial"/>
              <a:buChar char="•"/>
            </a:pPr>
            <a:r>
              <a:rPr lang="en-US" sz="1600" dirty="0">
                <a:latin typeface="Calibri" charset="0"/>
                <a:ea typeface="MS PGothic" charset="0"/>
              </a:rPr>
              <a:t>Verify uploaded code corresponds to the same version that was approved </a:t>
            </a:r>
          </a:p>
          <a:p>
            <a:pPr marL="614363" indent="-342900">
              <a:buFont typeface="Arial"/>
              <a:buChar char="•"/>
            </a:pPr>
            <a:r>
              <a:rPr lang="en-US" sz="1600" dirty="0">
                <a:latin typeface="Calibri" charset="0"/>
                <a:ea typeface="MS PGothic" charset="0"/>
              </a:rPr>
              <a:t>Verify code is accessible</a:t>
            </a:r>
          </a:p>
          <a:p>
            <a:pPr marL="614363" indent="-342900">
              <a:buFont typeface="Arial"/>
              <a:buChar char="•"/>
            </a:pPr>
            <a:r>
              <a:rPr lang="en-US" sz="1600" dirty="0">
                <a:latin typeface="Calibri" charset="0"/>
                <a:ea typeface="MS PGothic" charset="0"/>
              </a:rPr>
              <a:t>Verify notices have been properly published and made available</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107174"/>
            <a:ext cx="11945492" cy="369332"/>
          </a:xfrm>
          <a:prstGeom prst="rect">
            <a:avLst/>
          </a:prstGeom>
        </p:spPr>
        <p:txBody>
          <a:bodyPr wrap="square">
            <a:spAutoFit/>
          </a:bodyPr>
          <a:lstStyle/>
          <a:p>
            <a:r>
              <a:rPr lang="en-US" b="1" dirty="0">
                <a:latin typeface="Calibri" charset="0"/>
                <a:ea typeface="MS PGothic" charset="0"/>
              </a:rPr>
              <a:t>Goal: validation that all steps to meet license obligations have been performed without error</a:t>
            </a:r>
            <a:endParaRPr lang="en-US" b="1" dirty="0"/>
          </a:p>
        </p:txBody>
      </p:sp>
    </p:spTree>
    <p:extLst>
      <p:ext uri="{BB962C8B-B14F-4D97-AF65-F5344CB8AC3E}">
        <p14:creationId xmlns:p14="http://schemas.microsoft.com/office/powerpoint/2010/main" val="213619442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latin typeface="Calibri"/>
              </a:rPr>
              <a:t>Check your Understanding</a:t>
            </a:r>
            <a:endParaRPr lang="en-US" sz="2800" dirty="0">
              <a:latin typeface="Calibri"/>
            </a:endParaRPr>
          </a:p>
        </p:txBody>
      </p:sp>
      <p:sp>
        <p:nvSpPr>
          <p:cNvPr id="3" name="Content Placeholder 2"/>
          <p:cNvSpPr>
            <a:spLocks noGrp="1"/>
          </p:cNvSpPr>
          <p:nvPr>
            <p:ph idx="1"/>
          </p:nvPr>
        </p:nvSpPr>
        <p:spPr/>
        <p:txBody>
          <a:bodyPr vert="horz" lIns="91440" tIns="45720" rIns="91440" bIns="45720" rtlCol="0" anchor="t">
            <a:noAutofit/>
          </a:bodyPr>
          <a:lstStyle/>
          <a:p>
            <a:r>
              <a:rPr lang="en-US" sz="2000" b="0" dirty="0">
                <a:latin typeface="+mn-lt"/>
              </a:rPr>
              <a:t>What do compliance management activities provide?</a:t>
            </a:r>
          </a:p>
          <a:p>
            <a:r>
              <a:rPr lang="en-US" sz="2000" b="0" dirty="0">
                <a:latin typeface="+mn-lt"/>
              </a:rPr>
              <a:t>What is involved in compliance due diligence (name 4 of the 7 items mentioned)?</a:t>
            </a:r>
          </a:p>
          <a:p>
            <a:r>
              <a:rPr lang="en-US" sz="2000" b="0" dirty="0">
                <a:latin typeface="+mn-lt"/>
              </a:rPr>
              <a:t>What is the first step in compliance management?</a:t>
            </a:r>
          </a:p>
          <a:p>
            <a:r>
              <a:rPr lang="en-US" sz="2000" b="0" dirty="0">
                <a:latin typeface="+mn-lt"/>
              </a:rPr>
              <a:t>What types of issues may need to be resolved as part of compliance management?</a:t>
            </a:r>
          </a:p>
          <a:p>
            <a:r>
              <a:rPr lang="en-US" sz="2000" b="0" dirty="0">
                <a:latin typeface="+mn-lt"/>
              </a:rPr>
              <a:t>Who should be involved in reviewing audit results?</a:t>
            </a:r>
          </a:p>
          <a:p>
            <a:r>
              <a:rPr lang="en-US" sz="2000" b="0" dirty="0">
                <a:latin typeface="+mn-lt"/>
              </a:rPr>
              <a:t>What does an architecture review look for?</a:t>
            </a:r>
          </a:p>
          <a:p>
            <a:r>
              <a:rPr lang="en-US" sz="2000" b="0" dirty="0">
                <a:latin typeface="+mn-lt"/>
              </a:rPr>
              <a:t>What should be included in the OSS Notices?</a:t>
            </a:r>
          </a:p>
          <a:p>
            <a:r>
              <a:rPr lang="en-US" sz="2000" b="0" dirty="0">
                <a:latin typeface="+mn-lt"/>
              </a:rPr>
              <a:t>What needs to be distributed for code under a Copy-Left license (e.g. GPL)?</a:t>
            </a:r>
          </a:p>
          <a:p>
            <a:r>
              <a:rPr lang="en-US" sz="2000" b="0" dirty="0">
                <a:latin typeface="+mn-lt"/>
              </a:rPr>
              <a:t>What is the last step in compliance management?</a:t>
            </a:r>
          </a:p>
        </p:txBody>
      </p:sp>
    </p:spTree>
    <p:extLst>
      <p:ext uri="{BB962C8B-B14F-4D97-AF65-F5344CB8AC3E}">
        <p14:creationId xmlns:p14="http://schemas.microsoft.com/office/powerpoint/2010/main" val="123850759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8</a:t>
            </a:r>
          </a:p>
        </p:txBody>
      </p:sp>
      <p:sp>
        <p:nvSpPr>
          <p:cNvPr id="5" name="Text Placeholder 4"/>
          <p:cNvSpPr>
            <a:spLocks noGrp="1"/>
          </p:cNvSpPr>
          <p:nvPr>
            <p:ph type="body" idx="1"/>
          </p:nvPr>
        </p:nvSpPr>
        <p:spPr/>
        <p:txBody>
          <a:bodyPr/>
          <a:lstStyle/>
          <a:p>
            <a:r>
              <a:rPr lang="en-US" dirty="0"/>
              <a:t>Compliance Failures</a:t>
            </a:r>
          </a:p>
        </p:txBody>
      </p:sp>
    </p:spTree>
    <p:extLst>
      <p:ext uri="{BB962C8B-B14F-4D97-AF65-F5344CB8AC3E}">
        <p14:creationId xmlns:p14="http://schemas.microsoft.com/office/powerpoint/2010/main" val="707356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Licenses</a:t>
            </a:r>
          </a:p>
        </p:txBody>
      </p:sp>
      <p:sp>
        <p:nvSpPr>
          <p:cNvPr id="3" name="Content Placeholder 2"/>
          <p:cNvSpPr>
            <a:spLocks noGrp="1"/>
          </p:cNvSpPr>
          <p:nvPr>
            <p:ph idx="1"/>
          </p:nvPr>
        </p:nvSpPr>
        <p:spPr/>
        <p:txBody>
          <a:bodyPr>
            <a:normAutofit/>
          </a:bodyPr>
          <a:lstStyle/>
          <a:p>
            <a:r>
              <a:rPr lang="en-US" dirty="0">
                <a:solidFill>
                  <a:srgbClr val="000000"/>
                </a:solidFill>
              </a:rPr>
              <a:t>Copyright and patents restrict use by others, unless…  a license is granted</a:t>
            </a:r>
          </a:p>
          <a:p>
            <a:pPr lvl="1"/>
            <a:r>
              <a:rPr lang="en-US" dirty="0">
                <a:solidFill>
                  <a:srgbClr val="000000"/>
                </a:solidFill>
              </a:rPr>
              <a:t>Types of use allowed (distribution, derivative works / made, have made, manufacture)</a:t>
            </a:r>
          </a:p>
          <a:p>
            <a:pPr lvl="1"/>
            <a:r>
              <a:rPr lang="en-US" dirty="0">
                <a:solidFill>
                  <a:srgbClr val="000000"/>
                </a:solidFill>
              </a:rPr>
              <a:t>Exclusive or non-exclusive</a:t>
            </a:r>
          </a:p>
          <a:p>
            <a:pPr lvl="1"/>
            <a:r>
              <a:rPr lang="en-US" dirty="0">
                <a:solidFill>
                  <a:srgbClr val="000000"/>
                </a:solidFill>
              </a:rPr>
              <a:t>Geographical scope</a:t>
            </a:r>
          </a:p>
          <a:p>
            <a:pPr lvl="1"/>
            <a:r>
              <a:rPr lang="en-US" dirty="0">
                <a:solidFill>
                  <a:srgbClr val="000000"/>
                </a:solidFill>
              </a:rPr>
              <a:t>Perpetual or time limited</a:t>
            </a:r>
          </a:p>
          <a:p>
            <a:r>
              <a:rPr lang="en-US" dirty="0">
                <a:solidFill>
                  <a:srgbClr val="000000"/>
                </a:solidFill>
              </a:rPr>
              <a:t>Conditions placed upon exercise of enumerated rights</a:t>
            </a:r>
          </a:p>
          <a:p>
            <a:r>
              <a:rPr lang="en-US" dirty="0">
                <a:solidFill>
                  <a:srgbClr val="000000"/>
                </a:solidFill>
              </a:rPr>
              <a:t>May also include terms re: warranties, indemnification, support, upgrade, maintenance</a:t>
            </a:r>
          </a:p>
        </p:txBody>
      </p:sp>
    </p:spTree>
    <p:extLst>
      <p:ext uri="{BB962C8B-B14F-4D97-AF65-F5344CB8AC3E}">
        <p14:creationId xmlns:p14="http://schemas.microsoft.com/office/powerpoint/2010/main" val="204116787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8</a:t>
            </a:r>
          </a:p>
        </p:txBody>
      </p:sp>
      <p:sp>
        <p:nvSpPr>
          <p:cNvPr id="5" name="Text Placeholder 4"/>
          <p:cNvSpPr>
            <a:spLocks noGrp="1"/>
          </p:cNvSpPr>
          <p:nvPr>
            <p:ph type="body" idx="1"/>
          </p:nvPr>
        </p:nvSpPr>
        <p:spPr/>
        <p:txBody>
          <a:bodyPr/>
          <a:lstStyle/>
          <a:p>
            <a:r>
              <a:rPr lang="en-US" dirty="0"/>
              <a:t>Compliance Failures</a:t>
            </a:r>
          </a:p>
        </p:txBody>
      </p:sp>
    </p:spTree>
    <p:extLst>
      <p:ext uri="{BB962C8B-B14F-4D97-AF65-F5344CB8AC3E}">
        <p14:creationId xmlns:p14="http://schemas.microsoft.com/office/powerpoint/2010/main" val="210157519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p:cNvSpPr>
          <p:nvPr>
            <p:ph type="title"/>
          </p:nvPr>
        </p:nvSpPr>
        <p:spPr/>
        <p:txBody>
          <a:bodyPr/>
          <a:lstStyle/>
          <a:p>
            <a:pPr eaLnBrk="1" hangingPunct="1"/>
            <a:r>
              <a:rPr lang="en-US">
                <a:latin typeface="Calibri" charset="0"/>
                <a:ea typeface="ＭＳ Ｐゴシック" charset="0"/>
              </a:rPr>
              <a:t>Type of Compliance Failures</a:t>
            </a:r>
          </a:p>
        </p:txBody>
      </p:sp>
      <p:sp>
        <p:nvSpPr>
          <p:cNvPr id="19458" name="Rectangle 3"/>
          <p:cNvSpPr>
            <a:spLocks noGrp="1"/>
          </p:cNvSpPr>
          <p:nvPr>
            <p:ph idx="1"/>
          </p:nvPr>
        </p:nvSpPr>
        <p:spPr>
          <a:xfrm>
            <a:off x="203200" y="685801"/>
            <a:ext cx="11805920" cy="3682817"/>
          </a:xfrm>
        </p:spPr>
        <p:txBody>
          <a:bodyPr/>
          <a:lstStyle/>
          <a:p>
            <a:pPr marL="457200" indent="-457200" eaLnBrk="1" hangingPunct="1">
              <a:buFont typeface="+mj-lt"/>
              <a:buAutoNum type="arabicPeriod"/>
            </a:pPr>
            <a:r>
              <a:rPr lang="en-US" sz="2400" dirty="0">
                <a:latin typeface="Calibri" charset="0"/>
                <a:ea typeface="ＭＳ Ｐゴシック" charset="0"/>
              </a:rPr>
              <a:t>Intellectual Property (IP) failures</a:t>
            </a:r>
          </a:p>
          <a:p>
            <a:pPr marL="457200" indent="-457200" eaLnBrk="1" hangingPunct="1">
              <a:buFont typeface="+mj-lt"/>
              <a:buAutoNum type="arabicPeriod"/>
            </a:pPr>
            <a:r>
              <a:rPr lang="en-US" sz="2400" dirty="0">
                <a:latin typeface="Calibri" charset="0"/>
                <a:ea typeface="ＭＳ Ｐゴシック" charset="0"/>
              </a:rPr>
              <a:t>License Compliance failures </a:t>
            </a:r>
          </a:p>
          <a:p>
            <a:pPr marL="457200" indent="-457200" eaLnBrk="1" hangingPunct="1">
              <a:buFont typeface="+mj-lt"/>
              <a:buAutoNum type="arabicPeriod"/>
            </a:pPr>
            <a:r>
              <a:rPr lang="en-US" sz="2400" dirty="0">
                <a:latin typeface="Calibri" charset="0"/>
                <a:ea typeface="ＭＳ Ｐゴシック" charset="0"/>
              </a:rPr>
              <a:t>Compliance Process failures</a:t>
            </a:r>
          </a:p>
          <a:p>
            <a:pPr eaLnBrk="1" hangingPunct="1">
              <a:buFont typeface="Arial"/>
              <a:buChar char="•"/>
            </a:pPr>
            <a:endParaRPr lang="en-US" sz="2400" dirty="0">
              <a:latin typeface="Calibri" charset="0"/>
              <a:ea typeface="ＭＳ Ｐゴシック" charset="0"/>
            </a:endParaRPr>
          </a:p>
          <a:p>
            <a:pPr eaLnBrk="1" hangingPunct="1">
              <a:buFont typeface="Arial"/>
              <a:buChar char="•"/>
            </a:pPr>
            <a:endParaRPr lang="en-US" sz="2400" dirty="0">
              <a:latin typeface="Calibri" charset="0"/>
              <a:ea typeface="ＭＳ Ｐゴシック" charset="0"/>
            </a:endParaRPr>
          </a:p>
        </p:txBody>
      </p:sp>
      <p:sp>
        <p:nvSpPr>
          <p:cNvPr id="2" name="TextBox 1"/>
          <p:cNvSpPr txBox="1"/>
          <p:nvPr/>
        </p:nvSpPr>
        <p:spPr>
          <a:xfrm>
            <a:off x="2064327" y="54864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51074334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p:cNvSpPr>
          <p:nvPr>
            <p:ph type="title"/>
          </p:nvPr>
        </p:nvSpPr>
        <p:spPr/>
        <p:txBody>
          <a:bodyPr/>
          <a:lstStyle/>
          <a:p>
            <a:pPr eaLnBrk="1" hangingPunct="1"/>
            <a:r>
              <a:rPr lang="en-US" dirty="0">
                <a:latin typeface="Calibri" charset="0"/>
                <a:ea typeface="ＭＳ Ｐゴシック" charset="0"/>
              </a:rPr>
              <a:t>Intellectual Property Failures</a:t>
            </a:r>
          </a:p>
        </p:txBody>
      </p:sp>
      <p:sp>
        <p:nvSpPr>
          <p:cNvPr id="22530" name="Rectangle 3"/>
          <p:cNvSpPr>
            <a:spLocks noGrp="1"/>
          </p:cNvSpPr>
          <p:nvPr>
            <p:ph idx="1"/>
          </p:nvPr>
        </p:nvSpPr>
        <p:spPr>
          <a:xfrm>
            <a:off x="203200" y="685799"/>
            <a:ext cx="11780982" cy="5950527"/>
          </a:xfrm>
        </p:spPr>
        <p:txBody>
          <a:bodyPr>
            <a:noAutofit/>
          </a:bodyPr>
          <a:lstStyle/>
          <a:p>
            <a:pPr marL="0" indent="0" eaLnBrk="1" hangingPunct="1">
              <a:spcBef>
                <a:spcPts val="0"/>
              </a:spcBef>
              <a:buNone/>
            </a:pPr>
            <a:r>
              <a:rPr lang="en-US" sz="2000" dirty="0">
                <a:latin typeface="Calibri" charset="0"/>
                <a:ea typeface="ＭＳ Ｐゴシック" charset="0"/>
              </a:rPr>
              <a:t>How might an IP failure materialize?</a:t>
            </a:r>
          </a:p>
          <a:p>
            <a:pPr marL="0" indent="0" eaLnBrk="1" hangingPunct="1">
              <a:spcBef>
                <a:spcPts val="0"/>
              </a:spcBef>
              <a:buNone/>
            </a:pPr>
            <a:r>
              <a:rPr lang="en-US" sz="2000" b="0" dirty="0">
                <a:latin typeface="Calibri" charset="0"/>
                <a:ea typeface="ＭＳ Ｐゴシック" charset="0"/>
              </a:rPr>
              <a:t>When the proprietary, third party, or FOSS code is contaminated by the source code, which has incompatible licenses. </a:t>
            </a:r>
          </a:p>
          <a:p>
            <a:pPr marL="0" indent="0">
              <a:spcBef>
                <a:spcPts val="0"/>
              </a:spcBef>
              <a:buNone/>
            </a:pPr>
            <a:endParaRPr lang="en-US" sz="1200" dirty="0">
              <a:latin typeface="Calibri" charset="0"/>
              <a:ea typeface="ＭＳ Ｐゴシック" charset="0"/>
            </a:endParaRPr>
          </a:p>
          <a:p>
            <a:pPr marL="0" indent="0">
              <a:spcBef>
                <a:spcPts val="0"/>
              </a:spcBef>
              <a:buNone/>
            </a:pPr>
            <a:r>
              <a:rPr lang="en-US" sz="2000" dirty="0">
                <a:latin typeface="Calibri" charset="0"/>
                <a:ea typeface="ＭＳ Ｐゴシック" charset="0"/>
              </a:rPr>
              <a:t>What is at least ONE significant consequence of an IP failure?*</a:t>
            </a:r>
          </a:p>
          <a:p>
            <a:pPr marL="0" indent="0">
              <a:spcBef>
                <a:spcPts val="0"/>
              </a:spcBef>
              <a:buNone/>
            </a:pPr>
            <a:r>
              <a:rPr lang="en-US" sz="2000" b="0" dirty="0">
                <a:latin typeface="Calibri" charset="0"/>
                <a:ea typeface="ＭＳ Ｐゴシック" charset="0"/>
              </a:rPr>
              <a:t>Companies may lose their product differentiation through the release of the source code to the FOSS community.</a:t>
            </a:r>
          </a:p>
          <a:p>
            <a:pPr marL="0" indent="0">
              <a:spcBef>
                <a:spcPts val="0"/>
              </a:spcBef>
              <a:buNone/>
            </a:pPr>
            <a:endParaRPr lang="en-US" sz="1200" b="0" dirty="0">
              <a:latin typeface="Calibri" charset="0"/>
              <a:ea typeface="ＭＳ Ｐゴシック" charset="0"/>
            </a:endParaRPr>
          </a:p>
          <a:p>
            <a:pPr marL="0" indent="0">
              <a:spcBef>
                <a:spcPts val="0"/>
              </a:spcBef>
              <a:buNone/>
            </a:pPr>
            <a:r>
              <a:rPr lang="en-US" sz="2000" dirty="0">
                <a:latin typeface="Calibri" charset="0"/>
                <a:ea typeface="ＭＳ Ｐゴシック" charset="0"/>
              </a:rPr>
              <a:t>What is an example of an IP failure?</a:t>
            </a:r>
          </a:p>
          <a:p>
            <a:pPr marL="0" indent="0">
              <a:spcBef>
                <a:spcPts val="0"/>
              </a:spcBef>
              <a:buNone/>
            </a:pPr>
            <a:endParaRPr lang="en-US" sz="2000" dirty="0">
              <a:latin typeface="Calibri" charset="0"/>
              <a:ea typeface="ＭＳ Ｐゴシック" charset="0"/>
            </a:endParaRPr>
          </a:p>
        </p:txBody>
      </p:sp>
      <p:graphicFrame>
        <p:nvGraphicFramePr>
          <p:cNvPr id="4" name="Group 26"/>
          <p:cNvGraphicFramePr>
            <a:graphicFrameLocks/>
          </p:cNvGraphicFramePr>
          <p:nvPr>
            <p:extLst/>
          </p:nvPr>
        </p:nvGraphicFramePr>
        <p:xfrm>
          <a:off x="1864591" y="4736004"/>
          <a:ext cx="8458200" cy="1900322"/>
        </p:xfrm>
        <a:graphic>
          <a:graphicData uri="http://schemas.openxmlformats.org/drawingml/2006/table">
            <a:tbl>
              <a:tblPr/>
              <a:tblGrid>
                <a:gridCol w="2888014">
                  <a:extLst>
                    <a:ext uri="{9D8B030D-6E8A-4147-A177-3AD203B41FA5}">
                      <a16:colId xmlns:a16="http://schemas.microsoft.com/office/drawing/2014/main" val="20000"/>
                    </a:ext>
                  </a:extLst>
                </a:gridCol>
                <a:gridCol w="2785093">
                  <a:extLst>
                    <a:ext uri="{9D8B030D-6E8A-4147-A177-3AD203B41FA5}">
                      <a16:colId xmlns:a16="http://schemas.microsoft.com/office/drawing/2014/main" val="20001"/>
                    </a:ext>
                  </a:extLst>
                </a:gridCol>
                <a:gridCol w="2785093">
                  <a:extLst>
                    <a:ext uri="{9D8B030D-6E8A-4147-A177-3AD203B41FA5}">
                      <a16:colId xmlns:a16="http://schemas.microsoft.com/office/drawing/2014/main" val="20002"/>
                    </a:ext>
                  </a:extLst>
                </a:gridCol>
              </a:tblGrid>
              <a:tr h="358511">
                <a:tc>
                  <a:txBody>
                    <a:bodyPr/>
                    <a:lstStyle/>
                    <a:p>
                      <a:pPr algn="ctr" rtl="0" fontAlgn="base"/>
                      <a:r>
                        <a:rPr lang="en-US" sz="1400" b="1" i="0" u="none" strike="noStrike" dirty="0">
                          <a:solidFill>
                            <a:srgbClr val="000000"/>
                          </a:solidFill>
                          <a:effectLst/>
                          <a:latin typeface="Calibri" charset="0"/>
                        </a:rPr>
                        <a:t>Failure Type &amp; Description</a:t>
                      </a:r>
                      <a:r>
                        <a:rPr lang="en-US" sz="1400" b="0" i="0" dirty="0">
                          <a:solidFill>
                            <a:srgbClr val="000000"/>
                          </a:solidFill>
                          <a:effectLst/>
                          <a:latin typeface="Calibri" charset="0"/>
                        </a:rPr>
                        <a:t>​</a:t>
                      </a:r>
                      <a:endParaRPr lang="en-US" sz="1400" b="0" i="0" dirty="0">
                        <a:solidFill>
                          <a:srgbClr val="000000"/>
                        </a:solidFill>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base"/>
                      <a:r>
                        <a:rPr lang="en-US" sz="1400" b="1" i="0" u="none" strike="noStrike" dirty="0">
                          <a:solidFill>
                            <a:srgbClr val="000000"/>
                          </a:solidFill>
                          <a:effectLst/>
                          <a:latin typeface="Calibri" charset="0"/>
                        </a:rPr>
                        <a:t> Discovery</a:t>
                      </a:r>
                      <a:r>
                        <a:rPr lang="en-US" sz="1400" b="0" i="0" dirty="0">
                          <a:solidFill>
                            <a:srgbClr val="000000"/>
                          </a:solidFill>
                          <a:effectLst/>
                          <a:latin typeface="Calibri" charset="0"/>
                        </a:rPr>
                        <a:t>​</a:t>
                      </a:r>
                      <a:endParaRPr lang="en-US" sz="1400" b="0" i="0" dirty="0">
                        <a:solidFill>
                          <a:srgbClr val="000000"/>
                        </a:solidFill>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base"/>
                      <a:r>
                        <a:rPr lang="en-US" sz="1400" b="1" i="0" u="none" strike="noStrike" dirty="0">
                          <a:solidFill>
                            <a:srgbClr val="000000"/>
                          </a:solidFill>
                          <a:effectLst/>
                          <a:latin typeface="Calibri" charset="0"/>
                        </a:rPr>
                        <a:t>Avoidance</a:t>
                      </a:r>
                      <a:r>
                        <a:rPr lang="en-US" sz="1400" b="0" i="0" dirty="0">
                          <a:solidFill>
                            <a:srgbClr val="000000"/>
                          </a:solidFill>
                          <a:effectLst/>
                          <a:latin typeface="Calibri" charset="0"/>
                        </a:rPr>
                        <a:t>​</a:t>
                      </a:r>
                      <a:endParaRPr lang="en-US" sz="1400" b="0" i="0" dirty="0">
                        <a:solidFill>
                          <a:srgbClr val="000000"/>
                        </a:solidFill>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41811">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70C0"/>
                          </a:solidFill>
                          <a:effectLst/>
                          <a:latin typeface="Calibri" charset="0"/>
                          <a:ea typeface="ＭＳ Ｐゴシック" charset="0"/>
                          <a:cs typeface="Times New Roman" charset="0"/>
                        </a:rPr>
                        <a:t>Inclusion of proprietary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70C0"/>
                          </a:solidFill>
                          <a:effectLst/>
                          <a:latin typeface="Calibri" charset="0"/>
                          <a:ea typeface="ＭＳ Ｐゴシック" charset="0"/>
                          <a:cs typeface="Times New Roman" charset="0"/>
                        </a:rPr>
                        <a:t>code into FOSS through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70C0"/>
                          </a:solidFill>
                          <a:effectLst/>
                          <a:latin typeface="Calibri" charset="0"/>
                          <a:ea typeface="ＭＳ Ｐゴシック" charset="0"/>
                          <a:cs typeface="Times New Roman" charset="0"/>
                        </a:rPr>
                        <a:t>source code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70C0"/>
                          </a:solidFill>
                          <a:effectLst/>
                          <a:latin typeface="Calibri" charset="0"/>
                          <a:ea typeface="ＭＳ Ｐゴシック" charset="0"/>
                          <a:cs typeface="Times New Roman" charset="0"/>
                        </a:rPr>
                        <a:t>modifications</a:t>
                      </a:r>
                      <a:endParaRPr kumimoji="0" lang="en-US" sz="14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ＭＳ Ｐゴシック" charset="0"/>
                          <a:cs typeface="Times New Roman" charset="0"/>
                        </a:rPr>
                        <a:t>discovered using the bill of</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ＭＳ Ｐゴシック" charset="0"/>
                          <a:cs typeface="Times New Roman" charset="0"/>
                        </a:rPr>
                        <a:t>materials difference tool to</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ＭＳ Ｐゴシック" charset="0"/>
                          <a:cs typeface="Times New Roman" charset="0"/>
                        </a:rPr>
                        <a:t>identify and analyze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ＭＳ Ｐゴシック" charset="0"/>
                          <a:cs typeface="Times New Roman" charset="0"/>
                        </a:rPr>
                        <a:t>source code you introduced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ＭＳ Ｐゴシック" charset="0"/>
                          <a:cs typeface="Times New Roman" charset="0"/>
                        </a:rPr>
                        <a:t>to the FOSS.</a:t>
                      </a: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4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400" b="0" i="0" u="none" strike="noStrike" cap="none" normalizeH="0" baseline="0" dirty="0">
                          <a:ln>
                            <a:noFill/>
                          </a:ln>
                          <a:solidFill>
                            <a:schemeClr val="tx1"/>
                          </a:solidFill>
                          <a:effectLst/>
                          <a:latin typeface="Calibri" charset="0"/>
                          <a:ea typeface="ＭＳ Ｐゴシック" charset="0"/>
                          <a:cs typeface="Times New Roman" charset="0"/>
                        </a:rPr>
                        <a:t>Conducting regular code inspections</a:t>
                      </a: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6430816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p:cNvSpPr>
          <p:nvPr>
            <p:ph type="title"/>
          </p:nvPr>
        </p:nvSpPr>
        <p:spPr/>
        <p:txBody>
          <a:bodyPr/>
          <a:lstStyle/>
          <a:p>
            <a:pPr eaLnBrk="1" hangingPunct="1"/>
            <a:r>
              <a:rPr lang="en-US">
                <a:latin typeface="Calibri" charset="0"/>
                <a:ea typeface="ＭＳ Ｐゴシック" charset="0"/>
              </a:rPr>
              <a:t>License Compliance Failures</a:t>
            </a:r>
          </a:p>
        </p:txBody>
      </p:sp>
      <p:sp>
        <p:nvSpPr>
          <p:cNvPr id="28674" name="Rectangle 3"/>
          <p:cNvSpPr>
            <a:spLocks noGrp="1"/>
          </p:cNvSpPr>
          <p:nvPr>
            <p:ph idx="1"/>
          </p:nvPr>
        </p:nvSpPr>
        <p:spPr>
          <a:xfrm>
            <a:off x="203200" y="685800"/>
            <a:ext cx="11794836" cy="5031904"/>
          </a:xfrm>
        </p:spPr>
        <p:txBody>
          <a:bodyPr/>
          <a:lstStyle/>
          <a:p>
            <a:pPr marL="0" indent="0">
              <a:spcBef>
                <a:spcPts val="0"/>
              </a:spcBef>
              <a:buNone/>
            </a:pPr>
            <a:r>
              <a:rPr lang="en-US" sz="2000" dirty="0">
                <a:latin typeface="Calibri" charset="0"/>
                <a:ea typeface="ＭＳ Ｐゴシック" charset="0"/>
              </a:rPr>
              <a:t>How might a License Compliance failure materialize?</a:t>
            </a:r>
          </a:p>
          <a:p>
            <a:pPr marL="0" indent="0">
              <a:spcBef>
                <a:spcPts val="0"/>
              </a:spcBef>
              <a:buNone/>
            </a:pPr>
            <a:r>
              <a:rPr lang="en-US" sz="2000" b="0" dirty="0">
                <a:latin typeface="Calibri" charset="0"/>
                <a:ea typeface="ＭＳ Ｐゴシック" charset="0"/>
              </a:rPr>
              <a:t>Answer TBD.</a:t>
            </a:r>
          </a:p>
          <a:p>
            <a:pPr marL="0" indent="0">
              <a:spcBef>
                <a:spcPts val="0"/>
              </a:spcBef>
              <a:buNone/>
            </a:pPr>
            <a:endParaRPr lang="en-US" sz="1200" dirty="0">
              <a:latin typeface="Calibri" charset="0"/>
              <a:ea typeface="ＭＳ Ｐゴシック" charset="0"/>
            </a:endParaRPr>
          </a:p>
          <a:p>
            <a:pPr marL="0" indent="0">
              <a:spcBef>
                <a:spcPts val="0"/>
              </a:spcBef>
              <a:buNone/>
            </a:pPr>
            <a:r>
              <a:rPr lang="en-US" sz="2000" dirty="0">
                <a:latin typeface="Calibri" charset="0"/>
                <a:ea typeface="ＭＳ Ｐゴシック" charset="0"/>
              </a:rPr>
              <a:t>What is at least ONE significant consequence of a License Compliance failure?*</a:t>
            </a:r>
          </a:p>
          <a:p>
            <a:pPr marL="0" lvl="1" indent="0">
              <a:lnSpc>
                <a:spcPct val="150000"/>
              </a:lnSpc>
              <a:spcBef>
                <a:spcPts val="0"/>
              </a:spcBef>
              <a:buSzPct val="90000"/>
              <a:buNone/>
            </a:pPr>
            <a:r>
              <a:rPr lang="en-US" sz="2000" dirty="0">
                <a:latin typeface="Calibri" charset="0"/>
                <a:ea typeface="ＭＳ Ｐゴシック" charset="0"/>
              </a:rPr>
              <a:t>An injunction may prevent a company from shipping a product until the source code is published.</a:t>
            </a:r>
          </a:p>
          <a:p>
            <a:pPr marL="0" indent="0">
              <a:spcBef>
                <a:spcPts val="0"/>
              </a:spcBef>
              <a:buNone/>
            </a:pPr>
            <a:endParaRPr lang="en-US" sz="1200" b="0" dirty="0">
              <a:latin typeface="Calibri" charset="0"/>
              <a:ea typeface="ＭＳ Ｐゴシック" charset="0"/>
            </a:endParaRPr>
          </a:p>
          <a:p>
            <a:pPr marL="0" indent="0">
              <a:spcBef>
                <a:spcPts val="0"/>
              </a:spcBef>
              <a:buNone/>
            </a:pPr>
            <a:r>
              <a:rPr lang="en-US" sz="2000" dirty="0">
                <a:latin typeface="Calibri" charset="0"/>
                <a:ea typeface="ＭＳ Ｐゴシック" charset="0"/>
              </a:rPr>
              <a:t>What is an example of a License Compliance failure?</a:t>
            </a:r>
          </a:p>
          <a:p>
            <a:pPr eaLnBrk="1" hangingPunct="1">
              <a:buFont typeface="Arial"/>
              <a:buChar char="•"/>
            </a:pPr>
            <a:endParaRPr lang="en-US" sz="2000" dirty="0">
              <a:latin typeface="Calibri" charset="0"/>
              <a:ea typeface="ＭＳ Ｐゴシック" charset="0"/>
            </a:endParaRPr>
          </a:p>
          <a:p>
            <a:pPr eaLnBrk="1" hangingPunct="1">
              <a:buFont typeface="Arial"/>
              <a:buChar char="•"/>
            </a:pPr>
            <a:endParaRPr lang="en-US" sz="2000" dirty="0">
              <a:latin typeface="Calibri" charset="0"/>
              <a:ea typeface="ＭＳ Ｐゴシック" charset="0"/>
            </a:endParaRPr>
          </a:p>
          <a:p>
            <a:pPr eaLnBrk="1" hangingPunct="1">
              <a:buFont typeface="Arial"/>
              <a:buChar char="•"/>
            </a:pPr>
            <a:endParaRPr lang="en-US" sz="2000" dirty="0">
              <a:latin typeface="Calibri" charset="0"/>
              <a:ea typeface="ＭＳ Ｐゴシック" charset="0"/>
            </a:endParaRPr>
          </a:p>
        </p:txBody>
      </p:sp>
      <p:graphicFrame>
        <p:nvGraphicFramePr>
          <p:cNvPr id="5" name="Group 26"/>
          <p:cNvGraphicFramePr>
            <a:graphicFrameLocks/>
          </p:cNvGraphicFramePr>
          <p:nvPr>
            <p:extLst/>
          </p:nvPr>
        </p:nvGraphicFramePr>
        <p:xfrm>
          <a:off x="1806100" y="4135889"/>
          <a:ext cx="8458200" cy="1611851"/>
        </p:xfrm>
        <a:graphic>
          <a:graphicData uri="http://schemas.openxmlformats.org/drawingml/2006/table">
            <a:tbl>
              <a:tblPr/>
              <a:tblGrid>
                <a:gridCol w="3084498">
                  <a:extLst>
                    <a:ext uri="{9D8B030D-6E8A-4147-A177-3AD203B41FA5}">
                      <a16:colId xmlns:a16="http://schemas.microsoft.com/office/drawing/2014/main" val="20000"/>
                    </a:ext>
                  </a:extLst>
                </a:gridCol>
                <a:gridCol w="5373702">
                  <a:extLst>
                    <a:ext uri="{9D8B030D-6E8A-4147-A177-3AD203B41FA5}">
                      <a16:colId xmlns:a16="http://schemas.microsoft.com/office/drawing/2014/main" val="20001"/>
                    </a:ext>
                  </a:extLst>
                </a:gridCol>
              </a:tblGrid>
              <a:tr h="335326">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Failure Type &amp; Description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76525">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Versioning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adding a verification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step into the compliance process to ensure that the exact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version of source code that corresponds to the distributed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binary version is being published.</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9411551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p:nvPr>
        </p:nvSpPr>
        <p:spPr/>
        <p:txBody>
          <a:bodyPr/>
          <a:lstStyle/>
          <a:p>
            <a:pPr eaLnBrk="1" hangingPunct="1"/>
            <a:r>
              <a:rPr lang="en-US">
                <a:latin typeface="Calibri" charset="0"/>
                <a:ea typeface="ＭＳ Ｐゴシック" charset="0"/>
              </a:rPr>
              <a:t>Compliance Process Failures</a:t>
            </a:r>
          </a:p>
        </p:txBody>
      </p:sp>
      <p:sp>
        <p:nvSpPr>
          <p:cNvPr id="33794" name="Rectangle 3"/>
          <p:cNvSpPr>
            <a:spLocks noGrp="1"/>
          </p:cNvSpPr>
          <p:nvPr>
            <p:ph idx="1"/>
          </p:nvPr>
        </p:nvSpPr>
        <p:spPr>
          <a:xfrm>
            <a:off x="203200" y="685800"/>
            <a:ext cx="11794836" cy="5853545"/>
          </a:xfrm>
        </p:spPr>
        <p:txBody>
          <a:bodyPr>
            <a:noAutofit/>
          </a:bodyPr>
          <a:lstStyle/>
          <a:p>
            <a:pPr marL="0" indent="0">
              <a:spcBef>
                <a:spcPts val="0"/>
              </a:spcBef>
              <a:buNone/>
            </a:pPr>
            <a:r>
              <a:rPr lang="en-US" sz="2000" dirty="0">
                <a:latin typeface="Calibri" charset="0"/>
                <a:ea typeface="ＭＳ Ｐゴシック" charset="0"/>
              </a:rPr>
              <a:t>How might a Compliance Process failure materialize?</a:t>
            </a:r>
          </a:p>
          <a:p>
            <a:pPr marL="0" indent="0">
              <a:spcBef>
                <a:spcPts val="0"/>
              </a:spcBef>
              <a:buNone/>
            </a:pPr>
            <a:r>
              <a:rPr lang="en-US" sz="2000" b="0" dirty="0">
                <a:latin typeface="Calibri" charset="0"/>
                <a:ea typeface="ＭＳ Ｐゴシック" charset="0"/>
              </a:rPr>
              <a:t>Answer TBD. </a:t>
            </a:r>
          </a:p>
          <a:p>
            <a:pPr marL="0" indent="0">
              <a:spcBef>
                <a:spcPts val="0"/>
              </a:spcBef>
              <a:buNone/>
            </a:pPr>
            <a:r>
              <a:rPr lang="en-US" sz="2000" dirty="0">
                <a:latin typeface="Calibri" charset="0"/>
                <a:ea typeface="ＭＳ Ｐゴシック" charset="0"/>
              </a:rPr>
              <a:t>Note: </a:t>
            </a:r>
            <a:r>
              <a:rPr lang="en-US" sz="2000" b="0" dirty="0">
                <a:latin typeface="Calibri" charset="0"/>
                <a:ea typeface="ＭＳ Ｐゴシック" charset="0"/>
              </a:rPr>
              <a:t>when the compliance process fails to function correctly, other IP failures or license compliance failures might also occur.</a:t>
            </a:r>
            <a:endParaRPr lang="en-US" sz="2000" dirty="0">
              <a:latin typeface="Calibri" charset="0"/>
              <a:ea typeface="ＭＳ Ｐゴシック" charset="0"/>
            </a:endParaRPr>
          </a:p>
          <a:p>
            <a:pPr marL="0" indent="0">
              <a:spcBef>
                <a:spcPts val="0"/>
              </a:spcBef>
              <a:buNone/>
            </a:pPr>
            <a:endParaRPr lang="en-US" sz="1200" dirty="0">
              <a:latin typeface="Calibri" charset="0"/>
              <a:ea typeface="ＭＳ Ｐゴシック" charset="0"/>
            </a:endParaRPr>
          </a:p>
          <a:p>
            <a:pPr marL="0" indent="0">
              <a:spcBef>
                <a:spcPts val="0"/>
              </a:spcBef>
              <a:buNone/>
            </a:pPr>
            <a:r>
              <a:rPr lang="en-US" sz="2000" dirty="0">
                <a:latin typeface="Calibri" charset="0"/>
                <a:ea typeface="ＭＳ Ｐゴシック" charset="0"/>
              </a:rPr>
              <a:t>What is at least ONE significant consequence of a Compliance Process failure?*</a:t>
            </a:r>
          </a:p>
          <a:p>
            <a:pPr marL="0" indent="0">
              <a:spcBef>
                <a:spcPts val="0"/>
              </a:spcBef>
              <a:buNone/>
            </a:pPr>
            <a:r>
              <a:rPr lang="en-US" sz="2000" b="0" dirty="0">
                <a:latin typeface="Calibri" charset="0"/>
                <a:ea typeface="ＭＳ Ｐゴシック" charset="0"/>
              </a:rPr>
              <a:t>The failure may negatively impact product development and release schedules.</a:t>
            </a:r>
          </a:p>
          <a:p>
            <a:pPr marL="0" indent="0">
              <a:spcBef>
                <a:spcPts val="0"/>
              </a:spcBef>
              <a:buNone/>
            </a:pPr>
            <a:endParaRPr lang="en-US" sz="1200" b="0" dirty="0">
              <a:latin typeface="Calibri" charset="0"/>
              <a:ea typeface="ＭＳ Ｐゴシック" charset="0"/>
            </a:endParaRPr>
          </a:p>
          <a:p>
            <a:pPr marL="0" indent="0">
              <a:spcBef>
                <a:spcPts val="0"/>
              </a:spcBef>
              <a:buNone/>
            </a:pPr>
            <a:r>
              <a:rPr lang="en-US" sz="2000" dirty="0">
                <a:latin typeface="Calibri" charset="0"/>
                <a:ea typeface="ＭＳ Ｐゴシック" charset="0"/>
              </a:rPr>
              <a:t>What is an example of a Compliance Process failure?</a:t>
            </a:r>
          </a:p>
        </p:txBody>
      </p:sp>
      <p:graphicFrame>
        <p:nvGraphicFramePr>
          <p:cNvPr id="4" name="Group 29"/>
          <p:cNvGraphicFramePr>
            <a:graphicFrameLocks/>
          </p:cNvGraphicFramePr>
          <p:nvPr>
            <p:extLst/>
          </p:nvPr>
        </p:nvGraphicFramePr>
        <p:xfrm>
          <a:off x="1806099" y="4585854"/>
          <a:ext cx="8458201" cy="2103120"/>
        </p:xfrm>
        <a:graphic>
          <a:graphicData uri="http://schemas.openxmlformats.org/drawingml/2006/table">
            <a:tbl>
              <a:tblPr/>
              <a:tblGrid>
                <a:gridCol w="2110829">
                  <a:extLst>
                    <a:ext uri="{9D8B030D-6E8A-4147-A177-3AD203B41FA5}">
                      <a16:colId xmlns:a16="http://schemas.microsoft.com/office/drawing/2014/main" val="20000"/>
                    </a:ext>
                  </a:extLst>
                </a:gridCol>
                <a:gridCol w="3627708">
                  <a:extLst>
                    <a:ext uri="{9D8B030D-6E8A-4147-A177-3AD203B41FA5}">
                      <a16:colId xmlns:a16="http://schemas.microsoft.com/office/drawing/2014/main" val="20001"/>
                    </a:ext>
                  </a:extLst>
                </a:gridCol>
                <a:gridCol w="2719664">
                  <a:extLst>
                    <a:ext uri="{9D8B030D-6E8A-4147-A177-3AD203B41FA5}">
                      <a16:colId xmlns:a16="http://schemas.microsoft.com/office/drawing/2014/main" val="20002"/>
                    </a:ext>
                  </a:extLst>
                </a:gridCol>
              </a:tblGrid>
              <a:tr h="271949">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14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14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14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01434">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400" b="1" i="0" u="none" strike="noStrike" cap="none" normalizeH="0" baseline="0" dirty="0">
                          <a:ln>
                            <a:noFill/>
                          </a:ln>
                          <a:solidFill>
                            <a:srgbClr val="0070C0"/>
                          </a:solidFill>
                          <a:effectLst/>
                          <a:latin typeface="Calibri" charset="0"/>
                          <a:ea typeface="ＭＳ Ｐゴシック" charset="0"/>
                          <a:cs typeface="Times New Roman" charset="0"/>
                        </a:rPr>
                        <a:t>“</a:t>
                      </a:r>
                      <a:r>
                        <a:rPr kumimoji="0" lang="en-US" sz="1400" b="1" i="0" u="none" strike="noStrike" cap="none" normalizeH="0" baseline="0" dirty="0">
                          <a:ln>
                            <a:noFill/>
                          </a:ln>
                          <a:solidFill>
                            <a:srgbClr val="0070C0"/>
                          </a:solidFill>
                          <a:effectLst/>
                          <a:latin typeface="Calibri" charset="0"/>
                          <a:ea typeface="ＭＳ Ｐゴシック" charset="0"/>
                          <a:cs typeface="Times New Roman" charset="0"/>
                        </a:rPr>
                        <a:t>hits</a:t>
                      </a:r>
                      <a:r>
                        <a:rPr kumimoji="0" lang="ja-JP" altLang="en-US" sz="1400" b="1" i="0" u="none" strike="noStrike" cap="none" normalizeH="0" baseline="0" dirty="0">
                          <a:ln>
                            <a:noFill/>
                          </a:ln>
                          <a:solidFill>
                            <a:srgbClr val="0070C0"/>
                          </a:solidFill>
                          <a:effectLst/>
                          <a:latin typeface="Calibri" charset="0"/>
                          <a:ea typeface="ＭＳ Ｐゴシック" charset="0"/>
                          <a:cs typeface="Times New Roman" charset="0"/>
                        </a:rPr>
                        <a:t>”</a:t>
                      </a:r>
                      <a:r>
                        <a:rPr kumimoji="0" lang="en-US" sz="1400" b="1" i="0" u="none" strike="noStrike" cap="none" normalizeH="0" baseline="0" dirty="0">
                          <a:ln>
                            <a:noFill/>
                          </a:ln>
                          <a:solidFill>
                            <a:srgbClr val="0070C0"/>
                          </a:solidFill>
                          <a:effectLst/>
                          <a:latin typeface="Calibri" charset="0"/>
                          <a:ea typeface="ＭＳ Ｐゴシック" charset="0"/>
                          <a:cs typeface="Times New Roman" charset="0"/>
                        </a:rPr>
                        <a:t> reported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70C0"/>
                          </a:solidFill>
                          <a:effectLst/>
                          <a:latin typeface="Calibri" charset="0"/>
                          <a:ea typeface="ＭＳ Ｐゴシック" charset="0"/>
                          <a:cs typeface="Times New Roman" charset="0"/>
                        </a:rPr>
                        <a:t>by the tool)</a:t>
                      </a:r>
                      <a:endParaRPr kumimoji="0" lang="en-US" sz="14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ＭＳ Ｐゴシック" charset="0"/>
                          <a:cs typeface="Times New Roman" charset="0"/>
                        </a:rPr>
                        <a:t>is not finalized.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ＭＳ Ｐゴシック" charset="0"/>
                          <a:cs typeface="Times New Roman" charset="0"/>
                        </a:rPr>
                        <a:t>A compliance ticket is closed only if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ＭＳ Ｐゴシック" charset="0"/>
                          <a:cs typeface="Times New Roman" charset="0"/>
                        </a:rPr>
                        <a:t>there are no open sub-tasks attached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ＭＳ Ｐゴシック" charset="0"/>
                          <a:cs typeface="Times New Roman" charset="0"/>
                        </a:rPr>
                        <a:t>to it and no open issues)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ＭＳ Ｐゴシック" charset="0"/>
                          <a:cs typeface="Times New Roman" charset="0"/>
                        </a:rPr>
                        <a:t>a policy in the compliance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ＭＳ Ｐゴシック" charset="0"/>
                          <a:cs typeface="Times New Roman" charset="0"/>
                        </a:rPr>
                        <a:t>management system that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ＭＳ Ｐゴシック" charset="0"/>
                          <a:cs typeface="Times New Roman" charset="0"/>
                        </a:rPr>
                        <a:t>does not allow it to close a</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ＭＳ Ｐゴシック" charset="0"/>
                          <a:cs typeface="Times New Roman" charset="0"/>
                        </a:rPr>
                        <a:t>compliance ticket if it has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ＭＳ Ｐゴシック" charset="0"/>
                          <a:cs typeface="Times New Roman" charset="0"/>
                        </a:rPr>
                        <a:t>open sub-tasks or open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ＭＳ Ｐゴシック" charset="0"/>
                          <a:cs typeface="Times New Roman" charset="0"/>
                        </a:rPr>
                        <a:t>issues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4268625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dirty="0">
                <a:latin typeface="Calibri" charset="0"/>
                <a:ea typeface="ＭＳ Ｐゴシック" charset="0"/>
              </a:rPr>
              <a:t>Check Your Understanding</a:t>
            </a:r>
          </a:p>
        </p:txBody>
      </p:sp>
      <p:sp>
        <p:nvSpPr>
          <p:cNvPr id="29698" name="Content Placeholder 2"/>
          <p:cNvSpPr>
            <a:spLocks noGrp="1"/>
          </p:cNvSpPr>
          <p:nvPr>
            <p:ph idx="1"/>
          </p:nvPr>
        </p:nvSpPr>
        <p:spPr>
          <a:xfrm>
            <a:off x="304800" y="685800"/>
            <a:ext cx="11277600" cy="5914537"/>
          </a:xfrm>
        </p:spPr>
        <p:txBody>
          <a:bodyPr>
            <a:noAutofit/>
          </a:bodyPr>
          <a:lstStyle/>
          <a:p>
            <a:pPr marL="0" indent="0" fontAlgn="base">
              <a:buNone/>
            </a:pPr>
            <a:r>
              <a:rPr lang="en-US" sz="2400" b="0"/>
              <a:t>✓ Source </a:t>
            </a:r>
            <a:r>
              <a:rPr lang="en-US" sz="2400" b="0" dirty="0"/>
              <a:t>code should be carefully vetted and approved before use.  ​</a:t>
            </a:r>
          </a:p>
          <a:p>
            <a:pPr marL="0" indent="0" fontAlgn="base">
              <a:buNone/>
            </a:pPr>
            <a:r>
              <a:rPr lang="en-US" sz="2400" b="0" dirty="0"/>
              <a:t>✓ The meaning of license terms and limitations should be specified and clear.​</a:t>
            </a:r>
          </a:p>
          <a:p>
            <a:pPr marL="0" indent="0" fontAlgn="base">
              <a:buNone/>
            </a:pPr>
            <a:r>
              <a:rPr lang="en-US" sz="2400" b="0" dirty="0"/>
              <a:t>✓ Each step of the compliance process should always be performed thoroughly.​</a:t>
            </a:r>
          </a:p>
          <a:p>
            <a:pPr marL="0" indent="0" fontAlgn="base">
              <a:buNone/>
            </a:pPr>
            <a:r>
              <a:rPr lang="en-US" sz="2400" b="0" dirty="0"/>
              <a:t>✓ Seemingly small compliance failures have the ability to create massive problems.​</a:t>
            </a:r>
          </a:p>
          <a:p>
            <a:pPr marL="0" indent="0">
              <a:buNone/>
            </a:pPr>
            <a:endParaRPr lang="en-US" sz="2400" b="0" dirty="0">
              <a:latin typeface="Calibri" charset="0"/>
              <a:ea typeface="ＭＳ Ｐゴシック" charset="0"/>
            </a:endParaRPr>
          </a:p>
        </p:txBody>
      </p:sp>
    </p:spTree>
    <p:extLst>
      <p:ext uri="{BB962C8B-B14F-4D97-AF65-F5344CB8AC3E}">
        <p14:creationId xmlns:p14="http://schemas.microsoft.com/office/powerpoint/2010/main" val="11229722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9</a:t>
            </a:r>
          </a:p>
        </p:txBody>
      </p:sp>
      <p:sp>
        <p:nvSpPr>
          <p:cNvPr id="5" name="Text Placeholder 4"/>
          <p:cNvSpPr>
            <a:spLocks noGrp="1"/>
          </p:cNvSpPr>
          <p:nvPr>
            <p:ph type="body" idx="1"/>
          </p:nvPr>
        </p:nvSpPr>
        <p:spPr/>
        <p:txBody>
          <a:bodyPr/>
          <a:lstStyle/>
          <a:p>
            <a:r>
              <a:rPr lang="en-US" dirty="0"/>
              <a:t>GPL Violations 101</a:t>
            </a:r>
          </a:p>
        </p:txBody>
      </p:sp>
    </p:spTree>
    <p:extLst>
      <p:ext uri="{BB962C8B-B14F-4D97-AF65-F5344CB8AC3E}">
        <p14:creationId xmlns:p14="http://schemas.microsoft.com/office/powerpoint/2010/main" val="190834590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p:cNvSpPr>
          <p:nvPr>
            <p:ph type="title"/>
          </p:nvPr>
        </p:nvSpPr>
        <p:spPr/>
        <p:txBody>
          <a:bodyPr/>
          <a:lstStyle/>
          <a:p>
            <a:pPr eaLnBrk="1" hangingPunct="1"/>
            <a:r>
              <a:rPr lang="en-US">
                <a:latin typeface="Calibri" charset="0"/>
                <a:ea typeface="ＭＳ Ｐゴシック" charset="0"/>
              </a:rPr>
              <a:t>Introduction</a:t>
            </a:r>
          </a:p>
        </p:txBody>
      </p:sp>
      <p:sp>
        <p:nvSpPr>
          <p:cNvPr id="19458" name="Rectangle 3"/>
          <p:cNvSpPr>
            <a:spLocks noGrp="1"/>
          </p:cNvSpPr>
          <p:nvPr>
            <p:ph idx="1"/>
          </p:nvPr>
        </p:nvSpPr>
        <p:spPr>
          <a:xfrm>
            <a:off x="274820" y="898160"/>
            <a:ext cx="11417508" cy="3808751"/>
          </a:xfrm>
        </p:spPr>
        <p:txBody>
          <a:bodyPr>
            <a:noAutofit/>
          </a:bodyPr>
          <a:lstStyle/>
          <a:p>
            <a:r>
              <a:rPr lang="en-US" dirty="0">
                <a:latin typeface="Calibri" charset="0"/>
                <a:ea typeface="ＭＳ Ｐゴシック" charset="0"/>
              </a:rPr>
              <a:t>GPL enforcement started soon after the GPL was published in 1989, but was usually pursued in a private process  </a:t>
            </a:r>
          </a:p>
          <a:p>
            <a:pPr eaLnBrk="1" hangingPunct="1"/>
            <a:r>
              <a:rPr lang="en-US" dirty="0">
                <a:latin typeface="Calibri" charset="0"/>
                <a:ea typeface="ＭＳ Ｐゴシック" charset="0"/>
              </a:rPr>
              <a:t>Beginning in the early 2000’s, GPL enforcement and related legal action was pursued in a more formal way</a:t>
            </a:r>
          </a:p>
          <a:p>
            <a:pPr eaLnBrk="1" hangingPunct="1"/>
            <a:r>
              <a:rPr lang="en-US" dirty="0">
                <a:latin typeface="Calibri" charset="0"/>
                <a:ea typeface="ＭＳ Ｐゴシック" charset="0"/>
              </a:rPr>
              <a:t>Several organizations are involved in enforcing compliance on behalf and with the help of FOSS developers and enthusiasts who monitor product announcements and license compliance activities.</a:t>
            </a:r>
          </a:p>
          <a:p>
            <a:pPr eaLnBrk="1" hangingPunct="1"/>
            <a:r>
              <a:rPr lang="en-US" dirty="0">
                <a:latin typeface="Calibri" charset="0"/>
                <a:ea typeface="ＭＳ Ｐゴシック" charset="0"/>
              </a:rPr>
              <a:t>The most notable enforcers are:</a:t>
            </a:r>
          </a:p>
          <a:p>
            <a:pPr lvl="1" eaLnBrk="1" hangingPunct="1"/>
            <a:r>
              <a:rPr lang="en-US" sz="1600" dirty="0">
                <a:latin typeface="Calibri" charset="0"/>
                <a:ea typeface="ＭＳ Ｐゴシック" charset="0"/>
              </a:rPr>
              <a:t>Free Software Foundation (FSF)</a:t>
            </a:r>
          </a:p>
          <a:p>
            <a:pPr lvl="1" eaLnBrk="1" hangingPunct="1"/>
            <a:r>
              <a:rPr lang="en-US" sz="1600" dirty="0">
                <a:latin typeface="Calibri" charset="0"/>
                <a:ea typeface="ＭＳ Ｐゴシック" charset="0"/>
              </a:rPr>
              <a:t>Software Freedom Law Center (SFLC) </a:t>
            </a:r>
          </a:p>
          <a:p>
            <a:pPr lvl="1" eaLnBrk="1" hangingPunct="1"/>
            <a:r>
              <a:rPr lang="en-US" sz="1600" dirty="0">
                <a:latin typeface="Calibri" charset="0"/>
                <a:ea typeface="ＭＳ Ｐゴシック" charset="0"/>
              </a:rPr>
              <a:t>Software Freedom Conservancy (SFC)</a:t>
            </a:r>
          </a:p>
          <a:p>
            <a:pPr lvl="1" eaLnBrk="1" hangingPunct="1"/>
            <a:r>
              <a:rPr lang="en-US" sz="1600" dirty="0" err="1">
                <a:latin typeface="Calibri" charset="0"/>
                <a:ea typeface="ＭＳ Ｐゴシック" charset="0"/>
              </a:rPr>
              <a:t>gpl-violations.org</a:t>
            </a:r>
            <a:r>
              <a:rPr lang="en-US" sz="1600" dirty="0">
                <a:latin typeface="Calibri" charset="0"/>
                <a:ea typeface="ＭＳ Ｐゴシック" charset="0"/>
              </a:rPr>
              <a:t> </a:t>
            </a:r>
          </a:p>
        </p:txBody>
      </p:sp>
    </p:spTree>
    <p:extLst>
      <p:ext uri="{BB962C8B-B14F-4D97-AF65-F5344CB8AC3E}">
        <p14:creationId xmlns:p14="http://schemas.microsoft.com/office/powerpoint/2010/main" val="9012901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p:cNvSpPr>
          <p:nvPr>
            <p:ph type="title"/>
          </p:nvPr>
        </p:nvSpPr>
        <p:spPr/>
        <p:txBody>
          <a:bodyPr/>
          <a:lstStyle/>
          <a:p>
            <a:pPr eaLnBrk="1" hangingPunct="1"/>
            <a:r>
              <a:rPr lang="en-US" dirty="0">
                <a:latin typeface="Calibri" charset="0"/>
                <a:ea typeface="ＭＳ Ｐゴシック" charset="0"/>
              </a:rPr>
              <a:t>Legal Consequences</a:t>
            </a:r>
          </a:p>
        </p:txBody>
      </p:sp>
      <p:sp>
        <p:nvSpPr>
          <p:cNvPr id="19458" name="Rectangle 3"/>
          <p:cNvSpPr>
            <a:spLocks noGrp="1"/>
          </p:cNvSpPr>
          <p:nvPr>
            <p:ph idx="1"/>
          </p:nvPr>
        </p:nvSpPr>
        <p:spPr>
          <a:xfrm>
            <a:off x="439710" y="958120"/>
            <a:ext cx="11417508" cy="3808751"/>
          </a:xfrm>
        </p:spPr>
        <p:txBody>
          <a:bodyPr>
            <a:noAutofit/>
          </a:bodyPr>
          <a:lstStyle/>
          <a:p>
            <a:r>
              <a:rPr lang="en-US" sz="1600" dirty="0">
                <a:latin typeface="Calibri" charset="0"/>
                <a:ea typeface="ＭＳ Ｐゴシック" charset="0"/>
              </a:rPr>
              <a:t>Preliminary injunction</a:t>
            </a:r>
          </a:p>
          <a:p>
            <a:r>
              <a:rPr lang="en-US" sz="1600" dirty="0">
                <a:latin typeface="Calibri" charset="0"/>
                <a:ea typeface="ＭＳ Ｐゴシック" charset="0"/>
              </a:rPr>
              <a:t>Withdrawal of products</a:t>
            </a:r>
          </a:p>
          <a:p>
            <a:r>
              <a:rPr lang="en-US" sz="1600" dirty="0">
                <a:latin typeface="Calibri" charset="0"/>
                <a:ea typeface="ＭＳ Ｐゴシック" charset="0"/>
              </a:rPr>
              <a:t>Right to information</a:t>
            </a:r>
          </a:p>
          <a:p>
            <a:r>
              <a:rPr lang="en-US" sz="1600" dirty="0">
                <a:latin typeface="Calibri" charset="0"/>
                <a:ea typeface="ＭＳ Ｐゴシック" charset="0"/>
              </a:rPr>
              <a:t>Damages and compensation</a:t>
            </a:r>
          </a:p>
          <a:p>
            <a:r>
              <a:rPr lang="en-US" sz="1600" dirty="0">
                <a:latin typeface="Calibri" charset="0"/>
                <a:ea typeface="ＭＳ Ｐゴシック" charset="0"/>
              </a:rPr>
              <a:t>Reimbursement of costs</a:t>
            </a:r>
          </a:p>
          <a:p>
            <a:r>
              <a:rPr lang="en-US" sz="1600" dirty="0">
                <a:latin typeface="Calibri" charset="0"/>
                <a:ea typeface="ＭＳ Ｐゴシック" charset="0"/>
              </a:rPr>
              <a:t>Source code release</a:t>
            </a:r>
          </a:p>
        </p:txBody>
      </p:sp>
    </p:spTree>
    <p:extLst>
      <p:ext uri="{BB962C8B-B14F-4D97-AF65-F5344CB8AC3E}">
        <p14:creationId xmlns:p14="http://schemas.microsoft.com/office/powerpoint/2010/main" val="82608538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7"/>
          <p:cNvSpPr>
            <a:spLocks noGrp="1"/>
          </p:cNvSpPr>
          <p:nvPr>
            <p:ph type="title"/>
          </p:nvPr>
        </p:nvSpPr>
        <p:spPr/>
        <p:txBody>
          <a:bodyPr>
            <a:normAutofit/>
          </a:bodyPr>
          <a:lstStyle/>
          <a:p>
            <a:r>
              <a:rPr lang="en-US" dirty="0">
                <a:latin typeface="Calibri" charset="0"/>
                <a:ea typeface="ＭＳ Ｐゴシック" charset="0"/>
              </a:rPr>
              <a:t>Partial List of Companies Targeted with Non-Compliance</a:t>
            </a:r>
          </a:p>
        </p:txBody>
      </p:sp>
      <p:pic>
        <p:nvPicPr>
          <p:cNvPr id="1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3124200"/>
            <a:ext cx="1828800"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5"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4114800"/>
            <a:ext cx="174625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6" name="Picture 14"/>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23200" b="21055"/>
          <a:stretch/>
        </p:blipFill>
        <p:spPr bwMode="auto">
          <a:xfrm>
            <a:off x="1905000" y="4038600"/>
            <a:ext cx="1143000" cy="63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7"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1371600"/>
            <a:ext cx="1066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0488" name="Picture 20" descr="westinghouse-logo.jpg"/>
          <p:cNvPicPr>
            <a:picLocks noChangeAspect="1"/>
          </p:cNvPicPr>
          <p:nvPr/>
        </p:nvPicPr>
        <p:blipFill>
          <a:blip r:embed="rId6">
            <a:extLst>
              <a:ext uri="{28A0092B-C50C-407E-A947-70E740481C1C}">
                <a14:useLocalDpi xmlns:a14="http://schemas.microsoft.com/office/drawing/2010/main" val="0"/>
              </a:ext>
            </a:extLst>
          </a:blip>
          <a:srcRect t="14961" b="22626"/>
          <a:stretch>
            <a:fillRect/>
          </a:stretch>
        </p:blipFill>
        <p:spPr bwMode="auto">
          <a:xfrm>
            <a:off x="4343400" y="2286001"/>
            <a:ext cx="19812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9" name="Picture 21" descr="verizonlogo.jp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67200" y="4724400"/>
            <a:ext cx="13906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0" name="Picture 22" descr="D-Link_Logo.jpg"/>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00400" y="5867400"/>
            <a:ext cx="17526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1" name="Picture 23" descr="78340626.jp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600200" y="3124201"/>
            <a:ext cx="1752600"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2" name="Picture 24" descr="skype_logo_online.png"/>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315201" y="1371600"/>
            <a:ext cx="109537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3" name="Picture 26" descr="best_buy_logo.jpg"/>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699250" y="2259013"/>
            <a:ext cx="107315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4" name="Picture 27" descr="jvc-logo.jpg"/>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315200" y="5029201"/>
            <a:ext cx="9906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5" name="Picture 28" descr="western-digital_logo.jpg"/>
          <p:cNvPicPr>
            <a:picLocks noChangeAspect="1"/>
          </p:cNvPicPr>
          <p:nvPr/>
        </p:nvPicPr>
        <p:blipFill>
          <a:blip r:embed="rId13" cstate="print">
            <a:extLst>
              <a:ext uri="{28A0092B-C50C-407E-A947-70E740481C1C}">
                <a14:useLocalDpi xmlns:a14="http://schemas.microsoft.com/office/drawing/2010/main" val="0"/>
              </a:ext>
            </a:extLst>
          </a:blip>
          <a:srcRect t="21896" b="29013"/>
          <a:stretch>
            <a:fillRect/>
          </a:stretch>
        </p:blipFill>
        <p:spPr bwMode="auto">
          <a:xfrm>
            <a:off x="1676400" y="5105400"/>
            <a:ext cx="175260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6" name="Picture 29" descr="logo_us.gif"/>
          <p:cNvPicPr>
            <a:picLocks noChangeAspect="1"/>
          </p:cNvPicPr>
          <p:nvPr/>
        </p:nvPicPr>
        <p:blipFill>
          <a:blip r:embed="rId14">
            <a:extLst>
              <a:ext uri="{28A0092B-C50C-407E-A947-70E740481C1C}">
                <a14:useLocalDpi xmlns:a14="http://schemas.microsoft.com/office/drawing/2010/main" val="0"/>
              </a:ext>
            </a:extLst>
          </a:blip>
          <a:srcRect l="80173"/>
          <a:stretch>
            <a:fillRect/>
          </a:stretch>
        </p:blipFill>
        <p:spPr bwMode="auto">
          <a:xfrm>
            <a:off x="6477001" y="3962400"/>
            <a:ext cx="1812925"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7" name="Picture 30" descr="asus-logo.jpg"/>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747126" y="1524000"/>
            <a:ext cx="146367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8" name="Picture 31" descr="securepoint_logo_1250px.jpg"/>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400801" y="3505200"/>
            <a:ext cx="19843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9" name="Picture 32" descr="fortinet-logo-new.jpg"/>
          <p:cNvPicPr>
            <a:picLocks noChangeAspect="1"/>
          </p:cNvPicPr>
          <p:nvPr/>
        </p:nvPicPr>
        <p:blipFill>
          <a:blip r:embed="rId17">
            <a:extLst>
              <a:ext uri="{28A0092B-C50C-407E-A947-70E740481C1C}">
                <a14:useLocalDpi xmlns:a14="http://schemas.microsoft.com/office/drawing/2010/main" val="0"/>
              </a:ext>
            </a:extLst>
          </a:blip>
          <a:srcRect t="23123" b="30237"/>
          <a:stretch>
            <a:fillRect/>
          </a:stretch>
        </p:blipFill>
        <p:spPr bwMode="auto">
          <a:xfrm>
            <a:off x="8601076" y="2438400"/>
            <a:ext cx="19145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0" name="Picture 34" descr="siemens-logo.jpg"/>
          <p:cNvPicPr>
            <a:picLocks noChangeAspect="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610600" y="4038601"/>
            <a:ext cx="1981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1" name="Picture 35" descr="BELKIN-LOGO.jpg"/>
          <p:cNvPicPr>
            <a:picLocks noChangeAspect="1"/>
          </p:cNvPicPr>
          <p:nvPr/>
        </p:nvPicPr>
        <p:blipFill>
          <a:blip r:embed="rId19">
            <a:extLst>
              <a:ext uri="{28A0092B-C50C-407E-A947-70E740481C1C}">
                <a14:useLocalDpi xmlns:a14="http://schemas.microsoft.com/office/drawing/2010/main" val="0"/>
              </a:ext>
            </a:extLst>
          </a:blip>
          <a:srcRect t="39055" b="37563"/>
          <a:stretch>
            <a:fillRect/>
          </a:stretch>
        </p:blipFill>
        <p:spPr bwMode="auto">
          <a:xfrm>
            <a:off x="8686800" y="3352800"/>
            <a:ext cx="1828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2" name="Picture 36" descr="tomtom-logo.jpg"/>
          <p:cNvPicPr>
            <a:picLocks noChangeAspect="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828800" y="2514601"/>
            <a:ext cx="1752600"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6858000" y="5867400"/>
            <a:ext cx="1861856" cy="369332"/>
          </a:xfrm>
          <a:prstGeom prst="rect">
            <a:avLst/>
          </a:prstGeom>
          <a:noFill/>
        </p:spPr>
        <p:txBody>
          <a:bodyPr wrap="none">
            <a:spAutoFit/>
          </a:bodyPr>
          <a:lstStyle/>
          <a:p>
            <a:pPr>
              <a:defRPr/>
            </a:pPr>
            <a:r>
              <a:rPr lang="en-US" b="1" i="1" dirty="0">
                <a:latin typeface="+mj-lt"/>
              </a:rPr>
              <a:t>And many more …</a:t>
            </a:r>
          </a:p>
        </p:txBody>
      </p:sp>
      <p:pic>
        <p:nvPicPr>
          <p:cNvPr id="20504" name="Picture 2" descr="partner_microsoft.jpg"/>
          <p:cNvPicPr>
            <a:picLocks noChangeAspect="1"/>
          </p:cNvPicPr>
          <p:nvPr/>
        </p:nvPicPr>
        <p:blipFill>
          <a:blip r:embed="rId21">
            <a:extLst>
              <a:ext uri="{28A0092B-C50C-407E-A947-70E740481C1C}">
                <a14:useLocalDpi xmlns:a14="http://schemas.microsoft.com/office/drawing/2010/main" val="0"/>
              </a:ext>
            </a:extLst>
          </a:blip>
          <a:srcRect l="20970" t="16702" r="21898" b="21188"/>
          <a:stretch>
            <a:fillRect/>
          </a:stretch>
        </p:blipFill>
        <p:spPr bwMode="auto">
          <a:xfrm>
            <a:off x="8712200" y="4648200"/>
            <a:ext cx="1498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5" name="Picture 2" descr="Cisco-new-logo-should-be.gif"/>
          <p:cNvPicPr>
            <a:picLocks noChangeAspect="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4114800" y="1143000"/>
            <a:ext cx="1371600"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6" name="Picture 2" descr="a.png"/>
          <p:cNvPicPr>
            <a:picLocks noChangeAspect="1"/>
          </p:cNvPicPr>
          <p:nvPr/>
        </p:nvPicPr>
        <p:blipFill>
          <a:blip r:embed="rId23">
            <a:extLst>
              <a:ext uri="{28A0092B-C50C-407E-A947-70E740481C1C}">
                <a14:useLocalDpi xmlns:a14="http://schemas.microsoft.com/office/drawing/2010/main" val="0"/>
              </a:ext>
            </a:extLst>
          </a:blip>
          <a:srcRect/>
          <a:stretch>
            <a:fillRect/>
          </a:stretch>
        </p:blipFill>
        <p:spPr bwMode="auto">
          <a:xfrm>
            <a:off x="1981201" y="1219200"/>
            <a:ext cx="7334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7" name="Picture 3" descr="h.jpg"/>
          <p:cNvPicPr>
            <a:picLocks noChangeAspect="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5715000" y="4953000"/>
            <a:ext cx="12128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8836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dirty="0">
                <a:latin typeface="Calibri" charset="0"/>
                <a:ea typeface="ＭＳ Ｐゴシック" charset="0"/>
              </a:rPr>
              <a:t>Check Your Understanding</a:t>
            </a:r>
          </a:p>
        </p:txBody>
      </p:sp>
      <p:sp>
        <p:nvSpPr>
          <p:cNvPr id="29698" name="Content Placeholder 2"/>
          <p:cNvSpPr>
            <a:spLocks noGrp="1"/>
          </p:cNvSpPr>
          <p:nvPr>
            <p:ph idx="1"/>
          </p:nvPr>
        </p:nvSpPr>
        <p:spPr>
          <a:xfrm>
            <a:off x="304800" y="685800"/>
            <a:ext cx="11277600" cy="5914537"/>
          </a:xfrm>
        </p:spPr>
        <p:txBody>
          <a:bodyPr>
            <a:noAutofit/>
          </a:bodyPr>
          <a:lstStyle/>
          <a:p>
            <a:pPr marL="0" indent="0">
              <a:buNone/>
            </a:pPr>
            <a:endParaRPr lang="en-US" sz="2400" b="0" dirty="0">
              <a:latin typeface="Calibri" charset="0"/>
              <a:ea typeface="ＭＳ Ｐゴシック" charset="0"/>
            </a:endParaRPr>
          </a:p>
        </p:txBody>
      </p:sp>
    </p:spTree>
    <p:extLst>
      <p:ext uri="{BB962C8B-B14F-4D97-AF65-F5344CB8AC3E}">
        <p14:creationId xmlns:p14="http://schemas.microsoft.com/office/powerpoint/2010/main" val="108745744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6"/>
          <p:cNvSpPr>
            <a:spLocks noGrp="1"/>
          </p:cNvSpPr>
          <p:nvPr>
            <p:ph type="title"/>
          </p:nvPr>
        </p:nvSpPr>
        <p:spPr/>
        <p:txBody>
          <a:bodyPr>
            <a:normAutofit/>
          </a:bodyPr>
          <a:lstStyle/>
          <a:p>
            <a:r>
              <a:rPr lang="en-US" dirty="0">
                <a:latin typeface="Calibri" charset="0"/>
                <a:ea typeface="ＭＳ Ｐゴシック" charset="0"/>
              </a:rPr>
              <a:t>Example: The Trail of the CISCO Compliance Problem</a:t>
            </a:r>
          </a:p>
        </p:txBody>
      </p:sp>
      <p:grpSp>
        <p:nvGrpSpPr>
          <p:cNvPr id="29700" name="Group 31"/>
          <p:cNvGrpSpPr>
            <a:grpSpLocks/>
          </p:cNvGrpSpPr>
          <p:nvPr/>
        </p:nvGrpSpPr>
        <p:grpSpPr bwMode="auto">
          <a:xfrm>
            <a:off x="1703512" y="1295401"/>
            <a:ext cx="8354888" cy="4717197"/>
            <a:chOff x="-67483" y="938213"/>
            <a:chExt cx="8766983" cy="5057839"/>
          </a:xfrm>
        </p:grpSpPr>
        <p:pic>
          <p:nvPicPr>
            <p:cNvPr id="29701" name="Picture 7" descr="arrow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889921" flipV="1">
              <a:off x="1257300" y="1916113"/>
              <a:ext cx="204787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Picture 8" descr="arrow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937479">
              <a:off x="2268538" y="3500438"/>
              <a:ext cx="235267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3" name="Picture 9" descr="arrow1"/>
            <p:cNvPicPr>
              <a:picLocks noChangeAspect="1" noChangeArrowheads="1"/>
            </p:cNvPicPr>
            <p:nvPr/>
          </p:nvPicPr>
          <p:blipFill>
            <a:blip r:embed="rId3">
              <a:extLst>
                <a:ext uri="{28A0092B-C50C-407E-A947-70E740481C1C}">
                  <a14:useLocalDpi xmlns:a14="http://schemas.microsoft.com/office/drawing/2010/main" val="0"/>
                </a:ext>
              </a:extLst>
            </a:blip>
            <a:srcRect l="3101" t="15584"/>
            <a:stretch>
              <a:fillRect/>
            </a:stretch>
          </p:blipFill>
          <p:spPr bwMode="auto">
            <a:xfrm rot="628749">
              <a:off x="3878263" y="938213"/>
              <a:ext cx="19843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4" name="Picture 10" descr="arrow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5098889" flipV="1">
              <a:off x="6445251" y="2122487"/>
              <a:ext cx="127635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5" name="Picture 11" descr="arrow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47393">
              <a:off x="2411413" y="2852738"/>
              <a:ext cx="127635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a:spLocks noChangeArrowheads="1"/>
            </p:cNvSpPr>
            <p:nvPr/>
          </p:nvSpPr>
          <p:spPr bwMode="auto">
            <a:xfrm>
              <a:off x="540404" y="3499931"/>
              <a:ext cx="2437068" cy="539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95000"/>
                </a:lnSpc>
                <a:spcBef>
                  <a:spcPct val="50000"/>
                </a:spcBef>
                <a:buClr>
                  <a:schemeClr val="hlink"/>
                </a:buClr>
                <a:buFont typeface="Wingdings" charset="0"/>
                <a:buNone/>
                <a:defRPr/>
              </a:pPr>
              <a:r>
                <a:rPr lang="en-US" sz="1600">
                  <a:solidFill>
                    <a:srgbClr val="003F69"/>
                  </a:solidFill>
                  <a:latin typeface="+mj-lt"/>
                  <a:cs typeface="Arial" charset="0"/>
                </a:rPr>
                <a:t>FSF accused Cisco</a:t>
              </a:r>
              <a:br>
                <a:rPr lang="en-US" sz="1200">
                  <a:solidFill>
                    <a:srgbClr val="003F69"/>
                  </a:solidFill>
                  <a:latin typeface="+mj-lt"/>
                  <a:cs typeface="Arial" charset="0"/>
                </a:rPr>
              </a:br>
              <a:r>
                <a:rPr lang="en-US" sz="1200">
                  <a:solidFill>
                    <a:srgbClr val="003F69"/>
                  </a:solidFill>
                  <a:latin typeface="+mj-lt"/>
                  <a:cs typeface="Arial" charset="0"/>
                </a:rPr>
                <a:t>of a license violation</a:t>
              </a:r>
            </a:p>
          </p:txBody>
        </p:sp>
        <p:grpSp>
          <p:nvGrpSpPr>
            <p:cNvPr id="29707" name="Group 34"/>
            <p:cNvGrpSpPr>
              <a:grpSpLocks/>
            </p:cNvGrpSpPr>
            <p:nvPr/>
          </p:nvGrpSpPr>
          <p:grpSpPr bwMode="auto">
            <a:xfrm>
              <a:off x="4500563" y="3937000"/>
              <a:ext cx="3141662" cy="860425"/>
              <a:chOff x="2835" y="2480"/>
              <a:chExt cx="1979" cy="542"/>
            </a:xfrm>
          </p:grpSpPr>
          <p:pic>
            <p:nvPicPr>
              <p:cNvPr id="29723" name="Picture 13" descr="Cisco"/>
              <p:cNvPicPr>
                <a:picLocks noChangeAspect="1" noChangeArrowheads="1"/>
              </p:cNvPicPr>
              <p:nvPr/>
            </p:nvPicPr>
            <p:blipFill>
              <a:blip r:embed="rId7"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195" y="2598"/>
                <a:ext cx="619"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4"/>
              <p:cNvSpPr>
                <a:spLocks noChangeArrowheads="1"/>
              </p:cNvSpPr>
              <p:nvPr/>
            </p:nvSpPr>
            <p:spPr bwMode="auto">
              <a:xfrm>
                <a:off x="2835" y="2480"/>
                <a:ext cx="1633"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95000"/>
                  </a:lnSpc>
                  <a:spcBef>
                    <a:spcPct val="50000"/>
                  </a:spcBef>
                  <a:buClr>
                    <a:schemeClr val="hlink"/>
                  </a:buClr>
                  <a:buFont typeface="Wingdings" charset="0"/>
                  <a:buNone/>
                  <a:defRPr/>
                </a:pPr>
                <a:r>
                  <a:rPr lang="en-US" sz="1600" dirty="0">
                    <a:solidFill>
                      <a:srgbClr val="003F69"/>
                    </a:solidFill>
                    <a:latin typeface="+mj-lt"/>
                    <a:cs typeface="Arial" charset="0"/>
                  </a:rPr>
                  <a:t>After much bad press, source code was </a:t>
                </a:r>
                <a:br>
                  <a:rPr lang="en-US" sz="1600" dirty="0">
                    <a:solidFill>
                      <a:srgbClr val="003F69"/>
                    </a:solidFill>
                    <a:latin typeface="+mj-lt"/>
                    <a:cs typeface="Arial" charset="0"/>
                  </a:rPr>
                </a:br>
                <a:r>
                  <a:rPr lang="en-US" sz="1600" dirty="0">
                    <a:solidFill>
                      <a:srgbClr val="003F69"/>
                    </a:solidFill>
                    <a:latin typeface="+mj-lt"/>
                    <a:cs typeface="Arial" charset="0"/>
                  </a:rPr>
                  <a:t>made available by</a:t>
                </a:r>
                <a:endParaRPr lang="en-US" sz="1200" dirty="0">
                  <a:solidFill>
                    <a:srgbClr val="003F69"/>
                  </a:solidFill>
                  <a:latin typeface="+mj-lt"/>
                  <a:cs typeface="Arial" charset="0"/>
                </a:endParaRPr>
              </a:p>
            </p:txBody>
          </p:sp>
        </p:grpSp>
        <p:grpSp>
          <p:nvGrpSpPr>
            <p:cNvPr id="29708" name="Group 32"/>
            <p:cNvGrpSpPr>
              <a:grpSpLocks/>
            </p:cNvGrpSpPr>
            <p:nvPr/>
          </p:nvGrpSpPr>
          <p:grpSpPr bwMode="auto">
            <a:xfrm>
              <a:off x="5716588" y="1282701"/>
              <a:ext cx="2743200" cy="788988"/>
              <a:chOff x="3601" y="808"/>
              <a:chExt cx="1728" cy="497"/>
            </a:xfrm>
          </p:grpSpPr>
          <p:sp>
            <p:nvSpPr>
              <p:cNvPr id="18" name="Rectangle 15"/>
              <p:cNvSpPr>
                <a:spLocks noChangeArrowheads="1"/>
              </p:cNvSpPr>
              <p:nvPr/>
            </p:nvSpPr>
            <p:spPr bwMode="auto">
              <a:xfrm>
                <a:off x="3601" y="966"/>
                <a:ext cx="1728"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95000"/>
                  </a:lnSpc>
                  <a:spcBef>
                    <a:spcPct val="50000"/>
                  </a:spcBef>
                  <a:buClr>
                    <a:schemeClr val="hlink"/>
                  </a:buClr>
                  <a:buFont typeface="Wingdings" charset="0"/>
                  <a:buNone/>
                  <a:defRPr/>
                </a:pPr>
                <a:r>
                  <a:rPr lang="en-US" sz="1600" dirty="0">
                    <a:solidFill>
                      <a:srgbClr val="003F69"/>
                    </a:solidFill>
                    <a:latin typeface="+mj-lt"/>
                    <a:cs typeface="Arial" charset="0"/>
                  </a:rPr>
                  <a:t>adopted this technology</a:t>
                </a:r>
                <a:r>
                  <a:rPr lang="en-US" sz="1200" dirty="0">
                    <a:solidFill>
                      <a:srgbClr val="003F69"/>
                    </a:solidFill>
                    <a:latin typeface="+mj-lt"/>
                    <a:cs typeface="Arial" charset="0"/>
                  </a:rPr>
                  <a:t> into its WRT54G wireless broadband router </a:t>
                </a:r>
              </a:p>
            </p:txBody>
          </p:sp>
          <p:pic>
            <p:nvPicPr>
              <p:cNvPr id="29722" name="Picture 16" descr="LinkSys"/>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49" y="808"/>
                <a:ext cx="768"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09" name="Group 33"/>
            <p:cNvGrpSpPr>
              <a:grpSpLocks/>
            </p:cNvGrpSpPr>
            <p:nvPr/>
          </p:nvGrpSpPr>
          <p:grpSpPr bwMode="auto">
            <a:xfrm>
              <a:off x="3152775" y="2636838"/>
              <a:ext cx="3733800" cy="928687"/>
              <a:chOff x="1986" y="1672"/>
              <a:chExt cx="2352" cy="585"/>
            </a:xfrm>
          </p:grpSpPr>
          <p:pic>
            <p:nvPicPr>
              <p:cNvPr id="29718" name="Picture 17" descr="LinkSys"/>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444" y="1867"/>
                <a:ext cx="782"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9" name="Picture 18" descr="Cisco"/>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309" y="1672"/>
                <a:ext cx="665"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19"/>
              <p:cNvSpPr>
                <a:spLocks noChangeArrowheads="1"/>
              </p:cNvSpPr>
              <p:nvPr/>
            </p:nvSpPr>
            <p:spPr bwMode="auto">
              <a:xfrm>
                <a:off x="1986" y="1877"/>
                <a:ext cx="2363"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lnSpc>
                    <a:spcPct val="95000"/>
                  </a:lnSpc>
                  <a:spcBef>
                    <a:spcPct val="50000"/>
                  </a:spcBef>
                  <a:buClr>
                    <a:schemeClr val="hlink"/>
                  </a:buClr>
                  <a:buFont typeface="Wingdings" charset="0"/>
                  <a:buNone/>
                  <a:defRPr/>
                </a:pPr>
                <a:r>
                  <a:rPr lang="en-US" sz="1600">
                    <a:solidFill>
                      <a:srgbClr val="003F69"/>
                    </a:solidFill>
                    <a:latin typeface="+mj-lt"/>
                    <a:cs typeface="Arial" charset="0"/>
                  </a:rPr>
                  <a:t>bought</a:t>
                </a:r>
                <a:br>
                  <a:rPr lang="en-US" sz="1600">
                    <a:solidFill>
                      <a:srgbClr val="003F69"/>
                    </a:solidFill>
                    <a:latin typeface="+mj-lt"/>
                    <a:cs typeface="Arial" charset="0"/>
                  </a:rPr>
                </a:br>
                <a:r>
                  <a:rPr lang="en-US" sz="1600">
                    <a:solidFill>
                      <a:srgbClr val="003F69"/>
                    </a:solidFill>
                    <a:latin typeface="+mj-lt"/>
                    <a:cs typeface="Arial" charset="0"/>
                  </a:rPr>
                  <a:t> </a:t>
                </a:r>
                <a:r>
                  <a:rPr lang="en-US" sz="1200">
                    <a:solidFill>
                      <a:srgbClr val="003F69"/>
                    </a:solidFill>
                    <a:latin typeface="+mj-lt"/>
                    <a:cs typeface="Arial" charset="0"/>
                  </a:rPr>
                  <a:t>for $500M in 2003 </a:t>
                </a:r>
              </a:p>
            </p:txBody>
          </p:sp>
        </p:grpSp>
        <p:sp>
          <p:nvSpPr>
            <p:cNvPr id="24" name="Rectangle 22"/>
            <p:cNvSpPr>
              <a:spLocks noChangeArrowheads="1"/>
            </p:cNvSpPr>
            <p:nvPr/>
          </p:nvSpPr>
          <p:spPr bwMode="auto">
            <a:xfrm>
              <a:off x="3492204" y="5236112"/>
              <a:ext cx="5207296" cy="60425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95000"/>
                </a:lnSpc>
                <a:spcBef>
                  <a:spcPct val="50000"/>
                </a:spcBef>
                <a:buClr>
                  <a:schemeClr val="hlink"/>
                </a:buClr>
                <a:buFont typeface="Wingdings" charset="0"/>
                <a:buNone/>
                <a:defRPr/>
              </a:pPr>
              <a:r>
                <a:rPr lang="en-US" sz="1600" dirty="0">
                  <a:solidFill>
                    <a:srgbClr val="003F69"/>
                  </a:solidFill>
                  <a:latin typeface="+mj-lt"/>
                  <a:cs typeface="Arial" charset="0"/>
                </a:rPr>
                <a:t>Major loss of Cisco’s Intellectual Property rights and competitive advantage. Loss of revenue est. $50M </a:t>
              </a:r>
            </a:p>
          </p:txBody>
        </p:sp>
        <p:grpSp>
          <p:nvGrpSpPr>
            <p:cNvPr id="29711" name="Group 30"/>
            <p:cNvGrpSpPr>
              <a:grpSpLocks/>
            </p:cNvGrpSpPr>
            <p:nvPr/>
          </p:nvGrpSpPr>
          <p:grpSpPr bwMode="auto">
            <a:xfrm>
              <a:off x="407988" y="1127125"/>
              <a:ext cx="2322512" cy="1139825"/>
              <a:chOff x="257" y="710"/>
              <a:chExt cx="1463" cy="718"/>
            </a:xfrm>
          </p:grpSpPr>
          <p:sp>
            <p:nvSpPr>
              <p:cNvPr id="26" name="Rectangle 20"/>
              <p:cNvSpPr>
                <a:spLocks noChangeArrowheads="1"/>
              </p:cNvSpPr>
              <p:nvPr/>
            </p:nvSpPr>
            <p:spPr bwMode="auto">
              <a:xfrm>
                <a:off x="268" y="972"/>
                <a:ext cx="1463" cy="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95000"/>
                  </a:lnSpc>
                  <a:spcBef>
                    <a:spcPct val="50000"/>
                  </a:spcBef>
                  <a:buClr>
                    <a:schemeClr val="hlink"/>
                  </a:buClr>
                  <a:buFont typeface="Wingdings" charset="0"/>
                  <a:buNone/>
                  <a:defRPr/>
                </a:pPr>
                <a:r>
                  <a:rPr lang="en-US" sz="1600">
                    <a:solidFill>
                      <a:srgbClr val="003F69"/>
                    </a:solidFill>
                    <a:latin typeface="+mj-lt"/>
                    <a:cs typeface="Arial" charset="0"/>
                  </a:rPr>
                  <a:t>used GPL code </a:t>
                </a:r>
                <a:r>
                  <a:rPr lang="en-US" sz="1200">
                    <a:solidFill>
                      <a:srgbClr val="003F69"/>
                    </a:solidFill>
                    <a:latin typeface="+mj-lt"/>
                    <a:cs typeface="Arial" charset="0"/>
                  </a:rPr>
                  <a:t>to customize Broadcom’s standard Linux distribution</a:t>
                </a:r>
              </a:p>
            </p:txBody>
          </p:sp>
          <p:pic>
            <p:nvPicPr>
              <p:cNvPr id="27" name="Picture 27"/>
              <p:cNvPicPr>
                <a:picLocks noChangeAspect="1" noChangeArrowheads="1"/>
              </p:cNvPicPr>
              <p:nvPr/>
            </p:nvPicPr>
            <p:blipFill>
              <a:blip r:embed="rId11">
                <a:clrChange>
                  <a:clrFrom>
                    <a:srgbClr val="FBFEFF"/>
                  </a:clrFrom>
                  <a:clrTo>
                    <a:srgbClr val="FBFEFF">
                      <a:alpha val="0"/>
                    </a:srgbClr>
                  </a:clrTo>
                </a:clrChange>
                <a:extLst>
                  <a:ext uri="{28A0092B-C50C-407E-A947-70E740481C1C}">
                    <a14:useLocalDpi xmlns:a14="http://schemas.microsoft.com/office/drawing/2010/main" val="0"/>
                  </a:ext>
                </a:extLst>
              </a:blip>
              <a:srcRect/>
              <a:stretch>
                <a:fillRect/>
              </a:stretch>
            </p:blipFill>
            <p:spPr bwMode="auto">
              <a:xfrm>
                <a:off x="335" y="710"/>
                <a:ext cx="824"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grpSp>
          <p:nvGrpSpPr>
            <p:cNvPr id="29712" name="Group 31"/>
            <p:cNvGrpSpPr>
              <a:grpSpLocks/>
            </p:cNvGrpSpPr>
            <p:nvPr/>
          </p:nvGrpSpPr>
          <p:grpSpPr bwMode="auto">
            <a:xfrm>
              <a:off x="3065463" y="969963"/>
              <a:ext cx="2333625" cy="1109663"/>
              <a:chOff x="1931" y="611"/>
              <a:chExt cx="1470" cy="699"/>
            </a:xfrm>
          </p:grpSpPr>
          <p:sp>
            <p:nvSpPr>
              <p:cNvPr id="29" name="Rectangle 26"/>
              <p:cNvSpPr>
                <a:spLocks noChangeArrowheads="1"/>
              </p:cNvSpPr>
              <p:nvPr/>
            </p:nvSpPr>
            <p:spPr bwMode="auto">
              <a:xfrm>
                <a:off x="1931" y="976"/>
                <a:ext cx="1470" cy="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95000"/>
                  </a:lnSpc>
                  <a:spcBef>
                    <a:spcPct val="50000"/>
                  </a:spcBef>
                  <a:buClr>
                    <a:schemeClr val="hlink"/>
                  </a:buClr>
                  <a:buFont typeface="Wingdings" charset="0"/>
                  <a:buNone/>
                  <a:defRPr/>
                </a:pPr>
                <a:r>
                  <a:rPr lang="en-US" sz="1600">
                    <a:solidFill>
                      <a:srgbClr val="003F69"/>
                    </a:solidFill>
                    <a:latin typeface="+mj-lt"/>
                    <a:cs typeface="Arial" charset="0"/>
                  </a:rPr>
                  <a:t>embedded the code</a:t>
                </a:r>
                <a:r>
                  <a:rPr lang="en-US" sz="1200">
                    <a:solidFill>
                      <a:srgbClr val="003F69"/>
                    </a:solidFill>
                    <a:latin typeface="+mj-lt"/>
                    <a:cs typeface="Arial" charset="0"/>
                  </a:rPr>
                  <a:t> in one of its chipsets</a:t>
                </a:r>
              </a:p>
            </p:txBody>
          </p:sp>
          <p:pic>
            <p:nvPicPr>
              <p:cNvPr id="29715" name="Picture 28" descr="broadcom"/>
              <p:cNvPicPr>
                <a:picLocks noChangeAspect="1" noChangeArrowheads="1"/>
              </p:cNvPicPr>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73" y="611"/>
                <a:ext cx="750"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 name="Text Box 29"/>
            <p:cNvSpPr txBox="1">
              <a:spLocks noChangeArrowheads="1"/>
            </p:cNvSpPr>
            <p:nvPr/>
          </p:nvSpPr>
          <p:spPr bwMode="auto">
            <a:xfrm>
              <a:off x="-67483" y="5105046"/>
              <a:ext cx="3126579" cy="891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GB" sz="2400" b="1" i="1" dirty="0">
                  <a:solidFill>
                    <a:srgbClr val="003F69"/>
                  </a:solidFill>
                  <a:latin typeface="+mj-lt"/>
                </a:rPr>
                <a:t>How did this story end?</a:t>
              </a:r>
            </a:p>
          </p:txBody>
        </p:sp>
      </p:grpSp>
    </p:spTree>
    <p:extLst>
      <p:ext uri="{BB962C8B-B14F-4D97-AF65-F5344CB8AC3E}">
        <p14:creationId xmlns:p14="http://schemas.microsoft.com/office/powerpoint/2010/main" val="153653841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6"/>
          <p:cNvSpPr>
            <a:spLocks noGrp="1"/>
          </p:cNvSpPr>
          <p:nvPr>
            <p:ph type="title"/>
          </p:nvPr>
        </p:nvSpPr>
        <p:spPr/>
        <p:txBody>
          <a:bodyPr>
            <a:normAutofit/>
          </a:bodyPr>
          <a:lstStyle/>
          <a:p>
            <a:r>
              <a:rPr lang="en-US" dirty="0">
                <a:latin typeface="Calibri" charset="0"/>
                <a:ea typeface="ＭＳ Ｐゴシック" charset="0"/>
              </a:rPr>
              <a:t>GPL Enforcement in Europe</a:t>
            </a:r>
          </a:p>
        </p:txBody>
      </p:sp>
      <p:sp>
        <p:nvSpPr>
          <p:cNvPr id="30" name="Rectangle 3"/>
          <p:cNvSpPr>
            <a:spLocks noGrp="1"/>
          </p:cNvSpPr>
          <p:nvPr>
            <p:ph idx="1"/>
          </p:nvPr>
        </p:nvSpPr>
        <p:spPr>
          <a:xfrm>
            <a:off x="274820" y="898160"/>
            <a:ext cx="11417508" cy="3808751"/>
          </a:xfrm>
        </p:spPr>
        <p:txBody>
          <a:bodyPr>
            <a:noAutofit/>
          </a:bodyPr>
          <a:lstStyle/>
          <a:p>
            <a:pPr eaLnBrk="1" hangingPunct="1"/>
            <a:r>
              <a:rPr lang="en-US" dirty="0" err="1">
                <a:latin typeface="Calibri" charset="0"/>
                <a:ea typeface="ＭＳ Ｐゴシック" charset="0"/>
              </a:rPr>
              <a:t>Welte</a:t>
            </a:r>
            <a:r>
              <a:rPr lang="en-US" dirty="0">
                <a:latin typeface="Calibri" charset="0"/>
                <a:ea typeface="ＭＳ Ｐゴシック" charset="0"/>
              </a:rPr>
              <a:t> vs. </a:t>
            </a:r>
            <a:r>
              <a:rPr lang="en-US" dirty="0" err="1">
                <a:latin typeface="Calibri" charset="0"/>
                <a:ea typeface="ＭＳ Ｐゴシック" charset="0"/>
              </a:rPr>
              <a:t>Sitecom</a:t>
            </a:r>
            <a:r>
              <a:rPr lang="en-US" dirty="0">
                <a:latin typeface="Calibri" charset="0"/>
                <a:ea typeface="ＭＳ Ｐゴシック" charset="0"/>
              </a:rPr>
              <a:t> Deutschland GmbH </a:t>
            </a:r>
          </a:p>
          <a:p>
            <a:pPr lvl="1"/>
            <a:r>
              <a:rPr lang="en-US" dirty="0">
                <a:latin typeface="Calibri" charset="0"/>
                <a:ea typeface="ＭＳ Ｐゴシック" charset="0"/>
              </a:rPr>
              <a:t>District Court of Munich granted </a:t>
            </a:r>
            <a:r>
              <a:rPr lang="en-US" dirty="0" err="1">
                <a:latin typeface="Calibri" charset="0"/>
                <a:ea typeface="ＭＳ Ｐゴシック" charset="0"/>
              </a:rPr>
              <a:t>Harald</a:t>
            </a:r>
            <a:r>
              <a:rPr lang="en-US" dirty="0">
                <a:latin typeface="Calibri" charset="0"/>
                <a:ea typeface="ＭＳ Ｐゴシック" charset="0"/>
              </a:rPr>
              <a:t> </a:t>
            </a:r>
            <a:r>
              <a:rPr lang="en-US" dirty="0" err="1">
                <a:latin typeface="Calibri" charset="0"/>
                <a:ea typeface="ＭＳ Ｐゴシック" charset="0"/>
              </a:rPr>
              <a:t>Welte</a:t>
            </a:r>
            <a:r>
              <a:rPr lang="en-US" dirty="0">
                <a:latin typeface="Calibri" charset="0"/>
                <a:ea typeface="ＭＳ Ｐゴシック" charset="0"/>
              </a:rPr>
              <a:t>, the author of code that appeared in </a:t>
            </a:r>
            <a:r>
              <a:rPr lang="en-US" dirty="0" err="1">
                <a:latin typeface="Calibri" charset="0"/>
                <a:ea typeface="ＭＳ Ｐゴシック" charset="0"/>
              </a:rPr>
              <a:t>Sitecom’s</a:t>
            </a:r>
            <a:r>
              <a:rPr lang="en-US" dirty="0">
                <a:latin typeface="Calibri" charset="0"/>
                <a:ea typeface="ＭＳ Ｐゴシック" charset="0"/>
              </a:rPr>
              <a:t> products a preliminary injunction against </a:t>
            </a:r>
            <a:r>
              <a:rPr lang="en-US" dirty="0" err="1">
                <a:latin typeface="Calibri" charset="0"/>
                <a:ea typeface="ＭＳ Ｐゴシック" charset="0"/>
              </a:rPr>
              <a:t>Sitecom</a:t>
            </a:r>
            <a:r>
              <a:rPr lang="en-US" dirty="0">
                <a:latin typeface="Calibri" charset="0"/>
                <a:ea typeface="ＭＳ Ｐゴシック" charset="0"/>
              </a:rPr>
              <a:t> Deutschland GmbH, prohibiting </a:t>
            </a:r>
            <a:r>
              <a:rPr lang="en-US" dirty="0" err="1">
                <a:latin typeface="Calibri" charset="0"/>
                <a:ea typeface="ＭＳ Ｐゴシック" charset="0"/>
              </a:rPr>
              <a:t>Sitecom</a:t>
            </a:r>
            <a:r>
              <a:rPr lang="en-US" dirty="0">
                <a:latin typeface="Calibri" charset="0"/>
                <a:ea typeface="ＭＳ Ｐゴシック" charset="0"/>
              </a:rPr>
              <a:t> from distributing its products unless it complied with terms of the GPL. </a:t>
            </a:r>
          </a:p>
          <a:p>
            <a:pPr lvl="1"/>
            <a:r>
              <a:rPr lang="en-US" dirty="0">
                <a:latin typeface="Calibri" charset="0"/>
                <a:ea typeface="ＭＳ Ｐゴシック" charset="0"/>
              </a:rPr>
              <a:t>On appeal </a:t>
            </a:r>
            <a:r>
              <a:rPr lang="en-US" dirty="0" err="1">
                <a:latin typeface="Calibri" charset="0"/>
                <a:ea typeface="ＭＳ Ｐゴシック" charset="0"/>
              </a:rPr>
              <a:t>Sitecom</a:t>
            </a:r>
            <a:r>
              <a:rPr lang="en-US" dirty="0">
                <a:latin typeface="Calibri" charset="0"/>
                <a:ea typeface="ＭＳ Ｐゴシック" charset="0"/>
              </a:rPr>
              <a:t> lost and posted GPL terms on FAQ page for its products.</a:t>
            </a:r>
          </a:p>
          <a:p>
            <a:pPr eaLnBrk="1" hangingPunct="1"/>
            <a:r>
              <a:rPr lang="en-US" dirty="0" err="1">
                <a:latin typeface="Calibri" charset="0"/>
                <a:ea typeface="ＭＳ Ｐゴシック" charset="0"/>
              </a:rPr>
              <a:t>Hellwig</a:t>
            </a:r>
            <a:r>
              <a:rPr lang="en-US" dirty="0">
                <a:latin typeface="Calibri" charset="0"/>
                <a:ea typeface="ＭＳ Ｐゴシック" charset="0"/>
              </a:rPr>
              <a:t> vs. VMware</a:t>
            </a:r>
          </a:p>
          <a:p>
            <a:pPr lvl="1"/>
            <a:r>
              <a:rPr lang="en-US" dirty="0">
                <a:latin typeface="Calibri" charset="0"/>
                <a:ea typeface="ＭＳ Ｐゴシック" charset="0"/>
              </a:rPr>
              <a:t>The Hamburg District Court dismissed </a:t>
            </a:r>
            <a:r>
              <a:rPr lang="en-US" dirty="0" err="1">
                <a:latin typeface="Calibri" charset="0"/>
                <a:ea typeface="ＭＳ Ｐゴシック" charset="0"/>
              </a:rPr>
              <a:t>Christoph</a:t>
            </a:r>
            <a:r>
              <a:rPr lang="en-US" dirty="0">
                <a:latin typeface="Calibri" charset="0"/>
                <a:ea typeface="ＭＳ Ｐゴシック" charset="0"/>
              </a:rPr>
              <a:t> </a:t>
            </a:r>
            <a:r>
              <a:rPr lang="en-US" dirty="0" err="1">
                <a:latin typeface="Calibri" charset="0"/>
                <a:ea typeface="ＭＳ Ｐゴシック" charset="0"/>
              </a:rPr>
              <a:t>Hellwig’s</a:t>
            </a:r>
            <a:r>
              <a:rPr lang="en-US" dirty="0">
                <a:latin typeface="Calibri" charset="0"/>
                <a:ea typeface="ＭＳ Ｐゴシック" charset="0"/>
              </a:rPr>
              <a:t> case against VMware based on German evidentiary arguments related to the documentation of </a:t>
            </a:r>
            <a:r>
              <a:rPr lang="en-US" dirty="0" err="1">
                <a:latin typeface="Calibri" charset="0"/>
                <a:ea typeface="ＭＳ Ｐゴシック" charset="0"/>
              </a:rPr>
              <a:t>Hellwig’s</a:t>
            </a:r>
            <a:r>
              <a:rPr lang="en-US" dirty="0">
                <a:latin typeface="Calibri" charset="0"/>
                <a:ea typeface="ＭＳ Ｐゴシック" charset="0"/>
              </a:rPr>
              <a:t> contributions that appear in VMware products.</a:t>
            </a:r>
          </a:p>
          <a:p>
            <a:pPr lvl="1"/>
            <a:r>
              <a:rPr lang="en-US" dirty="0" err="1">
                <a:latin typeface="Calibri" charset="0"/>
                <a:ea typeface="ＭＳ Ｐゴシック" charset="0"/>
              </a:rPr>
              <a:t>Hellwig</a:t>
            </a:r>
            <a:r>
              <a:rPr lang="en-US" dirty="0">
                <a:latin typeface="Calibri" charset="0"/>
                <a:ea typeface="ＭＳ Ｐゴシック" charset="0"/>
              </a:rPr>
              <a:t> announced that he will appeal the ruling</a:t>
            </a:r>
            <a:r>
              <a:rPr lang="is-IS" dirty="0">
                <a:latin typeface="Calibri" charset="0"/>
                <a:ea typeface="ＭＳ Ｐゴシック" charset="0"/>
              </a:rPr>
              <a:t>….. </a:t>
            </a:r>
            <a:endParaRPr lang="en-US" dirty="0">
              <a:latin typeface="Calibri" charset="0"/>
              <a:ea typeface="ＭＳ Ｐゴシック" charset="0"/>
            </a:endParaRPr>
          </a:p>
          <a:p>
            <a:pPr lvl="1"/>
            <a:endParaRPr lang="en-US" dirty="0">
              <a:latin typeface="Calibri" charset="0"/>
              <a:ea typeface="ＭＳ Ｐゴシック" charset="0"/>
            </a:endParaRPr>
          </a:p>
        </p:txBody>
      </p:sp>
    </p:spTree>
    <p:extLst>
      <p:ext uri="{BB962C8B-B14F-4D97-AF65-F5344CB8AC3E}">
        <p14:creationId xmlns:p14="http://schemas.microsoft.com/office/powerpoint/2010/main" val="165180582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10</a:t>
            </a:r>
          </a:p>
        </p:txBody>
      </p:sp>
      <p:sp>
        <p:nvSpPr>
          <p:cNvPr id="3" name="Text Placeholder 2"/>
          <p:cNvSpPr>
            <a:spLocks noGrp="1"/>
          </p:cNvSpPr>
          <p:nvPr>
            <p:ph type="body" idx="1"/>
          </p:nvPr>
        </p:nvSpPr>
        <p:spPr/>
        <p:txBody>
          <a:bodyPr/>
          <a:lstStyle/>
          <a:p>
            <a:r>
              <a:rPr lang="x-none" dirty="0"/>
              <a:t>Lessons Learned from Disputes</a:t>
            </a:r>
            <a:endParaRPr lang="en-US" dirty="0"/>
          </a:p>
        </p:txBody>
      </p:sp>
    </p:spTree>
    <p:extLst>
      <p:ext uri="{BB962C8B-B14F-4D97-AF65-F5344CB8AC3E}">
        <p14:creationId xmlns:p14="http://schemas.microsoft.com/office/powerpoint/2010/main" val="63886708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p:nvPr>
        </p:nvSpPr>
        <p:spPr/>
        <p:txBody>
          <a:bodyPr>
            <a:normAutofit/>
          </a:bodyPr>
          <a:lstStyle/>
          <a:p>
            <a:pPr eaLnBrk="1" hangingPunct="1"/>
            <a:r>
              <a:rPr lang="en-US">
                <a:latin typeface="Calibri" charset="0"/>
                <a:ea typeface="ＭＳ Ｐゴシック" charset="0"/>
              </a:rPr>
              <a:t>Lessons Learned from Compliance Disputes</a:t>
            </a:r>
          </a:p>
        </p:txBody>
      </p:sp>
      <p:sp>
        <p:nvSpPr>
          <p:cNvPr id="34818" name="Rectangle 3"/>
          <p:cNvSpPr>
            <a:spLocks noGrp="1"/>
          </p:cNvSpPr>
          <p:nvPr>
            <p:ph idx="1"/>
          </p:nvPr>
        </p:nvSpPr>
        <p:spPr>
          <a:xfrm>
            <a:off x="1752600" y="685801"/>
            <a:ext cx="8458200" cy="6324566"/>
          </a:xfrm>
        </p:spPr>
        <p:txBody>
          <a:bodyPr vert="horz" wrap="square" lIns="252000" tIns="180000" rIns="180000" bIns="216000" rtlCol="0" anchor="t">
            <a:spAutoFit/>
          </a:bodyPr>
          <a:lstStyle/>
          <a:p>
            <a:pPr eaLnBrk="1" hangingPunct="1">
              <a:buFont typeface="Arial" panose="020B0604020202020204" pitchFamily="34" charset="0"/>
              <a:buChar char="•"/>
            </a:pPr>
            <a:r>
              <a:rPr lang="x-none" sz="2400" dirty="0">
                <a:latin typeface="Calibri" charset="0"/>
                <a:ea typeface="ＭＳ Ｐゴシック" charset="0"/>
              </a:rPr>
              <a:t>In none of the publicly known compliance disputes, the defendants chose to challenge the allegations</a:t>
            </a:r>
          </a:p>
          <a:p>
            <a:pPr eaLnBrk="1" hangingPunct="1">
              <a:buFont typeface="Arial" panose="020B0604020202020204" pitchFamily="34" charset="0"/>
              <a:buChar char="•"/>
            </a:pPr>
            <a:r>
              <a:rPr lang="x-none" sz="2400" dirty="0">
                <a:latin typeface="Calibri" charset="0"/>
                <a:ea typeface="ＭＳ Ｐゴシック" charset="0"/>
              </a:rPr>
              <a:t>All cases that reached a verdict confirmed the lack of compliance status</a:t>
            </a:r>
          </a:p>
          <a:p>
            <a:pPr>
              <a:buFont typeface="Arial" panose="020B0604020202020204" pitchFamily="34" charset="0"/>
              <a:buChar char="•"/>
            </a:pPr>
            <a:r>
              <a:rPr lang="x-none" sz="2400" dirty="0">
                <a:latin typeface="Calibri" charset="0"/>
                <a:ea typeface="ＭＳ Ｐゴシック" charset="0"/>
              </a:rPr>
              <a:t>Open Source compliance disputes move rapidly to lawsuits, especially when there was a lack of responsiveness or cooperation</a:t>
            </a:r>
            <a:endParaRPr lang="en-US" sz="2400" dirty="0">
              <a:latin typeface="Calibri" charset="0"/>
              <a:ea typeface="ＭＳ Ｐゴシック" charset="0"/>
            </a:endParaRPr>
          </a:p>
          <a:p>
            <a:pPr eaLnBrk="1" hangingPunct="1">
              <a:buFont typeface="Arial" panose="020B0604020202020204" pitchFamily="34" charset="0"/>
              <a:buChar char="•"/>
            </a:pPr>
            <a:r>
              <a:rPr lang="x-none" sz="2400" dirty="0">
                <a:latin typeface="Calibri" charset="0"/>
                <a:ea typeface="ＭＳ Ｐゴシック" charset="0"/>
              </a:rPr>
              <a:t>Open Source compliance disputes originally addressed fully incompliant distributions, but increasingly address distributions that are not fully compliant</a:t>
            </a:r>
          </a:p>
        </p:txBody>
      </p:sp>
    </p:spTree>
    <p:extLst>
      <p:ext uri="{BB962C8B-B14F-4D97-AF65-F5344CB8AC3E}">
        <p14:creationId xmlns:p14="http://schemas.microsoft.com/office/powerpoint/2010/main" val="2079536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p:cNvSpPr>
          <p:nvPr>
            <p:ph type="title"/>
          </p:nvPr>
        </p:nvSpPr>
        <p:spPr/>
        <p:txBody>
          <a:bodyPr>
            <a:normAutofit/>
          </a:bodyPr>
          <a:lstStyle/>
          <a:p>
            <a:pPr eaLnBrk="1" hangingPunct="1"/>
            <a:r>
              <a:rPr lang="en-US">
                <a:latin typeface="Calibri" charset="0"/>
                <a:ea typeface="ＭＳ Ｐゴシック" charset="0"/>
              </a:rPr>
              <a:t>Lessons Learned from Compliance Disputes</a:t>
            </a:r>
          </a:p>
        </p:txBody>
      </p:sp>
      <p:sp>
        <p:nvSpPr>
          <p:cNvPr id="35842" name="Rectangle 3"/>
          <p:cNvSpPr>
            <a:spLocks noGrp="1"/>
          </p:cNvSpPr>
          <p:nvPr>
            <p:ph idx="1"/>
          </p:nvPr>
        </p:nvSpPr>
        <p:spPr/>
        <p:txBody>
          <a:bodyPr vert="horz" wrap="square" lIns="252000" tIns="180000" rIns="180000" bIns="216000" rtlCol="0" anchor="t">
            <a:noAutofit/>
          </a:bodyPr>
          <a:lstStyle/>
          <a:p>
            <a:pPr marL="271463" lvl="1" indent="0">
              <a:buNone/>
            </a:pPr>
            <a:endParaRPr lang="x-none" sz="2000">
              <a:solidFill>
                <a:srgbClr val="000000"/>
              </a:solidFill>
              <a:latin typeface="Calibri" charset="0"/>
              <a:ea typeface="ＭＳ Ｐゴシック" charset="0"/>
            </a:endParaRPr>
          </a:p>
          <a:p>
            <a:pPr marL="271463" lvl="1" indent="0">
              <a:buNone/>
            </a:pPr>
            <a:r>
              <a:rPr lang="x-none" sz="2000" i="1" dirty="0">
                <a:solidFill>
                  <a:srgbClr val="0070C0"/>
                </a:solidFill>
                <a:latin typeface="Calibri" charset="0"/>
                <a:ea typeface="ＭＳ Ｐゴシック" charset="0"/>
              </a:rPr>
              <a:t>Our number one goal in any GPL violation case is to get proper and full compliance with the license; everything else is secondary.</a:t>
            </a:r>
            <a:endParaRPr lang="x-none" sz="2000" dirty="0">
              <a:latin typeface="Calibri" charset="0"/>
              <a:ea typeface="ＭＳ Ｐゴシック" charset="0"/>
            </a:endParaRPr>
          </a:p>
          <a:p>
            <a:pPr marL="271463" lvl="1" indent="0">
              <a:buNone/>
            </a:pPr>
            <a:r>
              <a:rPr lang="x-none" sz="2000" i="1">
                <a:solidFill>
                  <a:srgbClr val="0070C0"/>
                </a:solidFill>
                <a:latin typeface="Calibri" charset="0"/>
                <a:ea typeface="ＭＳ Ｐゴシック" charset="0"/>
              </a:rPr>
              <a:t>  </a:t>
            </a:r>
            <a:r>
              <a:rPr lang="x-none" sz="2000" i="1" dirty="0">
                <a:solidFill>
                  <a:srgbClr val="0070C0"/>
                </a:solidFill>
                <a:latin typeface="Calibri" charset="0"/>
                <a:ea typeface="ＭＳ Ｐゴシック" charset="0"/>
              </a:rPr>
              <a:t>– David Turner, GPL Compliance Engineer, Free Software Foundation, 29 September 2003 </a:t>
            </a:r>
            <a:endParaRPr lang="en-US" sz="2000" i="1">
              <a:solidFill>
                <a:srgbClr val="0070C0"/>
              </a:solidFill>
              <a:latin typeface="Calibri" charset="0"/>
              <a:ea typeface="ＭＳ Ｐゴシック" charset="0"/>
            </a:endParaRPr>
          </a:p>
          <a:p>
            <a:pPr marL="271463" lvl="1" indent="0">
              <a:buNone/>
            </a:pPr>
            <a:endParaRPr lang="x-none" sz="2000">
              <a:latin typeface="Calibri" charset="0"/>
              <a:ea typeface="ＭＳ Ｐゴシック" charset="0"/>
            </a:endParaRPr>
          </a:p>
          <a:p>
            <a:pPr marL="271463" lvl="1" indent="0">
              <a:buNone/>
            </a:pPr>
            <a:r>
              <a:rPr lang="x-none" sz="2000" i="1">
                <a:solidFill>
                  <a:srgbClr val="0070C0"/>
                </a:solidFill>
                <a:latin typeface="Calibri" charset="0"/>
                <a:ea typeface="ＭＳ Ｐゴシック" charset="0"/>
              </a:rPr>
              <a:t>In fact, in nearly every GPL enforcement cases that I've worked on in my career, the fact that infringement had occurred was never in dispute. The typical GPL violator started with a work under GPL, made some modifications to a small portion of the codebase, and then distributed the whole work in binary form only. It is virtually impossible to act in that way and still not infringe the original copyright.  </a:t>
            </a:r>
            <a:endParaRPr lang="x-none" sz="2000">
              <a:latin typeface="Calibri" charset="0"/>
              <a:ea typeface="ＭＳ Ｐゴシック" charset="0"/>
            </a:endParaRPr>
          </a:p>
          <a:p>
            <a:pPr marL="271463" lvl="1" indent="0">
              <a:buNone/>
            </a:pPr>
            <a:r>
              <a:rPr lang="x-none" sz="2000" i="1">
                <a:solidFill>
                  <a:srgbClr val="0070C0"/>
                </a:solidFill>
                <a:latin typeface="Calibri" charset="0"/>
                <a:ea typeface="ＭＳ Ｐゴシック" charset="0"/>
              </a:rPr>
              <a:t>  </a:t>
            </a:r>
            <a:r>
              <a:rPr lang="x-none" sz="2000" i="1" dirty="0">
                <a:solidFill>
                  <a:srgbClr val="0070C0"/>
                </a:solidFill>
                <a:latin typeface="Calibri" charset="0"/>
                <a:ea typeface="ＭＳ Ｐゴシック" charset="0"/>
              </a:rPr>
              <a:t>– Bradley M. Kuhn, Policy Analyst and IT Director, Software Freedom Law Center, 8 May 2007</a:t>
            </a:r>
            <a:endParaRPr lang="x-none" sz="2000" dirty="0">
              <a:latin typeface="Calibri" charset="0"/>
              <a:ea typeface="ＭＳ Ｐゴシック" charset="0"/>
            </a:endParaRPr>
          </a:p>
          <a:p>
            <a:pPr marL="271463" lvl="1" indent="0">
              <a:buNone/>
            </a:pPr>
            <a:endParaRPr lang="en-US" sz="2000">
              <a:solidFill>
                <a:srgbClr val="000000"/>
              </a:solidFill>
              <a:latin typeface="Calibri" charset="0"/>
              <a:ea typeface="ＭＳ Ｐゴシック" charset="0"/>
            </a:endParaRPr>
          </a:p>
        </p:txBody>
      </p:sp>
    </p:spTree>
    <p:extLst>
      <p:ext uri="{BB962C8B-B14F-4D97-AF65-F5344CB8AC3E}">
        <p14:creationId xmlns:p14="http://schemas.microsoft.com/office/powerpoint/2010/main" val="161538235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p:cNvSpPr>
          <p:nvPr>
            <p:ph type="title"/>
          </p:nvPr>
        </p:nvSpPr>
        <p:spPr/>
        <p:txBody>
          <a:bodyPr>
            <a:normAutofit/>
          </a:bodyPr>
          <a:lstStyle/>
          <a:p>
            <a:pPr eaLnBrk="1" hangingPunct="1"/>
            <a:r>
              <a:rPr lang="en-US">
                <a:latin typeface="Calibri" charset="0"/>
                <a:ea typeface="ＭＳ Ｐゴシック" charset="0"/>
              </a:rPr>
              <a:t>Lessons Learned from Compliance Disputes</a:t>
            </a:r>
          </a:p>
        </p:txBody>
      </p:sp>
      <p:sp>
        <p:nvSpPr>
          <p:cNvPr id="38914" name="Rectangle 3"/>
          <p:cNvSpPr>
            <a:spLocks noGrp="1"/>
          </p:cNvSpPr>
          <p:nvPr>
            <p:ph idx="1"/>
          </p:nvPr>
        </p:nvSpPr>
        <p:spPr>
          <a:xfrm>
            <a:off x="1752600" y="685800"/>
            <a:ext cx="8458200" cy="5119464"/>
          </a:xfrm>
        </p:spPr>
        <p:txBody>
          <a:bodyPr vert="horz" wrap="square" lIns="252000" tIns="180000" rIns="180000" bIns="216000" rtlCol="0" anchor="t">
            <a:normAutofit fontScale="85000" lnSpcReduction="20000"/>
          </a:bodyPr>
          <a:lstStyle/>
          <a:p>
            <a:pPr marL="0" indent="0">
              <a:buNone/>
            </a:pPr>
            <a:r>
              <a:rPr lang="x-none" dirty="0">
                <a:latin typeface="Calibri"/>
                <a:ea typeface="ＭＳ Ｐゴシック" charset="0"/>
              </a:rPr>
              <a:t>All of the publicly known disputes reached a settlement agreement which included one or more of the below mentioned terms:</a:t>
            </a:r>
          </a:p>
          <a:p>
            <a:pPr>
              <a:buFont typeface="Arial" panose="020B0604020202020204" pitchFamily="34" charset="0"/>
              <a:buChar char="•"/>
            </a:pPr>
            <a:r>
              <a:rPr lang="x-none" dirty="0">
                <a:latin typeface="Calibri"/>
                <a:ea typeface="ＭＳ Ｐゴシック" charset="0"/>
              </a:rPr>
              <a:t>Company to appoint a compliance officer to monitor and ensure GPL </a:t>
            </a:r>
            <a:r>
              <a:rPr lang="x-none" dirty="0" err="1">
                <a:latin typeface="Calibri"/>
                <a:ea typeface="ＭＳ Ｐゴシック" charset="0"/>
              </a:rPr>
              <a:t>complianceCompany</a:t>
            </a:r>
            <a:r>
              <a:rPr lang="x-none" dirty="0">
                <a:latin typeface="Calibri"/>
                <a:ea typeface="ＭＳ Ｐゴシック" charset="0"/>
              </a:rPr>
              <a:t> to take necessary action to become compliant</a:t>
            </a:r>
          </a:p>
          <a:p>
            <a:pPr>
              <a:buFont typeface="Arial" panose="020B0604020202020204" pitchFamily="34" charset="0"/>
              <a:buChar char="•"/>
            </a:pPr>
            <a:r>
              <a:rPr lang="x-none" dirty="0">
                <a:latin typeface="Calibri"/>
                <a:ea typeface="ＭＳ Ｐゴシック" charset="0"/>
              </a:rPr>
              <a:t>Company to notify previous recipients of the product that the product contains GPL code and inform them of their rights to receive a copy of the source code </a:t>
            </a:r>
          </a:p>
          <a:p>
            <a:pPr>
              <a:buFont typeface="Arial" panose="020B0604020202020204" pitchFamily="34" charset="0"/>
              <a:buChar char="•"/>
            </a:pPr>
            <a:r>
              <a:rPr lang="x-none" dirty="0">
                <a:latin typeface="Calibri"/>
                <a:ea typeface="ＭＳ Ｐゴシック" charset="0"/>
              </a:rPr>
              <a:t>Company to publish licensing notice on their website, add notices in product publications</a:t>
            </a:r>
          </a:p>
          <a:p>
            <a:pPr>
              <a:buFont typeface="Arial" panose="020B0604020202020204" pitchFamily="34" charset="0"/>
              <a:buChar char="•"/>
            </a:pPr>
            <a:r>
              <a:rPr lang="x-none" dirty="0">
                <a:latin typeface="Calibri"/>
                <a:ea typeface="ＭＳ Ｐゴシック" charset="0"/>
              </a:rPr>
              <a:t>Company to cease binary distribution of the FOSS in question until it has published complete corresponding source code on its website </a:t>
            </a:r>
          </a:p>
          <a:p>
            <a:pPr>
              <a:buFont typeface="Arial" panose="020B0604020202020204" pitchFamily="34" charset="0"/>
              <a:buChar char="•"/>
            </a:pPr>
            <a:r>
              <a:rPr lang="x-none" dirty="0">
                <a:latin typeface="Calibri"/>
                <a:ea typeface="ＭＳ Ｐゴシック" charset="0"/>
              </a:rPr>
              <a:t>Company to pay an undisclosed amount of financial consideration to the plaintiffs</a:t>
            </a:r>
          </a:p>
          <a:p>
            <a:pPr>
              <a:buFont typeface="Arial" panose="020B0604020202020204" pitchFamily="34" charset="0"/>
              <a:buChar char="•"/>
            </a:pPr>
            <a:r>
              <a:rPr lang="x-none" dirty="0">
                <a:latin typeface="Calibri" charset="0"/>
                <a:ea typeface="ＭＳ Ｐゴシック" charset="0"/>
              </a:rPr>
              <a:t>Company to make available the complete and corresponding source code used in their product, sometimes including releasing code that contains their product differentiation as open source under the GPL.</a:t>
            </a:r>
          </a:p>
          <a:p>
            <a:pPr marL="0" indent="0">
              <a:buNone/>
            </a:pPr>
            <a:endParaRPr lang="x-none" sz="1100" dirty="0">
              <a:latin typeface="Calibri" charset="0"/>
              <a:ea typeface="ＭＳ Ｐゴシック" charset="0"/>
            </a:endParaRPr>
          </a:p>
        </p:txBody>
      </p:sp>
    </p:spTree>
    <p:extLst>
      <p:ext uri="{BB962C8B-B14F-4D97-AF65-F5344CB8AC3E}">
        <p14:creationId xmlns:p14="http://schemas.microsoft.com/office/powerpoint/2010/main" val="210925620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p:cNvSpPr>
          <p:nvPr>
            <p:ph type="title"/>
          </p:nvPr>
        </p:nvSpPr>
        <p:spPr/>
        <p:txBody>
          <a:bodyPr>
            <a:normAutofit/>
          </a:bodyPr>
          <a:lstStyle/>
          <a:p>
            <a:pPr eaLnBrk="1" hangingPunct="1"/>
            <a:r>
              <a:rPr lang="en-US">
                <a:latin typeface="Calibri" charset="0"/>
                <a:ea typeface="ＭＳ Ｐゴシック" charset="0"/>
              </a:rPr>
              <a:t>Lessons Learned from Compliance Disputes</a:t>
            </a:r>
          </a:p>
        </p:txBody>
      </p:sp>
      <p:sp>
        <p:nvSpPr>
          <p:cNvPr id="38914" name="Rectangle 3"/>
          <p:cNvSpPr>
            <a:spLocks noGrp="1"/>
          </p:cNvSpPr>
          <p:nvPr>
            <p:ph idx="1"/>
          </p:nvPr>
        </p:nvSpPr>
        <p:spPr>
          <a:xfrm>
            <a:off x="1752600" y="685800"/>
            <a:ext cx="8458200" cy="5119464"/>
          </a:xfrm>
        </p:spPr>
        <p:txBody>
          <a:bodyPr vert="horz" wrap="square" lIns="252000" tIns="180000" rIns="180000" bIns="216000" rtlCol="0" anchor="t">
            <a:normAutofit fontScale="85000" lnSpcReduction="20000"/>
          </a:bodyPr>
          <a:lstStyle/>
          <a:p>
            <a:pPr marL="0" indent="0">
              <a:buNone/>
            </a:pPr>
            <a:r>
              <a:rPr lang="x-none" dirty="0">
                <a:latin typeface="Calibri"/>
                <a:ea typeface="ＭＳ Ｐゴシック" charset="0"/>
              </a:rPr>
              <a:t>Company incurred costs associated with non-compliance. The costs included:</a:t>
            </a:r>
          </a:p>
          <a:p>
            <a:pPr>
              <a:buFont typeface="Arial" panose="020B0604020202020204" pitchFamily="34" charset="0"/>
              <a:buChar char="•"/>
            </a:pPr>
            <a:r>
              <a:rPr lang="x-none" dirty="0">
                <a:latin typeface="Calibri"/>
                <a:ea typeface="ＭＳ Ｐゴシック" charset="0"/>
              </a:rPr>
              <a:t>Discovery and diligence in response to the compliance inquiry where company teams spent time to investigate and perform diligence in relation with the inquiry</a:t>
            </a:r>
          </a:p>
          <a:p>
            <a:pPr>
              <a:buFont typeface="Arial" panose="020B0604020202020204" pitchFamily="34" charset="0"/>
              <a:buChar char="•"/>
            </a:pPr>
            <a:r>
              <a:rPr lang="x-none" dirty="0">
                <a:latin typeface="Calibri"/>
                <a:ea typeface="ＭＳ Ｐゴシック" charset="0"/>
              </a:rPr>
              <a:t>Settlement costs</a:t>
            </a:r>
          </a:p>
          <a:p>
            <a:pPr>
              <a:buFont typeface="Arial" panose="020B0604020202020204" pitchFamily="34" charset="0"/>
              <a:buChar char="•"/>
            </a:pPr>
            <a:r>
              <a:rPr lang="x-none" dirty="0">
                <a:latin typeface="Calibri"/>
                <a:ea typeface="ＭＳ Ｐゴシック" charset="0"/>
              </a:rPr>
              <a:t>Outside and/or in-house legal costs</a:t>
            </a:r>
          </a:p>
          <a:p>
            <a:pPr>
              <a:buFont typeface="Arial" panose="020B0604020202020204" pitchFamily="34" charset="0"/>
              <a:buChar char="•"/>
            </a:pPr>
            <a:r>
              <a:rPr lang="x-none" dirty="0">
                <a:latin typeface="Calibri"/>
                <a:ea typeface="ＭＳ Ｐゴシック" charset="0"/>
              </a:rPr>
              <a:t>Costs related to enforcement</a:t>
            </a:r>
          </a:p>
          <a:p>
            <a:pPr>
              <a:buFont typeface="Arial" panose="020B0604020202020204" pitchFamily="34" charset="0"/>
              <a:buChar char="•"/>
            </a:pPr>
            <a:r>
              <a:rPr lang="x-none" dirty="0">
                <a:latin typeface="Calibri"/>
                <a:ea typeface="ＭＳ Ｐゴシック" charset="0"/>
              </a:rPr>
              <a:t>Effort to regain compliance status</a:t>
            </a:r>
          </a:p>
          <a:p>
            <a:pPr marL="0" indent="0">
              <a:buNone/>
            </a:pPr>
            <a:r>
              <a:rPr lang="x-none" dirty="0">
                <a:latin typeface="Calibri"/>
                <a:ea typeface="ＭＳ Ｐゴシック" charset="0"/>
              </a:rPr>
              <a:t>In almost all cases, the failure to comply with the FOSS license obligations has also resulted in:</a:t>
            </a:r>
          </a:p>
          <a:p>
            <a:pPr>
              <a:buFont typeface="Arial" panose="020B0604020202020204" pitchFamily="34" charset="0"/>
              <a:buChar char="•"/>
            </a:pPr>
            <a:r>
              <a:rPr lang="x-none" dirty="0">
                <a:latin typeface="Calibri"/>
                <a:ea typeface="ＭＳ Ｐゴシック" charset="0"/>
              </a:rPr>
              <a:t>Public embarrassment</a:t>
            </a:r>
          </a:p>
          <a:p>
            <a:pPr>
              <a:buFont typeface="Arial" panose="020B0604020202020204" pitchFamily="34" charset="0"/>
              <a:buChar char="•"/>
            </a:pPr>
            <a:r>
              <a:rPr lang="x-none" dirty="0">
                <a:latin typeface="Calibri"/>
                <a:ea typeface="ＭＳ Ｐゴシック" charset="0"/>
              </a:rPr>
              <a:t>Negative press </a:t>
            </a:r>
          </a:p>
          <a:p>
            <a:pPr>
              <a:buFont typeface="Arial" panose="020B0604020202020204" pitchFamily="34" charset="0"/>
              <a:buChar char="•"/>
            </a:pPr>
            <a:r>
              <a:rPr lang="x-none" dirty="0">
                <a:latin typeface="Calibri" charset="0"/>
                <a:ea typeface="ＭＳ Ｐゴシック" charset="0"/>
              </a:rPr>
              <a:t>Damaged relationships with some of their customers, suppliers and most notably the FOSS community</a:t>
            </a:r>
          </a:p>
          <a:p>
            <a:pPr marL="0" indent="0">
              <a:buNone/>
            </a:pPr>
            <a:endParaRPr lang="x-none" sz="1100" dirty="0">
              <a:latin typeface="Calibri" charset="0"/>
              <a:ea typeface="ＭＳ Ｐゴシック" charset="0"/>
            </a:endParaRPr>
          </a:p>
        </p:txBody>
      </p:sp>
    </p:spTree>
    <p:extLst>
      <p:ext uri="{BB962C8B-B14F-4D97-AF65-F5344CB8AC3E}">
        <p14:creationId xmlns:p14="http://schemas.microsoft.com/office/powerpoint/2010/main" val="48868608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r>
              <a:rPr lang="en-US">
                <a:latin typeface="Calibri" charset="0"/>
                <a:ea typeface="ＭＳ Ｐゴシック" charset="0"/>
              </a:rPr>
              <a:t>Settlement with WestingHouse</a:t>
            </a:r>
          </a:p>
        </p:txBody>
      </p:sp>
      <p:sp>
        <p:nvSpPr>
          <p:cNvPr id="40962" name="Content Placeholder 2"/>
          <p:cNvSpPr>
            <a:spLocks noGrp="1"/>
          </p:cNvSpPr>
          <p:nvPr>
            <p:ph idx="1"/>
          </p:nvPr>
        </p:nvSpPr>
        <p:spPr>
          <a:xfrm>
            <a:off x="5159896" y="2285475"/>
            <a:ext cx="4762872" cy="2874391"/>
          </a:xfrm>
        </p:spPr>
        <p:txBody>
          <a:bodyPr/>
          <a:lstStyle/>
          <a:p>
            <a:pPr>
              <a:buFont typeface="Arial"/>
              <a:buChar char="•"/>
            </a:pPr>
            <a:r>
              <a:rPr lang="en-US" sz="2000" dirty="0">
                <a:latin typeface="Calibri" charset="0"/>
                <a:ea typeface="ＭＳ Ｐゴシック" charset="0"/>
              </a:rPr>
              <a:t>Case was settled early August 2010 and included:</a:t>
            </a:r>
          </a:p>
          <a:p>
            <a:pPr lvl="1"/>
            <a:r>
              <a:rPr lang="en-US" sz="1800" dirty="0">
                <a:latin typeface="Calibri" charset="0"/>
                <a:ea typeface="ＭＳ Ｐゴシック" charset="0"/>
              </a:rPr>
              <a:t>	~ 150,000 USD in damages, lost revenue and lawyer fees</a:t>
            </a:r>
          </a:p>
          <a:p>
            <a:pPr lvl="1"/>
            <a:endParaRPr lang="en-US" sz="1800" dirty="0">
              <a:latin typeface="Calibri" charset="0"/>
              <a:ea typeface="ＭＳ Ｐゴシック" charset="0"/>
            </a:endParaRPr>
          </a:p>
          <a:p>
            <a:pPr lvl="1"/>
            <a:r>
              <a:rPr lang="en-US" sz="1800" dirty="0">
                <a:latin typeface="Calibri" charset="0"/>
                <a:ea typeface="ＭＳ Ｐゴシック" charset="0"/>
              </a:rPr>
              <a:t>	</a:t>
            </a:r>
            <a:r>
              <a:rPr lang="en-US" sz="1800" dirty="0">
                <a:solidFill>
                  <a:srgbClr val="FF0000"/>
                </a:solidFill>
                <a:latin typeface="Calibri" charset="0"/>
                <a:ea typeface="ＭＳ Ｐゴシック" charset="0"/>
              </a:rPr>
              <a:t>Millions $ in inventory lost </a:t>
            </a:r>
            <a:r>
              <a:rPr lang="en-US" sz="1800" dirty="0">
                <a:latin typeface="Calibri" charset="0"/>
                <a:ea typeface="ＭＳ Ｐゴシック" charset="0"/>
              </a:rPr>
              <a:t>(HDTV using busy box were donated to charity)</a:t>
            </a:r>
          </a:p>
        </p:txBody>
      </p:sp>
      <p:pic>
        <p:nvPicPr>
          <p:cNvPr id="40963" name="Picture 2" descr="E:\Linux Foundation\Compliance\Compliance Disputes\Busybox_vs_Westinghou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2614" y="1143001"/>
            <a:ext cx="3024187" cy="531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descr="w.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1371601"/>
            <a:ext cx="4991100" cy="7440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789207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p:cNvSpPr>
          <p:nvPr>
            <p:ph type="title"/>
          </p:nvPr>
        </p:nvSpPr>
        <p:spPr/>
        <p:txBody>
          <a:bodyPr>
            <a:normAutofit/>
          </a:bodyPr>
          <a:lstStyle/>
          <a:p>
            <a:pPr eaLnBrk="1" hangingPunct="1"/>
            <a:r>
              <a:rPr lang="en-US" dirty="0">
                <a:latin typeface="Calibri" charset="0"/>
                <a:ea typeface="ＭＳ Ｐゴシック" charset="0"/>
              </a:rPr>
              <a:t>Avoid Disputes: Ensure Compliance Prior to Product Shipment</a:t>
            </a:r>
          </a:p>
        </p:txBody>
      </p:sp>
      <p:sp>
        <p:nvSpPr>
          <p:cNvPr id="45058" name="Rectangle 3"/>
          <p:cNvSpPr>
            <a:spLocks noGrp="1"/>
          </p:cNvSpPr>
          <p:nvPr>
            <p:ph idx="1"/>
          </p:nvPr>
        </p:nvSpPr>
        <p:spPr/>
        <p:txBody>
          <a:bodyPr vert="horz" wrap="square" lIns="252000" tIns="180000" rIns="180000" bIns="216000" rtlCol="0" anchor="t">
            <a:noAutofit/>
          </a:bodyPr>
          <a:lstStyle/>
          <a:p>
            <a:pPr>
              <a:buFont typeface="Arial" panose="020B0604020202020204" pitchFamily="34" charset="0"/>
              <a:buChar char="•"/>
            </a:pPr>
            <a:r>
              <a:rPr lang="en-US" sz="2000" dirty="0">
                <a:latin typeface="Calibri" charset="0"/>
                <a:ea typeface="ＭＳ Ｐゴシック" charset="0"/>
              </a:rPr>
              <a:t>To avoid being successfully challenged with regard to FOSS compliance, companies must make compliance a priority before any product (in whatever form) ships. </a:t>
            </a:r>
          </a:p>
          <a:p>
            <a:pPr>
              <a:buFont typeface="Arial" panose="020B0604020202020204" pitchFamily="34" charset="0"/>
              <a:buChar char="•"/>
            </a:pPr>
            <a:r>
              <a:rPr lang="en-US" sz="2000" dirty="0">
                <a:latin typeface="Calibri" charset="0"/>
                <a:ea typeface="ＭＳ Ｐゴシック" charset="0"/>
              </a:rPr>
              <a:t>Companies must establish and maintain consistent review and compliance policies and procedures and ensure that FOSS licenses, proprietary and 3rd party licenses co-exist well before shipment. </a:t>
            </a: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199850794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p:cNvSpPr>
          <p:nvPr>
            <p:ph type="title"/>
          </p:nvPr>
        </p:nvSpPr>
        <p:spPr/>
        <p:txBody>
          <a:bodyPr>
            <a:normAutofit/>
          </a:bodyPr>
          <a:lstStyle/>
          <a:p>
            <a:pPr eaLnBrk="1" hangingPunct="1"/>
            <a:r>
              <a:rPr lang="en-US">
                <a:latin typeface="Calibri" charset="0"/>
                <a:ea typeface="ＭＳ Ｐゴシック" charset="0"/>
              </a:rPr>
              <a:t>Ensure Compliance Prior to Product Shipment</a:t>
            </a:r>
          </a:p>
        </p:txBody>
      </p:sp>
      <p:sp>
        <p:nvSpPr>
          <p:cNvPr id="46082" name="Rectangle 3"/>
          <p:cNvSpPr>
            <a:spLocks noGrp="1"/>
          </p:cNvSpPr>
          <p:nvPr>
            <p:ph idx="1"/>
          </p:nvPr>
        </p:nvSpPr>
        <p:spPr>
          <a:xfrm>
            <a:off x="1752600" y="685800"/>
            <a:ext cx="8458200" cy="5551512"/>
          </a:xfrm>
        </p:spPr>
        <p:txBody>
          <a:bodyPr vert="horz" wrap="square" lIns="252000" tIns="180000" rIns="180000" bIns="216000" rtlCol="0" anchor="t">
            <a:normAutofit/>
          </a:bodyPr>
          <a:lstStyle/>
          <a:p>
            <a:pPr marL="0" indent="0">
              <a:lnSpc>
                <a:spcPct val="80000"/>
              </a:lnSpc>
              <a:buNone/>
            </a:pPr>
            <a:r>
              <a:rPr lang="x-none" sz="2000" dirty="0">
                <a:latin typeface="Calibri"/>
                <a:ea typeface="ＭＳ Ｐゴシック" charset="0"/>
              </a:rPr>
              <a:t>To that effect, companies need to implement an end-to-end FOSS management infrastructure that will allow it to:</a:t>
            </a:r>
          </a:p>
          <a:p>
            <a:pPr>
              <a:lnSpc>
                <a:spcPct val="80000"/>
              </a:lnSpc>
              <a:buFont typeface="Arial" panose="020B0604020202020204" pitchFamily="34" charset="0"/>
              <a:buChar char="•"/>
            </a:pPr>
            <a:r>
              <a:rPr lang="x-none" sz="2000" b="0" dirty="0">
                <a:latin typeface="Calibri"/>
                <a:ea typeface="ＭＳ Ｐゴシック" charset="0"/>
              </a:rPr>
              <a:t>Identify all FOSS being used in its products </a:t>
            </a:r>
          </a:p>
          <a:p>
            <a:pPr>
              <a:lnSpc>
                <a:spcPct val="80000"/>
              </a:lnSpc>
              <a:buFont typeface="Arial" panose="020B0604020202020204" pitchFamily="34" charset="0"/>
              <a:buChar char="•"/>
            </a:pPr>
            <a:r>
              <a:rPr lang="x-none" sz="2000" b="0" dirty="0">
                <a:latin typeface="Calibri"/>
                <a:ea typeface="ＭＳ Ｐゴシック" charset="0"/>
              </a:rPr>
              <a:t>Collect the applicable FOSS licenses for review by the legal department</a:t>
            </a:r>
          </a:p>
          <a:p>
            <a:pPr>
              <a:lnSpc>
                <a:spcPct val="80000"/>
              </a:lnSpc>
              <a:buFont typeface="Arial" panose="020B0604020202020204" pitchFamily="34" charset="0"/>
              <a:buChar char="•"/>
            </a:pPr>
            <a:r>
              <a:rPr lang="x-none" sz="2000" b="0" dirty="0">
                <a:latin typeface="Calibri"/>
                <a:ea typeface="ＭＳ Ｐゴシック" charset="0"/>
              </a:rPr>
              <a:t>Develop FOSS use and distribution policies, also for source code</a:t>
            </a:r>
          </a:p>
          <a:p>
            <a:pPr>
              <a:lnSpc>
                <a:spcPct val="80000"/>
              </a:lnSpc>
              <a:buFont typeface="Arial" panose="020B0604020202020204" pitchFamily="34" charset="0"/>
              <a:buChar char="•"/>
            </a:pPr>
            <a:r>
              <a:rPr lang="x-none" sz="2000" b="0" dirty="0">
                <a:latin typeface="Calibri"/>
                <a:ea typeface="ＭＳ Ｐゴシック" charset="0"/>
              </a:rPr>
              <a:t>Institutionalize FOSS and compliance training to ensure that all employees potentially handling or responsible for decisions relating to FOSS are aware of the implications and legal risks involved when using FOSS and that all employees are aware of company policies </a:t>
            </a:r>
          </a:p>
          <a:p>
            <a:pPr>
              <a:lnSpc>
                <a:spcPct val="80000"/>
              </a:lnSpc>
              <a:buFont typeface="Arial" panose="020B0604020202020204" pitchFamily="34" charset="0"/>
              <a:buChar char="•"/>
            </a:pPr>
            <a:r>
              <a:rPr lang="x-none" sz="2000" b="0" dirty="0">
                <a:latin typeface="Calibri"/>
                <a:ea typeface="ＭＳ Ｐゴシック" charset="0"/>
              </a:rPr>
              <a:t>Ensure that your software vendors, suppliers and subcontractors are adhering to (your) FOSS license requirements</a:t>
            </a:r>
          </a:p>
          <a:p>
            <a:pPr>
              <a:lnSpc>
                <a:spcPct val="80000"/>
              </a:lnSpc>
              <a:buFont typeface="Arial" panose="020B0604020202020204" pitchFamily="34" charset="0"/>
              <a:buChar char="•"/>
            </a:pPr>
            <a:r>
              <a:rPr lang="x-none" sz="2000" b="0">
                <a:latin typeface="Calibri" charset="0"/>
                <a:ea typeface="ＭＳ Ｐゴシック" charset="0"/>
              </a:rPr>
              <a:t>Furthermore, companies need to know not only which FOSS they are using, but also how they are using them. </a:t>
            </a:r>
          </a:p>
          <a:p>
            <a:pPr marL="0" indent="0">
              <a:lnSpc>
                <a:spcPct val="80000"/>
              </a:lnSpc>
              <a:buNone/>
            </a:pPr>
            <a:endParaRPr lang="x-none" sz="2000" i="1" dirty="0">
              <a:latin typeface="Calibri" charset="0"/>
              <a:ea typeface="ＭＳ Ｐゴシック" charset="0"/>
            </a:endParaRPr>
          </a:p>
        </p:txBody>
      </p:sp>
    </p:spTree>
    <p:extLst>
      <p:ext uri="{BB962C8B-B14F-4D97-AF65-F5344CB8AC3E}">
        <p14:creationId xmlns:p14="http://schemas.microsoft.com/office/powerpoint/2010/main" val="131325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Chapter 2</a:t>
            </a:r>
          </a:p>
        </p:txBody>
      </p:sp>
      <p:sp>
        <p:nvSpPr>
          <p:cNvPr id="2" name="Text Placeholder 1"/>
          <p:cNvSpPr>
            <a:spLocks noGrp="1"/>
          </p:cNvSpPr>
          <p:nvPr>
            <p:ph type="body" idx="1"/>
          </p:nvPr>
        </p:nvSpPr>
        <p:spPr/>
        <p:txBody>
          <a:bodyPr/>
          <a:lstStyle/>
          <a:p>
            <a:r>
              <a:rPr lang="en-US" dirty="0">
                <a:latin typeface="Calibri" charset="0"/>
                <a:ea typeface="MS PGothic" charset="0"/>
              </a:rPr>
              <a:t>Definitions and Concepts Deep Dive</a:t>
            </a:r>
            <a:endParaRPr lang="en-US" dirty="0"/>
          </a:p>
        </p:txBody>
      </p:sp>
    </p:spTree>
    <p:extLst>
      <p:ext uri="{BB962C8B-B14F-4D97-AF65-F5344CB8AC3E}">
        <p14:creationId xmlns:p14="http://schemas.microsoft.com/office/powerpoint/2010/main" val="174453010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p:cNvSpPr>
          <p:nvPr>
            <p:ph type="title"/>
          </p:nvPr>
        </p:nvSpPr>
        <p:spPr/>
        <p:txBody>
          <a:bodyPr>
            <a:normAutofit/>
          </a:bodyPr>
          <a:lstStyle/>
          <a:p>
            <a:pPr eaLnBrk="1" hangingPunct="1"/>
            <a:r>
              <a:rPr lang="en-US">
                <a:latin typeface="Calibri" charset="0"/>
                <a:ea typeface="ＭＳ Ｐゴシック" charset="0"/>
              </a:rPr>
              <a:t>Value of community relationship</a:t>
            </a:r>
            <a:endParaRPr lang="en-US" dirty="0">
              <a:latin typeface="Calibri" charset="0"/>
              <a:ea typeface="ＭＳ Ｐゴシック" charset="0"/>
            </a:endParaRPr>
          </a:p>
        </p:txBody>
      </p:sp>
      <p:pic>
        <p:nvPicPr>
          <p:cNvPr id="5" name="Picture 4" descr="FSF.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5029200"/>
            <a:ext cx="22860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linuxfoundation.gif"/>
          <p:cNvPicPr>
            <a:picLocks noChangeAspect="1"/>
          </p:cNvPicPr>
          <p:nvPr/>
        </p:nvPicPr>
        <p:blipFill>
          <a:blip r:embed="rId4" cstate="print">
            <a:extLst>
              <a:ext uri="{28A0092B-C50C-407E-A947-70E740481C1C}">
                <a14:useLocalDpi xmlns:a14="http://schemas.microsoft.com/office/drawing/2010/main" val="0"/>
              </a:ext>
            </a:extLst>
          </a:blip>
          <a:srcRect t="11330" b="13457"/>
          <a:stretch>
            <a:fillRect/>
          </a:stretch>
        </p:blipFill>
        <p:spPr bwMode="auto">
          <a:xfrm>
            <a:off x="1676400" y="4800601"/>
            <a:ext cx="214153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686800" y="4876800"/>
            <a:ext cx="18097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4724401"/>
            <a:ext cx="1181100"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txBox="1">
            <a:spLocks/>
          </p:cNvSpPr>
          <p:nvPr/>
        </p:nvSpPr>
        <p:spPr>
          <a:xfrm>
            <a:off x="1991544" y="651521"/>
            <a:ext cx="4076700" cy="3600743"/>
          </a:xfrm>
          <a:prstGeom prst="rect">
            <a:avLst/>
          </a:prstGeom>
          <a:noFill/>
          <a:ln w="3175" cap="sq">
            <a:noFill/>
            <a:miter lim="800000"/>
          </a:ln>
        </p:spPr>
        <p:txBody>
          <a:bodyPr vert="horz" wrap="square" lIns="252000" tIns="180000" rIns="180000" bIns="216000" rtlCol="0">
            <a:spAutoFit/>
          </a:bodyPr>
          <a:lstStyle>
            <a:lvl1pPr marL="271463" indent="-271463" algn="l" defTabSz="914400" rtl="0" eaLnBrk="0" latinLnBrk="0" hangingPunct="0">
              <a:lnSpc>
                <a:spcPct val="150000"/>
              </a:lnSpc>
              <a:spcBef>
                <a:spcPct val="20000"/>
              </a:spcBef>
              <a:buSzPct val="90000"/>
              <a:buFontTx/>
              <a:buBlip>
                <a:blip r:embed="rId7"/>
              </a:buBlip>
              <a:defRPr sz="1800" b="0" i="0" kern="1200" baseline="0">
                <a:solidFill>
                  <a:schemeClr val="tx1"/>
                </a:solidFill>
                <a:latin typeface="나눔고딕"/>
                <a:ea typeface="나눔고딕"/>
                <a:cs typeface="나눔고딕"/>
              </a:defRPr>
            </a:lvl1pPr>
            <a:lvl2pPr marL="449263" indent="-177800" algn="l" defTabSz="914400" rtl="0" eaLnBrk="0" latinLnBrk="0" hangingPunct="0">
              <a:lnSpc>
                <a:spcPct val="100000"/>
              </a:lnSpc>
              <a:spcBef>
                <a:spcPct val="20000"/>
              </a:spcBef>
              <a:buSzPct val="110000"/>
              <a:buFont typeface="맑은 고딕" pitchFamily="50" charset="-127"/>
              <a:buChar char="-"/>
              <a:defRPr sz="1500" b="0" i="0" kern="1200" baseline="0">
                <a:solidFill>
                  <a:schemeClr val="tx1"/>
                </a:solidFill>
                <a:latin typeface="나눔고딕"/>
                <a:ea typeface="나눔고딕"/>
                <a:cs typeface="나눔고딕"/>
              </a:defRPr>
            </a:lvl2pPr>
            <a:lvl3pPr marL="719138" indent="-177800" algn="l" defTabSz="914400" rtl="0" eaLnBrk="0" latinLnBrk="0" hangingPunct="0">
              <a:lnSpc>
                <a:spcPct val="100000"/>
              </a:lnSpc>
              <a:spcBef>
                <a:spcPct val="20000"/>
              </a:spcBef>
              <a:buSzPct val="110000"/>
              <a:buFont typeface="맑은 고딕" pitchFamily="50" charset="-127"/>
              <a:buChar char="∙"/>
              <a:defRPr sz="1200" b="0" i="0" kern="1200" baseline="0">
                <a:solidFill>
                  <a:schemeClr val="tx1"/>
                </a:solidFill>
                <a:latin typeface="나눔고딕"/>
                <a:ea typeface="나눔고딕"/>
                <a:cs typeface="나눔고딕"/>
              </a:defRPr>
            </a:lvl3pPr>
            <a:lvl4pPr marL="896938" indent="-177800" algn="l" defTabSz="914400" rtl="0" eaLnBrk="0" latinLnBrk="0" hangingPunct="0">
              <a:lnSpc>
                <a:spcPct val="100000"/>
              </a:lnSpc>
              <a:spcBef>
                <a:spcPct val="20000"/>
              </a:spcBef>
              <a:buSzPct val="110000"/>
              <a:buFont typeface="맑은 고딕" pitchFamily="50" charset="-127"/>
              <a:buChar char="-"/>
              <a:defRPr sz="1100" b="0" i="0" kern="1200" baseline="0">
                <a:solidFill>
                  <a:schemeClr val="tx1"/>
                </a:solidFill>
                <a:latin typeface="나눔고딕"/>
                <a:ea typeface="나눔고딕"/>
                <a:cs typeface="나눔고딕"/>
              </a:defRPr>
            </a:lvl4pPr>
            <a:lvl5pPr marL="1404000" indent="-228600" algn="l" defTabSz="914400" rtl="0" eaLnBrk="0" latinLnBrk="0" hangingPunct="0">
              <a:lnSpc>
                <a:spcPct val="100000"/>
              </a:lnSpc>
              <a:spcBef>
                <a:spcPct val="20000"/>
              </a:spcBef>
              <a:buSzPct val="110000"/>
              <a:buFont typeface="맑은 고딕" pitchFamily="50" charset="-127"/>
              <a:buChar char="-"/>
              <a:defRPr sz="1100" b="0" kern="1200" baseline="0">
                <a:solidFill>
                  <a:schemeClr val="tx1"/>
                </a:solidFill>
                <a:latin typeface="+mn-ea"/>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100000"/>
              </a:lnSpc>
              <a:buNone/>
            </a:pPr>
            <a:r>
              <a:rPr lang="en-US" sz="200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eaLnBrk="1" hangingPunct="1">
              <a:lnSpc>
                <a:spcPct val="100000"/>
              </a:lnSpc>
              <a:buNone/>
            </a:pPr>
            <a:endParaRPr lang="en-US" sz="2000">
              <a:latin typeface="Calibri" charset="0"/>
              <a:ea typeface="ＭＳ Ｐゴシック" charset="0"/>
            </a:endParaRPr>
          </a:p>
          <a:p>
            <a:pPr marL="0" indent="0" eaLnBrk="1" hangingPunct="1">
              <a:lnSpc>
                <a:spcPct val="100000"/>
              </a:lnSpc>
              <a:buNone/>
            </a:pPr>
            <a:endParaRPr lang="en-US" sz="2000" dirty="0">
              <a:latin typeface="Calibri" charset="0"/>
              <a:ea typeface="ＭＳ Ｐゴシック" charset="0"/>
            </a:endParaRPr>
          </a:p>
        </p:txBody>
      </p:sp>
      <p:sp>
        <p:nvSpPr>
          <p:cNvPr id="10" name="Rectangle 4"/>
          <p:cNvSpPr txBox="1">
            <a:spLocks/>
          </p:cNvSpPr>
          <p:nvPr/>
        </p:nvSpPr>
        <p:spPr>
          <a:xfrm>
            <a:off x="6220644" y="651520"/>
            <a:ext cx="4076700" cy="3209528"/>
          </a:xfrm>
          <a:prstGeom prst="rect">
            <a:avLst/>
          </a:prstGeom>
        </p:spPr>
        <p:txBody>
          <a:bodyPr anchor="t"/>
          <a:lstStyle>
            <a:lvl1pPr marL="342900" indent="-342900" algn="l" defTabSz="914400" rtl="0" eaLnBrk="0" latinLnBrk="0" hangingPunct="0">
              <a:spcBef>
                <a:spcPct val="20000"/>
              </a:spcBef>
              <a:buFont typeface="Arial" pitchFamily="34" charset="0"/>
              <a:buChar char="•"/>
              <a:defRPr sz="3200" kern="1200" baseline="0">
                <a:solidFill>
                  <a:schemeClr val="tx1"/>
                </a:solidFill>
                <a:latin typeface="+mn-lt"/>
                <a:ea typeface="+mn-ea"/>
                <a:cs typeface="+mn-cs"/>
              </a:defRPr>
            </a:lvl1pPr>
            <a:lvl2pPr marL="742950" indent="-285750" algn="l" defTabSz="914400" rtl="0" eaLnBrk="0" latinLnBrk="0" hangingPunct="0">
              <a:spcBef>
                <a:spcPct val="20000"/>
              </a:spcBef>
              <a:buFont typeface="Arial" pitchFamily="34" charset="0"/>
              <a:buChar char="–"/>
              <a:defRPr sz="2800" kern="1200" baseline="0">
                <a:solidFill>
                  <a:schemeClr val="tx1"/>
                </a:solidFill>
                <a:latin typeface="+mn-lt"/>
                <a:ea typeface="+mn-ea"/>
                <a:cs typeface="+mn-cs"/>
              </a:defRPr>
            </a:lvl2pPr>
            <a:lvl3pPr marL="1143000" indent="-228600" algn="l" defTabSz="914400" rtl="0" eaLnBrk="0" latinLnBrk="0" hangingPunct="0">
              <a:spcBef>
                <a:spcPct val="20000"/>
              </a:spcBef>
              <a:buFont typeface="Arial" pitchFamily="34" charset="0"/>
              <a:buChar char="•"/>
              <a:defRPr sz="2400" kern="1200" baseline="0">
                <a:solidFill>
                  <a:schemeClr val="tx1"/>
                </a:solidFill>
                <a:latin typeface="+mn-lt"/>
                <a:ea typeface="+mn-ea"/>
                <a:cs typeface="+mn-cs"/>
              </a:defRPr>
            </a:lvl3pPr>
            <a:lvl4pPr marL="1600200" indent="-228600" algn="l" defTabSz="914400" rtl="0" eaLnBrk="0" latinLnBrk="0" hangingPunct="0">
              <a:spcBef>
                <a:spcPct val="20000"/>
              </a:spcBef>
              <a:buFont typeface="Arial" pitchFamily="34" charset="0"/>
              <a:buChar char="–"/>
              <a:defRPr sz="2000" kern="1200" baseline="0">
                <a:solidFill>
                  <a:schemeClr val="tx1"/>
                </a:solidFill>
                <a:latin typeface="+mn-lt"/>
                <a:ea typeface="+mn-ea"/>
                <a:cs typeface="+mn-cs"/>
              </a:defRPr>
            </a:lvl4pPr>
            <a:lvl5pPr marL="2057400" indent="-228600" algn="l" defTabSz="914400" rtl="0" eaLnBrk="0" latinLnBrk="0" hangingPunct="0">
              <a:spcBef>
                <a:spcPct val="20000"/>
              </a:spcBef>
              <a:buFont typeface="Arial" pitchFamily="34" charset="0"/>
              <a:buChar char="»"/>
              <a:defRPr sz="2000" kern="1200" baseline="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pPr>
            <a:r>
              <a:rPr lang="x-none" sz="2000" dirty="0">
                <a:latin typeface="Calibri" charset="0"/>
                <a:ea typeface="ＭＳ Ｐゴシック" charset="0"/>
              </a:rPr>
              <a:t>In addition, good relationships with open source organizations can be very helpful in advising on best way to be compliant and also help out if you experience a compliance issue.</a:t>
            </a:r>
            <a:endParaRPr lang="en-US" sz="2000" dirty="0">
              <a:latin typeface="Calibri" charset="0"/>
              <a:ea typeface="ＭＳ Ｐゴシック" charset="0"/>
            </a:endParaRPr>
          </a:p>
          <a:p>
            <a:pPr marL="0" indent="0" eaLnBrk="1" hangingPunct="1">
              <a:buNone/>
            </a:pPr>
            <a:endParaRPr lang="en-US" sz="2000">
              <a:latin typeface="Calibri" charset="0"/>
              <a:ea typeface="ＭＳ Ｐゴシック" charset="0"/>
            </a:endParaRPr>
          </a:p>
          <a:p>
            <a:pPr marL="0" indent="0" eaLnBrk="1" hangingPunct="1">
              <a:buNone/>
            </a:pPr>
            <a:r>
              <a:rPr lang="x-none" sz="2000"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eaLnBrk="1" hangingPunct="1">
              <a:buNone/>
            </a:pPr>
            <a:endParaRPr lang="en-US" sz="2000">
              <a:latin typeface="Calibri" charset="0"/>
              <a:ea typeface="ＭＳ Ｐゴシック" charset="0"/>
            </a:endParaRPr>
          </a:p>
        </p:txBody>
      </p:sp>
    </p:spTree>
    <p:extLst>
      <p:ext uri="{BB962C8B-B14F-4D97-AF65-F5344CB8AC3E}">
        <p14:creationId xmlns:p14="http://schemas.microsoft.com/office/powerpoint/2010/main" val="95920377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dirty="0">
                <a:latin typeface="Calibri" charset="0"/>
                <a:ea typeface="ＭＳ Ｐゴシック" charset="0"/>
              </a:rPr>
              <a:t>Check Your Understanding</a:t>
            </a:r>
          </a:p>
        </p:txBody>
      </p:sp>
      <p:sp>
        <p:nvSpPr>
          <p:cNvPr id="29698" name="Content Placeholder 2"/>
          <p:cNvSpPr>
            <a:spLocks noGrp="1"/>
          </p:cNvSpPr>
          <p:nvPr>
            <p:ph idx="1"/>
          </p:nvPr>
        </p:nvSpPr>
        <p:spPr>
          <a:xfrm>
            <a:off x="304800" y="685800"/>
            <a:ext cx="11277600" cy="5914537"/>
          </a:xfrm>
        </p:spPr>
        <p:txBody>
          <a:bodyPr>
            <a:noAutofit/>
          </a:bodyPr>
          <a:lstStyle/>
          <a:p>
            <a:pPr marL="0" indent="0">
              <a:buNone/>
            </a:pPr>
            <a:endParaRPr lang="en-US" sz="2400" b="0" dirty="0">
              <a:latin typeface="Calibri" charset="0"/>
              <a:ea typeface="ＭＳ Ｐゴシック" charset="0"/>
            </a:endParaRPr>
          </a:p>
        </p:txBody>
      </p:sp>
    </p:spTree>
    <p:extLst>
      <p:ext uri="{BB962C8B-B14F-4D97-AF65-F5344CB8AC3E}">
        <p14:creationId xmlns:p14="http://schemas.microsoft.com/office/powerpoint/2010/main" val="72303340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11</a:t>
            </a:r>
          </a:p>
        </p:txBody>
      </p:sp>
      <p:sp>
        <p:nvSpPr>
          <p:cNvPr id="5" name="Text Placeholder 4"/>
          <p:cNvSpPr>
            <a:spLocks noGrp="1"/>
          </p:cNvSpPr>
          <p:nvPr>
            <p:ph type="body" idx="1"/>
          </p:nvPr>
        </p:nvSpPr>
        <p:spPr/>
        <p:txBody>
          <a:bodyPr/>
          <a:lstStyle/>
          <a:p>
            <a:r>
              <a:rPr lang="en-US" dirty="0"/>
              <a:t>General Guidelines</a:t>
            </a:r>
          </a:p>
        </p:txBody>
      </p:sp>
    </p:spTree>
    <p:extLst>
      <p:ext uri="{BB962C8B-B14F-4D97-AF65-F5344CB8AC3E}">
        <p14:creationId xmlns:p14="http://schemas.microsoft.com/office/powerpoint/2010/main" val="68970939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normAutofit/>
          </a:bodyPr>
          <a:lstStyle/>
          <a:p>
            <a:r>
              <a:rPr lang="en-US" dirty="0">
                <a:latin typeface="Calibri" charset="0"/>
                <a:ea typeface="MS PGothic" charset="0"/>
              </a:rPr>
              <a:t>General Guidelines</a:t>
            </a:r>
          </a:p>
        </p:txBody>
      </p:sp>
      <p:sp>
        <p:nvSpPr>
          <p:cNvPr id="32770" name="Content Placeholder 2"/>
          <p:cNvSpPr>
            <a:spLocks noGrp="1"/>
          </p:cNvSpPr>
          <p:nvPr>
            <p:ph idx="1"/>
          </p:nvPr>
        </p:nvSpPr>
        <p:spPr>
          <a:xfrm>
            <a:off x="1752600" y="685800"/>
            <a:ext cx="8458200" cy="6119382"/>
          </a:xfrm>
        </p:spPr>
        <p:txBody>
          <a:bodyPr/>
          <a:lstStyle/>
          <a:p>
            <a:pPr>
              <a:buFont typeface="Arial"/>
              <a:buChar char="•"/>
            </a:pPr>
            <a:r>
              <a:rPr lang="en-US" sz="2000" dirty="0">
                <a:latin typeface="Calibri" charset="0"/>
                <a:ea typeface="MS PGothic" charset="0"/>
              </a:rPr>
              <a:t>Request formal approval for each open source software you are using in product or in SDK (refer to your company’s Usage Policy)</a:t>
            </a:r>
          </a:p>
          <a:p>
            <a:pPr>
              <a:buFont typeface="Arial"/>
              <a:buChar char="•"/>
            </a:pPr>
            <a:r>
              <a:rPr lang="en-US" sz="2000" dirty="0">
                <a:latin typeface="Calibri" charset="0"/>
                <a:ea typeface="MS PGothic" charset="0"/>
              </a:rPr>
              <a:t>Request formal approval for your contribution to open source software (refer to your company’s Contribution Policy)</a:t>
            </a:r>
          </a:p>
          <a:p>
            <a:pPr>
              <a:buFont typeface="Arial"/>
              <a:buChar char="•"/>
            </a:pPr>
            <a:r>
              <a:rPr lang="en-US" sz="2000" dirty="0">
                <a:latin typeface="Calibri" charset="0"/>
                <a:ea typeface="MS PGothic" charset="0"/>
              </a:rPr>
              <a:t> Save the web site from which you downloaded the open source package and save a mint copy of the package you downloaded </a:t>
            </a:r>
          </a:p>
          <a:p>
            <a:pPr>
              <a:buFont typeface="Arial"/>
              <a:buChar char="•"/>
            </a:pPr>
            <a:r>
              <a:rPr lang="en-US" sz="2000" dirty="0">
                <a:latin typeface="Calibri" charset="0"/>
                <a:ea typeface="MS PGothic" charset="0"/>
              </a:rPr>
              <a:t>Consult with your manager when you upgrade your open source software version. License changes can occur between versions.</a:t>
            </a:r>
          </a:p>
          <a:p>
            <a:pPr>
              <a:buFont typeface="Arial"/>
              <a:buChar char="•"/>
            </a:pPr>
            <a:r>
              <a:rPr lang="en-US" sz="2000" dirty="0">
                <a:latin typeface="Calibri" charset="0"/>
                <a:ea typeface="MS PGothic" charset="0"/>
              </a:rPr>
              <a:t>Don’t change or eliminate existing comments in headers</a:t>
            </a:r>
          </a:p>
          <a:p>
            <a:pPr>
              <a:buFont typeface="Arial"/>
              <a:buChar char="•"/>
            </a:pPr>
            <a:r>
              <a:rPr lang="en-US" sz="2000" dirty="0">
                <a:latin typeface="Calibri" charset="0"/>
                <a:ea typeface="MS PGothic" charset="0"/>
              </a:rPr>
              <a:t>Do not check un-approved code into any source tree without authorization</a:t>
            </a:r>
          </a:p>
        </p:txBody>
      </p:sp>
    </p:spTree>
    <p:extLst>
      <p:ext uri="{BB962C8B-B14F-4D97-AF65-F5344CB8AC3E}">
        <p14:creationId xmlns:p14="http://schemas.microsoft.com/office/powerpoint/2010/main" val="197649167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normAutofit/>
          </a:bodyPr>
          <a:lstStyle/>
          <a:p>
            <a:r>
              <a:rPr lang="en-US" dirty="0">
                <a:latin typeface="Calibri" charset="0"/>
                <a:ea typeface="MS PGothic" charset="0"/>
              </a:rPr>
              <a:t>General Guidelines</a:t>
            </a:r>
          </a:p>
        </p:txBody>
      </p:sp>
      <p:sp>
        <p:nvSpPr>
          <p:cNvPr id="33794" name="Content Placeholder 2"/>
          <p:cNvSpPr>
            <a:spLocks noGrp="1"/>
          </p:cNvSpPr>
          <p:nvPr>
            <p:ph idx="1"/>
          </p:nvPr>
        </p:nvSpPr>
        <p:spPr>
          <a:xfrm>
            <a:off x="1752600" y="685801"/>
            <a:ext cx="8458200" cy="5842383"/>
          </a:xfrm>
        </p:spPr>
        <p:txBody>
          <a:bodyPr/>
          <a:lstStyle/>
          <a:p>
            <a:pPr>
              <a:buFont typeface="Arial"/>
              <a:buChar char="•"/>
            </a:pPr>
            <a:r>
              <a:rPr lang="en-US" sz="2000" dirty="0">
                <a:latin typeface="Calibri" charset="0"/>
                <a:ea typeface="MS PGothic" charset="0"/>
              </a:rPr>
              <a:t>Do not re-name open source modules</a:t>
            </a:r>
          </a:p>
          <a:p>
            <a:pPr>
              <a:buFont typeface="Arial"/>
              <a:buChar char="•"/>
            </a:pPr>
            <a:r>
              <a:rPr lang="en-US" sz="2000" dirty="0">
                <a:latin typeface="Calibri" charset="0"/>
                <a:ea typeface="MS PGothic" charset="0"/>
              </a:rPr>
              <a:t>Do not send modifications to any public source tree without getting approval. Making even small contributions without your company’s permission can compromise your company’s IP (due to implicit or explicit patent licenses)</a:t>
            </a:r>
          </a:p>
          <a:p>
            <a:pPr>
              <a:buFont typeface="Arial"/>
              <a:buChar char="•"/>
            </a:pPr>
            <a:r>
              <a:rPr lang="en-US" sz="2000" dirty="0">
                <a:latin typeface="Calibri" charset="0"/>
                <a:ea typeface="MS PGothic" charset="0"/>
              </a:rPr>
              <a:t>Do not discuss coding or compliance practices with persons outside the company</a:t>
            </a:r>
          </a:p>
          <a:p>
            <a:pPr>
              <a:buFont typeface="Arial"/>
              <a:buChar char="•"/>
            </a:pPr>
            <a:r>
              <a:rPr lang="en-US" sz="2000" dirty="0">
                <a:latin typeface="Calibri" charset="0"/>
                <a:ea typeface="MS PGothic" charset="0"/>
              </a:rPr>
              <a:t>Good programming practices are also legal best practices</a:t>
            </a:r>
          </a:p>
          <a:p>
            <a:pPr lvl="1"/>
            <a:r>
              <a:rPr lang="en-US" sz="1800" dirty="0">
                <a:latin typeface="Calibri" charset="0"/>
                <a:ea typeface="MS PGothic" charset="0"/>
              </a:rPr>
              <a:t>Clean integration</a:t>
            </a:r>
          </a:p>
          <a:p>
            <a:pPr lvl="1"/>
            <a:r>
              <a:rPr lang="en-US" sz="1800" dirty="0">
                <a:latin typeface="Calibri" charset="0"/>
                <a:ea typeface="MS PGothic" charset="0"/>
              </a:rPr>
              <a:t>Modularity</a:t>
            </a:r>
          </a:p>
          <a:p>
            <a:pPr lvl="1"/>
            <a:r>
              <a:rPr lang="en-US" sz="1800" dirty="0">
                <a:latin typeface="Calibri" charset="0"/>
                <a:ea typeface="MS PGothic" charset="0"/>
              </a:rPr>
              <a:t>Minimization of data sharing</a:t>
            </a:r>
          </a:p>
          <a:p>
            <a:pPr lvl="1"/>
            <a:r>
              <a:rPr lang="en-US" sz="1800" dirty="0">
                <a:latin typeface="Calibri" charset="0"/>
                <a:ea typeface="MS PGothic" charset="0"/>
              </a:rPr>
              <a:t>Transparent APIs</a:t>
            </a:r>
          </a:p>
        </p:txBody>
      </p:sp>
    </p:spTree>
    <p:extLst>
      <p:ext uri="{BB962C8B-B14F-4D97-AF65-F5344CB8AC3E}">
        <p14:creationId xmlns:p14="http://schemas.microsoft.com/office/powerpoint/2010/main" val="130458590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US" dirty="0">
                <a:latin typeface="Calibri" charset="0"/>
                <a:ea typeface="MS PGothic" charset="0"/>
              </a:rPr>
              <a:t>General Guidelines</a:t>
            </a:r>
          </a:p>
        </p:txBody>
      </p:sp>
      <p:sp>
        <p:nvSpPr>
          <p:cNvPr id="41986" name="Content Placeholder 2"/>
          <p:cNvSpPr>
            <a:spLocks noGrp="1"/>
          </p:cNvSpPr>
          <p:nvPr>
            <p:ph idx="1"/>
          </p:nvPr>
        </p:nvSpPr>
        <p:spPr/>
        <p:txBody>
          <a:bodyPr>
            <a:noAutofit/>
          </a:bodyPr>
          <a:lstStyle/>
          <a:p>
            <a:pPr>
              <a:buFont typeface="Arial"/>
              <a:buChar char="•"/>
            </a:pPr>
            <a:r>
              <a:rPr lang="en-US" sz="2400" dirty="0">
                <a:latin typeface="Calibri" charset="0"/>
                <a:ea typeface="MS PGothic" charset="0"/>
              </a:rPr>
              <a:t>Clean Bill of Material</a:t>
            </a:r>
          </a:p>
          <a:p>
            <a:pPr lvl="1"/>
            <a:r>
              <a:rPr lang="en-US" sz="2000" dirty="0">
                <a:latin typeface="Calibri" charset="0"/>
                <a:ea typeface="MS PGothic" charset="0"/>
              </a:rPr>
              <a:t>Ensure that any in-bound software does not include FOSS.</a:t>
            </a:r>
          </a:p>
          <a:p>
            <a:pPr lvl="2"/>
            <a:r>
              <a:rPr lang="en-US" sz="1700" dirty="0">
                <a:latin typeface="Calibri" charset="0"/>
                <a:ea typeface="MS PGothic" charset="0"/>
              </a:rPr>
              <a:t>If it does, you need a complete listing for all FOSS, versions, licenses. </a:t>
            </a:r>
          </a:p>
          <a:p>
            <a:pPr lvl="1"/>
            <a:r>
              <a:rPr lang="en-US" sz="2000" dirty="0">
                <a:latin typeface="Calibri" charset="0"/>
                <a:ea typeface="MS PGothic" charset="0"/>
              </a:rPr>
              <a:t>Always audit source code you received from your software providers or alternatively make it a company policy that software providers must deliver you a source code audit report for any source code you receive.</a:t>
            </a:r>
          </a:p>
          <a:p>
            <a:pPr>
              <a:buFont typeface="Arial"/>
              <a:buChar char="•"/>
            </a:pPr>
            <a:r>
              <a:rPr lang="en-US" sz="2400" dirty="0">
                <a:latin typeface="Calibri" charset="0"/>
                <a:ea typeface="MS PGothic" charset="0"/>
              </a:rPr>
              <a:t>Approval Form for Each FOSS</a:t>
            </a:r>
          </a:p>
          <a:p>
            <a:pPr lvl="1"/>
            <a:r>
              <a:rPr lang="en-US" sz="2000" dirty="0">
                <a:latin typeface="Calibri" charset="0"/>
                <a:ea typeface="MS PGothic" charset="0"/>
              </a:rPr>
              <a:t>Request approval for every FOSS you are using in product. </a:t>
            </a:r>
          </a:p>
          <a:p>
            <a:pPr>
              <a:buFont typeface="Arial"/>
              <a:buChar char="•"/>
            </a:pPr>
            <a:r>
              <a:rPr lang="en-US" sz="2400" dirty="0">
                <a:latin typeface="Calibri" charset="0"/>
                <a:ea typeface="MS PGothic" charset="0"/>
              </a:rPr>
              <a:t>Understand the Risks</a:t>
            </a:r>
          </a:p>
          <a:p>
            <a:pPr lvl="1"/>
            <a:r>
              <a:rPr lang="en-US" sz="2000" dirty="0">
                <a:latin typeface="Calibri" charset="0"/>
                <a:ea typeface="MS PGothic" charset="0"/>
              </a:rPr>
              <a:t>Understand the FOSS implications of any software of an entity to be acquired as part of the due diligence performed prior to approval the corporate transaction.</a:t>
            </a:r>
          </a:p>
          <a:p>
            <a:pPr>
              <a:buFont typeface="Arial"/>
              <a:buChar char="•"/>
            </a:pPr>
            <a:endParaRPr lang="en-US" sz="2400" dirty="0">
              <a:latin typeface="Calibri" charset="0"/>
              <a:ea typeface="MS PGothic" charset="0"/>
            </a:endParaRPr>
          </a:p>
        </p:txBody>
      </p:sp>
    </p:spTree>
    <p:extLst>
      <p:ext uri="{BB962C8B-B14F-4D97-AF65-F5344CB8AC3E}">
        <p14:creationId xmlns:p14="http://schemas.microsoft.com/office/powerpoint/2010/main" val="36720223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r>
              <a:rPr lang="en-US" dirty="0">
                <a:latin typeface="Calibri" charset="0"/>
                <a:ea typeface="MS PGothic" charset="0"/>
              </a:rPr>
              <a:t>General Guidelines</a:t>
            </a:r>
          </a:p>
        </p:txBody>
      </p:sp>
      <p:sp>
        <p:nvSpPr>
          <p:cNvPr id="44034" name="Content Placeholder 2"/>
          <p:cNvSpPr>
            <a:spLocks noGrp="1"/>
          </p:cNvSpPr>
          <p:nvPr>
            <p:ph idx="1"/>
          </p:nvPr>
        </p:nvSpPr>
        <p:spPr>
          <a:xfrm>
            <a:off x="1752600" y="685800"/>
            <a:ext cx="8458200" cy="4111352"/>
          </a:xfrm>
        </p:spPr>
        <p:txBody>
          <a:bodyPr>
            <a:noAutofit/>
          </a:bodyPr>
          <a:lstStyle/>
          <a:p>
            <a:pPr>
              <a:buFont typeface="Arial"/>
              <a:buChar char="•"/>
            </a:pPr>
            <a:r>
              <a:rPr lang="en-US" sz="2000" dirty="0">
                <a:latin typeface="Calibri" charset="0"/>
                <a:ea typeface="MS PGothic" charset="0"/>
              </a:rPr>
              <a:t>Upgrading to Newer Versions of FOSS </a:t>
            </a:r>
          </a:p>
          <a:p>
            <a:pPr lvl="1"/>
            <a:r>
              <a:rPr lang="en-US" sz="1800" dirty="0">
                <a:latin typeface="Calibri" charset="0"/>
                <a:ea typeface="MS PGothic" charset="0"/>
              </a:rPr>
              <a:t>Ensure that each new version of the same FOSS component is reviewed and approved. When you upgrade the version of a FOSS package, make sure that the license of the new version is the same as the license of the older used version. License changes can occur between version upgrades. If the license changed, contact the OSRB to ensure that compliance records are updated and that the new license does not create a conflict.</a:t>
            </a:r>
          </a:p>
          <a:p>
            <a:pPr>
              <a:buFont typeface="Arial"/>
              <a:buChar char="•"/>
            </a:pPr>
            <a:r>
              <a:rPr lang="en-US" sz="2000" dirty="0">
                <a:latin typeface="Calibri" charset="0"/>
                <a:ea typeface="MS PGothic" charset="0"/>
              </a:rPr>
              <a:t>Compliance Verification Golden Rule</a:t>
            </a:r>
          </a:p>
          <a:p>
            <a:pPr lvl="1"/>
            <a:r>
              <a:rPr lang="en-US" sz="1800" dirty="0">
                <a:latin typeface="Calibri" charset="0"/>
                <a:ea typeface="MS PGothic" charset="0"/>
              </a:rPr>
              <a:t>Compliance is verified on a product-by-product basis: Just because a FOSS package is approved for use in one product does not necessarily mean it will be approved for use in a second product.</a:t>
            </a:r>
          </a:p>
        </p:txBody>
      </p:sp>
    </p:spTree>
    <p:extLst>
      <p:ext uri="{BB962C8B-B14F-4D97-AF65-F5344CB8AC3E}">
        <p14:creationId xmlns:p14="http://schemas.microsoft.com/office/powerpoint/2010/main" val="184747942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r>
              <a:rPr lang="en-US" dirty="0">
                <a:latin typeface="Calibri" charset="0"/>
                <a:ea typeface="MS PGothic" charset="0"/>
              </a:rPr>
              <a:t>General Guidelines</a:t>
            </a:r>
          </a:p>
        </p:txBody>
      </p:sp>
      <p:sp>
        <p:nvSpPr>
          <p:cNvPr id="45058" name="Content Placeholder 2"/>
          <p:cNvSpPr>
            <a:spLocks noGrp="1"/>
          </p:cNvSpPr>
          <p:nvPr>
            <p:ph idx="1"/>
          </p:nvPr>
        </p:nvSpPr>
        <p:spPr/>
        <p:txBody>
          <a:bodyPr>
            <a:noAutofit/>
          </a:bodyPr>
          <a:lstStyle/>
          <a:p>
            <a:pPr>
              <a:buFont typeface="Arial"/>
              <a:buChar char="•"/>
            </a:pPr>
            <a:r>
              <a:rPr lang="en-US" sz="2000" dirty="0">
                <a:latin typeface="Calibri" charset="0"/>
                <a:ea typeface="MS PGothic" charset="0"/>
              </a:rPr>
              <a:t>Copy/Paste </a:t>
            </a:r>
          </a:p>
          <a:p>
            <a:pPr lvl="1"/>
            <a:r>
              <a:rPr lang="en-US" sz="1800" dirty="0">
                <a:latin typeface="Calibri" charset="0"/>
                <a:ea typeface="MS PGothic" charset="0"/>
              </a:rPr>
              <a:t>Do not copy/paste FOSS code into proprietary or third party source code or vice versa without OSRB approval.</a:t>
            </a:r>
          </a:p>
          <a:p>
            <a:pPr lvl="1"/>
            <a:r>
              <a:rPr lang="en-US" sz="1800" dirty="0">
                <a:latin typeface="Calibri" charset="0"/>
                <a:ea typeface="MS PGothic" charset="0"/>
              </a:rPr>
              <a:t>Approvals are given on a case-by-case basis.</a:t>
            </a:r>
          </a:p>
          <a:p>
            <a:pPr>
              <a:buFont typeface="Arial"/>
              <a:buChar char="•"/>
            </a:pPr>
            <a:r>
              <a:rPr lang="en-US" sz="2000" dirty="0">
                <a:latin typeface="Calibri" charset="0"/>
                <a:ea typeface="MS PGothic" charset="0"/>
              </a:rPr>
              <a:t>Mixing Source Code with Different Licenses</a:t>
            </a:r>
          </a:p>
          <a:p>
            <a:pPr lvl="1"/>
            <a:r>
              <a:rPr lang="en-US" sz="1800" dirty="0">
                <a:latin typeface="Calibri" charset="0"/>
                <a:ea typeface="MS PGothic" charset="0"/>
              </a:rPr>
              <a:t>Mixing of different FOSS licenses in a derivative work must be avoided.</a:t>
            </a:r>
          </a:p>
          <a:p>
            <a:pPr lvl="1"/>
            <a:r>
              <a:rPr lang="en-US" sz="1800" dirty="0">
                <a:latin typeface="Calibri" charset="0"/>
                <a:ea typeface="MS PGothic" charset="0"/>
              </a:rPr>
              <a:t>Many FOSS licenses are incompatible with each other, especially when mixing licenses with the GPL. </a:t>
            </a:r>
          </a:p>
          <a:p>
            <a:pPr lvl="1"/>
            <a:r>
              <a:rPr lang="en-US" sz="1800" dirty="0">
                <a:latin typeface="Calibri" charset="0"/>
                <a:ea typeface="MS PGothic" charset="0"/>
              </a:rPr>
              <a:t>When in doubt, always refer to the FSF resource page on license compatibility available at http://</a:t>
            </a:r>
            <a:r>
              <a:rPr lang="en-US" sz="1800" dirty="0" err="1">
                <a:latin typeface="Calibri" charset="0"/>
                <a:ea typeface="MS PGothic" charset="0"/>
              </a:rPr>
              <a:t>www.fsf.org</a:t>
            </a:r>
            <a:r>
              <a:rPr lang="en-US" sz="1800" dirty="0">
                <a:latin typeface="Calibri" charset="0"/>
                <a:ea typeface="MS PGothic" charset="0"/>
              </a:rPr>
              <a:t>/licensing/licenses/</a:t>
            </a:r>
            <a:r>
              <a:rPr lang="en-US" sz="1800" dirty="0" err="1">
                <a:latin typeface="Calibri" charset="0"/>
                <a:ea typeface="MS PGothic" charset="0"/>
              </a:rPr>
              <a:t>index_html</a:t>
            </a:r>
            <a:r>
              <a:rPr lang="en-US" sz="1800" dirty="0">
                <a:latin typeface="Calibri" charset="0"/>
                <a:ea typeface="MS PGothic" charset="0"/>
              </a:rPr>
              <a:t>. </a:t>
            </a:r>
          </a:p>
          <a:p>
            <a:pPr lvl="1"/>
            <a:r>
              <a:rPr lang="en-US" sz="1800" dirty="0">
                <a:latin typeface="Calibri" charset="0"/>
                <a:ea typeface="MS PGothic" charset="0"/>
              </a:rPr>
              <a:t>The open source review board in your company must review all cases where more than one type of FOSS license is used and provide approval on a case-by-case basis.</a:t>
            </a:r>
          </a:p>
          <a:p>
            <a:pPr>
              <a:buFont typeface="Arial"/>
              <a:buChar char="•"/>
            </a:pPr>
            <a:endParaRPr lang="en-US" sz="2000" dirty="0">
              <a:latin typeface="Calibri" charset="0"/>
              <a:ea typeface="MS PGothic" charset="0"/>
            </a:endParaRPr>
          </a:p>
        </p:txBody>
      </p:sp>
    </p:spTree>
    <p:extLst>
      <p:ext uri="{BB962C8B-B14F-4D97-AF65-F5344CB8AC3E}">
        <p14:creationId xmlns:p14="http://schemas.microsoft.com/office/powerpoint/2010/main" val="12069442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r>
              <a:rPr lang="en-US" dirty="0">
                <a:latin typeface="Calibri" charset="0"/>
                <a:ea typeface="MS PGothic" charset="0"/>
              </a:rPr>
              <a:t>General Guidelines</a:t>
            </a:r>
          </a:p>
        </p:txBody>
      </p:sp>
      <p:sp>
        <p:nvSpPr>
          <p:cNvPr id="46082" name="Content Placeholder 2"/>
          <p:cNvSpPr>
            <a:spLocks noGrp="1"/>
          </p:cNvSpPr>
          <p:nvPr>
            <p:ph idx="1"/>
          </p:nvPr>
        </p:nvSpPr>
        <p:spPr/>
        <p:txBody>
          <a:bodyPr>
            <a:noAutofit/>
          </a:bodyPr>
          <a:lstStyle/>
          <a:p>
            <a:pPr>
              <a:buFont typeface="Arial"/>
              <a:buChar char="•"/>
            </a:pPr>
            <a:r>
              <a:rPr lang="en-US" sz="2400" dirty="0">
                <a:latin typeface="Calibri" charset="0"/>
                <a:ea typeface="MS PGothic" charset="0"/>
              </a:rPr>
              <a:t>Source Code Comments</a:t>
            </a:r>
          </a:p>
          <a:p>
            <a:pPr lvl="1"/>
            <a:r>
              <a:rPr lang="en-US" sz="2000" dirty="0">
                <a:latin typeface="Calibri" charset="0"/>
                <a:ea typeface="MS PGothic" charset="0"/>
              </a:rPr>
              <a:t>Do not leave any inappropriate comments in the source code that includes private comments, product code names, mention of competitors, etc. </a:t>
            </a:r>
          </a:p>
          <a:p>
            <a:pPr>
              <a:buFont typeface="Arial"/>
              <a:buChar char="•"/>
            </a:pPr>
            <a:r>
              <a:rPr lang="en-US" sz="2400" dirty="0">
                <a:latin typeface="Calibri" charset="0"/>
                <a:ea typeface="MS PGothic" charset="0"/>
              </a:rPr>
              <a:t>Existing Licensing Information</a:t>
            </a:r>
          </a:p>
          <a:p>
            <a:pPr lvl="1"/>
            <a:r>
              <a:rPr lang="en-US" sz="2000" dirty="0">
                <a:latin typeface="Calibri" charset="0"/>
                <a:ea typeface="MS PGothic" charset="0"/>
              </a:rPr>
              <a:t>Do not remove or in any way disturb existing FOSS licensing copyrights or other licensing information from any FOSS components that you use. All copyright and licensing information is to remain intact in all FOSS components. </a:t>
            </a:r>
          </a:p>
          <a:p>
            <a:pPr>
              <a:buFont typeface="Arial"/>
              <a:buChar char="•"/>
            </a:pPr>
            <a:endParaRPr lang="en-US" sz="2400" dirty="0">
              <a:latin typeface="Calibri" charset="0"/>
              <a:ea typeface="MS PGothic" charset="0"/>
            </a:endParaRPr>
          </a:p>
        </p:txBody>
      </p:sp>
    </p:spTree>
    <p:extLst>
      <p:ext uri="{BB962C8B-B14F-4D97-AF65-F5344CB8AC3E}">
        <p14:creationId xmlns:p14="http://schemas.microsoft.com/office/powerpoint/2010/main" val="128660459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dirty="0">
                <a:latin typeface="Calibri" charset="0"/>
                <a:ea typeface="ＭＳ Ｐゴシック" charset="0"/>
              </a:rPr>
              <a:t>Check Your Understanding</a:t>
            </a:r>
          </a:p>
        </p:txBody>
      </p:sp>
      <p:sp>
        <p:nvSpPr>
          <p:cNvPr id="29698" name="Content Placeholder 2"/>
          <p:cNvSpPr>
            <a:spLocks noGrp="1"/>
          </p:cNvSpPr>
          <p:nvPr>
            <p:ph idx="1"/>
          </p:nvPr>
        </p:nvSpPr>
        <p:spPr>
          <a:xfrm>
            <a:off x="304800" y="685800"/>
            <a:ext cx="11277600" cy="5914537"/>
          </a:xfrm>
        </p:spPr>
        <p:txBody>
          <a:bodyPr>
            <a:noAutofit/>
          </a:bodyPr>
          <a:lstStyle/>
          <a:p>
            <a:pPr marL="0" indent="0">
              <a:buNone/>
            </a:pPr>
            <a:endParaRPr lang="en-US" sz="2400" b="0" dirty="0">
              <a:latin typeface="Calibri" charset="0"/>
              <a:ea typeface="ＭＳ Ｐゴシック" charset="0"/>
            </a:endParaRPr>
          </a:p>
        </p:txBody>
      </p:sp>
    </p:spTree>
    <p:extLst>
      <p:ext uri="{BB962C8B-B14F-4D97-AF65-F5344CB8AC3E}">
        <p14:creationId xmlns:p14="http://schemas.microsoft.com/office/powerpoint/2010/main" val="950552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p:cNvSpPr>
          <p:nvPr>
            <p:ph type="title"/>
          </p:nvPr>
        </p:nvSpPr>
        <p:spPr/>
        <p:txBody>
          <a:bodyPr/>
          <a:lstStyle/>
          <a:p>
            <a:pPr eaLnBrk="1" hangingPunct="1"/>
            <a:r>
              <a:rPr lang="en-US">
                <a:latin typeface="Calibri" charset="0"/>
                <a:ea typeface="MS PGothic" charset="0"/>
              </a:rPr>
              <a:t>Proprietary License</a:t>
            </a:r>
          </a:p>
        </p:txBody>
      </p:sp>
      <p:sp>
        <p:nvSpPr>
          <p:cNvPr id="27650" name="Rectangle 3"/>
          <p:cNvSpPr>
            <a:spLocks noGrp="1"/>
          </p:cNvSpPr>
          <p:nvPr>
            <p:ph idx="1"/>
          </p:nvPr>
        </p:nvSpPr>
        <p:spPr>
          <a:xfrm>
            <a:off x="1752600" y="685800"/>
            <a:ext cx="8458200" cy="5623520"/>
          </a:xfrm>
        </p:spPr>
        <p:txBody>
          <a:bodyPr>
            <a:normAutofit/>
          </a:bodyPr>
          <a:lstStyle/>
          <a:p>
            <a:pPr eaLnBrk="1" hangingPunct="1"/>
            <a:r>
              <a:rPr lang="en-US" sz="2000" dirty="0">
                <a:latin typeface="Calibri" charset="0"/>
                <a:ea typeface="MS PGothic" charset="0"/>
              </a:rPr>
              <a:t>A proprietary software license is a license that has rules defined by its creators or owners and includes restrictions that applies on the usage, modification and distribution of the software in question. </a:t>
            </a:r>
          </a:p>
          <a:p>
            <a:pPr eaLnBrk="1" hangingPunct="1"/>
            <a:endParaRPr lang="en-US" sz="2000" dirty="0">
              <a:latin typeface="Calibri" charset="0"/>
              <a:ea typeface="MS PGothic" charset="0"/>
            </a:endParaRPr>
          </a:p>
          <a:p>
            <a:pPr eaLnBrk="1" hangingPunct="1"/>
            <a:r>
              <a:rPr lang="en-US" sz="2000" dirty="0">
                <a:latin typeface="Calibri" charset="0"/>
                <a:ea typeface="MS PGothic" charset="0"/>
              </a:rPr>
              <a:t>Proprietary licenses are unique to each vendor, so there are as many forms as there are vendors and each must be evaluated individually.</a:t>
            </a:r>
          </a:p>
          <a:p>
            <a:pPr eaLnBrk="1" hangingPunct="1"/>
            <a:endParaRPr lang="en-US" sz="2000" dirty="0">
              <a:latin typeface="Calibri" charset="0"/>
              <a:ea typeface="MS PGothic" charset="0"/>
            </a:endParaRPr>
          </a:p>
          <a:p>
            <a:pPr eaLnBrk="1" hangingPunct="1"/>
            <a:r>
              <a:rPr lang="en-US" sz="2000" dirty="0">
                <a:latin typeface="Calibri" charset="0"/>
                <a:ea typeface="MS PGothic" charset="0"/>
              </a:rPr>
              <a:t>FOSS developers often use the term </a:t>
            </a:r>
            <a:r>
              <a:rPr lang="ja-JP" altLang="en-US" sz="2000" dirty="0">
                <a:latin typeface="Calibri" charset="0"/>
                <a:ea typeface="MS PGothic" charset="0"/>
              </a:rPr>
              <a:t>“</a:t>
            </a:r>
            <a:r>
              <a:rPr lang="en-US" altLang="ja-JP" sz="2000" dirty="0">
                <a:latin typeface="Calibri" charset="0"/>
                <a:ea typeface="MS PGothic" charset="0"/>
              </a:rPr>
              <a:t>proprietary license</a:t>
            </a:r>
            <a:r>
              <a:rPr lang="ja-JP" altLang="en-US" sz="2000" dirty="0">
                <a:latin typeface="Calibri" charset="0"/>
                <a:ea typeface="MS PGothic" charset="0"/>
              </a:rPr>
              <a:t>”</a:t>
            </a:r>
            <a:r>
              <a:rPr lang="en-US" altLang="ja-JP" sz="2000" dirty="0">
                <a:latin typeface="Calibri" charset="0"/>
                <a:ea typeface="MS PGothic" charset="0"/>
              </a:rPr>
              <a:t> to describe a commercial non-FOSS license.</a:t>
            </a:r>
            <a:endParaRPr lang="en-US" sz="2000" dirty="0">
              <a:latin typeface="Calibri" charset="0"/>
              <a:ea typeface="MS PGothic" charset="0"/>
            </a:endParaRPr>
          </a:p>
        </p:txBody>
      </p:sp>
    </p:spTree>
    <p:extLst>
      <p:ext uri="{BB962C8B-B14F-4D97-AF65-F5344CB8AC3E}">
        <p14:creationId xmlns:p14="http://schemas.microsoft.com/office/powerpoint/2010/main" val="492477639"/>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12</a:t>
            </a:r>
          </a:p>
        </p:txBody>
      </p:sp>
      <p:sp>
        <p:nvSpPr>
          <p:cNvPr id="5" name="Text Placeholder 4"/>
          <p:cNvSpPr>
            <a:spLocks noGrp="1"/>
          </p:cNvSpPr>
          <p:nvPr>
            <p:ph type="body" idx="1"/>
          </p:nvPr>
        </p:nvSpPr>
        <p:spPr/>
        <p:txBody>
          <a:bodyPr/>
          <a:lstStyle/>
          <a:p>
            <a:r>
              <a:rPr lang="en-US" dirty="0"/>
              <a:t>Summary</a:t>
            </a:r>
          </a:p>
        </p:txBody>
      </p:sp>
    </p:spTree>
    <p:extLst>
      <p:ext uri="{BB962C8B-B14F-4D97-AF65-F5344CB8AC3E}">
        <p14:creationId xmlns:p14="http://schemas.microsoft.com/office/powerpoint/2010/main" val="6737642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Licenses</a:t>
            </a:r>
          </a:p>
        </p:txBody>
      </p:sp>
      <p:sp>
        <p:nvSpPr>
          <p:cNvPr id="3" name="Content Placeholder 2"/>
          <p:cNvSpPr>
            <a:spLocks noGrp="1"/>
          </p:cNvSpPr>
          <p:nvPr>
            <p:ph idx="1"/>
          </p:nvPr>
        </p:nvSpPr>
        <p:spPr/>
        <p:txBody>
          <a:bodyPr>
            <a:normAutofit/>
          </a:bodyPr>
          <a:lstStyle/>
          <a:p>
            <a:r>
              <a:rPr lang="en-US" dirty="0">
                <a:solidFill>
                  <a:srgbClr val="000000"/>
                </a:solidFill>
              </a:rPr>
              <a:t>Copyright and patents restrict use by others, unless…  a license is granted</a:t>
            </a:r>
          </a:p>
          <a:p>
            <a:pPr lvl="1"/>
            <a:r>
              <a:rPr lang="en-US" dirty="0">
                <a:solidFill>
                  <a:srgbClr val="000000"/>
                </a:solidFill>
              </a:rPr>
              <a:t>Types of use allowed (distribution, derivative works / made, have made, manufacture)</a:t>
            </a:r>
          </a:p>
          <a:p>
            <a:pPr lvl="1"/>
            <a:r>
              <a:rPr lang="en-US" dirty="0">
                <a:solidFill>
                  <a:srgbClr val="000000"/>
                </a:solidFill>
              </a:rPr>
              <a:t>Exclusive or non-exclusive</a:t>
            </a:r>
          </a:p>
          <a:p>
            <a:pPr lvl="1"/>
            <a:r>
              <a:rPr lang="en-US" dirty="0">
                <a:solidFill>
                  <a:srgbClr val="000000"/>
                </a:solidFill>
              </a:rPr>
              <a:t>Geographical scope</a:t>
            </a:r>
          </a:p>
          <a:p>
            <a:pPr lvl="1"/>
            <a:r>
              <a:rPr lang="en-US" dirty="0">
                <a:solidFill>
                  <a:srgbClr val="000000"/>
                </a:solidFill>
              </a:rPr>
              <a:t>Perpetual or time limited</a:t>
            </a:r>
          </a:p>
          <a:p>
            <a:r>
              <a:rPr lang="en-US" dirty="0">
                <a:solidFill>
                  <a:srgbClr val="000000"/>
                </a:solidFill>
              </a:rPr>
              <a:t>Conditions placed upon exercise of enumerated rights</a:t>
            </a:r>
          </a:p>
          <a:p>
            <a:r>
              <a:rPr lang="en-US" dirty="0">
                <a:solidFill>
                  <a:srgbClr val="000000"/>
                </a:solidFill>
              </a:rPr>
              <a:t>May also include terms re: warranties, indemnification, support, upgrade, maintenance</a:t>
            </a:r>
          </a:p>
        </p:txBody>
      </p:sp>
    </p:spTree>
    <p:extLst>
      <p:ext uri="{BB962C8B-B14F-4D97-AF65-F5344CB8AC3E}">
        <p14:creationId xmlns:p14="http://schemas.microsoft.com/office/powerpoint/2010/main" val="67165939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p:cNvSpPr>
          <p:nvPr>
            <p:ph type="title"/>
          </p:nvPr>
        </p:nvSpPr>
        <p:spPr/>
        <p:txBody>
          <a:bodyPr/>
          <a:lstStyle/>
          <a:p>
            <a:pPr eaLnBrk="1" hangingPunct="1"/>
            <a:r>
              <a:rPr lang="en-US">
                <a:latin typeface="Calibri" charset="0"/>
                <a:ea typeface="MS PGothic" charset="0"/>
              </a:rPr>
              <a:t>Open Source Software Licenses </a:t>
            </a:r>
          </a:p>
        </p:txBody>
      </p:sp>
      <p:sp>
        <p:nvSpPr>
          <p:cNvPr id="21506" name="Rectangle 3"/>
          <p:cNvSpPr>
            <a:spLocks noGrp="1"/>
          </p:cNvSpPr>
          <p:nvPr>
            <p:ph idx="1"/>
          </p:nvPr>
        </p:nvSpPr>
        <p:spPr>
          <a:xfrm>
            <a:off x="1752600" y="685800"/>
            <a:ext cx="8458200" cy="5407496"/>
          </a:xfrm>
        </p:spPr>
        <p:txBody>
          <a:bodyPr>
            <a:noAutofit/>
          </a:bodyPr>
          <a:lstStyle/>
          <a:p>
            <a:pPr eaLnBrk="1" hangingPunct="1"/>
            <a:r>
              <a:rPr lang="en-US" sz="2400" dirty="0">
                <a:latin typeface="Calibri" charset="0"/>
                <a:ea typeface="MS PGothic" charset="0"/>
              </a:rPr>
              <a:t>In general, OSS licenses makes the source code available under terms that allow for modification and redistribution without having to pay the original author. </a:t>
            </a:r>
          </a:p>
          <a:p>
            <a:pPr eaLnBrk="1" hangingPunct="1"/>
            <a:endParaRPr lang="en-US" sz="2400" dirty="0">
              <a:latin typeface="Calibri" charset="0"/>
              <a:ea typeface="MS PGothic" charset="0"/>
            </a:endParaRPr>
          </a:p>
          <a:p>
            <a:pPr eaLnBrk="1" hangingPunct="1"/>
            <a:r>
              <a:rPr lang="en-US" sz="2400" dirty="0">
                <a:latin typeface="Calibri" charset="0"/>
                <a:ea typeface="MS PGothic" charset="0"/>
              </a:rPr>
              <a:t>OSS licenses may have restrictions such as  requirements related to attributions, copyright statement preservation, providing a written offer to make the source code available, or others. </a:t>
            </a:r>
          </a:p>
          <a:p>
            <a:pPr eaLnBrk="1" hangingPunct="1"/>
            <a:endParaRPr lang="en-US" sz="2400" dirty="0">
              <a:latin typeface="Calibri" charset="0"/>
              <a:ea typeface="MS PGothic" charset="0"/>
            </a:endParaRPr>
          </a:p>
          <a:p>
            <a:pPr eaLnBrk="1" hangingPunct="1"/>
            <a:endParaRPr lang="en-US" sz="2400" dirty="0">
              <a:latin typeface="Calibri" charset="0"/>
              <a:ea typeface="MS PGothic" charset="0"/>
            </a:endParaRPr>
          </a:p>
        </p:txBody>
      </p:sp>
    </p:spTree>
    <p:extLst>
      <p:ext uri="{BB962C8B-B14F-4D97-AF65-F5344CB8AC3E}">
        <p14:creationId xmlns:p14="http://schemas.microsoft.com/office/powerpoint/2010/main" val="140535271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p:cNvSpPr>
          <p:nvPr>
            <p:ph type="title"/>
          </p:nvPr>
        </p:nvSpPr>
        <p:spPr/>
        <p:txBody>
          <a:bodyPr/>
          <a:lstStyle/>
          <a:p>
            <a:pPr eaLnBrk="1" hangingPunct="1"/>
            <a:r>
              <a:rPr lang="en-US">
                <a:latin typeface="Calibri" charset="0"/>
                <a:ea typeface="MS PGothic" charset="0"/>
              </a:rPr>
              <a:t>License Compatibility </a:t>
            </a:r>
          </a:p>
        </p:txBody>
      </p:sp>
      <p:sp>
        <p:nvSpPr>
          <p:cNvPr id="38914" name="Rectangle 3"/>
          <p:cNvSpPr>
            <a:spLocks noGrp="1"/>
          </p:cNvSpPr>
          <p:nvPr>
            <p:ph idx="1"/>
          </p:nvPr>
        </p:nvSpPr>
        <p:spPr>
          <a:xfrm>
            <a:off x="1752600" y="685800"/>
            <a:ext cx="8458200" cy="5479504"/>
          </a:xfrm>
        </p:spPr>
        <p:txBody>
          <a:bodyPr>
            <a:normAutofit/>
          </a:bodyPr>
          <a:lstStyle/>
          <a:p>
            <a:pPr eaLnBrk="1" hangingPunct="1"/>
            <a:r>
              <a:rPr lang="en-US" sz="2000" b="0" dirty="0">
                <a:latin typeface="Calibri" charset="0"/>
                <a:ea typeface="MS PGothic" charset="0"/>
              </a:rPr>
              <a:t>License compatibility is a term that refers to the problem encountered when combining source code originating from different software components licensed under incompatible licenses making it impossible to combine the source code to create a new software component. </a:t>
            </a:r>
          </a:p>
          <a:p>
            <a:pPr eaLnBrk="1" hangingPunct="1"/>
            <a:r>
              <a:rPr lang="en-US" sz="2000" b="0" dirty="0">
                <a:latin typeface="Calibri" charset="0"/>
                <a:ea typeface="MS PGothic" charset="0"/>
              </a:rPr>
              <a:t>The FSF provides the following example to illustrate the case of license compatibility:</a:t>
            </a:r>
            <a:endParaRPr lang="en-US" sz="2000" b="0" i="1" dirty="0">
              <a:latin typeface="Calibri" charset="0"/>
              <a:ea typeface="MS PGothic" charset="0"/>
            </a:endParaRPr>
          </a:p>
          <a:p>
            <a:pPr lvl="1" eaLnBrk="1" hangingPunct="1">
              <a:buFont typeface="Arial" charset="0"/>
              <a:buNone/>
            </a:pPr>
            <a:r>
              <a:rPr lang="en-US" sz="2000" i="1" dirty="0">
                <a:latin typeface="Calibri" charset="0"/>
                <a:ea typeface="MS PGothic" charset="0"/>
              </a:rPr>
              <a:t>	</a:t>
            </a:r>
            <a:r>
              <a:rPr lang="en-US" sz="2000" b="1" i="1" dirty="0">
                <a:solidFill>
                  <a:srgbClr val="009900"/>
                </a:solidFill>
                <a:latin typeface="Calibri" charset="0"/>
                <a:ea typeface="MS PGothic" charset="0"/>
              </a:rPr>
              <a:t>A license p is </a:t>
            </a:r>
            <a:r>
              <a:rPr lang="en-US" sz="2000" b="1" dirty="0">
                <a:solidFill>
                  <a:srgbClr val="009900"/>
                </a:solidFill>
                <a:latin typeface="Calibri" charset="0"/>
                <a:ea typeface="MS PGothic" charset="0"/>
              </a:rPr>
              <a:t>compatible with</a:t>
            </a:r>
            <a:r>
              <a:rPr lang="en-US" sz="2000" b="1" i="1" dirty="0">
                <a:solidFill>
                  <a:srgbClr val="009900"/>
                </a:solidFill>
                <a:latin typeface="Calibri" charset="0"/>
                <a:ea typeface="MS PGothic" charset="0"/>
              </a:rPr>
              <a:t> a license q (or is </a:t>
            </a:r>
            <a:r>
              <a:rPr lang="en-US" sz="2000" b="1" dirty="0">
                <a:solidFill>
                  <a:srgbClr val="009900"/>
                </a:solidFill>
                <a:latin typeface="Calibri" charset="0"/>
                <a:ea typeface="MS PGothic" charset="0"/>
              </a:rPr>
              <a:t>q-compatible</a:t>
            </a:r>
            <a:r>
              <a:rPr lang="en-US" sz="2000" b="1" i="1" dirty="0">
                <a:solidFill>
                  <a:srgbClr val="009900"/>
                </a:solidFill>
                <a:latin typeface="Calibri" charset="0"/>
                <a:ea typeface="MS PGothic" charset="0"/>
              </a:rPr>
              <a:t>) if</a:t>
            </a:r>
          </a:p>
          <a:p>
            <a:pPr lvl="1" eaLnBrk="1" hangingPunct="1">
              <a:buFont typeface="Arial" charset="0"/>
              <a:buNone/>
            </a:pPr>
            <a:r>
              <a:rPr lang="en-US" sz="2000" b="1" i="1" dirty="0">
                <a:solidFill>
                  <a:srgbClr val="009900"/>
                </a:solidFill>
                <a:latin typeface="Calibri" charset="0"/>
                <a:ea typeface="MS PGothic" charset="0"/>
              </a:rPr>
              <a:t>	A work licensed under p can be distributed under the terms of q.</a:t>
            </a:r>
          </a:p>
          <a:p>
            <a:pPr eaLnBrk="1" hangingPunct="1"/>
            <a:r>
              <a:rPr lang="en-US" sz="2000" b="0" dirty="0">
                <a:latin typeface="Calibri" charset="0"/>
                <a:ea typeface="MS PGothic" charset="0"/>
              </a:rPr>
              <a:t>Example:</a:t>
            </a:r>
          </a:p>
          <a:p>
            <a:pPr lvl="1" eaLnBrk="1" hangingPunct="1"/>
            <a:r>
              <a:rPr lang="en-US" sz="1600" dirty="0">
                <a:latin typeface="Calibri" charset="0"/>
                <a:ea typeface="MS PGothic" charset="0"/>
              </a:rPr>
              <a:t>The X11 license is compatible with the GPL version 2, because works licensed under the X11 license, can be distributed under the terms of the GPL.</a:t>
            </a:r>
          </a:p>
        </p:txBody>
      </p:sp>
    </p:spTree>
    <p:extLst>
      <p:ext uri="{BB962C8B-B14F-4D97-AF65-F5344CB8AC3E}">
        <p14:creationId xmlns:p14="http://schemas.microsoft.com/office/powerpoint/2010/main" val="173788087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p:cNvSpPr>
          <p:nvPr>
            <p:ph type="title"/>
          </p:nvPr>
        </p:nvSpPr>
        <p:spPr/>
        <p:txBody>
          <a:bodyPr/>
          <a:lstStyle/>
          <a:p>
            <a:pPr eaLnBrk="1" hangingPunct="1"/>
            <a:r>
              <a:rPr lang="en-US">
                <a:latin typeface="Calibri" charset="0"/>
                <a:ea typeface="MS PGothic" charset="0"/>
              </a:rPr>
              <a:t>GPL Compatibility</a:t>
            </a:r>
          </a:p>
        </p:txBody>
      </p:sp>
      <p:sp>
        <p:nvSpPr>
          <p:cNvPr id="39938" name="Rectangle 3"/>
          <p:cNvSpPr>
            <a:spLocks noGrp="1"/>
          </p:cNvSpPr>
          <p:nvPr>
            <p:ph idx="1"/>
          </p:nvPr>
        </p:nvSpPr>
        <p:spPr>
          <a:xfrm>
            <a:off x="1752600" y="685800"/>
            <a:ext cx="8458200" cy="5839544"/>
          </a:xfrm>
        </p:spPr>
        <p:txBody>
          <a:bodyPr>
            <a:noAutofit/>
          </a:bodyPr>
          <a:lstStyle/>
          <a:p>
            <a:pPr eaLnBrk="1" hangingPunct="1"/>
            <a:r>
              <a:rPr lang="en-US" sz="2000" b="0" dirty="0">
                <a:latin typeface="Calibri" charset="0"/>
                <a:ea typeface="MS PGothic" charset="0"/>
              </a:rPr>
              <a:t>GPL compatibility refers to the situation of determining if a certain license has compatible terms with the GPL. </a:t>
            </a:r>
          </a:p>
          <a:p>
            <a:pPr eaLnBrk="1" hangingPunct="1"/>
            <a:r>
              <a:rPr lang="en-US" sz="2000" b="0" dirty="0">
                <a:latin typeface="Calibri" charset="0"/>
                <a:ea typeface="MS PGothic" charset="0"/>
              </a:rPr>
              <a:t>Many of the FOSS licenses, such as the BSD license and the LGPL, are GPL-compatible, meaning that their source code can be combined with a source code that is licensed under the GPL without conflict; the new program resulting from the combination would have to be licensed under the GPL applied. </a:t>
            </a:r>
          </a:p>
          <a:p>
            <a:pPr eaLnBrk="1" hangingPunct="1"/>
            <a:r>
              <a:rPr lang="en-US" sz="2000" b="0" dirty="0">
                <a:latin typeface="Calibri" charset="0"/>
                <a:ea typeface="MS PGothic" charset="0"/>
              </a:rPr>
              <a:t>Other FOSS and proprietary software licenses are not GPL-compatible since they have conflicting terms and conditions. </a:t>
            </a:r>
          </a:p>
          <a:p>
            <a:pPr eaLnBrk="1" hangingPunct="1"/>
            <a:r>
              <a:rPr lang="en-US" sz="2000" b="0" dirty="0">
                <a:solidFill>
                  <a:srgbClr val="009900"/>
                </a:solidFill>
                <a:latin typeface="Calibri" charset="0"/>
                <a:ea typeface="MS PGothic" charset="0"/>
              </a:rPr>
              <a:t>Reference:</a:t>
            </a:r>
            <a:r>
              <a:rPr lang="en-US" sz="2000" b="0" dirty="0">
                <a:latin typeface="Calibri" charset="0"/>
                <a:ea typeface="MS PGothic" charset="0"/>
              </a:rPr>
              <a:t> http://</a:t>
            </a:r>
            <a:r>
              <a:rPr lang="en-US" sz="2000" b="0" dirty="0" err="1">
                <a:latin typeface="Calibri" charset="0"/>
                <a:ea typeface="MS PGothic" charset="0"/>
              </a:rPr>
              <a:t>www.fsf.org</a:t>
            </a:r>
            <a:r>
              <a:rPr lang="en-US" sz="2000" b="0" dirty="0">
                <a:latin typeface="Calibri" charset="0"/>
                <a:ea typeface="MS PGothic" charset="0"/>
              </a:rPr>
              <a:t>/licensing/licenses/</a:t>
            </a:r>
          </a:p>
        </p:txBody>
      </p:sp>
    </p:spTree>
    <p:extLst>
      <p:ext uri="{BB962C8B-B14F-4D97-AF65-F5344CB8AC3E}">
        <p14:creationId xmlns:p14="http://schemas.microsoft.com/office/powerpoint/2010/main" val="63883369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normAutofit/>
          </a:bodyPr>
          <a:lstStyle/>
          <a:p>
            <a:r>
              <a:rPr lang="en-US" dirty="0">
                <a:latin typeface="Calibri" charset="0"/>
                <a:ea typeface="MS PGothic" charset="0"/>
              </a:rPr>
              <a:t>How are the various GNU licenses compatible with each other?</a:t>
            </a:r>
          </a:p>
        </p:txBody>
      </p:sp>
      <p:pic>
        <p:nvPicPr>
          <p:cNvPr id="62468" name="Picture 5" descr="Frequently Asked Questions about the GNU Licenses - GNU Project - Free Software Foundation  FSF -19073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5560" y="681990"/>
            <a:ext cx="7848872" cy="5843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722774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p:cNvSpPr>
          <p:nvPr>
            <p:ph type="title"/>
          </p:nvPr>
        </p:nvSpPr>
        <p:spPr/>
        <p:txBody>
          <a:bodyPr/>
          <a:lstStyle/>
          <a:p>
            <a:pPr eaLnBrk="1" hangingPunct="1"/>
            <a:r>
              <a:rPr lang="en-US" dirty="0">
                <a:latin typeface="Calibri" charset="0"/>
                <a:ea typeface="ＭＳ Ｐゴシック" charset="0"/>
              </a:rPr>
              <a:t>Open Source Compliance</a:t>
            </a:r>
          </a:p>
        </p:txBody>
      </p:sp>
      <p:sp>
        <p:nvSpPr>
          <p:cNvPr id="28674" name="Rectangle 3"/>
          <p:cNvSpPr>
            <a:spLocks noGrp="1"/>
          </p:cNvSpPr>
          <p:nvPr>
            <p:ph idx="1"/>
          </p:nvPr>
        </p:nvSpPr>
        <p:spPr>
          <a:xfrm>
            <a:off x="304800" y="685800"/>
            <a:ext cx="11277600" cy="5575852"/>
          </a:xfrm>
        </p:spPr>
        <p:txBody>
          <a:bodyPr>
            <a:normAutofit/>
          </a:bodyPr>
          <a:lstStyle/>
          <a:p>
            <a:pPr marL="0" indent="0">
              <a:buNone/>
            </a:pPr>
            <a:r>
              <a:rPr lang="en-US" sz="2300" dirty="0">
                <a:latin typeface="Calibri" charset="0"/>
                <a:ea typeface="ＭＳ Ｐゴシック" charset="0"/>
              </a:rPr>
              <a:t>Open Source Compliance:</a:t>
            </a:r>
          </a:p>
          <a:p>
            <a:pPr>
              <a:buFont typeface="Arial"/>
              <a:buChar char="•"/>
            </a:pPr>
            <a:r>
              <a:rPr lang="en-US" sz="2300" dirty="0">
                <a:latin typeface="Calibri" charset="0"/>
                <a:ea typeface="ＭＳ Ｐゴシック" charset="0"/>
              </a:rPr>
              <a:t>Know your obligations (Detect and track use of FOSS). </a:t>
            </a:r>
            <a:r>
              <a:rPr lang="en-US" sz="2400" b="0" dirty="0">
                <a:latin typeface="Calibri" charset="0"/>
                <a:ea typeface="ＭＳ Ｐゴシック" charset="0"/>
              </a:rPr>
              <a:t>You should have a process for identifying, tracking and archiving a list of all FOSS components (and their respective </a:t>
            </a:r>
            <a:r>
              <a:rPr lang="en-US" sz="2400" b="0">
                <a:latin typeface="Calibri" charset="0"/>
                <a:ea typeface="ＭＳ Ｐゴシック" charset="0"/>
              </a:rPr>
              <a:t>identified licenses</a:t>
            </a:r>
            <a:r>
              <a:rPr lang="en-US" sz="2400" b="0" dirty="0">
                <a:latin typeface="Calibri" charset="0"/>
                <a:ea typeface="ＭＳ Ｐゴシック" charset="0"/>
              </a:rPr>
              <a:t>) from which your software is comprised</a:t>
            </a:r>
            <a:r>
              <a:rPr lang="en-US" sz="2300" dirty="0">
                <a:latin typeface="Calibri" charset="0"/>
                <a:ea typeface="ＭＳ Ｐゴシック" charset="0"/>
              </a:rPr>
              <a:t>.</a:t>
            </a:r>
            <a:endParaRPr lang="en-US" sz="2000" b="0" dirty="0">
              <a:latin typeface="Calibri" charset="0"/>
              <a:ea typeface="ＭＳ Ｐゴシック" charset="0"/>
            </a:endParaRPr>
          </a:p>
          <a:p>
            <a:pPr marL="0" indent="0">
              <a:buNone/>
            </a:pPr>
            <a:endParaRPr lang="en-US" sz="2000" dirty="0">
              <a:latin typeface="Calibri" charset="0"/>
              <a:ea typeface="ＭＳ Ｐゴシック" charset="0"/>
            </a:endParaRPr>
          </a:p>
          <a:p>
            <a:pPr>
              <a:buFont typeface="Arial"/>
              <a:buChar char="•"/>
            </a:pPr>
            <a:r>
              <a:rPr lang="en-US" sz="2300" dirty="0">
                <a:latin typeface="Calibri" charset="0"/>
                <a:ea typeface="ＭＳ Ｐゴシック" charset="0"/>
              </a:rPr>
              <a:t>Satisfy all the license obligations for the FOSS that is used. </a:t>
            </a:r>
            <a:r>
              <a:rPr lang="en-US" sz="2300" b="0" dirty="0">
                <a:latin typeface="Calibri" charset="0"/>
                <a:ea typeface="ＭＳ Ｐゴシック" charset="0"/>
              </a:rPr>
              <a:t>Your program should identify and handle typical FOSS use cases that result from your organization’s business practices.</a:t>
            </a:r>
          </a:p>
          <a:p>
            <a:pPr>
              <a:buFont typeface="Arial"/>
              <a:buChar char="•"/>
            </a:pPr>
            <a:endParaRPr lang="en-US" sz="2300" dirty="0">
              <a:latin typeface="Calibri" charset="0"/>
              <a:ea typeface="ＭＳ Ｐゴシック" charset="0"/>
            </a:endParaRPr>
          </a:p>
          <a:p>
            <a:pPr marL="0" indent="0">
              <a:buNone/>
            </a:pPr>
            <a:endParaRPr lang="en-US" sz="2000" dirty="0">
              <a:latin typeface="Calibri" charset="0"/>
              <a:ea typeface="ＭＳ Ｐゴシック" charset="0"/>
            </a:endParaRPr>
          </a:p>
          <a:p>
            <a:pPr eaLnBrk="1" hangingPunct="1">
              <a:buFont typeface="Arial"/>
              <a:buChar char="•"/>
            </a:pPr>
            <a:endParaRPr lang="en-US" sz="2000" dirty="0">
              <a:latin typeface="Calibri" charset="0"/>
              <a:ea typeface="ＭＳ Ｐゴシック" charset="0"/>
            </a:endParaRPr>
          </a:p>
        </p:txBody>
      </p:sp>
    </p:spTree>
    <p:extLst>
      <p:ext uri="{BB962C8B-B14F-4D97-AF65-F5344CB8AC3E}">
        <p14:creationId xmlns:p14="http://schemas.microsoft.com/office/powerpoint/2010/main" val="200146374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normAutofit/>
          </a:bodyPr>
          <a:lstStyle/>
          <a:p>
            <a:r>
              <a:rPr lang="en-US" dirty="0">
                <a:latin typeface="Calibri" charset="0"/>
                <a:ea typeface="ＭＳ Ｐゴシック" charset="0"/>
              </a:rPr>
              <a:t>Open Source Review</a:t>
            </a:r>
          </a:p>
        </p:txBody>
      </p:sp>
      <p:sp>
        <p:nvSpPr>
          <p:cNvPr id="30722" name="Content Placeholder 2"/>
          <p:cNvSpPr>
            <a:spLocks noGrp="1"/>
          </p:cNvSpPr>
          <p:nvPr>
            <p:ph idx="1"/>
          </p:nvPr>
        </p:nvSpPr>
        <p:spPr>
          <a:xfrm>
            <a:off x="304800" y="685800"/>
            <a:ext cx="11277600" cy="5643861"/>
          </a:xfrm>
        </p:spPr>
        <p:txBody>
          <a:bodyPr>
            <a:noAutofit/>
          </a:bodyPr>
          <a:lstStyle/>
          <a:p>
            <a:pPr marL="0" indent="0">
              <a:buNone/>
            </a:pPr>
            <a:r>
              <a:rPr lang="en-US" sz="2000" dirty="0">
                <a:latin typeface="Calibri" charset="0"/>
                <a:ea typeface="ＭＳ Ｐゴシック" charset="0"/>
              </a:rPr>
              <a:t>A key element to an Open Source Compliance Program is the </a:t>
            </a:r>
            <a:r>
              <a:rPr lang="en-US" sz="2000" u="sng" dirty="0">
                <a:latin typeface="Calibri" charset="0"/>
                <a:ea typeface="ＭＳ Ｐゴシック" charset="0"/>
              </a:rPr>
              <a:t>Open Source Review</a:t>
            </a:r>
            <a:r>
              <a:rPr lang="en-US" sz="2000" dirty="0">
                <a:latin typeface="Calibri" charset="0"/>
                <a:ea typeface="ＭＳ Ｐゴシック" charset="0"/>
              </a:rPr>
              <a:t>, through which a company can analyze and determine its open source obligations.  </a:t>
            </a:r>
          </a:p>
          <a:p>
            <a:pPr marL="0" indent="0">
              <a:buNone/>
            </a:pPr>
            <a:r>
              <a:rPr lang="en-US" sz="2000" dirty="0">
                <a:latin typeface="Calibri" charset="0"/>
                <a:ea typeface="ＭＳ Ｐゴシック" charset="0"/>
              </a:rPr>
              <a:t>The Open Source Review includes the following steps:</a:t>
            </a:r>
          </a:p>
          <a:p>
            <a:pPr>
              <a:buFont typeface="Arial"/>
              <a:buChar char="•"/>
            </a:pPr>
            <a:r>
              <a:rPr lang="en-US" sz="2000" b="0" dirty="0">
                <a:latin typeface="Calibri" charset="0"/>
                <a:ea typeface="ＭＳ Ｐゴシック" charset="0"/>
              </a:rPr>
              <a:t>Gather relevant information</a:t>
            </a:r>
          </a:p>
          <a:p>
            <a:pPr>
              <a:buFont typeface="Arial"/>
              <a:buChar char="•"/>
            </a:pPr>
            <a:r>
              <a:rPr lang="en-US" sz="2000" b="0" dirty="0">
                <a:latin typeface="Calibri" charset="0"/>
                <a:ea typeface="ＭＳ Ｐゴシック" charset="0"/>
              </a:rPr>
              <a:t>Analyze and determine license obligations</a:t>
            </a:r>
          </a:p>
          <a:p>
            <a:pPr>
              <a:buFont typeface="Arial"/>
              <a:buChar char="•"/>
            </a:pPr>
            <a:r>
              <a:rPr lang="en-US" sz="2000" b="0" dirty="0">
                <a:latin typeface="Calibri" charset="0"/>
                <a:ea typeface="ＭＳ Ｐゴシック" charset="0"/>
              </a:rPr>
              <a:t>Provide guidance in light of company policy and business objectives</a:t>
            </a: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spTree>
    <p:extLst>
      <p:ext uri="{BB962C8B-B14F-4D97-AF65-F5344CB8AC3E}">
        <p14:creationId xmlns:p14="http://schemas.microsoft.com/office/powerpoint/2010/main" val="41733241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3239" y="3753454"/>
            <a:ext cx="4273016" cy="146031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301141"/>
            <a:ext cx="658853" cy="129870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63239" y="719576"/>
            <a:ext cx="4273016" cy="1460318"/>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37597" y="2295581"/>
            <a:ext cx="660318" cy="1301588"/>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26455" y="2295581"/>
            <a:ext cx="660318" cy="1301588"/>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30988" y="2295581"/>
            <a:ext cx="660318" cy="1301588"/>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37585" y="2448590"/>
            <a:ext cx="2253969" cy="507937"/>
          </a:xfrm>
          <a:prstGeom prst="rect">
            <a:avLst/>
          </a:prstGeom>
        </p:spPr>
      </p:pic>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02925" y="3289420"/>
            <a:ext cx="2253969" cy="507937"/>
          </a:xfrm>
          <a:prstGeom prst="rect">
            <a:avLst/>
          </a:prstGeom>
        </p:spPr>
      </p:pic>
      <p:grpSp>
        <p:nvGrpSpPr>
          <p:cNvPr id="12" name="Group 11"/>
          <p:cNvGrpSpPr/>
          <p:nvPr/>
        </p:nvGrpSpPr>
        <p:grpSpPr>
          <a:xfrm>
            <a:off x="5042607" y="4857799"/>
            <a:ext cx="2172990" cy="960352"/>
            <a:chOff x="3514857" y="4882512"/>
            <a:chExt cx="2172990" cy="960352"/>
          </a:xfrm>
        </p:grpSpPr>
        <p:pic>
          <p:nvPicPr>
            <p:cNvPr id="20" name="Picture 1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21" name="TextBox 20"/>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Executive Review Committee</a:t>
              </a:r>
            </a:p>
          </p:txBody>
        </p:sp>
      </p:grpSp>
      <p:sp>
        <p:nvSpPr>
          <p:cNvPr id="19" name="TextBox 18"/>
          <p:cNvSpPr txBox="1"/>
          <p:nvPr/>
        </p:nvSpPr>
        <p:spPr>
          <a:xfrm>
            <a:off x="5675518" y="290160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sp>
        <p:nvSpPr>
          <p:cNvPr id="26" name="TextBox 25"/>
          <p:cNvSpPr txBox="1"/>
          <p:nvPr/>
        </p:nvSpPr>
        <p:spPr>
          <a:xfrm>
            <a:off x="5427315" y="4151572"/>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sp>
        <p:nvSpPr>
          <p:cNvPr id="27" name="TextBox 26"/>
          <p:cNvSpPr txBox="1"/>
          <p:nvPr/>
        </p:nvSpPr>
        <p:spPr>
          <a:xfrm>
            <a:off x="4173337" y="1348900"/>
            <a:ext cx="3552159" cy="830995"/>
          </a:xfrm>
          <a:prstGeom prst="rect">
            <a:avLst/>
          </a:prstGeom>
          <a:noFill/>
        </p:spPr>
        <p:txBody>
          <a:bodyPr wrap="square" lIns="91436" tIns="45719" rIns="91436" bIns="45719" rtlCol="0">
            <a:spAutoFit/>
          </a:bodyPr>
          <a:lstStyle/>
          <a:p>
            <a:pPr algn="ctr"/>
            <a:r>
              <a:rPr lang="en-US" sz="2400" b="1" dirty="0">
                <a:solidFill>
                  <a:srgbClr val="808080"/>
                </a:solidFill>
              </a:rPr>
              <a:t>Initiate an Open Source Review </a:t>
            </a:r>
          </a:p>
        </p:txBody>
      </p:sp>
      <p:grpSp>
        <p:nvGrpSpPr>
          <p:cNvPr id="28" name="Group 27"/>
          <p:cNvGrpSpPr/>
          <p:nvPr/>
        </p:nvGrpSpPr>
        <p:grpSpPr>
          <a:xfrm>
            <a:off x="1971282" y="2301141"/>
            <a:ext cx="1328753" cy="1212408"/>
            <a:chOff x="455890" y="2412353"/>
            <a:chExt cx="1328753" cy="1212408"/>
          </a:xfrm>
        </p:grpSpPr>
        <p:grpSp>
          <p:nvGrpSpPr>
            <p:cNvPr id="29" name="Group 28"/>
            <p:cNvGrpSpPr/>
            <p:nvPr/>
          </p:nvGrpSpPr>
          <p:grpSpPr>
            <a:xfrm>
              <a:off x="455890" y="2412353"/>
              <a:ext cx="1328753" cy="771113"/>
              <a:chOff x="455890" y="2412353"/>
              <a:chExt cx="1328753" cy="771113"/>
            </a:xfrm>
          </p:grpSpPr>
          <p:sp>
            <p:nvSpPr>
              <p:cNvPr id="31" name="TextBox 3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32" name="TextBox 3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30" name="TextBox 2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sp>
        <p:nvSpPr>
          <p:cNvPr id="33" name="TextBox 32"/>
          <p:cNvSpPr txBox="1"/>
          <p:nvPr/>
        </p:nvSpPr>
        <p:spPr>
          <a:xfrm>
            <a:off x="7953923" y="3637100"/>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34" name="TextBox 33"/>
          <p:cNvSpPr txBox="1"/>
          <p:nvPr/>
        </p:nvSpPr>
        <p:spPr>
          <a:xfrm>
            <a:off x="8580172" y="3621643"/>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35" name="TextBox 34"/>
          <p:cNvSpPr txBox="1"/>
          <p:nvPr/>
        </p:nvSpPr>
        <p:spPr>
          <a:xfrm>
            <a:off x="9234551" y="3621643"/>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
        <p:nvSpPr>
          <p:cNvPr id="2" name="Title 1"/>
          <p:cNvSpPr>
            <a:spLocks noGrp="1"/>
          </p:cNvSpPr>
          <p:nvPr>
            <p:ph type="title"/>
          </p:nvPr>
        </p:nvSpPr>
        <p:spPr/>
        <p:txBody>
          <a:bodyPr/>
          <a:lstStyle/>
          <a:p>
            <a:endParaRPr lang="en-US"/>
          </a:p>
        </p:txBody>
      </p:sp>
      <p:sp>
        <p:nvSpPr>
          <p:cNvPr id="11" name="Content Placeholder 10"/>
          <p:cNvSpPr>
            <a:spLocks noGrp="1"/>
          </p:cNvSpPr>
          <p:nvPr>
            <p:ph idx="1"/>
          </p:nvPr>
        </p:nvSpPr>
        <p:spPr/>
        <p:txBody>
          <a:bodyPr/>
          <a:lstStyle/>
          <a:p>
            <a:endParaRPr lang="en-US"/>
          </a:p>
        </p:txBody>
      </p:sp>
    </p:spTree>
    <p:extLst>
      <p:ext uri="{BB962C8B-B14F-4D97-AF65-F5344CB8AC3E}">
        <p14:creationId xmlns:p14="http://schemas.microsoft.com/office/powerpoint/2010/main" val="424290996"/>
      </p:ext>
    </p:extLst>
  </p:cSld>
  <p:clrMapOvr>
    <a:masterClrMapping/>
  </p:clrMapOvr>
  <p:transition>
    <p:fade/>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3001" y="97313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Incoming Software</a:t>
            </a:r>
          </a:p>
        </p:txBody>
      </p:sp>
      <p:sp>
        <p:nvSpPr>
          <p:cNvPr id="4" name="AutoShape 6"/>
          <p:cNvSpPr>
            <a:spLocks noChangeArrowheads="1"/>
          </p:cNvSpPr>
          <p:nvPr/>
        </p:nvSpPr>
        <p:spPr bwMode="auto">
          <a:xfrm>
            <a:off x="3836989" y="134143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2300" y="169703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Identification</a:t>
            </a:r>
            <a:endParaRPr lang="en-US" sz="1300" b="1" i="1" dirty="0">
              <a:solidFill>
                <a:srgbClr val="FFFFFF"/>
              </a:solidFill>
            </a:endParaRPr>
          </a:p>
        </p:txBody>
      </p:sp>
      <p:sp>
        <p:nvSpPr>
          <p:cNvPr id="9" name="Rectangle 78"/>
          <p:cNvSpPr>
            <a:spLocks noChangeArrowheads="1"/>
          </p:cNvSpPr>
          <p:nvPr/>
        </p:nvSpPr>
        <p:spPr bwMode="auto">
          <a:xfrm rot="10800000">
            <a:off x="4454100" y="170497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Audit</a:t>
            </a:r>
            <a:endParaRPr lang="en-US" sz="1300" b="1" i="1" dirty="0">
              <a:solidFill>
                <a:srgbClr val="FFFFFF"/>
              </a:solidFill>
            </a:endParaRPr>
          </a:p>
        </p:txBody>
      </p:sp>
      <p:sp>
        <p:nvSpPr>
          <p:cNvPr id="10" name="Rectangle 78"/>
          <p:cNvSpPr>
            <a:spLocks noChangeArrowheads="1"/>
          </p:cNvSpPr>
          <p:nvPr/>
        </p:nvSpPr>
        <p:spPr bwMode="auto">
          <a:xfrm rot="10800000">
            <a:off x="4890663" y="170180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Resolve Issues</a:t>
            </a:r>
            <a:endParaRPr lang="en-US" sz="1300" b="1" i="1" dirty="0">
              <a:solidFill>
                <a:srgbClr val="FFFFFF"/>
              </a:solidFill>
            </a:endParaRPr>
          </a:p>
        </p:txBody>
      </p:sp>
      <p:sp>
        <p:nvSpPr>
          <p:cNvPr id="11" name="Rectangle 78"/>
          <p:cNvSpPr>
            <a:spLocks noChangeArrowheads="1"/>
          </p:cNvSpPr>
          <p:nvPr/>
        </p:nvSpPr>
        <p:spPr bwMode="auto">
          <a:xfrm rot="10800000">
            <a:off x="5322463" y="169862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Reviews</a:t>
            </a:r>
            <a:endParaRPr lang="en-US" sz="1300" b="1" i="1" dirty="0">
              <a:solidFill>
                <a:srgbClr val="FFFFFF"/>
              </a:solidFill>
            </a:endParaRPr>
          </a:p>
        </p:txBody>
      </p:sp>
      <p:sp>
        <p:nvSpPr>
          <p:cNvPr id="12" name="Rectangle 78"/>
          <p:cNvSpPr>
            <a:spLocks noChangeArrowheads="1"/>
          </p:cNvSpPr>
          <p:nvPr/>
        </p:nvSpPr>
        <p:spPr bwMode="auto">
          <a:xfrm rot="10800000">
            <a:off x="5753468" y="169862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Approvals</a:t>
            </a:r>
            <a:endParaRPr lang="en-US" sz="1300" b="1" i="1" dirty="0">
              <a:solidFill>
                <a:srgbClr val="FFFFFF"/>
              </a:solidFill>
            </a:endParaRPr>
          </a:p>
        </p:txBody>
      </p:sp>
      <p:sp>
        <p:nvSpPr>
          <p:cNvPr id="13" name="Rectangle 78"/>
          <p:cNvSpPr>
            <a:spLocks noChangeArrowheads="1"/>
          </p:cNvSpPr>
          <p:nvPr/>
        </p:nvSpPr>
        <p:spPr bwMode="auto">
          <a:xfrm rot="10800000">
            <a:off x="6193206" y="169386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Registration</a:t>
            </a:r>
            <a:endParaRPr lang="en-US" sz="1300" b="1" i="1" dirty="0">
              <a:solidFill>
                <a:srgbClr val="FFFFFF"/>
              </a:solidFill>
            </a:endParaRPr>
          </a:p>
        </p:txBody>
      </p:sp>
      <p:sp>
        <p:nvSpPr>
          <p:cNvPr id="14" name="Rectangle 78"/>
          <p:cNvSpPr>
            <a:spLocks noChangeArrowheads="1"/>
          </p:cNvSpPr>
          <p:nvPr/>
        </p:nvSpPr>
        <p:spPr bwMode="auto">
          <a:xfrm rot="10800000">
            <a:off x="6632150" y="169227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Notices</a:t>
            </a:r>
            <a:endParaRPr lang="en-US" sz="1300" b="1" i="1" dirty="0">
              <a:solidFill>
                <a:srgbClr val="FFFFFF"/>
              </a:solidFill>
            </a:endParaRPr>
          </a:p>
        </p:txBody>
      </p:sp>
      <p:sp>
        <p:nvSpPr>
          <p:cNvPr id="15" name="Rectangle 78"/>
          <p:cNvSpPr>
            <a:spLocks noChangeArrowheads="1"/>
          </p:cNvSpPr>
          <p:nvPr/>
        </p:nvSpPr>
        <p:spPr bwMode="auto">
          <a:xfrm rot="10800000">
            <a:off x="7064743" y="168910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16" name="Rectangle 78"/>
          <p:cNvSpPr>
            <a:spLocks noChangeArrowheads="1"/>
          </p:cNvSpPr>
          <p:nvPr/>
        </p:nvSpPr>
        <p:spPr bwMode="auto">
          <a:xfrm rot="10800000">
            <a:off x="7496543" y="168592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Distribution</a:t>
            </a:r>
            <a:endParaRPr lang="en-US" sz="1300" b="1" i="1" dirty="0">
              <a:solidFill>
                <a:srgbClr val="FFFFFF"/>
              </a:solidFill>
            </a:endParaRPr>
          </a:p>
        </p:txBody>
      </p:sp>
      <p:sp>
        <p:nvSpPr>
          <p:cNvPr id="17" name="Rectangle 78"/>
          <p:cNvSpPr>
            <a:spLocks noChangeArrowheads="1"/>
          </p:cNvSpPr>
          <p:nvPr/>
        </p:nvSpPr>
        <p:spPr bwMode="auto">
          <a:xfrm rot="10800000">
            <a:off x="7932313" y="170497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21517" name="AutoShape 25"/>
          <p:cNvSpPr>
            <a:spLocks noChangeArrowheads="1"/>
          </p:cNvSpPr>
          <p:nvPr/>
        </p:nvSpPr>
        <p:spPr bwMode="auto">
          <a:xfrm>
            <a:off x="1811339" y="212538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Proprietary Software</a:t>
            </a:r>
          </a:p>
        </p:txBody>
      </p:sp>
      <p:sp>
        <p:nvSpPr>
          <p:cNvPr id="21518" name="AutoShape 25"/>
          <p:cNvSpPr>
            <a:spLocks noChangeArrowheads="1"/>
          </p:cNvSpPr>
          <p:nvPr/>
        </p:nvSpPr>
        <p:spPr bwMode="auto">
          <a:xfrm>
            <a:off x="1811339" y="249844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3</a:t>
            </a:r>
            <a:r>
              <a:rPr lang="en-US" sz="1100" b="1" baseline="30000">
                <a:solidFill>
                  <a:schemeClr val="tx2"/>
                </a:solidFill>
                <a:latin typeface="Calibri" charset="0"/>
                <a:cs typeface="Arial" charset="0"/>
              </a:rPr>
              <a:t>rd</a:t>
            </a:r>
            <a:r>
              <a:rPr lang="en-US" sz="1100" b="1">
                <a:solidFill>
                  <a:schemeClr val="tx2"/>
                </a:solidFill>
                <a:latin typeface="Calibri" charset="0"/>
                <a:cs typeface="Arial" charset="0"/>
              </a:rPr>
              <a:t> Party Software</a:t>
            </a:r>
          </a:p>
        </p:txBody>
      </p:sp>
      <p:sp>
        <p:nvSpPr>
          <p:cNvPr id="21519" name="AutoShape 25"/>
          <p:cNvSpPr>
            <a:spLocks noChangeArrowheads="1"/>
          </p:cNvSpPr>
          <p:nvPr/>
        </p:nvSpPr>
        <p:spPr bwMode="auto">
          <a:xfrm>
            <a:off x="1811339" y="285484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48089" y="240665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54369" y="111204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Outgoing Software</a:t>
            </a:r>
          </a:p>
        </p:txBody>
      </p:sp>
      <p:cxnSp>
        <p:nvCxnSpPr>
          <p:cNvPr id="43" name="Straight Arrow Connector 42"/>
          <p:cNvCxnSpPr>
            <a:stCxn id="17" idx="1"/>
          </p:cNvCxnSpPr>
          <p:nvPr/>
        </p:nvCxnSpPr>
        <p:spPr bwMode="auto">
          <a:xfrm>
            <a:off x="8299878" y="241458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459913" y="1625600"/>
            <a:ext cx="508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Open Source BoM: </a:t>
            </a:r>
          </a:p>
          <a:p>
            <a:pPr algn="ctr">
              <a:buFont typeface="Times New Roman" pitchFamily="16" charset="0"/>
              <a:buNone/>
              <a:defRPr/>
            </a:pPr>
            <a:r>
              <a:rPr lang="en-US" sz="1100" b="1" dirty="0">
                <a:solidFill>
                  <a:srgbClr val="FFFFFF"/>
                </a:solidFill>
              </a:rPr>
              <a:t>Notices &amp; Attributions</a:t>
            </a:r>
          </a:p>
        </p:txBody>
      </p:sp>
      <p:sp>
        <p:nvSpPr>
          <p:cNvPr id="46" name="Rectangle 78"/>
          <p:cNvSpPr>
            <a:spLocks noChangeArrowheads="1"/>
          </p:cNvSpPr>
          <p:nvPr/>
        </p:nvSpPr>
        <p:spPr bwMode="auto">
          <a:xfrm rot="-5400000">
            <a:off x="9559132" y="213598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Written Offer</a:t>
            </a:r>
          </a:p>
        </p:txBody>
      </p:sp>
      <p:sp>
        <p:nvSpPr>
          <p:cNvPr id="21525" name="TextBox 23"/>
          <p:cNvSpPr txBox="1">
            <a:spLocks noChangeArrowheads="1"/>
          </p:cNvSpPr>
          <p:nvPr/>
        </p:nvSpPr>
        <p:spPr bwMode="auto">
          <a:xfrm>
            <a:off x="3292918" y="4292601"/>
            <a:ext cx="1354838" cy="127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Scan source code </a:t>
            </a:r>
          </a:p>
          <a:p>
            <a:pPr algn="ctr"/>
            <a:r>
              <a:rPr lang="en-US" sz="1100">
                <a:cs typeface="Arial" charset="0"/>
              </a:rPr>
              <a:t>and identify possible</a:t>
            </a:r>
          </a:p>
          <a:p>
            <a:pPr algn="ctr"/>
            <a:r>
              <a:rPr lang="en-US" sz="1100">
                <a:cs typeface="Arial" charset="0"/>
              </a:rPr>
              <a:t>code matches</a:t>
            </a:r>
          </a:p>
          <a:p>
            <a:pPr algn="ctr"/>
            <a:r>
              <a:rPr lang="en-US" sz="1100">
                <a:cs typeface="Arial" charset="0"/>
              </a:rPr>
              <a:t>– and –</a:t>
            </a:r>
          </a:p>
          <a:p>
            <a:pPr algn="ctr"/>
            <a:r>
              <a:rPr lang="en-US" sz="1100">
                <a:cs typeface="Arial" charset="0"/>
              </a:rPr>
              <a:t>Confirm origin and</a:t>
            </a:r>
          </a:p>
          <a:p>
            <a:pPr algn="ctr"/>
            <a:r>
              <a:rPr lang="en-US" sz="1100">
                <a:cs typeface="Arial" charset="0"/>
              </a:rPr>
              <a:t>license of source </a:t>
            </a:r>
          </a:p>
          <a:p>
            <a:pPr algn="ctr"/>
            <a:r>
              <a:rPr lang="en-US" sz="1100">
                <a:cs typeface="Arial" charset="0"/>
              </a:rPr>
              <a:t>code</a:t>
            </a:r>
          </a:p>
        </p:txBody>
      </p:sp>
      <p:sp>
        <p:nvSpPr>
          <p:cNvPr id="21526" name="TextBox 24"/>
          <p:cNvSpPr txBox="1">
            <a:spLocks noChangeArrowheads="1"/>
          </p:cNvSpPr>
          <p:nvPr/>
        </p:nvSpPr>
        <p:spPr bwMode="auto">
          <a:xfrm>
            <a:off x="4667783" y="4289426"/>
            <a:ext cx="1172096" cy="127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Resolve any </a:t>
            </a:r>
          </a:p>
          <a:p>
            <a:pPr algn="ctr"/>
            <a:r>
              <a:rPr lang="en-US" sz="1100">
                <a:cs typeface="Arial" charset="0"/>
              </a:rPr>
              <a:t>issues (code </a:t>
            </a:r>
          </a:p>
          <a:p>
            <a:pPr algn="ctr"/>
            <a:r>
              <a:rPr lang="en-US" sz="1100">
                <a:cs typeface="Arial" charset="0"/>
              </a:rPr>
              <a:t>matched)</a:t>
            </a:r>
          </a:p>
          <a:p>
            <a:pPr algn="ctr"/>
            <a:r>
              <a:rPr lang="en-US" sz="1100">
                <a:cs typeface="Arial" charset="0"/>
              </a:rPr>
              <a:t>– and – </a:t>
            </a:r>
          </a:p>
          <a:p>
            <a:pPr algn="ctr"/>
            <a:r>
              <a:rPr lang="en-US" sz="1100">
                <a:cs typeface="Arial" charset="0"/>
              </a:rPr>
              <a:t>Ensure linkages</a:t>
            </a:r>
          </a:p>
          <a:p>
            <a:pPr algn="ctr"/>
            <a:r>
              <a:rPr lang="en-US" sz="1100">
                <a:cs typeface="Arial" charset="0"/>
              </a:rPr>
              <a:t>are in line with</a:t>
            </a:r>
          </a:p>
          <a:p>
            <a:pPr algn="ctr"/>
            <a:r>
              <a:rPr lang="en-US" sz="1100">
                <a:cs typeface="Arial" charset="0"/>
              </a:rPr>
              <a:t>company policies</a:t>
            </a:r>
          </a:p>
        </p:txBody>
      </p:sp>
      <p:sp>
        <p:nvSpPr>
          <p:cNvPr id="21527" name="TextBox 25"/>
          <p:cNvSpPr txBox="1">
            <a:spLocks noChangeArrowheads="1"/>
          </p:cNvSpPr>
          <p:nvPr/>
        </p:nvSpPr>
        <p:spPr bwMode="auto">
          <a:xfrm>
            <a:off x="1818341" y="4289425"/>
            <a:ext cx="1311557"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Identify source</a:t>
            </a:r>
          </a:p>
          <a:p>
            <a:pPr algn="ctr"/>
            <a:r>
              <a:rPr lang="en-US" sz="1100">
                <a:cs typeface="Arial" charset="0"/>
              </a:rPr>
              <a:t>code changes in the</a:t>
            </a:r>
          </a:p>
          <a:p>
            <a:pPr algn="ctr"/>
            <a:r>
              <a:rPr lang="en-US" sz="1100">
                <a:cs typeface="Arial" charset="0"/>
              </a:rPr>
              <a:t>build environment </a:t>
            </a:r>
          </a:p>
          <a:p>
            <a:pPr algn="ctr"/>
            <a:r>
              <a:rPr lang="en-US" sz="1100">
                <a:cs typeface="Arial" charset="0"/>
              </a:rPr>
              <a:t>(new, modified and</a:t>
            </a:r>
          </a:p>
          <a:p>
            <a:pPr algn="ctr"/>
            <a:r>
              <a:rPr lang="en-US" sz="1100">
                <a:cs typeface="Arial" charset="0"/>
              </a:rPr>
              <a:t>retired components)</a:t>
            </a:r>
          </a:p>
        </p:txBody>
      </p:sp>
      <p:sp>
        <p:nvSpPr>
          <p:cNvPr id="29" name="Right Brace 28"/>
          <p:cNvSpPr>
            <a:spLocks/>
          </p:cNvSpPr>
          <p:nvPr/>
        </p:nvSpPr>
        <p:spPr bwMode="auto">
          <a:xfrm rot="5400000">
            <a:off x="4502945" y="351869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58557" y="351869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24675" y="4305300"/>
            <a:ext cx="1612900" cy="1107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Verify source code packages for distribution</a:t>
            </a:r>
          </a:p>
          <a:p>
            <a:pPr algn="ctr"/>
            <a:r>
              <a:rPr lang="en-US" sz="1100">
                <a:cs typeface="Arial" charset="0"/>
              </a:rPr>
              <a:t>– and – </a:t>
            </a:r>
          </a:p>
          <a:p>
            <a:pPr algn="ctr"/>
            <a:r>
              <a:rPr lang="en-US" sz="1100">
                <a:cs typeface="Arial" charset="0"/>
              </a:rPr>
              <a:t>Verify appropriate notices are provided</a:t>
            </a:r>
          </a:p>
          <a:p>
            <a:pPr algn="ctr">
              <a:buFontTx/>
              <a:buChar char="-"/>
            </a:pPr>
            <a:endParaRPr lang="en-US" sz="1100">
              <a:cs typeface="Arial" charset="0"/>
            </a:endParaRPr>
          </a:p>
        </p:txBody>
      </p:sp>
      <p:sp>
        <p:nvSpPr>
          <p:cNvPr id="32" name="Right Brace 31"/>
          <p:cNvSpPr>
            <a:spLocks/>
          </p:cNvSpPr>
          <p:nvPr/>
        </p:nvSpPr>
        <p:spPr bwMode="auto">
          <a:xfrm rot="5400000">
            <a:off x="7112001" y="352425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44951" y="352425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74119" y="3862389"/>
            <a:ext cx="1618456" cy="4270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 name="Straight Arrow Connector 38"/>
          <p:cNvCxnSpPr>
            <a:cxnSpLocks noChangeShapeType="1"/>
            <a:stCxn id="21525" idx="0"/>
          </p:cNvCxnSpPr>
          <p:nvPr/>
        </p:nvCxnSpPr>
        <p:spPr bwMode="auto">
          <a:xfrm flipV="1">
            <a:off x="3970337" y="3862388"/>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 name="Straight Arrow Connector 40"/>
          <p:cNvCxnSpPr>
            <a:cxnSpLocks noChangeShapeType="1"/>
            <a:stCxn id="21526" idx="0"/>
          </p:cNvCxnSpPr>
          <p:nvPr/>
        </p:nvCxnSpPr>
        <p:spPr bwMode="auto">
          <a:xfrm flipH="1" flipV="1">
            <a:off x="5059365" y="3913189"/>
            <a:ext cx="194467"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4" name="Right Brace 43"/>
          <p:cNvSpPr>
            <a:spLocks/>
          </p:cNvSpPr>
          <p:nvPr/>
        </p:nvSpPr>
        <p:spPr bwMode="auto">
          <a:xfrm rot="5400000">
            <a:off x="6226970" y="352345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48984" y="4294188"/>
            <a:ext cx="1151256" cy="1107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Record approved</a:t>
            </a:r>
          </a:p>
          <a:p>
            <a:pPr algn="ctr"/>
            <a:r>
              <a:rPr lang="en-US" sz="1100">
                <a:cs typeface="Arial" charset="0"/>
              </a:rPr>
              <a:t>software/version</a:t>
            </a:r>
          </a:p>
          <a:p>
            <a:pPr algn="ctr"/>
            <a:r>
              <a:rPr lang="en-US" sz="1100">
                <a:cs typeface="Arial" charset="0"/>
              </a:rPr>
              <a:t>in inventory per </a:t>
            </a:r>
          </a:p>
          <a:p>
            <a:pPr algn="ctr"/>
            <a:r>
              <a:rPr lang="en-US" sz="1100">
                <a:cs typeface="Arial" charset="0"/>
              </a:rPr>
              <a:t>product and per </a:t>
            </a:r>
          </a:p>
          <a:p>
            <a:pPr algn="ctr"/>
            <a:r>
              <a:rPr lang="en-US" sz="1100">
                <a:cs typeface="Arial" charset="0"/>
              </a:rPr>
              <a:t>release</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299202" y="386238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Straight Arrow Connector 56"/>
          <p:cNvCxnSpPr>
            <a:cxnSpLocks noChangeShapeType="1"/>
            <a:stCxn id="21530" idx="0"/>
          </p:cNvCxnSpPr>
          <p:nvPr/>
        </p:nvCxnSpPr>
        <p:spPr bwMode="auto">
          <a:xfrm flipH="1" flipV="1">
            <a:off x="7202489" y="3913188"/>
            <a:ext cx="528636" cy="3921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8" name="Right Brace 47"/>
          <p:cNvSpPr>
            <a:spLocks/>
          </p:cNvSpPr>
          <p:nvPr/>
        </p:nvSpPr>
        <p:spPr bwMode="auto">
          <a:xfrm rot="5400000">
            <a:off x="9568657" y="282337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1426" y="4311651"/>
            <a:ext cx="1611313"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Publish source code,</a:t>
            </a:r>
          </a:p>
          <a:p>
            <a:pPr algn="ctr"/>
            <a:r>
              <a:rPr lang="en-US" sz="1100">
                <a:cs typeface="Arial" charset="0"/>
              </a:rPr>
              <a:t>notices and provide written offer</a:t>
            </a:r>
          </a:p>
        </p:txBody>
      </p:sp>
      <p:cxnSp>
        <p:nvCxnSpPr>
          <p:cNvPr id="21542" name="Straight Arrow Connector 59"/>
          <p:cNvCxnSpPr>
            <a:cxnSpLocks noChangeShapeType="1"/>
          </p:cNvCxnSpPr>
          <p:nvPr/>
        </p:nvCxnSpPr>
        <p:spPr bwMode="auto">
          <a:xfrm rot="5400000" flipH="1" flipV="1">
            <a:off x="9479757" y="408543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1" name="Right Brace 60"/>
          <p:cNvSpPr>
            <a:spLocks/>
          </p:cNvSpPr>
          <p:nvPr/>
        </p:nvSpPr>
        <p:spPr bwMode="auto">
          <a:xfrm rot="5400000" flipH="1">
            <a:off x="5612607" y="94059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26238" y="113982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23226" y="113982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45025" y="249239"/>
            <a:ext cx="15748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Review and approve </a:t>
            </a:r>
          </a:p>
          <a:p>
            <a:pPr algn="ctr">
              <a:defRPr/>
            </a:pPr>
            <a:r>
              <a:rPr lang="en-US" sz="1100" dirty="0">
                <a:solidFill>
                  <a:srgbClr val="000000"/>
                </a:solidFill>
                <a:latin typeface="+mj-lt"/>
                <a:cs typeface="Arial" charset="0"/>
              </a:rPr>
              <a:t>compliance record of every single software component</a:t>
            </a:r>
          </a:p>
        </p:txBody>
      </p:sp>
      <p:sp>
        <p:nvSpPr>
          <p:cNvPr id="19500" name="TextBox 24"/>
          <p:cNvSpPr txBox="1">
            <a:spLocks noChangeArrowheads="1"/>
          </p:cNvSpPr>
          <p:nvPr/>
        </p:nvSpPr>
        <p:spPr bwMode="auto">
          <a:xfrm>
            <a:off x="6011864" y="250825"/>
            <a:ext cx="1576387"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Compile notices</a:t>
            </a:r>
          </a:p>
          <a:p>
            <a:pPr algn="ctr">
              <a:defRPr/>
            </a:pPr>
            <a:r>
              <a:rPr lang="en-US" sz="1100">
                <a:solidFill>
                  <a:srgbClr val="000000"/>
                </a:solidFill>
                <a:latin typeface="+mj-lt"/>
                <a:cs typeface="Arial" charset="0"/>
              </a:rPr>
              <a:t>for publication</a:t>
            </a:r>
          </a:p>
        </p:txBody>
      </p:sp>
      <p:cxnSp>
        <p:nvCxnSpPr>
          <p:cNvPr id="66" name="Straight Arrow Connector 65"/>
          <p:cNvCxnSpPr>
            <a:cxnSpLocks noChangeShapeType="1"/>
            <a:stCxn id="19499" idx="2"/>
          </p:cNvCxnSpPr>
          <p:nvPr/>
        </p:nvCxnSpPr>
        <p:spPr bwMode="auto">
          <a:xfrm rot="16200000" flipH="1">
            <a:off x="5457825" y="993775"/>
            <a:ext cx="198438" cy="2492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9" name="Straight Arrow Connector 68"/>
          <p:cNvCxnSpPr>
            <a:cxnSpLocks noChangeShapeType="1"/>
          </p:cNvCxnSpPr>
          <p:nvPr/>
        </p:nvCxnSpPr>
        <p:spPr bwMode="auto">
          <a:xfrm rot="16200000" flipH="1">
            <a:off x="6548438" y="91757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9503" name="TextBox 24"/>
          <p:cNvSpPr txBox="1">
            <a:spLocks noChangeArrowheads="1"/>
          </p:cNvSpPr>
          <p:nvPr/>
        </p:nvSpPr>
        <p:spPr bwMode="auto">
          <a:xfrm>
            <a:off x="7307264" y="249239"/>
            <a:ext cx="1576387"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Post publication</a:t>
            </a:r>
          </a:p>
          <a:p>
            <a:pPr algn="ctr">
              <a:defRPr/>
            </a:pPr>
            <a:r>
              <a:rPr lang="en-US" sz="1100">
                <a:solidFill>
                  <a:srgbClr val="000000"/>
                </a:solidFill>
                <a:latin typeface="+mj-lt"/>
                <a:cs typeface="Arial" charset="0"/>
              </a:rPr>
              <a:t>verifications</a:t>
            </a:r>
          </a:p>
        </p:txBody>
      </p:sp>
      <p:cxnSp>
        <p:nvCxnSpPr>
          <p:cNvPr id="76" name="Straight Arrow Connector 75"/>
          <p:cNvCxnSpPr>
            <a:cxnSpLocks noChangeShapeType="1"/>
          </p:cNvCxnSpPr>
          <p:nvPr/>
        </p:nvCxnSpPr>
        <p:spPr bwMode="auto">
          <a:xfrm rot="16200000" flipH="1">
            <a:off x="7845426" y="91598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77" name="Left Brace 76"/>
          <p:cNvSpPr/>
          <p:nvPr/>
        </p:nvSpPr>
        <p:spPr bwMode="auto">
          <a:xfrm>
            <a:off x="8723314" y="177800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38538" y="170021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1639" y="571023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Compliance Management End-to-</a:t>
            </a:r>
            <a:r>
              <a:rPr lang="en-US" sz="1300" b="1" dirty="0">
                <a:solidFill>
                  <a:srgbClr val="FFFFFF"/>
                </a:solidFill>
                <a:latin typeface="+mj-lt"/>
                <a:ea typeface="MS PGothic" pitchFamily="34" charset="-128"/>
                <a:cs typeface="DejaVu Sans" charset="0"/>
              </a:rPr>
              <a:t>End</a:t>
            </a:r>
          </a:p>
        </p:txBody>
      </p:sp>
    </p:spTree>
    <p:extLst>
      <p:ext uri="{BB962C8B-B14F-4D97-AF65-F5344CB8AC3E}">
        <p14:creationId xmlns:p14="http://schemas.microsoft.com/office/powerpoint/2010/main" val="306877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p:cNvSpPr>
          <p:nvPr>
            <p:ph type="title"/>
          </p:nvPr>
        </p:nvSpPr>
        <p:spPr/>
        <p:txBody>
          <a:bodyPr/>
          <a:lstStyle/>
          <a:p>
            <a:pPr eaLnBrk="1" hangingPunct="1"/>
            <a:r>
              <a:rPr lang="en-US">
                <a:latin typeface="Calibri" charset="0"/>
                <a:ea typeface="MS PGothic" charset="0"/>
              </a:rPr>
              <a:t>Permissive License</a:t>
            </a:r>
          </a:p>
        </p:txBody>
      </p:sp>
      <p:sp>
        <p:nvSpPr>
          <p:cNvPr id="28674" name="Rectangle 3"/>
          <p:cNvSpPr>
            <a:spLocks noGrp="1"/>
          </p:cNvSpPr>
          <p:nvPr>
            <p:ph idx="1"/>
          </p:nvPr>
        </p:nvSpPr>
        <p:spPr>
          <a:xfrm>
            <a:off x="1558661" y="476672"/>
            <a:ext cx="8458200" cy="5623520"/>
          </a:xfrm>
        </p:spPr>
        <p:txBody>
          <a:bodyPr vert="horz" wrap="square" lIns="252000" tIns="180000" rIns="180000" bIns="216000" rtlCol="0" anchor="t">
            <a:normAutofit/>
          </a:bodyPr>
          <a:lstStyle/>
          <a:p>
            <a:pPr eaLnBrk="1" hangingPunct="1"/>
            <a:r>
              <a:rPr lang="en-US" sz="2400" dirty="0">
                <a:latin typeface="Calibri" charset="0"/>
                <a:ea typeface="MS PGothic" charset="0"/>
              </a:rPr>
              <a:t>A permissive software license is a term used often to describe non-reciprocal free software licenses. </a:t>
            </a:r>
            <a:endParaRPr lang="en-US" sz="2400" b="0" dirty="0">
              <a:latin typeface="Calibri" charset="0"/>
              <a:ea typeface="MS PGothic" charset="0"/>
            </a:endParaRPr>
          </a:p>
          <a:p>
            <a:pPr eaLnBrk="1" hangingPunct="1"/>
            <a:endParaRPr lang="en-US" sz="2400" b="0" dirty="0">
              <a:latin typeface="Calibri" charset="0"/>
              <a:ea typeface="MS PGothic" charset="0"/>
            </a:endParaRPr>
          </a:p>
          <a:p>
            <a:pPr eaLnBrk="1" hangingPunct="1"/>
            <a:r>
              <a:rPr lang="en-US" sz="2400" dirty="0">
                <a:latin typeface="Calibri" charset="0"/>
                <a:ea typeface="MS PGothic" charset="0"/>
              </a:rPr>
              <a:t>Example: BSD License</a:t>
            </a:r>
            <a:endParaRPr lang="en-US" sz="2400" b="0" dirty="0">
              <a:latin typeface="Calibri" charset="0"/>
              <a:ea typeface="MS PGothic" charset="0"/>
            </a:endParaRPr>
          </a:p>
          <a:p>
            <a:pPr lvl="1" eaLnBrk="1" hangingPunct="1"/>
            <a:r>
              <a:rPr lang="en-US" sz="1800" dirty="0">
                <a:latin typeface="Calibri" charset="0"/>
                <a:ea typeface="MS PGothic" charset="0"/>
              </a:rPr>
              <a:t>The BSD license is an example of a permissive license that allows unlimited redistribution for any purpose as long as its copyright notices and the license's disclaimers of warranty are maintained. </a:t>
            </a:r>
          </a:p>
          <a:p>
            <a:pPr lvl="1" eaLnBrk="1" hangingPunct="1"/>
            <a:r>
              <a:rPr lang="en-US" sz="1800" dirty="0">
                <a:latin typeface="Calibri" charset="0"/>
                <a:ea typeface="MS PGothic" charset="0"/>
              </a:rPr>
              <a:t>The license contains a clause restricting use of the names of contributors for endorsement of a derived work without specific permission.</a:t>
            </a:r>
          </a:p>
        </p:txBody>
      </p:sp>
    </p:spTree>
    <p:extLst>
      <p:ext uri="{BB962C8B-B14F-4D97-AF65-F5344CB8AC3E}">
        <p14:creationId xmlns:p14="http://schemas.microsoft.com/office/powerpoint/2010/main" val="66970313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p:cNvSpPr>
          <p:nvPr>
            <p:ph type="title"/>
          </p:nvPr>
        </p:nvSpPr>
        <p:spPr/>
        <p:txBody>
          <a:bodyPr/>
          <a:lstStyle/>
          <a:p>
            <a:pPr eaLnBrk="1" hangingPunct="1"/>
            <a:r>
              <a:rPr lang="en-US">
                <a:latin typeface="Calibri" charset="0"/>
                <a:ea typeface="ＭＳ Ｐゴシック" charset="0"/>
              </a:rPr>
              <a:t>Type of Compliance Failures</a:t>
            </a:r>
          </a:p>
        </p:txBody>
      </p:sp>
      <p:sp>
        <p:nvSpPr>
          <p:cNvPr id="19458" name="Rectangle 3"/>
          <p:cNvSpPr>
            <a:spLocks noGrp="1"/>
          </p:cNvSpPr>
          <p:nvPr>
            <p:ph idx="1"/>
          </p:nvPr>
        </p:nvSpPr>
        <p:spPr>
          <a:xfrm>
            <a:off x="1752600" y="685801"/>
            <a:ext cx="8458200" cy="3682817"/>
          </a:xfrm>
        </p:spPr>
        <p:txBody>
          <a:bodyPr/>
          <a:lstStyle/>
          <a:p>
            <a:pPr eaLnBrk="1" hangingPunct="1">
              <a:buFont typeface="Arial"/>
              <a:buChar char="•"/>
            </a:pPr>
            <a:r>
              <a:rPr lang="en-US" sz="2400" dirty="0">
                <a:latin typeface="Calibri" charset="0"/>
                <a:ea typeface="ＭＳ Ｐゴシック" charset="0"/>
              </a:rPr>
              <a:t>Intellectual property (IP) failures</a:t>
            </a:r>
          </a:p>
          <a:p>
            <a:pPr eaLnBrk="1" hangingPunct="1">
              <a:buFont typeface="Arial"/>
              <a:buChar char="•"/>
            </a:pPr>
            <a:r>
              <a:rPr lang="en-US" sz="2400" dirty="0">
                <a:latin typeface="Calibri" charset="0"/>
                <a:ea typeface="ＭＳ Ｐゴシック" charset="0"/>
              </a:rPr>
              <a:t>License failures </a:t>
            </a:r>
          </a:p>
          <a:p>
            <a:pPr eaLnBrk="1" hangingPunct="1">
              <a:buFont typeface="Arial"/>
              <a:buChar char="•"/>
            </a:pPr>
            <a:r>
              <a:rPr lang="en-US" sz="2400" dirty="0">
                <a:latin typeface="Calibri" charset="0"/>
                <a:ea typeface="ＭＳ Ｐゴシック" charset="0"/>
              </a:rPr>
              <a:t>Compliance process failures</a:t>
            </a:r>
          </a:p>
          <a:p>
            <a:pPr eaLnBrk="1" hangingPunct="1">
              <a:buFont typeface="Arial"/>
              <a:buChar char="•"/>
            </a:pPr>
            <a:endParaRPr lang="en-US" sz="2400" dirty="0">
              <a:latin typeface="Calibri" charset="0"/>
              <a:ea typeface="ＭＳ Ｐゴシック" charset="0"/>
            </a:endParaRPr>
          </a:p>
          <a:p>
            <a:pPr eaLnBrk="1" hangingPunct="1">
              <a:buFont typeface="Arial"/>
              <a:buChar char="•"/>
            </a:pPr>
            <a:endParaRPr lang="en-US" sz="2400" dirty="0">
              <a:latin typeface="Calibri" charset="0"/>
              <a:ea typeface="ＭＳ Ｐゴシック" charset="0"/>
            </a:endParaRPr>
          </a:p>
        </p:txBody>
      </p:sp>
    </p:spTree>
    <p:extLst>
      <p:ext uri="{BB962C8B-B14F-4D97-AF65-F5344CB8AC3E}">
        <p14:creationId xmlns:p14="http://schemas.microsoft.com/office/powerpoint/2010/main" val="62133508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5"/>
          <p:cNvSpPr>
            <a:spLocks noGrp="1"/>
          </p:cNvSpPr>
          <p:nvPr>
            <p:ph type="title"/>
          </p:nvPr>
        </p:nvSpPr>
        <p:spPr/>
        <p:txBody>
          <a:bodyPr>
            <a:normAutofit/>
          </a:bodyPr>
          <a:lstStyle/>
          <a:p>
            <a:r>
              <a:rPr lang="en-US">
                <a:latin typeface="Calibri" charset="0"/>
                <a:ea typeface="ＭＳ Ｐゴシック" charset="0"/>
              </a:rPr>
              <a:t>Example of Intellectual Property Failures</a:t>
            </a:r>
          </a:p>
        </p:txBody>
      </p:sp>
      <p:graphicFrame>
        <p:nvGraphicFramePr>
          <p:cNvPr id="44050" name="Group 18"/>
          <p:cNvGraphicFramePr>
            <a:graphicFrameLocks noGrp="1"/>
          </p:cNvGraphicFramePr>
          <p:nvPr>
            <p:ph idx="1"/>
            <p:extLst/>
          </p:nvPr>
        </p:nvGraphicFramePr>
        <p:xfrm>
          <a:off x="1752600" y="890240"/>
          <a:ext cx="8458200" cy="4699000"/>
        </p:xfrm>
        <a:graphic>
          <a:graphicData uri="http://schemas.openxmlformats.org/drawingml/2006/table">
            <a:tbl>
              <a:tblPr/>
              <a:tblGrid>
                <a:gridCol w="2887663">
                  <a:extLst>
                    <a:ext uri="{9D8B030D-6E8A-4147-A177-3AD203B41FA5}">
                      <a16:colId xmlns:a16="http://schemas.microsoft.com/office/drawing/2014/main" val="20000"/>
                    </a:ext>
                  </a:extLst>
                </a:gridCol>
                <a:gridCol w="2784475">
                  <a:extLst>
                    <a:ext uri="{9D8B030D-6E8A-4147-A177-3AD203B41FA5}">
                      <a16:colId xmlns:a16="http://schemas.microsoft.com/office/drawing/2014/main" val="20001"/>
                    </a:ext>
                  </a:extLst>
                </a:gridCol>
                <a:gridCol w="2786062">
                  <a:extLst>
                    <a:ext uri="{9D8B030D-6E8A-4147-A177-3AD203B41FA5}">
                      <a16:colId xmlns:a16="http://schemas.microsoft.com/office/drawing/2014/main" val="20002"/>
                    </a:ext>
                  </a:extLst>
                </a:gridCol>
              </a:tblGrid>
              <a:tr h="46199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Failure Type &amp; Description</a:t>
                      </a:r>
                      <a:endParaRPr kumimoji="0" lang="en-US" sz="2800" b="0"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Discovery</a:t>
                      </a:r>
                      <a:endParaRPr kumimoji="0" lang="en-US" sz="2800" b="0"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37006">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pitchFamily="34" charset="0"/>
                          <a:ea typeface="ＭＳ Ｐゴシック" pitchFamily="34" charset="-128"/>
                          <a:cs typeface="Times New Roman" pitchFamily="18" charset="0"/>
                        </a:rPr>
                        <a:t>Inclusion of FOSS into</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pitchFamily="34" charset="0"/>
                          <a:ea typeface="ＭＳ Ｐゴシック" pitchFamily="34" charset="-128"/>
                          <a:cs typeface="Times New Roman" pitchFamily="18" charset="0"/>
                        </a:rPr>
                        <a:t>proprietary or 3rd party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pitchFamily="34" charset="0"/>
                          <a:ea typeface="ＭＳ Ｐゴシック" pitchFamily="34" charset="-128"/>
                          <a:cs typeface="Times New Roman" pitchFamily="18" charset="0"/>
                        </a:rPr>
                        <a:t>code:</a:t>
                      </a:r>
                      <a:r>
                        <a:rPr kumimoji="0" lang="en-US" sz="1800" b="0" i="0" u="none" strike="noStrike" cap="none" normalizeH="0" baseline="0">
                          <a:ln>
                            <a:noFill/>
                          </a:ln>
                          <a:solidFill>
                            <a:srgbClr val="0070C0"/>
                          </a:solidFill>
                          <a:effectLst/>
                          <a:latin typeface="Calibri" pitchFamily="34" charset="0"/>
                          <a:ea typeface="ＭＳ Ｐゴシック" pitchFamily="34" charset="-128"/>
                          <a:cs typeface="Times New Roman" pitchFamily="18"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This type of failure occurs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during the development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process when engineers add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FOSS code into proprietary or</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3</a:t>
                      </a:r>
                      <a:r>
                        <a:rPr kumimoji="0" lang="en-US" sz="1600" b="0" i="0" u="none" strike="noStrike" cap="none" normalizeH="0" baseline="3000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party source code in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form of copy and paste into</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proprietary or 3</a:t>
                      </a:r>
                      <a:r>
                        <a:rPr kumimoji="0" lang="en-US" sz="1600" b="0" i="0" u="none" strike="noStrike" cap="none" normalizeH="0" baseline="3000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party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software.</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discovered by scanning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source code for possible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matches with:</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FOSS source code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Copyright notices</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Automated source code</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scanning tools are used for</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this purpose</a:t>
                      </a:r>
                      <a:endParaRPr kumimoji="0" lang="en-US" sz="2800" b="0"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avoided by:</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Offering training to engineering staff to bring awareness to compliance issues and to the different types and categories of FOSS licenses and the implications of including FOSS source code in proprietary source code</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Conducting regular source code scanning for all the source code in the build environment (proprietary, 3</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party and FOSS) which will flag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1321465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5"/>
          <p:cNvSpPr>
            <a:spLocks noGrp="1"/>
          </p:cNvSpPr>
          <p:nvPr>
            <p:ph type="title"/>
          </p:nvPr>
        </p:nvSpPr>
        <p:spPr/>
        <p:txBody>
          <a:bodyPr>
            <a:normAutofit/>
          </a:bodyPr>
          <a:lstStyle/>
          <a:p>
            <a:r>
              <a:rPr lang="en-US">
                <a:latin typeface="Calibri" charset="0"/>
                <a:ea typeface="ＭＳ Ｐゴシック" charset="0"/>
              </a:rPr>
              <a:t>Example of Intellectual Property Failures</a:t>
            </a:r>
          </a:p>
        </p:txBody>
      </p:sp>
      <p:graphicFrame>
        <p:nvGraphicFramePr>
          <p:cNvPr id="45082" name="Group 26"/>
          <p:cNvGraphicFramePr>
            <a:graphicFrameLocks noGrp="1"/>
          </p:cNvGraphicFramePr>
          <p:nvPr>
            <p:ph idx="1"/>
            <p:extLst/>
          </p:nvPr>
        </p:nvGraphicFramePr>
        <p:xfrm>
          <a:off x="1886272" y="829022"/>
          <a:ext cx="8458200" cy="5048250"/>
        </p:xfrm>
        <a:graphic>
          <a:graphicData uri="http://schemas.openxmlformats.org/drawingml/2006/table">
            <a:tbl>
              <a:tblPr/>
              <a:tblGrid>
                <a:gridCol w="2888014">
                  <a:extLst>
                    <a:ext uri="{9D8B030D-6E8A-4147-A177-3AD203B41FA5}">
                      <a16:colId xmlns:a16="http://schemas.microsoft.com/office/drawing/2014/main" val="20000"/>
                    </a:ext>
                  </a:extLst>
                </a:gridCol>
                <a:gridCol w="2785093">
                  <a:extLst>
                    <a:ext uri="{9D8B030D-6E8A-4147-A177-3AD203B41FA5}">
                      <a16:colId xmlns:a16="http://schemas.microsoft.com/office/drawing/2014/main" val="20001"/>
                    </a:ext>
                  </a:extLst>
                </a:gridCol>
                <a:gridCol w="2785093">
                  <a:extLst>
                    <a:ext uri="{9D8B030D-6E8A-4147-A177-3AD203B41FA5}">
                      <a16:colId xmlns:a16="http://schemas.microsoft.com/office/drawing/2014/main" val="20002"/>
                    </a:ext>
                  </a:extLst>
                </a:gridCol>
              </a:tblGrid>
              <a:tr h="385787">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charset="0"/>
                          <a:ea typeface="ＭＳ Ｐゴシック" charset="0"/>
                          <a:cs typeface="Times New Roman" charset="0"/>
                        </a:rPr>
                        <a:t>Failure Type &amp; Description</a:t>
                      </a:r>
                      <a:endParaRPr kumimoji="0" lang="en-US" sz="2800" b="0" i="0" u="none" strike="noStrike" cap="none" normalizeH="0" baseline="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charset="0"/>
                          <a:ea typeface="ＭＳ Ｐゴシック" charset="0"/>
                          <a:cs typeface="Times New Roman" charset="0"/>
                        </a:rPr>
                        <a:t> Discovery</a:t>
                      </a:r>
                      <a:endParaRPr kumimoji="0" lang="en-US" sz="2800" b="0" i="0" u="none" strike="noStrike" cap="none" normalizeH="0" baseline="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65300">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Linking of FOSS into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proprietary source code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(or vice versa): </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09900"/>
                        </a:solidFill>
                        <a:effectLst/>
                        <a:latin typeface="Calibri" charset="0"/>
                        <a:ea typeface="ＭＳ Ｐゴシック" charset="0"/>
                        <a:cs typeface="Times New Roman" charset="0"/>
                      </a:endParaRP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This type of failure occurs as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a result of linking software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(FOSS, proprietary, 3</a:t>
                      </a:r>
                      <a:r>
                        <a:rPr kumimoji="0" lang="en-US" sz="1600" b="0" i="0" u="none" strike="noStrike" cap="none" normalizeH="0" baseline="30000">
                          <a:ln>
                            <a:noFill/>
                          </a:ln>
                          <a:solidFill>
                            <a:schemeClr val="tx1"/>
                          </a:solidFill>
                          <a:effectLst/>
                          <a:latin typeface="Calibri" charset="0"/>
                          <a:ea typeface="ＭＳ Ｐゴシック" charset="0"/>
                          <a:cs typeface="Times New Roman" charset="0"/>
                        </a:rPr>
                        <a:t>rd</a:t>
                      </a: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 party)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that have conflicting and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Incompatible licenses, or if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FOSS has a license with a</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a:ln>
                            <a:noFill/>
                          </a:ln>
                          <a:solidFill>
                            <a:schemeClr val="tx1"/>
                          </a:solidFill>
                          <a:effectLst/>
                          <a:latin typeface="Calibri" charset="0"/>
                          <a:ea typeface="ＭＳ Ｐゴシック" charset="0"/>
                          <a:cs typeface="Times New Roman" charset="0"/>
                        </a:rPr>
                        <a:t>“</a:t>
                      </a: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viral effect</a:t>
                      </a:r>
                      <a:r>
                        <a:rPr kumimoji="0" lang="ja-JP" altLang="en-US" sz="1600" b="0" i="0" u="none" strike="noStrike" cap="none" normalizeH="0" baseline="0">
                          <a:ln>
                            <a:noFill/>
                          </a:ln>
                          <a:solidFill>
                            <a:schemeClr val="tx1"/>
                          </a:solidFill>
                          <a:effectLst/>
                          <a:latin typeface="Calibri" charset="0"/>
                          <a:ea typeface="ＭＳ Ｐゴシック" charset="0"/>
                          <a:cs typeface="Times New Roman" charset="0"/>
                        </a:rPr>
                        <a:t>”</a:t>
                      </a: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a:t>
                      </a:r>
                      <a:endParaRPr kumimoji="0" lang="en-US" sz="2800" b="0" i="0" u="none" strike="noStrike" cap="none" normalizeH="0" baseline="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discovered using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dependency tracking tool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that allows you to discover</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linkages between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different software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components.</a:t>
                      </a:r>
                      <a:endParaRPr kumimoji="0" lang="en-US" sz="2800" b="0" i="0" u="none" strike="noStrike" cap="none" normalizeH="0" baseline="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to avoid linking software components with conflicting licenses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Continuously running the dependency tracking tool over your build environment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97163">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Inclusion of proprietary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code into FOSS through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source code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modifications</a:t>
                      </a:r>
                      <a:endParaRPr kumimoji="0" lang="en-US" sz="1800" b="0" i="0" u="none" strike="noStrike" cap="none" normalizeH="0" baseline="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discovered using the bill of</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materials difference tool to</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identify and analyze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source code you introduced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to the FOSS.</a:t>
                      </a:r>
                      <a:endParaRPr kumimoji="0" lang="en-US" sz="2800" b="0" i="0" u="none" strike="noStrike" cap="none" normalizeH="0" baseline="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regular code inspections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3793399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5"/>
          <p:cNvSpPr>
            <a:spLocks noGrp="1"/>
          </p:cNvSpPr>
          <p:nvPr>
            <p:ph type="title"/>
          </p:nvPr>
        </p:nvSpPr>
        <p:spPr/>
        <p:txBody>
          <a:bodyPr/>
          <a:lstStyle/>
          <a:p>
            <a:r>
              <a:rPr lang="en-US">
                <a:latin typeface="Calibri" charset="0"/>
                <a:ea typeface="ＭＳ Ｐゴシック" charset="0"/>
              </a:rPr>
              <a:t>License Compliance Failures</a:t>
            </a:r>
          </a:p>
        </p:txBody>
      </p:sp>
      <p:graphicFrame>
        <p:nvGraphicFramePr>
          <p:cNvPr id="48154" name="Group 26"/>
          <p:cNvGraphicFramePr>
            <a:graphicFrameLocks noGrp="1"/>
          </p:cNvGraphicFramePr>
          <p:nvPr>
            <p:ph idx="1"/>
            <p:extLst/>
          </p:nvPr>
        </p:nvGraphicFramePr>
        <p:xfrm>
          <a:off x="1752600" y="916667"/>
          <a:ext cx="8458200" cy="4645025"/>
        </p:xfrm>
        <a:graphic>
          <a:graphicData uri="http://schemas.openxmlformats.org/drawingml/2006/table">
            <a:tbl>
              <a:tblPr/>
              <a:tblGrid>
                <a:gridCol w="3084498">
                  <a:extLst>
                    <a:ext uri="{9D8B030D-6E8A-4147-A177-3AD203B41FA5}">
                      <a16:colId xmlns:a16="http://schemas.microsoft.com/office/drawing/2014/main" val="20000"/>
                    </a:ext>
                  </a:extLst>
                </a:gridCol>
                <a:gridCol w="5373702">
                  <a:extLst>
                    <a:ext uri="{9D8B030D-6E8A-4147-A177-3AD203B41FA5}">
                      <a16:colId xmlns:a16="http://schemas.microsoft.com/office/drawing/2014/main" val="20001"/>
                    </a:ext>
                  </a:extLst>
                </a:gridCol>
              </a:tblGrid>
              <a:tr h="335326">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charset="0"/>
                          <a:ea typeface="ＭＳ Ｐゴシック" charset="0"/>
                          <a:cs typeface="Times New Roman" charset="0"/>
                        </a:rPr>
                        <a:t>Failure Type &amp; Description </a:t>
                      </a:r>
                      <a:endParaRPr kumimoji="0" lang="en-US" sz="2800" b="0" i="0" u="none" strike="noStrike" cap="none" normalizeH="0" baseline="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90735">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Source Code Publishing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Failure</a:t>
                      </a:r>
                      <a:endParaRPr kumimoji="0" lang="en-US" sz="1800" b="0" i="0" u="none" strike="noStrike" cap="none" normalizeH="0" baseline="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This type of failure can be avoided by making source code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publishing a checklist item in the product release cycle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before the product becomes available in the market place.</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76525">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Source Code Versioning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Failure</a:t>
                      </a:r>
                      <a:endParaRPr kumimoji="0" lang="en-US" sz="1800" b="0" i="0" u="none" strike="noStrike" cap="none" normalizeH="0" baseline="0">
                        <a:ln>
                          <a:noFill/>
                        </a:ln>
                        <a:solidFill>
                          <a:srgbClr val="0070C0"/>
                        </a:solidFill>
                        <a:effectLst/>
                        <a:latin typeface="Calibri" charset="0"/>
                        <a:ea typeface="ＭＳ Ｐゴシック" charset="0"/>
                        <a:cs typeface="Times New Roman"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This type of failure can be avoided by adding a verification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step into the compliance process to ensure that the exact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version of source code that corresponds to the distributed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binary version is being published.</a:t>
                      </a:r>
                      <a:endParaRPr kumimoji="0" lang="en-US" sz="2800" b="0" i="0" u="none" strike="noStrike" cap="none" normalizeH="0" baseline="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42439">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Failure to Publish Source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Code Modifications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Re-introducing the revised software component in the compliance process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Adding the </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compute diffs</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of any modified FOSS to the checklist item before releasing FOSS used in the product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6684414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5"/>
          <p:cNvSpPr>
            <a:spLocks noGrp="1"/>
          </p:cNvSpPr>
          <p:nvPr>
            <p:ph type="title"/>
          </p:nvPr>
        </p:nvSpPr>
        <p:spPr/>
        <p:txBody>
          <a:bodyPr/>
          <a:lstStyle/>
          <a:p>
            <a:r>
              <a:rPr lang="en-US">
                <a:latin typeface="Calibri" charset="0"/>
                <a:ea typeface="ＭＳ Ｐゴシック" charset="0"/>
              </a:rPr>
              <a:t>License Compliance Failures</a:t>
            </a:r>
          </a:p>
        </p:txBody>
      </p:sp>
      <p:graphicFrame>
        <p:nvGraphicFramePr>
          <p:cNvPr id="49167" name="Group 15"/>
          <p:cNvGraphicFramePr>
            <a:graphicFrameLocks noGrp="1"/>
          </p:cNvGraphicFramePr>
          <p:nvPr>
            <p:ph idx="1"/>
            <p:extLst>
              <p:ext uri="{D42A27DB-BD31-4B8C-83A1-F6EECF244321}">
                <p14:modId xmlns:p14="http://schemas.microsoft.com/office/powerpoint/2010/main" val="5919886"/>
              </p:ext>
            </p:extLst>
          </p:nvPr>
        </p:nvGraphicFramePr>
        <p:xfrm>
          <a:off x="1752600" y="838820"/>
          <a:ext cx="8458200" cy="3670300"/>
        </p:xfrm>
        <a:graphic>
          <a:graphicData uri="http://schemas.openxmlformats.org/drawingml/2006/table">
            <a:tbl>
              <a:tblPr/>
              <a:tblGrid>
                <a:gridCol w="3084498">
                  <a:extLst>
                    <a:ext uri="{9D8B030D-6E8A-4147-A177-3AD203B41FA5}">
                      <a16:colId xmlns:a16="http://schemas.microsoft.com/office/drawing/2014/main" val="20000"/>
                    </a:ext>
                  </a:extLst>
                </a:gridCol>
                <a:gridCol w="5373702">
                  <a:extLst>
                    <a:ext uri="{9D8B030D-6E8A-4147-A177-3AD203B41FA5}">
                      <a16:colId xmlns:a16="http://schemas.microsoft.com/office/drawing/2014/main" val="20001"/>
                    </a:ext>
                  </a:extLst>
                </a:gridCol>
              </a:tblGrid>
              <a:tr h="3857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Type &amp; Description </a:t>
                      </a:r>
                      <a:endParaRPr kumimoji="0" lang="ro-RO"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ro-RO"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84537">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Failure to mark FOSS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Source Code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Modifications: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mark FOSS source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code that has been changed or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include a description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 the changes.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source code marking as a checklist item before releasing the source code to ensure you flag all the source code you introduced to the original copy you downloaded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Conducting source code inspections before releasing the source code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a milestone in the compliance process to verify that changed source code has been marked as such</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Offering training to engineering staff to ensure they modify the change log of all FOSS or proprietary software that is going to be released to the public</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5970015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3"/>
          <p:cNvSpPr>
            <a:spLocks noGrp="1"/>
          </p:cNvSpPr>
          <p:nvPr>
            <p:ph type="title"/>
          </p:nvPr>
        </p:nvSpPr>
        <p:spPr/>
        <p:txBody>
          <a:bodyPr/>
          <a:lstStyle/>
          <a:p>
            <a:r>
              <a:rPr lang="en-US">
                <a:latin typeface="Calibri" charset="0"/>
                <a:ea typeface="ＭＳ Ｐゴシック" charset="0"/>
              </a:rPr>
              <a:t>Compliance Process Failures</a:t>
            </a:r>
          </a:p>
        </p:txBody>
      </p:sp>
      <p:graphicFrame>
        <p:nvGraphicFramePr>
          <p:cNvPr id="51232" name="Group 32"/>
          <p:cNvGraphicFramePr>
            <a:graphicFrameLocks noGrp="1"/>
          </p:cNvGraphicFramePr>
          <p:nvPr>
            <p:ph idx="1"/>
          </p:nvPr>
        </p:nvGraphicFramePr>
        <p:xfrm>
          <a:off x="1752601" y="685800"/>
          <a:ext cx="8458199" cy="5425440"/>
        </p:xfrm>
        <a:graphic>
          <a:graphicData uri="http://schemas.openxmlformats.org/drawingml/2006/table">
            <a:tbl>
              <a:tblPr/>
              <a:tblGrid>
                <a:gridCol w="2170688">
                  <a:extLst>
                    <a:ext uri="{9D8B030D-6E8A-4147-A177-3AD203B41FA5}">
                      <a16:colId xmlns:a16="http://schemas.microsoft.com/office/drawing/2014/main" val="20000"/>
                    </a:ext>
                  </a:extLst>
                </a:gridCol>
                <a:gridCol w="3218607">
                  <a:extLst>
                    <a:ext uri="{9D8B030D-6E8A-4147-A177-3AD203B41FA5}">
                      <a16:colId xmlns:a16="http://schemas.microsoft.com/office/drawing/2014/main" val="20001"/>
                    </a:ext>
                  </a:extLst>
                </a:gridCol>
                <a:gridCol w="3068904">
                  <a:extLst>
                    <a:ext uri="{9D8B030D-6E8A-4147-A177-3AD203B41FA5}">
                      <a16:colId xmlns:a16="http://schemas.microsoft.com/office/drawing/2014/main" val="20002"/>
                    </a:ext>
                  </a:extLst>
                </a:gridCol>
              </a:tblGrid>
              <a:tr h="36576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17520">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Failure to submit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an OSRB request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company</a:t>
                      </a:r>
                      <a:r>
                        <a:rPr kumimoji="0" lang="ja-JP" altLang="en-US" sz="1600" b="0" i="0" u="none" strike="noStrike" cap="none" normalizeH="0" baseline="0">
                          <a:ln>
                            <a:noFill/>
                          </a:ln>
                          <a:solidFill>
                            <a:schemeClr val="tx1"/>
                          </a:solidFill>
                          <a:effectLst/>
                          <a:latin typeface="Calibri" charset="0"/>
                          <a:ea typeface="ＭＳ Ｐゴシック" charset="0"/>
                          <a:cs typeface="Times New Roman" charset="0"/>
                        </a:rPr>
                        <a:t>’</a:t>
                      </a: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s 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libri" charset="0"/>
                        <a:ea typeface="ＭＳ Ｐゴシック" charset="0"/>
                        <a:cs typeface="Times New Roman"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If a FOSS component was found </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In the build system and does not </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have a corresponding compliance </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ticket, then a new ticket (usage </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request form) is then re-generated</a:t>
                      </a:r>
                      <a:endParaRPr kumimoji="0" lang="en-US" sz="2800" b="0" i="0" u="none" strike="noStrike" cap="none" normalizeH="0" baseline="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full scan for the software platform to detect any </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undeclared</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 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98320">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Failure to take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part of the employee</a:t>
                      </a:r>
                      <a:r>
                        <a:rPr kumimoji="0" lang="ja-JP" altLang="en-US" sz="1600" b="0" i="0" u="none" strike="noStrike" cap="none" normalizeH="0" baseline="0">
                          <a:ln>
                            <a:noFill/>
                          </a:ln>
                          <a:solidFill>
                            <a:schemeClr val="tx1"/>
                          </a:solidFill>
                          <a:effectLst/>
                          <a:latin typeface="Calibri" charset="0"/>
                          <a:ea typeface="ＭＳ Ｐゴシック" charset="0"/>
                          <a:cs typeface="Times New Roman" charset="0"/>
                        </a:rPr>
                        <a:t>’</a:t>
                      </a: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1122855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62"/>
          <p:cNvSpPr>
            <a:spLocks noGrp="1"/>
          </p:cNvSpPr>
          <p:nvPr>
            <p:ph type="title"/>
          </p:nvPr>
        </p:nvSpPr>
        <p:spPr/>
        <p:txBody>
          <a:bodyPr/>
          <a:lstStyle/>
          <a:p>
            <a:pPr eaLnBrk="1" hangingPunct="1"/>
            <a:r>
              <a:rPr lang="en-US">
                <a:latin typeface="Calibri" charset="0"/>
                <a:ea typeface="ＭＳ Ｐゴシック" charset="0"/>
              </a:rPr>
              <a:t>Compliance Process Failures</a:t>
            </a:r>
          </a:p>
        </p:txBody>
      </p:sp>
      <p:graphicFrame>
        <p:nvGraphicFramePr>
          <p:cNvPr id="52253" name="Group 29"/>
          <p:cNvGraphicFramePr>
            <a:graphicFrameLocks noGrp="1"/>
          </p:cNvGraphicFramePr>
          <p:nvPr>
            <p:ph idx="1"/>
          </p:nvPr>
        </p:nvGraphicFramePr>
        <p:xfrm>
          <a:off x="1752601" y="685800"/>
          <a:ext cx="8458201" cy="5521008"/>
        </p:xfrm>
        <a:graphic>
          <a:graphicData uri="http://schemas.openxmlformats.org/drawingml/2006/table">
            <a:tbl>
              <a:tblPr/>
              <a:tblGrid>
                <a:gridCol w="2110829">
                  <a:extLst>
                    <a:ext uri="{9D8B030D-6E8A-4147-A177-3AD203B41FA5}">
                      <a16:colId xmlns:a16="http://schemas.microsoft.com/office/drawing/2014/main" val="20000"/>
                    </a:ext>
                  </a:extLst>
                </a:gridCol>
                <a:gridCol w="3627708">
                  <a:extLst>
                    <a:ext uri="{9D8B030D-6E8A-4147-A177-3AD203B41FA5}">
                      <a16:colId xmlns:a16="http://schemas.microsoft.com/office/drawing/2014/main" val="20001"/>
                    </a:ext>
                  </a:extLst>
                </a:gridCol>
                <a:gridCol w="2719664">
                  <a:extLst>
                    <a:ext uri="{9D8B030D-6E8A-4147-A177-3AD203B41FA5}">
                      <a16:colId xmlns:a16="http://schemas.microsoft.com/office/drawing/2014/main" val="20002"/>
                    </a:ext>
                  </a:extLst>
                </a:gridCol>
              </a:tblGrid>
              <a:tr h="3698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77975">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Failure to audit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42159">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Failure to resolve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the audit findings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(analyzing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800" b="1" i="0" u="none" strike="noStrike" cap="none" normalizeH="0" baseline="0">
                          <a:ln>
                            <a:noFill/>
                          </a:ln>
                          <a:solidFill>
                            <a:srgbClr val="0070C0"/>
                          </a:solidFill>
                          <a:effectLst/>
                          <a:latin typeface="Calibri" charset="0"/>
                          <a:ea typeface="ＭＳ Ｐゴシック" charset="0"/>
                          <a:cs typeface="Times New Roman" charset="0"/>
                        </a:rPr>
                        <a:t>“</a:t>
                      </a: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hits</a:t>
                      </a:r>
                      <a:r>
                        <a:rPr kumimoji="0" lang="ja-JP" altLang="en-US" sz="1800" b="1" i="0" u="none" strike="noStrike" cap="none" normalizeH="0" baseline="0">
                          <a:ln>
                            <a:noFill/>
                          </a:ln>
                          <a:solidFill>
                            <a:srgbClr val="0070C0"/>
                          </a:solidFill>
                          <a:effectLst/>
                          <a:latin typeface="Calibri" charset="0"/>
                          <a:ea typeface="ＭＳ Ｐゴシック" charset="0"/>
                          <a:cs typeface="Times New Roman" charset="0"/>
                        </a:rPr>
                        <a:t>”</a:t>
                      </a: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 reported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the tool)</a:t>
                      </a:r>
                      <a:endParaRPr kumimoji="0" lang="en-US" sz="1800" b="0" i="0" u="none" strike="noStrike" cap="none" normalizeH="0" baseline="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Is not finalized.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A compliance ticket is closed only if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there are no open sub-tasks attached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to it and no open issues)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prevented by implementing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a policy in the compliance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management system that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does not allow it to close a</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compliance ticket if it has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open sub-tasks or open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issues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10640">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Failure to submit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OSRB form in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time</a:t>
                      </a:r>
                      <a:endParaRPr kumimoji="0" lang="en-US" sz="1800" b="0" i="0" u="none" strike="noStrike" cap="none" normalizeH="0" baseline="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by filing OSRB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4993798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p:nvPr>
        </p:nvSpPr>
        <p:spPr/>
        <p:txBody>
          <a:bodyPr>
            <a:normAutofit/>
          </a:bodyPr>
          <a:lstStyle/>
          <a:p>
            <a:pPr eaLnBrk="1" hangingPunct="1"/>
            <a:r>
              <a:rPr lang="en-US">
                <a:latin typeface="Calibri" charset="0"/>
                <a:ea typeface="ＭＳ Ｐゴシック" charset="0"/>
              </a:rPr>
              <a:t>Lessons Learned from Compliance Disputes</a:t>
            </a:r>
          </a:p>
        </p:txBody>
      </p:sp>
      <p:sp>
        <p:nvSpPr>
          <p:cNvPr id="34818" name="Rectangle 3"/>
          <p:cNvSpPr>
            <a:spLocks noGrp="1"/>
          </p:cNvSpPr>
          <p:nvPr>
            <p:ph idx="1"/>
          </p:nvPr>
        </p:nvSpPr>
        <p:spPr>
          <a:xfrm>
            <a:off x="1752600" y="685801"/>
            <a:ext cx="8458200" cy="6324566"/>
          </a:xfrm>
        </p:spPr>
        <p:txBody>
          <a:bodyPr vert="horz" wrap="square" lIns="252000" tIns="180000" rIns="180000" bIns="216000" rtlCol="0" anchor="t">
            <a:spAutoFit/>
          </a:bodyPr>
          <a:lstStyle/>
          <a:p>
            <a:pPr eaLnBrk="1" hangingPunct="1">
              <a:buFont typeface="Arial" panose="020B0604020202020204" pitchFamily="34" charset="0"/>
              <a:buChar char="•"/>
            </a:pPr>
            <a:r>
              <a:rPr lang="x-none" sz="2400" dirty="0">
                <a:latin typeface="Calibri" charset="0"/>
                <a:ea typeface="ＭＳ Ｐゴシック" charset="0"/>
              </a:rPr>
              <a:t>In none of the publicly known compliance disputes, the defendants chose to challenge the allegations</a:t>
            </a:r>
          </a:p>
          <a:p>
            <a:pPr eaLnBrk="1" hangingPunct="1">
              <a:buFont typeface="Arial" panose="020B0604020202020204" pitchFamily="34" charset="0"/>
              <a:buChar char="•"/>
            </a:pPr>
            <a:r>
              <a:rPr lang="x-none" sz="2400" dirty="0">
                <a:latin typeface="Calibri" charset="0"/>
                <a:ea typeface="ＭＳ Ｐゴシック" charset="0"/>
              </a:rPr>
              <a:t>All cases that reached a verdict confirmed the lack of compliance status</a:t>
            </a:r>
          </a:p>
          <a:p>
            <a:pPr>
              <a:buFont typeface="Arial" panose="020B0604020202020204" pitchFamily="34" charset="0"/>
              <a:buChar char="•"/>
            </a:pPr>
            <a:r>
              <a:rPr lang="x-none" sz="2400" dirty="0">
                <a:latin typeface="Calibri" charset="0"/>
                <a:ea typeface="ＭＳ Ｐゴシック" charset="0"/>
              </a:rPr>
              <a:t>Open Source compliance disputes move rapidly to lawsuits, especially when there was a lack of responsiveness or cooperation</a:t>
            </a:r>
            <a:endParaRPr lang="en-US" sz="2400" dirty="0">
              <a:latin typeface="Calibri" charset="0"/>
              <a:ea typeface="ＭＳ Ｐゴシック" charset="0"/>
            </a:endParaRPr>
          </a:p>
          <a:p>
            <a:pPr eaLnBrk="1" hangingPunct="1">
              <a:buFont typeface="Arial" panose="020B0604020202020204" pitchFamily="34" charset="0"/>
              <a:buChar char="•"/>
            </a:pPr>
            <a:r>
              <a:rPr lang="x-none" sz="2400" dirty="0">
                <a:latin typeface="Calibri" charset="0"/>
                <a:ea typeface="ＭＳ Ｐゴシック" charset="0"/>
              </a:rPr>
              <a:t>Open Source compliance disputes originally addressed fully incompliant distributions, but increasingly address distributions that are not fully compliant</a:t>
            </a:r>
          </a:p>
        </p:txBody>
      </p:sp>
    </p:spTree>
    <p:extLst>
      <p:ext uri="{BB962C8B-B14F-4D97-AF65-F5344CB8AC3E}">
        <p14:creationId xmlns:p14="http://schemas.microsoft.com/office/powerpoint/2010/main" val="131333375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normAutofit/>
          </a:bodyPr>
          <a:lstStyle/>
          <a:p>
            <a:r>
              <a:rPr lang="en-US" dirty="0">
                <a:latin typeface="Calibri" charset="0"/>
                <a:ea typeface="MS PGothic" charset="0"/>
              </a:rPr>
              <a:t>General Guidelines</a:t>
            </a:r>
          </a:p>
        </p:txBody>
      </p:sp>
      <p:sp>
        <p:nvSpPr>
          <p:cNvPr id="32770" name="Content Placeholder 2"/>
          <p:cNvSpPr>
            <a:spLocks noGrp="1"/>
          </p:cNvSpPr>
          <p:nvPr>
            <p:ph idx="1"/>
          </p:nvPr>
        </p:nvSpPr>
        <p:spPr>
          <a:xfrm>
            <a:off x="1752600" y="685800"/>
            <a:ext cx="8458200" cy="6119382"/>
          </a:xfrm>
        </p:spPr>
        <p:txBody>
          <a:bodyPr/>
          <a:lstStyle/>
          <a:p>
            <a:pPr>
              <a:buFont typeface="Arial"/>
              <a:buChar char="•"/>
            </a:pPr>
            <a:r>
              <a:rPr lang="en-US" sz="2000" dirty="0">
                <a:latin typeface="Calibri" charset="0"/>
                <a:ea typeface="MS PGothic" charset="0"/>
              </a:rPr>
              <a:t>Request formal approval for each open source software you are using in product or in SDK (refer to your company’s Usage Policy)</a:t>
            </a:r>
          </a:p>
          <a:p>
            <a:pPr>
              <a:buFont typeface="Arial"/>
              <a:buChar char="•"/>
            </a:pPr>
            <a:r>
              <a:rPr lang="en-US" sz="2000" dirty="0">
                <a:latin typeface="Calibri" charset="0"/>
                <a:ea typeface="MS PGothic" charset="0"/>
              </a:rPr>
              <a:t>Request formal approval for your contribution to open source software (refer to your company’s Contribution Policy)</a:t>
            </a:r>
          </a:p>
          <a:p>
            <a:pPr>
              <a:buFont typeface="Arial"/>
              <a:buChar char="•"/>
            </a:pPr>
            <a:r>
              <a:rPr lang="en-US" sz="2000" dirty="0">
                <a:latin typeface="Calibri" charset="0"/>
                <a:ea typeface="MS PGothic" charset="0"/>
              </a:rPr>
              <a:t> Save the web site from which you downloaded the open source package and save a mint copy of the package you downloaded </a:t>
            </a:r>
          </a:p>
          <a:p>
            <a:pPr>
              <a:buFont typeface="Arial"/>
              <a:buChar char="•"/>
            </a:pPr>
            <a:r>
              <a:rPr lang="en-US" sz="2000" dirty="0">
                <a:latin typeface="Calibri" charset="0"/>
                <a:ea typeface="MS PGothic" charset="0"/>
              </a:rPr>
              <a:t>Consult with your manager when you upgrade your open source software version. License changes can occur between versions.</a:t>
            </a:r>
          </a:p>
          <a:p>
            <a:pPr>
              <a:buFont typeface="Arial"/>
              <a:buChar char="•"/>
            </a:pPr>
            <a:r>
              <a:rPr lang="en-US" sz="2000" dirty="0">
                <a:latin typeface="Calibri" charset="0"/>
                <a:ea typeface="MS PGothic" charset="0"/>
              </a:rPr>
              <a:t>Don’t change or eliminate existing comments in headers</a:t>
            </a:r>
          </a:p>
          <a:p>
            <a:pPr>
              <a:buFont typeface="Arial"/>
              <a:buChar char="•"/>
            </a:pPr>
            <a:r>
              <a:rPr lang="en-US" sz="2000" dirty="0">
                <a:latin typeface="Calibri" charset="0"/>
                <a:ea typeface="MS PGothic" charset="0"/>
              </a:rPr>
              <a:t>Do not check un-approved code into any source tree without authorization</a:t>
            </a:r>
          </a:p>
        </p:txBody>
      </p:sp>
    </p:spTree>
    <p:extLst>
      <p:ext uri="{BB962C8B-B14F-4D97-AF65-F5344CB8AC3E}">
        <p14:creationId xmlns:p14="http://schemas.microsoft.com/office/powerpoint/2010/main" val="136347961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normAutofit/>
          </a:bodyPr>
          <a:lstStyle/>
          <a:p>
            <a:r>
              <a:rPr lang="en-US" dirty="0">
                <a:latin typeface="Calibri" charset="0"/>
                <a:ea typeface="MS PGothic" charset="0"/>
              </a:rPr>
              <a:t>General Guidelines</a:t>
            </a:r>
          </a:p>
        </p:txBody>
      </p:sp>
      <p:sp>
        <p:nvSpPr>
          <p:cNvPr id="33794" name="Content Placeholder 2"/>
          <p:cNvSpPr>
            <a:spLocks noGrp="1"/>
          </p:cNvSpPr>
          <p:nvPr>
            <p:ph idx="1"/>
          </p:nvPr>
        </p:nvSpPr>
        <p:spPr>
          <a:xfrm>
            <a:off x="1752600" y="685801"/>
            <a:ext cx="8458200" cy="5842383"/>
          </a:xfrm>
        </p:spPr>
        <p:txBody>
          <a:bodyPr/>
          <a:lstStyle/>
          <a:p>
            <a:pPr>
              <a:buFont typeface="Arial"/>
              <a:buChar char="•"/>
            </a:pPr>
            <a:r>
              <a:rPr lang="en-US" sz="2000" dirty="0">
                <a:latin typeface="Calibri" charset="0"/>
                <a:ea typeface="MS PGothic" charset="0"/>
              </a:rPr>
              <a:t>Do not re-name open source modules</a:t>
            </a:r>
          </a:p>
          <a:p>
            <a:pPr>
              <a:buFont typeface="Arial"/>
              <a:buChar char="•"/>
            </a:pPr>
            <a:r>
              <a:rPr lang="en-US" sz="2000" dirty="0">
                <a:latin typeface="Calibri" charset="0"/>
                <a:ea typeface="MS PGothic" charset="0"/>
              </a:rPr>
              <a:t>Do not send modifications to any public source tree without getting approval. Making even small contributions without your company’s permission can compromise your company’s IP (due to implicit or explicit patent licenses)</a:t>
            </a:r>
          </a:p>
          <a:p>
            <a:pPr>
              <a:buFont typeface="Arial"/>
              <a:buChar char="•"/>
            </a:pPr>
            <a:r>
              <a:rPr lang="en-US" sz="2000" dirty="0">
                <a:latin typeface="Calibri" charset="0"/>
                <a:ea typeface="MS PGothic" charset="0"/>
              </a:rPr>
              <a:t>Do not discuss coding or compliance practices with persons outside the company</a:t>
            </a:r>
          </a:p>
          <a:p>
            <a:pPr>
              <a:buFont typeface="Arial"/>
              <a:buChar char="•"/>
            </a:pPr>
            <a:r>
              <a:rPr lang="en-US" sz="2000" dirty="0">
                <a:latin typeface="Calibri" charset="0"/>
                <a:ea typeface="MS PGothic" charset="0"/>
              </a:rPr>
              <a:t>Good programming practices are also legal best practices</a:t>
            </a:r>
          </a:p>
          <a:p>
            <a:pPr lvl="1"/>
            <a:r>
              <a:rPr lang="en-US" sz="1800" dirty="0">
                <a:latin typeface="Calibri" charset="0"/>
                <a:ea typeface="MS PGothic" charset="0"/>
              </a:rPr>
              <a:t>Clean integration</a:t>
            </a:r>
          </a:p>
          <a:p>
            <a:pPr lvl="1"/>
            <a:r>
              <a:rPr lang="en-US" sz="1800" dirty="0">
                <a:latin typeface="Calibri" charset="0"/>
                <a:ea typeface="MS PGothic" charset="0"/>
              </a:rPr>
              <a:t>Modularity</a:t>
            </a:r>
          </a:p>
          <a:p>
            <a:pPr lvl="1"/>
            <a:r>
              <a:rPr lang="en-US" sz="1800" dirty="0">
                <a:latin typeface="Calibri" charset="0"/>
                <a:ea typeface="MS PGothic" charset="0"/>
              </a:rPr>
              <a:t>Minimization of data sharing</a:t>
            </a:r>
          </a:p>
          <a:p>
            <a:pPr lvl="1"/>
            <a:r>
              <a:rPr lang="en-US" sz="1800" dirty="0">
                <a:latin typeface="Calibri" charset="0"/>
                <a:ea typeface="MS PGothic" charset="0"/>
              </a:rPr>
              <a:t>Transparent APIs</a:t>
            </a:r>
          </a:p>
        </p:txBody>
      </p:sp>
    </p:spTree>
    <p:extLst>
      <p:ext uri="{BB962C8B-B14F-4D97-AF65-F5344CB8AC3E}">
        <p14:creationId xmlns:p14="http://schemas.microsoft.com/office/powerpoint/2010/main" val="731824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p:nvPr>
        </p:nvSpPr>
        <p:spPr/>
        <p:txBody>
          <a:bodyPr/>
          <a:lstStyle/>
          <a:p>
            <a:pPr eaLnBrk="1" hangingPunct="1"/>
            <a:r>
              <a:rPr lang="en-US">
                <a:latin typeface="Calibri" charset="0"/>
                <a:ea typeface="MS PGothic" charset="0"/>
              </a:rPr>
              <a:t>Freeware</a:t>
            </a:r>
          </a:p>
        </p:txBody>
      </p:sp>
      <p:sp>
        <p:nvSpPr>
          <p:cNvPr id="29698" name="Rectangle 3"/>
          <p:cNvSpPr>
            <a:spLocks noGrp="1"/>
          </p:cNvSpPr>
          <p:nvPr>
            <p:ph idx="1"/>
          </p:nvPr>
        </p:nvSpPr>
        <p:spPr>
          <a:xfrm>
            <a:off x="1752600" y="685800"/>
            <a:ext cx="8458200" cy="4543400"/>
          </a:xfrm>
        </p:spPr>
        <p:txBody>
          <a:bodyPr>
            <a:normAutofit/>
          </a:bodyPr>
          <a:lstStyle/>
          <a:p>
            <a:pPr eaLnBrk="1" hangingPunct="1"/>
            <a:r>
              <a:rPr lang="en-US" sz="2400" dirty="0">
                <a:latin typeface="Calibri" charset="0"/>
                <a:ea typeface="MS PGothic" charset="0"/>
              </a:rPr>
              <a:t>Freeware is software distributed under a proprietary license at no or very low cost.</a:t>
            </a:r>
          </a:p>
          <a:p>
            <a:pPr lvl="1" eaLnBrk="1" hangingPunct="1"/>
            <a:r>
              <a:rPr lang="en-US" sz="1800" dirty="0">
                <a:latin typeface="Calibri" charset="0"/>
                <a:ea typeface="MS PGothic" charset="0"/>
              </a:rPr>
              <a:t>The source code may or may not be available, and creation of derivative works is usually restricted.</a:t>
            </a:r>
          </a:p>
          <a:p>
            <a:pPr lvl="1" eaLnBrk="1" hangingPunct="1"/>
            <a:r>
              <a:rPr lang="en-US" sz="1800" dirty="0">
                <a:latin typeface="Calibri" charset="0"/>
                <a:ea typeface="MS PGothic" charset="0"/>
              </a:rPr>
              <a:t>Freeware software is usually fully functional (no locked features) and available for unlimited use (no locking on days of usage). </a:t>
            </a:r>
          </a:p>
          <a:p>
            <a:pPr lvl="1" eaLnBrk="1" hangingPunct="1"/>
            <a:r>
              <a:rPr lang="en-US" sz="1800" dirty="0">
                <a:latin typeface="Calibri" charset="0"/>
                <a:ea typeface="MS PGothic" charset="0"/>
              </a:rPr>
              <a:t>Freeware software licenses usually impose restrictions in relation to copying, distributing, and making derivative works of the software, as well as restrictions on the type of usage (personal, commercial, academic, etc.).</a:t>
            </a:r>
          </a:p>
          <a:p>
            <a:pPr eaLnBrk="1" hangingPunct="1"/>
            <a:endParaRPr lang="en-US" b="0" dirty="0">
              <a:latin typeface="Calibri" charset="0"/>
              <a:ea typeface="MS PGothic" charset="0"/>
            </a:endParaRPr>
          </a:p>
          <a:p>
            <a:pPr eaLnBrk="1" hangingPunct="1"/>
            <a:endParaRPr lang="en-US" dirty="0">
              <a:latin typeface="Calibri" charset="0"/>
              <a:ea typeface="MS PGothic" charset="0"/>
            </a:endParaRPr>
          </a:p>
        </p:txBody>
      </p:sp>
    </p:spTree>
    <p:extLst>
      <p:ext uri="{BB962C8B-B14F-4D97-AF65-F5344CB8AC3E}">
        <p14:creationId xmlns:p14="http://schemas.microsoft.com/office/powerpoint/2010/main" val="738796018"/>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dirty="0">
                <a:latin typeface="Calibri" charset="0"/>
                <a:ea typeface="ＭＳ Ｐゴシック" charset="0"/>
              </a:rPr>
              <a:t>Check Your Understanding</a:t>
            </a:r>
          </a:p>
        </p:txBody>
      </p:sp>
      <p:sp>
        <p:nvSpPr>
          <p:cNvPr id="29698" name="Content Placeholder 2"/>
          <p:cNvSpPr>
            <a:spLocks noGrp="1"/>
          </p:cNvSpPr>
          <p:nvPr>
            <p:ph idx="1"/>
          </p:nvPr>
        </p:nvSpPr>
        <p:spPr>
          <a:xfrm>
            <a:off x="304800" y="685800"/>
            <a:ext cx="11277600" cy="5914537"/>
          </a:xfrm>
        </p:spPr>
        <p:txBody>
          <a:bodyPr>
            <a:noAutofit/>
          </a:bodyPr>
          <a:lstStyle/>
          <a:p>
            <a:pPr>
              <a:buFont typeface="Arial" charset="0"/>
              <a:buChar char="•"/>
            </a:pPr>
            <a:r>
              <a:rPr lang="en-US" sz="2400" b="0" dirty="0">
                <a:latin typeface="Calibri" charset="0"/>
                <a:ea typeface="ＭＳ Ｐゴシック" charset="0"/>
              </a:rPr>
              <a:t>What is Open Source?</a:t>
            </a:r>
          </a:p>
          <a:p>
            <a:pPr>
              <a:buFont typeface="Arial" charset="0"/>
              <a:buChar char="•"/>
            </a:pPr>
            <a:r>
              <a:rPr lang="en-US" sz="2400" b="0" dirty="0">
                <a:latin typeface="Calibri" charset="0"/>
                <a:ea typeface="ＭＳ Ｐゴシック" charset="0"/>
              </a:rPr>
              <a:t>What is the first action you should take if you want to use Open Source materials?</a:t>
            </a:r>
          </a:p>
          <a:p>
            <a:pPr>
              <a:buFont typeface="Arial" charset="0"/>
              <a:buChar char="•"/>
            </a:pPr>
            <a:r>
              <a:rPr lang="en-US" sz="2400" b="0" dirty="0">
                <a:latin typeface="Calibri" charset="0"/>
                <a:ea typeface="ＭＳ Ｐゴシック" charset="0"/>
              </a:rPr>
              <a:t>What kinds of information might you collect for an Open Source review?</a:t>
            </a:r>
          </a:p>
          <a:p>
            <a:pPr>
              <a:buFont typeface="Arial" charset="0"/>
              <a:buChar char="•"/>
            </a:pPr>
            <a:r>
              <a:rPr lang="en-US" sz="2400" b="0" dirty="0">
                <a:latin typeface="Calibri" charset="0"/>
                <a:ea typeface="ＭＳ Ｐゴシック" charset="0"/>
              </a:rPr>
              <a:t>Why is it important to know if you are creating a derivative work when you use Open Source?</a:t>
            </a:r>
          </a:p>
          <a:p>
            <a:pPr>
              <a:buFont typeface="Arial" charset="0"/>
              <a:buChar char="•"/>
            </a:pPr>
            <a:r>
              <a:rPr lang="en-US" sz="2400" b="0" dirty="0">
                <a:latin typeface="Calibri" charset="0"/>
                <a:ea typeface="ＭＳ Ｐゴシック" charset="0"/>
              </a:rPr>
              <a:t>What should you do if you have a question about using Open Source?</a:t>
            </a:r>
          </a:p>
        </p:txBody>
      </p:sp>
    </p:spTree>
    <p:extLst>
      <p:ext uri="{BB962C8B-B14F-4D97-AF65-F5344CB8AC3E}">
        <p14:creationId xmlns:p14="http://schemas.microsoft.com/office/powerpoint/2010/main" val="1141642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title"/>
          </p:nvPr>
        </p:nvSpPr>
        <p:spPr/>
        <p:txBody>
          <a:bodyPr/>
          <a:lstStyle/>
          <a:p>
            <a:pPr eaLnBrk="1" hangingPunct="1"/>
            <a:r>
              <a:rPr lang="en-US">
                <a:latin typeface="Calibri" charset="0"/>
                <a:ea typeface="MS PGothic" charset="0"/>
              </a:rPr>
              <a:t>Shareware</a:t>
            </a:r>
          </a:p>
        </p:txBody>
      </p:sp>
      <p:sp>
        <p:nvSpPr>
          <p:cNvPr id="30722" name="Rectangle 3"/>
          <p:cNvSpPr>
            <a:spLocks noGrp="1"/>
          </p:cNvSpPr>
          <p:nvPr>
            <p:ph idx="1"/>
          </p:nvPr>
        </p:nvSpPr>
        <p:spPr>
          <a:xfrm>
            <a:off x="1752600" y="685800"/>
            <a:ext cx="8458200" cy="5047456"/>
          </a:xfrm>
        </p:spPr>
        <p:txBody>
          <a:bodyPr>
            <a:normAutofit/>
          </a:bodyPr>
          <a:lstStyle/>
          <a:p>
            <a:pPr eaLnBrk="1" hangingPunct="1"/>
            <a:r>
              <a:rPr lang="en-US" sz="2400" dirty="0">
                <a:latin typeface="Calibri" charset="0"/>
                <a:ea typeface="MS PGothic" charset="0"/>
              </a:rPr>
              <a:t>The term shareware refers to proprietary software provided to users on a trial basis, for a limited time, free of charge and with limited functionalities or features. </a:t>
            </a:r>
          </a:p>
          <a:p>
            <a:pPr lvl="1" eaLnBrk="1" hangingPunct="1"/>
            <a:r>
              <a:rPr lang="en-US" sz="2000" dirty="0">
                <a:latin typeface="Calibri" charset="0"/>
                <a:ea typeface="MS PGothic" charset="0"/>
              </a:rPr>
              <a:t>The goal of shareware is to give potential buyers the opportunity to use the program and judge its usefulness before purchasing a license for the full version of the software </a:t>
            </a:r>
          </a:p>
          <a:p>
            <a:pPr lvl="1" eaLnBrk="1" hangingPunct="1"/>
            <a:r>
              <a:rPr lang="en-US" sz="2000" dirty="0">
                <a:latin typeface="Calibri" charset="0"/>
                <a:ea typeface="MS PGothic" charset="0"/>
              </a:rPr>
              <a:t>Most companies are very leery of Shareware, because Shareware vendors often approach companies for large license payments after the software has freely propagated within their organizations.</a:t>
            </a:r>
          </a:p>
          <a:p>
            <a:pPr eaLnBrk="1" hangingPunct="1"/>
            <a:endParaRPr lang="en-US" sz="2400" b="0" dirty="0">
              <a:latin typeface="Calibri" charset="0"/>
              <a:ea typeface="MS PGothic" charset="0"/>
            </a:endParaRPr>
          </a:p>
        </p:txBody>
      </p:sp>
    </p:spTree>
    <p:extLst>
      <p:ext uri="{BB962C8B-B14F-4D97-AF65-F5344CB8AC3E}">
        <p14:creationId xmlns:p14="http://schemas.microsoft.com/office/powerpoint/2010/main" val="194227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1" name="Text Box 1"/>
          <p:cNvSpPr txBox="1">
            <a:spLocks noChangeArrowheads="1"/>
          </p:cNvSpPr>
          <p:nvPr/>
        </p:nvSpPr>
        <p:spPr bwMode="auto">
          <a:xfrm>
            <a:off x="3048000" y="228600"/>
            <a:ext cx="7239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chemeClr val="bg1"/>
                </a:solidFill>
                <a:latin typeface="Times New Roman" charset="0"/>
                <a:ea typeface="ＭＳ Ｐゴシック" charset="0"/>
              </a:defRPr>
            </a:lvl9pPr>
          </a:lstStyle>
          <a:p>
            <a:pPr>
              <a:lnSpc>
                <a:spcPct val="90000"/>
              </a:lnSpc>
              <a:buClrTx/>
              <a:buFontTx/>
              <a:buNone/>
            </a:pPr>
            <a:r>
              <a:rPr lang="en-US" sz="2800" b="1">
                <a:solidFill>
                  <a:srgbClr val="FFFFFF"/>
                </a:solidFill>
                <a:latin typeface="Calibri" charset="0"/>
              </a:rPr>
              <a:t>Disclaimer</a:t>
            </a:r>
          </a:p>
        </p:txBody>
      </p:sp>
      <p:sp>
        <p:nvSpPr>
          <p:cNvPr id="2" name="Title 1"/>
          <p:cNvSpPr>
            <a:spLocks noGrp="1"/>
          </p:cNvSpPr>
          <p:nvPr>
            <p:ph type="title"/>
          </p:nvPr>
        </p:nvSpPr>
        <p:spPr/>
        <p:txBody>
          <a:bodyPr/>
          <a:lstStyle/>
          <a:p>
            <a:r>
              <a:rPr lang="en-US"/>
              <a:t>Disclaimer</a:t>
            </a:r>
            <a:endParaRPr lang="en-US" dirty="0"/>
          </a:p>
        </p:txBody>
      </p:sp>
      <p:sp>
        <p:nvSpPr>
          <p:cNvPr id="3" name="Content Placeholder 2"/>
          <p:cNvSpPr>
            <a:spLocks noGrp="1"/>
          </p:cNvSpPr>
          <p:nvPr>
            <p:ph idx="1"/>
          </p:nvPr>
        </p:nvSpPr>
        <p:spPr/>
        <p:txBody>
          <a:bodyPr vert="horz" wrap="square" lIns="252000" tIns="180000" rIns="180000" bIns="216000" rtlCol="0" anchor="t">
            <a:spAutoFit/>
          </a:bodyPr>
          <a:lstStyle/>
          <a:p>
            <a:r>
              <a:rPr lang="en-US"/>
              <a:t>These slides do not provide any legal advice</a:t>
            </a:r>
            <a:endParaRPr lang="en-US" b="0">
              <a:latin typeface="나눔고딕"/>
              <a:ea typeface="나눔고딕"/>
              <a:cs typeface="나눔고딕"/>
            </a:endParaRPr>
          </a:p>
          <a:p>
            <a:r>
              <a:rPr lang="en-US" b="0">
                <a:latin typeface="나눔고딕"/>
                <a:ea typeface="나눔고딕"/>
                <a:cs typeface="나눔고딕"/>
              </a:rPr>
              <a:t>Please consult with </a:t>
            </a:r>
            <a:r>
              <a:rPr lang="en-US"/>
              <a:t>your legal counsel if </a:t>
            </a:r>
            <a:r>
              <a:rPr lang="en-US" b="0">
                <a:latin typeface="나눔고딕"/>
                <a:ea typeface="나눔고딕"/>
                <a:cs typeface="나눔고딕"/>
              </a:rPr>
              <a:t>you need specific legal advice</a:t>
            </a:r>
            <a:endParaRPr lang="en-US" b="0" dirty="0">
              <a:latin typeface="나눔고딕"/>
              <a:ea typeface="나눔고딕"/>
              <a:cs typeface="나눔고딕"/>
            </a:endParaRPr>
          </a:p>
        </p:txBody>
      </p:sp>
    </p:spTree>
    <p:extLst>
      <p:ext uri="{BB962C8B-B14F-4D97-AF65-F5344CB8AC3E}">
        <p14:creationId xmlns:p14="http://schemas.microsoft.com/office/powerpoint/2010/main" val="1972822668"/>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p:nvPr>
        </p:nvSpPr>
        <p:spPr/>
        <p:txBody>
          <a:bodyPr/>
          <a:lstStyle/>
          <a:p>
            <a:pPr eaLnBrk="1" hangingPunct="1"/>
            <a:r>
              <a:rPr lang="en-US">
                <a:latin typeface="Calibri" charset="0"/>
                <a:ea typeface="MS PGothic" charset="0"/>
              </a:rPr>
              <a:t>Public Domain</a:t>
            </a:r>
          </a:p>
        </p:txBody>
      </p:sp>
      <p:sp>
        <p:nvSpPr>
          <p:cNvPr id="31746" name="Rectangle 3"/>
          <p:cNvSpPr>
            <a:spLocks noGrp="1"/>
          </p:cNvSpPr>
          <p:nvPr>
            <p:ph idx="1"/>
          </p:nvPr>
        </p:nvSpPr>
        <p:spPr>
          <a:xfrm>
            <a:off x="1752600" y="685800"/>
            <a:ext cx="8458200" cy="5335488"/>
          </a:xfrm>
        </p:spPr>
        <p:txBody>
          <a:bodyPr>
            <a:normAutofit/>
          </a:bodyPr>
          <a:lstStyle/>
          <a:p>
            <a:pPr eaLnBrk="1" hangingPunct="1"/>
            <a:r>
              <a:rPr lang="en-US" sz="2000" b="0" dirty="0">
                <a:latin typeface="Calibri" charset="0"/>
                <a:ea typeface="MS PGothic" charset="0"/>
              </a:rPr>
              <a:t>The term public domain refers to intellectual property not owned or controlled by anyone, and therefore it is considered public property available for anyone to use for any purpose. </a:t>
            </a:r>
          </a:p>
          <a:p>
            <a:pPr eaLnBrk="1" hangingPunct="1"/>
            <a:endParaRPr lang="en-US" sz="2000" b="0" dirty="0">
              <a:latin typeface="Calibri" charset="0"/>
              <a:ea typeface="MS PGothic" charset="0"/>
            </a:endParaRPr>
          </a:p>
          <a:p>
            <a:pPr eaLnBrk="1" hangingPunct="1"/>
            <a:r>
              <a:rPr lang="en-US" sz="2000" b="0" dirty="0">
                <a:latin typeface="Calibri" charset="0"/>
                <a:ea typeface="MS PGothic" charset="0"/>
              </a:rPr>
              <a:t>An example of public domain source code is the JavaScript implementation of object notation available for download from http://</a:t>
            </a:r>
            <a:r>
              <a:rPr lang="en-US" sz="2000" b="0" dirty="0" err="1">
                <a:latin typeface="Calibri" charset="0"/>
                <a:ea typeface="MS PGothic" charset="0"/>
              </a:rPr>
              <a:t>www.json.org</a:t>
            </a:r>
            <a:r>
              <a:rPr lang="en-US" sz="2000" b="0" dirty="0">
                <a:latin typeface="Calibri" charset="0"/>
                <a:ea typeface="MS PGothic" charset="0"/>
              </a:rPr>
              <a:t>/json2.js. The script declares the following:</a:t>
            </a:r>
          </a:p>
          <a:p>
            <a:pPr lvl="1" eaLnBrk="1" hangingPunct="1">
              <a:buFont typeface="Arial" charset="0"/>
              <a:buNone/>
            </a:pPr>
            <a:endParaRPr lang="en-US" sz="2000" i="1" dirty="0">
              <a:solidFill>
                <a:srgbClr val="009900"/>
              </a:solidFill>
              <a:latin typeface="Calibri" charset="0"/>
              <a:ea typeface="MS PGothic" charset="0"/>
            </a:endParaRPr>
          </a:p>
          <a:p>
            <a:pPr lvl="1" eaLnBrk="1" hangingPunct="1">
              <a:buFont typeface="Arial" charset="0"/>
              <a:buNone/>
            </a:pPr>
            <a:r>
              <a:rPr lang="en-US" sz="2000" i="1" dirty="0">
                <a:solidFill>
                  <a:srgbClr val="009900"/>
                </a:solidFill>
                <a:latin typeface="Calibri" charset="0"/>
                <a:ea typeface="MS PGothic" charset="0"/>
              </a:rPr>
              <a:t>Public Domain.</a:t>
            </a:r>
          </a:p>
          <a:p>
            <a:pPr lvl="1" eaLnBrk="1" hangingPunct="1">
              <a:buFont typeface="Arial" charset="0"/>
              <a:buNone/>
            </a:pPr>
            <a:r>
              <a:rPr lang="en-US" sz="2000" i="1" dirty="0">
                <a:solidFill>
                  <a:srgbClr val="009900"/>
                </a:solidFill>
                <a:latin typeface="Calibri" charset="0"/>
                <a:ea typeface="MS PGothic" charset="0"/>
              </a:rPr>
              <a:t>NO WARRANTY EXPRESSED OR IMPLIED. USE AT YOUR OWN RISK.</a:t>
            </a:r>
            <a:endParaRPr lang="en-US" sz="2000" dirty="0">
              <a:solidFill>
                <a:srgbClr val="009900"/>
              </a:solidFill>
              <a:latin typeface="Calibri" charset="0"/>
              <a:ea typeface="MS PGothic" charset="0"/>
            </a:endParaRPr>
          </a:p>
          <a:p>
            <a:pPr eaLnBrk="1" hangingPunct="1"/>
            <a:endParaRPr lang="en-US" sz="2000" dirty="0">
              <a:latin typeface="Calibri" charset="0"/>
              <a:ea typeface="MS PGothic" charset="0"/>
            </a:endParaRPr>
          </a:p>
        </p:txBody>
      </p:sp>
    </p:spTree>
    <p:extLst>
      <p:ext uri="{BB962C8B-B14F-4D97-AF65-F5344CB8AC3E}">
        <p14:creationId xmlns:p14="http://schemas.microsoft.com/office/powerpoint/2010/main" val="207659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p:cNvSpPr>
          <p:nvPr>
            <p:ph type="title"/>
          </p:nvPr>
        </p:nvSpPr>
        <p:spPr/>
        <p:txBody>
          <a:bodyPr/>
          <a:lstStyle/>
          <a:p>
            <a:pPr eaLnBrk="1" hangingPunct="1"/>
            <a:r>
              <a:rPr lang="en-US">
                <a:latin typeface="Calibri" charset="0"/>
                <a:ea typeface="MS PGothic" charset="0"/>
              </a:rPr>
              <a:t>Distribution</a:t>
            </a:r>
          </a:p>
        </p:txBody>
      </p:sp>
      <p:sp>
        <p:nvSpPr>
          <p:cNvPr id="32770" name="Rectangle 3"/>
          <p:cNvSpPr>
            <a:spLocks noGrp="1"/>
          </p:cNvSpPr>
          <p:nvPr>
            <p:ph idx="1"/>
          </p:nvPr>
        </p:nvSpPr>
        <p:spPr>
          <a:xfrm>
            <a:off x="1752600" y="685800"/>
            <a:ext cx="8458200" cy="5551512"/>
          </a:xfrm>
        </p:spPr>
        <p:txBody>
          <a:bodyPr>
            <a:normAutofit/>
          </a:bodyPr>
          <a:lstStyle/>
          <a:p>
            <a:pPr eaLnBrk="1" hangingPunct="1">
              <a:lnSpc>
                <a:spcPct val="110000"/>
              </a:lnSpc>
            </a:pPr>
            <a:r>
              <a:rPr lang="en-US" sz="2400" b="0" dirty="0">
                <a:latin typeface="Calibri" charset="0"/>
                <a:ea typeface="MS PGothic" charset="0"/>
              </a:rPr>
              <a:t>Distribution is the provision of a copy of a piece of software in binary or source code form to another entity (an individual or organization outside your company or organization).  </a:t>
            </a:r>
          </a:p>
          <a:p>
            <a:pPr lvl="1" eaLnBrk="1" hangingPunct="1">
              <a:lnSpc>
                <a:spcPct val="110000"/>
              </a:lnSpc>
            </a:pPr>
            <a:r>
              <a:rPr lang="en-US" sz="1800" dirty="0">
                <a:latin typeface="Calibri" charset="0"/>
                <a:ea typeface="MS PGothic" charset="0"/>
              </a:rPr>
              <a:t>The GPL V3 uses the term </a:t>
            </a:r>
            <a:r>
              <a:rPr lang="ja-JP" altLang="en-US" sz="1800" dirty="0">
                <a:latin typeface="Calibri" charset="0"/>
                <a:ea typeface="MS PGothic" charset="0"/>
              </a:rPr>
              <a:t>“</a:t>
            </a:r>
            <a:r>
              <a:rPr lang="en-US" altLang="ja-JP" sz="1800" dirty="0">
                <a:latin typeface="Calibri" charset="0"/>
                <a:ea typeface="MS PGothic" charset="0"/>
              </a:rPr>
              <a:t>conveyance</a:t>
            </a:r>
            <a:r>
              <a:rPr lang="ja-JP" altLang="en-US" sz="1800" dirty="0">
                <a:latin typeface="Calibri" charset="0"/>
                <a:ea typeface="MS PGothic" charset="0"/>
              </a:rPr>
              <a:t>”</a:t>
            </a:r>
            <a:r>
              <a:rPr lang="en-US" altLang="ja-JP" sz="1800" dirty="0">
                <a:latin typeface="Calibri" charset="0"/>
                <a:ea typeface="MS PGothic" charset="0"/>
              </a:rPr>
              <a:t> instead.</a:t>
            </a:r>
          </a:p>
          <a:p>
            <a:pPr eaLnBrk="1" hangingPunct="1">
              <a:lnSpc>
                <a:spcPct val="110000"/>
              </a:lnSpc>
            </a:pPr>
            <a:r>
              <a:rPr lang="en-US" sz="2400" b="0" dirty="0">
                <a:latin typeface="Calibri" charset="0"/>
                <a:ea typeface="MS PGothic" charset="0"/>
              </a:rPr>
              <a:t>The right to distribute verbatim source code and derivative works (i.e. modifications applied to the original source code base) is central to the definition of Open Source. </a:t>
            </a:r>
          </a:p>
          <a:p>
            <a:pPr eaLnBrk="1" hangingPunct="1">
              <a:lnSpc>
                <a:spcPct val="110000"/>
              </a:lnSpc>
            </a:pPr>
            <a:r>
              <a:rPr lang="en-US" sz="2400" b="0" dirty="0">
                <a:latin typeface="Calibri" charset="0"/>
                <a:ea typeface="MS PGothic" charset="0"/>
              </a:rPr>
              <a:t>There are several interpretations of what constitutes a distribution and what triggers license obligations with that respect. </a:t>
            </a:r>
          </a:p>
          <a:p>
            <a:pPr lvl="1" eaLnBrk="1" hangingPunct="1">
              <a:lnSpc>
                <a:spcPct val="110000"/>
              </a:lnSpc>
            </a:pPr>
            <a:r>
              <a:rPr lang="en-US" sz="1800" dirty="0">
                <a:latin typeface="Calibri" charset="0"/>
                <a:ea typeface="MS PGothic" charset="0"/>
              </a:rPr>
              <a:t>License interpretations are outside the scope of this course. Consult with your Legal counsel on this.</a:t>
            </a:r>
          </a:p>
        </p:txBody>
      </p:sp>
    </p:spTree>
    <p:extLst>
      <p:ext uri="{BB962C8B-B14F-4D97-AF65-F5344CB8AC3E}">
        <p14:creationId xmlns:p14="http://schemas.microsoft.com/office/powerpoint/2010/main" val="466642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p:nvPr>
        </p:nvSpPr>
        <p:spPr/>
        <p:txBody>
          <a:bodyPr/>
          <a:lstStyle/>
          <a:p>
            <a:pPr eaLnBrk="1" hangingPunct="1"/>
            <a:r>
              <a:rPr lang="en-US">
                <a:latin typeface="Calibri" charset="0"/>
                <a:ea typeface="MS PGothic" charset="0"/>
              </a:rPr>
              <a:t>Use and Modification</a:t>
            </a:r>
          </a:p>
        </p:txBody>
      </p:sp>
      <p:sp>
        <p:nvSpPr>
          <p:cNvPr id="33794" name="Rectangle 3"/>
          <p:cNvSpPr>
            <a:spLocks noGrp="1"/>
          </p:cNvSpPr>
          <p:nvPr>
            <p:ph idx="1"/>
          </p:nvPr>
        </p:nvSpPr>
        <p:spPr>
          <a:xfrm>
            <a:off x="1752600" y="685801"/>
            <a:ext cx="8458200" cy="3980335"/>
          </a:xfrm>
        </p:spPr>
        <p:txBody>
          <a:bodyPr/>
          <a:lstStyle/>
          <a:p>
            <a:pPr eaLnBrk="1" hangingPunct="1"/>
            <a:r>
              <a:rPr lang="en-US" sz="2400" b="0" dirty="0">
                <a:latin typeface="Calibri" charset="0"/>
                <a:ea typeface="MS PGothic" charset="0"/>
              </a:rPr>
              <a:t>The rights to use and modify source code are a primary benefit of open source licenses. </a:t>
            </a:r>
          </a:p>
          <a:p>
            <a:pPr eaLnBrk="1" hangingPunct="1"/>
            <a:endParaRPr lang="en-US" sz="2400" b="0" dirty="0">
              <a:latin typeface="Calibri" charset="0"/>
              <a:ea typeface="MS PGothic" charset="0"/>
            </a:endParaRPr>
          </a:p>
          <a:p>
            <a:pPr eaLnBrk="1" hangingPunct="1"/>
            <a:r>
              <a:rPr lang="en-US" sz="2400" b="0" dirty="0">
                <a:latin typeface="Calibri" charset="0"/>
                <a:ea typeface="MS PGothic" charset="0"/>
              </a:rPr>
              <a:t>Many Open Source Licenses, including the GPL, do not restrict internal use or development within the licensee</a:t>
            </a:r>
            <a:r>
              <a:rPr lang="ja-JP" altLang="en-US" sz="2400" b="0" dirty="0">
                <a:latin typeface="Calibri" charset="0"/>
                <a:ea typeface="MS PGothic" charset="0"/>
              </a:rPr>
              <a:t>’</a:t>
            </a:r>
            <a:r>
              <a:rPr lang="en-US" altLang="ja-JP" sz="2400" b="0" dirty="0">
                <a:latin typeface="Calibri" charset="0"/>
                <a:ea typeface="MS PGothic" charset="0"/>
              </a:rPr>
              <a:t>s enterprise (unlimited copies, users, etc.). </a:t>
            </a:r>
            <a:endParaRPr lang="en-US" sz="2400" b="0" dirty="0">
              <a:latin typeface="Calibri" charset="0"/>
              <a:ea typeface="MS PGothic" charset="0"/>
            </a:endParaRPr>
          </a:p>
        </p:txBody>
      </p:sp>
    </p:spTree>
    <p:extLst>
      <p:ext uri="{BB962C8B-B14F-4D97-AF65-F5344CB8AC3E}">
        <p14:creationId xmlns:p14="http://schemas.microsoft.com/office/powerpoint/2010/main" val="258168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p:nvPr>
        </p:nvSpPr>
        <p:spPr/>
        <p:txBody>
          <a:bodyPr/>
          <a:lstStyle/>
          <a:p>
            <a:pPr eaLnBrk="1" hangingPunct="1"/>
            <a:r>
              <a:rPr lang="en-US">
                <a:latin typeface="Calibri" charset="0"/>
                <a:ea typeface="MS PGothic" charset="0"/>
              </a:rPr>
              <a:t>Derivative Work</a:t>
            </a:r>
          </a:p>
        </p:txBody>
      </p:sp>
      <p:sp>
        <p:nvSpPr>
          <p:cNvPr id="34818" name="Rectangle 3"/>
          <p:cNvSpPr>
            <a:spLocks noGrp="1"/>
          </p:cNvSpPr>
          <p:nvPr>
            <p:ph idx="1"/>
          </p:nvPr>
        </p:nvSpPr>
        <p:spPr>
          <a:xfrm>
            <a:off x="1752600" y="685800"/>
            <a:ext cx="8458200" cy="5551512"/>
          </a:xfrm>
        </p:spPr>
        <p:txBody>
          <a:bodyPr>
            <a:noAutofit/>
          </a:bodyPr>
          <a:lstStyle/>
          <a:p>
            <a:pPr eaLnBrk="1" hangingPunct="1"/>
            <a:r>
              <a:rPr lang="en-US" sz="2400" b="0" dirty="0">
                <a:latin typeface="Calibri" charset="0"/>
                <a:ea typeface="MS PGothic" charset="0"/>
              </a:rPr>
              <a:t>The term derivative work refers to a new work based upon an original work to which enough original creative work has been added so that the new work represents an original work of authorship rather than a copy.  </a:t>
            </a:r>
          </a:p>
          <a:p>
            <a:pPr eaLnBrk="1" hangingPunct="1"/>
            <a:endParaRPr lang="en-US" sz="2400" b="0" dirty="0">
              <a:latin typeface="Calibri" charset="0"/>
              <a:ea typeface="MS PGothic" charset="0"/>
            </a:endParaRPr>
          </a:p>
          <a:p>
            <a:pPr eaLnBrk="1" hangingPunct="1"/>
            <a:r>
              <a:rPr lang="en-US" sz="2400" b="0" dirty="0">
                <a:latin typeface="Calibri" charset="0"/>
                <a:ea typeface="MS PGothic" charset="0"/>
              </a:rPr>
              <a:t>The interpretation of what constitutes a derivative work is subject to debate in the FOSS community and within FOSS legal circles. </a:t>
            </a:r>
          </a:p>
          <a:p>
            <a:pPr lvl="1" eaLnBrk="1" hangingPunct="1"/>
            <a:r>
              <a:rPr lang="en-US" sz="2000" dirty="0">
                <a:latin typeface="Calibri" charset="0"/>
                <a:ea typeface="MS PGothic" charset="0"/>
              </a:rPr>
              <a:t>It is best to assume the broadest interpretation of the license terms and not to rely on any legal ambiguity.</a:t>
            </a:r>
          </a:p>
        </p:txBody>
      </p:sp>
    </p:spTree>
    <p:extLst>
      <p:ext uri="{BB962C8B-B14F-4D97-AF65-F5344CB8AC3E}">
        <p14:creationId xmlns:p14="http://schemas.microsoft.com/office/powerpoint/2010/main" val="1118777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p:cNvSpPr>
          <p:nvPr>
            <p:ph type="title"/>
          </p:nvPr>
        </p:nvSpPr>
        <p:spPr/>
        <p:txBody>
          <a:bodyPr/>
          <a:lstStyle/>
          <a:p>
            <a:pPr eaLnBrk="1" hangingPunct="1"/>
            <a:r>
              <a:rPr lang="en-US">
                <a:latin typeface="Calibri" charset="0"/>
                <a:ea typeface="MS PGothic" charset="0"/>
              </a:rPr>
              <a:t>License Reciprocity/</a:t>
            </a:r>
            <a:r>
              <a:rPr lang="en-US" err="1">
                <a:latin typeface="Calibri" charset="0"/>
                <a:ea typeface="MS PGothic" charset="0"/>
              </a:rPr>
              <a:t>Copyleft</a:t>
            </a:r>
            <a:endParaRPr lang="en-US" b="0" dirty="0">
              <a:latin typeface="Calibri" charset="0"/>
              <a:ea typeface="MS PGothic" charset="0"/>
            </a:endParaRPr>
          </a:p>
        </p:txBody>
      </p:sp>
      <p:sp>
        <p:nvSpPr>
          <p:cNvPr id="35842" name="Rectangle 3"/>
          <p:cNvSpPr>
            <a:spLocks noGrp="1"/>
          </p:cNvSpPr>
          <p:nvPr>
            <p:ph idx="1"/>
          </p:nvPr>
        </p:nvSpPr>
        <p:spPr>
          <a:xfrm>
            <a:off x="1752600" y="685800"/>
            <a:ext cx="8458200" cy="5623520"/>
          </a:xfrm>
        </p:spPr>
        <p:txBody>
          <a:bodyPr vert="horz" wrap="square" lIns="252000" tIns="180000" rIns="180000" bIns="216000" rtlCol="0" anchor="t">
            <a:normAutofit fontScale="92500" lnSpcReduction="20000"/>
          </a:bodyPr>
          <a:lstStyle/>
          <a:p>
            <a:pPr eaLnBrk="1" hangingPunct="1"/>
            <a:r>
              <a:rPr lang="en-US" sz="2800" b="0" dirty="0">
                <a:latin typeface="Calibri" charset="0"/>
                <a:ea typeface="MS PGothic" charset="0"/>
              </a:rPr>
              <a:t>License reciprocity, or </a:t>
            </a:r>
            <a:r>
              <a:rPr lang="en-US" sz="2800" b="0" dirty="0" err="1">
                <a:latin typeface="Calibri" charset="0"/>
                <a:ea typeface="MS PGothic" charset="0"/>
              </a:rPr>
              <a:t>copyleft</a:t>
            </a:r>
            <a:r>
              <a:rPr lang="en-US" sz="2800" b="0" dirty="0">
                <a:latin typeface="Calibri" charset="0"/>
                <a:ea typeface="MS PGothic" charset="0"/>
              </a:rPr>
              <a:t>, is a term that describes the requirement to license distribution of derivative works under the same terms as the original work. </a:t>
            </a:r>
          </a:p>
          <a:p>
            <a:pPr eaLnBrk="1" hangingPunct="1"/>
            <a:endParaRPr lang="en-US" sz="2800" b="0" dirty="0">
              <a:latin typeface="Calibri" charset="0"/>
              <a:ea typeface="MS PGothic" charset="0"/>
            </a:endParaRPr>
          </a:p>
          <a:p>
            <a:pPr eaLnBrk="1" hangingPunct="1"/>
            <a:r>
              <a:rPr lang="en-US" sz="2800" b="0" dirty="0">
                <a:latin typeface="Calibri" charset="0"/>
                <a:ea typeface="MS PGothic" charset="0"/>
              </a:rPr>
              <a:t>Example of license reciprocity from the GPL version 2:</a:t>
            </a:r>
          </a:p>
          <a:p>
            <a:pPr eaLnBrk="1" hangingPunct="1">
              <a:buFont typeface="Arial" charset="0"/>
              <a:buNone/>
            </a:pPr>
            <a:r>
              <a:rPr lang="en-US" sz="2800" b="0" i="1" dirty="0">
                <a:solidFill>
                  <a:srgbClr val="009900"/>
                </a:solidFill>
                <a:latin typeface="Calibri" charset="0"/>
                <a:ea typeface="MS PGothic" charset="0"/>
              </a:rPr>
              <a:t>	</a:t>
            </a:r>
            <a:r>
              <a:rPr lang="ja-JP" altLang="en-US" sz="2800" b="0" i="1" dirty="0">
                <a:solidFill>
                  <a:srgbClr val="009900"/>
                </a:solidFill>
                <a:latin typeface="Calibri" charset="0"/>
                <a:ea typeface="MS PGothic" charset="0"/>
              </a:rPr>
              <a:t>“</a:t>
            </a:r>
            <a:r>
              <a:rPr lang="en-US" altLang="ja-JP" sz="2800" b="0" i="1" dirty="0">
                <a:solidFill>
                  <a:srgbClr val="009900"/>
                </a:solidFill>
                <a:latin typeface="Calibri" charset="0"/>
                <a:ea typeface="MS PGothic" charset="0"/>
              </a:rPr>
              <a:t>You must cause any work that you distribute or publish, that in whole or in part contains or is derived from the Program or any part thereof, to be licensed...under the terms of this License.</a:t>
            </a:r>
            <a:r>
              <a:rPr lang="ja-JP" altLang="en-US" sz="2800" b="0" i="1" dirty="0">
                <a:solidFill>
                  <a:srgbClr val="009900"/>
                </a:solidFill>
                <a:latin typeface="Calibri" charset="0"/>
                <a:ea typeface="MS PGothic" charset="0"/>
              </a:rPr>
              <a:t>”</a:t>
            </a:r>
            <a:endParaRPr lang="en-US" sz="2800" b="0" dirty="0">
              <a:latin typeface="Calibri" charset="0"/>
              <a:ea typeface="MS PGothic" charset="0"/>
            </a:endParaRPr>
          </a:p>
        </p:txBody>
      </p:sp>
    </p:spTree>
    <p:extLst>
      <p:ext uri="{BB962C8B-B14F-4D97-AF65-F5344CB8AC3E}">
        <p14:creationId xmlns:p14="http://schemas.microsoft.com/office/powerpoint/2010/main" val="2069558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5" name="Rectangle 2"/>
          <p:cNvSpPr>
            <a:spLocks noGrp="1"/>
          </p:cNvSpPr>
          <p:nvPr>
            <p:ph type="title"/>
          </p:nvPr>
        </p:nvSpPr>
        <p:spPr/>
        <p:txBody>
          <a:bodyPr/>
          <a:lstStyle/>
          <a:p>
            <a:pPr eaLnBrk="1" hangingPunct="1"/>
            <a:r>
              <a:rPr lang="en-US">
                <a:latin typeface="Calibri" charset="0"/>
                <a:ea typeface="MS PGothic" charset="0"/>
              </a:rPr>
              <a:t>License Proliferation		1 of 2</a:t>
            </a:r>
          </a:p>
        </p:txBody>
      </p:sp>
      <p:sp>
        <p:nvSpPr>
          <p:cNvPr id="36866" name="Rectangle 3"/>
          <p:cNvSpPr>
            <a:spLocks noGrp="1"/>
          </p:cNvSpPr>
          <p:nvPr>
            <p:ph idx="1"/>
          </p:nvPr>
        </p:nvSpPr>
        <p:spPr>
          <a:xfrm>
            <a:off x="1752600" y="685800"/>
            <a:ext cx="8458200" cy="3167804"/>
          </a:xfrm>
        </p:spPr>
        <p:txBody>
          <a:bodyPr/>
          <a:lstStyle/>
          <a:p>
            <a:pPr eaLnBrk="1" hangingPunct="1">
              <a:lnSpc>
                <a:spcPct val="100000"/>
              </a:lnSpc>
            </a:pPr>
            <a:r>
              <a:rPr lang="en-US" sz="2400" b="0" dirty="0">
                <a:latin typeface="Calibri" charset="0"/>
                <a:ea typeface="MS PGothic" charset="0"/>
              </a:rPr>
              <a:t>License proliferation is a term that refers to the problems created when additional software licenses are written for software packages. </a:t>
            </a:r>
          </a:p>
          <a:p>
            <a:pPr eaLnBrk="1" hangingPunct="1">
              <a:lnSpc>
                <a:spcPct val="100000"/>
              </a:lnSpc>
            </a:pPr>
            <a:r>
              <a:rPr lang="en-US" sz="2400" b="0" dirty="0">
                <a:latin typeface="Calibri" charset="0"/>
                <a:ea typeface="MS PGothic" charset="0"/>
              </a:rPr>
              <a:t>The issue stems from the tendency for organizations to write new licenses in order to address real or perceived needs for their software releases.</a:t>
            </a:r>
          </a:p>
          <a:p>
            <a:pPr eaLnBrk="1" hangingPunct="1">
              <a:lnSpc>
                <a:spcPct val="80000"/>
              </a:lnSpc>
            </a:pPr>
            <a:endParaRPr lang="en-US" sz="2400" b="0" dirty="0">
              <a:latin typeface="Calibri" charset="0"/>
              <a:ea typeface="MS PGothic" charset="0"/>
            </a:endParaRPr>
          </a:p>
        </p:txBody>
      </p:sp>
    </p:spTree>
    <p:extLst>
      <p:ext uri="{BB962C8B-B14F-4D97-AF65-F5344CB8AC3E}">
        <p14:creationId xmlns:p14="http://schemas.microsoft.com/office/powerpoint/2010/main" val="274020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r>
              <a:rPr lang="en-US">
                <a:latin typeface="Calibri" charset="0"/>
                <a:ea typeface="MS PGothic" charset="0"/>
              </a:rPr>
              <a:t>License Proliferation		2 of 2</a:t>
            </a:r>
          </a:p>
        </p:txBody>
      </p:sp>
      <p:sp>
        <p:nvSpPr>
          <p:cNvPr id="37890" name="Rectangle 3"/>
          <p:cNvSpPr>
            <a:spLocks noGrp="1" noChangeArrowheads="1"/>
          </p:cNvSpPr>
          <p:nvPr>
            <p:ph idx="1"/>
          </p:nvPr>
        </p:nvSpPr>
        <p:spPr>
          <a:xfrm>
            <a:off x="1752600" y="685800"/>
            <a:ext cx="8458200" cy="5623520"/>
          </a:xfrm>
        </p:spPr>
        <p:txBody>
          <a:bodyPr>
            <a:normAutofit lnSpcReduction="10000"/>
          </a:bodyPr>
          <a:lstStyle/>
          <a:p>
            <a:pPr eaLnBrk="1" hangingPunct="1"/>
            <a:r>
              <a:rPr lang="en-US" sz="2400" b="0" dirty="0">
                <a:latin typeface="Calibri" charset="0"/>
                <a:ea typeface="MS PGothic" charset="0"/>
              </a:rPr>
              <a:t>Often when a software developer would like to merge portions of different software programs they are unable to do so because the licenses are incompatible. </a:t>
            </a:r>
          </a:p>
          <a:p>
            <a:pPr lvl="1" eaLnBrk="1" hangingPunct="1"/>
            <a:r>
              <a:rPr lang="en-US" sz="1800" dirty="0">
                <a:latin typeface="Calibri" charset="0"/>
                <a:ea typeface="MS PGothic" charset="0"/>
              </a:rPr>
              <a:t>When software under two different licenses can be combined into a larger software work, the licenses are said to be compatible. </a:t>
            </a:r>
          </a:p>
          <a:p>
            <a:pPr eaLnBrk="1" hangingPunct="1"/>
            <a:r>
              <a:rPr lang="en-US" sz="2400" b="0" dirty="0">
                <a:latin typeface="Calibri" charset="0"/>
                <a:ea typeface="MS PGothic" charset="0"/>
              </a:rPr>
              <a:t>As the number of licenses increases, the probability that a FOSS developer will want to merge software together that are available under incompatible licenses increases. </a:t>
            </a:r>
          </a:p>
          <a:p>
            <a:pPr eaLnBrk="1" hangingPunct="1"/>
            <a:r>
              <a:rPr lang="en-US" sz="2400" b="0" dirty="0">
                <a:latin typeface="Calibri" charset="0"/>
                <a:ea typeface="MS PGothic" charset="0"/>
              </a:rPr>
              <a:t>There is also a greater cost to companies that wish to evaluate every FOSS license for software packages that they use.</a:t>
            </a:r>
          </a:p>
          <a:p>
            <a:endParaRPr lang="en-US" sz="2400" b="0" dirty="0">
              <a:latin typeface="Calibri" charset="0"/>
              <a:ea typeface="MS PGothic" charset="0"/>
            </a:endParaRPr>
          </a:p>
        </p:txBody>
      </p:sp>
    </p:spTree>
    <p:extLst>
      <p:ext uri="{BB962C8B-B14F-4D97-AF65-F5344CB8AC3E}">
        <p14:creationId xmlns:p14="http://schemas.microsoft.com/office/powerpoint/2010/main" val="1252007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p:cNvSpPr>
          <p:nvPr>
            <p:ph type="title"/>
          </p:nvPr>
        </p:nvSpPr>
        <p:spPr/>
        <p:txBody>
          <a:bodyPr/>
          <a:lstStyle/>
          <a:p>
            <a:pPr eaLnBrk="1" hangingPunct="1"/>
            <a:r>
              <a:rPr lang="en-US">
                <a:latin typeface="Calibri" charset="0"/>
                <a:ea typeface="MS PGothic" charset="0"/>
              </a:rPr>
              <a:t>License Compatibility </a:t>
            </a:r>
          </a:p>
        </p:txBody>
      </p:sp>
      <p:sp>
        <p:nvSpPr>
          <p:cNvPr id="38914" name="Rectangle 3"/>
          <p:cNvSpPr>
            <a:spLocks noGrp="1"/>
          </p:cNvSpPr>
          <p:nvPr>
            <p:ph idx="1"/>
          </p:nvPr>
        </p:nvSpPr>
        <p:spPr>
          <a:xfrm>
            <a:off x="1752600" y="685800"/>
            <a:ext cx="8458200" cy="5479504"/>
          </a:xfrm>
        </p:spPr>
        <p:txBody>
          <a:bodyPr>
            <a:normAutofit/>
          </a:bodyPr>
          <a:lstStyle/>
          <a:p>
            <a:pPr eaLnBrk="1" hangingPunct="1"/>
            <a:r>
              <a:rPr lang="en-US" sz="2000" b="0" dirty="0">
                <a:latin typeface="Calibri" charset="0"/>
                <a:ea typeface="MS PGothic" charset="0"/>
              </a:rPr>
              <a:t>License compatibility is a term that refers to the problem encountered when combining source code originating from different software components licensed under incompatible licenses making it impossible to combine the source code to create a new software component. </a:t>
            </a:r>
          </a:p>
          <a:p>
            <a:pPr eaLnBrk="1" hangingPunct="1"/>
            <a:r>
              <a:rPr lang="en-US" sz="2000" b="0" dirty="0">
                <a:latin typeface="Calibri" charset="0"/>
                <a:ea typeface="MS PGothic" charset="0"/>
              </a:rPr>
              <a:t>The FSF provides the following example to illustrate the case of license compatibility:</a:t>
            </a:r>
            <a:endParaRPr lang="en-US" sz="2000" b="0" i="1" dirty="0">
              <a:latin typeface="Calibri" charset="0"/>
              <a:ea typeface="MS PGothic" charset="0"/>
            </a:endParaRPr>
          </a:p>
          <a:p>
            <a:pPr lvl="1" eaLnBrk="1" hangingPunct="1">
              <a:buFont typeface="Arial" charset="0"/>
              <a:buNone/>
            </a:pPr>
            <a:r>
              <a:rPr lang="en-US" sz="2000" i="1" dirty="0">
                <a:latin typeface="Calibri" charset="0"/>
                <a:ea typeface="MS PGothic" charset="0"/>
              </a:rPr>
              <a:t>	</a:t>
            </a:r>
            <a:r>
              <a:rPr lang="en-US" sz="2000" b="1" i="1" dirty="0">
                <a:solidFill>
                  <a:srgbClr val="009900"/>
                </a:solidFill>
                <a:latin typeface="Calibri" charset="0"/>
                <a:ea typeface="MS PGothic" charset="0"/>
              </a:rPr>
              <a:t>A license p is </a:t>
            </a:r>
            <a:r>
              <a:rPr lang="en-US" sz="2000" b="1" dirty="0">
                <a:solidFill>
                  <a:srgbClr val="009900"/>
                </a:solidFill>
                <a:latin typeface="Calibri" charset="0"/>
                <a:ea typeface="MS PGothic" charset="0"/>
              </a:rPr>
              <a:t>compatible with</a:t>
            </a:r>
            <a:r>
              <a:rPr lang="en-US" sz="2000" b="1" i="1" dirty="0">
                <a:solidFill>
                  <a:srgbClr val="009900"/>
                </a:solidFill>
                <a:latin typeface="Calibri" charset="0"/>
                <a:ea typeface="MS PGothic" charset="0"/>
              </a:rPr>
              <a:t> a license q (or is </a:t>
            </a:r>
            <a:r>
              <a:rPr lang="en-US" sz="2000" b="1" dirty="0">
                <a:solidFill>
                  <a:srgbClr val="009900"/>
                </a:solidFill>
                <a:latin typeface="Calibri" charset="0"/>
                <a:ea typeface="MS PGothic" charset="0"/>
              </a:rPr>
              <a:t>q-compatible</a:t>
            </a:r>
            <a:r>
              <a:rPr lang="en-US" sz="2000" b="1" i="1" dirty="0">
                <a:solidFill>
                  <a:srgbClr val="009900"/>
                </a:solidFill>
                <a:latin typeface="Calibri" charset="0"/>
                <a:ea typeface="MS PGothic" charset="0"/>
              </a:rPr>
              <a:t>) if</a:t>
            </a:r>
          </a:p>
          <a:p>
            <a:pPr lvl="1" eaLnBrk="1" hangingPunct="1">
              <a:buFont typeface="Arial" charset="0"/>
              <a:buNone/>
            </a:pPr>
            <a:r>
              <a:rPr lang="en-US" sz="2000" b="1" i="1" dirty="0">
                <a:solidFill>
                  <a:srgbClr val="009900"/>
                </a:solidFill>
                <a:latin typeface="Calibri" charset="0"/>
                <a:ea typeface="MS PGothic" charset="0"/>
              </a:rPr>
              <a:t>	A work licensed under p can be distributed under the terms of q.</a:t>
            </a:r>
          </a:p>
          <a:p>
            <a:pPr eaLnBrk="1" hangingPunct="1"/>
            <a:r>
              <a:rPr lang="en-US" sz="2000" b="0" dirty="0">
                <a:latin typeface="Calibri" charset="0"/>
                <a:ea typeface="MS PGothic" charset="0"/>
              </a:rPr>
              <a:t>Example:</a:t>
            </a:r>
          </a:p>
          <a:p>
            <a:pPr lvl="1" eaLnBrk="1" hangingPunct="1"/>
            <a:r>
              <a:rPr lang="en-US" sz="1600" dirty="0">
                <a:latin typeface="Calibri" charset="0"/>
                <a:ea typeface="MS PGothic" charset="0"/>
              </a:rPr>
              <a:t>The X11 license is compatible with the GPL version 2, because works licensed under the X11 license, can be distributed under the terms of the GPL.</a:t>
            </a:r>
          </a:p>
        </p:txBody>
      </p:sp>
    </p:spTree>
    <p:extLst>
      <p:ext uri="{BB962C8B-B14F-4D97-AF65-F5344CB8AC3E}">
        <p14:creationId xmlns:p14="http://schemas.microsoft.com/office/powerpoint/2010/main" val="1446976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p:cNvSpPr>
          <p:nvPr>
            <p:ph type="title"/>
          </p:nvPr>
        </p:nvSpPr>
        <p:spPr/>
        <p:txBody>
          <a:bodyPr/>
          <a:lstStyle/>
          <a:p>
            <a:pPr eaLnBrk="1" hangingPunct="1"/>
            <a:r>
              <a:rPr lang="en-US">
                <a:latin typeface="Calibri" charset="0"/>
                <a:ea typeface="MS PGothic" charset="0"/>
              </a:rPr>
              <a:t>GPL Compatibility</a:t>
            </a:r>
          </a:p>
        </p:txBody>
      </p:sp>
      <p:sp>
        <p:nvSpPr>
          <p:cNvPr id="39938" name="Rectangle 3"/>
          <p:cNvSpPr>
            <a:spLocks noGrp="1"/>
          </p:cNvSpPr>
          <p:nvPr>
            <p:ph idx="1"/>
          </p:nvPr>
        </p:nvSpPr>
        <p:spPr>
          <a:xfrm>
            <a:off x="1752600" y="685800"/>
            <a:ext cx="8458200" cy="5839544"/>
          </a:xfrm>
        </p:spPr>
        <p:txBody>
          <a:bodyPr>
            <a:noAutofit/>
          </a:bodyPr>
          <a:lstStyle/>
          <a:p>
            <a:pPr eaLnBrk="1" hangingPunct="1"/>
            <a:r>
              <a:rPr lang="en-US" sz="2000" b="0" dirty="0">
                <a:latin typeface="Calibri" charset="0"/>
                <a:ea typeface="MS PGothic" charset="0"/>
              </a:rPr>
              <a:t>GPL compatibility refers to the situation of determining if a certain license has compatible terms with the GPL. </a:t>
            </a:r>
          </a:p>
          <a:p>
            <a:pPr eaLnBrk="1" hangingPunct="1"/>
            <a:r>
              <a:rPr lang="en-US" sz="2000" b="0" dirty="0">
                <a:latin typeface="Calibri" charset="0"/>
                <a:ea typeface="MS PGothic" charset="0"/>
              </a:rPr>
              <a:t>Many of the FOSS licenses, such as the BSD license and the LGPL, are GPL-compatible, meaning that their source code can be combined with a source code that is licensed under the GPL without conflict; the new program resulting from the combination would have to be licensed under the GPL applied. </a:t>
            </a:r>
          </a:p>
          <a:p>
            <a:pPr eaLnBrk="1" hangingPunct="1"/>
            <a:r>
              <a:rPr lang="en-US" sz="2000" b="0" dirty="0">
                <a:latin typeface="Calibri" charset="0"/>
                <a:ea typeface="MS PGothic" charset="0"/>
              </a:rPr>
              <a:t>Other FOSS and proprietary software licenses are not GPL-compatible since they have conflicting terms and conditions. </a:t>
            </a:r>
          </a:p>
          <a:p>
            <a:pPr eaLnBrk="1" hangingPunct="1"/>
            <a:r>
              <a:rPr lang="en-US" sz="2000" b="0" dirty="0">
                <a:solidFill>
                  <a:srgbClr val="009900"/>
                </a:solidFill>
                <a:latin typeface="Calibri" charset="0"/>
                <a:ea typeface="MS PGothic" charset="0"/>
              </a:rPr>
              <a:t>Reference:</a:t>
            </a:r>
            <a:r>
              <a:rPr lang="en-US" sz="2000" b="0" dirty="0">
                <a:latin typeface="Calibri" charset="0"/>
                <a:ea typeface="MS PGothic" charset="0"/>
              </a:rPr>
              <a:t> http://</a:t>
            </a:r>
            <a:r>
              <a:rPr lang="en-US" sz="2000" b="0" dirty="0" err="1">
                <a:latin typeface="Calibri" charset="0"/>
                <a:ea typeface="MS PGothic" charset="0"/>
              </a:rPr>
              <a:t>www.fsf.org</a:t>
            </a:r>
            <a:r>
              <a:rPr lang="en-US" sz="2000" b="0" dirty="0">
                <a:latin typeface="Calibri" charset="0"/>
                <a:ea typeface="MS PGothic" charset="0"/>
              </a:rPr>
              <a:t>/licensing/licenses/</a:t>
            </a:r>
          </a:p>
        </p:txBody>
      </p:sp>
    </p:spTree>
    <p:extLst>
      <p:ext uri="{BB962C8B-B14F-4D97-AF65-F5344CB8AC3E}">
        <p14:creationId xmlns:p14="http://schemas.microsoft.com/office/powerpoint/2010/main" val="1232595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normAutofit/>
          </a:bodyPr>
          <a:lstStyle/>
          <a:p>
            <a:r>
              <a:rPr lang="en-US" dirty="0">
                <a:latin typeface="Calibri" charset="0"/>
                <a:ea typeface="MS PGothic" charset="0"/>
              </a:rPr>
              <a:t>How are the various GNU licenses compatible with each other?</a:t>
            </a:r>
          </a:p>
        </p:txBody>
      </p:sp>
      <p:pic>
        <p:nvPicPr>
          <p:cNvPr id="62468" name="Picture 5" descr="Frequently Asked Questions about the GNU Licenses - GNU Project - Free Software Foundation  FSF -19073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5560" y="681990"/>
            <a:ext cx="7848872" cy="5843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8233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sz="half" idx="1"/>
          </p:nvPr>
        </p:nvSpPr>
        <p:spPr/>
        <p:txBody>
          <a:bodyPr vert="horz" lIns="91440" tIns="45720" rIns="91440" bIns="45720" rtlCol="0" anchor="t">
            <a:normAutofit fontScale="92500" lnSpcReduction="10000"/>
          </a:bodyPr>
          <a:lstStyle/>
          <a:p>
            <a:pPr marL="514350" indent="-514350">
              <a:buFont typeface="+mj-lt"/>
              <a:buAutoNum type="arabicPeriod"/>
            </a:pPr>
            <a:r>
              <a:rPr lang="EN-US" dirty="0"/>
              <a:t>What is Intellectual Property?</a:t>
            </a:r>
          </a:p>
          <a:p>
            <a:pPr marL="514350" indent="-514350">
              <a:buFont typeface="+mj-lt"/>
              <a:buAutoNum type="arabicPeriod"/>
            </a:pPr>
            <a:r>
              <a:rPr lang="EN-US" dirty="0"/>
              <a:t>Definitions and Concepts Deep Dive</a:t>
            </a:r>
          </a:p>
          <a:p>
            <a:pPr marL="514350" indent="-514350">
              <a:buFont typeface="+mj-lt"/>
              <a:buAutoNum type="arabicPeriod"/>
            </a:pPr>
            <a:r>
              <a:rPr lang="EN-US" dirty="0"/>
              <a:t>Introduction to Open Source Licenses</a:t>
            </a:r>
          </a:p>
          <a:p>
            <a:pPr marL="514350" indent="-514350">
              <a:buFont typeface="+mj-lt"/>
              <a:buAutoNum type="arabicPeriod"/>
            </a:pPr>
            <a:r>
              <a:rPr lang="EN-US" dirty="0"/>
              <a:t>Introduction to Open Source Compliance</a:t>
            </a:r>
          </a:p>
          <a:p>
            <a:pPr marL="514350" indent="-514350">
              <a:buFont typeface="+mj-lt"/>
              <a:buAutoNum type="arabicPeriod"/>
            </a:pPr>
            <a:r>
              <a:rPr lang="EN-US" dirty="0"/>
              <a:t>Running an Open Source Review: Summary</a:t>
            </a:r>
          </a:p>
          <a:p>
            <a:pPr marL="514350" indent="-514350">
              <a:buFont typeface="+mj-lt"/>
              <a:buAutoNum type="arabicPeriod"/>
            </a:pPr>
            <a:r>
              <a:rPr lang="EN-US" dirty="0"/>
              <a:t>Running an Open Source Review: Analysis Steps</a:t>
            </a:r>
          </a:p>
        </p:txBody>
      </p:sp>
      <p:sp>
        <p:nvSpPr>
          <p:cNvPr id="4" name="Content Placeholder 3"/>
          <p:cNvSpPr>
            <a:spLocks noGrp="1"/>
          </p:cNvSpPr>
          <p:nvPr>
            <p:ph sz="half" idx="2"/>
          </p:nvPr>
        </p:nvSpPr>
        <p:spPr/>
        <p:txBody>
          <a:bodyPr vert="horz" lIns="91440" tIns="45720" rIns="91440" bIns="45720" rtlCol="0" anchor="t">
            <a:normAutofit fontScale="92500" lnSpcReduction="10000"/>
          </a:bodyPr>
          <a:lstStyle/>
          <a:p>
            <a:pPr marL="514350" indent="-514350">
              <a:buFont typeface="+mj-lt"/>
              <a:buAutoNum type="arabicPeriod" startAt="7"/>
            </a:pPr>
            <a:r>
              <a:rPr lang="x-none" dirty="0"/>
              <a:t>End to End Compliance Management</a:t>
            </a:r>
          </a:p>
          <a:p>
            <a:pPr marL="514350" indent="-514350">
              <a:buFont typeface="+mj-lt"/>
              <a:buAutoNum type="arabicPeriod" startAt="7"/>
            </a:pPr>
            <a:r>
              <a:rPr lang="x-none" dirty="0"/>
              <a:t>Compliance Failures</a:t>
            </a:r>
          </a:p>
          <a:p>
            <a:pPr marL="514350" indent="-514350">
              <a:buFont typeface="+mj-lt"/>
              <a:buAutoNum type="arabicPeriod" startAt="7"/>
            </a:pPr>
            <a:r>
              <a:rPr lang="x-none" dirty="0"/>
              <a:t>GPL Violations 101</a:t>
            </a:r>
          </a:p>
          <a:p>
            <a:pPr marL="514350" indent="-514350">
              <a:buFont typeface="+mj-lt"/>
              <a:buAutoNum type="arabicPeriod" startAt="7"/>
            </a:pPr>
            <a:r>
              <a:rPr lang="x-none" dirty="0"/>
              <a:t>Lessons Learned from Disputes</a:t>
            </a:r>
          </a:p>
          <a:p>
            <a:pPr marL="514350" indent="-514350">
              <a:buFont typeface="+mj-lt"/>
              <a:buAutoNum type="arabicPeriod" startAt="7"/>
            </a:pPr>
            <a:r>
              <a:rPr lang="x-none" dirty="0"/>
              <a:t>General Guidelines</a:t>
            </a:r>
          </a:p>
          <a:p>
            <a:pPr marL="514350" indent="-514350">
              <a:buFont typeface="+mj-lt"/>
              <a:buAutoNum type="arabicPeriod" startAt="7"/>
            </a:pPr>
            <a:r>
              <a:rPr lang="en-US" dirty="0"/>
              <a:t>Summary</a:t>
            </a:r>
            <a:endParaRPr lang="x-none" dirty="0"/>
          </a:p>
        </p:txBody>
      </p:sp>
    </p:spTree>
    <p:extLst>
      <p:ext uri="{BB962C8B-B14F-4D97-AF65-F5344CB8AC3E}">
        <p14:creationId xmlns:p14="http://schemas.microsoft.com/office/powerpoint/2010/main" val="316582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p:cNvSpPr>
          <p:nvPr>
            <p:ph type="title"/>
          </p:nvPr>
        </p:nvSpPr>
        <p:spPr/>
        <p:txBody>
          <a:bodyPr/>
          <a:lstStyle/>
          <a:p>
            <a:pPr eaLnBrk="1" hangingPunct="1"/>
            <a:r>
              <a:rPr lang="en-US">
                <a:latin typeface="Calibri" charset="0"/>
                <a:ea typeface="MS PGothic" charset="0"/>
              </a:rPr>
              <a:t>Dual licensing</a:t>
            </a:r>
          </a:p>
        </p:txBody>
      </p:sp>
      <p:sp>
        <p:nvSpPr>
          <p:cNvPr id="40962" name="Rectangle 3"/>
          <p:cNvSpPr>
            <a:spLocks noGrp="1"/>
          </p:cNvSpPr>
          <p:nvPr>
            <p:ph idx="1"/>
          </p:nvPr>
        </p:nvSpPr>
        <p:spPr>
          <a:xfrm>
            <a:off x="1752600" y="685800"/>
            <a:ext cx="8458200" cy="5263480"/>
          </a:xfrm>
        </p:spPr>
        <p:txBody>
          <a:bodyPr>
            <a:normAutofit/>
          </a:bodyPr>
          <a:lstStyle/>
          <a:p>
            <a:pPr eaLnBrk="1" hangingPunct="1"/>
            <a:r>
              <a:rPr lang="en-US" sz="2400" b="0" dirty="0">
                <a:latin typeface="Calibri" charset="0"/>
                <a:ea typeface="MS PGothic" charset="0"/>
              </a:rPr>
              <a:t>Dual licensing refers to the practice of distributing software under two different sets of terms and conditions. </a:t>
            </a:r>
          </a:p>
          <a:p>
            <a:pPr eaLnBrk="1" hangingPunct="1"/>
            <a:endParaRPr lang="en-US" sz="2400" b="0" dirty="0">
              <a:latin typeface="Calibri" charset="0"/>
              <a:ea typeface="MS PGothic" charset="0"/>
            </a:endParaRPr>
          </a:p>
          <a:p>
            <a:pPr eaLnBrk="1" hangingPunct="1"/>
            <a:r>
              <a:rPr lang="en-US" sz="2400" b="0" dirty="0">
                <a:latin typeface="Calibri" charset="0"/>
                <a:ea typeface="MS PGothic" charset="0"/>
              </a:rPr>
              <a:t>When software is dual licensed, recipients can choose which terms they want to use or distribute the software under.  </a:t>
            </a:r>
          </a:p>
          <a:p>
            <a:pPr eaLnBrk="1" hangingPunct="1"/>
            <a:endParaRPr lang="en-US" sz="2400" b="0" dirty="0">
              <a:latin typeface="Calibri" charset="0"/>
              <a:ea typeface="MS PGothic" charset="0"/>
            </a:endParaRPr>
          </a:p>
          <a:p>
            <a:pPr eaLnBrk="1" hangingPunct="1"/>
            <a:r>
              <a:rPr lang="en-US" sz="2400" b="0" dirty="0">
                <a:latin typeface="Calibri" charset="0"/>
                <a:ea typeface="MS PGothic" charset="0"/>
              </a:rPr>
              <a:t>Example: MySQL	</a:t>
            </a:r>
          </a:p>
          <a:p>
            <a:pPr lvl="1" eaLnBrk="1" hangingPunct="1"/>
            <a:r>
              <a:rPr lang="en-US" sz="1800" dirty="0">
                <a:latin typeface="Calibri" charset="0"/>
                <a:ea typeface="MS PGothic" charset="0"/>
              </a:rPr>
              <a:t>MySQL is available under a dual license model: Commercial or GPL.</a:t>
            </a:r>
            <a:endParaRPr lang="en-US" sz="1800" i="1" dirty="0">
              <a:latin typeface="Calibri" charset="0"/>
              <a:ea typeface="MS PGothic" charset="0"/>
            </a:endParaRPr>
          </a:p>
        </p:txBody>
      </p:sp>
    </p:spTree>
    <p:extLst>
      <p:ext uri="{BB962C8B-B14F-4D97-AF65-F5344CB8AC3E}">
        <p14:creationId xmlns:p14="http://schemas.microsoft.com/office/powerpoint/2010/main" val="7898686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p:cNvSpPr>
          <p:nvPr>
            <p:ph type="title"/>
          </p:nvPr>
        </p:nvSpPr>
        <p:spPr/>
        <p:txBody>
          <a:bodyPr/>
          <a:lstStyle/>
          <a:p>
            <a:pPr eaLnBrk="1" hangingPunct="1"/>
            <a:r>
              <a:rPr lang="en-US" dirty="0">
                <a:latin typeface="Calibri" charset="0"/>
                <a:ea typeface="MS PGothic" charset="0"/>
              </a:rPr>
              <a:t>Notices</a:t>
            </a:r>
          </a:p>
        </p:txBody>
      </p:sp>
      <p:sp>
        <p:nvSpPr>
          <p:cNvPr id="41986" name="Rectangle 3"/>
          <p:cNvSpPr>
            <a:spLocks noGrp="1"/>
          </p:cNvSpPr>
          <p:nvPr>
            <p:ph idx="1"/>
          </p:nvPr>
        </p:nvSpPr>
        <p:spPr>
          <a:xfrm>
            <a:off x="293077" y="685800"/>
            <a:ext cx="11441723" cy="5867400"/>
          </a:xfrm>
        </p:spPr>
        <p:txBody>
          <a:bodyPr>
            <a:normAutofit fontScale="70000" lnSpcReduction="20000"/>
          </a:bodyPr>
          <a:lstStyle/>
          <a:p>
            <a:pPr eaLnBrk="1" hangingPunct="1"/>
            <a:r>
              <a:rPr lang="en-US" sz="2400" dirty="0">
                <a:latin typeface="Calibri" charset="0"/>
                <a:ea typeface="MS PGothic" charset="0"/>
              </a:rPr>
              <a:t>Attribution notice </a:t>
            </a:r>
            <a:r>
              <a:rPr lang="en-US" sz="2400" b="0" dirty="0">
                <a:latin typeface="Calibri" charset="0"/>
                <a:ea typeface="MS PGothic" charset="0"/>
              </a:rPr>
              <a:t>- a notice included in the product release that acknowledges the identity of the original authors of the FOSS included in the product.</a:t>
            </a:r>
          </a:p>
          <a:p>
            <a:r>
              <a:rPr lang="en-US" sz="2400" dirty="0">
                <a:latin typeface="Calibri" charset="0"/>
                <a:ea typeface="MS PGothic" charset="0"/>
              </a:rPr>
              <a:t>Copyright notice </a:t>
            </a:r>
            <a:r>
              <a:rPr lang="en-US" sz="2400" b="0" dirty="0">
                <a:latin typeface="Calibri" charset="0"/>
                <a:ea typeface="MS PGothic" charset="0"/>
              </a:rPr>
              <a:t>- an identifier placed on copies of the work to inform the world of copyright ownership. </a:t>
            </a:r>
            <a:r>
              <a:rPr lang="en-US" sz="2400" b="0" dirty="0">
                <a:solidFill>
                  <a:prstClr val="black"/>
                </a:solidFill>
                <a:latin typeface="Calibri" charset="0"/>
                <a:ea typeface="MS PGothic" charset="0"/>
              </a:rPr>
              <a:t>Example: </a:t>
            </a:r>
            <a:r>
              <a:rPr lang="en-US" dirty="0">
                <a:solidFill>
                  <a:srgbClr val="009900"/>
                </a:solidFill>
                <a:latin typeface="Calibri" charset="0"/>
                <a:ea typeface="MS PGothic" charset="0"/>
              </a:rPr>
              <a:t>Copyright © Ibrahim Haddad (2011). All Rights Reserved.</a:t>
            </a:r>
            <a:endParaRPr lang="en-US" sz="2400" b="0" dirty="0">
              <a:latin typeface="Calibri" charset="0"/>
              <a:ea typeface="MS PGothic" charset="0"/>
            </a:endParaRPr>
          </a:p>
          <a:p>
            <a:r>
              <a:rPr lang="en-US" sz="2400" dirty="0">
                <a:latin typeface="Calibri" charset="0"/>
                <a:ea typeface="MS PGothic" charset="0"/>
              </a:rPr>
              <a:t>License notice </a:t>
            </a:r>
            <a:r>
              <a:rPr lang="en-US" sz="2400" b="0" dirty="0">
                <a:latin typeface="Calibri" charset="0"/>
                <a:ea typeface="MS PGothic" charset="0"/>
              </a:rPr>
              <a:t>- a notice that acknowledges the license terms and conditions of the FOSS included in the product.</a:t>
            </a:r>
          </a:p>
          <a:p>
            <a:r>
              <a:rPr lang="en-US" sz="2400" dirty="0">
                <a:latin typeface="Calibri" charset="0"/>
                <a:ea typeface="MS PGothic" charset="0"/>
              </a:rPr>
              <a:t>Modification notice -</a:t>
            </a:r>
            <a:r>
              <a:rPr lang="en-US" sz="2400" b="0" dirty="0">
                <a:latin typeface="Calibri" charset="0"/>
                <a:ea typeface="MS PGothic" charset="0"/>
              </a:rPr>
              <a:t> a notice of the modifications made to the source code in a change log file, such as those required by the GPL and LGPL.  Example of a modification notice at the beginning of the source code file:</a:t>
            </a:r>
            <a:endParaRPr lang="en-US" sz="2800" b="0" dirty="0">
              <a:latin typeface="Calibri" charset="0"/>
              <a:ea typeface="MS PGothic" charset="0"/>
            </a:endParaRPr>
          </a:p>
          <a:p>
            <a:pPr>
              <a:buNone/>
            </a:pPr>
            <a:r>
              <a:rPr lang="en-US" sz="2400" dirty="0">
                <a:solidFill>
                  <a:srgbClr val="009900"/>
                </a:solidFill>
                <a:latin typeface="Calibri" charset="0"/>
                <a:ea typeface="MS PGothic" charset="0"/>
              </a:rPr>
              <a:t>	/* </a:t>
            </a:r>
          </a:p>
          <a:p>
            <a:pPr>
              <a:buNone/>
            </a:pPr>
            <a:r>
              <a:rPr lang="en-US" sz="2400" dirty="0">
                <a:solidFill>
                  <a:srgbClr val="009900"/>
                </a:solidFill>
                <a:latin typeface="Calibri" charset="0"/>
                <a:ea typeface="MS PGothic" charset="0"/>
              </a:rPr>
              <a:t>	* Date		Author		Comment</a:t>
            </a:r>
          </a:p>
          <a:p>
            <a:pPr>
              <a:buNone/>
            </a:pPr>
            <a:r>
              <a:rPr lang="en-US" sz="2400" dirty="0">
                <a:solidFill>
                  <a:srgbClr val="009900"/>
                </a:solidFill>
                <a:latin typeface="Calibri" charset="0"/>
                <a:ea typeface="MS PGothic" charset="0"/>
              </a:rPr>
              <a:t>	* ------		---------		--------------</a:t>
            </a:r>
          </a:p>
          <a:p>
            <a:pPr>
              <a:buNone/>
            </a:pPr>
            <a:r>
              <a:rPr lang="en-US" sz="2400" dirty="0">
                <a:solidFill>
                  <a:srgbClr val="009900"/>
                </a:solidFill>
                <a:latin typeface="Calibri" charset="0"/>
                <a:ea typeface="MS PGothic" charset="0"/>
              </a:rPr>
              <a:t>	* 01/05/2010	Ibrahim Haddad	Fixed memory leak in </a:t>
            </a:r>
            <a:r>
              <a:rPr lang="en-US" sz="2400" dirty="0" err="1">
                <a:solidFill>
                  <a:srgbClr val="009900"/>
                </a:solidFill>
                <a:latin typeface="Calibri" charset="0"/>
                <a:ea typeface="MS PGothic" charset="0"/>
              </a:rPr>
              <a:t>FastForward</a:t>
            </a:r>
            <a:r>
              <a:rPr lang="en-US" sz="2400" dirty="0">
                <a:solidFill>
                  <a:srgbClr val="009900"/>
                </a:solidFill>
                <a:latin typeface="Calibri" charset="0"/>
                <a:ea typeface="MS PGothic" charset="0"/>
              </a:rPr>
              <a:t>()</a:t>
            </a:r>
          </a:p>
          <a:p>
            <a:pPr>
              <a:buNone/>
            </a:pPr>
            <a:r>
              <a:rPr lang="en-US" sz="2400" dirty="0">
                <a:solidFill>
                  <a:srgbClr val="009900"/>
                </a:solidFill>
                <a:latin typeface="Calibri" charset="0"/>
                <a:ea typeface="MS PGothic" charset="0"/>
              </a:rPr>
              <a:t>	*/</a:t>
            </a:r>
          </a:p>
        </p:txBody>
      </p:sp>
    </p:spTree>
    <p:extLst>
      <p:ext uri="{BB962C8B-B14F-4D97-AF65-F5344CB8AC3E}">
        <p14:creationId xmlns:p14="http://schemas.microsoft.com/office/powerpoint/2010/main" val="23897922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5" name="Rectangle 2"/>
          <p:cNvSpPr>
            <a:spLocks noGrp="1"/>
          </p:cNvSpPr>
          <p:nvPr>
            <p:ph type="title"/>
          </p:nvPr>
        </p:nvSpPr>
        <p:spPr/>
        <p:txBody>
          <a:bodyPr/>
          <a:lstStyle/>
          <a:p>
            <a:pPr eaLnBrk="1" hangingPunct="1"/>
            <a:r>
              <a:rPr lang="en-US">
                <a:latin typeface="Calibri" charset="0"/>
                <a:ea typeface="MS PGothic" charset="0"/>
              </a:rPr>
              <a:t>Attribution Notice</a:t>
            </a:r>
          </a:p>
        </p:txBody>
      </p:sp>
      <p:sp>
        <p:nvSpPr>
          <p:cNvPr id="41986" name="Rectangle 3"/>
          <p:cNvSpPr>
            <a:spLocks noGrp="1"/>
          </p:cNvSpPr>
          <p:nvPr>
            <p:ph idx="1"/>
          </p:nvPr>
        </p:nvSpPr>
        <p:spPr>
          <a:xfrm>
            <a:off x="1752600" y="685800"/>
            <a:ext cx="8458200" cy="5263480"/>
          </a:xfrm>
        </p:spPr>
        <p:txBody>
          <a:bodyPr>
            <a:normAutofit/>
          </a:bodyPr>
          <a:lstStyle/>
          <a:p>
            <a:pPr eaLnBrk="1" hangingPunct="1"/>
            <a:r>
              <a:rPr lang="en-US" sz="2400" b="0" dirty="0">
                <a:latin typeface="Calibri" charset="0"/>
                <a:ea typeface="MS PGothic" charset="0"/>
              </a:rPr>
              <a:t>An attribution notice is a notice included in the product documentation that acknowledges the identity of the original authors of the FOSS included in the product.</a:t>
            </a:r>
          </a:p>
        </p:txBody>
      </p:sp>
    </p:spTree>
    <p:extLst>
      <p:ext uri="{BB962C8B-B14F-4D97-AF65-F5344CB8AC3E}">
        <p14:creationId xmlns:p14="http://schemas.microsoft.com/office/powerpoint/2010/main" val="1529733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pPr eaLnBrk="1" hangingPunct="1"/>
            <a:r>
              <a:rPr lang="en-US">
                <a:latin typeface="Calibri" charset="0"/>
                <a:ea typeface="MS PGothic" charset="0"/>
              </a:rPr>
              <a:t>Copyright Notice</a:t>
            </a:r>
          </a:p>
        </p:txBody>
      </p:sp>
      <p:sp>
        <p:nvSpPr>
          <p:cNvPr id="43010" name="Content Placeholder 2"/>
          <p:cNvSpPr>
            <a:spLocks noGrp="1"/>
          </p:cNvSpPr>
          <p:nvPr>
            <p:ph idx="1"/>
          </p:nvPr>
        </p:nvSpPr>
        <p:spPr>
          <a:xfrm>
            <a:off x="1752600" y="685800"/>
            <a:ext cx="8458200" cy="3895696"/>
          </a:xfrm>
        </p:spPr>
        <p:txBody>
          <a:bodyPr/>
          <a:lstStyle/>
          <a:p>
            <a:pPr eaLnBrk="1" hangingPunct="1"/>
            <a:r>
              <a:rPr lang="en-US" sz="2400" b="0" dirty="0">
                <a:latin typeface="Calibri" charset="0"/>
                <a:ea typeface="MS PGothic" charset="0"/>
              </a:rPr>
              <a:t>A copyright notice is an identifier placed on copies of the work to inform the world of copyright ownership.</a:t>
            </a:r>
          </a:p>
          <a:p>
            <a:pPr marL="0" indent="0">
              <a:buNone/>
            </a:pPr>
            <a:endParaRPr lang="en-US" sz="2400" b="0" dirty="0">
              <a:latin typeface="Calibri" charset="0"/>
              <a:ea typeface="MS PGothic" charset="0"/>
            </a:endParaRPr>
          </a:p>
          <a:p>
            <a:pPr eaLnBrk="1" hangingPunct="1"/>
            <a:r>
              <a:rPr lang="en-US" sz="2400" b="0" dirty="0">
                <a:latin typeface="Calibri" charset="0"/>
                <a:ea typeface="MS PGothic" charset="0"/>
              </a:rPr>
              <a:t>Example:</a:t>
            </a:r>
          </a:p>
          <a:p>
            <a:pPr lvl="1" eaLnBrk="1" hangingPunct="1">
              <a:buFont typeface="Arial" charset="0"/>
              <a:buNone/>
            </a:pPr>
            <a:r>
              <a:rPr lang="en-US" sz="1800" dirty="0">
                <a:solidFill>
                  <a:srgbClr val="009900"/>
                </a:solidFill>
                <a:latin typeface="Calibri" charset="0"/>
                <a:ea typeface="MS PGothic" charset="0"/>
              </a:rPr>
              <a:t>Copyright © Ibrahim Haddad (2011). All Rights Reserved.</a:t>
            </a:r>
          </a:p>
          <a:p>
            <a:pPr eaLnBrk="1" hangingPunct="1"/>
            <a:endParaRPr lang="en-US" sz="2400" b="0" dirty="0">
              <a:latin typeface="Calibri" charset="0"/>
              <a:ea typeface="MS PGothic" charset="0"/>
            </a:endParaRPr>
          </a:p>
        </p:txBody>
      </p:sp>
    </p:spTree>
    <p:extLst>
      <p:ext uri="{BB962C8B-B14F-4D97-AF65-F5344CB8AC3E}">
        <p14:creationId xmlns:p14="http://schemas.microsoft.com/office/powerpoint/2010/main" val="12703319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3" name="Rectangle 2"/>
          <p:cNvSpPr>
            <a:spLocks noGrp="1"/>
          </p:cNvSpPr>
          <p:nvPr>
            <p:ph type="title"/>
          </p:nvPr>
        </p:nvSpPr>
        <p:spPr/>
        <p:txBody>
          <a:bodyPr/>
          <a:lstStyle/>
          <a:p>
            <a:pPr eaLnBrk="1" hangingPunct="1"/>
            <a:r>
              <a:rPr lang="en-US">
                <a:latin typeface="Calibri" charset="0"/>
                <a:ea typeface="MS PGothic" charset="0"/>
              </a:rPr>
              <a:t>License Notice</a:t>
            </a:r>
          </a:p>
        </p:txBody>
      </p:sp>
      <p:sp>
        <p:nvSpPr>
          <p:cNvPr id="44034" name="Rectangle 3"/>
          <p:cNvSpPr>
            <a:spLocks noGrp="1"/>
          </p:cNvSpPr>
          <p:nvPr>
            <p:ph idx="1"/>
          </p:nvPr>
        </p:nvSpPr>
        <p:spPr>
          <a:xfrm>
            <a:off x="1752600" y="685800"/>
            <a:ext cx="8458200" cy="5695528"/>
          </a:xfrm>
        </p:spPr>
        <p:txBody>
          <a:bodyPr>
            <a:noAutofit/>
          </a:bodyPr>
          <a:lstStyle/>
          <a:p>
            <a:pPr eaLnBrk="1" hangingPunct="1">
              <a:lnSpc>
                <a:spcPct val="80000"/>
              </a:lnSpc>
            </a:pPr>
            <a:r>
              <a:rPr lang="en-US" sz="2000" b="0" dirty="0">
                <a:latin typeface="Calibri" charset="0"/>
                <a:ea typeface="MS PGothic" charset="0"/>
              </a:rPr>
              <a:t>A license notice is a notice that acknowledges the license terms and conditions of the FOSS included in the product.</a:t>
            </a:r>
          </a:p>
          <a:p>
            <a:pPr marL="0" indent="0">
              <a:lnSpc>
                <a:spcPct val="80000"/>
              </a:lnSpc>
              <a:buNone/>
            </a:pPr>
            <a:endParaRPr lang="en-US" sz="2000" b="0" dirty="0">
              <a:latin typeface="Calibri" charset="0"/>
              <a:ea typeface="MS PGothic" charset="0"/>
            </a:endParaRPr>
          </a:p>
        </p:txBody>
      </p:sp>
    </p:spTree>
    <p:extLst>
      <p:ext uri="{BB962C8B-B14F-4D97-AF65-F5344CB8AC3E}">
        <p14:creationId xmlns:p14="http://schemas.microsoft.com/office/powerpoint/2010/main" val="1861105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7" name="Rectangle 2"/>
          <p:cNvSpPr>
            <a:spLocks noGrp="1"/>
          </p:cNvSpPr>
          <p:nvPr>
            <p:ph type="title"/>
          </p:nvPr>
        </p:nvSpPr>
        <p:spPr/>
        <p:txBody>
          <a:bodyPr/>
          <a:lstStyle/>
          <a:p>
            <a:pPr eaLnBrk="1" hangingPunct="1"/>
            <a:r>
              <a:rPr lang="en-US">
                <a:latin typeface="Calibri" charset="0"/>
                <a:ea typeface="MS PGothic" charset="0"/>
              </a:rPr>
              <a:t>Modification Notice</a:t>
            </a:r>
          </a:p>
        </p:txBody>
      </p:sp>
      <p:sp>
        <p:nvSpPr>
          <p:cNvPr id="45058" name="Rectangle 3"/>
          <p:cNvSpPr>
            <a:spLocks noGrp="1"/>
          </p:cNvSpPr>
          <p:nvPr>
            <p:ph idx="1"/>
          </p:nvPr>
        </p:nvSpPr>
        <p:spPr>
          <a:xfrm>
            <a:off x="1752600" y="685800"/>
            <a:ext cx="8458200" cy="5623520"/>
          </a:xfrm>
        </p:spPr>
        <p:txBody>
          <a:bodyPr>
            <a:normAutofit fontScale="92500" lnSpcReduction="10000"/>
          </a:bodyPr>
          <a:lstStyle/>
          <a:p>
            <a:pPr eaLnBrk="1" hangingPunct="1"/>
            <a:r>
              <a:rPr lang="en-US" b="0" dirty="0">
                <a:latin typeface="Calibri" charset="0"/>
                <a:ea typeface="MS PGothic" charset="0"/>
              </a:rPr>
              <a:t>A modification notice is a notice of the modifications made to the source code in a change log file, such as those required by the GPL and LGPL. </a:t>
            </a:r>
          </a:p>
          <a:p>
            <a:pPr eaLnBrk="1" hangingPunct="1"/>
            <a:endParaRPr lang="en-US" b="0" dirty="0">
              <a:latin typeface="Calibri" charset="0"/>
              <a:ea typeface="MS PGothic" charset="0"/>
            </a:endParaRPr>
          </a:p>
          <a:p>
            <a:pPr eaLnBrk="1" hangingPunct="1"/>
            <a:r>
              <a:rPr lang="en-US" b="0" dirty="0">
                <a:latin typeface="Calibri" charset="0"/>
                <a:ea typeface="MS PGothic" charset="0"/>
              </a:rPr>
              <a:t>Example of a modification notice at the beginning of the source code file:</a:t>
            </a:r>
          </a:p>
          <a:p>
            <a:pPr eaLnBrk="1" hangingPunct="1">
              <a:buFont typeface="Arial" charset="0"/>
              <a:buNone/>
            </a:pPr>
            <a:endParaRPr lang="en-US" sz="2000" b="0" dirty="0">
              <a:latin typeface="Calibri" charset="0"/>
              <a:ea typeface="MS PGothic" charset="0"/>
            </a:endParaRPr>
          </a:p>
          <a:p>
            <a:pPr eaLnBrk="1" hangingPunct="1">
              <a:buFont typeface="Arial" charset="0"/>
              <a:buNone/>
            </a:pPr>
            <a:r>
              <a:rPr lang="en-US" dirty="0">
                <a:solidFill>
                  <a:srgbClr val="009900"/>
                </a:solidFill>
                <a:latin typeface="Calibri" charset="0"/>
                <a:ea typeface="MS PGothic" charset="0"/>
              </a:rPr>
              <a:t>	/* </a:t>
            </a:r>
          </a:p>
          <a:p>
            <a:pPr eaLnBrk="1" hangingPunct="1">
              <a:buFont typeface="Arial" charset="0"/>
              <a:buNone/>
            </a:pPr>
            <a:r>
              <a:rPr lang="en-US" dirty="0">
                <a:solidFill>
                  <a:srgbClr val="009900"/>
                </a:solidFill>
                <a:latin typeface="Calibri" charset="0"/>
                <a:ea typeface="MS PGothic" charset="0"/>
              </a:rPr>
              <a:t>	* Date		Author		Comment</a:t>
            </a:r>
          </a:p>
          <a:p>
            <a:pPr eaLnBrk="1" hangingPunct="1">
              <a:buFont typeface="Arial" charset="0"/>
              <a:buNone/>
            </a:pPr>
            <a:r>
              <a:rPr lang="en-US" dirty="0">
                <a:solidFill>
                  <a:srgbClr val="009900"/>
                </a:solidFill>
                <a:latin typeface="Calibri" charset="0"/>
                <a:ea typeface="MS PGothic" charset="0"/>
              </a:rPr>
              <a:t>	* ------		---------		--------------</a:t>
            </a:r>
          </a:p>
          <a:p>
            <a:pPr eaLnBrk="1" hangingPunct="1">
              <a:buFont typeface="Arial" charset="0"/>
              <a:buNone/>
            </a:pPr>
            <a:r>
              <a:rPr lang="en-US" dirty="0">
                <a:solidFill>
                  <a:srgbClr val="009900"/>
                </a:solidFill>
                <a:latin typeface="Calibri" charset="0"/>
                <a:ea typeface="MS PGothic" charset="0"/>
              </a:rPr>
              <a:t>	* 01/05/2010	Ibrahim Haddad	Fixed memory leak in </a:t>
            </a:r>
            <a:r>
              <a:rPr lang="en-US" dirty="0" err="1">
                <a:solidFill>
                  <a:srgbClr val="009900"/>
                </a:solidFill>
                <a:latin typeface="Calibri" charset="0"/>
                <a:ea typeface="MS PGothic" charset="0"/>
              </a:rPr>
              <a:t>FastForward</a:t>
            </a:r>
            <a:r>
              <a:rPr lang="en-US" dirty="0">
                <a:solidFill>
                  <a:srgbClr val="009900"/>
                </a:solidFill>
                <a:latin typeface="Calibri" charset="0"/>
                <a:ea typeface="MS PGothic" charset="0"/>
              </a:rPr>
              <a:t>()</a:t>
            </a:r>
          </a:p>
          <a:p>
            <a:pPr eaLnBrk="1" hangingPunct="1">
              <a:buFont typeface="Arial" charset="0"/>
              <a:buNone/>
            </a:pPr>
            <a:r>
              <a:rPr lang="en-US" dirty="0">
                <a:solidFill>
                  <a:srgbClr val="009900"/>
                </a:solidFill>
                <a:latin typeface="Calibri" charset="0"/>
                <a:ea typeface="MS PGothic" charset="0"/>
              </a:rPr>
              <a:t>	*</a:t>
            </a:r>
          </a:p>
          <a:p>
            <a:pPr eaLnBrk="1" hangingPunct="1">
              <a:buFont typeface="Arial" charset="0"/>
              <a:buNone/>
            </a:pPr>
            <a:r>
              <a:rPr lang="en-US" dirty="0">
                <a:solidFill>
                  <a:srgbClr val="009900"/>
                </a:solidFill>
                <a:latin typeface="Calibri" charset="0"/>
                <a:ea typeface="MS PGothic" charset="0"/>
              </a:rPr>
              <a:t>	*/</a:t>
            </a:r>
          </a:p>
        </p:txBody>
      </p:sp>
    </p:spTree>
    <p:extLst>
      <p:ext uri="{BB962C8B-B14F-4D97-AF65-F5344CB8AC3E}">
        <p14:creationId xmlns:p14="http://schemas.microsoft.com/office/powerpoint/2010/main" val="12237397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dirty="0">
                <a:latin typeface="Calibri" charset="0"/>
                <a:ea typeface="ＭＳ Ｐゴシック" charset="0"/>
              </a:rPr>
              <a:t>Check Your Understanding</a:t>
            </a:r>
          </a:p>
        </p:txBody>
      </p:sp>
      <p:sp>
        <p:nvSpPr>
          <p:cNvPr id="29698" name="Content Placeholder 2"/>
          <p:cNvSpPr>
            <a:spLocks noGrp="1"/>
          </p:cNvSpPr>
          <p:nvPr>
            <p:ph idx="1"/>
          </p:nvPr>
        </p:nvSpPr>
        <p:spPr>
          <a:xfrm>
            <a:off x="304800" y="685800"/>
            <a:ext cx="11277600" cy="5914537"/>
          </a:xfrm>
        </p:spPr>
        <p:txBody>
          <a:bodyPr>
            <a:noAutofit/>
          </a:bodyPr>
          <a:lstStyle/>
          <a:p>
            <a:pPr marL="0" indent="0">
              <a:buNone/>
            </a:pPr>
            <a:endParaRPr lang="en-US" sz="2400" b="0" dirty="0">
              <a:latin typeface="Calibri" charset="0"/>
              <a:ea typeface="ＭＳ Ｐゴシック" charset="0"/>
            </a:endParaRPr>
          </a:p>
        </p:txBody>
      </p:sp>
    </p:spTree>
    <p:extLst>
      <p:ext uri="{BB962C8B-B14F-4D97-AF65-F5344CB8AC3E}">
        <p14:creationId xmlns:p14="http://schemas.microsoft.com/office/powerpoint/2010/main" val="9436455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Chapter 3</a:t>
            </a:r>
          </a:p>
        </p:txBody>
      </p:sp>
      <p:sp>
        <p:nvSpPr>
          <p:cNvPr id="3" name="Text Placeholder 2"/>
          <p:cNvSpPr>
            <a:spLocks noGrp="1"/>
          </p:cNvSpPr>
          <p:nvPr>
            <p:ph type="body" idx="1"/>
          </p:nvPr>
        </p:nvSpPr>
        <p:spPr/>
        <p:txBody>
          <a:bodyPr/>
          <a:lstStyle/>
          <a:p>
            <a:r>
              <a:rPr lang="en-US" dirty="0">
                <a:latin typeface="Calibri" charset="0"/>
                <a:ea typeface="MS PGothic" charset="0"/>
              </a:rPr>
              <a:t>Introduction to Open Source Licenses</a:t>
            </a:r>
            <a:endParaRPr lang="en-US" dirty="0"/>
          </a:p>
        </p:txBody>
      </p:sp>
    </p:spTree>
    <p:extLst>
      <p:ext uri="{BB962C8B-B14F-4D97-AF65-F5344CB8AC3E}">
        <p14:creationId xmlns:p14="http://schemas.microsoft.com/office/powerpoint/2010/main" val="3149427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1" name="Rectangle 2"/>
          <p:cNvSpPr>
            <a:spLocks noGrp="1"/>
          </p:cNvSpPr>
          <p:nvPr>
            <p:ph type="title"/>
          </p:nvPr>
        </p:nvSpPr>
        <p:spPr/>
        <p:txBody>
          <a:bodyPr/>
          <a:lstStyle/>
          <a:p>
            <a:pPr eaLnBrk="1" hangingPunct="1"/>
            <a:r>
              <a:rPr lang="en-US">
                <a:latin typeface="Calibri" charset="0"/>
                <a:ea typeface="MS PGothic" charset="0"/>
              </a:rPr>
              <a:t>Content</a:t>
            </a:r>
          </a:p>
        </p:txBody>
      </p:sp>
      <p:sp>
        <p:nvSpPr>
          <p:cNvPr id="20482" name="Rectangle 3"/>
          <p:cNvSpPr>
            <a:spLocks noGrp="1"/>
          </p:cNvSpPr>
          <p:nvPr>
            <p:ph idx="1"/>
          </p:nvPr>
        </p:nvSpPr>
        <p:spPr>
          <a:xfrm>
            <a:off x="304800" y="685800"/>
            <a:ext cx="11277600" cy="1359104"/>
          </a:xfrm>
        </p:spPr>
        <p:txBody>
          <a:bodyPr/>
          <a:lstStyle/>
          <a:p>
            <a:pPr eaLnBrk="1" hangingPunct="1"/>
            <a:r>
              <a:rPr lang="en-US">
                <a:latin typeface="Calibri" charset="0"/>
                <a:ea typeface="MS PGothic" charset="0"/>
              </a:rPr>
              <a:t>Terms and Definitions</a:t>
            </a:r>
          </a:p>
          <a:p>
            <a:pPr eaLnBrk="1" hangingPunct="1"/>
            <a:r>
              <a:rPr lang="en-US">
                <a:latin typeface="Calibri" charset="0"/>
                <a:ea typeface="MS PGothic" charset="0"/>
              </a:rPr>
              <a:t>License Obligations – GPL example </a:t>
            </a:r>
          </a:p>
        </p:txBody>
      </p:sp>
    </p:spTree>
    <p:extLst>
      <p:ext uri="{BB962C8B-B14F-4D97-AF65-F5344CB8AC3E}">
        <p14:creationId xmlns:p14="http://schemas.microsoft.com/office/powerpoint/2010/main" val="1482563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p:cNvSpPr>
          <p:nvPr>
            <p:ph type="title"/>
          </p:nvPr>
        </p:nvSpPr>
        <p:spPr/>
        <p:txBody>
          <a:bodyPr/>
          <a:lstStyle/>
          <a:p>
            <a:pPr eaLnBrk="1" hangingPunct="1"/>
            <a:r>
              <a:rPr lang="en-US">
                <a:latin typeface="Calibri" charset="0"/>
                <a:ea typeface="MS PGothic" charset="0"/>
              </a:rPr>
              <a:t>Open Source Software Licenses </a:t>
            </a:r>
          </a:p>
        </p:txBody>
      </p:sp>
      <p:sp>
        <p:nvSpPr>
          <p:cNvPr id="21506" name="Rectangle 3"/>
          <p:cNvSpPr>
            <a:spLocks noGrp="1"/>
          </p:cNvSpPr>
          <p:nvPr>
            <p:ph idx="1"/>
          </p:nvPr>
        </p:nvSpPr>
        <p:spPr>
          <a:xfrm>
            <a:off x="1752600" y="685800"/>
            <a:ext cx="8458200" cy="5407496"/>
          </a:xfrm>
        </p:spPr>
        <p:txBody>
          <a:bodyPr>
            <a:noAutofit/>
          </a:bodyPr>
          <a:lstStyle/>
          <a:p>
            <a:pPr eaLnBrk="1" hangingPunct="1"/>
            <a:r>
              <a:rPr lang="en-US" sz="2400" dirty="0">
                <a:latin typeface="Calibri" charset="0"/>
                <a:ea typeface="MS PGothic" charset="0"/>
              </a:rPr>
              <a:t>In general, OSS licenses makes the source code available under terms that allow for modification and redistribution without having to pay the original author. </a:t>
            </a:r>
          </a:p>
          <a:p>
            <a:pPr eaLnBrk="1" hangingPunct="1"/>
            <a:endParaRPr lang="en-US" sz="2400" dirty="0">
              <a:latin typeface="Calibri" charset="0"/>
              <a:ea typeface="MS PGothic" charset="0"/>
            </a:endParaRPr>
          </a:p>
          <a:p>
            <a:pPr eaLnBrk="1" hangingPunct="1"/>
            <a:r>
              <a:rPr lang="en-US" sz="2400" dirty="0">
                <a:latin typeface="Calibri" charset="0"/>
                <a:ea typeface="MS PGothic" charset="0"/>
              </a:rPr>
              <a:t>OSS licenses may have restrictions such as  requirements related to attributions, copyright statement preservation, providing a written offer to make the source code available, or others. </a:t>
            </a:r>
          </a:p>
          <a:p>
            <a:pPr eaLnBrk="1" hangingPunct="1"/>
            <a:endParaRPr lang="en-US" sz="2400" dirty="0">
              <a:latin typeface="Calibri" charset="0"/>
              <a:ea typeface="MS PGothic" charset="0"/>
            </a:endParaRPr>
          </a:p>
          <a:p>
            <a:pPr eaLnBrk="1" hangingPunct="1"/>
            <a:endParaRPr lang="en-US" sz="2400" dirty="0">
              <a:latin typeface="Calibri" charset="0"/>
              <a:ea typeface="MS PGothic" charset="0"/>
            </a:endParaRPr>
          </a:p>
        </p:txBody>
      </p:sp>
    </p:spTree>
    <p:extLst>
      <p:ext uri="{BB962C8B-B14F-4D97-AF65-F5344CB8AC3E}">
        <p14:creationId xmlns:p14="http://schemas.microsoft.com/office/powerpoint/2010/main" val="662956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Chapter 1</a:t>
            </a:r>
          </a:p>
        </p:txBody>
      </p:sp>
      <p:sp>
        <p:nvSpPr>
          <p:cNvPr id="3" name="Text Placeholder 2"/>
          <p:cNvSpPr>
            <a:spLocks noGrp="1"/>
          </p:cNvSpPr>
          <p:nvPr>
            <p:ph type="body" idx="1"/>
          </p:nvPr>
        </p:nvSpPr>
        <p:spPr/>
        <p:txBody>
          <a:bodyPr/>
          <a:lstStyle/>
          <a:p>
            <a:r>
              <a:rPr lang="en-US" dirty="0"/>
              <a:t>What is Intellectual Property?</a:t>
            </a:r>
          </a:p>
        </p:txBody>
      </p:sp>
    </p:spTree>
    <p:extLst>
      <p:ext uri="{BB962C8B-B14F-4D97-AF65-F5344CB8AC3E}">
        <p14:creationId xmlns:p14="http://schemas.microsoft.com/office/powerpoint/2010/main" val="14770501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17781" y="1246002"/>
            <a:ext cx="11756443" cy="4876801"/>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19276" tIns="59638" rIns="119276" bIns="59638" rtlCol="0" anchor="ctr"/>
          <a:lstStyle/>
          <a:p>
            <a:pPr algn="ctr"/>
            <a:endParaRPr lang="en-US"/>
          </a:p>
        </p:txBody>
      </p:sp>
      <p:sp>
        <p:nvSpPr>
          <p:cNvPr id="4" name="Title 3"/>
          <p:cNvSpPr>
            <a:spLocks noGrp="1"/>
          </p:cNvSpPr>
          <p:nvPr>
            <p:ph type="title"/>
          </p:nvPr>
        </p:nvSpPr>
        <p:spPr/>
        <p:txBody>
          <a:bodyPr>
            <a:normAutofit/>
          </a:bodyPr>
          <a:lstStyle/>
          <a:p>
            <a:r>
              <a:rPr lang="en-US" dirty="0"/>
              <a:t>“Types” of Open Source Licenses</a:t>
            </a:r>
            <a:endParaRPr lang="en-GB" dirty="0"/>
          </a:p>
        </p:txBody>
      </p:sp>
      <p:sp>
        <p:nvSpPr>
          <p:cNvPr id="5" name="Content Placeholder 4"/>
          <p:cNvSpPr>
            <a:spLocks noGrp="1"/>
          </p:cNvSpPr>
          <p:nvPr>
            <p:ph sz="half" idx="4294967295"/>
          </p:nvPr>
        </p:nvSpPr>
        <p:spPr>
          <a:xfrm>
            <a:off x="609600" y="1492250"/>
            <a:ext cx="4724401" cy="4679950"/>
          </a:xfrm>
        </p:spPr>
        <p:txBody>
          <a:bodyPr/>
          <a:lstStyle/>
          <a:p>
            <a:pPr marL="0" indent="0">
              <a:buNone/>
            </a:pPr>
            <a:r>
              <a:rPr lang="en-US" b="1" dirty="0">
                <a:solidFill>
                  <a:schemeClr val="tx2"/>
                </a:solidFill>
              </a:rPr>
              <a:t>    Permissive </a:t>
            </a:r>
          </a:p>
          <a:p>
            <a:r>
              <a:rPr lang="en-US" dirty="0"/>
              <a:t>License requirements are minimal (retain notice; include copy of license)</a:t>
            </a:r>
          </a:p>
          <a:p>
            <a:r>
              <a:rPr lang="en-US" dirty="0"/>
              <a:t>Broad grant of rights (with no conditions for particular licensing terms)</a:t>
            </a:r>
          </a:p>
          <a:p>
            <a:endParaRPr lang="en-US" dirty="0"/>
          </a:p>
          <a:p>
            <a:endParaRPr lang="en-GB" dirty="0"/>
          </a:p>
        </p:txBody>
      </p:sp>
      <p:sp>
        <p:nvSpPr>
          <p:cNvPr id="3" name="Rounded Rectangle 2"/>
          <p:cNvSpPr/>
          <p:nvPr/>
        </p:nvSpPr>
        <p:spPr>
          <a:xfrm>
            <a:off x="5690607" y="1449201"/>
            <a:ext cx="6120393" cy="4470400"/>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119276" tIns="59638" rIns="119276" bIns="59638" rtlCol="0" anchor="ctr"/>
          <a:lstStyle/>
          <a:p>
            <a:pPr algn="ctr"/>
            <a:endParaRPr lang="en-US"/>
          </a:p>
        </p:txBody>
      </p:sp>
      <p:sp>
        <p:nvSpPr>
          <p:cNvPr id="6" name="Content Placeholder 5"/>
          <p:cNvSpPr>
            <a:spLocks noGrp="1"/>
          </p:cNvSpPr>
          <p:nvPr>
            <p:ph sz="half" idx="4294967295"/>
          </p:nvPr>
        </p:nvSpPr>
        <p:spPr>
          <a:xfrm>
            <a:off x="5791200" y="1492250"/>
            <a:ext cx="6096000" cy="4679950"/>
          </a:xfrm>
        </p:spPr>
        <p:txBody>
          <a:bodyPr>
            <a:normAutofit/>
          </a:bodyPr>
          <a:lstStyle/>
          <a:p>
            <a:pPr marL="0" indent="0">
              <a:buNone/>
            </a:pPr>
            <a:r>
              <a:rPr lang="en-US" b="1" dirty="0">
                <a:solidFill>
                  <a:schemeClr val="accent5"/>
                </a:solidFill>
              </a:rPr>
              <a:t>    </a:t>
            </a:r>
            <a:r>
              <a:rPr lang="en-US" b="1" dirty="0" err="1">
                <a:solidFill>
                  <a:schemeClr val="accent3"/>
                </a:solidFill>
              </a:rPr>
              <a:t>Copyleft</a:t>
            </a:r>
            <a:endParaRPr lang="en-US" b="1" dirty="0">
              <a:solidFill>
                <a:schemeClr val="accent3"/>
              </a:solidFill>
            </a:endParaRPr>
          </a:p>
          <a:p>
            <a:r>
              <a:rPr lang="en-US" dirty="0">
                <a:solidFill>
                  <a:schemeClr val="bg1">
                    <a:lumMod val="95000"/>
                  </a:schemeClr>
                </a:solidFill>
              </a:rPr>
              <a:t>Source code must be made available for binary distribution</a:t>
            </a:r>
          </a:p>
          <a:p>
            <a:r>
              <a:rPr lang="en-US" dirty="0">
                <a:solidFill>
                  <a:schemeClr val="bg1">
                    <a:lumMod val="95000"/>
                  </a:schemeClr>
                </a:solidFill>
              </a:rPr>
              <a:t>Original work, any modifications, any derivative work must remain under same license</a:t>
            </a:r>
          </a:p>
          <a:p>
            <a:pPr lvl="1">
              <a:buClr>
                <a:schemeClr val="accent5"/>
              </a:buClr>
            </a:pPr>
            <a:r>
              <a:rPr lang="en-US" dirty="0">
                <a:solidFill>
                  <a:schemeClr val="bg1">
                    <a:lumMod val="95000"/>
                  </a:schemeClr>
                </a:solidFill>
              </a:rPr>
              <a:t>Entire derivative work or only modified files</a:t>
            </a:r>
          </a:p>
          <a:p>
            <a:endParaRPr lang="en-GB" dirty="0"/>
          </a:p>
        </p:txBody>
      </p:sp>
    </p:spTree>
    <p:extLst>
      <p:ext uri="{BB962C8B-B14F-4D97-AF65-F5344CB8AC3E}">
        <p14:creationId xmlns:p14="http://schemas.microsoft.com/office/powerpoint/2010/main" val="1165188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500"/>
                                        <p:tgtEl>
                                          <p:spTgt spid="6">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fade">
                                      <p:cBhvr>
                                        <p:cTn id="16" dur="500"/>
                                        <p:tgtEl>
                                          <p:spTgt spid="6">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17781" y="1246002"/>
            <a:ext cx="11756443" cy="4876801"/>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19276" tIns="59638" rIns="119276" bIns="59638" rtlCol="0" anchor="ctr"/>
          <a:lstStyle/>
          <a:p>
            <a:pPr algn="ctr"/>
            <a:endParaRPr lang="en-US"/>
          </a:p>
        </p:txBody>
      </p:sp>
      <p:sp>
        <p:nvSpPr>
          <p:cNvPr id="4" name="Title 3"/>
          <p:cNvSpPr>
            <a:spLocks noGrp="1"/>
          </p:cNvSpPr>
          <p:nvPr>
            <p:ph type="title"/>
          </p:nvPr>
        </p:nvSpPr>
        <p:spPr/>
        <p:txBody>
          <a:bodyPr>
            <a:normAutofit/>
          </a:bodyPr>
          <a:lstStyle/>
          <a:p>
            <a:r>
              <a:rPr lang="en-US" dirty="0"/>
              <a:t>“Types” of Open Source Licenses</a:t>
            </a:r>
            <a:endParaRPr lang="en-GB" dirty="0"/>
          </a:p>
        </p:txBody>
      </p:sp>
      <p:sp>
        <p:nvSpPr>
          <p:cNvPr id="5" name="Content Placeholder 4"/>
          <p:cNvSpPr>
            <a:spLocks noGrp="1"/>
          </p:cNvSpPr>
          <p:nvPr>
            <p:ph sz="half" idx="4294967295"/>
          </p:nvPr>
        </p:nvSpPr>
        <p:spPr>
          <a:xfrm>
            <a:off x="990600" y="1492250"/>
            <a:ext cx="3990180" cy="4679950"/>
          </a:xfrm>
        </p:spPr>
        <p:txBody>
          <a:bodyPr/>
          <a:lstStyle/>
          <a:p>
            <a:pPr marL="0" indent="0">
              <a:buNone/>
            </a:pPr>
            <a:r>
              <a:rPr lang="en-US" b="1" dirty="0">
                <a:solidFill>
                  <a:schemeClr val="tx2"/>
                </a:solidFill>
              </a:rPr>
              <a:t>Permissive </a:t>
            </a:r>
          </a:p>
          <a:p>
            <a:r>
              <a:rPr lang="en-US" dirty="0"/>
              <a:t>MIT</a:t>
            </a:r>
          </a:p>
          <a:p>
            <a:r>
              <a:rPr lang="en-US" dirty="0"/>
              <a:t>BSD</a:t>
            </a:r>
          </a:p>
          <a:p>
            <a:r>
              <a:rPr lang="en-US" dirty="0"/>
              <a:t>Apache 1.1</a:t>
            </a:r>
          </a:p>
          <a:p>
            <a:r>
              <a:rPr lang="en-US" dirty="0"/>
              <a:t>Apache 2.0</a:t>
            </a:r>
          </a:p>
          <a:p>
            <a:endParaRPr lang="en-US" dirty="0"/>
          </a:p>
          <a:p>
            <a:endParaRPr lang="en-US" dirty="0"/>
          </a:p>
          <a:p>
            <a:endParaRPr lang="en-GB" dirty="0"/>
          </a:p>
        </p:txBody>
      </p:sp>
      <p:sp>
        <p:nvSpPr>
          <p:cNvPr id="3" name="Rounded Rectangle 2"/>
          <p:cNvSpPr/>
          <p:nvPr/>
        </p:nvSpPr>
        <p:spPr>
          <a:xfrm>
            <a:off x="5690607" y="1449201"/>
            <a:ext cx="5979570" cy="4470400"/>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119276" tIns="59638" rIns="119276" bIns="59638" rtlCol="0" anchor="ctr"/>
          <a:lstStyle/>
          <a:p>
            <a:pPr algn="ctr"/>
            <a:endParaRPr lang="en-US"/>
          </a:p>
        </p:txBody>
      </p:sp>
      <p:sp>
        <p:nvSpPr>
          <p:cNvPr id="6" name="Content Placeholder 5"/>
          <p:cNvSpPr>
            <a:spLocks noGrp="1"/>
          </p:cNvSpPr>
          <p:nvPr>
            <p:ph sz="half" idx="4294967295"/>
          </p:nvPr>
        </p:nvSpPr>
        <p:spPr>
          <a:xfrm>
            <a:off x="6400801" y="1524000"/>
            <a:ext cx="5548313" cy="4679950"/>
          </a:xfrm>
        </p:spPr>
        <p:txBody>
          <a:bodyPr/>
          <a:lstStyle/>
          <a:p>
            <a:pPr marL="0" indent="0">
              <a:buNone/>
            </a:pPr>
            <a:r>
              <a:rPr lang="en-US" b="1" dirty="0" err="1">
                <a:solidFill>
                  <a:srgbClr val="9BBB59"/>
                </a:solidFill>
              </a:rPr>
              <a:t>Copyleft</a:t>
            </a:r>
            <a:endParaRPr lang="en-US" b="1" dirty="0">
              <a:solidFill>
                <a:srgbClr val="9BBB59"/>
              </a:solidFill>
            </a:endParaRPr>
          </a:p>
          <a:p>
            <a:r>
              <a:rPr lang="en-US" dirty="0">
                <a:solidFill>
                  <a:schemeClr val="bg1">
                    <a:lumMod val="95000"/>
                  </a:schemeClr>
                </a:solidFill>
              </a:rPr>
              <a:t>MPL</a:t>
            </a:r>
          </a:p>
          <a:p>
            <a:r>
              <a:rPr lang="en-US" dirty="0">
                <a:solidFill>
                  <a:schemeClr val="bg1">
                    <a:lumMod val="95000"/>
                  </a:schemeClr>
                </a:solidFill>
              </a:rPr>
              <a:t>CDDL</a:t>
            </a:r>
          </a:p>
          <a:p>
            <a:r>
              <a:rPr lang="en-US" dirty="0">
                <a:solidFill>
                  <a:schemeClr val="bg1">
                    <a:lumMod val="95000"/>
                  </a:schemeClr>
                </a:solidFill>
              </a:rPr>
              <a:t>LGPL</a:t>
            </a:r>
          </a:p>
          <a:p>
            <a:r>
              <a:rPr lang="en-US" dirty="0">
                <a:solidFill>
                  <a:schemeClr val="bg1">
                    <a:lumMod val="95000"/>
                  </a:schemeClr>
                </a:solidFill>
              </a:rPr>
              <a:t>GPL</a:t>
            </a:r>
          </a:p>
          <a:p>
            <a:r>
              <a:rPr lang="en-US" dirty="0">
                <a:solidFill>
                  <a:schemeClr val="bg1">
                    <a:lumMod val="95000"/>
                  </a:schemeClr>
                </a:solidFill>
              </a:rPr>
              <a:t>AGPL</a:t>
            </a:r>
          </a:p>
          <a:p>
            <a:endParaRPr lang="en-GB" dirty="0"/>
          </a:p>
        </p:txBody>
      </p:sp>
    </p:spTree>
    <p:extLst>
      <p:ext uri="{BB962C8B-B14F-4D97-AF65-F5344CB8AC3E}">
        <p14:creationId xmlns:p14="http://schemas.microsoft.com/office/powerpoint/2010/main" val="39757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500"/>
                                        <p:tgtEl>
                                          <p:spTgt spid="6">
                                            <p:txEl>
                                              <p:pRg st="1" end="1"/>
                                            </p:tx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500"/>
                                        <p:tgtEl>
                                          <p:spTgt spid="6">
                                            <p:txEl>
                                              <p:pRg st="3" end="3"/>
                                            </p:txEl>
                                          </p:spTgt>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fade">
                                      <p:cBhvr>
                                        <p:cTn id="25" dur="500"/>
                                        <p:tgtEl>
                                          <p:spTgt spid="6">
                                            <p:txEl>
                                              <p:pRg st="4" end="4"/>
                                            </p:txEl>
                                          </p:spTgt>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Effect transition="in" filter="fade">
                                      <p:cBhvr>
                                        <p:cTn id="29"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29" name="Rectangle 2"/>
          <p:cNvSpPr>
            <a:spLocks noGrp="1"/>
          </p:cNvSpPr>
          <p:nvPr>
            <p:ph type="title"/>
          </p:nvPr>
        </p:nvSpPr>
        <p:spPr/>
        <p:txBody>
          <a:bodyPr/>
          <a:lstStyle/>
          <a:p>
            <a:pPr eaLnBrk="1" hangingPunct="1"/>
            <a:r>
              <a:rPr lang="en-US">
                <a:latin typeface="Calibri" charset="0"/>
                <a:ea typeface="MS PGothic" charset="0"/>
              </a:rPr>
              <a:t>Impact of FOSS Licenses</a:t>
            </a:r>
          </a:p>
        </p:txBody>
      </p:sp>
      <p:sp>
        <p:nvSpPr>
          <p:cNvPr id="22530" name="Rectangle 3"/>
          <p:cNvSpPr>
            <a:spLocks noGrp="1"/>
          </p:cNvSpPr>
          <p:nvPr>
            <p:ph idx="1"/>
          </p:nvPr>
        </p:nvSpPr>
        <p:spPr>
          <a:xfrm>
            <a:off x="1752600" y="685800"/>
            <a:ext cx="8458200" cy="3589458"/>
          </a:xfrm>
        </p:spPr>
        <p:txBody>
          <a:bodyPr/>
          <a:lstStyle/>
          <a:p>
            <a:pPr eaLnBrk="1" hangingPunct="1"/>
            <a:r>
              <a:rPr lang="en-US" sz="2400" dirty="0">
                <a:latin typeface="Calibri" charset="0"/>
                <a:ea typeface="MS PGothic" charset="0"/>
              </a:rPr>
              <a:t>FOSS licenses </a:t>
            </a:r>
            <a:r>
              <a:rPr lang="en-US" sz="2400" i="1" dirty="0">
                <a:latin typeface="Calibri" charset="0"/>
                <a:ea typeface="MS PGothic" charset="0"/>
              </a:rPr>
              <a:t>may </a:t>
            </a:r>
            <a:r>
              <a:rPr lang="en-US" sz="2400" dirty="0">
                <a:latin typeface="Calibri" charset="0"/>
                <a:ea typeface="MS PGothic" charset="0"/>
              </a:rPr>
              <a:t>impact:</a:t>
            </a:r>
          </a:p>
          <a:p>
            <a:pPr lvl="1" eaLnBrk="1" hangingPunct="1"/>
            <a:r>
              <a:rPr lang="en-US" sz="2000" dirty="0">
                <a:latin typeface="Calibri" charset="0"/>
                <a:ea typeface="MS PGothic" charset="0"/>
              </a:rPr>
              <a:t>Use of the software</a:t>
            </a:r>
          </a:p>
          <a:p>
            <a:pPr lvl="1" eaLnBrk="1" hangingPunct="1"/>
            <a:r>
              <a:rPr lang="en-US" sz="2000" dirty="0">
                <a:latin typeface="Calibri" charset="0"/>
                <a:ea typeface="MS PGothic" charset="0"/>
              </a:rPr>
              <a:t>Modification of the software</a:t>
            </a:r>
          </a:p>
          <a:p>
            <a:pPr lvl="1" eaLnBrk="1" hangingPunct="1"/>
            <a:r>
              <a:rPr lang="en-US" sz="2000" dirty="0">
                <a:latin typeface="Calibri" charset="0"/>
                <a:ea typeface="MS PGothic" charset="0"/>
              </a:rPr>
              <a:t>Maintenance of the software</a:t>
            </a:r>
          </a:p>
          <a:p>
            <a:pPr lvl="1" eaLnBrk="1" hangingPunct="1"/>
            <a:r>
              <a:rPr lang="en-US" sz="2000" dirty="0">
                <a:latin typeface="Calibri" charset="0"/>
                <a:ea typeface="MS PGothic" charset="0"/>
              </a:rPr>
              <a:t>Distribution of the software and its derivatives</a:t>
            </a:r>
          </a:p>
          <a:p>
            <a:pPr lvl="1" eaLnBrk="1" hangingPunct="1"/>
            <a:r>
              <a:rPr lang="en-US" sz="2000" dirty="0">
                <a:latin typeface="Calibri" charset="0"/>
                <a:ea typeface="MS PGothic" charset="0"/>
              </a:rPr>
              <a:t>Intellectual property rights (IPR)</a:t>
            </a:r>
          </a:p>
          <a:p>
            <a:pPr eaLnBrk="1" hangingPunct="1"/>
            <a:endParaRPr lang="en-US" sz="2800" dirty="0">
              <a:latin typeface="Calibri" charset="0"/>
              <a:ea typeface="MS PGothic" charset="0"/>
            </a:endParaRPr>
          </a:p>
        </p:txBody>
      </p:sp>
    </p:spTree>
    <p:extLst>
      <p:ext uri="{BB962C8B-B14F-4D97-AF65-F5344CB8AC3E}">
        <p14:creationId xmlns:p14="http://schemas.microsoft.com/office/powerpoint/2010/main" val="8893936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3" name="Rectangle 4"/>
          <p:cNvSpPr>
            <a:spLocks noGrp="1"/>
          </p:cNvSpPr>
          <p:nvPr>
            <p:ph type="title"/>
          </p:nvPr>
        </p:nvSpPr>
        <p:spPr/>
        <p:txBody>
          <a:bodyPr/>
          <a:lstStyle/>
          <a:p>
            <a:pPr eaLnBrk="1" hangingPunct="1"/>
            <a:r>
              <a:rPr lang="en-US">
                <a:latin typeface="Calibri" charset="0"/>
                <a:ea typeface="MS PGothic" charset="0"/>
              </a:rPr>
              <a:t>Permissions Granted</a:t>
            </a:r>
          </a:p>
        </p:txBody>
      </p:sp>
      <p:sp>
        <p:nvSpPr>
          <p:cNvPr id="23554" name="Rectangle 5"/>
          <p:cNvSpPr>
            <a:spLocks noGrp="1"/>
          </p:cNvSpPr>
          <p:nvPr>
            <p:ph idx="1"/>
          </p:nvPr>
        </p:nvSpPr>
        <p:spPr>
          <a:xfrm>
            <a:off x="1752600" y="685800"/>
            <a:ext cx="8458200" cy="3416078"/>
          </a:xfrm>
        </p:spPr>
        <p:txBody>
          <a:bodyPr/>
          <a:lstStyle/>
          <a:p>
            <a:pPr eaLnBrk="1" hangingPunct="1"/>
            <a:r>
              <a:rPr lang="en-US" sz="2400" dirty="0">
                <a:latin typeface="Calibri" charset="0"/>
                <a:ea typeface="MS PGothic" charset="0"/>
              </a:rPr>
              <a:t>FOSS licenses </a:t>
            </a:r>
            <a:r>
              <a:rPr lang="en-US" sz="2400" i="1" dirty="0">
                <a:latin typeface="Calibri" charset="0"/>
                <a:ea typeface="MS PGothic" charset="0"/>
              </a:rPr>
              <a:t>may </a:t>
            </a:r>
            <a:r>
              <a:rPr lang="en-US" sz="2400" dirty="0">
                <a:latin typeface="Calibri" charset="0"/>
                <a:ea typeface="MS PGothic" charset="0"/>
              </a:rPr>
              <a:t>permit:</a:t>
            </a:r>
          </a:p>
          <a:p>
            <a:pPr lvl="1" eaLnBrk="1" hangingPunct="1"/>
            <a:r>
              <a:rPr lang="en-US" sz="2000" dirty="0">
                <a:latin typeface="Calibri" charset="0"/>
                <a:ea typeface="MS PGothic" charset="0"/>
              </a:rPr>
              <a:t>Modification of the source code</a:t>
            </a:r>
          </a:p>
          <a:p>
            <a:pPr lvl="1" eaLnBrk="1" hangingPunct="1"/>
            <a:r>
              <a:rPr lang="en-US" sz="2000" dirty="0">
                <a:latin typeface="Calibri" charset="0"/>
                <a:ea typeface="MS PGothic" charset="0"/>
              </a:rPr>
              <a:t>Recompilation of the software</a:t>
            </a:r>
          </a:p>
          <a:p>
            <a:pPr lvl="1" eaLnBrk="1" hangingPunct="1"/>
            <a:r>
              <a:rPr lang="en-US" sz="2000" dirty="0">
                <a:latin typeface="Calibri" charset="0"/>
                <a:ea typeface="MS PGothic" charset="0"/>
              </a:rPr>
              <a:t>Redistribution of the original source code, modified source code and/or binaries</a:t>
            </a:r>
          </a:p>
          <a:p>
            <a:pPr lvl="1" eaLnBrk="1" hangingPunct="1"/>
            <a:r>
              <a:rPr lang="en-US" sz="2000" dirty="0">
                <a:latin typeface="Calibri" charset="0"/>
                <a:ea typeface="MS PGothic" charset="0"/>
              </a:rPr>
              <a:t>Integration of the software with proprietary software</a:t>
            </a:r>
          </a:p>
          <a:p>
            <a:pPr lvl="1" eaLnBrk="1" hangingPunct="1"/>
            <a:r>
              <a:rPr lang="en-US" sz="2000" dirty="0">
                <a:latin typeface="Calibri" charset="0"/>
                <a:ea typeface="MS PGothic" charset="0"/>
              </a:rPr>
              <a:t>Redistribution of the resulting software as part of, or within, proprietary  products</a:t>
            </a:r>
          </a:p>
        </p:txBody>
      </p:sp>
    </p:spTree>
    <p:extLst>
      <p:ext uri="{BB962C8B-B14F-4D97-AF65-F5344CB8AC3E}">
        <p14:creationId xmlns:p14="http://schemas.microsoft.com/office/powerpoint/2010/main" val="15522369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7" name="Rectangle 2"/>
          <p:cNvSpPr>
            <a:spLocks noGrp="1"/>
          </p:cNvSpPr>
          <p:nvPr>
            <p:ph type="title"/>
          </p:nvPr>
        </p:nvSpPr>
        <p:spPr/>
        <p:txBody>
          <a:bodyPr/>
          <a:lstStyle/>
          <a:p>
            <a:pPr eaLnBrk="1" hangingPunct="1"/>
            <a:r>
              <a:rPr lang="en-US">
                <a:latin typeface="Calibri" charset="0"/>
                <a:ea typeface="MS PGothic" charset="0"/>
              </a:rPr>
              <a:t>Possible Imposed Conditions</a:t>
            </a:r>
          </a:p>
        </p:txBody>
      </p:sp>
      <p:sp>
        <p:nvSpPr>
          <p:cNvPr id="24578" name="Rectangle 3"/>
          <p:cNvSpPr>
            <a:spLocks noGrp="1"/>
          </p:cNvSpPr>
          <p:nvPr>
            <p:ph idx="1"/>
          </p:nvPr>
        </p:nvSpPr>
        <p:spPr>
          <a:xfrm>
            <a:off x="1752600" y="685800"/>
            <a:ext cx="8458200" cy="4327376"/>
          </a:xfrm>
        </p:spPr>
        <p:txBody>
          <a:bodyPr>
            <a:normAutofit/>
          </a:bodyPr>
          <a:lstStyle/>
          <a:p>
            <a:pPr eaLnBrk="1" hangingPunct="1"/>
            <a:r>
              <a:rPr lang="en-US" sz="2400" dirty="0">
                <a:latin typeface="Calibri" charset="0"/>
                <a:ea typeface="MS PGothic" charset="0"/>
              </a:rPr>
              <a:t>FOSS licenses </a:t>
            </a:r>
            <a:r>
              <a:rPr lang="en-US" sz="2400" i="1" dirty="0">
                <a:latin typeface="Calibri" charset="0"/>
                <a:ea typeface="MS PGothic" charset="0"/>
              </a:rPr>
              <a:t>may </a:t>
            </a:r>
            <a:r>
              <a:rPr lang="en-US" sz="2400" dirty="0">
                <a:latin typeface="Calibri" charset="0"/>
                <a:ea typeface="MS PGothic" charset="0"/>
              </a:rPr>
              <a:t>impose conditions that include one of more of the following:</a:t>
            </a:r>
          </a:p>
          <a:p>
            <a:pPr lvl="1" eaLnBrk="1" hangingPunct="1"/>
            <a:r>
              <a:rPr lang="en-US" sz="2000" dirty="0">
                <a:latin typeface="Calibri" charset="0"/>
                <a:ea typeface="MS PGothic" charset="0"/>
              </a:rPr>
              <a:t>Notification to the recipient that the software is licensed under the respective FOSS license</a:t>
            </a:r>
          </a:p>
          <a:p>
            <a:pPr lvl="1" eaLnBrk="1" hangingPunct="1"/>
            <a:r>
              <a:rPr lang="en-US" sz="2000" dirty="0">
                <a:latin typeface="Calibri" charset="0"/>
                <a:ea typeface="MS PGothic" charset="0"/>
              </a:rPr>
              <a:t>Source code distribution to the recipient of the software</a:t>
            </a:r>
          </a:p>
          <a:p>
            <a:pPr lvl="1" eaLnBrk="1" hangingPunct="1"/>
            <a:r>
              <a:rPr lang="en-US" sz="2000" dirty="0">
                <a:latin typeface="Calibri" charset="0"/>
                <a:ea typeface="MS PGothic" charset="0"/>
              </a:rPr>
              <a:t>Distribution of any integrated proprietary source code</a:t>
            </a:r>
          </a:p>
          <a:p>
            <a:pPr lvl="1" eaLnBrk="1" hangingPunct="1"/>
            <a:r>
              <a:rPr lang="en-US" sz="2000" dirty="0">
                <a:latin typeface="Calibri" charset="0"/>
                <a:ea typeface="MS PGothic" charset="0"/>
              </a:rPr>
              <a:t>Most FOSS licenses do not include any warranty or indemnity to customers</a:t>
            </a:r>
          </a:p>
        </p:txBody>
      </p:sp>
    </p:spTree>
    <p:extLst>
      <p:ext uri="{BB962C8B-B14F-4D97-AF65-F5344CB8AC3E}">
        <p14:creationId xmlns:p14="http://schemas.microsoft.com/office/powerpoint/2010/main" val="8151925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type="title"/>
          </p:nvPr>
        </p:nvSpPr>
        <p:spPr/>
        <p:txBody>
          <a:bodyPr/>
          <a:lstStyle/>
          <a:p>
            <a:pPr eaLnBrk="1" hangingPunct="1"/>
            <a:r>
              <a:rPr lang="en-US">
                <a:latin typeface="Calibri" charset="0"/>
                <a:ea typeface="MS PGothic" charset="0"/>
              </a:rPr>
              <a:t>OSI Approved OSS Licenses</a:t>
            </a:r>
          </a:p>
        </p:txBody>
      </p:sp>
      <p:sp>
        <p:nvSpPr>
          <p:cNvPr id="25602" name="Rectangle 3"/>
          <p:cNvSpPr>
            <a:spLocks noGrp="1"/>
          </p:cNvSpPr>
          <p:nvPr>
            <p:ph idx="1"/>
          </p:nvPr>
        </p:nvSpPr>
        <p:spPr>
          <a:xfrm>
            <a:off x="1752600" y="685800"/>
            <a:ext cx="8458200" cy="5407496"/>
          </a:xfrm>
        </p:spPr>
        <p:txBody>
          <a:bodyPr>
            <a:normAutofit lnSpcReduction="10000"/>
          </a:bodyPr>
          <a:lstStyle/>
          <a:p>
            <a:pPr eaLnBrk="1" hangingPunct="1"/>
            <a:r>
              <a:rPr lang="en-US" sz="2000" dirty="0">
                <a:latin typeface="Calibri" charset="0"/>
                <a:ea typeface="MS PGothic" charset="0"/>
              </a:rPr>
              <a:t>One popular set of open source software licenses are those approved by the Open Source Initiative (OSI) based on their Open Source Definition (OSD)</a:t>
            </a:r>
          </a:p>
          <a:p>
            <a:pPr eaLnBrk="1" hangingPunct="1"/>
            <a:endParaRPr lang="en-US" sz="2000" dirty="0">
              <a:latin typeface="Calibri" charset="0"/>
              <a:ea typeface="MS PGothic" charset="0"/>
            </a:endParaRPr>
          </a:p>
          <a:p>
            <a:pPr eaLnBrk="1" hangingPunct="1"/>
            <a:r>
              <a:rPr lang="en-US" sz="2000" dirty="0">
                <a:latin typeface="Calibri" charset="0"/>
                <a:ea typeface="MS PGothic" charset="0"/>
              </a:rPr>
              <a:t>Complete list of OSI-approved OSS licenses is available at </a:t>
            </a:r>
            <a:r>
              <a:rPr lang="en-US" sz="2000" dirty="0">
                <a:latin typeface="Calibri" charset="0"/>
                <a:ea typeface="MS PGothic" charset="0"/>
                <a:hlinkClick r:id="rId2"/>
              </a:rPr>
              <a:t>http://www.opensource.org/licenses/</a:t>
            </a:r>
            <a:endParaRPr lang="en-US" sz="2000" dirty="0">
              <a:latin typeface="Calibri" charset="0"/>
              <a:ea typeface="MS PGothic" charset="0"/>
            </a:endParaRPr>
          </a:p>
          <a:p>
            <a:pPr eaLnBrk="1" hangingPunct="1"/>
            <a:endParaRPr lang="en-US" sz="2000" dirty="0">
              <a:latin typeface="Calibri" charset="0"/>
              <a:ea typeface="MS PGothic" charset="0"/>
            </a:endParaRPr>
          </a:p>
          <a:p>
            <a:pPr eaLnBrk="1" hangingPunct="1"/>
            <a:r>
              <a:rPr lang="en-US" sz="2000" dirty="0">
                <a:latin typeface="Calibri" charset="0"/>
                <a:ea typeface="MS PGothic" charset="0"/>
              </a:rPr>
              <a:t>Note:</a:t>
            </a:r>
          </a:p>
          <a:p>
            <a:pPr lvl="1" eaLnBrk="1" hangingPunct="1"/>
            <a:r>
              <a:rPr lang="en-US" sz="1600" dirty="0">
                <a:latin typeface="Calibri" charset="0"/>
                <a:ea typeface="MS PGothic" charset="0"/>
              </a:rPr>
              <a:t>Many development organization with FOSS policies allow only (a subset) of the OSI Approved licenses without full legal review.  </a:t>
            </a:r>
          </a:p>
          <a:p>
            <a:pPr lvl="1" eaLnBrk="1" hangingPunct="1"/>
            <a:r>
              <a:rPr lang="en-US" sz="1600" dirty="0">
                <a:latin typeface="Calibri" charset="0"/>
                <a:ea typeface="MS PGothic" charset="0"/>
              </a:rPr>
              <a:t>This is because the licenses are well-known.</a:t>
            </a:r>
          </a:p>
          <a:p>
            <a:pPr eaLnBrk="1" hangingPunct="1"/>
            <a:endParaRPr lang="en-US" dirty="0">
              <a:latin typeface="Calibri" charset="0"/>
              <a:ea typeface="MS PGothic" charset="0"/>
            </a:endParaRPr>
          </a:p>
        </p:txBody>
      </p:sp>
    </p:spTree>
    <p:extLst>
      <p:ext uri="{BB962C8B-B14F-4D97-AF65-F5344CB8AC3E}">
        <p14:creationId xmlns:p14="http://schemas.microsoft.com/office/powerpoint/2010/main" val="21428859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NOT open source software?</a:t>
            </a:r>
            <a:endParaRPr lang="en-GB" dirty="0"/>
          </a:p>
        </p:txBody>
      </p:sp>
      <p:sp>
        <p:nvSpPr>
          <p:cNvPr id="3" name="Content Placeholder 2"/>
          <p:cNvSpPr>
            <a:spLocks noGrp="1"/>
          </p:cNvSpPr>
          <p:nvPr>
            <p:ph sz="half" idx="1"/>
          </p:nvPr>
        </p:nvSpPr>
        <p:spPr/>
        <p:txBody>
          <a:bodyPr/>
          <a:lstStyle/>
          <a:p>
            <a:r>
              <a:rPr lang="en-US" b="1" dirty="0"/>
              <a:t>Freeware</a:t>
            </a:r>
          </a:p>
          <a:p>
            <a:pPr lvl="1"/>
            <a:r>
              <a:rPr lang="en-US" dirty="0"/>
              <a:t>Free (as in cost)</a:t>
            </a:r>
          </a:p>
          <a:p>
            <a:pPr lvl="1"/>
            <a:r>
              <a:rPr lang="en-US" dirty="0"/>
              <a:t>No access to source code</a:t>
            </a:r>
          </a:p>
          <a:p>
            <a:pPr lvl="1"/>
            <a:r>
              <a:rPr lang="en-US" dirty="0"/>
              <a:t>License usually has various restrictions</a:t>
            </a:r>
          </a:p>
          <a:p>
            <a:pPr lvl="1"/>
            <a:r>
              <a:rPr lang="en-US" dirty="0"/>
              <a:t>License is specific to that program</a:t>
            </a:r>
            <a:endParaRPr lang="en-GB" dirty="0"/>
          </a:p>
        </p:txBody>
      </p:sp>
      <p:sp>
        <p:nvSpPr>
          <p:cNvPr id="4" name="Content Placeholder 3"/>
          <p:cNvSpPr>
            <a:spLocks noGrp="1"/>
          </p:cNvSpPr>
          <p:nvPr>
            <p:ph sz="half" idx="2"/>
          </p:nvPr>
        </p:nvSpPr>
        <p:spPr/>
        <p:txBody>
          <a:bodyPr/>
          <a:lstStyle/>
          <a:p>
            <a:r>
              <a:rPr lang="en-US" b="1" dirty="0"/>
              <a:t>Shareware</a:t>
            </a:r>
          </a:p>
          <a:p>
            <a:pPr lvl="1"/>
            <a:r>
              <a:rPr lang="en-US" dirty="0"/>
              <a:t>Free (as in cost) for a set period</a:t>
            </a:r>
            <a:endParaRPr lang="en-GB" dirty="0"/>
          </a:p>
          <a:p>
            <a:pPr lvl="1"/>
            <a:r>
              <a:rPr lang="en-US" dirty="0"/>
              <a:t>A.K.A. </a:t>
            </a:r>
            <a:r>
              <a:rPr lang="en-US" dirty="0" err="1"/>
              <a:t>trialware</a:t>
            </a:r>
            <a:r>
              <a:rPr lang="en-US" dirty="0"/>
              <a:t> or </a:t>
            </a:r>
            <a:r>
              <a:rPr lang="en-US" dirty="0" err="1"/>
              <a:t>demoware</a:t>
            </a:r>
            <a:endParaRPr lang="en-US" dirty="0"/>
          </a:p>
          <a:p>
            <a:r>
              <a:rPr lang="en-US" b="1" dirty="0"/>
              <a:t>Public Domain</a:t>
            </a:r>
          </a:p>
          <a:p>
            <a:pPr lvl="1"/>
            <a:r>
              <a:rPr lang="en-US" dirty="0"/>
              <a:t>Expired © or not protectable</a:t>
            </a:r>
          </a:p>
          <a:p>
            <a:pPr lvl="1"/>
            <a:r>
              <a:rPr lang="en-US" dirty="0"/>
              <a:t>Some s/w is “released” into the public domain via a “dedication”</a:t>
            </a:r>
          </a:p>
        </p:txBody>
      </p:sp>
      <p:sp>
        <p:nvSpPr>
          <p:cNvPr id="6" name="TextBox 5"/>
          <p:cNvSpPr txBox="1"/>
          <p:nvPr/>
        </p:nvSpPr>
        <p:spPr>
          <a:xfrm>
            <a:off x="521827" y="5097637"/>
            <a:ext cx="11047003" cy="1074564"/>
          </a:xfrm>
          <a:prstGeom prst="rect">
            <a:avLst/>
          </a:prstGeom>
          <a:noFill/>
          <a:ln w="12700">
            <a:solidFill>
              <a:schemeClr val="tx2"/>
            </a:solidFill>
            <a:bevel/>
          </a:ln>
        </p:spPr>
        <p:txBody>
          <a:bodyPr wrap="square" lIns="119276" tIns="59638" rIns="119276" bIns="59638" rtlCol="0">
            <a:spAutoFit/>
          </a:bodyPr>
          <a:lstStyle/>
          <a:p>
            <a:pPr algn="ctr"/>
            <a:r>
              <a:rPr lang="en-US" sz="3100" dirty="0">
                <a:solidFill>
                  <a:schemeClr val="tx2"/>
                </a:solidFill>
              </a:rPr>
              <a:t>Because these are “free” (no cost), sometimes mistaken for </a:t>
            </a:r>
          </a:p>
          <a:p>
            <a:pPr algn="ctr"/>
            <a:r>
              <a:rPr lang="en-US" sz="3100" dirty="0">
                <a:solidFill>
                  <a:schemeClr val="tx2"/>
                </a:solidFill>
              </a:rPr>
              <a:t>free software or open source software</a:t>
            </a:r>
            <a:endParaRPr lang="en-GB" sz="3100" dirty="0">
              <a:solidFill>
                <a:schemeClr val="tx2"/>
              </a:solidFill>
            </a:endParaRPr>
          </a:p>
        </p:txBody>
      </p:sp>
    </p:spTree>
    <p:extLst>
      <p:ext uri="{BB962C8B-B14F-4D97-AF65-F5344CB8AC3E}">
        <p14:creationId xmlns:p14="http://schemas.microsoft.com/office/powerpoint/2010/main" val="365564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Compliance: Typical Conditions &amp; Restrictions</a:t>
            </a:r>
          </a:p>
        </p:txBody>
      </p:sp>
      <p:sp>
        <p:nvSpPr>
          <p:cNvPr id="3" name="Content Placeholder 2"/>
          <p:cNvSpPr>
            <a:spLocks noGrp="1"/>
          </p:cNvSpPr>
          <p:nvPr>
            <p:ph idx="1"/>
          </p:nvPr>
        </p:nvSpPr>
        <p:spPr/>
        <p:txBody>
          <a:bodyPr>
            <a:normAutofit lnSpcReduction="10000"/>
          </a:bodyPr>
          <a:lstStyle/>
          <a:p>
            <a:r>
              <a:rPr lang="en-US" dirty="0">
                <a:solidFill>
                  <a:schemeClr val="accent3"/>
                </a:solidFill>
              </a:rPr>
              <a:t>Retain copyright (and other) notices</a:t>
            </a:r>
          </a:p>
          <a:p>
            <a:r>
              <a:rPr lang="en-US" dirty="0">
                <a:solidFill>
                  <a:schemeClr val="accent3"/>
                </a:solidFill>
              </a:rPr>
              <a:t>Provide a copy of the license</a:t>
            </a:r>
          </a:p>
          <a:p>
            <a:r>
              <a:rPr lang="en-US" dirty="0">
                <a:solidFill>
                  <a:schemeClr val="accent3"/>
                </a:solidFill>
              </a:rPr>
              <a:t>Provide notice of modifications</a:t>
            </a:r>
          </a:p>
          <a:p>
            <a:r>
              <a:rPr lang="en-US" dirty="0">
                <a:solidFill>
                  <a:schemeClr val="accent4"/>
                </a:solidFill>
              </a:rPr>
              <a:t>Provide access to source code (whether you modified it or not)</a:t>
            </a:r>
          </a:p>
          <a:p>
            <a:r>
              <a:rPr lang="en-US" dirty="0">
                <a:solidFill>
                  <a:schemeClr val="accent4"/>
                </a:solidFill>
              </a:rPr>
              <a:t>Maintain modified versions (derivative works) under same license</a:t>
            </a:r>
          </a:p>
          <a:p>
            <a:r>
              <a:rPr lang="en-US" dirty="0">
                <a:solidFill>
                  <a:schemeClr val="tx2"/>
                </a:solidFill>
              </a:rPr>
              <a:t>Provide attribution</a:t>
            </a:r>
          </a:p>
          <a:p>
            <a:r>
              <a:rPr lang="en-US" dirty="0">
                <a:solidFill>
                  <a:schemeClr val="tx2"/>
                </a:solidFill>
              </a:rPr>
              <a:t>Do not use the project or copyright holder name or trademark </a:t>
            </a:r>
          </a:p>
          <a:p>
            <a:r>
              <a:rPr lang="en-US" dirty="0">
                <a:solidFill>
                  <a:schemeClr val="tx2"/>
                </a:solidFill>
              </a:rPr>
              <a:t>Do not restrict others of the rights granted</a:t>
            </a:r>
          </a:p>
          <a:p>
            <a:r>
              <a:rPr lang="en-US" dirty="0">
                <a:solidFill>
                  <a:schemeClr val="tx2"/>
                </a:solidFill>
              </a:rPr>
              <a:t>Termination clauses (if you breach, you lose license)</a:t>
            </a:r>
          </a:p>
          <a:p>
            <a:endParaRPr lang="en-US" dirty="0">
              <a:solidFill>
                <a:schemeClr val="tx2"/>
              </a:solidFill>
            </a:endParaRPr>
          </a:p>
        </p:txBody>
      </p:sp>
    </p:spTree>
    <p:extLst>
      <p:ext uri="{BB962C8B-B14F-4D97-AF65-F5344CB8AC3E}">
        <p14:creationId xmlns:p14="http://schemas.microsoft.com/office/powerpoint/2010/main" val="8374372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normAutofit/>
          </a:bodyPr>
          <a:lstStyle/>
          <a:p>
            <a:pPr eaLnBrk="1" hangingPunct="1"/>
            <a:r>
              <a:rPr lang="en-US" dirty="0">
                <a:ea typeface="ＭＳ Ｐゴシック" charset="0"/>
                <a:cs typeface="ＭＳ Ｐゴシック" charset="0"/>
              </a:rPr>
              <a:t>Open Source License Compliance Analysis</a:t>
            </a:r>
            <a:endParaRPr lang="en-US" sz="2400" dirty="0">
              <a:ea typeface="ＭＳ Ｐゴシック" charset="0"/>
              <a:cs typeface="ＭＳ Ｐゴシック" charset="0"/>
            </a:endParaRPr>
          </a:p>
        </p:txBody>
      </p:sp>
      <p:sp>
        <p:nvSpPr>
          <p:cNvPr id="94212" name="Rectangle 3"/>
          <p:cNvSpPr>
            <a:spLocks noGrp="1" noChangeArrowheads="1"/>
          </p:cNvSpPr>
          <p:nvPr>
            <p:ph idx="1"/>
          </p:nvPr>
        </p:nvSpPr>
        <p:spPr/>
        <p:txBody>
          <a:bodyPr>
            <a:normAutofit lnSpcReduction="10000"/>
          </a:bodyPr>
          <a:lstStyle/>
          <a:p>
            <a:r>
              <a:rPr lang="en-US" sz="3500" dirty="0">
                <a:ea typeface="ＭＳ Ｐゴシック" charset="0"/>
                <a:cs typeface="ＭＳ Ｐゴシック" charset="0"/>
              </a:rPr>
              <a:t>Can you break license requirements into an IF – THEN statement?</a:t>
            </a:r>
          </a:p>
          <a:p>
            <a:pPr lvl="1"/>
            <a:r>
              <a:rPr lang="en-US" sz="3100" dirty="0">
                <a:solidFill>
                  <a:srgbClr val="9BBB59"/>
                </a:solidFill>
                <a:ea typeface="ＭＳ Ｐゴシック" charset="0"/>
              </a:rPr>
              <a:t>IF I am... </a:t>
            </a:r>
            <a:r>
              <a:rPr lang="en-US" sz="3100" dirty="0">
                <a:ea typeface="ＭＳ Ｐゴシック" charset="0"/>
              </a:rPr>
              <a:t>distributing, modifying… (in binary or source form)... </a:t>
            </a:r>
          </a:p>
          <a:p>
            <a:pPr marL="1352201" lvl="4"/>
            <a:r>
              <a:rPr lang="en-US" sz="2900" dirty="0">
                <a:ea typeface="ＭＳ Ｐゴシック" charset="0"/>
              </a:rPr>
              <a:t>Trigger or usage model - How am I using the software? </a:t>
            </a:r>
          </a:p>
          <a:p>
            <a:pPr lvl="1"/>
            <a:r>
              <a:rPr lang="en-US" sz="3100" dirty="0">
                <a:solidFill>
                  <a:srgbClr val="F68A33"/>
                </a:solidFill>
                <a:ea typeface="ＭＳ Ｐゴシック" charset="0"/>
              </a:rPr>
              <a:t>THEN I must... </a:t>
            </a:r>
            <a:r>
              <a:rPr lang="en-US" sz="3100" dirty="0">
                <a:ea typeface="ＭＳ Ｐゴシック" charset="0"/>
              </a:rPr>
              <a:t>provide a copy of the license, retain notices, provide the source code...</a:t>
            </a:r>
          </a:p>
          <a:p>
            <a:pPr marL="1352201" lvl="4"/>
            <a:r>
              <a:rPr lang="en-US" sz="2900" dirty="0">
                <a:solidFill>
                  <a:schemeClr val="tx2"/>
                </a:solidFill>
                <a:ea typeface="ＭＳ Ｐゴシック" charset="0"/>
              </a:rPr>
              <a:t>WHAT</a:t>
            </a:r>
            <a:r>
              <a:rPr lang="en-US" sz="2900" dirty="0">
                <a:ea typeface="ＭＳ Ｐゴシック" charset="0"/>
              </a:rPr>
              <a:t> is the requirement? </a:t>
            </a:r>
          </a:p>
          <a:p>
            <a:pPr marL="1352201" lvl="4"/>
            <a:r>
              <a:rPr lang="en-US" sz="2900" dirty="0">
                <a:solidFill>
                  <a:srgbClr val="61116A"/>
                </a:solidFill>
                <a:ea typeface="ＭＳ Ｐゴシック" charset="0"/>
              </a:rPr>
              <a:t>HOW</a:t>
            </a:r>
            <a:r>
              <a:rPr lang="en-US" sz="2900" dirty="0">
                <a:ea typeface="ＭＳ Ｐゴシック" charset="0"/>
              </a:rPr>
              <a:t> does that requirement need to be met?</a:t>
            </a:r>
          </a:p>
          <a:p>
            <a:pPr marL="1352201" lvl="4"/>
            <a:r>
              <a:rPr lang="en-US" sz="2900" dirty="0">
                <a:ea typeface="ＭＳ Ｐゴシック" charset="0"/>
              </a:rPr>
              <a:t>Devil’s in the details…</a:t>
            </a:r>
            <a:endParaRPr lang="en-US" sz="2900" dirty="0">
              <a:ea typeface="ＭＳ Ｐゴシック" charset="0"/>
              <a:cs typeface="ＭＳ Ｐゴシック" charset="0"/>
            </a:endParaRPr>
          </a:p>
          <a:p>
            <a:pPr eaLnBrk="1" hangingPunct="1">
              <a:lnSpc>
                <a:spcPct val="80000"/>
              </a:lnSpc>
            </a:pPr>
            <a:endParaRPr lang="en-US" dirty="0">
              <a:ea typeface="ＭＳ Ｐゴシック" charset="0"/>
              <a:cs typeface="ＭＳ Ｐゴシック" charset="0"/>
            </a:endParaRPr>
          </a:p>
        </p:txBody>
      </p:sp>
    </p:spTree>
    <p:extLst>
      <p:ext uri="{BB962C8B-B14F-4D97-AF65-F5344CB8AC3E}">
        <p14:creationId xmlns:p14="http://schemas.microsoft.com/office/powerpoint/2010/main" val="19671096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OSS Compliance Triggers</a:t>
            </a:r>
            <a:endParaRPr lang="en-US" dirty="0"/>
          </a:p>
        </p:txBody>
      </p:sp>
      <p:sp>
        <p:nvSpPr>
          <p:cNvPr id="3" name="Content Placeholder 2"/>
          <p:cNvSpPr>
            <a:spLocks noGrp="1"/>
          </p:cNvSpPr>
          <p:nvPr>
            <p:ph idx="1"/>
          </p:nvPr>
        </p:nvSpPr>
        <p:spPr/>
        <p:txBody>
          <a:bodyPr>
            <a:normAutofit/>
          </a:bodyPr>
          <a:lstStyle/>
          <a:p>
            <a:r>
              <a:rPr lang="en-US" dirty="0"/>
              <a:t>Distribution</a:t>
            </a:r>
          </a:p>
          <a:p>
            <a:pPr lvl="1"/>
            <a:r>
              <a:rPr lang="en-US" dirty="0"/>
              <a:t>Dissemination of material to a change of hands</a:t>
            </a:r>
          </a:p>
          <a:p>
            <a:pPr lvl="1"/>
            <a:r>
              <a:rPr lang="en-US" dirty="0"/>
              <a:t>May be broader than non-lawyers think</a:t>
            </a:r>
          </a:p>
          <a:p>
            <a:pPr lvl="1"/>
            <a:r>
              <a:rPr lang="en-US" dirty="0"/>
              <a:t>GPLv2:  “</a:t>
            </a:r>
            <a:r>
              <a:rPr lang="en-US" i="1" dirty="0"/>
              <a:t>Activities other than copying, distribution and modification are not covered by this License; they are outside its scope. The act of running the Program is not restricted, . . . </a:t>
            </a:r>
            <a:r>
              <a:rPr lang="en-US" dirty="0"/>
              <a:t>“</a:t>
            </a:r>
          </a:p>
          <a:p>
            <a:r>
              <a:rPr lang="en-US" sz="2900" dirty="0"/>
              <a:t>Is access via a computer network (ever) a “distribution”?</a:t>
            </a:r>
          </a:p>
          <a:p>
            <a:pPr lvl="1"/>
            <a:r>
              <a:rPr lang="en-US" dirty="0"/>
              <a:t>Applications download to the user’s machine (e.g. mobile)</a:t>
            </a:r>
          </a:p>
          <a:p>
            <a:pPr lvl="1"/>
            <a:r>
              <a:rPr lang="en-US" dirty="0" err="1"/>
              <a:t>Javascript</a:t>
            </a:r>
            <a:r>
              <a:rPr lang="en-US" dirty="0"/>
              <a:t>, web client, or other code that is downloaded to the user’s machine</a:t>
            </a:r>
          </a:p>
          <a:p>
            <a:pPr lvl="1"/>
            <a:r>
              <a:rPr lang="en-US" dirty="0"/>
              <a:t>Some licenses define as such:  </a:t>
            </a:r>
            <a:r>
              <a:rPr lang="en-US" dirty="0" err="1"/>
              <a:t>Affero</a:t>
            </a:r>
            <a:r>
              <a:rPr lang="en-US" dirty="0"/>
              <a:t> GPL, Apple Public Source License, </a:t>
            </a:r>
            <a:r>
              <a:rPr lang="en-US" dirty="0" err="1"/>
              <a:t>RealNetworks</a:t>
            </a:r>
            <a:r>
              <a:rPr lang="en-US" dirty="0"/>
              <a:t>, Reciprocal Public License</a:t>
            </a:r>
          </a:p>
        </p:txBody>
      </p:sp>
    </p:spTree>
    <p:extLst>
      <p:ext uri="{BB962C8B-B14F-4D97-AF65-F5344CB8AC3E}">
        <p14:creationId xmlns:p14="http://schemas.microsoft.com/office/powerpoint/2010/main" val="1925992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7" name="Picture 15" descr="C:\Users\jillov01\Downloads\dreamstime_xs_23291482.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686800" y="2466552"/>
            <a:ext cx="3503768" cy="3073401"/>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X-NONE" dirty="0"/>
              <a:t>Introduction to Intellectual Property</a:t>
            </a:r>
            <a:endParaRPr lang="en-US" dirty="0"/>
          </a:p>
        </p:txBody>
      </p:sp>
      <p:pic>
        <p:nvPicPr>
          <p:cNvPr id="3085" name="Picture 1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25872" y="2466552"/>
            <a:ext cx="1748264" cy="2598532"/>
          </a:xfrm>
          <a:prstGeom prst="rect">
            <a:avLst/>
          </a:prstGeom>
          <a:noFill/>
          <a:ln>
            <a:noFill/>
          </a:ln>
          <a:effectLst>
            <a:reflection blurRad="6350" stA="52000" endA="300" endPos="35000" dir="5400000" sy="-100000" algn="bl" rotWithShape="0"/>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9" name="Rectangle 18"/>
          <p:cNvSpPr/>
          <p:nvPr/>
        </p:nvSpPr>
        <p:spPr>
          <a:xfrm>
            <a:off x="3359589" y="2108493"/>
            <a:ext cx="2170415" cy="3336723"/>
          </a:xfrm>
          <a:prstGeom prst="rect">
            <a:avLst/>
          </a:prstGeom>
          <a:noFill/>
        </p:spPr>
        <p:txBody>
          <a:bodyPr wrap="square" lIns="119276" tIns="59638" rIns="119276" bIns="59638">
            <a:spAutoFit/>
          </a:bodyPr>
          <a:lstStyle/>
          <a:p>
            <a:pPr algn="ctr"/>
            <a:r>
              <a:rPr lang="en-US" sz="209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p>
        </p:txBody>
      </p:sp>
      <p:sp>
        <p:nvSpPr>
          <p:cNvPr id="21" name="Rectangle 20"/>
          <p:cNvSpPr/>
          <p:nvPr/>
        </p:nvSpPr>
        <p:spPr>
          <a:xfrm>
            <a:off x="6172201" y="2161752"/>
            <a:ext cx="2254253" cy="3336706"/>
          </a:xfrm>
          <a:prstGeom prst="rect">
            <a:avLst/>
          </a:prstGeom>
          <a:noFill/>
        </p:spPr>
        <p:txBody>
          <a:bodyPr wrap="none" lIns="119276" tIns="59638" rIns="119276" bIns="59638">
            <a:spAutoFit/>
          </a:bodyPr>
          <a:lstStyle/>
          <a:p>
            <a:pPr algn="ctr"/>
            <a:r>
              <a:rPr lang="en-US" sz="20900" b="1" cap="all" dirty="0">
                <a:ln w="9000" cmpd="sng">
                  <a:solidFill>
                    <a:schemeClr val="tx2"/>
                  </a:solidFill>
                  <a:prstDash val="solid"/>
                </a:ln>
                <a:solidFill>
                  <a:schemeClr val="tx2"/>
                </a:solidFill>
                <a:effectLst>
                  <a:reflection blurRad="12700" stA="28000" endPos="45000" dist="1000" dir="5400000" sy="-100000" algn="bl" rotWithShape="0"/>
                </a:effectLst>
                <a:latin typeface="Century Gothic" panose="020B0502020202020204" pitchFamily="34" charset="0"/>
                <a:cs typeface="Arial" panose="020B0604020202020204" pitchFamily="34" charset="0"/>
              </a:rPr>
              <a:t>®</a:t>
            </a:r>
          </a:p>
        </p:txBody>
      </p:sp>
    </p:spTree>
    <p:extLst>
      <p:ext uri="{BB962C8B-B14F-4D97-AF65-F5344CB8AC3E}">
        <p14:creationId xmlns:p14="http://schemas.microsoft.com/office/powerpoint/2010/main" val="1577251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85"/>
                                        </p:tgtEl>
                                        <p:attrNameLst>
                                          <p:attrName>style.visibility</p:attrName>
                                        </p:attrNameLst>
                                      </p:cBhvr>
                                      <p:to>
                                        <p:strVal val="visible"/>
                                      </p:to>
                                    </p:set>
                                    <p:animEffect transition="in" filter="fade">
                                      <p:cBhvr>
                                        <p:cTn id="7" dur="500"/>
                                        <p:tgtEl>
                                          <p:spTgt spid="308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par>
                          <p:cTn id="12" fill="hold">
                            <p:stCondLst>
                              <p:cond delay="1000"/>
                            </p:stCondLst>
                            <p:childTnLst>
                              <p:par>
                                <p:cTn id="13" presetID="10" presetClass="entr" presetSubtype="0" fill="hold" grpId="0" nodeType="afterEffect">
                                  <p:stCondLst>
                                    <p:cond delay="25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750"/>
                                        <p:tgtEl>
                                          <p:spTgt spid="21"/>
                                        </p:tgtEl>
                                      </p:cBhvr>
                                    </p:animEffect>
                                  </p:childTnLst>
                                </p:cTn>
                              </p:par>
                            </p:childTnLst>
                          </p:cTn>
                        </p:par>
                        <p:par>
                          <p:cTn id="16" fill="hold">
                            <p:stCondLst>
                              <p:cond delay="2000"/>
                            </p:stCondLst>
                            <p:childTnLst>
                              <p:par>
                                <p:cTn id="17" presetID="10" presetClass="entr" presetSubtype="0" fill="hold" nodeType="afterEffect">
                                  <p:stCondLst>
                                    <p:cond delay="250"/>
                                  </p:stCondLst>
                                  <p:childTnLst>
                                    <p:set>
                                      <p:cBhvr>
                                        <p:cTn id="18" dur="1" fill="hold">
                                          <p:stCondLst>
                                            <p:cond delay="0"/>
                                          </p:stCondLst>
                                        </p:cTn>
                                        <p:tgtEl>
                                          <p:spTgt spid="3087"/>
                                        </p:tgtEl>
                                        <p:attrNameLst>
                                          <p:attrName>style.visibility</p:attrName>
                                        </p:attrNameLst>
                                      </p:cBhvr>
                                      <p:to>
                                        <p:strVal val="visible"/>
                                      </p:to>
                                    </p:set>
                                    <p:animEffect transition="in" filter="fade">
                                      <p:cBhvr>
                                        <p:cTn id="19" dur="750"/>
                                        <p:tgtEl>
                                          <p:spTgt spid="3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OSS Compliance Triggers</a:t>
            </a:r>
            <a:endParaRPr lang="en-US" dirty="0"/>
          </a:p>
        </p:txBody>
      </p:sp>
      <p:sp>
        <p:nvSpPr>
          <p:cNvPr id="2" name="Content Placeholder 1"/>
          <p:cNvSpPr>
            <a:spLocks noGrp="1"/>
          </p:cNvSpPr>
          <p:nvPr>
            <p:ph idx="1"/>
          </p:nvPr>
        </p:nvSpPr>
        <p:spPr/>
        <p:txBody>
          <a:bodyPr/>
          <a:lstStyle/>
          <a:p>
            <a:r>
              <a:rPr lang="en-US" dirty="0"/>
              <a:t>Modifications</a:t>
            </a:r>
          </a:p>
          <a:p>
            <a:pPr lvl="1"/>
            <a:r>
              <a:rPr lang="en-US" dirty="0"/>
              <a:t>Changes to the existing program: additions, deletions, etc.</a:t>
            </a:r>
          </a:p>
          <a:p>
            <a:pPr lvl="1"/>
            <a:r>
              <a:rPr lang="en-US" dirty="0"/>
              <a:t>Usually need to provide notice of modification, so important to track this</a:t>
            </a:r>
          </a:p>
          <a:p>
            <a:pPr lvl="2"/>
            <a:r>
              <a:rPr lang="en-US" dirty="0"/>
              <a:t>For internal reasons also?</a:t>
            </a:r>
          </a:p>
          <a:p>
            <a:pPr lvl="1"/>
            <a:r>
              <a:rPr lang="en-US" dirty="0"/>
              <a:t>Modifications may constitute a derivative work</a:t>
            </a:r>
          </a:p>
          <a:p>
            <a:pPr lvl="2"/>
            <a:endParaRPr lang="en-US" dirty="0"/>
          </a:p>
          <a:p>
            <a:r>
              <a:rPr lang="en-US" dirty="0"/>
              <a:t>What if you create a new work by combining works? . . . </a:t>
            </a:r>
            <a:br>
              <a:rPr lang="en-US" dirty="0"/>
            </a:br>
            <a:r>
              <a:rPr lang="en-US" dirty="0"/>
              <a:t>(what is a derivative work?)</a:t>
            </a:r>
          </a:p>
        </p:txBody>
      </p:sp>
    </p:spTree>
    <p:extLst>
      <p:ext uri="{BB962C8B-B14F-4D97-AF65-F5344CB8AC3E}">
        <p14:creationId xmlns:p14="http://schemas.microsoft.com/office/powerpoint/2010/main" val="1645053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do you know what license applies?</a:t>
            </a:r>
          </a:p>
        </p:txBody>
      </p:sp>
      <p:sp>
        <p:nvSpPr>
          <p:cNvPr id="123907" name="Rectangle 3"/>
          <p:cNvSpPr>
            <a:spLocks noGrp="1" noChangeArrowheads="1"/>
          </p:cNvSpPr>
          <p:nvPr>
            <p:ph idx="1"/>
          </p:nvPr>
        </p:nvSpPr>
        <p:spPr/>
        <p:txBody>
          <a:bodyPr>
            <a:normAutofit/>
          </a:bodyPr>
          <a:lstStyle/>
          <a:p>
            <a:pPr eaLnBrk="1" hangingPunct="1">
              <a:lnSpc>
                <a:spcPct val="90000"/>
              </a:lnSpc>
            </a:pPr>
            <a:r>
              <a:rPr lang="en-US" dirty="0">
                <a:latin typeface="+mn-lt"/>
                <a:ea typeface="ＭＳ Ｐゴシック" charset="0"/>
                <a:cs typeface="ＭＳ Ｐゴシック" charset="0"/>
              </a:rPr>
              <a:t>Sometimes it’s in the files, sometimes it’s not... </a:t>
            </a:r>
          </a:p>
          <a:p>
            <a:pPr eaLnBrk="1" hangingPunct="1">
              <a:lnSpc>
                <a:spcPct val="90000"/>
              </a:lnSpc>
            </a:pPr>
            <a:r>
              <a:rPr lang="en-US" dirty="0">
                <a:latin typeface="+mn-lt"/>
                <a:ea typeface="ＭＳ Ｐゴシック" charset="0"/>
                <a:cs typeface="ＭＳ Ｐゴシック" charset="0"/>
              </a:rPr>
              <a:t>Code that doesn’t have an obvious license included</a:t>
            </a:r>
          </a:p>
          <a:p>
            <a:pPr eaLnBrk="1" hangingPunct="1">
              <a:lnSpc>
                <a:spcPct val="90000"/>
              </a:lnSpc>
            </a:pPr>
            <a:r>
              <a:rPr lang="en-US" dirty="0">
                <a:latin typeface="+mn-lt"/>
                <a:ea typeface="ＭＳ Ｐゴシック" charset="0"/>
                <a:cs typeface="ＭＳ Ｐゴシック" charset="0"/>
              </a:rPr>
              <a:t>Licenses that don’t seem to belong to any particular code</a:t>
            </a:r>
          </a:p>
          <a:p>
            <a:pPr eaLnBrk="1" hangingPunct="1">
              <a:lnSpc>
                <a:spcPct val="90000"/>
              </a:lnSpc>
            </a:pPr>
            <a:r>
              <a:rPr lang="en-US" dirty="0">
                <a:latin typeface="+mn-lt"/>
                <a:ea typeface="ＭＳ Ｐゴシック" charset="0"/>
                <a:cs typeface="ＭＳ Ｐゴシック" charset="0"/>
              </a:rPr>
              <a:t>License included is different from the one identified on the project website</a:t>
            </a:r>
          </a:p>
          <a:p>
            <a:pPr eaLnBrk="1" hangingPunct="1">
              <a:lnSpc>
                <a:spcPct val="90000"/>
              </a:lnSpc>
            </a:pPr>
            <a:r>
              <a:rPr lang="en-US" dirty="0">
                <a:latin typeface="+mn-lt"/>
                <a:ea typeface="ＭＳ Ｐゴシック" charset="0"/>
                <a:cs typeface="ＭＳ Ｐゴシック" charset="0"/>
              </a:rPr>
              <a:t>Code that has only a © notice and </a:t>
            </a:r>
            <a:r>
              <a:rPr lang="ja-JP" altLang="en-US" dirty="0">
                <a:latin typeface="+mn-lt"/>
                <a:ea typeface="ＭＳ Ｐゴシック" charset="0"/>
                <a:cs typeface="ＭＳ Ｐゴシック" charset="0"/>
              </a:rPr>
              <a:t>“</a:t>
            </a:r>
            <a:r>
              <a:rPr lang="en-US" dirty="0">
                <a:latin typeface="+mn-lt"/>
                <a:ea typeface="ＭＳ Ｐゴシック" charset="0"/>
                <a:cs typeface="ＭＳ Ｐゴシック" charset="0"/>
              </a:rPr>
              <a:t>all rights reserved</a:t>
            </a:r>
            <a:r>
              <a:rPr lang="ja-JP" altLang="en-US" dirty="0">
                <a:latin typeface="+mn-lt"/>
                <a:ea typeface="ＭＳ Ｐゴシック" charset="0"/>
                <a:cs typeface="ＭＳ Ｐゴシック" charset="0"/>
              </a:rPr>
              <a:t>”</a:t>
            </a:r>
            <a:r>
              <a:rPr lang="en-US" dirty="0">
                <a:latin typeface="+mn-lt"/>
                <a:ea typeface="ＭＳ Ｐゴシック" charset="0"/>
                <a:cs typeface="ＭＳ Ｐゴシック" charset="0"/>
              </a:rPr>
              <a:t> with no license text</a:t>
            </a:r>
          </a:p>
          <a:p>
            <a:pPr eaLnBrk="1" hangingPunct="1">
              <a:lnSpc>
                <a:spcPct val="90000"/>
              </a:lnSpc>
            </a:pPr>
            <a:r>
              <a:rPr lang="en-US" dirty="0">
                <a:latin typeface="+mn-lt"/>
                <a:ea typeface="ＭＳ Ｐゴシック" charset="0"/>
                <a:cs typeface="ＭＳ Ｐゴシック" charset="0"/>
              </a:rPr>
              <a:t>Comments in code that have additional terms (not in license)</a:t>
            </a:r>
          </a:p>
          <a:p>
            <a:pPr eaLnBrk="1" hangingPunct="1">
              <a:lnSpc>
                <a:spcPct val="90000"/>
              </a:lnSpc>
            </a:pPr>
            <a:r>
              <a:rPr lang="en-US" dirty="0">
                <a:latin typeface="+mn-lt"/>
                <a:ea typeface="ＭＳ Ｐゴシック" charset="0"/>
                <a:cs typeface="ＭＳ Ｐゴシック" charset="0"/>
              </a:rPr>
              <a:t>Multiple licenses – conjunctive or disjunctive?</a:t>
            </a:r>
          </a:p>
        </p:txBody>
      </p:sp>
    </p:spTree>
    <p:extLst>
      <p:ext uri="{BB962C8B-B14F-4D97-AF65-F5344CB8AC3E}">
        <p14:creationId xmlns:p14="http://schemas.microsoft.com/office/powerpoint/2010/main" val="476548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123907">
                                            <p:txEl>
                                              <p:pRg st="1" end="1"/>
                                            </p:txEl>
                                          </p:spTgt>
                                        </p:tgtEl>
                                        <p:attrNameLst>
                                          <p:attrName>style.visibility</p:attrName>
                                        </p:attrNameLst>
                                      </p:cBhvr>
                                      <p:to>
                                        <p:strVal val="visible"/>
                                      </p:to>
                                    </p:set>
                                    <p:animEffect transition="in" filter="fade">
                                      <p:cBhvr>
                                        <p:cTn id="11" dur="750"/>
                                        <p:tgtEl>
                                          <p:spTgt spid="123907">
                                            <p:txEl>
                                              <p:pRg st="1" end="1"/>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123907">
                                            <p:txEl>
                                              <p:pRg st="3" end="3"/>
                                            </p:txEl>
                                          </p:spTgt>
                                        </p:tgtEl>
                                        <p:attrNameLst>
                                          <p:attrName>style.visibility</p:attrName>
                                        </p:attrNameLst>
                                      </p:cBhvr>
                                      <p:to>
                                        <p:strVal val="visible"/>
                                      </p:to>
                                    </p:set>
                                    <p:animEffect transition="in" filter="fade">
                                      <p:cBhvr>
                                        <p:cTn id="19" dur="750"/>
                                        <p:tgtEl>
                                          <p:spTgt spid="123907">
                                            <p:txEl>
                                              <p:pRg st="3" end="3"/>
                                            </p:txEl>
                                          </p:spTgt>
                                        </p:tgtEl>
                                      </p:cBhvr>
                                    </p:animEffect>
                                  </p:childTnLst>
                                </p:cTn>
                              </p:par>
                            </p:childTnLst>
                          </p:cTn>
                        </p:par>
                        <p:par>
                          <p:cTn id="20" fill="hold">
                            <p:stCondLst>
                              <p:cond delay="3000"/>
                            </p:stCondLst>
                            <p:childTnLst>
                              <p:par>
                                <p:cTn id="21" presetID="10" presetClass="entr" presetSubtype="0" fill="hold" grpId="0" nodeType="afterEffect">
                                  <p:stCondLst>
                                    <p:cond delay="0"/>
                                  </p:stCondLst>
                                  <p:childTnLst>
                                    <p:set>
                                      <p:cBhvr>
                                        <p:cTn id="22" dur="1" fill="hold">
                                          <p:stCondLst>
                                            <p:cond delay="0"/>
                                          </p:stCondLst>
                                        </p:cTn>
                                        <p:tgtEl>
                                          <p:spTgt spid="123907">
                                            <p:txEl>
                                              <p:pRg st="4" end="4"/>
                                            </p:txEl>
                                          </p:spTgt>
                                        </p:tgtEl>
                                        <p:attrNameLst>
                                          <p:attrName>style.visibility</p:attrName>
                                        </p:attrNameLst>
                                      </p:cBhvr>
                                      <p:to>
                                        <p:strVal val="visible"/>
                                      </p:to>
                                    </p:set>
                                    <p:animEffect transition="in" filter="fade">
                                      <p:cBhvr>
                                        <p:cTn id="23" dur="750"/>
                                        <p:tgtEl>
                                          <p:spTgt spid="123907">
                                            <p:txEl>
                                              <p:pRg st="4" end="4"/>
                                            </p:txEl>
                                          </p:spTgt>
                                        </p:tgtEl>
                                      </p:cBhvr>
                                    </p:animEffect>
                                  </p:childTnLst>
                                </p:cTn>
                              </p:par>
                            </p:childTnLst>
                          </p:cTn>
                        </p:par>
                        <p:par>
                          <p:cTn id="24" fill="hold">
                            <p:stCondLst>
                              <p:cond delay="3750"/>
                            </p:stCondLst>
                            <p:childTnLst>
                              <p:par>
                                <p:cTn id="25" presetID="10" presetClass="entr" presetSubtype="0" fill="hold" grpId="0" nodeType="after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par>
                          <p:cTn id="28" fill="hold">
                            <p:stCondLst>
                              <p:cond delay="4500"/>
                            </p:stCondLst>
                            <p:childTnLst>
                              <p:par>
                                <p:cTn id="29" presetID="10" presetClass="entr" presetSubtype="0" fill="hold" grpId="0" nodeType="afterEffect">
                                  <p:stCondLst>
                                    <p:cond delay="0"/>
                                  </p:stCondLst>
                                  <p:childTnLst>
                                    <p:set>
                                      <p:cBhvr>
                                        <p:cTn id="30" dur="1" fill="hold">
                                          <p:stCondLst>
                                            <p:cond delay="0"/>
                                          </p:stCondLst>
                                        </p:cTn>
                                        <p:tgtEl>
                                          <p:spTgt spid="123907">
                                            <p:txEl>
                                              <p:pRg st="6" end="6"/>
                                            </p:txEl>
                                          </p:spTgt>
                                        </p:tgtEl>
                                        <p:attrNameLst>
                                          <p:attrName>style.visibility</p:attrName>
                                        </p:attrNameLst>
                                      </p:cBhvr>
                                      <p:to>
                                        <p:strVal val="visible"/>
                                      </p:to>
                                    </p:set>
                                    <p:animEffect transition="in" filter="fade">
                                      <p:cBhvr>
                                        <p:cTn id="31" dur="750"/>
                                        <p:tgtEl>
                                          <p:spTgt spid="1239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2059782" y="76200"/>
            <a:ext cx="8066261" cy="6858000"/>
          </a:xfrm>
          <a:prstGeom prst="rect">
            <a:avLst/>
          </a:prstGeom>
        </p:spPr>
      </p:pic>
      <p:sp>
        <p:nvSpPr>
          <p:cNvPr id="9" name="Right Arrow 8"/>
          <p:cNvSpPr/>
          <p:nvPr/>
        </p:nvSpPr>
        <p:spPr>
          <a:xfrm rot="2692391">
            <a:off x="710418" y="5280988"/>
            <a:ext cx="1676400" cy="762000"/>
          </a:xfrm>
          <a:prstGeom prst="rightArrow">
            <a:avLst/>
          </a:prstGeom>
          <a:solidFill>
            <a:srgbClr val="FFFF00"/>
          </a:solidFill>
          <a:ln>
            <a:solidFill>
              <a:schemeClr val="tx1"/>
            </a:solidFill>
          </a:ln>
          <a:effectLst>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8424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28601" y="1981201"/>
            <a:ext cx="11855763" cy="2951591"/>
          </a:xfrm>
          <a:prstGeom prst="rect">
            <a:avLst/>
          </a:prstGeom>
        </p:spPr>
      </p:pic>
      <p:sp>
        <p:nvSpPr>
          <p:cNvPr id="3" name="Right Arrow 2"/>
          <p:cNvSpPr/>
          <p:nvPr/>
        </p:nvSpPr>
        <p:spPr>
          <a:xfrm rot="7568022">
            <a:off x="1775171" y="2990871"/>
            <a:ext cx="2132642" cy="762000"/>
          </a:xfrm>
          <a:prstGeom prst="rightArrow">
            <a:avLst/>
          </a:prstGeom>
          <a:solidFill>
            <a:srgbClr val="FFFF00"/>
          </a:solidFill>
          <a:ln>
            <a:solidFill>
              <a:schemeClr val="tx1"/>
            </a:solidFill>
          </a:ln>
          <a:effectLst>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8246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2400" y="142951"/>
            <a:ext cx="11819702" cy="6715049"/>
          </a:xfrm>
          <a:prstGeom prst="rect">
            <a:avLst/>
          </a:prstGeom>
        </p:spPr>
      </p:pic>
    </p:spTree>
    <p:extLst>
      <p:ext uri="{BB962C8B-B14F-4D97-AF65-F5344CB8AC3E}">
        <p14:creationId xmlns:p14="http://schemas.microsoft.com/office/powerpoint/2010/main" val="21344974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Multiple Licenses</a:t>
            </a:r>
          </a:p>
        </p:txBody>
      </p:sp>
      <p:sp>
        <p:nvSpPr>
          <p:cNvPr id="3" name="Content Placeholder 2"/>
          <p:cNvSpPr>
            <a:spLocks noGrp="1"/>
          </p:cNvSpPr>
          <p:nvPr>
            <p:ph idx="1"/>
          </p:nvPr>
        </p:nvSpPr>
        <p:spPr/>
        <p:txBody>
          <a:bodyPr>
            <a:normAutofit/>
          </a:bodyPr>
          <a:lstStyle/>
          <a:p>
            <a:r>
              <a:rPr lang="en-US" b="1" dirty="0"/>
              <a:t>Conjunctive</a:t>
            </a:r>
            <a:r>
              <a:rPr lang="en-US" dirty="0"/>
              <a:t> = Multiple licenses apply</a:t>
            </a:r>
          </a:p>
          <a:p>
            <a:pPr lvl="1"/>
            <a:r>
              <a:rPr lang="en-US" dirty="0"/>
              <a:t>GPL-2.0 project also includes code under BSD-3-Clause </a:t>
            </a:r>
          </a:p>
          <a:p>
            <a:pPr marL="596376" lvl="1" indent="0">
              <a:buNone/>
            </a:pPr>
            <a:r>
              <a:rPr lang="en-US" dirty="0">
                <a:sym typeface="Wingdings"/>
              </a:rPr>
              <a:t>			 </a:t>
            </a:r>
            <a:r>
              <a:rPr lang="en-US" dirty="0"/>
              <a:t>have to comply with both</a:t>
            </a:r>
          </a:p>
          <a:p>
            <a:r>
              <a:rPr lang="en-US" b="1" dirty="0"/>
              <a:t>Disjunctive</a:t>
            </a:r>
            <a:r>
              <a:rPr lang="en-US" dirty="0"/>
              <a:t> = Choice of one open source license or another</a:t>
            </a:r>
          </a:p>
          <a:p>
            <a:pPr lvl="1"/>
            <a:r>
              <a:rPr lang="en-US" dirty="0"/>
              <a:t>Mozilla tri-license</a:t>
            </a:r>
          </a:p>
          <a:p>
            <a:pPr lvl="1"/>
            <a:r>
              <a:rPr lang="en-US" dirty="0"/>
              <a:t>Jetty</a:t>
            </a:r>
          </a:p>
          <a:p>
            <a:pPr lvl="1"/>
            <a:r>
              <a:rPr lang="en-US" dirty="0"/>
              <a:t>Ruby</a:t>
            </a:r>
            <a:endParaRPr lang="en-US" dirty="0">
              <a:solidFill>
                <a:srgbClr val="FF0000"/>
              </a:solidFill>
            </a:endParaRPr>
          </a:p>
          <a:p>
            <a:r>
              <a:rPr lang="en-US" b="1" dirty="0">
                <a:solidFill>
                  <a:schemeClr val="accent6"/>
                </a:solidFill>
              </a:rPr>
              <a:t>Dual</a:t>
            </a:r>
            <a:r>
              <a:rPr lang="en-US" dirty="0">
                <a:solidFill>
                  <a:schemeClr val="accent6"/>
                </a:solidFill>
              </a:rPr>
              <a:t> = Choice of open source license (probably GPL) or commercial license</a:t>
            </a:r>
            <a:endParaRPr lang="en-US" dirty="0"/>
          </a:p>
          <a:p>
            <a:pPr marL="0" indent="0">
              <a:buNone/>
            </a:pPr>
            <a:endParaRPr lang="en-US" dirty="0"/>
          </a:p>
        </p:txBody>
      </p:sp>
    </p:spTree>
    <p:extLst>
      <p:ext uri="{BB962C8B-B14F-4D97-AF65-F5344CB8AC3E}">
        <p14:creationId xmlns:p14="http://schemas.microsoft.com/office/powerpoint/2010/main" val="1251050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457201" y="5332250"/>
            <a:ext cx="11414919" cy="1220951"/>
          </a:xfrm>
          <a:prstGeom prst="rect">
            <a:avLst/>
          </a:prstGeom>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4"/>
          <a:stretch>
            <a:fillRect/>
          </a:stretch>
        </p:blipFill>
        <p:spPr>
          <a:xfrm>
            <a:off x="1143000" y="127000"/>
            <a:ext cx="10020300" cy="5054600"/>
          </a:xfrm>
          <a:prstGeom prst="rect">
            <a:avLst/>
          </a:prstGeom>
        </p:spPr>
      </p:pic>
      <p:sp>
        <p:nvSpPr>
          <p:cNvPr id="9" name="Right Arrow 8"/>
          <p:cNvSpPr/>
          <p:nvPr/>
        </p:nvSpPr>
        <p:spPr>
          <a:xfrm rot="3255865">
            <a:off x="8498" y="4575423"/>
            <a:ext cx="1547288" cy="438323"/>
          </a:xfrm>
          <a:prstGeom prst="rightArrow">
            <a:avLst/>
          </a:prstGeom>
          <a:solidFill>
            <a:srgbClr val="FFFF00"/>
          </a:solidFill>
          <a:ln>
            <a:solidFill>
              <a:schemeClr val="tx1"/>
            </a:solidFill>
          </a:ln>
          <a:effectLst>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0000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99"/>
                                          </p:stCondLst>
                                        </p:cTn>
                                        <p:tgtEl>
                                          <p:spTgt spid="7"/>
                                        </p:tgtEl>
                                        <p:attrNameLst>
                                          <p:attrName>style.visibility</p:attrName>
                                        </p:attrNameLst>
                                      </p:cBhvr>
                                      <p:to>
                                        <p:strVal val="visible"/>
                                      </p:to>
                                    </p:set>
                                  </p:childTnLst>
                                </p:cTn>
                              </p:par>
                            </p:childTnLst>
                          </p:cTn>
                        </p:par>
                        <p:par>
                          <p:cTn id="7" fill="hold">
                            <p:stCondLst>
                              <p:cond delay="100"/>
                            </p:stCondLst>
                            <p:childTnLst>
                              <p:par>
                                <p:cTn id="8" presetID="1" presetClass="entr" presetSubtype="0" fill="hold" grpId="0" nodeType="afterEffect">
                                  <p:stCondLst>
                                    <p:cond delay="0"/>
                                  </p:stCondLst>
                                  <p:childTnLst>
                                    <p:set>
                                      <p:cBhvr>
                                        <p:cTn id="9"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5081" y="1079501"/>
            <a:ext cx="12161838" cy="4697325"/>
          </a:xfrm>
          <a:prstGeom prst="rect">
            <a:avLst/>
          </a:prstGeom>
        </p:spPr>
      </p:pic>
      <p:sp>
        <p:nvSpPr>
          <p:cNvPr id="4" name="Right Arrow 3"/>
          <p:cNvSpPr/>
          <p:nvPr/>
        </p:nvSpPr>
        <p:spPr>
          <a:xfrm rot="5400000">
            <a:off x="10287479" y="2884813"/>
            <a:ext cx="2132642" cy="762000"/>
          </a:xfrm>
          <a:prstGeom prst="rightArrow">
            <a:avLst/>
          </a:prstGeom>
          <a:solidFill>
            <a:srgbClr val="FFFF00"/>
          </a:solidFill>
          <a:ln>
            <a:solidFill>
              <a:schemeClr val="tx1"/>
            </a:solidFill>
          </a:ln>
          <a:effectLst>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933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057400" y="201641"/>
            <a:ext cx="8020906" cy="6427760"/>
          </a:xfrm>
          <a:prstGeom prst="rect">
            <a:avLst/>
          </a:prstGeom>
          <a:ln>
            <a:noFill/>
          </a:ln>
          <a:effectLst>
            <a:outerShdw blurRad="50800" dist="38100" dir="2700000" algn="tl" rotWithShape="0">
              <a:srgbClr val="000000">
                <a:alpha val="43000"/>
              </a:srgbClr>
            </a:outerShdw>
          </a:effectLst>
        </p:spPr>
      </p:pic>
      <p:sp>
        <p:nvSpPr>
          <p:cNvPr id="3" name="Right Arrow 2"/>
          <p:cNvSpPr/>
          <p:nvPr/>
        </p:nvSpPr>
        <p:spPr>
          <a:xfrm rot="1335464">
            <a:off x="1555587" y="1257318"/>
            <a:ext cx="1499133" cy="461685"/>
          </a:xfrm>
          <a:prstGeom prst="rightArrow">
            <a:avLst/>
          </a:prstGeom>
          <a:solidFill>
            <a:srgbClr val="FFFF00"/>
          </a:solidFill>
          <a:ln>
            <a:solidFill>
              <a:schemeClr val="tx1"/>
            </a:solidFill>
          </a:ln>
          <a:effectLst>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ight Arrow 3"/>
          <p:cNvSpPr/>
          <p:nvPr/>
        </p:nvSpPr>
        <p:spPr>
          <a:xfrm rot="9729736">
            <a:off x="3082680" y="2504514"/>
            <a:ext cx="1499133" cy="461685"/>
          </a:xfrm>
          <a:prstGeom prst="rightArrow">
            <a:avLst/>
          </a:prstGeom>
          <a:solidFill>
            <a:srgbClr val="FFFF00"/>
          </a:solidFill>
          <a:ln>
            <a:solidFill>
              <a:schemeClr val="tx1"/>
            </a:solidFill>
          </a:ln>
          <a:effectLst>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ight Arrow 4"/>
          <p:cNvSpPr/>
          <p:nvPr/>
        </p:nvSpPr>
        <p:spPr>
          <a:xfrm rot="16200000">
            <a:off x="4967677" y="4734592"/>
            <a:ext cx="1499133" cy="461685"/>
          </a:xfrm>
          <a:prstGeom prst="rightArrow">
            <a:avLst/>
          </a:prstGeom>
          <a:solidFill>
            <a:srgbClr val="FFFF00"/>
          </a:solidFill>
          <a:ln>
            <a:solidFill>
              <a:schemeClr val="tx1"/>
            </a:solidFill>
          </a:ln>
          <a:effectLst>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301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Multiple Licenses</a:t>
            </a:r>
          </a:p>
        </p:txBody>
      </p:sp>
      <p:sp>
        <p:nvSpPr>
          <p:cNvPr id="3" name="Content Placeholder 2"/>
          <p:cNvSpPr>
            <a:spLocks noGrp="1"/>
          </p:cNvSpPr>
          <p:nvPr>
            <p:ph idx="1"/>
          </p:nvPr>
        </p:nvSpPr>
        <p:spPr/>
        <p:txBody>
          <a:bodyPr/>
          <a:lstStyle/>
          <a:p>
            <a:r>
              <a:rPr lang="en-US" b="1" dirty="0"/>
              <a:t>Conjunctive</a:t>
            </a:r>
            <a:r>
              <a:rPr lang="en-US" dirty="0"/>
              <a:t> = AND</a:t>
            </a:r>
          </a:p>
          <a:p>
            <a:pPr lvl="1"/>
            <a:r>
              <a:rPr lang="en-US" dirty="0"/>
              <a:t>Multiple licenses apply</a:t>
            </a:r>
          </a:p>
          <a:p>
            <a:r>
              <a:rPr lang="en-US" b="1" dirty="0"/>
              <a:t>Disjunctive</a:t>
            </a:r>
            <a:r>
              <a:rPr lang="en-US" dirty="0"/>
              <a:t> = OR</a:t>
            </a:r>
          </a:p>
          <a:p>
            <a:pPr lvl="1"/>
            <a:r>
              <a:rPr lang="en-US" dirty="0"/>
              <a:t>Choose one</a:t>
            </a:r>
          </a:p>
          <a:p>
            <a:endParaRPr lang="en-US" dirty="0">
              <a:solidFill>
                <a:srgbClr val="FF0000"/>
              </a:solidFill>
            </a:endParaRPr>
          </a:p>
          <a:p>
            <a:r>
              <a:rPr lang="en-US" b="1" dirty="0">
                <a:solidFill>
                  <a:schemeClr val="accent6"/>
                </a:solidFill>
              </a:rPr>
              <a:t>Dual</a:t>
            </a:r>
            <a:r>
              <a:rPr lang="en-US" dirty="0">
                <a:solidFill>
                  <a:schemeClr val="accent6"/>
                </a:solidFill>
              </a:rPr>
              <a:t> = OR</a:t>
            </a:r>
          </a:p>
          <a:p>
            <a:pPr lvl="1"/>
            <a:r>
              <a:rPr lang="en-US" dirty="0">
                <a:solidFill>
                  <a:schemeClr val="accent6"/>
                </a:solidFill>
              </a:rPr>
              <a:t>Choice of open source license or commercial license</a:t>
            </a:r>
            <a:endParaRPr lang="en-US" dirty="0"/>
          </a:p>
          <a:p>
            <a:pPr lvl="1"/>
            <a:endParaRPr lang="en-US" dirty="0"/>
          </a:p>
          <a:p>
            <a:pPr marL="0" indent="0">
              <a:buNone/>
            </a:pPr>
            <a:endParaRPr lang="en-US" dirty="0"/>
          </a:p>
        </p:txBody>
      </p:sp>
    </p:spTree>
    <p:extLst>
      <p:ext uri="{BB962C8B-B14F-4D97-AF65-F5344CB8AC3E}">
        <p14:creationId xmlns:p14="http://schemas.microsoft.com/office/powerpoint/2010/main" val="170150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“intellectual property”?</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t>Trade secrets</a:t>
            </a:r>
            <a:r>
              <a:rPr lang="en-GB" dirty="0"/>
              <a:t>: protects confidential and valuable information</a:t>
            </a:r>
          </a:p>
          <a:p>
            <a:r>
              <a:rPr lang="en-US" dirty="0"/>
              <a:t>Trademarks:  protects marks (word, logos, slogans, color, etc.) that identify the source of the product	</a:t>
            </a:r>
          </a:p>
          <a:p>
            <a:pPr lvl="1"/>
            <a:r>
              <a:rPr lang="en-US" dirty="0"/>
              <a:t>Consumer and brand protection;  avoid consumer confusion and brand dilution</a:t>
            </a:r>
          </a:p>
          <a:p>
            <a:r>
              <a:rPr lang="en-US" dirty="0"/>
              <a:t>Patents: useful inventions that are novel, useful, non-obvious</a:t>
            </a:r>
          </a:p>
          <a:p>
            <a:pPr lvl="1"/>
            <a:r>
              <a:rPr lang="en-US" dirty="0"/>
              <a:t>Limited monopoly to incentivize innovation</a:t>
            </a:r>
          </a:p>
          <a:p>
            <a:r>
              <a:rPr lang="en-US" dirty="0"/>
              <a:t>Copyright: protects original works of authorship</a:t>
            </a:r>
          </a:p>
          <a:p>
            <a:pPr lvl="1"/>
            <a:r>
              <a:rPr lang="en-US" dirty="0"/>
              <a:t>Protects expression (not the underlying idea)</a:t>
            </a:r>
          </a:p>
          <a:p>
            <a:pPr lvl="1"/>
            <a:r>
              <a:rPr lang="en-US" dirty="0"/>
              <a:t>Software, books, audiovisual materials, semiconductor masks</a:t>
            </a:r>
          </a:p>
        </p:txBody>
      </p:sp>
    </p:spTree>
    <p:extLst>
      <p:ext uri="{BB962C8B-B14F-4D97-AF65-F5344CB8AC3E}">
        <p14:creationId xmlns:p14="http://schemas.microsoft.com/office/powerpoint/2010/main" val="5911991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2362200" y="274638"/>
            <a:ext cx="9206706" cy="1143000"/>
          </a:xfrm>
        </p:spPr>
        <p:txBody>
          <a:bodyPr>
            <a:normAutofit/>
          </a:bodyPr>
          <a:lstStyle/>
          <a:p>
            <a:r>
              <a:rPr lang="en-US" dirty="0"/>
              <a:t>Tips for developers/engineers</a:t>
            </a:r>
            <a:endParaRPr lang="en-GB" dirty="0"/>
          </a:p>
        </p:txBody>
      </p:sp>
      <p:sp>
        <p:nvSpPr>
          <p:cNvPr id="6" name="Content Placeholder 5"/>
          <p:cNvSpPr>
            <a:spLocks noGrp="1"/>
          </p:cNvSpPr>
          <p:nvPr>
            <p:ph idx="1"/>
          </p:nvPr>
        </p:nvSpPr>
        <p:spPr>
          <a:xfrm>
            <a:off x="2286000" y="1600201"/>
            <a:ext cx="9282906" cy="4525963"/>
          </a:xfrm>
        </p:spPr>
        <p:txBody>
          <a:bodyPr>
            <a:normAutofit/>
          </a:bodyPr>
          <a:lstStyle/>
          <a:p>
            <a:r>
              <a:rPr lang="en-US" dirty="0"/>
              <a:t>If you don’t have / can’t find a license, then you don’t have one / can’t use it</a:t>
            </a:r>
          </a:p>
          <a:p>
            <a:r>
              <a:rPr lang="en-US" dirty="0"/>
              <a:t>Not all “free” licenses are open source</a:t>
            </a:r>
          </a:p>
          <a:p>
            <a:pPr lvl="1"/>
            <a:r>
              <a:rPr lang="en-US" dirty="0"/>
              <a:t>Know what the difference types of licenses mean in terms of process for approval (but you don’t have to be able to identify, Legal can help)</a:t>
            </a:r>
          </a:p>
          <a:p>
            <a:r>
              <a:rPr lang="en-US" dirty="0"/>
              <a:t>Keep track of what you are using, how you are using, and if modifying it (and how)</a:t>
            </a:r>
          </a:p>
          <a:p>
            <a:r>
              <a:rPr lang="en-US" dirty="0"/>
              <a:t>Get approval for using the OSS (and license)</a:t>
            </a:r>
          </a:p>
          <a:p>
            <a:endParaRPr lang="en-US" dirty="0"/>
          </a:p>
          <a:p>
            <a:pPr lvl="1"/>
            <a:endParaRPr lang="en-US" dirty="0"/>
          </a:p>
          <a:p>
            <a:pPr lvl="1"/>
            <a:endParaRPr lang="en-GB" dirty="0"/>
          </a:p>
        </p:txBody>
      </p:sp>
      <p:grpSp>
        <p:nvGrpSpPr>
          <p:cNvPr id="7" name="Group 10"/>
          <p:cNvGrpSpPr>
            <a:grpSpLocks noChangeAspect="1"/>
          </p:cNvGrpSpPr>
          <p:nvPr/>
        </p:nvGrpSpPr>
        <p:grpSpPr bwMode="auto">
          <a:xfrm>
            <a:off x="496796" y="-249384"/>
            <a:ext cx="2705434" cy="2443383"/>
            <a:chOff x="2732" y="996"/>
            <a:chExt cx="2156" cy="1926"/>
          </a:xfrm>
        </p:grpSpPr>
        <p:sp>
          <p:nvSpPr>
            <p:cNvPr id="8" name="AutoShape 9"/>
            <p:cNvSpPr>
              <a:spLocks noChangeAspect="1" noChangeArrowheads="1" noTextEdit="1"/>
            </p:cNvSpPr>
            <p:nvPr/>
          </p:nvSpPr>
          <p:spPr bwMode="auto">
            <a:xfrm>
              <a:off x="2736" y="996"/>
              <a:ext cx="2152" cy="19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9" name="Freeform 11"/>
            <p:cNvSpPr>
              <a:spLocks/>
            </p:cNvSpPr>
            <p:nvPr/>
          </p:nvSpPr>
          <p:spPr bwMode="auto">
            <a:xfrm>
              <a:off x="2732" y="1422"/>
              <a:ext cx="1300" cy="1336"/>
            </a:xfrm>
            <a:custGeom>
              <a:avLst/>
              <a:gdLst>
                <a:gd name="T0" fmla="*/ 717 w 1300"/>
                <a:gd name="T1" fmla="*/ 3 h 1336"/>
                <a:gd name="T2" fmla="*/ 844 w 1300"/>
                <a:gd name="T3" fmla="*/ 30 h 1336"/>
                <a:gd name="T4" fmla="*/ 960 w 1300"/>
                <a:gd name="T5" fmla="*/ 80 h 1336"/>
                <a:gd name="T6" fmla="*/ 1063 w 1300"/>
                <a:gd name="T7" fmla="*/ 152 h 1336"/>
                <a:gd name="T8" fmla="*/ 1151 w 1300"/>
                <a:gd name="T9" fmla="*/ 243 h 1336"/>
                <a:gd name="T10" fmla="*/ 1222 w 1300"/>
                <a:gd name="T11" fmla="*/ 350 h 1336"/>
                <a:gd name="T12" fmla="*/ 1270 w 1300"/>
                <a:gd name="T13" fmla="*/ 470 h 1336"/>
                <a:gd name="T14" fmla="*/ 1296 w 1300"/>
                <a:gd name="T15" fmla="*/ 600 h 1336"/>
                <a:gd name="T16" fmla="*/ 1296 w 1300"/>
                <a:gd name="T17" fmla="*/ 737 h 1336"/>
                <a:gd name="T18" fmla="*/ 1270 w 1300"/>
                <a:gd name="T19" fmla="*/ 867 h 1336"/>
                <a:gd name="T20" fmla="*/ 1222 w 1300"/>
                <a:gd name="T21" fmla="*/ 987 h 1336"/>
                <a:gd name="T22" fmla="*/ 1151 w 1300"/>
                <a:gd name="T23" fmla="*/ 1093 h 1336"/>
                <a:gd name="T24" fmla="*/ 1063 w 1300"/>
                <a:gd name="T25" fmla="*/ 1183 h 1336"/>
                <a:gd name="T26" fmla="*/ 960 w 1300"/>
                <a:gd name="T27" fmla="*/ 1255 h 1336"/>
                <a:gd name="T28" fmla="*/ 844 w 1300"/>
                <a:gd name="T29" fmla="*/ 1305 h 1336"/>
                <a:gd name="T30" fmla="*/ 717 w 1300"/>
                <a:gd name="T31" fmla="*/ 1332 h 1336"/>
                <a:gd name="T32" fmla="*/ 583 w 1300"/>
                <a:gd name="T33" fmla="*/ 1332 h 1336"/>
                <a:gd name="T34" fmla="*/ 456 w 1300"/>
                <a:gd name="T35" fmla="*/ 1305 h 1336"/>
                <a:gd name="T36" fmla="*/ 340 w 1300"/>
                <a:gd name="T37" fmla="*/ 1255 h 1336"/>
                <a:gd name="T38" fmla="*/ 237 w 1300"/>
                <a:gd name="T39" fmla="*/ 1183 h 1336"/>
                <a:gd name="T40" fmla="*/ 148 w 1300"/>
                <a:gd name="T41" fmla="*/ 1093 h 1336"/>
                <a:gd name="T42" fmla="*/ 78 w 1300"/>
                <a:gd name="T43" fmla="*/ 987 h 1336"/>
                <a:gd name="T44" fmla="*/ 30 w 1300"/>
                <a:gd name="T45" fmla="*/ 867 h 1336"/>
                <a:gd name="T46" fmla="*/ 4 w 1300"/>
                <a:gd name="T47" fmla="*/ 737 h 1336"/>
                <a:gd name="T48" fmla="*/ 4 w 1300"/>
                <a:gd name="T49" fmla="*/ 600 h 1336"/>
                <a:gd name="T50" fmla="*/ 30 w 1300"/>
                <a:gd name="T51" fmla="*/ 470 h 1336"/>
                <a:gd name="T52" fmla="*/ 78 w 1300"/>
                <a:gd name="T53" fmla="*/ 350 h 1336"/>
                <a:gd name="T54" fmla="*/ 148 w 1300"/>
                <a:gd name="T55" fmla="*/ 243 h 1336"/>
                <a:gd name="T56" fmla="*/ 237 w 1300"/>
                <a:gd name="T57" fmla="*/ 152 h 1336"/>
                <a:gd name="T58" fmla="*/ 340 w 1300"/>
                <a:gd name="T59" fmla="*/ 80 h 1336"/>
                <a:gd name="T60" fmla="*/ 456 w 1300"/>
                <a:gd name="T61" fmla="*/ 30 h 1336"/>
                <a:gd name="T62" fmla="*/ 583 w 1300"/>
                <a:gd name="T63" fmla="*/ 3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00" h="1336">
                  <a:moveTo>
                    <a:pt x="650" y="0"/>
                  </a:moveTo>
                  <a:lnTo>
                    <a:pt x="717" y="3"/>
                  </a:lnTo>
                  <a:lnTo>
                    <a:pt x="781" y="14"/>
                  </a:lnTo>
                  <a:lnTo>
                    <a:pt x="844" y="30"/>
                  </a:lnTo>
                  <a:lnTo>
                    <a:pt x="902" y="52"/>
                  </a:lnTo>
                  <a:lnTo>
                    <a:pt x="960" y="80"/>
                  </a:lnTo>
                  <a:lnTo>
                    <a:pt x="1013" y="114"/>
                  </a:lnTo>
                  <a:lnTo>
                    <a:pt x="1063" y="152"/>
                  </a:lnTo>
                  <a:lnTo>
                    <a:pt x="1110" y="195"/>
                  </a:lnTo>
                  <a:lnTo>
                    <a:pt x="1151" y="243"/>
                  </a:lnTo>
                  <a:lnTo>
                    <a:pt x="1189" y="294"/>
                  </a:lnTo>
                  <a:lnTo>
                    <a:pt x="1222" y="350"/>
                  </a:lnTo>
                  <a:lnTo>
                    <a:pt x="1249" y="408"/>
                  </a:lnTo>
                  <a:lnTo>
                    <a:pt x="1270" y="470"/>
                  </a:lnTo>
                  <a:lnTo>
                    <a:pt x="1286" y="533"/>
                  </a:lnTo>
                  <a:lnTo>
                    <a:pt x="1296" y="600"/>
                  </a:lnTo>
                  <a:lnTo>
                    <a:pt x="1300" y="668"/>
                  </a:lnTo>
                  <a:lnTo>
                    <a:pt x="1296" y="737"/>
                  </a:lnTo>
                  <a:lnTo>
                    <a:pt x="1286" y="803"/>
                  </a:lnTo>
                  <a:lnTo>
                    <a:pt x="1270" y="867"/>
                  </a:lnTo>
                  <a:lnTo>
                    <a:pt x="1249" y="928"/>
                  </a:lnTo>
                  <a:lnTo>
                    <a:pt x="1222" y="987"/>
                  </a:lnTo>
                  <a:lnTo>
                    <a:pt x="1189" y="1041"/>
                  </a:lnTo>
                  <a:lnTo>
                    <a:pt x="1151" y="1093"/>
                  </a:lnTo>
                  <a:lnTo>
                    <a:pt x="1110" y="1140"/>
                  </a:lnTo>
                  <a:lnTo>
                    <a:pt x="1063" y="1183"/>
                  </a:lnTo>
                  <a:lnTo>
                    <a:pt x="1013" y="1222"/>
                  </a:lnTo>
                  <a:lnTo>
                    <a:pt x="960" y="1255"/>
                  </a:lnTo>
                  <a:lnTo>
                    <a:pt x="902" y="1283"/>
                  </a:lnTo>
                  <a:lnTo>
                    <a:pt x="844" y="1305"/>
                  </a:lnTo>
                  <a:lnTo>
                    <a:pt x="781" y="1322"/>
                  </a:lnTo>
                  <a:lnTo>
                    <a:pt x="717" y="1332"/>
                  </a:lnTo>
                  <a:lnTo>
                    <a:pt x="650" y="1336"/>
                  </a:lnTo>
                  <a:lnTo>
                    <a:pt x="583" y="1332"/>
                  </a:lnTo>
                  <a:lnTo>
                    <a:pt x="519" y="1322"/>
                  </a:lnTo>
                  <a:lnTo>
                    <a:pt x="456" y="1305"/>
                  </a:lnTo>
                  <a:lnTo>
                    <a:pt x="398" y="1283"/>
                  </a:lnTo>
                  <a:lnTo>
                    <a:pt x="340" y="1255"/>
                  </a:lnTo>
                  <a:lnTo>
                    <a:pt x="287" y="1222"/>
                  </a:lnTo>
                  <a:lnTo>
                    <a:pt x="237" y="1183"/>
                  </a:lnTo>
                  <a:lnTo>
                    <a:pt x="190" y="1140"/>
                  </a:lnTo>
                  <a:lnTo>
                    <a:pt x="148" y="1093"/>
                  </a:lnTo>
                  <a:lnTo>
                    <a:pt x="111" y="1041"/>
                  </a:lnTo>
                  <a:lnTo>
                    <a:pt x="78" y="987"/>
                  </a:lnTo>
                  <a:lnTo>
                    <a:pt x="51" y="928"/>
                  </a:lnTo>
                  <a:lnTo>
                    <a:pt x="30" y="867"/>
                  </a:lnTo>
                  <a:lnTo>
                    <a:pt x="14" y="803"/>
                  </a:lnTo>
                  <a:lnTo>
                    <a:pt x="4" y="737"/>
                  </a:lnTo>
                  <a:lnTo>
                    <a:pt x="0" y="668"/>
                  </a:lnTo>
                  <a:lnTo>
                    <a:pt x="4" y="600"/>
                  </a:lnTo>
                  <a:lnTo>
                    <a:pt x="14" y="533"/>
                  </a:lnTo>
                  <a:lnTo>
                    <a:pt x="30" y="470"/>
                  </a:lnTo>
                  <a:lnTo>
                    <a:pt x="51" y="408"/>
                  </a:lnTo>
                  <a:lnTo>
                    <a:pt x="78" y="350"/>
                  </a:lnTo>
                  <a:lnTo>
                    <a:pt x="111" y="294"/>
                  </a:lnTo>
                  <a:lnTo>
                    <a:pt x="148" y="243"/>
                  </a:lnTo>
                  <a:lnTo>
                    <a:pt x="190" y="195"/>
                  </a:lnTo>
                  <a:lnTo>
                    <a:pt x="237" y="152"/>
                  </a:lnTo>
                  <a:lnTo>
                    <a:pt x="287" y="114"/>
                  </a:lnTo>
                  <a:lnTo>
                    <a:pt x="340" y="80"/>
                  </a:lnTo>
                  <a:lnTo>
                    <a:pt x="398" y="52"/>
                  </a:lnTo>
                  <a:lnTo>
                    <a:pt x="456" y="30"/>
                  </a:lnTo>
                  <a:lnTo>
                    <a:pt x="519" y="14"/>
                  </a:lnTo>
                  <a:lnTo>
                    <a:pt x="583" y="3"/>
                  </a:lnTo>
                  <a:lnTo>
                    <a:pt x="650" y="0"/>
                  </a:lnTo>
                  <a:close/>
                </a:path>
              </a:pathLst>
            </a:custGeom>
            <a:solidFill>
              <a:srgbClr val="A3DDF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0" name="Freeform 12"/>
            <p:cNvSpPr>
              <a:spLocks/>
            </p:cNvSpPr>
            <p:nvPr/>
          </p:nvSpPr>
          <p:spPr bwMode="auto">
            <a:xfrm>
              <a:off x="2887" y="2392"/>
              <a:ext cx="107" cy="46"/>
            </a:xfrm>
            <a:custGeom>
              <a:avLst/>
              <a:gdLst>
                <a:gd name="T0" fmla="*/ 107 w 107"/>
                <a:gd name="T1" fmla="*/ 0 h 46"/>
                <a:gd name="T2" fmla="*/ 95 w 107"/>
                <a:gd name="T3" fmla="*/ 0 h 46"/>
                <a:gd name="T4" fmla="*/ 82 w 107"/>
                <a:gd name="T5" fmla="*/ 1 h 46"/>
                <a:gd name="T6" fmla="*/ 69 w 107"/>
                <a:gd name="T7" fmla="*/ 1 h 46"/>
                <a:gd name="T8" fmla="*/ 55 w 107"/>
                <a:gd name="T9" fmla="*/ 2 h 46"/>
                <a:gd name="T10" fmla="*/ 41 w 107"/>
                <a:gd name="T11" fmla="*/ 3 h 46"/>
                <a:gd name="T12" fmla="*/ 28 w 107"/>
                <a:gd name="T13" fmla="*/ 3 h 46"/>
                <a:gd name="T14" fmla="*/ 13 w 107"/>
                <a:gd name="T15" fmla="*/ 5 h 46"/>
                <a:gd name="T16" fmla="*/ 0 w 107"/>
                <a:gd name="T17" fmla="*/ 5 h 46"/>
                <a:gd name="T18" fmla="*/ 0 w 107"/>
                <a:gd name="T19" fmla="*/ 46 h 46"/>
                <a:gd name="T20" fmla="*/ 107 w 107"/>
                <a:gd name="T21" fmla="*/ 24 h 46"/>
                <a:gd name="T22" fmla="*/ 107 w 107"/>
                <a:gd name="T2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46">
                  <a:moveTo>
                    <a:pt x="107" y="0"/>
                  </a:moveTo>
                  <a:lnTo>
                    <a:pt x="95" y="0"/>
                  </a:lnTo>
                  <a:lnTo>
                    <a:pt x="82" y="1"/>
                  </a:lnTo>
                  <a:lnTo>
                    <a:pt x="69" y="1"/>
                  </a:lnTo>
                  <a:lnTo>
                    <a:pt x="55" y="2"/>
                  </a:lnTo>
                  <a:lnTo>
                    <a:pt x="41" y="3"/>
                  </a:lnTo>
                  <a:lnTo>
                    <a:pt x="28" y="3"/>
                  </a:lnTo>
                  <a:lnTo>
                    <a:pt x="13" y="5"/>
                  </a:lnTo>
                  <a:lnTo>
                    <a:pt x="0" y="5"/>
                  </a:lnTo>
                  <a:lnTo>
                    <a:pt x="0" y="46"/>
                  </a:lnTo>
                  <a:lnTo>
                    <a:pt x="107" y="24"/>
                  </a:lnTo>
                  <a:lnTo>
                    <a:pt x="10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1" name="Freeform 13"/>
            <p:cNvSpPr>
              <a:spLocks/>
            </p:cNvSpPr>
            <p:nvPr/>
          </p:nvSpPr>
          <p:spPr bwMode="auto">
            <a:xfrm>
              <a:off x="2736" y="1770"/>
              <a:ext cx="1120" cy="1152"/>
            </a:xfrm>
            <a:custGeom>
              <a:avLst/>
              <a:gdLst>
                <a:gd name="T0" fmla="*/ 899 w 1120"/>
                <a:gd name="T1" fmla="*/ 179 h 1152"/>
                <a:gd name="T2" fmla="*/ 848 w 1120"/>
                <a:gd name="T3" fmla="*/ 136 h 1152"/>
                <a:gd name="T4" fmla="*/ 792 w 1120"/>
                <a:gd name="T5" fmla="*/ 98 h 1152"/>
                <a:gd name="T6" fmla="*/ 735 w 1120"/>
                <a:gd name="T7" fmla="*/ 66 h 1152"/>
                <a:gd name="T8" fmla="*/ 675 w 1120"/>
                <a:gd name="T9" fmla="*/ 41 h 1152"/>
                <a:gd name="T10" fmla="*/ 611 w 1120"/>
                <a:gd name="T11" fmla="*/ 21 h 1152"/>
                <a:gd name="T12" fmla="*/ 547 w 1120"/>
                <a:gd name="T13" fmla="*/ 7 h 1152"/>
                <a:gd name="T14" fmla="*/ 481 w 1120"/>
                <a:gd name="T15" fmla="*/ 1 h 1152"/>
                <a:gd name="T16" fmla="*/ 151 w 1120"/>
                <a:gd name="T17" fmla="*/ 0 h 1152"/>
                <a:gd name="T18" fmla="*/ 0 w 1120"/>
                <a:gd name="T19" fmla="*/ 255 h 1152"/>
                <a:gd name="T20" fmla="*/ 151 w 1120"/>
                <a:gd name="T21" fmla="*/ 365 h 1152"/>
                <a:gd name="T22" fmla="*/ 164 w 1120"/>
                <a:gd name="T23" fmla="*/ 627 h 1152"/>
                <a:gd name="T24" fmla="*/ 192 w 1120"/>
                <a:gd name="T25" fmla="*/ 625 h 1152"/>
                <a:gd name="T26" fmla="*/ 220 w 1120"/>
                <a:gd name="T27" fmla="*/ 623 h 1152"/>
                <a:gd name="T28" fmla="*/ 246 w 1120"/>
                <a:gd name="T29" fmla="*/ 622 h 1152"/>
                <a:gd name="T30" fmla="*/ 258 w 1120"/>
                <a:gd name="T31" fmla="*/ 365 h 1152"/>
                <a:gd name="T32" fmla="*/ 547 w 1120"/>
                <a:gd name="T33" fmla="*/ 255 h 1152"/>
                <a:gd name="T34" fmla="*/ 258 w 1120"/>
                <a:gd name="T35" fmla="*/ 111 h 1152"/>
                <a:gd name="T36" fmla="*/ 475 w 1120"/>
                <a:gd name="T37" fmla="*/ 112 h 1152"/>
                <a:gd name="T38" fmla="*/ 531 w 1120"/>
                <a:gd name="T39" fmla="*/ 116 h 1152"/>
                <a:gd name="T40" fmla="*/ 585 w 1120"/>
                <a:gd name="T41" fmla="*/ 128 h 1152"/>
                <a:gd name="T42" fmla="*/ 638 w 1120"/>
                <a:gd name="T43" fmla="*/ 144 h 1152"/>
                <a:gd name="T44" fmla="*/ 689 w 1120"/>
                <a:gd name="T45" fmla="*/ 166 h 1152"/>
                <a:gd name="T46" fmla="*/ 737 w 1120"/>
                <a:gd name="T47" fmla="*/ 193 h 1152"/>
                <a:gd name="T48" fmla="*/ 783 w 1120"/>
                <a:gd name="T49" fmla="*/ 224 h 1152"/>
                <a:gd name="T50" fmla="*/ 826 w 1120"/>
                <a:gd name="T51" fmla="*/ 262 h 1152"/>
                <a:gd name="T52" fmla="*/ 881 w 1120"/>
                <a:gd name="T53" fmla="*/ 319 h 1152"/>
                <a:gd name="T54" fmla="*/ 937 w 1120"/>
                <a:gd name="T55" fmla="*/ 401 h 1152"/>
                <a:gd name="T56" fmla="*/ 978 w 1120"/>
                <a:gd name="T57" fmla="*/ 491 h 1152"/>
                <a:gd name="T58" fmla="*/ 1003 w 1120"/>
                <a:gd name="T59" fmla="*/ 587 h 1152"/>
                <a:gd name="T60" fmla="*/ 814 w 1120"/>
                <a:gd name="T61" fmla="*/ 637 h 1152"/>
                <a:gd name="T62" fmla="*/ 494 w 1120"/>
                <a:gd name="T63" fmla="*/ 737 h 1152"/>
                <a:gd name="T64" fmla="*/ 525 w 1120"/>
                <a:gd name="T65" fmla="*/ 837 h 1152"/>
                <a:gd name="T66" fmla="*/ 554 w 1120"/>
                <a:gd name="T67" fmla="*/ 886 h 1152"/>
                <a:gd name="T68" fmla="*/ 589 w 1120"/>
                <a:gd name="T69" fmla="*/ 924 h 1152"/>
                <a:gd name="T70" fmla="*/ 629 w 1120"/>
                <a:gd name="T71" fmla="*/ 956 h 1152"/>
                <a:gd name="T72" fmla="*/ 672 w 1120"/>
                <a:gd name="T73" fmla="*/ 980 h 1152"/>
                <a:gd name="T74" fmla="*/ 717 w 1120"/>
                <a:gd name="T75" fmla="*/ 997 h 1152"/>
                <a:gd name="T76" fmla="*/ 758 w 1120"/>
                <a:gd name="T77" fmla="*/ 1009 h 1152"/>
                <a:gd name="T78" fmla="*/ 797 w 1120"/>
                <a:gd name="T79" fmla="*/ 1017 h 1152"/>
                <a:gd name="T80" fmla="*/ 814 w 1120"/>
                <a:gd name="T81" fmla="*/ 1042 h 1152"/>
                <a:gd name="T82" fmla="*/ 258 w 1120"/>
                <a:gd name="T83" fmla="*/ 646 h 1152"/>
                <a:gd name="T84" fmla="*/ 151 w 1120"/>
                <a:gd name="T85" fmla="*/ 1152 h 1152"/>
                <a:gd name="T86" fmla="*/ 921 w 1120"/>
                <a:gd name="T87" fmla="*/ 915 h 1152"/>
                <a:gd name="T88" fmla="*/ 867 w 1120"/>
                <a:gd name="T89" fmla="*/ 914 h 1152"/>
                <a:gd name="T90" fmla="*/ 856 w 1120"/>
                <a:gd name="T91" fmla="*/ 913 h 1152"/>
                <a:gd name="T92" fmla="*/ 837 w 1120"/>
                <a:gd name="T93" fmla="*/ 911 h 1152"/>
                <a:gd name="T94" fmla="*/ 811 w 1120"/>
                <a:gd name="T95" fmla="*/ 907 h 1152"/>
                <a:gd name="T96" fmla="*/ 780 w 1120"/>
                <a:gd name="T97" fmla="*/ 901 h 1152"/>
                <a:gd name="T98" fmla="*/ 747 w 1120"/>
                <a:gd name="T99" fmla="*/ 890 h 1152"/>
                <a:gd name="T100" fmla="*/ 713 w 1120"/>
                <a:gd name="T101" fmla="*/ 877 h 1152"/>
                <a:gd name="T102" fmla="*/ 681 w 1120"/>
                <a:gd name="T103" fmla="*/ 859 h 1152"/>
                <a:gd name="T104" fmla="*/ 921 w 1120"/>
                <a:gd name="T105" fmla="*/ 847 h 1152"/>
                <a:gd name="T106" fmla="*/ 1120 w 1120"/>
                <a:gd name="T107" fmla="*/ 748 h 1152"/>
                <a:gd name="T108" fmla="*/ 1118 w 1120"/>
                <a:gd name="T109" fmla="*/ 657 h 1152"/>
                <a:gd name="T110" fmla="*/ 1113 w 1120"/>
                <a:gd name="T111" fmla="*/ 589 h 1152"/>
                <a:gd name="T112" fmla="*/ 1099 w 1120"/>
                <a:gd name="T113" fmla="*/ 523 h 1152"/>
                <a:gd name="T114" fmla="*/ 1081 w 1120"/>
                <a:gd name="T115" fmla="*/ 458 h 1152"/>
                <a:gd name="T116" fmla="*/ 1056 w 1120"/>
                <a:gd name="T117" fmla="*/ 396 h 1152"/>
                <a:gd name="T118" fmla="*/ 1026 w 1120"/>
                <a:gd name="T119" fmla="*/ 337 h 1152"/>
                <a:gd name="T120" fmla="*/ 989 w 1120"/>
                <a:gd name="T121" fmla="*/ 281 h 1152"/>
                <a:gd name="T122" fmla="*/ 946 w 1120"/>
                <a:gd name="T123" fmla="*/ 22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20" h="1152">
                  <a:moveTo>
                    <a:pt x="924" y="204"/>
                  </a:moveTo>
                  <a:lnTo>
                    <a:pt x="899" y="179"/>
                  </a:lnTo>
                  <a:lnTo>
                    <a:pt x="874" y="157"/>
                  </a:lnTo>
                  <a:lnTo>
                    <a:pt x="848" y="136"/>
                  </a:lnTo>
                  <a:lnTo>
                    <a:pt x="821" y="116"/>
                  </a:lnTo>
                  <a:lnTo>
                    <a:pt x="792" y="98"/>
                  </a:lnTo>
                  <a:lnTo>
                    <a:pt x="764" y="81"/>
                  </a:lnTo>
                  <a:lnTo>
                    <a:pt x="735" y="66"/>
                  </a:lnTo>
                  <a:lnTo>
                    <a:pt x="705" y="52"/>
                  </a:lnTo>
                  <a:lnTo>
                    <a:pt x="675" y="41"/>
                  </a:lnTo>
                  <a:lnTo>
                    <a:pt x="643" y="30"/>
                  </a:lnTo>
                  <a:lnTo>
                    <a:pt x="611" y="21"/>
                  </a:lnTo>
                  <a:lnTo>
                    <a:pt x="580" y="13"/>
                  </a:lnTo>
                  <a:lnTo>
                    <a:pt x="547" y="7"/>
                  </a:lnTo>
                  <a:lnTo>
                    <a:pt x="514" y="4"/>
                  </a:lnTo>
                  <a:lnTo>
                    <a:pt x="481" y="1"/>
                  </a:lnTo>
                  <a:lnTo>
                    <a:pt x="447" y="0"/>
                  </a:lnTo>
                  <a:lnTo>
                    <a:pt x="151" y="0"/>
                  </a:lnTo>
                  <a:lnTo>
                    <a:pt x="151" y="255"/>
                  </a:lnTo>
                  <a:lnTo>
                    <a:pt x="0" y="255"/>
                  </a:lnTo>
                  <a:lnTo>
                    <a:pt x="0" y="365"/>
                  </a:lnTo>
                  <a:lnTo>
                    <a:pt x="151" y="365"/>
                  </a:lnTo>
                  <a:lnTo>
                    <a:pt x="151" y="627"/>
                  </a:lnTo>
                  <a:lnTo>
                    <a:pt x="164" y="627"/>
                  </a:lnTo>
                  <a:lnTo>
                    <a:pt x="179" y="625"/>
                  </a:lnTo>
                  <a:lnTo>
                    <a:pt x="192" y="625"/>
                  </a:lnTo>
                  <a:lnTo>
                    <a:pt x="206" y="624"/>
                  </a:lnTo>
                  <a:lnTo>
                    <a:pt x="220" y="623"/>
                  </a:lnTo>
                  <a:lnTo>
                    <a:pt x="233" y="623"/>
                  </a:lnTo>
                  <a:lnTo>
                    <a:pt x="246" y="622"/>
                  </a:lnTo>
                  <a:lnTo>
                    <a:pt x="258" y="622"/>
                  </a:lnTo>
                  <a:lnTo>
                    <a:pt x="258" y="365"/>
                  </a:lnTo>
                  <a:lnTo>
                    <a:pt x="547" y="365"/>
                  </a:lnTo>
                  <a:lnTo>
                    <a:pt x="547" y="255"/>
                  </a:lnTo>
                  <a:lnTo>
                    <a:pt x="258" y="255"/>
                  </a:lnTo>
                  <a:lnTo>
                    <a:pt x="258" y="111"/>
                  </a:lnTo>
                  <a:lnTo>
                    <a:pt x="447" y="111"/>
                  </a:lnTo>
                  <a:lnTo>
                    <a:pt x="475" y="112"/>
                  </a:lnTo>
                  <a:lnTo>
                    <a:pt x="504" y="113"/>
                  </a:lnTo>
                  <a:lnTo>
                    <a:pt x="531" y="116"/>
                  </a:lnTo>
                  <a:lnTo>
                    <a:pt x="558" y="122"/>
                  </a:lnTo>
                  <a:lnTo>
                    <a:pt x="585" y="128"/>
                  </a:lnTo>
                  <a:lnTo>
                    <a:pt x="612" y="135"/>
                  </a:lnTo>
                  <a:lnTo>
                    <a:pt x="638" y="144"/>
                  </a:lnTo>
                  <a:lnTo>
                    <a:pt x="665" y="155"/>
                  </a:lnTo>
                  <a:lnTo>
                    <a:pt x="689" y="166"/>
                  </a:lnTo>
                  <a:lnTo>
                    <a:pt x="713" y="179"/>
                  </a:lnTo>
                  <a:lnTo>
                    <a:pt x="737" y="193"/>
                  </a:lnTo>
                  <a:lnTo>
                    <a:pt x="761" y="208"/>
                  </a:lnTo>
                  <a:lnTo>
                    <a:pt x="783" y="224"/>
                  </a:lnTo>
                  <a:lnTo>
                    <a:pt x="805" y="242"/>
                  </a:lnTo>
                  <a:lnTo>
                    <a:pt x="826" y="262"/>
                  </a:lnTo>
                  <a:lnTo>
                    <a:pt x="847" y="281"/>
                  </a:lnTo>
                  <a:lnTo>
                    <a:pt x="881" y="319"/>
                  </a:lnTo>
                  <a:lnTo>
                    <a:pt x="911" y="359"/>
                  </a:lnTo>
                  <a:lnTo>
                    <a:pt x="937" y="401"/>
                  </a:lnTo>
                  <a:lnTo>
                    <a:pt x="960" y="445"/>
                  </a:lnTo>
                  <a:lnTo>
                    <a:pt x="978" y="491"/>
                  </a:lnTo>
                  <a:lnTo>
                    <a:pt x="993" y="538"/>
                  </a:lnTo>
                  <a:lnTo>
                    <a:pt x="1003" y="587"/>
                  </a:lnTo>
                  <a:lnTo>
                    <a:pt x="1010" y="637"/>
                  </a:lnTo>
                  <a:lnTo>
                    <a:pt x="814" y="637"/>
                  </a:lnTo>
                  <a:lnTo>
                    <a:pt x="814" y="737"/>
                  </a:lnTo>
                  <a:lnTo>
                    <a:pt x="494" y="737"/>
                  </a:lnTo>
                  <a:lnTo>
                    <a:pt x="515" y="809"/>
                  </a:lnTo>
                  <a:lnTo>
                    <a:pt x="525" y="837"/>
                  </a:lnTo>
                  <a:lnTo>
                    <a:pt x="539" y="863"/>
                  </a:lnTo>
                  <a:lnTo>
                    <a:pt x="554" y="886"/>
                  </a:lnTo>
                  <a:lnTo>
                    <a:pt x="571" y="906"/>
                  </a:lnTo>
                  <a:lnTo>
                    <a:pt x="589" y="924"/>
                  </a:lnTo>
                  <a:lnTo>
                    <a:pt x="608" y="942"/>
                  </a:lnTo>
                  <a:lnTo>
                    <a:pt x="629" y="956"/>
                  </a:lnTo>
                  <a:lnTo>
                    <a:pt x="651" y="968"/>
                  </a:lnTo>
                  <a:lnTo>
                    <a:pt x="672" y="980"/>
                  </a:lnTo>
                  <a:lnTo>
                    <a:pt x="694" y="989"/>
                  </a:lnTo>
                  <a:lnTo>
                    <a:pt x="717" y="997"/>
                  </a:lnTo>
                  <a:lnTo>
                    <a:pt x="738" y="1003"/>
                  </a:lnTo>
                  <a:lnTo>
                    <a:pt x="758" y="1009"/>
                  </a:lnTo>
                  <a:lnTo>
                    <a:pt x="779" y="1014"/>
                  </a:lnTo>
                  <a:lnTo>
                    <a:pt x="797" y="1017"/>
                  </a:lnTo>
                  <a:lnTo>
                    <a:pt x="814" y="1019"/>
                  </a:lnTo>
                  <a:lnTo>
                    <a:pt x="814" y="1042"/>
                  </a:lnTo>
                  <a:lnTo>
                    <a:pt x="258" y="1042"/>
                  </a:lnTo>
                  <a:lnTo>
                    <a:pt x="258" y="646"/>
                  </a:lnTo>
                  <a:lnTo>
                    <a:pt x="151" y="668"/>
                  </a:lnTo>
                  <a:lnTo>
                    <a:pt x="151" y="1152"/>
                  </a:lnTo>
                  <a:lnTo>
                    <a:pt x="921" y="1151"/>
                  </a:lnTo>
                  <a:lnTo>
                    <a:pt x="921" y="915"/>
                  </a:lnTo>
                  <a:lnTo>
                    <a:pt x="868" y="914"/>
                  </a:lnTo>
                  <a:lnTo>
                    <a:pt x="867" y="914"/>
                  </a:lnTo>
                  <a:lnTo>
                    <a:pt x="863" y="914"/>
                  </a:lnTo>
                  <a:lnTo>
                    <a:pt x="856" y="913"/>
                  </a:lnTo>
                  <a:lnTo>
                    <a:pt x="847" y="913"/>
                  </a:lnTo>
                  <a:lnTo>
                    <a:pt x="837" y="911"/>
                  </a:lnTo>
                  <a:lnTo>
                    <a:pt x="824" y="909"/>
                  </a:lnTo>
                  <a:lnTo>
                    <a:pt x="811" y="907"/>
                  </a:lnTo>
                  <a:lnTo>
                    <a:pt x="796" y="904"/>
                  </a:lnTo>
                  <a:lnTo>
                    <a:pt x="780" y="901"/>
                  </a:lnTo>
                  <a:lnTo>
                    <a:pt x="764" y="896"/>
                  </a:lnTo>
                  <a:lnTo>
                    <a:pt x="747" y="890"/>
                  </a:lnTo>
                  <a:lnTo>
                    <a:pt x="730" y="885"/>
                  </a:lnTo>
                  <a:lnTo>
                    <a:pt x="713" y="877"/>
                  </a:lnTo>
                  <a:lnTo>
                    <a:pt x="697" y="868"/>
                  </a:lnTo>
                  <a:lnTo>
                    <a:pt x="681" y="859"/>
                  </a:lnTo>
                  <a:lnTo>
                    <a:pt x="667" y="847"/>
                  </a:lnTo>
                  <a:lnTo>
                    <a:pt x="921" y="847"/>
                  </a:lnTo>
                  <a:lnTo>
                    <a:pt x="921" y="748"/>
                  </a:lnTo>
                  <a:lnTo>
                    <a:pt x="1120" y="748"/>
                  </a:lnTo>
                  <a:lnTo>
                    <a:pt x="1120" y="692"/>
                  </a:lnTo>
                  <a:lnTo>
                    <a:pt x="1118" y="657"/>
                  </a:lnTo>
                  <a:lnTo>
                    <a:pt x="1116" y="623"/>
                  </a:lnTo>
                  <a:lnTo>
                    <a:pt x="1113" y="589"/>
                  </a:lnTo>
                  <a:lnTo>
                    <a:pt x="1107" y="556"/>
                  </a:lnTo>
                  <a:lnTo>
                    <a:pt x="1099" y="523"/>
                  </a:lnTo>
                  <a:lnTo>
                    <a:pt x="1091" y="491"/>
                  </a:lnTo>
                  <a:lnTo>
                    <a:pt x="1081" y="458"/>
                  </a:lnTo>
                  <a:lnTo>
                    <a:pt x="1070" y="427"/>
                  </a:lnTo>
                  <a:lnTo>
                    <a:pt x="1056" y="396"/>
                  </a:lnTo>
                  <a:lnTo>
                    <a:pt x="1041" y="366"/>
                  </a:lnTo>
                  <a:lnTo>
                    <a:pt x="1026" y="337"/>
                  </a:lnTo>
                  <a:lnTo>
                    <a:pt x="1008" y="309"/>
                  </a:lnTo>
                  <a:lnTo>
                    <a:pt x="989" y="281"/>
                  </a:lnTo>
                  <a:lnTo>
                    <a:pt x="969" y="255"/>
                  </a:lnTo>
                  <a:lnTo>
                    <a:pt x="946" y="228"/>
                  </a:lnTo>
                  <a:lnTo>
                    <a:pt x="924" y="20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2" name="Freeform 16"/>
            <p:cNvSpPr>
              <a:spLocks/>
            </p:cNvSpPr>
            <p:nvPr/>
          </p:nvSpPr>
          <p:spPr bwMode="auto">
            <a:xfrm>
              <a:off x="3571" y="1871"/>
              <a:ext cx="469" cy="483"/>
            </a:xfrm>
            <a:custGeom>
              <a:avLst/>
              <a:gdLst>
                <a:gd name="T0" fmla="*/ 259 w 469"/>
                <a:gd name="T1" fmla="*/ 481 h 483"/>
                <a:gd name="T2" fmla="*/ 303 w 469"/>
                <a:gd name="T3" fmla="*/ 472 h 483"/>
                <a:gd name="T4" fmla="*/ 345 w 469"/>
                <a:gd name="T5" fmla="*/ 454 h 483"/>
                <a:gd name="T6" fmla="*/ 383 w 469"/>
                <a:gd name="T7" fmla="*/ 428 h 483"/>
                <a:gd name="T8" fmla="*/ 417 w 469"/>
                <a:gd name="T9" fmla="*/ 394 h 483"/>
                <a:gd name="T10" fmla="*/ 442 w 469"/>
                <a:gd name="T11" fmla="*/ 355 h 483"/>
                <a:gd name="T12" fmla="*/ 459 w 469"/>
                <a:gd name="T13" fmla="*/ 312 h 483"/>
                <a:gd name="T14" fmla="*/ 468 w 469"/>
                <a:gd name="T15" fmla="*/ 265 h 483"/>
                <a:gd name="T16" fmla="*/ 468 w 469"/>
                <a:gd name="T17" fmla="*/ 218 h 483"/>
                <a:gd name="T18" fmla="*/ 459 w 469"/>
                <a:gd name="T19" fmla="*/ 171 h 483"/>
                <a:gd name="T20" fmla="*/ 442 w 469"/>
                <a:gd name="T21" fmla="*/ 128 h 483"/>
                <a:gd name="T22" fmla="*/ 417 w 469"/>
                <a:gd name="T23" fmla="*/ 89 h 483"/>
                <a:gd name="T24" fmla="*/ 383 w 469"/>
                <a:gd name="T25" fmla="*/ 55 h 483"/>
                <a:gd name="T26" fmla="*/ 345 w 469"/>
                <a:gd name="T27" fmla="*/ 29 h 483"/>
                <a:gd name="T28" fmla="*/ 303 w 469"/>
                <a:gd name="T29" fmla="*/ 11 h 483"/>
                <a:gd name="T30" fmla="*/ 259 w 469"/>
                <a:gd name="T31" fmla="*/ 1 h 483"/>
                <a:gd name="T32" fmla="*/ 212 w 469"/>
                <a:gd name="T33" fmla="*/ 1 h 483"/>
                <a:gd name="T34" fmla="*/ 166 w 469"/>
                <a:gd name="T35" fmla="*/ 11 h 483"/>
                <a:gd name="T36" fmla="*/ 124 w 469"/>
                <a:gd name="T37" fmla="*/ 29 h 483"/>
                <a:gd name="T38" fmla="*/ 86 w 469"/>
                <a:gd name="T39" fmla="*/ 55 h 483"/>
                <a:gd name="T40" fmla="*/ 54 w 469"/>
                <a:gd name="T41" fmla="*/ 87 h 483"/>
                <a:gd name="T42" fmla="*/ 29 w 469"/>
                <a:gd name="T43" fmla="*/ 126 h 483"/>
                <a:gd name="T44" fmla="*/ 11 w 469"/>
                <a:gd name="T45" fmla="*/ 170 h 483"/>
                <a:gd name="T46" fmla="*/ 2 w 469"/>
                <a:gd name="T47" fmla="*/ 216 h 483"/>
                <a:gd name="T48" fmla="*/ 2 w 469"/>
                <a:gd name="T49" fmla="*/ 265 h 483"/>
                <a:gd name="T50" fmla="*/ 11 w 469"/>
                <a:gd name="T51" fmla="*/ 312 h 483"/>
                <a:gd name="T52" fmla="*/ 29 w 469"/>
                <a:gd name="T53" fmla="*/ 355 h 483"/>
                <a:gd name="T54" fmla="*/ 54 w 469"/>
                <a:gd name="T55" fmla="*/ 394 h 483"/>
                <a:gd name="T56" fmla="*/ 86 w 469"/>
                <a:gd name="T57" fmla="*/ 428 h 483"/>
                <a:gd name="T58" fmla="*/ 125 w 469"/>
                <a:gd name="T59" fmla="*/ 454 h 483"/>
                <a:gd name="T60" fmla="*/ 167 w 469"/>
                <a:gd name="T61" fmla="*/ 472 h 483"/>
                <a:gd name="T62" fmla="*/ 212 w 469"/>
                <a:gd name="T63" fmla="*/ 481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9" h="483">
                  <a:moveTo>
                    <a:pt x="236" y="483"/>
                  </a:moveTo>
                  <a:lnTo>
                    <a:pt x="259" y="481"/>
                  </a:lnTo>
                  <a:lnTo>
                    <a:pt x="281" y="478"/>
                  </a:lnTo>
                  <a:lnTo>
                    <a:pt x="303" y="472"/>
                  </a:lnTo>
                  <a:lnTo>
                    <a:pt x="324" y="464"/>
                  </a:lnTo>
                  <a:lnTo>
                    <a:pt x="345" y="454"/>
                  </a:lnTo>
                  <a:lnTo>
                    <a:pt x="365" y="442"/>
                  </a:lnTo>
                  <a:lnTo>
                    <a:pt x="383" y="428"/>
                  </a:lnTo>
                  <a:lnTo>
                    <a:pt x="401" y="412"/>
                  </a:lnTo>
                  <a:lnTo>
                    <a:pt x="417" y="394"/>
                  </a:lnTo>
                  <a:lnTo>
                    <a:pt x="431" y="375"/>
                  </a:lnTo>
                  <a:lnTo>
                    <a:pt x="442" y="355"/>
                  </a:lnTo>
                  <a:lnTo>
                    <a:pt x="452" y="334"/>
                  </a:lnTo>
                  <a:lnTo>
                    <a:pt x="459" y="312"/>
                  </a:lnTo>
                  <a:lnTo>
                    <a:pt x="465" y="289"/>
                  </a:lnTo>
                  <a:lnTo>
                    <a:pt x="468" y="265"/>
                  </a:lnTo>
                  <a:lnTo>
                    <a:pt x="469" y="241"/>
                  </a:lnTo>
                  <a:lnTo>
                    <a:pt x="468" y="218"/>
                  </a:lnTo>
                  <a:lnTo>
                    <a:pt x="465" y="193"/>
                  </a:lnTo>
                  <a:lnTo>
                    <a:pt x="459" y="171"/>
                  </a:lnTo>
                  <a:lnTo>
                    <a:pt x="452" y="149"/>
                  </a:lnTo>
                  <a:lnTo>
                    <a:pt x="442" y="128"/>
                  </a:lnTo>
                  <a:lnTo>
                    <a:pt x="431" y="108"/>
                  </a:lnTo>
                  <a:lnTo>
                    <a:pt x="417" y="89"/>
                  </a:lnTo>
                  <a:lnTo>
                    <a:pt x="401" y="71"/>
                  </a:lnTo>
                  <a:lnTo>
                    <a:pt x="383" y="55"/>
                  </a:lnTo>
                  <a:lnTo>
                    <a:pt x="365" y="41"/>
                  </a:lnTo>
                  <a:lnTo>
                    <a:pt x="345" y="29"/>
                  </a:lnTo>
                  <a:lnTo>
                    <a:pt x="324" y="19"/>
                  </a:lnTo>
                  <a:lnTo>
                    <a:pt x="303" y="11"/>
                  </a:lnTo>
                  <a:lnTo>
                    <a:pt x="281" y="5"/>
                  </a:lnTo>
                  <a:lnTo>
                    <a:pt x="259" y="1"/>
                  </a:lnTo>
                  <a:lnTo>
                    <a:pt x="236" y="0"/>
                  </a:lnTo>
                  <a:lnTo>
                    <a:pt x="212" y="1"/>
                  </a:lnTo>
                  <a:lnTo>
                    <a:pt x="188" y="5"/>
                  </a:lnTo>
                  <a:lnTo>
                    <a:pt x="166" y="11"/>
                  </a:lnTo>
                  <a:lnTo>
                    <a:pt x="144" y="19"/>
                  </a:lnTo>
                  <a:lnTo>
                    <a:pt x="124" y="29"/>
                  </a:lnTo>
                  <a:lnTo>
                    <a:pt x="105" y="41"/>
                  </a:lnTo>
                  <a:lnTo>
                    <a:pt x="86" y="55"/>
                  </a:lnTo>
                  <a:lnTo>
                    <a:pt x="69" y="71"/>
                  </a:lnTo>
                  <a:lnTo>
                    <a:pt x="54" y="87"/>
                  </a:lnTo>
                  <a:lnTo>
                    <a:pt x="40" y="106"/>
                  </a:lnTo>
                  <a:lnTo>
                    <a:pt x="29" y="126"/>
                  </a:lnTo>
                  <a:lnTo>
                    <a:pt x="19" y="148"/>
                  </a:lnTo>
                  <a:lnTo>
                    <a:pt x="11" y="170"/>
                  </a:lnTo>
                  <a:lnTo>
                    <a:pt x="5" y="192"/>
                  </a:lnTo>
                  <a:lnTo>
                    <a:pt x="2" y="216"/>
                  </a:lnTo>
                  <a:lnTo>
                    <a:pt x="0" y="241"/>
                  </a:lnTo>
                  <a:lnTo>
                    <a:pt x="2" y="265"/>
                  </a:lnTo>
                  <a:lnTo>
                    <a:pt x="5" y="289"/>
                  </a:lnTo>
                  <a:lnTo>
                    <a:pt x="11" y="312"/>
                  </a:lnTo>
                  <a:lnTo>
                    <a:pt x="19" y="334"/>
                  </a:lnTo>
                  <a:lnTo>
                    <a:pt x="29" y="355"/>
                  </a:lnTo>
                  <a:lnTo>
                    <a:pt x="40" y="375"/>
                  </a:lnTo>
                  <a:lnTo>
                    <a:pt x="54" y="394"/>
                  </a:lnTo>
                  <a:lnTo>
                    <a:pt x="69" y="412"/>
                  </a:lnTo>
                  <a:lnTo>
                    <a:pt x="86" y="428"/>
                  </a:lnTo>
                  <a:lnTo>
                    <a:pt x="106" y="442"/>
                  </a:lnTo>
                  <a:lnTo>
                    <a:pt x="125" y="454"/>
                  </a:lnTo>
                  <a:lnTo>
                    <a:pt x="145" y="464"/>
                  </a:lnTo>
                  <a:lnTo>
                    <a:pt x="167" y="472"/>
                  </a:lnTo>
                  <a:lnTo>
                    <a:pt x="189" y="478"/>
                  </a:lnTo>
                  <a:lnTo>
                    <a:pt x="212" y="481"/>
                  </a:lnTo>
                  <a:lnTo>
                    <a:pt x="236" y="48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17"/>
            <p:cNvSpPr>
              <a:spLocks/>
            </p:cNvSpPr>
            <p:nvPr/>
          </p:nvSpPr>
          <p:spPr bwMode="auto">
            <a:xfrm>
              <a:off x="3693" y="1996"/>
              <a:ext cx="226" cy="233"/>
            </a:xfrm>
            <a:custGeom>
              <a:avLst/>
              <a:gdLst>
                <a:gd name="T0" fmla="*/ 0 w 226"/>
                <a:gd name="T1" fmla="*/ 116 h 233"/>
                <a:gd name="T2" fmla="*/ 1 w 226"/>
                <a:gd name="T3" fmla="*/ 104 h 233"/>
                <a:gd name="T4" fmla="*/ 2 w 226"/>
                <a:gd name="T5" fmla="*/ 94 h 233"/>
                <a:gd name="T6" fmla="*/ 4 w 226"/>
                <a:gd name="T7" fmla="*/ 82 h 233"/>
                <a:gd name="T8" fmla="*/ 9 w 226"/>
                <a:gd name="T9" fmla="*/ 72 h 233"/>
                <a:gd name="T10" fmla="*/ 13 w 226"/>
                <a:gd name="T11" fmla="*/ 61 h 233"/>
                <a:gd name="T12" fmla="*/ 19 w 226"/>
                <a:gd name="T13" fmla="*/ 51 h 233"/>
                <a:gd name="T14" fmla="*/ 26 w 226"/>
                <a:gd name="T15" fmla="*/ 41 h 233"/>
                <a:gd name="T16" fmla="*/ 34 w 226"/>
                <a:gd name="T17" fmla="*/ 33 h 233"/>
                <a:gd name="T18" fmla="*/ 41 w 226"/>
                <a:gd name="T19" fmla="*/ 25 h 233"/>
                <a:gd name="T20" fmla="*/ 51 w 226"/>
                <a:gd name="T21" fmla="*/ 18 h 233"/>
                <a:gd name="T22" fmla="*/ 61 w 226"/>
                <a:gd name="T23" fmla="*/ 12 h 233"/>
                <a:gd name="T24" fmla="*/ 71 w 226"/>
                <a:gd name="T25" fmla="*/ 8 h 233"/>
                <a:gd name="T26" fmla="*/ 81 w 226"/>
                <a:gd name="T27" fmla="*/ 4 h 233"/>
                <a:gd name="T28" fmla="*/ 91 w 226"/>
                <a:gd name="T29" fmla="*/ 2 h 233"/>
                <a:gd name="T30" fmla="*/ 103 w 226"/>
                <a:gd name="T31" fmla="*/ 0 h 233"/>
                <a:gd name="T32" fmla="*/ 114 w 226"/>
                <a:gd name="T33" fmla="*/ 0 h 233"/>
                <a:gd name="T34" fmla="*/ 125 w 226"/>
                <a:gd name="T35" fmla="*/ 0 h 233"/>
                <a:gd name="T36" fmla="*/ 137 w 226"/>
                <a:gd name="T37" fmla="*/ 2 h 233"/>
                <a:gd name="T38" fmla="*/ 147 w 226"/>
                <a:gd name="T39" fmla="*/ 4 h 233"/>
                <a:gd name="T40" fmla="*/ 157 w 226"/>
                <a:gd name="T41" fmla="*/ 8 h 233"/>
                <a:gd name="T42" fmla="*/ 167 w 226"/>
                <a:gd name="T43" fmla="*/ 12 h 233"/>
                <a:gd name="T44" fmla="*/ 176 w 226"/>
                <a:gd name="T45" fmla="*/ 18 h 233"/>
                <a:gd name="T46" fmla="*/ 185 w 226"/>
                <a:gd name="T47" fmla="*/ 25 h 233"/>
                <a:gd name="T48" fmla="*/ 193 w 226"/>
                <a:gd name="T49" fmla="*/ 33 h 233"/>
                <a:gd name="T50" fmla="*/ 208 w 226"/>
                <a:gd name="T51" fmla="*/ 51 h 233"/>
                <a:gd name="T52" fmla="*/ 218 w 226"/>
                <a:gd name="T53" fmla="*/ 72 h 233"/>
                <a:gd name="T54" fmla="*/ 224 w 226"/>
                <a:gd name="T55" fmla="*/ 94 h 233"/>
                <a:gd name="T56" fmla="*/ 226 w 226"/>
                <a:gd name="T57" fmla="*/ 116 h 233"/>
                <a:gd name="T58" fmla="*/ 224 w 226"/>
                <a:gd name="T59" fmla="*/ 139 h 233"/>
                <a:gd name="T60" fmla="*/ 217 w 226"/>
                <a:gd name="T61" fmla="*/ 161 h 233"/>
                <a:gd name="T62" fmla="*/ 207 w 226"/>
                <a:gd name="T63" fmla="*/ 182 h 233"/>
                <a:gd name="T64" fmla="*/ 193 w 226"/>
                <a:gd name="T65" fmla="*/ 198 h 233"/>
                <a:gd name="T66" fmla="*/ 176 w 226"/>
                <a:gd name="T67" fmla="*/ 213 h 233"/>
                <a:gd name="T68" fmla="*/ 157 w 226"/>
                <a:gd name="T69" fmla="*/ 224 h 233"/>
                <a:gd name="T70" fmla="*/ 137 w 226"/>
                <a:gd name="T71" fmla="*/ 231 h 233"/>
                <a:gd name="T72" fmla="*/ 114 w 226"/>
                <a:gd name="T73" fmla="*/ 233 h 233"/>
                <a:gd name="T74" fmla="*/ 103 w 226"/>
                <a:gd name="T75" fmla="*/ 233 h 233"/>
                <a:gd name="T76" fmla="*/ 91 w 226"/>
                <a:gd name="T77" fmla="*/ 231 h 233"/>
                <a:gd name="T78" fmla="*/ 81 w 226"/>
                <a:gd name="T79" fmla="*/ 229 h 233"/>
                <a:gd name="T80" fmla="*/ 71 w 226"/>
                <a:gd name="T81" fmla="*/ 225 h 233"/>
                <a:gd name="T82" fmla="*/ 61 w 226"/>
                <a:gd name="T83" fmla="*/ 220 h 233"/>
                <a:gd name="T84" fmla="*/ 51 w 226"/>
                <a:gd name="T85" fmla="*/ 215 h 233"/>
                <a:gd name="T86" fmla="*/ 41 w 226"/>
                <a:gd name="T87" fmla="*/ 208 h 233"/>
                <a:gd name="T88" fmla="*/ 34 w 226"/>
                <a:gd name="T89" fmla="*/ 200 h 233"/>
                <a:gd name="T90" fmla="*/ 26 w 226"/>
                <a:gd name="T91" fmla="*/ 191 h 233"/>
                <a:gd name="T92" fmla="*/ 19 w 226"/>
                <a:gd name="T93" fmla="*/ 182 h 233"/>
                <a:gd name="T94" fmla="*/ 13 w 226"/>
                <a:gd name="T95" fmla="*/ 172 h 233"/>
                <a:gd name="T96" fmla="*/ 9 w 226"/>
                <a:gd name="T97" fmla="*/ 161 h 233"/>
                <a:gd name="T98" fmla="*/ 4 w 226"/>
                <a:gd name="T99" fmla="*/ 151 h 233"/>
                <a:gd name="T100" fmla="*/ 2 w 226"/>
                <a:gd name="T101" fmla="*/ 139 h 233"/>
                <a:gd name="T102" fmla="*/ 1 w 226"/>
                <a:gd name="T103" fmla="*/ 127 h 233"/>
                <a:gd name="T104" fmla="*/ 0 w 226"/>
                <a:gd name="T105" fmla="*/ 116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6" h="233">
                  <a:moveTo>
                    <a:pt x="0" y="116"/>
                  </a:moveTo>
                  <a:lnTo>
                    <a:pt x="1" y="104"/>
                  </a:lnTo>
                  <a:lnTo>
                    <a:pt x="2" y="94"/>
                  </a:lnTo>
                  <a:lnTo>
                    <a:pt x="4" y="82"/>
                  </a:lnTo>
                  <a:lnTo>
                    <a:pt x="9" y="72"/>
                  </a:lnTo>
                  <a:lnTo>
                    <a:pt x="13" y="61"/>
                  </a:lnTo>
                  <a:lnTo>
                    <a:pt x="19" y="51"/>
                  </a:lnTo>
                  <a:lnTo>
                    <a:pt x="26" y="41"/>
                  </a:lnTo>
                  <a:lnTo>
                    <a:pt x="34" y="33"/>
                  </a:lnTo>
                  <a:lnTo>
                    <a:pt x="41" y="25"/>
                  </a:lnTo>
                  <a:lnTo>
                    <a:pt x="51" y="18"/>
                  </a:lnTo>
                  <a:lnTo>
                    <a:pt x="61" y="12"/>
                  </a:lnTo>
                  <a:lnTo>
                    <a:pt x="71" y="8"/>
                  </a:lnTo>
                  <a:lnTo>
                    <a:pt x="81" y="4"/>
                  </a:lnTo>
                  <a:lnTo>
                    <a:pt x="91" y="2"/>
                  </a:lnTo>
                  <a:lnTo>
                    <a:pt x="103" y="0"/>
                  </a:lnTo>
                  <a:lnTo>
                    <a:pt x="114" y="0"/>
                  </a:lnTo>
                  <a:lnTo>
                    <a:pt x="125" y="0"/>
                  </a:lnTo>
                  <a:lnTo>
                    <a:pt x="137" y="2"/>
                  </a:lnTo>
                  <a:lnTo>
                    <a:pt x="147" y="4"/>
                  </a:lnTo>
                  <a:lnTo>
                    <a:pt x="157" y="8"/>
                  </a:lnTo>
                  <a:lnTo>
                    <a:pt x="167" y="12"/>
                  </a:lnTo>
                  <a:lnTo>
                    <a:pt x="176" y="18"/>
                  </a:lnTo>
                  <a:lnTo>
                    <a:pt x="185" y="25"/>
                  </a:lnTo>
                  <a:lnTo>
                    <a:pt x="193" y="33"/>
                  </a:lnTo>
                  <a:lnTo>
                    <a:pt x="208" y="51"/>
                  </a:lnTo>
                  <a:lnTo>
                    <a:pt x="218" y="72"/>
                  </a:lnTo>
                  <a:lnTo>
                    <a:pt x="224" y="94"/>
                  </a:lnTo>
                  <a:lnTo>
                    <a:pt x="226" y="116"/>
                  </a:lnTo>
                  <a:lnTo>
                    <a:pt x="224" y="139"/>
                  </a:lnTo>
                  <a:lnTo>
                    <a:pt x="217" y="161"/>
                  </a:lnTo>
                  <a:lnTo>
                    <a:pt x="207" y="182"/>
                  </a:lnTo>
                  <a:lnTo>
                    <a:pt x="193" y="198"/>
                  </a:lnTo>
                  <a:lnTo>
                    <a:pt x="176" y="213"/>
                  </a:lnTo>
                  <a:lnTo>
                    <a:pt x="157" y="224"/>
                  </a:lnTo>
                  <a:lnTo>
                    <a:pt x="137" y="231"/>
                  </a:lnTo>
                  <a:lnTo>
                    <a:pt x="114" y="233"/>
                  </a:lnTo>
                  <a:lnTo>
                    <a:pt x="103" y="233"/>
                  </a:lnTo>
                  <a:lnTo>
                    <a:pt x="91" y="231"/>
                  </a:lnTo>
                  <a:lnTo>
                    <a:pt x="81" y="229"/>
                  </a:lnTo>
                  <a:lnTo>
                    <a:pt x="71" y="225"/>
                  </a:lnTo>
                  <a:lnTo>
                    <a:pt x="61" y="220"/>
                  </a:lnTo>
                  <a:lnTo>
                    <a:pt x="51" y="215"/>
                  </a:lnTo>
                  <a:lnTo>
                    <a:pt x="41" y="208"/>
                  </a:lnTo>
                  <a:lnTo>
                    <a:pt x="34" y="200"/>
                  </a:lnTo>
                  <a:lnTo>
                    <a:pt x="26" y="191"/>
                  </a:lnTo>
                  <a:lnTo>
                    <a:pt x="19" y="182"/>
                  </a:lnTo>
                  <a:lnTo>
                    <a:pt x="13" y="172"/>
                  </a:lnTo>
                  <a:lnTo>
                    <a:pt x="9" y="161"/>
                  </a:lnTo>
                  <a:lnTo>
                    <a:pt x="4" y="151"/>
                  </a:lnTo>
                  <a:lnTo>
                    <a:pt x="2" y="139"/>
                  </a:lnTo>
                  <a:lnTo>
                    <a:pt x="1" y="127"/>
                  </a:lnTo>
                  <a:lnTo>
                    <a:pt x="0" y="11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4" name="Freeform 18"/>
            <p:cNvSpPr>
              <a:spLocks/>
            </p:cNvSpPr>
            <p:nvPr/>
          </p:nvSpPr>
          <p:spPr bwMode="auto">
            <a:xfrm>
              <a:off x="3200" y="1871"/>
              <a:ext cx="470" cy="483"/>
            </a:xfrm>
            <a:custGeom>
              <a:avLst/>
              <a:gdLst>
                <a:gd name="T0" fmla="*/ 258 w 470"/>
                <a:gd name="T1" fmla="*/ 481 h 483"/>
                <a:gd name="T2" fmla="*/ 302 w 470"/>
                <a:gd name="T3" fmla="*/ 472 h 483"/>
                <a:gd name="T4" fmla="*/ 345 w 470"/>
                <a:gd name="T5" fmla="*/ 454 h 483"/>
                <a:gd name="T6" fmla="*/ 384 w 470"/>
                <a:gd name="T7" fmla="*/ 428 h 483"/>
                <a:gd name="T8" fmla="*/ 417 w 470"/>
                <a:gd name="T9" fmla="*/ 394 h 483"/>
                <a:gd name="T10" fmla="*/ 442 w 470"/>
                <a:gd name="T11" fmla="*/ 355 h 483"/>
                <a:gd name="T12" fmla="*/ 460 w 470"/>
                <a:gd name="T13" fmla="*/ 312 h 483"/>
                <a:gd name="T14" fmla="*/ 469 w 470"/>
                <a:gd name="T15" fmla="*/ 265 h 483"/>
                <a:gd name="T16" fmla="*/ 469 w 470"/>
                <a:gd name="T17" fmla="*/ 218 h 483"/>
                <a:gd name="T18" fmla="*/ 460 w 470"/>
                <a:gd name="T19" fmla="*/ 171 h 483"/>
                <a:gd name="T20" fmla="*/ 442 w 470"/>
                <a:gd name="T21" fmla="*/ 128 h 483"/>
                <a:gd name="T22" fmla="*/ 417 w 470"/>
                <a:gd name="T23" fmla="*/ 89 h 483"/>
                <a:gd name="T24" fmla="*/ 384 w 470"/>
                <a:gd name="T25" fmla="*/ 55 h 483"/>
                <a:gd name="T26" fmla="*/ 345 w 470"/>
                <a:gd name="T27" fmla="*/ 29 h 483"/>
                <a:gd name="T28" fmla="*/ 302 w 470"/>
                <a:gd name="T29" fmla="*/ 11 h 483"/>
                <a:gd name="T30" fmla="*/ 258 w 470"/>
                <a:gd name="T31" fmla="*/ 1 h 483"/>
                <a:gd name="T32" fmla="*/ 211 w 470"/>
                <a:gd name="T33" fmla="*/ 1 h 483"/>
                <a:gd name="T34" fmla="*/ 165 w 470"/>
                <a:gd name="T35" fmla="*/ 11 h 483"/>
                <a:gd name="T36" fmla="*/ 122 w 470"/>
                <a:gd name="T37" fmla="*/ 29 h 483"/>
                <a:gd name="T38" fmla="*/ 85 w 470"/>
                <a:gd name="T39" fmla="*/ 55 h 483"/>
                <a:gd name="T40" fmla="*/ 53 w 470"/>
                <a:gd name="T41" fmla="*/ 87 h 483"/>
                <a:gd name="T42" fmla="*/ 28 w 470"/>
                <a:gd name="T43" fmla="*/ 126 h 483"/>
                <a:gd name="T44" fmla="*/ 10 w 470"/>
                <a:gd name="T45" fmla="*/ 170 h 483"/>
                <a:gd name="T46" fmla="*/ 1 w 470"/>
                <a:gd name="T47" fmla="*/ 216 h 483"/>
                <a:gd name="T48" fmla="*/ 1 w 470"/>
                <a:gd name="T49" fmla="*/ 265 h 483"/>
                <a:gd name="T50" fmla="*/ 10 w 470"/>
                <a:gd name="T51" fmla="*/ 312 h 483"/>
                <a:gd name="T52" fmla="*/ 27 w 470"/>
                <a:gd name="T53" fmla="*/ 355 h 483"/>
                <a:gd name="T54" fmla="*/ 52 w 470"/>
                <a:gd name="T55" fmla="*/ 394 h 483"/>
                <a:gd name="T56" fmla="*/ 85 w 470"/>
                <a:gd name="T57" fmla="*/ 428 h 483"/>
                <a:gd name="T58" fmla="*/ 124 w 470"/>
                <a:gd name="T59" fmla="*/ 454 h 483"/>
                <a:gd name="T60" fmla="*/ 167 w 470"/>
                <a:gd name="T61" fmla="*/ 472 h 483"/>
                <a:gd name="T62" fmla="*/ 211 w 470"/>
                <a:gd name="T63" fmla="*/ 481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0" h="483">
                  <a:moveTo>
                    <a:pt x="234" y="483"/>
                  </a:moveTo>
                  <a:lnTo>
                    <a:pt x="258" y="481"/>
                  </a:lnTo>
                  <a:lnTo>
                    <a:pt x="281" y="478"/>
                  </a:lnTo>
                  <a:lnTo>
                    <a:pt x="302" y="472"/>
                  </a:lnTo>
                  <a:lnTo>
                    <a:pt x="325" y="464"/>
                  </a:lnTo>
                  <a:lnTo>
                    <a:pt x="345" y="454"/>
                  </a:lnTo>
                  <a:lnTo>
                    <a:pt x="365" y="442"/>
                  </a:lnTo>
                  <a:lnTo>
                    <a:pt x="384" y="428"/>
                  </a:lnTo>
                  <a:lnTo>
                    <a:pt x="401" y="412"/>
                  </a:lnTo>
                  <a:lnTo>
                    <a:pt x="417" y="394"/>
                  </a:lnTo>
                  <a:lnTo>
                    <a:pt x="430" y="375"/>
                  </a:lnTo>
                  <a:lnTo>
                    <a:pt x="442" y="355"/>
                  </a:lnTo>
                  <a:lnTo>
                    <a:pt x="452" y="334"/>
                  </a:lnTo>
                  <a:lnTo>
                    <a:pt x="460" y="312"/>
                  </a:lnTo>
                  <a:lnTo>
                    <a:pt x="465" y="289"/>
                  </a:lnTo>
                  <a:lnTo>
                    <a:pt x="469" y="265"/>
                  </a:lnTo>
                  <a:lnTo>
                    <a:pt x="470" y="241"/>
                  </a:lnTo>
                  <a:lnTo>
                    <a:pt x="469" y="218"/>
                  </a:lnTo>
                  <a:lnTo>
                    <a:pt x="465" y="193"/>
                  </a:lnTo>
                  <a:lnTo>
                    <a:pt x="460" y="171"/>
                  </a:lnTo>
                  <a:lnTo>
                    <a:pt x="452" y="149"/>
                  </a:lnTo>
                  <a:lnTo>
                    <a:pt x="442" y="128"/>
                  </a:lnTo>
                  <a:lnTo>
                    <a:pt x="430" y="108"/>
                  </a:lnTo>
                  <a:lnTo>
                    <a:pt x="417" y="89"/>
                  </a:lnTo>
                  <a:lnTo>
                    <a:pt x="401" y="71"/>
                  </a:lnTo>
                  <a:lnTo>
                    <a:pt x="384" y="55"/>
                  </a:lnTo>
                  <a:lnTo>
                    <a:pt x="365" y="41"/>
                  </a:lnTo>
                  <a:lnTo>
                    <a:pt x="345" y="29"/>
                  </a:lnTo>
                  <a:lnTo>
                    <a:pt x="325" y="19"/>
                  </a:lnTo>
                  <a:lnTo>
                    <a:pt x="302" y="11"/>
                  </a:lnTo>
                  <a:lnTo>
                    <a:pt x="281" y="5"/>
                  </a:lnTo>
                  <a:lnTo>
                    <a:pt x="258" y="1"/>
                  </a:lnTo>
                  <a:lnTo>
                    <a:pt x="234" y="0"/>
                  </a:lnTo>
                  <a:lnTo>
                    <a:pt x="211" y="1"/>
                  </a:lnTo>
                  <a:lnTo>
                    <a:pt x="187" y="5"/>
                  </a:lnTo>
                  <a:lnTo>
                    <a:pt x="165" y="11"/>
                  </a:lnTo>
                  <a:lnTo>
                    <a:pt x="144" y="19"/>
                  </a:lnTo>
                  <a:lnTo>
                    <a:pt x="122" y="29"/>
                  </a:lnTo>
                  <a:lnTo>
                    <a:pt x="103" y="41"/>
                  </a:lnTo>
                  <a:lnTo>
                    <a:pt x="85" y="55"/>
                  </a:lnTo>
                  <a:lnTo>
                    <a:pt x="69" y="71"/>
                  </a:lnTo>
                  <a:lnTo>
                    <a:pt x="53" y="87"/>
                  </a:lnTo>
                  <a:lnTo>
                    <a:pt x="40" y="106"/>
                  </a:lnTo>
                  <a:lnTo>
                    <a:pt x="28" y="126"/>
                  </a:lnTo>
                  <a:lnTo>
                    <a:pt x="18" y="148"/>
                  </a:lnTo>
                  <a:lnTo>
                    <a:pt x="10" y="170"/>
                  </a:lnTo>
                  <a:lnTo>
                    <a:pt x="5" y="192"/>
                  </a:lnTo>
                  <a:lnTo>
                    <a:pt x="1" y="216"/>
                  </a:lnTo>
                  <a:lnTo>
                    <a:pt x="0" y="241"/>
                  </a:lnTo>
                  <a:lnTo>
                    <a:pt x="1" y="265"/>
                  </a:lnTo>
                  <a:lnTo>
                    <a:pt x="5" y="289"/>
                  </a:lnTo>
                  <a:lnTo>
                    <a:pt x="10" y="312"/>
                  </a:lnTo>
                  <a:lnTo>
                    <a:pt x="17" y="334"/>
                  </a:lnTo>
                  <a:lnTo>
                    <a:pt x="27" y="355"/>
                  </a:lnTo>
                  <a:lnTo>
                    <a:pt x="39" y="375"/>
                  </a:lnTo>
                  <a:lnTo>
                    <a:pt x="52" y="394"/>
                  </a:lnTo>
                  <a:lnTo>
                    <a:pt x="68" y="412"/>
                  </a:lnTo>
                  <a:lnTo>
                    <a:pt x="85" y="428"/>
                  </a:lnTo>
                  <a:lnTo>
                    <a:pt x="104" y="442"/>
                  </a:lnTo>
                  <a:lnTo>
                    <a:pt x="124" y="454"/>
                  </a:lnTo>
                  <a:lnTo>
                    <a:pt x="145" y="464"/>
                  </a:lnTo>
                  <a:lnTo>
                    <a:pt x="167" y="472"/>
                  </a:lnTo>
                  <a:lnTo>
                    <a:pt x="188" y="478"/>
                  </a:lnTo>
                  <a:lnTo>
                    <a:pt x="211" y="481"/>
                  </a:lnTo>
                  <a:lnTo>
                    <a:pt x="234" y="48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5" name="Freeform 19"/>
            <p:cNvSpPr>
              <a:spLocks/>
            </p:cNvSpPr>
            <p:nvPr/>
          </p:nvSpPr>
          <p:spPr bwMode="auto">
            <a:xfrm>
              <a:off x="3320" y="1996"/>
              <a:ext cx="229" cy="233"/>
            </a:xfrm>
            <a:custGeom>
              <a:avLst/>
              <a:gdLst>
                <a:gd name="T0" fmla="*/ 0 w 229"/>
                <a:gd name="T1" fmla="*/ 116 h 233"/>
                <a:gd name="T2" fmla="*/ 1 w 229"/>
                <a:gd name="T3" fmla="*/ 104 h 233"/>
                <a:gd name="T4" fmla="*/ 2 w 229"/>
                <a:gd name="T5" fmla="*/ 94 h 233"/>
                <a:gd name="T6" fmla="*/ 5 w 229"/>
                <a:gd name="T7" fmla="*/ 82 h 233"/>
                <a:gd name="T8" fmla="*/ 9 w 229"/>
                <a:gd name="T9" fmla="*/ 72 h 233"/>
                <a:gd name="T10" fmla="*/ 14 w 229"/>
                <a:gd name="T11" fmla="*/ 61 h 233"/>
                <a:gd name="T12" fmla="*/ 19 w 229"/>
                <a:gd name="T13" fmla="*/ 51 h 233"/>
                <a:gd name="T14" fmla="*/ 26 w 229"/>
                <a:gd name="T15" fmla="*/ 41 h 233"/>
                <a:gd name="T16" fmla="*/ 34 w 229"/>
                <a:gd name="T17" fmla="*/ 33 h 233"/>
                <a:gd name="T18" fmla="*/ 42 w 229"/>
                <a:gd name="T19" fmla="*/ 25 h 233"/>
                <a:gd name="T20" fmla="*/ 51 w 229"/>
                <a:gd name="T21" fmla="*/ 18 h 233"/>
                <a:gd name="T22" fmla="*/ 61 w 229"/>
                <a:gd name="T23" fmla="*/ 12 h 233"/>
                <a:gd name="T24" fmla="*/ 71 w 229"/>
                <a:gd name="T25" fmla="*/ 8 h 233"/>
                <a:gd name="T26" fmla="*/ 82 w 229"/>
                <a:gd name="T27" fmla="*/ 4 h 233"/>
                <a:gd name="T28" fmla="*/ 92 w 229"/>
                <a:gd name="T29" fmla="*/ 2 h 233"/>
                <a:gd name="T30" fmla="*/ 103 w 229"/>
                <a:gd name="T31" fmla="*/ 0 h 233"/>
                <a:gd name="T32" fmla="*/ 114 w 229"/>
                <a:gd name="T33" fmla="*/ 0 h 233"/>
                <a:gd name="T34" fmla="*/ 126 w 229"/>
                <a:gd name="T35" fmla="*/ 0 h 233"/>
                <a:gd name="T36" fmla="*/ 137 w 229"/>
                <a:gd name="T37" fmla="*/ 2 h 233"/>
                <a:gd name="T38" fmla="*/ 147 w 229"/>
                <a:gd name="T39" fmla="*/ 4 h 233"/>
                <a:gd name="T40" fmla="*/ 159 w 229"/>
                <a:gd name="T41" fmla="*/ 8 h 233"/>
                <a:gd name="T42" fmla="*/ 168 w 229"/>
                <a:gd name="T43" fmla="*/ 12 h 233"/>
                <a:gd name="T44" fmla="*/ 178 w 229"/>
                <a:gd name="T45" fmla="*/ 18 h 233"/>
                <a:gd name="T46" fmla="*/ 187 w 229"/>
                <a:gd name="T47" fmla="*/ 25 h 233"/>
                <a:gd name="T48" fmla="*/ 195 w 229"/>
                <a:gd name="T49" fmla="*/ 33 h 233"/>
                <a:gd name="T50" fmla="*/ 203 w 229"/>
                <a:gd name="T51" fmla="*/ 41 h 233"/>
                <a:gd name="T52" fmla="*/ 210 w 229"/>
                <a:gd name="T53" fmla="*/ 51 h 233"/>
                <a:gd name="T54" fmla="*/ 215 w 229"/>
                <a:gd name="T55" fmla="*/ 61 h 233"/>
                <a:gd name="T56" fmla="*/ 220 w 229"/>
                <a:gd name="T57" fmla="*/ 72 h 233"/>
                <a:gd name="T58" fmla="*/ 224 w 229"/>
                <a:gd name="T59" fmla="*/ 82 h 233"/>
                <a:gd name="T60" fmla="*/ 227 w 229"/>
                <a:gd name="T61" fmla="*/ 94 h 233"/>
                <a:gd name="T62" fmla="*/ 228 w 229"/>
                <a:gd name="T63" fmla="*/ 104 h 233"/>
                <a:gd name="T64" fmla="*/ 229 w 229"/>
                <a:gd name="T65" fmla="*/ 116 h 233"/>
                <a:gd name="T66" fmla="*/ 227 w 229"/>
                <a:gd name="T67" fmla="*/ 139 h 233"/>
                <a:gd name="T68" fmla="*/ 220 w 229"/>
                <a:gd name="T69" fmla="*/ 161 h 233"/>
                <a:gd name="T70" fmla="*/ 210 w 229"/>
                <a:gd name="T71" fmla="*/ 182 h 233"/>
                <a:gd name="T72" fmla="*/ 196 w 229"/>
                <a:gd name="T73" fmla="*/ 198 h 233"/>
                <a:gd name="T74" fmla="*/ 179 w 229"/>
                <a:gd name="T75" fmla="*/ 213 h 233"/>
                <a:gd name="T76" fmla="*/ 159 w 229"/>
                <a:gd name="T77" fmla="*/ 224 h 233"/>
                <a:gd name="T78" fmla="*/ 137 w 229"/>
                <a:gd name="T79" fmla="*/ 231 h 233"/>
                <a:gd name="T80" fmla="*/ 114 w 229"/>
                <a:gd name="T81" fmla="*/ 233 h 233"/>
                <a:gd name="T82" fmla="*/ 103 w 229"/>
                <a:gd name="T83" fmla="*/ 233 h 233"/>
                <a:gd name="T84" fmla="*/ 92 w 229"/>
                <a:gd name="T85" fmla="*/ 231 h 233"/>
                <a:gd name="T86" fmla="*/ 82 w 229"/>
                <a:gd name="T87" fmla="*/ 229 h 233"/>
                <a:gd name="T88" fmla="*/ 71 w 229"/>
                <a:gd name="T89" fmla="*/ 225 h 233"/>
                <a:gd name="T90" fmla="*/ 61 w 229"/>
                <a:gd name="T91" fmla="*/ 220 h 233"/>
                <a:gd name="T92" fmla="*/ 51 w 229"/>
                <a:gd name="T93" fmla="*/ 215 h 233"/>
                <a:gd name="T94" fmla="*/ 42 w 229"/>
                <a:gd name="T95" fmla="*/ 208 h 233"/>
                <a:gd name="T96" fmla="*/ 34 w 229"/>
                <a:gd name="T97" fmla="*/ 200 h 233"/>
                <a:gd name="T98" fmla="*/ 26 w 229"/>
                <a:gd name="T99" fmla="*/ 191 h 233"/>
                <a:gd name="T100" fmla="*/ 19 w 229"/>
                <a:gd name="T101" fmla="*/ 182 h 233"/>
                <a:gd name="T102" fmla="*/ 14 w 229"/>
                <a:gd name="T103" fmla="*/ 172 h 233"/>
                <a:gd name="T104" fmla="*/ 9 w 229"/>
                <a:gd name="T105" fmla="*/ 161 h 233"/>
                <a:gd name="T106" fmla="*/ 5 w 229"/>
                <a:gd name="T107" fmla="*/ 151 h 233"/>
                <a:gd name="T108" fmla="*/ 2 w 229"/>
                <a:gd name="T109" fmla="*/ 139 h 233"/>
                <a:gd name="T110" fmla="*/ 1 w 229"/>
                <a:gd name="T111" fmla="*/ 127 h 233"/>
                <a:gd name="T112" fmla="*/ 0 w 229"/>
                <a:gd name="T113" fmla="*/ 116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9" h="233">
                  <a:moveTo>
                    <a:pt x="0" y="116"/>
                  </a:moveTo>
                  <a:lnTo>
                    <a:pt x="1" y="104"/>
                  </a:lnTo>
                  <a:lnTo>
                    <a:pt x="2" y="94"/>
                  </a:lnTo>
                  <a:lnTo>
                    <a:pt x="5" y="82"/>
                  </a:lnTo>
                  <a:lnTo>
                    <a:pt x="9" y="72"/>
                  </a:lnTo>
                  <a:lnTo>
                    <a:pt x="14" y="61"/>
                  </a:lnTo>
                  <a:lnTo>
                    <a:pt x="19" y="51"/>
                  </a:lnTo>
                  <a:lnTo>
                    <a:pt x="26" y="41"/>
                  </a:lnTo>
                  <a:lnTo>
                    <a:pt x="34" y="33"/>
                  </a:lnTo>
                  <a:lnTo>
                    <a:pt x="42" y="25"/>
                  </a:lnTo>
                  <a:lnTo>
                    <a:pt x="51" y="18"/>
                  </a:lnTo>
                  <a:lnTo>
                    <a:pt x="61" y="12"/>
                  </a:lnTo>
                  <a:lnTo>
                    <a:pt x="71" y="8"/>
                  </a:lnTo>
                  <a:lnTo>
                    <a:pt x="82" y="4"/>
                  </a:lnTo>
                  <a:lnTo>
                    <a:pt x="92" y="2"/>
                  </a:lnTo>
                  <a:lnTo>
                    <a:pt x="103" y="0"/>
                  </a:lnTo>
                  <a:lnTo>
                    <a:pt x="114" y="0"/>
                  </a:lnTo>
                  <a:lnTo>
                    <a:pt x="126" y="0"/>
                  </a:lnTo>
                  <a:lnTo>
                    <a:pt x="137" y="2"/>
                  </a:lnTo>
                  <a:lnTo>
                    <a:pt x="147" y="4"/>
                  </a:lnTo>
                  <a:lnTo>
                    <a:pt x="159" y="8"/>
                  </a:lnTo>
                  <a:lnTo>
                    <a:pt x="168" y="12"/>
                  </a:lnTo>
                  <a:lnTo>
                    <a:pt x="178" y="18"/>
                  </a:lnTo>
                  <a:lnTo>
                    <a:pt x="187" y="25"/>
                  </a:lnTo>
                  <a:lnTo>
                    <a:pt x="195" y="33"/>
                  </a:lnTo>
                  <a:lnTo>
                    <a:pt x="203" y="41"/>
                  </a:lnTo>
                  <a:lnTo>
                    <a:pt x="210" y="51"/>
                  </a:lnTo>
                  <a:lnTo>
                    <a:pt x="215" y="61"/>
                  </a:lnTo>
                  <a:lnTo>
                    <a:pt x="220" y="72"/>
                  </a:lnTo>
                  <a:lnTo>
                    <a:pt x="224" y="82"/>
                  </a:lnTo>
                  <a:lnTo>
                    <a:pt x="227" y="94"/>
                  </a:lnTo>
                  <a:lnTo>
                    <a:pt x="228" y="104"/>
                  </a:lnTo>
                  <a:lnTo>
                    <a:pt x="229" y="116"/>
                  </a:lnTo>
                  <a:lnTo>
                    <a:pt x="227" y="139"/>
                  </a:lnTo>
                  <a:lnTo>
                    <a:pt x="220" y="161"/>
                  </a:lnTo>
                  <a:lnTo>
                    <a:pt x="210" y="182"/>
                  </a:lnTo>
                  <a:lnTo>
                    <a:pt x="196" y="198"/>
                  </a:lnTo>
                  <a:lnTo>
                    <a:pt x="179" y="213"/>
                  </a:lnTo>
                  <a:lnTo>
                    <a:pt x="159" y="224"/>
                  </a:lnTo>
                  <a:lnTo>
                    <a:pt x="137" y="231"/>
                  </a:lnTo>
                  <a:lnTo>
                    <a:pt x="114" y="233"/>
                  </a:lnTo>
                  <a:lnTo>
                    <a:pt x="103" y="233"/>
                  </a:lnTo>
                  <a:lnTo>
                    <a:pt x="92" y="231"/>
                  </a:lnTo>
                  <a:lnTo>
                    <a:pt x="82" y="229"/>
                  </a:lnTo>
                  <a:lnTo>
                    <a:pt x="71" y="225"/>
                  </a:lnTo>
                  <a:lnTo>
                    <a:pt x="61" y="220"/>
                  </a:lnTo>
                  <a:lnTo>
                    <a:pt x="51" y="215"/>
                  </a:lnTo>
                  <a:lnTo>
                    <a:pt x="42" y="208"/>
                  </a:lnTo>
                  <a:lnTo>
                    <a:pt x="34" y="200"/>
                  </a:lnTo>
                  <a:lnTo>
                    <a:pt x="26" y="191"/>
                  </a:lnTo>
                  <a:lnTo>
                    <a:pt x="19" y="182"/>
                  </a:lnTo>
                  <a:lnTo>
                    <a:pt x="14" y="172"/>
                  </a:lnTo>
                  <a:lnTo>
                    <a:pt x="9" y="161"/>
                  </a:lnTo>
                  <a:lnTo>
                    <a:pt x="5" y="151"/>
                  </a:lnTo>
                  <a:lnTo>
                    <a:pt x="2" y="139"/>
                  </a:lnTo>
                  <a:lnTo>
                    <a:pt x="1" y="127"/>
                  </a:lnTo>
                  <a:lnTo>
                    <a:pt x="0" y="11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6" name="Freeform 20"/>
            <p:cNvSpPr>
              <a:spLocks/>
            </p:cNvSpPr>
            <p:nvPr/>
          </p:nvSpPr>
          <p:spPr bwMode="auto">
            <a:xfrm>
              <a:off x="3775" y="2080"/>
              <a:ext cx="62" cy="64"/>
            </a:xfrm>
            <a:custGeom>
              <a:avLst/>
              <a:gdLst>
                <a:gd name="T0" fmla="*/ 32 w 62"/>
                <a:gd name="T1" fmla="*/ 64 h 64"/>
                <a:gd name="T2" fmla="*/ 44 w 62"/>
                <a:gd name="T3" fmla="*/ 62 h 64"/>
                <a:gd name="T4" fmla="*/ 53 w 62"/>
                <a:gd name="T5" fmla="*/ 55 h 64"/>
                <a:gd name="T6" fmla="*/ 60 w 62"/>
                <a:gd name="T7" fmla="*/ 45 h 64"/>
                <a:gd name="T8" fmla="*/ 62 w 62"/>
                <a:gd name="T9" fmla="*/ 32 h 64"/>
                <a:gd name="T10" fmla="*/ 60 w 62"/>
                <a:gd name="T11" fmla="*/ 19 h 64"/>
                <a:gd name="T12" fmla="*/ 53 w 62"/>
                <a:gd name="T13" fmla="*/ 10 h 64"/>
                <a:gd name="T14" fmla="*/ 44 w 62"/>
                <a:gd name="T15" fmla="*/ 3 h 64"/>
                <a:gd name="T16" fmla="*/ 32 w 62"/>
                <a:gd name="T17" fmla="*/ 0 h 64"/>
                <a:gd name="T18" fmla="*/ 19 w 62"/>
                <a:gd name="T19" fmla="*/ 3 h 64"/>
                <a:gd name="T20" fmla="*/ 9 w 62"/>
                <a:gd name="T21" fmla="*/ 10 h 64"/>
                <a:gd name="T22" fmla="*/ 2 w 62"/>
                <a:gd name="T23" fmla="*/ 19 h 64"/>
                <a:gd name="T24" fmla="*/ 0 w 62"/>
                <a:gd name="T25" fmla="*/ 32 h 64"/>
                <a:gd name="T26" fmla="*/ 2 w 62"/>
                <a:gd name="T27" fmla="*/ 45 h 64"/>
                <a:gd name="T28" fmla="*/ 9 w 62"/>
                <a:gd name="T29" fmla="*/ 55 h 64"/>
                <a:gd name="T30" fmla="*/ 19 w 62"/>
                <a:gd name="T31" fmla="*/ 62 h 64"/>
                <a:gd name="T32" fmla="*/ 32 w 62"/>
                <a:gd name="T3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64">
                  <a:moveTo>
                    <a:pt x="32" y="64"/>
                  </a:moveTo>
                  <a:lnTo>
                    <a:pt x="44" y="62"/>
                  </a:lnTo>
                  <a:lnTo>
                    <a:pt x="53" y="55"/>
                  </a:lnTo>
                  <a:lnTo>
                    <a:pt x="60" y="45"/>
                  </a:lnTo>
                  <a:lnTo>
                    <a:pt x="62" y="32"/>
                  </a:lnTo>
                  <a:lnTo>
                    <a:pt x="60" y="19"/>
                  </a:lnTo>
                  <a:lnTo>
                    <a:pt x="53" y="10"/>
                  </a:lnTo>
                  <a:lnTo>
                    <a:pt x="44" y="3"/>
                  </a:lnTo>
                  <a:lnTo>
                    <a:pt x="32" y="0"/>
                  </a:lnTo>
                  <a:lnTo>
                    <a:pt x="19" y="3"/>
                  </a:lnTo>
                  <a:lnTo>
                    <a:pt x="9" y="10"/>
                  </a:lnTo>
                  <a:lnTo>
                    <a:pt x="2" y="19"/>
                  </a:lnTo>
                  <a:lnTo>
                    <a:pt x="0" y="32"/>
                  </a:lnTo>
                  <a:lnTo>
                    <a:pt x="2" y="45"/>
                  </a:lnTo>
                  <a:lnTo>
                    <a:pt x="9" y="55"/>
                  </a:lnTo>
                  <a:lnTo>
                    <a:pt x="19" y="62"/>
                  </a:lnTo>
                  <a:lnTo>
                    <a:pt x="32" y="6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Freeform 21"/>
            <p:cNvSpPr>
              <a:spLocks/>
            </p:cNvSpPr>
            <p:nvPr/>
          </p:nvSpPr>
          <p:spPr bwMode="auto">
            <a:xfrm>
              <a:off x="3404" y="2080"/>
              <a:ext cx="62" cy="64"/>
            </a:xfrm>
            <a:custGeom>
              <a:avLst/>
              <a:gdLst>
                <a:gd name="T0" fmla="*/ 30 w 62"/>
                <a:gd name="T1" fmla="*/ 64 h 64"/>
                <a:gd name="T2" fmla="*/ 43 w 62"/>
                <a:gd name="T3" fmla="*/ 62 h 64"/>
                <a:gd name="T4" fmla="*/ 53 w 62"/>
                <a:gd name="T5" fmla="*/ 55 h 64"/>
                <a:gd name="T6" fmla="*/ 60 w 62"/>
                <a:gd name="T7" fmla="*/ 45 h 64"/>
                <a:gd name="T8" fmla="*/ 62 w 62"/>
                <a:gd name="T9" fmla="*/ 32 h 64"/>
                <a:gd name="T10" fmla="*/ 60 w 62"/>
                <a:gd name="T11" fmla="*/ 19 h 64"/>
                <a:gd name="T12" fmla="*/ 53 w 62"/>
                <a:gd name="T13" fmla="*/ 10 h 64"/>
                <a:gd name="T14" fmla="*/ 43 w 62"/>
                <a:gd name="T15" fmla="*/ 3 h 64"/>
                <a:gd name="T16" fmla="*/ 30 w 62"/>
                <a:gd name="T17" fmla="*/ 0 h 64"/>
                <a:gd name="T18" fmla="*/ 18 w 62"/>
                <a:gd name="T19" fmla="*/ 3 h 64"/>
                <a:gd name="T20" fmla="*/ 9 w 62"/>
                <a:gd name="T21" fmla="*/ 10 h 64"/>
                <a:gd name="T22" fmla="*/ 2 w 62"/>
                <a:gd name="T23" fmla="*/ 19 h 64"/>
                <a:gd name="T24" fmla="*/ 0 w 62"/>
                <a:gd name="T25" fmla="*/ 32 h 64"/>
                <a:gd name="T26" fmla="*/ 2 w 62"/>
                <a:gd name="T27" fmla="*/ 45 h 64"/>
                <a:gd name="T28" fmla="*/ 9 w 62"/>
                <a:gd name="T29" fmla="*/ 55 h 64"/>
                <a:gd name="T30" fmla="*/ 18 w 62"/>
                <a:gd name="T31" fmla="*/ 62 h 64"/>
                <a:gd name="T32" fmla="*/ 30 w 62"/>
                <a:gd name="T3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64">
                  <a:moveTo>
                    <a:pt x="30" y="64"/>
                  </a:moveTo>
                  <a:lnTo>
                    <a:pt x="43" y="62"/>
                  </a:lnTo>
                  <a:lnTo>
                    <a:pt x="53" y="55"/>
                  </a:lnTo>
                  <a:lnTo>
                    <a:pt x="60" y="45"/>
                  </a:lnTo>
                  <a:lnTo>
                    <a:pt x="62" y="32"/>
                  </a:lnTo>
                  <a:lnTo>
                    <a:pt x="60" y="19"/>
                  </a:lnTo>
                  <a:lnTo>
                    <a:pt x="53" y="10"/>
                  </a:lnTo>
                  <a:lnTo>
                    <a:pt x="43" y="3"/>
                  </a:lnTo>
                  <a:lnTo>
                    <a:pt x="30" y="0"/>
                  </a:lnTo>
                  <a:lnTo>
                    <a:pt x="18" y="3"/>
                  </a:lnTo>
                  <a:lnTo>
                    <a:pt x="9" y="10"/>
                  </a:lnTo>
                  <a:lnTo>
                    <a:pt x="2" y="19"/>
                  </a:lnTo>
                  <a:lnTo>
                    <a:pt x="0" y="32"/>
                  </a:lnTo>
                  <a:lnTo>
                    <a:pt x="2" y="45"/>
                  </a:lnTo>
                  <a:lnTo>
                    <a:pt x="9" y="55"/>
                  </a:lnTo>
                  <a:lnTo>
                    <a:pt x="18" y="62"/>
                  </a:lnTo>
                  <a:lnTo>
                    <a:pt x="30" y="6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extLst>
      <p:ext uri="{BB962C8B-B14F-4D97-AF65-F5344CB8AC3E}">
        <p14:creationId xmlns:p14="http://schemas.microsoft.com/office/powerpoint/2010/main" val="17458609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dirty="0">
                <a:latin typeface="Calibri" charset="0"/>
                <a:ea typeface="ＭＳ Ｐゴシック" charset="0"/>
              </a:rPr>
              <a:t>Check Your Understanding</a:t>
            </a:r>
          </a:p>
        </p:txBody>
      </p:sp>
      <p:sp>
        <p:nvSpPr>
          <p:cNvPr id="29698" name="Content Placeholder 2"/>
          <p:cNvSpPr>
            <a:spLocks noGrp="1"/>
          </p:cNvSpPr>
          <p:nvPr>
            <p:ph idx="1"/>
          </p:nvPr>
        </p:nvSpPr>
        <p:spPr>
          <a:xfrm>
            <a:off x="304800" y="685800"/>
            <a:ext cx="11277600" cy="5914537"/>
          </a:xfrm>
        </p:spPr>
        <p:txBody>
          <a:bodyPr>
            <a:noAutofit/>
          </a:bodyPr>
          <a:lstStyle/>
          <a:p>
            <a:pPr marL="0" indent="0">
              <a:buNone/>
            </a:pPr>
            <a:endParaRPr lang="en-US" sz="2400" b="0" dirty="0">
              <a:latin typeface="Calibri" charset="0"/>
              <a:ea typeface="ＭＳ Ｐゴシック" charset="0"/>
            </a:endParaRPr>
          </a:p>
        </p:txBody>
      </p:sp>
    </p:spTree>
    <p:extLst>
      <p:ext uri="{BB962C8B-B14F-4D97-AF65-F5344CB8AC3E}">
        <p14:creationId xmlns:p14="http://schemas.microsoft.com/office/powerpoint/2010/main" val="16164891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4</a:t>
            </a:r>
          </a:p>
        </p:txBody>
      </p:sp>
      <p:sp>
        <p:nvSpPr>
          <p:cNvPr id="2" name="Text Placeholder 1"/>
          <p:cNvSpPr>
            <a:spLocks noGrp="1"/>
          </p:cNvSpPr>
          <p:nvPr>
            <p:ph type="body" idx="1"/>
          </p:nvPr>
        </p:nvSpPr>
        <p:spPr/>
        <p:txBody>
          <a:bodyPr/>
          <a:lstStyle/>
          <a:p>
            <a:r>
              <a:rPr lang="en-US" dirty="0"/>
              <a:t>Introduction to Open Source Compliance</a:t>
            </a:r>
          </a:p>
        </p:txBody>
      </p:sp>
    </p:spTree>
    <p:extLst>
      <p:ext uri="{BB962C8B-B14F-4D97-AF65-F5344CB8AC3E}">
        <p14:creationId xmlns:p14="http://schemas.microsoft.com/office/powerpoint/2010/main" val="2888531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p:cNvSpPr>
          <p:nvPr>
            <p:ph type="title"/>
          </p:nvPr>
        </p:nvSpPr>
        <p:spPr/>
        <p:txBody>
          <a:bodyPr/>
          <a:lstStyle/>
          <a:p>
            <a:pPr eaLnBrk="1" hangingPunct="1"/>
            <a:r>
              <a:rPr lang="en-US" dirty="0">
                <a:latin typeface="Calibri" charset="0"/>
                <a:ea typeface="ＭＳ Ｐゴシック" charset="0"/>
              </a:rPr>
              <a:t>Open Source Compliance</a:t>
            </a:r>
          </a:p>
        </p:txBody>
      </p:sp>
      <p:sp>
        <p:nvSpPr>
          <p:cNvPr id="28674" name="Rectangle 3"/>
          <p:cNvSpPr>
            <a:spLocks noGrp="1"/>
          </p:cNvSpPr>
          <p:nvPr>
            <p:ph idx="1"/>
          </p:nvPr>
        </p:nvSpPr>
        <p:spPr>
          <a:xfrm>
            <a:off x="304800" y="685800"/>
            <a:ext cx="11277600" cy="5575852"/>
          </a:xfrm>
        </p:spPr>
        <p:txBody>
          <a:bodyPr>
            <a:normAutofit/>
          </a:bodyPr>
          <a:lstStyle/>
          <a:p>
            <a:pPr marL="0" indent="0">
              <a:buNone/>
            </a:pPr>
            <a:r>
              <a:rPr lang="en-US" sz="2300" dirty="0">
                <a:latin typeface="Calibri" charset="0"/>
                <a:ea typeface="ＭＳ Ｐゴシック" charset="0"/>
              </a:rPr>
              <a:t>Open Source Compliance:</a:t>
            </a:r>
          </a:p>
          <a:p>
            <a:pPr>
              <a:buFont typeface="Arial"/>
              <a:buChar char="•"/>
            </a:pPr>
            <a:r>
              <a:rPr lang="en-US" sz="2300" dirty="0">
                <a:latin typeface="Calibri" charset="0"/>
                <a:ea typeface="ＭＳ Ｐゴシック" charset="0"/>
              </a:rPr>
              <a:t>Know your obligations (Detect and track use of FOSS). </a:t>
            </a:r>
            <a:r>
              <a:rPr lang="en-US" sz="2400" b="0" dirty="0">
                <a:latin typeface="Calibri" charset="0"/>
                <a:ea typeface="ＭＳ Ｐゴシック" charset="0"/>
              </a:rPr>
              <a:t>You should have a process for identifying, tracking and archiving a list of all FOSS components (and their respective </a:t>
            </a:r>
            <a:r>
              <a:rPr lang="en-US" sz="2400" b="0">
                <a:latin typeface="Calibri" charset="0"/>
                <a:ea typeface="ＭＳ Ｐゴシック" charset="0"/>
              </a:rPr>
              <a:t>identified licenses</a:t>
            </a:r>
            <a:r>
              <a:rPr lang="en-US" sz="2400" b="0" dirty="0">
                <a:latin typeface="Calibri" charset="0"/>
                <a:ea typeface="ＭＳ Ｐゴシック" charset="0"/>
              </a:rPr>
              <a:t>) from which your software is comprised</a:t>
            </a:r>
            <a:r>
              <a:rPr lang="en-US" sz="2300" dirty="0">
                <a:latin typeface="Calibri" charset="0"/>
                <a:ea typeface="ＭＳ Ｐゴシック" charset="0"/>
              </a:rPr>
              <a:t>.</a:t>
            </a:r>
            <a:endParaRPr lang="en-US" sz="2000" b="0" dirty="0">
              <a:latin typeface="Calibri" charset="0"/>
              <a:ea typeface="ＭＳ Ｐゴシック" charset="0"/>
            </a:endParaRPr>
          </a:p>
          <a:p>
            <a:pPr marL="0" indent="0">
              <a:buNone/>
            </a:pPr>
            <a:endParaRPr lang="en-US" sz="2000" dirty="0">
              <a:latin typeface="Calibri" charset="0"/>
              <a:ea typeface="ＭＳ Ｐゴシック" charset="0"/>
            </a:endParaRPr>
          </a:p>
          <a:p>
            <a:pPr>
              <a:buFont typeface="Arial"/>
              <a:buChar char="•"/>
            </a:pPr>
            <a:r>
              <a:rPr lang="en-US" sz="2300" dirty="0">
                <a:latin typeface="Calibri" charset="0"/>
                <a:ea typeface="ＭＳ Ｐゴシック" charset="0"/>
              </a:rPr>
              <a:t>Satisfy all the license obligations for the FOSS that is used. </a:t>
            </a:r>
            <a:r>
              <a:rPr lang="en-US" sz="2300" b="0" dirty="0">
                <a:latin typeface="Calibri" charset="0"/>
                <a:ea typeface="ＭＳ Ｐゴシック" charset="0"/>
              </a:rPr>
              <a:t>Your program should identify and handle typical FOSS use cases that result from your organization’s business practices.</a:t>
            </a:r>
          </a:p>
          <a:p>
            <a:pPr>
              <a:buFont typeface="Arial"/>
              <a:buChar char="•"/>
            </a:pPr>
            <a:endParaRPr lang="en-US" sz="2300" dirty="0">
              <a:latin typeface="Calibri" charset="0"/>
              <a:ea typeface="ＭＳ Ｐゴシック" charset="0"/>
            </a:endParaRPr>
          </a:p>
          <a:p>
            <a:pPr marL="0" indent="0">
              <a:buNone/>
            </a:pPr>
            <a:endParaRPr lang="en-US" sz="2000" dirty="0">
              <a:latin typeface="Calibri" charset="0"/>
              <a:ea typeface="ＭＳ Ｐゴシック" charset="0"/>
            </a:endParaRPr>
          </a:p>
          <a:p>
            <a:pPr eaLnBrk="1" hangingPunct="1">
              <a:buFont typeface="Arial"/>
              <a:buChar char="•"/>
            </a:pPr>
            <a:endParaRPr lang="en-US" sz="2000" dirty="0">
              <a:latin typeface="Calibri" charset="0"/>
              <a:ea typeface="ＭＳ Ｐゴシック" charset="0"/>
            </a:endParaRPr>
          </a:p>
        </p:txBody>
      </p:sp>
    </p:spTree>
    <p:extLst>
      <p:ext uri="{BB962C8B-B14F-4D97-AF65-F5344CB8AC3E}">
        <p14:creationId xmlns:p14="http://schemas.microsoft.com/office/powerpoint/2010/main" val="14419170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normAutofit/>
          </a:bodyPr>
          <a:lstStyle/>
          <a:p>
            <a:r>
              <a:rPr lang="en-US">
                <a:latin typeface="Calibri" charset="0"/>
                <a:ea typeface="ＭＳ Ｐゴシック" charset="0"/>
              </a:rPr>
              <a:t>What Basic Compliance Obligations Must Be Satisfied?</a:t>
            </a:r>
          </a:p>
        </p:txBody>
      </p:sp>
      <p:sp>
        <p:nvSpPr>
          <p:cNvPr id="30722" name="Content Placeholder 2"/>
          <p:cNvSpPr>
            <a:spLocks noGrp="1"/>
          </p:cNvSpPr>
          <p:nvPr>
            <p:ph idx="1"/>
          </p:nvPr>
        </p:nvSpPr>
        <p:spPr>
          <a:xfrm>
            <a:off x="304800" y="685800"/>
            <a:ext cx="11277600" cy="5643861"/>
          </a:xfrm>
        </p:spPr>
        <p:txBody>
          <a:bodyPr>
            <a:noAutofit/>
          </a:bodyPr>
          <a:lstStyle/>
          <a:p>
            <a:pPr marL="0" indent="0">
              <a:buNone/>
            </a:pPr>
            <a:r>
              <a:rPr lang="en-US" sz="2000" dirty="0">
                <a:latin typeface="Calibri" charset="0"/>
                <a:ea typeface="ＭＳ Ｐゴシック" charset="0"/>
              </a:rPr>
              <a:t>Depending on the license(s) involved, obligations could consist of:</a:t>
            </a:r>
          </a:p>
          <a:p>
            <a:pPr>
              <a:buFont typeface="Arial"/>
              <a:buChar char="•"/>
            </a:pPr>
            <a:r>
              <a:rPr lang="en-US" sz="2000" b="1" dirty="0">
                <a:latin typeface="Calibri" charset="0"/>
                <a:ea typeface="ＭＳ Ｐゴシック" charset="0"/>
              </a:rPr>
              <a:t>Attribution and Notices.</a:t>
            </a:r>
            <a:r>
              <a:rPr lang="en-US" sz="2000" b="0" dirty="0">
                <a:latin typeface="Calibri" charset="0"/>
                <a:ea typeface="ＭＳ Ｐゴシック" charset="0"/>
              </a:rPr>
              <a:t> Inclusion of copyright and license in the source code and/or product documentation or user interface, so that downstream users know the origin of the software and their rights under the licenses. </a:t>
            </a:r>
          </a:p>
          <a:p>
            <a:pPr>
              <a:buFont typeface="Arial"/>
              <a:buChar char="•"/>
            </a:pPr>
            <a:r>
              <a:rPr lang="en-US" sz="2000" b="1" dirty="0">
                <a:latin typeface="Calibri" charset="0"/>
                <a:ea typeface="ＭＳ Ｐゴシック" charset="0"/>
              </a:rPr>
              <a:t>Source code availability. </a:t>
            </a:r>
            <a:r>
              <a:rPr lang="en-US" sz="2000" b="0" dirty="0">
                <a:latin typeface="Calibri" charset="0"/>
                <a:ea typeface="ＭＳ Ｐゴシック" charset="0"/>
              </a:rPr>
              <a:t>Providing source code for original work, for combined work or modifications, as well as build scripts (scripts that control the build process).</a:t>
            </a:r>
          </a:p>
          <a:p>
            <a:pPr marL="0" indent="0">
              <a:buNone/>
            </a:pPr>
            <a:endParaRPr lang="en-US" sz="2000" dirty="0">
              <a:latin typeface="Calibri" charset="0"/>
              <a:ea typeface="ＭＳ Ｐゴシック" charset="0"/>
            </a:endParaRPr>
          </a:p>
          <a:p>
            <a:pPr marL="0" indent="0">
              <a:buNone/>
            </a:pPr>
            <a:r>
              <a:rPr lang="en-US" sz="2000" dirty="0">
                <a:latin typeface="Calibri" charset="0"/>
                <a:ea typeface="ＭＳ Ｐゴシック" charset="0"/>
              </a:rPr>
              <a:t>These obligations may trigger upon key events, such as:</a:t>
            </a:r>
          </a:p>
          <a:p>
            <a:pPr>
              <a:buFont typeface="Arial"/>
              <a:buChar char="•"/>
            </a:pPr>
            <a:r>
              <a:rPr lang="en-US" sz="2000" b="0" dirty="0">
                <a:latin typeface="Calibri" charset="0"/>
                <a:ea typeface="ＭＳ Ｐゴシック" charset="0"/>
              </a:rPr>
              <a:t>External distribution </a:t>
            </a:r>
          </a:p>
          <a:p>
            <a:pPr>
              <a:buFont typeface="Arial"/>
              <a:buChar char="•"/>
            </a:pPr>
            <a:r>
              <a:rPr lang="en-US" sz="2000" b="0" dirty="0">
                <a:latin typeface="Calibri" charset="0"/>
                <a:ea typeface="ＭＳ Ｐゴシック" charset="0"/>
              </a:rPr>
              <a:t>Whether you have made modifications</a:t>
            </a:r>
          </a:p>
        </p:txBody>
      </p:sp>
    </p:spTree>
    <p:extLst>
      <p:ext uri="{BB962C8B-B14F-4D97-AF65-F5344CB8AC3E}">
        <p14:creationId xmlns:p14="http://schemas.microsoft.com/office/powerpoint/2010/main" val="20945210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dirty="0">
                <a:latin typeface="Calibri" charset="0"/>
                <a:ea typeface="ＭＳ Ｐゴシック" charset="0"/>
              </a:rPr>
              <a:t>Open Source Compliance Program</a:t>
            </a:r>
          </a:p>
        </p:txBody>
      </p:sp>
      <p:sp>
        <p:nvSpPr>
          <p:cNvPr id="29698" name="Content Placeholder 2"/>
          <p:cNvSpPr>
            <a:spLocks noGrp="1"/>
          </p:cNvSpPr>
          <p:nvPr>
            <p:ph idx="1"/>
          </p:nvPr>
        </p:nvSpPr>
        <p:spPr>
          <a:xfrm>
            <a:off x="304800" y="685800"/>
            <a:ext cx="11277600" cy="5914537"/>
          </a:xfrm>
        </p:spPr>
        <p:txBody>
          <a:bodyPr>
            <a:noAutofit/>
          </a:bodyPr>
          <a:lstStyle/>
          <a:p>
            <a:pPr marL="0" indent="0">
              <a:buNone/>
            </a:pPr>
            <a:r>
              <a:rPr lang="en-US" sz="2400" dirty="0">
                <a:latin typeface="Calibri" charset="0"/>
                <a:ea typeface="ＭＳ Ｐゴシック" charset="0"/>
              </a:rPr>
              <a:t>Organizations who have been successful at Open Source Compliance have created their own </a:t>
            </a:r>
            <a:r>
              <a:rPr lang="en-US" sz="2400" u="sng" dirty="0">
                <a:latin typeface="Calibri" charset="0"/>
                <a:ea typeface="ＭＳ Ｐゴシック" charset="0"/>
              </a:rPr>
              <a:t>Open Source Compliance Programs </a:t>
            </a:r>
            <a:r>
              <a:rPr lang="en-US" sz="2400" dirty="0">
                <a:latin typeface="Calibri" charset="0"/>
                <a:ea typeface="ＭＳ Ｐゴシック" charset="0"/>
              </a:rPr>
              <a:t>(consisting of policies, processes, training and tools) to:</a:t>
            </a:r>
          </a:p>
          <a:p>
            <a:pPr marL="457200" indent="-457200">
              <a:buFont typeface="+mj-lt"/>
              <a:buAutoNum type="arabicPeriod"/>
            </a:pPr>
            <a:r>
              <a:rPr lang="en-US" sz="2400" b="0" dirty="0">
                <a:latin typeface="Calibri" charset="0"/>
                <a:ea typeface="ＭＳ Ｐゴシック" charset="0"/>
              </a:rPr>
              <a:t>Facilitate effective usage of FOSS in commercial products</a:t>
            </a:r>
          </a:p>
          <a:p>
            <a:pPr marL="457200" indent="-457200">
              <a:buFont typeface="+mj-lt"/>
              <a:buAutoNum type="arabicPeriod"/>
            </a:pPr>
            <a:r>
              <a:rPr lang="en-US" sz="2400" b="0" dirty="0">
                <a:latin typeface="Calibri" charset="0"/>
                <a:ea typeface="ＭＳ Ｐゴシック" charset="0"/>
              </a:rPr>
              <a:t>Respect FOSS developer rights and comply with license obligations, and ideally to contribute and participate in open communities</a:t>
            </a:r>
          </a:p>
        </p:txBody>
      </p:sp>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1096" y="4172384"/>
            <a:ext cx="2160240" cy="17908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0634801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dirty="0">
                <a:latin typeface="Calibri" charset="0"/>
                <a:ea typeface="ＭＳ Ｐゴシック" charset="0"/>
              </a:rPr>
              <a:t>Open Source Compliance Program – Business Practices</a:t>
            </a:r>
          </a:p>
        </p:txBody>
      </p:sp>
      <p:sp>
        <p:nvSpPr>
          <p:cNvPr id="29698" name="Content Placeholder 2"/>
          <p:cNvSpPr>
            <a:spLocks noGrp="1"/>
          </p:cNvSpPr>
          <p:nvPr>
            <p:ph idx="1"/>
          </p:nvPr>
        </p:nvSpPr>
        <p:spPr>
          <a:xfrm>
            <a:off x="304800" y="685800"/>
            <a:ext cx="11277600" cy="5914537"/>
          </a:xfrm>
        </p:spPr>
        <p:txBody>
          <a:bodyPr>
            <a:noAutofit/>
          </a:bodyPr>
          <a:lstStyle/>
          <a:p>
            <a:pPr marL="0" indent="0">
              <a:buNone/>
            </a:pPr>
            <a:r>
              <a:rPr lang="en-US" sz="2400" dirty="0">
                <a:latin typeface="Calibri" charset="0"/>
                <a:ea typeface="ＭＳ Ｐゴシック" charset="0"/>
              </a:rPr>
              <a:t>Prepare business processes and sufficient staff to handle:</a:t>
            </a:r>
          </a:p>
          <a:p>
            <a:pPr>
              <a:buFont typeface="Arial"/>
              <a:buChar char="•"/>
            </a:pPr>
            <a:r>
              <a:rPr lang="en-US" sz="2400" b="0" dirty="0">
                <a:latin typeface="Calibri" charset="0"/>
                <a:ea typeface="ＭＳ Ｐゴシック" charset="0"/>
              </a:rPr>
              <a:t>Identification of the origin and license of FOSS software</a:t>
            </a:r>
          </a:p>
          <a:p>
            <a:pPr>
              <a:buFont typeface="Arial"/>
              <a:buChar char="•"/>
            </a:pPr>
            <a:r>
              <a:rPr lang="en-US" sz="2400" b="0" dirty="0">
                <a:latin typeface="Calibri" charset="0"/>
                <a:ea typeface="ＭＳ Ｐゴシック" charset="0"/>
              </a:rPr>
              <a:t>Tracking FOSS software within the development process</a:t>
            </a:r>
          </a:p>
          <a:p>
            <a:pPr>
              <a:buFont typeface="Arial"/>
              <a:buChar char="•"/>
            </a:pPr>
            <a:r>
              <a:rPr lang="en-US" sz="2400" b="0" dirty="0">
                <a:latin typeface="Calibri" charset="0"/>
                <a:ea typeface="ＭＳ Ｐゴシック" charset="0"/>
              </a:rPr>
              <a:t>Performing FOSS review and identifying license obligations</a:t>
            </a:r>
          </a:p>
          <a:p>
            <a:pPr>
              <a:buFont typeface="Arial"/>
              <a:buChar char="•"/>
            </a:pPr>
            <a:r>
              <a:rPr lang="en-US" sz="2400" b="0" dirty="0">
                <a:latin typeface="Calibri" charset="0"/>
                <a:ea typeface="ＭＳ Ｐゴシック" charset="0"/>
              </a:rPr>
              <a:t>Fulfillment of license obligations when product ships </a:t>
            </a:r>
          </a:p>
          <a:p>
            <a:pPr>
              <a:buFont typeface="Arial"/>
              <a:buChar char="•"/>
            </a:pPr>
            <a:r>
              <a:rPr lang="en-US" sz="2400" b="0" dirty="0">
                <a:latin typeface="Calibri" charset="0"/>
                <a:ea typeface="ＭＳ Ｐゴシック" charset="0"/>
              </a:rPr>
              <a:t>Oversight for Open Source Compliance Program, creation of policy, and compliance decisions</a:t>
            </a:r>
          </a:p>
          <a:p>
            <a:pPr>
              <a:buFont typeface="Arial"/>
              <a:buChar char="•"/>
            </a:pPr>
            <a:r>
              <a:rPr lang="en-US" sz="2400" b="0" dirty="0">
                <a:latin typeface="Calibri" charset="0"/>
                <a:ea typeface="ＭＳ Ｐゴシック" charset="0"/>
              </a:rPr>
              <a:t>Training</a:t>
            </a:r>
          </a:p>
        </p:txBody>
      </p:sp>
    </p:spTree>
    <p:extLst>
      <p:ext uri="{BB962C8B-B14F-4D97-AF65-F5344CB8AC3E}">
        <p14:creationId xmlns:p14="http://schemas.microsoft.com/office/powerpoint/2010/main" val="18776993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dirty="0">
                <a:latin typeface="Calibri" charset="0"/>
                <a:ea typeface="ＭＳ Ｐゴシック" charset="0"/>
              </a:rPr>
              <a:t>Compliance Benefits</a:t>
            </a:r>
          </a:p>
        </p:txBody>
      </p:sp>
      <p:sp>
        <p:nvSpPr>
          <p:cNvPr id="29698" name="Content Placeholder 2"/>
          <p:cNvSpPr>
            <a:spLocks noGrp="1"/>
          </p:cNvSpPr>
          <p:nvPr>
            <p:ph idx="1"/>
          </p:nvPr>
        </p:nvSpPr>
        <p:spPr>
          <a:xfrm>
            <a:off x="304800" y="685800"/>
            <a:ext cx="11277600" cy="5914537"/>
          </a:xfrm>
        </p:spPr>
        <p:txBody>
          <a:bodyPr>
            <a:noAutofit/>
          </a:bodyPr>
          <a:lstStyle/>
          <a:p>
            <a:pPr marL="0" indent="0">
              <a:buNone/>
            </a:pPr>
            <a:r>
              <a:rPr lang="en-US" sz="2400" dirty="0">
                <a:latin typeface="Calibri" charset="0"/>
                <a:ea typeface="ＭＳ Ｐゴシック" charset="0"/>
              </a:rPr>
              <a:t>Benefits of a robust Open Source Compliance program include:</a:t>
            </a:r>
          </a:p>
          <a:p>
            <a:pPr>
              <a:lnSpc>
                <a:spcPct val="130000"/>
              </a:lnSpc>
              <a:buFont typeface="Arial"/>
              <a:buChar char="•"/>
            </a:pPr>
            <a:r>
              <a:rPr lang="en-US" sz="2400" b="0" dirty="0">
                <a:latin typeface="Calibri" charset="0"/>
                <a:ea typeface="ＭＳ Ｐゴシック" charset="0"/>
              </a:rPr>
              <a:t>Increased understanding of the benefits of FOSS and how it impacts your organization</a:t>
            </a:r>
          </a:p>
          <a:p>
            <a:pPr>
              <a:lnSpc>
                <a:spcPct val="130000"/>
              </a:lnSpc>
              <a:buFont typeface="Arial"/>
              <a:buChar char="•"/>
            </a:pPr>
            <a:r>
              <a:rPr lang="en-US" sz="2400" b="0" dirty="0">
                <a:latin typeface="Calibri" charset="0"/>
                <a:ea typeface="ＭＳ Ｐゴシック" charset="0"/>
              </a:rPr>
              <a:t>Increased understanding of the costs and risks associated with using FOSS </a:t>
            </a:r>
          </a:p>
          <a:p>
            <a:pPr>
              <a:lnSpc>
                <a:spcPct val="130000"/>
              </a:lnSpc>
              <a:buFont typeface="Arial"/>
              <a:buChar char="•"/>
            </a:pPr>
            <a:r>
              <a:rPr lang="en-US" sz="2400" b="0" dirty="0">
                <a:latin typeface="Calibri" charset="0"/>
                <a:ea typeface="ＭＳ Ｐゴシック" charset="0"/>
              </a:rPr>
              <a:t>Better relations with the FOSS community and FOSS organizations</a:t>
            </a:r>
          </a:p>
          <a:p>
            <a:pPr>
              <a:lnSpc>
                <a:spcPct val="130000"/>
              </a:lnSpc>
              <a:buFont typeface="Arial"/>
              <a:buChar char="•"/>
            </a:pPr>
            <a:r>
              <a:rPr lang="en-US" sz="2400" b="0" dirty="0">
                <a:latin typeface="Calibri" charset="0"/>
                <a:ea typeface="ＭＳ Ｐゴシック" charset="0"/>
              </a:rPr>
              <a:t>Increased knowledge of available FOSS solutions </a:t>
            </a:r>
          </a:p>
        </p:txBody>
      </p:sp>
    </p:spTree>
    <p:extLst>
      <p:ext uri="{BB962C8B-B14F-4D97-AF65-F5344CB8AC3E}">
        <p14:creationId xmlns:p14="http://schemas.microsoft.com/office/powerpoint/2010/main" val="16584454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dirty="0">
                <a:latin typeface="Calibri" charset="0"/>
                <a:ea typeface="ＭＳ Ｐゴシック" charset="0"/>
              </a:rPr>
              <a:t>Check Your Understanding</a:t>
            </a:r>
          </a:p>
        </p:txBody>
      </p:sp>
      <p:sp>
        <p:nvSpPr>
          <p:cNvPr id="29698" name="Content Placeholder 2"/>
          <p:cNvSpPr>
            <a:spLocks noGrp="1"/>
          </p:cNvSpPr>
          <p:nvPr>
            <p:ph idx="1"/>
          </p:nvPr>
        </p:nvSpPr>
        <p:spPr>
          <a:xfrm>
            <a:off x="304800" y="685800"/>
            <a:ext cx="11277600" cy="5914537"/>
          </a:xfrm>
        </p:spPr>
        <p:txBody>
          <a:bodyPr vert="horz" wrap="square" lIns="252000" tIns="180000" rIns="180000" bIns="216000" rtlCol="0" anchor="t">
            <a:noAutofit/>
          </a:bodyPr>
          <a:lstStyle/>
          <a:p>
            <a:pPr>
              <a:buFont typeface="Arial" panose="020B0604020202020204" pitchFamily="34" charset="0"/>
              <a:buChar char="•"/>
            </a:pPr>
            <a:r>
              <a:rPr lang="x-none" sz="2400" b="0" dirty="0">
                <a:latin typeface="Calibri"/>
                <a:ea typeface="ＭＳ Ｐゴシック" charset="0"/>
              </a:rPr>
              <a:t>What does open source compliance mean?</a:t>
            </a:r>
          </a:p>
          <a:p>
            <a:pPr>
              <a:buFont typeface="Arial" panose="020B0604020202020204" pitchFamily="34" charset="0"/>
              <a:buChar char="•"/>
            </a:pPr>
            <a:r>
              <a:rPr lang="x-none" sz="2400" b="0" dirty="0">
                <a:latin typeface="Calibri"/>
                <a:ea typeface="ＭＳ Ｐゴシック" charset="0"/>
              </a:rPr>
              <a:t>What are two main goals of an Open Source Compliance Program?</a:t>
            </a:r>
          </a:p>
          <a:p>
            <a:pPr>
              <a:buFont typeface="Arial" panose="020B0604020202020204" pitchFamily="34" charset="0"/>
              <a:buChar char="•"/>
            </a:pPr>
            <a:r>
              <a:rPr lang="x-none" sz="2400" b="0" dirty="0">
                <a:latin typeface="Calibri"/>
                <a:ea typeface="ＭＳ Ｐゴシック" charset="0"/>
              </a:rPr>
              <a:t>List and describe important business practices of an Open Source Compliance Program.</a:t>
            </a:r>
          </a:p>
          <a:p>
            <a:pPr>
              <a:buFont typeface="Arial" panose="020B0604020202020204" pitchFamily="34" charset="0"/>
              <a:buChar char="•"/>
            </a:pPr>
            <a:r>
              <a:rPr lang="x-none" sz="2400" b="0" dirty="0">
                <a:latin typeface="Calibri"/>
                <a:ea typeface="ＭＳ Ｐゴシック" charset="0"/>
              </a:rPr>
              <a:t>What are some benefits of an Open Source Compliance Program?</a:t>
            </a:r>
          </a:p>
          <a:p>
            <a:pPr marL="0" indent="0">
              <a:buNone/>
            </a:pPr>
            <a:endParaRPr lang="en-US" sz="2400" b="0" dirty="0">
              <a:latin typeface="Calibri"/>
              <a:ea typeface="ＭＳ Ｐゴシック" charset="0"/>
            </a:endParaRPr>
          </a:p>
        </p:txBody>
      </p:sp>
    </p:spTree>
    <p:extLst>
      <p:ext uri="{BB962C8B-B14F-4D97-AF65-F5344CB8AC3E}">
        <p14:creationId xmlns:p14="http://schemas.microsoft.com/office/powerpoint/2010/main" val="7017320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5</a:t>
            </a:r>
          </a:p>
        </p:txBody>
      </p:sp>
      <p:sp>
        <p:nvSpPr>
          <p:cNvPr id="2" name="Text Placeholder 1"/>
          <p:cNvSpPr>
            <a:spLocks noGrp="1"/>
          </p:cNvSpPr>
          <p:nvPr>
            <p:ph type="body" idx="1"/>
          </p:nvPr>
        </p:nvSpPr>
        <p:spPr/>
        <p:txBody>
          <a:bodyPr/>
          <a:lstStyle/>
          <a:p>
            <a:r>
              <a:rPr lang="en-US" dirty="0"/>
              <a:t>Running an Open Source Review: Summary</a:t>
            </a:r>
          </a:p>
        </p:txBody>
      </p:sp>
    </p:spTree>
    <p:extLst>
      <p:ext uri="{BB962C8B-B14F-4D97-AF65-F5344CB8AC3E}">
        <p14:creationId xmlns:p14="http://schemas.microsoft.com/office/powerpoint/2010/main" val="1392639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610601" y="3584237"/>
            <a:ext cx="3306439" cy="3251200"/>
          </a:xfrm>
          <a:prstGeom prst="rect">
            <a:avLst/>
          </a:prstGeom>
        </p:spPr>
      </p:pic>
      <p:sp>
        <p:nvSpPr>
          <p:cNvPr id="2" name="Title 1"/>
          <p:cNvSpPr>
            <a:spLocks noGrp="1"/>
          </p:cNvSpPr>
          <p:nvPr>
            <p:ph type="title"/>
          </p:nvPr>
        </p:nvSpPr>
        <p:spPr/>
        <p:txBody>
          <a:bodyPr>
            <a:normAutofit/>
          </a:bodyPr>
          <a:lstStyle/>
          <a:p>
            <a:r>
              <a:rPr lang="en-US" dirty="0"/>
              <a:t>Trademarks</a:t>
            </a:r>
          </a:p>
        </p:txBody>
      </p:sp>
      <p:sp>
        <p:nvSpPr>
          <p:cNvPr id="3" name="Content Placeholder 2"/>
          <p:cNvSpPr>
            <a:spLocks noGrp="1"/>
          </p:cNvSpPr>
          <p:nvPr>
            <p:ph idx="1"/>
          </p:nvPr>
        </p:nvSpPr>
        <p:spPr>
          <a:xfrm>
            <a:off x="493896" y="1440000"/>
            <a:ext cx="11132722" cy="4935400"/>
          </a:xfrm>
        </p:spPr>
        <p:txBody>
          <a:bodyPr vert="horz" lIns="91440" tIns="45720" rIns="91440" bIns="45720" rtlCol="0" anchor="t">
            <a:normAutofit/>
          </a:bodyPr>
          <a:lstStyle/>
          <a:p>
            <a:pPr marL="519227" indent="-467036"/>
            <a:r>
              <a:rPr lang="en-US" dirty="0"/>
              <a:t>Purpose is to protect consumers, avoid confusion</a:t>
            </a:r>
          </a:p>
          <a:p>
            <a:pPr marL="519227" indent="-467036"/>
            <a:r>
              <a:rPr lang="en-US" dirty="0"/>
              <a:t>Similar trademarks can co-exist in different jurisdictions and markets</a:t>
            </a:r>
          </a:p>
          <a:p>
            <a:pPr marL="519227" indent="-467036"/>
            <a:r>
              <a:rPr lang="en-US" dirty="0"/>
              <a:t>Trademarks continue in force until abandoned by owner or become un-protectable </a:t>
            </a:r>
          </a:p>
          <a:p>
            <a:pPr marL="337941" indent="-342900"/>
            <a:r>
              <a:rPr lang="en-US" dirty="0"/>
              <a:t>Trademark owner must enforce the mark</a:t>
            </a:r>
          </a:p>
          <a:p>
            <a:pPr marL="519227" indent="-467036"/>
            <a:r>
              <a:rPr lang="en-US" dirty="0"/>
              <a:t>Can be registered or unregistered</a:t>
            </a:r>
          </a:p>
          <a:p>
            <a:pPr marL="62027" indent="-467036"/>
            <a:r>
              <a:rPr lang="en-US" dirty="0"/>
              <a:t>In U.S., rights arise from use in commerce </a:t>
            </a:r>
          </a:p>
          <a:p>
            <a:pPr marL="919277" lvl="1" indent="-467036">
              <a:buClr>
                <a:schemeClr val="accent2"/>
              </a:buClr>
              <a:buSzPct val="110000"/>
            </a:pPr>
            <a:endParaRPr lang="en-US" sz="3200" dirty="0"/>
          </a:p>
          <a:p>
            <a:pPr marL="973582" lvl="1" indent="-454356">
              <a:buClr>
                <a:schemeClr val="accent2"/>
              </a:buClr>
              <a:buSzPct val="110000"/>
            </a:pPr>
            <a:endParaRPr lang="en-US" dirty="0"/>
          </a:p>
          <a:p>
            <a:pPr marL="573532" indent="-454356">
              <a:buClr>
                <a:schemeClr val="accent2"/>
              </a:buClr>
              <a:buSzPct val="110000"/>
            </a:pPr>
            <a:endParaRPr lang="en-US" dirty="0"/>
          </a:p>
        </p:txBody>
      </p:sp>
    </p:spTree>
    <p:extLst>
      <p:ext uri="{BB962C8B-B14F-4D97-AF65-F5344CB8AC3E}">
        <p14:creationId xmlns:p14="http://schemas.microsoft.com/office/powerpoint/2010/main" val="15577760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normAutofit/>
          </a:bodyPr>
          <a:lstStyle/>
          <a:p>
            <a:r>
              <a:rPr lang="en-US" dirty="0">
                <a:latin typeface="Calibri" charset="0"/>
                <a:ea typeface="ＭＳ Ｐゴシック" charset="0"/>
              </a:rPr>
              <a:t>Open Source Review</a:t>
            </a:r>
          </a:p>
        </p:txBody>
      </p:sp>
      <p:sp>
        <p:nvSpPr>
          <p:cNvPr id="30722" name="Content Placeholder 2"/>
          <p:cNvSpPr>
            <a:spLocks noGrp="1"/>
          </p:cNvSpPr>
          <p:nvPr>
            <p:ph idx="1"/>
          </p:nvPr>
        </p:nvSpPr>
        <p:spPr>
          <a:xfrm>
            <a:off x="304800" y="685800"/>
            <a:ext cx="11277600" cy="5643861"/>
          </a:xfrm>
        </p:spPr>
        <p:txBody>
          <a:bodyPr>
            <a:noAutofit/>
          </a:bodyPr>
          <a:lstStyle/>
          <a:p>
            <a:pPr marL="0" indent="0">
              <a:buNone/>
            </a:pPr>
            <a:r>
              <a:rPr lang="en-US" sz="2000" dirty="0">
                <a:latin typeface="Calibri" charset="0"/>
                <a:ea typeface="ＭＳ Ｐゴシック" charset="0"/>
              </a:rPr>
              <a:t>A key element to an Open Source Compliance Program is the </a:t>
            </a:r>
            <a:r>
              <a:rPr lang="en-US" sz="2000" u="sng" dirty="0">
                <a:latin typeface="Calibri" charset="0"/>
                <a:ea typeface="ＭＳ Ｐゴシック" charset="0"/>
              </a:rPr>
              <a:t>Open Source Review</a:t>
            </a:r>
            <a:r>
              <a:rPr lang="en-US" sz="2000" dirty="0">
                <a:latin typeface="Calibri" charset="0"/>
                <a:ea typeface="ＭＳ Ｐゴシック" charset="0"/>
              </a:rPr>
              <a:t>, through which a company can analyze and determine its open source obligations.  </a:t>
            </a:r>
          </a:p>
          <a:p>
            <a:pPr marL="0" indent="0">
              <a:buNone/>
            </a:pPr>
            <a:r>
              <a:rPr lang="en-US" sz="2000" dirty="0">
                <a:latin typeface="Calibri" charset="0"/>
                <a:ea typeface="ＭＳ Ｐゴシック" charset="0"/>
              </a:rPr>
              <a:t>The Open Source Review includes the following steps:</a:t>
            </a:r>
          </a:p>
          <a:p>
            <a:pPr>
              <a:buFont typeface="Arial"/>
              <a:buChar char="•"/>
            </a:pPr>
            <a:r>
              <a:rPr lang="en-US" sz="2000" b="0" dirty="0">
                <a:latin typeface="Calibri" charset="0"/>
                <a:ea typeface="ＭＳ Ｐゴシック" charset="0"/>
              </a:rPr>
              <a:t>Gather relevant information</a:t>
            </a:r>
          </a:p>
          <a:p>
            <a:pPr>
              <a:buFont typeface="Arial"/>
              <a:buChar char="•"/>
            </a:pPr>
            <a:r>
              <a:rPr lang="en-US" sz="2000" b="0" dirty="0">
                <a:latin typeface="Calibri" charset="0"/>
                <a:ea typeface="ＭＳ Ｐゴシック" charset="0"/>
              </a:rPr>
              <a:t>Analyze and determine license obligations</a:t>
            </a:r>
          </a:p>
          <a:p>
            <a:pPr>
              <a:buFont typeface="Arial"/>
              <a:buChar char="•"/>
            </a:pPr>
            <a:r>
              <a:rPr lang="en-US" sz="2000" b="0" dirty="0">
                <a:latin typeface="Calibri" charset="0"/>
                <a:ea typeface="ＭＳ Ｐゴシック" charset="0"/>
              </a:rPr>
              <a:t>Provide guidance in light of company policy and business objectives</a:t>
            </a: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spTree>
    <p:extLst>
      <p:ext uri="{BB962C8B-B14F-4D97-AF65-F5344CB8AC3E}">
        <p14:creationId xmlns:p14="http://schemas.microsoft.com/office/powerpoint/2010/main" val="6680095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normAutofit/>
          </a:bodyPr>
          <a:lstStyle/>
          <a:p>
            <a:r>
              <a:rPr lang="en-US" dirty="0">
                <a:latin typeface="Calibri" charset="0"/>
                <a:ea typeface="ＭＳ Ｐゴシック" charset="0"/>
              </a:rPr>
              <a:t>Initiating an Open Source Review</a:t>
            </a:r>
          </a:p>
        </p:txBody>
      </p:sp>
      <p:sp>
        <p:nvSpPr>
          <p:cNvPr id="30722" name="Content Placeholder 2"/>
          <p:cNvSpPr>
            <a:spLocks noGrp="1"/>
          </p:cNvSpPr>
          <p:nvPr>
            <p:ph idx="1"/>
          </p:nvPr>
        </p:nvSpPr>
        <p:spPr>
          <a:xfrm>
            <a:off x="304800" y="4552755"/>
            <a:ext cx="11277600" cy="1776906"/>
          </a:xfrm>
        </p:spPr>
        <p:txBody>
          <a:bodyPr>
            <a:noAutofit/>
          </a:bodyPr>
          <a:lstStyle/>
          <a:p>
            <a:pPr marL="0" indent="0">
              <a:buNone/>
            </a:pPr>
            <a:r>
              <a:rPr lang="en-US" sz="2000" dirty="0">
                <a:latin typeface="Calibri" charset="0"/>
                <a:ea typeface="ＭＳ Ｐゴシック" charset="0"/>
              </a:rPr>
              <a:t>The Open Source Review process should be accessible to Program/Product Managers, Engineers and others who may be working with FOSS. </a:t>
            </a:r>
            <a:endParaRPr lang="en-US" sz="2000" b="0" dirty="0">
              <a:latin typeface="Calibri" charset="0"/>
              <a:ea typeface="ＭＳ Ｐゴシック" charset="0"/>
            </a:endParaRPr>
          </a:p>
          <a:p>
            <a:pPr marL="0" indent="0">
              <a:buNone/>
            </a:pPr>
            <a:r>
              <a:rPr lang="en-US" sz="2000" b="0" i="1" dirty="0">
                <a:latin typeface="Calibri" charset="0"/>
                <a:ea typeface="ＭＳ Ｐゴシック" charset="0"/>
              </a:rPr>
              <a:t>Note: This process may also start when receiving FOSS-based software from outside vendors.</a:t>
            </a:r>
          </a:p>
          <a:p>
            <a:pPr marL="457200" indent="-457200">
              <a:buFont typeface="+mj-lt"/>
              <a:buAutoNum type="arabicPeriod"/>
            </a:pPr>
            <a:endParaRPr lang="en-US" sz="2000" dirty="0">
              <a:latin typeface="Calibri" charset="0"/>
              <a:ea typeface="ＭＳ Ｐゴシック"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901021"/>
            <a:ext cx="4273016" cy="1460319"/>
          </a:xfrm>
          <a:prstGeom prst="rect">
            <a:avLst/>
          </a:prstGeom>
        </p:spPr>
      </p:pic>
      <p:sp>
        <p:nvSpPr>
          <p:cNvPr id="5" name="TextBox 4"/>
          <p:cNvSpPr txBox="1"/>
          <p:nvPr/>
        </p:nvSpPr>
        <p:spPr>
          <a:xfrm>
            <a:off x="4173337" y="1530345"/>
            <a:ext cx="3552159" cy="830995"/>
          </a:xfrm>
          <a:prstGeom prst="rect">
            <a:avLst/>
          </a:prstGeom>
          <a:noFill/>
        </p:spPr>
        <p:txBody>
          <a:bodyPr wrap="square" lIns="91436" tIns="45719" rIns="91436" bIns="45719" rtlCol="0">
            <a:spAutoFit/>
          </a:bodyPr>
          <a:lstStyle/>
          <a:p>
            <a:pPr algn="ctr"/>
            <a:r>
              <a:rPr lang="en-US" sz="2400" b="1" dirty="0">
                <a:solidFill>
                  <a:srgbClr val="808080"/>
                </a:solidFill>
              </a:rPr>
              <a:t>Initiate an Open Source Review </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482586"/>
            <a:ext cx="658853" cy="1298702"/>
          </a:xfrm>
          <a:prstGeom prst="rect">
            <a:avLst/>
          </a:prstGeom>
        </p:spPr>
      </p:pic>
      <p:grpSp>
        <p:nvGrpSpPr>
          <p:cNvPr id="7" name="Group 6"/>
          <p:cNvGrpSpPr/>
          <p:nvPr/>
        </p:nvGrpSpPr>
        <p:grpSpPr>
          <a:xfrm>
            <a:off x="1971282" y="2482586"/>
            <a:ext cx="1328753" cy="1212408"/>
            <a:chOff x="455890" y="2412353"/>
            <a:chExt cx="1328753" cy="1212408"/>
          </a:xfrm>
        </p:grpSpPr>
        <p:grpSp>
          <p:nvGrpSpPr>
            <p:cNvPr id="8" name="Group 7"/>
            <p:cNvGrpSpPr/>
            <p:nvPr/>
          </p:nvGrpSpPr>
          <p:grpSpPr>
            <a:xfrm>
              <a:off x="455890" y="2412353"/>
              <a:ext cx="1328753" cy="771113"/>
              <a:chOff x="455890" y="2412353"/>
              <a:chExt cx="1328753" cy="771113"/>
            </a:xfrm>
          </p:grpSpPr>
          <p:sp>
            <p:nvSpPr>
              <p:cNvPr id="10" name="TextBox 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1" name="TextBox 1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9" name="TextBox 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spTree>
    <p:extLst>
      <p:ext uri="{BB962C8B-B14F-4D97-AF65-F5344CB8AC3E}">
        <p14:creationId xmlns:p14="http://schemas.microsoft.com/office/powerpoint/2010/main" val="1916810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normAutofit/>
          </a:bodyPr>
          <a:lstStyle/>
          <a:p>
            <a:r>
              <a:rPr lang="en-US" dirty="0">
                <a:latin typeface="Calibri" charset="0"/>
                <a:ea typeface="ＭＳ Ｐゴシック" charset="0"/>
              </a:rPr>
              <a:t>What information do you need to gather?</a:t>
            </a:r>
          </a:p>
        </p:txBody>
      </p:sp>
      <p:sp>
        <p:nvSpPr>
          <p:cNvPr id="30722" name="Content Placeholder 2"/>
          <p:cNvSpPr>
            <a:spLocks noGrp="1"/>
          </p:cNvSpPr>
          <p:nvPr>
            <p:ph idx="1"/>
          </p:nvPr>
        </p:nvSpPr>
        <p:spPr>
          <a:xfrm>
            <a:off x="304800" y="685801"/>
            <a:ext cx="11277600" cy="1574081"/>
          </a:xfrm>
        </p:spPr>
        <p:txBody>
          <a:bodyPr>
            <a:noAutofit/>
          </a:bodyPr>
          <a:lstStyle/>
          <a:p>
            <a:pPr marL="0" indent="0">
              <a:buNone/>
            </a:pPr>
            <a:r>
              <a:rPr lang="en-US" sz="2000" dirty="0">
                <a:latin typeface="Calibri" charset="0"/>
                <a:ea typeface="ＭＳ Ｐゴシック" charset="0"/>
              </a:rPr>
              <a:t>When conducting an Open Source Review, collect information about the identity of the FOSS component, its origin, and how the FOSS component will be used. This may include:</a:t>
            </a:r>
          </a:p>
          <a:p>
            <a:pPr>
              <a:buFont typeface="Arial"/>
              <a:buChar char="•"/>
            </a:pPr>
            <a:endParaRPr lang="en-US" sz="2000" i="1" dirty="0">
              <a:latin typeface="Calibri" charset="0"/>
              <a:ea typeface="ＭＳ Ｐゴシック" charset="0"/>
            </a:endParaRP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sp>
        <p:nvSpPr>
          <p:cNvPr id="5" name="Content Placeholder 2"/>
          <p:cNvSpPr txBox="1">
            <a:spLocks/>
          </p:cNvSpPr>
          <p:nvPr/>
        </p:nvSpPr>
        <p:spPr>
          <a:xfrm>
            <a:off x="457199" y="1913476"/>
            <a:ext cx="11483291" cy="4536261"/>
          </a:xfrm>
          <a:prstGeom prst="rect">
            <a:avLst/>
          </a:prstGeom>
          <a:noFill/>
          <a:ln w="3175" cap="sq">
            <a:noFill/>
            <a:miter lim="800000"/>
          </a:ln>
        </p:spPr>
        <p:txBody>
          <a:bodyPr vert="horz" wrap="square" lIns="252000" tIns="180000" rIns="180000" bIns="216000" numCol="2" rtlCol="0">
            <a:noAutofit/>
          </a:bodyPr>
          <a:lstStyle>
            <a:lvl1pPr marL="271463" indent="-271463" algn="l" defTabSz="914400" rtl="0" eaLnBrk="1" latinLnBrk="0" hangingPunct="1">
              <a:lnSpc>
                <a:spcPct val="150000"/>
              </a:lnSpc>
              <a:spcBef>
                <a:spcPts val="1000"/>
              </a:spcBef>
              <a:buSzPct val="90000"/>
              <a:buFontTx/>
              <a:buBlip>
                <a:blip r:embed="rId2"/>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Package name</a:t>
            </a:r>
          </a:p>
          <a:p>
            <a:pPr>
              <a:lnSpc>
                <a:spcPct val="110000"/>
              </a:lnSpc>
              <a:buFont typeface="Arial"/>
              <a:buChar char="•"/>
            </a:pPr>
            <a:r>
              <a:rPr lang="en-US" sz="2000" b="0" dirty="0">
                <a:latin typeface="Calibri" charset="0"/>
                <a:ea typeface="ＭＳ Ｐゴシック" charset="0"/>
              </a:rPr>
              <a:t>Version</a:t>
            </a:r>
          </a:p>
          <a:p>
            <a:pPr>
              <a:lnSpc>
                <a:spcPct val="110000"/>
              </a:lnSpc>
              <a:buFont typeface="Arial"/>
              <a:buChar char="•"/>
            </a:pPr>
            <a:r>
              <a:rPr lang="en-US" sz="2000" b="0" dirty="0">
                <a:latin typeface="Calibri" charset="0"/>
                <a:ea typeface="ＭＳ Ｐゴシック" charset="0"/>
              </a:rPr>
              <a:t>Original download URL</a:t>
            </a:r>
          </a:p>
          <a:p>
            <a:pPr>
              <a:lnSpc>
                <a:spcPct val="110000"/>
              </a:lnSpc>
              <a:buFont typeface="Arial"/>
              <a:buChar char="•"/>
            </a:pPr>
            <a:r>
              <a:rPr lang="en-US" sz="2000" b="0" dirty="0">
                <a:latin typeface="Calibri" charset="0"/>
                <a:ea typeface="ＭＳ Ｐゴシック" charset="0"/>
              </a:rPr>
              <a:t>License and License URL</a:t>
            </a:r>
          </a:p>
          <a:p>
            <a:pPr>
              <a:lnSpc>
                <a:spcPct val="110000"/>
              </a:lnSpc>
              <a:buFont typeface="Arial"/>
              <a:buChar char="•"/>
            </a:pPr>
            <a:r>
              <a:rPr lang="en-US" sz="2000" b="0" dirty="0">
                <a:latin typeface="Calibri" charset="0"/>
                <a:ea typeface="ＭＳ Ｐゴシック" charset="0"/>
              </a:rPr>
              <a:t>Description</a:t>
            </a:r>
          </a:p>
          <a:p>
            <a:pPr>
              <a:lnSpc>
                <a:spcPct val="110000"/>
              </a:lnSpc>
              <a:buFont typeface="Arial"/>
              <a:buChar char="•"/>
            </a:pPr>
            <a:r>
              <a:rPr lang="en-US" sz="2000" b="0" dirty="0">
                <a:latin typeface="Calibri" charset="0"/>
                <a:ea typeface="ＭＳ Ｐゴシック" charset="0"/>
              </a:rPr>
              <a:t>Description of modifications</a:t>
            </a:r>
          </a:p>
          <a:p>
            <a:pPr>
              <a:lnSpc>
                <a:spcPct val="110000"/>
              </a:lnSpc>
              <a:buFont typeface="Arial"/>
              <a:buChar char="•"/>
            </a:pPr>
            <a:r>
              <a:rPr lang="en-US" sz="2000" b="0" dirty="0">
                <a:latin typeface="Calibri" charset="0"/>
                <a:ea typeface="ＭＳ Ｐゴシック" charset="0"/>
              </a:rPr>
              <a:t>List of dependencies</a:t>
            </a:r>
          </a:p>
          <a:p>
            <a:pPr>
              <a:lnSpc>
                <a:spcPct val="110000"/>
              </a:lnSpc>
              <a:buFont typeface="Arial"/>
              <a:buChar char="•"/>
            </a:pPr>
            <a:r>
              <a:rPr lang="en-US" sz="2000" b="0" dirty="0">
                <a:latin typeface="Calibri" charset="0"/>
                <a:ea typeface="ＭＳ Ｐゴシック" charset="0"/>
              </a:rPr>
              <a:t>Intended use in your product</a:t>
            </a:r>
          </a:p>
          <a:p>
            <a:pPr>
              <a:lnSpc>
                <a:spcPct val="110000"/>
              </a:lnSpc>
              <a:buFont typeface="Arial"/>
              <a:buChar char="•"/>
            </a:pPr>
            <a:r>
              <a:rPr lang="en-US" sz="2000" b="0" dirty="0">
                <a:latin typeface="Calibri" charset="0"/>
                <a:ea typeface="ＭＳ Ｐゴシック" charset="0"/>
              </a:rPr>
              <a:t>First product release that will include the package</a:t>
            </a:r>
          </a:p>
          <a:p>
            <a:pPr>
              <a:lnSpc>
                <a:spcPct val="110000"/>
              </a:lnSpc>
              <a:buFont typeface="Arial"/>
              <a:buChar char="•"/>
            </a:pPr>
            <a:r>
              <a:rPr lang="en-US" sz="2000" b="0" dirty="0">
                <a:latin typeface="Calibri" charset="0"/>
                <a:ea typeface="ＭＳ Ｐゴシック" charset="0"/>
              </a:rPr>
              <a:t>Availability of source code</a:t>
            </a:r>
          </a:p>
          <a:p>
            <a:pPr>
              <a:lnSpc>
                <a:spcPct val="110000"/>
              </a:lnSpc>
              <a:buFont typeface="Arial"/>
              <a:buChar char="•"/>
            </a:pPr>
            <a:r>
              <a:rPr lang="en-US" sz="2000" b="0" dirty="0">
                <a:latin typeface="Calibri" charset="0"/>
                <a:ea typeface="ＭＳ Ｐゴシック" charset="0"/>
              </a:rPr>
              <a:t>Where the source code will be maintained</a:t>
            </a:r>
          </a:p>
          <a:p>
            <a:pPr>
              <a:lnSpc>
                <a:spcPct val="110000"/>
              </a:lnSpc>
              <a:buFont typeface="Arial"/>
              <a:buChar char="•"/>
            </a:pPr>
            <a:r>
              <a:rPr lang="en-US" sz="2000" b="0" dirty="0">
                <a:latin typeface="Calibri" charset="0"/>
                <a:ea typeface="ＭＳ Ｐゴシック" charset="0"/>
              </a:rPr>
              <a:t>Whether the package had previously been approved for use in another context</a:t>
            </a:r>
          </a:p>
          <a:p>
            <a:pPr>
              <a:lnSpc>
                <a:spcPct val="110000"/>
              </a:lnSpc>
              <a:buFont typeface="Arial"/>
              <a:buChar char="•"/>
            </a:pPr>
            <a:r>
              <a:rPr lang="en-US" sz="2000" b="0" dirty="0">
                <a:latin typeface="Calibri" charset="0"/>
                <a:ea typeface="ＭＳ Ｐゴシック" charset="0"/>
              </a:rPr>
              <a:t>Inclusion of technology subject to export control</a:t>
            </a:r>
          </a:p>
          <a:p>
            <a:pPr>
              <a:lnSpc>
                <a:spcPct val="110000"/>
              </a:lnSpc>
              <a:buFont typeface="Arial"/>
              <a:buChar char="•"/>
            </a:pPr>
            <a:r>
              <a:rPr lang="en-US" sz="2000" b="0" i="1" dirty="0">
                <a:latin typeface="Calibri" charset="0"/>
                <a:ea typeface="ＭＳ Ｐゴシック" charset="0"/>
              </a:rPr>
              <a:t>If from an external vendor: </a:t>
            </a:r>
          </a:p>
          <a:p>
            <a:pPr lvl="1">
              <a:lnSpc>
                <a:spcPct val="110000"/>
              </a:lnSpc>
              <a:buFont typeface="Arial"/>
              <a:buChar char="•"/>
            </a:pPr>
            <a:r>
              <a:rPr lang="en-US" sz="1700" b="0" dirty="0">
                <a:latin typeface="Calibri" charset="0"/>
                <a:ea typeface="ＭＳ Ｐゴシック" charset="0"/>
              </a:rPr>
              <a:t>Development team's point of contact</a:t>
            </a:r>
          </a:p>
          <a:p>
            <a:pPr lvl="1">
              <a:lnSpc>
                <a:spcPct val="110000"/>
              </a:lnSpc>
              <a:buFont typeface="Arial"/>
              <a:buChar char="•"/>
            </a:pPr>
            <a:r>
              <a:rPr lang="en-US" sz="1700" dirty="0">
                <a:latin typeface="Calibri" charset="0"/>
                <a:ea typeface="ＭＳ Ｐゴシック" charset="0"/>
              </a:rPr>
              <a:t>Copyright notices, attribution, source code for vendor modifications if needed to satisfy license obligations</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9340410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normAutofit/>
          </a:bodyPr>
          <a:lstStyle/>
          <a:p>
            <a:r>
              <a:rPr lang="en-US" dirty="0">
                <a:latin typeface="Calibri" charset="0"/>
                <a:ea typeface="ＭＳ Ｐゴシック" charset="0"/>
              </a:rPr>
              <a:t>Open Source Review Team</a:t>
            </a:r>
          </a:p>
        </p:txBody>
      </p:sp>
      <p:sp>
        <p:nvSpPr>
          <p:cNvPr id="30722" name="Content Placeholder 2"/>
          <p:cNvSpPr>
            <a:spLocks noGrp="1"/>
          </p:cNvSpPr>
          <p:nvPr>
            <p:ph idx="1"/>
          </p:nvPr>
        </p:nvSpPr>
        <p:spPr>
          <a:xfrm>
            <a:off x="304800" y="3727989"/>
            <a:ext cx="11277600" cy="3130011"/>
          </a:xfrm>
        </p:spPr>
        <p:txBody>
          <a:bodyPr>
            <a:noAutofit/>
          </a:bodyPr>
          <a:lstStyle/>
          <a:p>
            <a:pPr marL="0" indent="0">
              <a:buNone/>
            </a:pPr>
            <a:r>
              <a:rPr lang="en-US" sz="2000" dirty="0">
                <a:latin typeface="Calibri" charset="0"/>
                <a:ea typeface="ＭＳ Ｐゴシック" charset="0"/>
              </a:rPr>
              <a:t>An Open Source Review alerts and engages the various support groups that work together to support, guide, coordinate and review the use of FOSS. This team may include:</a:t>
            </a:r>
          </a:p>
          <a:p>
            <a:pPr>
              <a:lnSpc>
                <a:spcPct val="130000"/>
              </a:lnSpc>
              <a:buFont typeface="Arial"/>
              <a:buChar char="•"/>
            </a:pPr>
            <a:r>
              <a:rPr lang="en-US" sz="2000" b="0" dirty="0">
                <a:latin typeface="Calibri" charset="0"/>
                <a:ea typeface="ＭＳ Ｐゴシック" charset="0"/>
              </a:rPr>
              <a:t>Legal team to identify and evaluate license obligations</a:t>
            </a:r>
          </a:p>
          <a:p>
            <a:pPr>
              <a:lnSpc>
                <a:spcPct val="130000"/>
              </a:lnSpc>
              <a:buFont typeface="Arial"/>
              <a:buChar char="•"/>
            </a:pPr>
            <a:r>
              <a:rPr lang="en-US" sz="2000" b="0" dirty="0">
                <a:latin typeface="Calibri" charset="0"/>
                <a:ea typeface="ＭＳ Ｐゴシック" charset="0"/>
              </a:rPr>
              <a:t>Scanning and tooling support team to help identify and track FOSS usage</a:t>
            </a:r>
          </a:p>
          <a:p>
            <a:pPr>
              <a:lnSpc>
                <a:spcPct val="130000"/>
              </a:lnSpc>
              <a:buFont typeface="Arial"/>
              <a:buChar char="•"/>
            </a:pPr>
            <a:r>
              <a:rPr lang="en-US" sz="2000" b="0" dirty="0">
                <a:latin typeface="Calibri" charset="0"/>
                <a:ea typeface="ＭＳ Ｐゴシック" charset="0"/>
              </a:rPr>
              <a:t>Specialists working with business interests, commercial licensing, export compliance, etc., who may be impacted by FOSS usage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901021"/>
            <a:ext cx="4273016" cy="1460319"/>
          </a:xfrm>
          <a:prstGeom prst="rect">
            <a:avLst/>
          </a:prstGeom>
        </p:spPr>
      </p:pic>
      <p:sp>
        <p:nvSpPr>
          <p:cNvPr id="5" name="TextBox 4"/>
          <p:cNvSpPr txBox="1"/>
          <p:nvPr/>
        </p:nvSpPr>
        <p:spPr>
          <a:xfrm>
            <a:off x="4173337" y="1530345"/>
            <a:ext cx="3552159" cy="830995"/>
          </a:xfrm>
          <a:prstGeom prst="rect">
            <a:avLst/>
          </a:prstGeom>
          <a:noFill/>
        </p:spPr>
        <p:txBody>
          <a:bodyPr wrap="square" lIns="91436" tIns="45719" rIns="91436" bIns="45719" rtlCol="0">
            <a:spAutoFit/>
          </a:bodyPr>
          <a:lstStyle/>
          <a:p>
            <a:pPr algn="ctr"/>
            <a:r>
              <a:rPr lang="en-US" sz="2400" b="1" dirty="0">
                <a:solidFill>
                  <a:srgbClr val="808080"/>
                </a:solidFill>
              </a:rPr>
              <a:t>Initiate an Open Source Review </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482586"/>
            <a:ext cx="658853" cy="1298702"/>
          </a:xfrm>
          <a:prstGeom prst="rect">
            <a:avLst/>
          </a:prstGeom>
        </p:spPr>
      </p:pic>
      <p:grpSp>
        <p:nvGrpSpPr>
          <p:cNvPr id="7" name="Group 6"/>
          <p:cNvGrpSpPr/>
          <p:nvPr/>
        </p:nvGrpSpPr>
        <p:grpSpPr>
          <a:xfrm>
            <a:off x="1971282" y="2482586"/>
            <a:ext cx="1328753" cy="1212408"/>
            <a:chOff x="455890" y="2412353"/>
            <a:chExt cx="1328753" cy="1212408"/>
          </a:xfrm>
        </p:grpSpPr>
        <p:grpSp>
          <p:nvGrpSpPr>
            <p:cNvPr id="8" name="Group 7"/>
            <p:cNvGrpSpPr/>
            <p:nvPr/>
          </p:nvGrpSpPr>
          <p:grpSpPr>
            <a:xfrm>
              <a:off x="455890" y="2412353"/>
              <a:ext cx="1328753" cy="771113"/>
              <a:chOff x="455890" y="2412353"/>
              <a:chExt cx="1328753" cy="771113"/>
            </a:xfrm>
          </p:grpSpPr>
          <p:sp>
            <p:nvSpPr>
              <p:cNvPr id="10" name="TextBox 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1" name="TextBox 1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9" name="TextBox 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295581"/>
            <a:ext cx="660318" cy="1301588"/>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295581"/>
            <a:ext cx="660318" cy="1301588"/>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295581"/>
            <a:ext cx="660318" cy="1301588"/>
          </a:xfrm>
          <a:prstGeom prst="rect">
            <a:avLst/>
          </a:prstGeom>
        </p:spPr>
      </p:pic>
      <p:sp>
        <p:nvSpPr>
          <p:cNvPr id="15" name="TextBox 14"/>
          <p:cNvSpPr txBox="1"/>
          <p:nvPr/>
        </p:nvSpPr>
        <p:spPr>
          <a:xfrm>
            <a:off x="7953923" y="3637100"/>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16" name="TextBox 15"/>
          <p:cNvSpPr txBox="1"/>
          <p:nvPr/>
        </p:nvSpPr>
        <p:spPr>
          <a:xfrm>
            <a:off x="8580172" y="3621643"/>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17" name="TextBox 16"/>
          <p:cNvSpPr txBox="1"/>
          <p:nvPr/>
        </p:nvSpPr>
        <p:spPr>
          <a:xfrm>
            <a:off x="9234551" y="3621643"/>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11151270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normAutofit/>
          </a:bodyPr>
          <a:lstStyle/>
          <a:p>
            <a:r>
              <a:rPr lang="en-US" dirty="0">
                <a:latin typeface="Calibri" charset="0"/>
                <a:ea typeface="ＭＳ Ｐゴシック" charset="0"/>
              </a:rPr>
              <a:t>Analyzing Proposed FOSS Usage</a:t>
            </a:r>
          </a:p>
        </p:txBody>
      </p:sp>
      <p:sp>
        <p:nvSpPr>
          <p:cNvPr id="30722" name="Content Placeholder 2"/>
          <p:cNvSpPr>
            <a:spLocks noGrp="1"/>
          </p:cNvSpPr>
          <p:nvPr>
            <p:ph idx="1"/>
          </p:nvPr>
        </p:nvSpPr>
        <p:spPr>
          <a:xfrm>
            <a:off x="403755" y="2549791"/>
            <a:ext cx="11277600" cy="4308209"/>
          </a:xfrm>
        </p:spPr>
        <p:txBody>
          <a:bodyPr>
            <a:noAutofit/>
          </a:bodyPr>
          <a:lstStyle/>
          <a:p>
            <a:pPr marL="0" indent="0">
              <a:buNone/>
            </a:pPr>
            <a:r>
              <a:rPr lang="en-US" sz="2000" dirty="0">
                <a:latin typeface="Calibri" charset="0"/>
                <a:ea typeface="ＭＳ Ｐゴシック" charset="0"/>
              </a:rPr>
              <a:t>The Open Source Review team should assess the information it has gathered before providing guidance, including for issues such as:</a:t>
            </a:r>
            <a:endParaRPr lang="en-US" sz="2000" i="1" dirty="0">
              <a:latin typeface="Calibri" charset="0"/>
              <a:ea typeface="ＭＳ Ｐゴシック" charset="0"/>
            </a:endParaRPr>
          </a:p>
          <a:p>
            <a:pPr>
              <a:buFont typeface="Arial"/>
              <a:buChar char="•"/>
            </a:pPr>
            <a:r>
              <a:rPr lang="en-US" sz="2000" b="0" dirty="0">
                <a:latin typeface="Calibri" charset="0"/>
                <a:ea typeface="ＭＳ Ｐゴシック" charset="0"/>
              </a:rPr>
              <a:t>Completeness, consistency, accuracy</a:t>
            </a:r>
          </a:p>
          <a:p>
            <a:pPr lvl="1"/>
            <a:r>
              <a:rPr lang="en-US" sz="1800" dirty="0">
                <a:latin typeface="Calibri" charset="0"/>
                <a:ea typeface="ＭＳ Ｐゴシック" charset="0"/>
              </a:rPr>
              <a:t>Open source scanning tools may be used to scan for undisclosed open source usage</a:t>
            </a:r>
          </a:p>
          <a:p>
            <a:pPr>
              <a:buFont typeface="Arial"/>
              <a:buChar char="•"/>
            </a:pPr>
            <a:r>
              <a:rPr lang="en-US" sz="2000" b="0" dirty="0">
                <a:latin typeface="Calibri" charset="0"/>
                <a:ea typeface="ＭＳ Ｐゴシック" charset="0"/>
              </a:rPr>
              <a:t>Does the declared license match what's in the code files?</a:t>
            </a:r>
          </a:p>
          <a:p>
            <a:pPr>
              <a:buFont typeface="Arial"/>
              <a:buChar char="•"/>
            </a:pPr>
            <a:r>
              <a:rPr lang="en-US" sz="2000" b="0" dirty="0">
                <a:latin typeface="Calibri" charset="0"/>
                <a:ea typeface="ＭＳ Ｐゴシック" charset="0"/>
              </a:rPr>
              <a:t>Does the license truly permit the proposed use of the software?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5988" y="926455"/>
            <a:ext cx="660318" cy="130158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4846" y="926455"/>
            <a:ext cx="660318" cy="130158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9379" y="926455"/>
            <a:ext cx="660318" cy="1301588"/>
          </a:xfrm>
          <a:prstGeom prst="rect">
            <a:avLst/>
          </a:prstGeom>
        </p:spPr>
      </p:pic>
      <p:sp>
        <p:nvSpPr>
          <p:cNvPr id="9" name="TextBox 8"/>
          <p:cNvSpPr txBox="1"/>
          <p:nvPr/>
        </p:nvSpPr>
        <p:spPr>
          <a:xfrm>
            <a:off x="5117232" y="2267974"/>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10" name="TextBox 9"/>
          <p:cNvSpPr txBox="1"/>
          <p:nvPr/>
        </p:nvSpPr>
        <p:spPr>
          <a:xfrm>
            <a:off x="5743481" y="2252517"/>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11" name="TextBox 10"/>
          <p:cNvSpPr txBox="1"/>
          <p:nvPr/>
        </p:nvSpPr>
        <p:spPr>
          <a:xfrm>
            <a:off x="6397860" y="2252517"/>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7884899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normAutofit/>
          </a:bodyPr>
          <a:lstStyle/>
          <a:p>
            <a:r>
              <a:rPr lang="en-US" dirty="0">
                <a:latin typeface="Calibri" charset="0"/>
                <a:ea typeface="ＭＳ Ｐゴシック" charset="0"/>
              </a:rPr>
              <a:t>Working through the Open Source Review</a:t>
            </a:r>
          </a:p>
        </p:txBody>
      </p:sp>
      <p:sp>
        <p:nvSpPr>
          <p:cNvPr id="30722" name="Content Placeholder 2"/>
          <p:cNvSpPr>
            <a:spLocks noGrp="1"/>
          </p:cNvSpPr>
          <p:nvPr>
            <p:ph idx="1"/>
          </p:nvPr>
        </p:nvSpPr>
        <p:spPr>
          <a:xfrm>
            <a:off x="304800" y="5146593"/>
            <a:ext cx="11421290" cy="1711407"/>
          </a:xfrm>
        </p:spPr>
        <p:txBody>
          <a:bodyPr>
            <a:noAutofit/>
          </a:bodyPr>
          <a:lstStyle/>
          <a:p>
            <a:pPr marL="0" indent="0">
              <a:buNone/>
            </a:pPr>
            <a:r>
              <a:rPr lang="en-US" sz="2000" dirty="0">
                <a:latin typeface="Calibri" charset="0"/>
                <a:ea typeface="ＭＳ Ｐゴシック" charset="0"/>
              </a:rPr>
              <a:t>Working through the Open Source review process is interactive.  The work crosses disciplines, including engineering, business, and legal, and may result in follow-up discussion so that all parties understand the underlying issues. Ultimately, the process should result in clear guidance on FOSS usage.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901021"/>
            <a:ext cx="4273016" cy="1460319"/>
          </a:xfrm>
          <a:prstGeom prst="rect">
            <a:avLst/>
          </a:prstGeom>
        </p:spPr>
      </p:pic>
      <p:sp>
        <p:nvSpPr>
          <p:cNvPr id="5" name="TextBox 4"/>
          <p:cNvSpPr txBox="1"/>
          <p:nvPr/>
        </p:nvSpPr>
        <p:spPr>
          <a:xfrm>
            <a:off x="4173337" y="1530345"/>
            <a:ext cx="3552159" cy="830995"/>
          </a:xfrm>
          <a:prstGeom prst="rect">
            <a:avLst/>
          </a:prstGeom>
          <a:noFill/>
        </p:spPr>
        <p:txBody>
          <a:bodyPr wrap="square" lIns="91436" tIns="45719" rIns="91436" bIns="45719" rtlCol="0">
            <a:spAutoFit/>
          </a:bodyPr>
          <a:lstStyle/>
          <a:p>
            <a:pPr algn="ctr"/>
            <a:r>
              <a:rPr lang="en-US" sz="2400" b="1" dirty="0">
                <a:solidFill>
                  <a:srgbClr val="808080"/>
                </a:solidFill>
              </a:rPr>
              <a:t>Initiate an Open Source Review </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482586"/>
            <a:ext cx="658853" cy="1298702"/>
          </a:xfrm>
          <a:prstGeom prst="rect">
            <a:avLst/>
          </a:prstGeom>
        </p:spPr>
      </p:pic>
      <p:grpSp>
        <p:nvGrpSpPr>
          <p:cNvPr id="7" name="Group 6"/>
          <p:cNvGrpSpPr/>
          <p:nvPr/>
        </p:nvGrpSpPr>
        <p:grpSpPr>
          <a:xfrm>
            <a:off x="1971282" y="2482586"/>
            <a:ext cx="1328753" cy="1212408"/>
            <a:chOff x="455890" y="2412353"/>
            <a:chExt cx="1328753" cy="1212408"/>
          </a:xfrm>
        </p:grpSpPr>
        <p:grpSp>
          <p:nvGrpSpPr>
            <p:cNvPr id="8" name="Group 7"/>
            <p:cNvGrpSpPr/>
            <p:nvPr/>
          </p:nvGrpSpPr>
          <p:grpSpPr>
            <a:xfrm>
              <a:off x="455890" y="2412353"/>
              <a:ext cx="1328753" cy="771113"/>
              <a:chOff x="455890" y="2412353"/>
              <a:chExt cx="1328753" cy="771113"/>
            </a:xfrm>
          </p:grpSpPr>
          <p:sp>
            <p:nvSpPr>
              <p:cNvPr id="10" name="TextBox 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1" name="TextBox 1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9" name="TextBox 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295581"/>
            <a:ext cx="660318" cy="1301588"/>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295581"/>
            <a:ext cx="660318" cy="1301588"/>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295581"/>
            <a:ext cx="660318" cy="1301588"/>
          </a:xfrm>
          <a:prstGeom prst="rect">
            <a:avLst/>
          </a:prstGeom>
        </p:spPr>
      </p:pic>
      <p:sp>
        <p:nvSpPr>
          <p:cNvPr id="15" name="TextBox 14"/>
          <p:cNvSpPr txBox="1"/>
          <p:nvPr/>
        </p:nvSpPr>
        <p:spPr>
          <a:xfrm>
            <a:off x="7953923" y="3637100"/>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16" name="TextBox 15"/>
          <p:cNvSpPr txBox="1"/>
          <p:nvPr/>
        </p:nvSpPr>
        <p:spPr>
          <a:xfrm>
            <a:off x="8580172" y="3621643"/>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17" name="TextBox 16"/>
          <p:cNvSpPr txBox="1"/>
          <p:nvPr/>
        </p:nvSpPr>
        <p:spPr>
          <a:xfrm>
            <a:off x="9234551" y="3621643"/>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1958" y="2448590"/>
            <a:ext cx="2253969" cy="507937"/>
          </a:xfrm>
          <a:prstGeom prst="rect">
            <a:avLst/>
          </a:prstGeom>
        </p:spPr>
      </p:pic>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97298" y="3289420"/>
            <a:ext cx="2253969" cy="507937"/>
          </a:xfrm>
          <a:prstGeom prst="rect">
            <a:avLst/>
          </a:prstGeom>
        </p:spPr>
      </p:pic>
      <p:sp>
        <p:nvSpPr>
          <p:cNvPr id="20" name="TextBox 19"/>
          <p:cNvSpPr txBox="1"/>
          <p:nvPr/>
        </p:nvSpPr>
        <p:spPr>
          <a:xfrm>
            <a:off x="5669891" y="2901610"/>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7950" y="3753453"/>
            <a:ext cx="4273016" cy="1460318"/>
          </a:xfrm>
          <a:prstGeom prst="rect">
            <a:avLst/>
          </a:prstGeom>
        </p:spPr>
      </p:pic>
      <p:sp>
        <p:nvSpPr>
          <p:cNvPr id="22" name="TextBox 21"/>
          <p:cNvSpPr txBox="1"/>
          <p:nvPr/>
        </p:nvSpPr>
        <p:spPr>
          <a:xfrm>
            <a:off x="5427266" y="4151571"/>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spTree>
    <p:extLst>
      <p:ext uri="{BB962C8B-B14F-4D97-AF65-F5344CB8AC3E}">
        <p14:creationId xmlns:p14="http://schemas.microsoft.com/office/powerpoint/2010/main" val="2902082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normAutofit/>
          </a:bodyPr>
          <a:lstStyle/>
          <a:p>
            <a:r>
              <a:rPr lang="en-US" dirty="0">
                <a:latin typeface="Calibri" charset="0"/>
                <a:ea typeface="ＭＳ Ｐゴシック" charset="0"/>
              </a:rPr>
              <a:t>Open Source Review Oversight</a:t>
            </a:r>
          </a:p>
        </p:txBody>
      </p:sp>
      <p:sp>
        <p:nvSpPr>
          <p:cNvPr id="30722" name="Content Placeholder 2"/>
          <p:cNvSpPr>
            <a:spLocks noGrp="1"/>
          </p:cNvSpPr>
          <p:nvPr>
            <p:ph idx="1"/>
          </p:nvPr>
        </p:nvSpPr>
        <p:spPr>
          <a:xfrm>
            <a:off x="304800" y="5624962"/>
            <a:ext cx="11421290" cy="1233038"/>
          </a:xfrm>
        </p:spPr>
        <p:txBody>
          <a:bodyPr>
            <a:noAutofit/>
          </a:bodyPr>
          <a:lstStyle/>
          <a:p>
            <a:pPr marL="0" indent="0">
              <a:buNone/>
            </a:pPr>
            <a:r>
              <a:rPr lang="en-US" sz="2000" dirty="0">
                <a:latin typeface="Calibri" charset="0"/>
                <a:ea typeface="ＭＳ Ｐゴシック" charset="0"/>
              </a:rPr>
              <a:t>The Open Source Review process should have sufficient oversight in cases of disagreement between any of the parties involved, or when a decision is particularly important.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901021"/>
            <a:ext cx="4273016" cy="1460319"/>
          </a:xfrm>
          <a:prstGeom prst="rect">
            <a:avLst/>
          </a:prstGeom>
        </p:spPr>
      </p:pic>
      <p:sp>
        <p:nvSpPr>
          <p:cNvPr id="5" name="TextBox 4"/>
          <p:cNvSpPr txBox="1"/>
          <p:nvPr/>
        </p:nvSpPr>
        <p:spPr>
          <a:xfrm>
            <a:off x="4173337" y="1530345"/>
            <a:ext cx="3552159" cy="830995"/>
          </a:xfrm>
          <a:prstGeom prst="rect">
            <a:avLst/>
          </a:prstGeom>
          <a:noFill/>
        </p:spPr>
        <p:txBody>
          <a:bodyPr wrap="square" lIns="91436" tIns="45719" rIns="91436" bIns="45719" rtlCol="0">
            <a:spAutoFit/>
          </a:bodyPr>
          <a:lstStyle/>
          <a:p>
            <a:pPr algn="ctr"/>
            <a:r>
              <a:rPr lang="en-US" sz="2400" b="1" dirty="0">
                <a:solidFill>
                  <a:srgbClr val="808080"/>
                </a:solidFill>
              </a:rPr>
              <a:t>Initiate an Open Source Review </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482586"/>
            <a:ext cx="658853" cy="1298702"/>
          </a:xfrm>
          <a:prstGeom prst="rect">
            <a:avLst/>
          </a:prstGeom>
        </p:spPr>
      </p:pic>
      <p:grpSp>
        <p:nvGrpSpPr>
          <p:cNvPr id="7" name="Group 6"/>
          <p:cNvGrpSpPr/>
          <p:nvPr/>
        </p:nvGrpSpPr>
        <p:grpSpPr>
          <a:xfrm>
            <a:off x="1971282" y="2482586"/>
            <a:ext cx="1328753" cy="1212408"/>
            <a:chOff x="455890" y="2412353"/>
            <a:chExt cx="1328753" cy="1212408"/>
          </a:xfrm>
        </p:grpSpPr>
        <p:grpSp>
          <p:nvGrpSpPr>
            <p:cNvPr id="8" name="Group 7"/>
            <p:cNvGrpSpPr/>
            <p:nvPr/>
          </p:nvGrpSpPr>
          <p:grpSpPr>
            <a:xfrm>
              <a:off x="455890" y="2412353"/>
              <a:ext cx="1328753" cy="771113"/>
              <a:chOff x="455890" y="2412353"/>
              <a:chExt cx="1328753" cy="771113"/>
            </a:xfrm>
          </p:grpSpPr>
          <p:sp>
            <p:nvSpPr>
              <p:cNvPr id="10" name="TextBox 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1" name="TextBox 1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9" name="TextBox 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295581"/>
            <a:ext cx="660318" cy="1301588"/>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295581"/>
            <a:ext cx="660318" cy="1301588"/>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295581"/>
            <a:ext cx="660318" cy="1301588"/>
          </a:xfrm>
          <a:prstGeom prst="rect">
            <a:avLst/>
          </a:prstGeom>
        </p:spPr>
      </p:pic>
      <p:sp>
        <p:nvSpPr>
          <p:cNvPr id="15" name="TextBox 14"/>
          <p:cNvSpPr txBox="1"/>
          <p:nvPr/>
        </p:nvSpPr>
        <p:spPr>
          <a:xfrm>
            <a:off x="7953923" y="3637100"/>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16" name="TextBox 15"/>
          <p:cNvSpPr txBox="1"/>
          <p:nvPr/>
        </p:nvSpPr>
        <p:spPr>
          <a:xfrm>
            <a:off x="8580172" y="3621643"/>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17" name="TextBox 16"/>
          <p:cNvSpPr txBox="1"/>
          <p:nvPr/>
        </p:nvSpPr>
        <p:spPr>
          <a:xfrm>
            <a:off x="9234551" y="3621643"/>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1958" y="2448590"/>
            <a:ext cx="2253969" cy="507937"/>
          </a:xfrm>
          <a:prstGeom prst="rect">
            <a:avLst/>
          </a:prstGeom>
        </p:spPr>
      </p:pic>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97298" y="3289420"/>
            <a:ext cx="2253969" cy="507937"/>
          </a:xfrm>
          <a:prstGeom prst="rect">
            <a:avLst/>
          </a:prstGeom>
        </p:spPr>
      </p:pic>
      <p:sp>
        <p:nvSpPr>
          <p:cNvPr id="20" name="TextBox 19"/>
          <p:cNvSpPr txBox="1"/>
          <p:nvPr/>
        </p:nvSpPr>
        <p:spPr>
          <a:xfrm>
            <a:off x="5669891" y="2901610"/>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7950" y="3753453"/>
            <a:ext cx="4273016" cy="1460318"/>
          </a:xfrm>
          <a:prstGeom prst="rect">
            <a:avLst/>
          </a:prstGeom>
        </p:spPr>
      </p:pic>
      <p:sp>
        <p:nvSpPr>
          <p:cNvPr id="22" name="TextBox 21"/>
          <p:cNvSpPr txBox="1"/>
          <p:nvPr/>
        </p:nvSpPr>
        <p:spPr>
          <a:xfrm>
            <a:off x="5427266" y="4151571"/>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grpSp>
        <p:nvGrpSpPr>
          <p:cNvPr id="23" name="Group 22"/>
          <p:cNvGrpSpPr/>
          <p:nvPr/>
        </p:nvGrpSpPr>
        <p:grpSpPr>
          <a:xfrm>
            <a:off x="5042607" y="4857799"/>
            <a:ext cx="2172990" cy="960352"/>
            <a:chOff x="3514857" y="4882512"/>
            <a:chExt cx="2172990" cy="960352"/>
          </a:xfrm>
        </p:grpSpPr>
        <p:pic>
          <p:nvPicPr>
            <p:cNvPr id="24" name="Picture 2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25" name="TextBox 24"/>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Executive Review Committee</a:t>
              </a:r>
            </a:p>
          </p:txBody>
        </p:sp>
      </p:grpSp>
    </p:spTree>
    <p:extLst>
      <p:ext uri="{BB962C8B-B14F-4D97-AF65-F5344CB8AC3E}">
        <p14:creationId xmlns:p14="http://schemas.microsoft.com/office/powerpoint/2010/main" val="10155470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dirty="0">
                <a:latin typeface="Calibri" charset="0"/>
                <a:ea typeface="ＭＳ Ｐゴシック" charset="0"/>
              </a:rPr>
              <a:t>Check Your Understanding</a:t>
            </a:r>
          </a:p>
        </p:txBody>
      </p:sp>
      <p:sp>
        <p:nvSpPr>
          <p:cNvPr id="29698" name="Content Placeholder 2"/>
          <p:cNvSpPr>
            <a:spLocks noGrp="1"/>
          </p:cNvSpPr>
          <p:nvPr>
            <p:ph idx="1"/>
          </p:nvPr>
        </p:nvSpPr>
        <p:spPr>
          <a:xfrm>
            <a:off x="304800" y="685800"/>
            <a:ext cx="11277600" cy="5914537"/>
          </a:xfrm>
        </p:spPr>
        <p:txBody>
          <a:bodyPr vert="horz" wrap="square" lIns="252000" tIns="180000" rIns="180000" bIns="216000" rtlCol="0" anchor="t">
            <a:noAutofit/>
          </a:bodyPr>
          <a:lstStyle/>
          <a:p>
            <a:pPr>
              <a:buFont typeface="Arial" panose="020B0604020202020204" pitchFamily="34" charset="0"/>
              <a:buChar char="•"/>
            </a:pPr>
            <a:r>
              <a:rPr lang="x-none" sz="2400" b="0" dirty="0">
                <a:latin typeface="Calibri" charset="0"/>
                <a:ea typeface="ＭＳ Ｐゴシック" charset="0"/>
              </a:rPr>
              <a:t>What is the purpose of an Open Source Review?</a:t>
            </a:r>
          </a:p>
          <a:p>
            <a:pPr>
              <a:buFont typeface="Arial" panose="020B0604020202020204" pitchFamily="34" charset="0"/>
              <a:buChar char="•"/>
            </a:pPr>
            <a:r>
              <a:rPr lang="x-none" sz="2400" b="0" dirty="0">
                <a:latin typeface="Calibri" charset="0"/>
                <a:ea typeface="ＭＳ Ｐゴシック" charset="0"/>
              </a:rPr>
              <a:t>List and describe information may be important in an Open Source Review.</a:t>
            </a:r>
          </a:p>
          <a:p>
            <a:pPr>
              <a:buFont typeface="Arial" panose="020B0604020202020204" pitchFamily="34" charset="0"/>
              <a:buChar char="•"/>
            </a:pPr>
            <a:r>
              <a:rPr lang="x-none" sz="2400" b="0" dirty="0">
                <a:latin typeface="Calibri" charset="0"/>
                <a:ea typeface="ＭＳ Ｐゴシック" charset="0"/>
              </a:rPr>
              <a:t>What additional information is important when reviewing a FOSS component from an outside vendor?</a:t>
            </a:r>
          </a:p>
          <a:p>
            <a:pPr>
              <a:buFont typeface="Arial" panose="020B0604020202020204" pitchFamily="34" charset="0"/>
              <a:buChar char="•"/>
            </a:pPr>
            <a:r>
              <a:rPr lang="x-none" sz="2400" b="0" dirty="0">
                <a:latin typeface="Calibri" charset="0"/>
                <a:ea typeface="ＭＳ Ｐゴシック" charset="0"/>
              </a:rPr>
              <a:t>What steps can be taken to assess the quality of this information?</a:t>
            </a:r>
          </a:p>
          <a:p>
            <a:pPr marL="0" indent="0">
              <a:buNone/>
            </a:pPr>
            <a:endParaRPr lang="en-US" sz="2400" b="0" dirty="0">
              <a:latin typeface="Calibri" charset="0"/>
              <a:ea typeface="ＭＳ Ｐゴシック" charset="0"/>
            </a:endParaRPr>
          </a:p>
        </p:txBody>
      </p:sp>
    </p:spTree>
    <p:extLst>
      <p:ext uri="{BB962C8B-B14F-4D97-AF65-F5344CB8AC3E}">
        <p14:creationId xmlns:p14="http://schemas.microsoft.com/office/powerpoint/2010/main" val="19789634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6</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Running an Open Source Review: Analysis Steps</a:t>
            </a:r>
            <a:endParaRPr lang="en-US" dirty="0"/>
          </a:p>
        </p:txBody>
      </p:sp>
    </p:spTree>
    <p:extLst>
      <p:ext uri="{BB962C8B-B14F-4D97-AF65-F5344CB8AC3E}">
        <p14:creationId xmlns:p14="http://schemas.microsoft.com/office/powerpoint/2010/main" val="2872774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an Open Source Review</a:t>
            </a:r>
          </a:p>
        </p:txBody>
      </p:sp>
      <p:sp>
        <p:nvSpPr>
          <p:cNvPr id="3" name="Text Placeholder 2"/>
          <p:cNvSpPr>
            <a:spLocks noGrp="1"/>
          </p:cNvSpPr>
          <p:nvPr>
            <p:ph type="body" sz="quarter" idx="13"/>
          </p:nvPr>
        </p:nvSpPr>
        <p:spPr>
          <a:xfrm>
            <a:off x="442354" y="1094529"/>
            <a:ext cx="11190701" cy="5280787"/>
          </a:xfrm>
        </p:spPr>
        <p:txBody>
          <a:bodyPr/>
          <a:lstStyle/>
          <a:p>
            <a:pPr marL="0" indent="0"/>
            <a:endParaRPr lang="en-US" dirty="0">
              <a:latin typeface="Calibri" charset="0"/>
              <a:ea typeface="ＭＳ Ｐゴシック" charset="0"/>
            </a:endParaRPr>
          </a:p>
          <a:p>
            <a:pPr marL="0" indent="0"/>
            <a:r>
              <a:rPr lang="en-US" dirty="0">
                <a:latin typeface="Calibri" charset="0"/>
                <a:ea typeface="ＭＳ Ｐゴシック" charset="0"/>
              </a:rPr>
              <a:t>Gather the necessary information:</a:t>
            </a:r>
          </a:p>
          <a:p>
            <a:pPr>
              <a:lnSpc>
                <a:spcPct val="130000"/>
              </a:lnSpc>
              <a:buFont typeface="Arial"/>
              <a:buChar char="•"/>
            </a:pPr>
            <a:r>
              <a:rPr lang="en-US" dirty="0">
                <a:latin typeface="Calibri" charset="0"/>
                <a:ea typeface="ＭＳ Ｐゴシック" charset="0"/>
              </a:rPr>
              <a:t>What is the open source component?</a:t>
            </a:r>
          </a:p>
          <a:p>
            <a:pPr>
              <a:lnSpc>
                <a:spcPct val="130000"/>
              </a:lnSpc>
              <a:buFont typeface="Arial"/>
              <a:buChar char="•"/>
            </a:pPr>
            <a:r>
              <a:rPr lang="en-US" dirty="0">
                <a:latin typeface="Calibri" charset="0"/>
                <a:ea typeface="ＭＳ Ｐゴシック" charset="0"/>
              </a:rPr>
              <a:t>How do you want to use it?</a:t>
            </a:r>
          </a:p>
          <a:p>
            <a:pPr>
              <a:lnSpc>
                <a:spcPct val="130000"/>
              </a:lnSpc>
              <a:buFont typeface="Arial"/>
              <a:buChar char="•"/>
            </a:pPr>
            <a:r>
              <a:rPr lang="en-US" dirty="0">
                <a:latin typeface="Calibri" charset="0"/>
                <a:ea typeface="ＭＳ Ｐゴシック" charset="0"/>
              </a:rPr>
              <a:t>How it is distributed or shared?</a:t>
            </a:r>
          </a:p>
          <a:p>
            <a:endParaRPr lang="en-US" dirty="0"/>
          </a:p>
        </p:txBody>
      </p:sp>
    </p:spTree>
    <p:extLst>
      <p:ext uri="{BB962C8B-B14F-4D97-AF65-F5344CB8AC3E}">
        <p14:creationId xmlns:p14="http://schemas.microsoft.com/office/powerpoint/2010/main" val="279136432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Patents – What do you get?</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Inventions are owned by individuals unless and until assigned to a company</a:t>
            </a:r>
          </a:p>
          <a:p>
            <a:r>
              <a:rPr lang="en-US" dirty="0"/>
              <a:t>Patents have a limited duration </a:t>
            </a:r>
          </a:p>
          <a:p>
            <a:r>
              <a:rPr lang="en-US" dirty="0"/>
              <a:t>Patents cover limited subject matter</a:t>
            </a:r>
          </a:p>
          <a:p>
            <a:pPr lvl="1"/>
            <a:r>
              <a:rPr lang="en-US" dirty="0"/>
              <a:t>Coverage of software varies by jurisdiction </a:t>
            </a:r>
          </a:p>
          <a:p>
            <a:r>
              <a:rPr lang="en-US" dirty="0"/>
              <a:t>A patent does not give you any rights: </a:t>
            </a:r>
          </a:p>
          <a:p>
            <a:pPr lvl="1"/>
            <a:r>
              <a:rPr lang="en-US" dirty="0"/>
              <a:t>only the right to stop others</a:t>
            </a:r>
          </a:p>
          <a:p>
            <a:pPr marL="457200" lvl="1" indent="0">
              <a:buNone/>
            </a:pPr>
            <a:r>
              <a:rPr lang="en-US" dirty="0"/>
              <a:t>  … in return for disclosing the invention to public</a:t>
            </a:r>
          </a:p>
          <a:p>
            <a:pPr lvl="1"/>
            <a:r>
              <a:rPr lang="en-US" dirty="0"/>
              <a:t>U.S. duration is 20 years from filing</a:t>
            </a:r>
          </a:p>
          <a:p>
            <a:endParaRPr lang="en-US" dirty="0">
              <a:solidFill>
                <a:srgbClr val="FF0000"/>
              </a:solidFill>
            </a:endParaRPr>
          </a:p>
        </p:txBody>
      </p:sp>
    </p:spTree>
    <p:extLst>
      <p:ext uri="{BB962C8B-B14F-4D97-AF65-F5344CB8AC3E}">
        <p14:creationId xmlns:p14="http://schemas.microsoft.com/office/powerpoint/2010/main" val="2854873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open source component?</a:t>
            </a:r>
          </a:p>
        </p:txBody>
      </p:sp>
      <p:sp>
        <p:nvSpPr>
          <p:cNvPr id="3" name="Text Placeholder 2"/>
          <p:cNvSpPr>
            <a:spLocks noGrp="1"/>
          </p:cNvSpPr>
          <p:nvPr>
            <p:ph type="body" sz="quarter" idx="13"/>
          </p:nvPr>
        </p:nvSpPr>
        <p:spPr>
          <a:xfrm>
            <a:off x="442354" y="1094529"/>
            <a:ext cx="11190701" cy="5280787"/>
          </a:xfrm>
        </p:spPr>
        <p:txBody>
          <a:bodyPr/>
          <a:lstStyle/>
          <a:p>
            <a:pPr marL="285750" indent="-285750">
              <a:buFont typeface="Arial" pitchFamily="34" charset="0"/>
              <a:buChar char="•"/>
            </a:pPr>
            <a:r>
              <a:rPr lang="en-US" dirty="0"/>
              <a:t>How is the software licensed?</a:t>
            </a:r>
          </a:p>
          <a:p>
            <a:pPr marL="742950" lvl="1" indent="-285750"/>
            <a:r>
              <a:rPr lang="en-US" dirty="0"/>
              <a:t>License headers</a:t>
            </a:r>
          </a:p>
          <a:p>
            <a:pPr marL="742950" lvl="1" indent="-285750"/>
            <a:r>
              <a:rPr lang="en-US" dirty="0"/>
              <a:t>Notice documents</a:t>
            </a:r>
          </a:p>
          <a:p>
            <a:pPr marL="742950" lvl="1" indent="-285750"/>
            <a:r>
              <a:rPr lang="en-US" dirty="0"/>
              <a:t>FAQs</a:t>
            </a:r>
          </a:p>
          <a:p>
            <a:pPr marL="742950" lvl="1" indent="-285750"/>
            <a:r>
              <a:rPr lang="en-US" dirty="0"/>
              <a:t>Terms of Use</a:t>
            </a:r>
          </a:p>
          <a:p>
            <a:pPr marL="285750" indent="-285750">
              <a:buFont typeface="Arial" pitchFamily="34" charset="0"/>
              <a:buChar char="•"/>
            </a:pPr>
            <a:r>
              <a:rPr lang="en-US" dirty="0"/>
              <a:t>What is the origin of the open source software?</a:t>
            </a:r>
          </a:p>
          <a:p>
            <a:pPr marL="742950" lvl="1" indent="-285750"/>
            <a:r>
              <a:rPr lang="en-US" dirty="0"/>
              <a:t>Author</a:t>
            </a:r>
          </a:p>
          <a:p>
            <a:pPr marL="742950" lvl="1" indent="-285750"/>
            <a:r>
              <a:rPr lang="en-US" dirty="0"/>
              <a:t>Site where found</a:t>
            </a:r>
          </a:p>
          <a:p>
            <a:pPr marL="742950" lvl="1" indent="-285750"/>
            <a:r>
              <a:rPr lang="en-US" dirty="0"/>
              <a:t>When created</a:t>
            </a:r>
          </a:p>
          <a:p>
            <a:pPr marL="742950" lvl="1" indent="-285750"/>
            <a:r>
              <a:rPr lang="en-US" dirty="0"/>
              <a:t>Which project </a:t>
            </a:r>
          </a:p>
          <a:p>
            <a:pPr marL="742950" lvl="1" indent="-285750"/>
            <a:r>
              <a:rPr lang="en-US" dirty="0"/>
              <a:t>Hosting site, URL</a:t>
            </a:r>
          </a:p>
          <a:p>
            <a:pPr marL="742950" lvl="1" indent="-285750"/>
            <a:r>
              <a:rPr lang="en-US" dirty="0"/>
              <a:t>How the files were created</a:t>
            </a:r>
          </a:p>
          <a:p>
            <a:pPr marL="742950" lvl="1" indent="-285750"/>
            <a:r>
              <a:rPr lang="en-US" dirty="0"/>
              <a:t>Tools used to create files</a:t>
            </a:r>
            <a:endParaRPr lang="en-US" b="1" dirty="0"/>
          </a:p>
          <a:p>
            <a:endParaRPr lang="en-US" dirty="0"/>
          </a:p>
        </p:txBody>
      </p:sp>
    </p:spTree>
    <p:extLst>
      <p:ext uri="{BB962C8B-B14F-4D97-AF65-F5344CB8AC3E}">
        <p14:creationId xmlns:p14="http://schemas.microsoft.com/office/powerpoint/2010/main" val="2858722289"/>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do you know what license applies?</a:t>
            </a:r>
          </a:p>
        </p:txBody>
      </p:sp>
      <p:sp>
        <p:nvSpPr>
          <p:cNvPr id="123907" name="Rectangle 3"/>
          <p:cNvSpPr>
            <a:spLocks noGrp="1" noChangeArrowheads="1"/>
          </p:cNvSpPr>
          <p:nvPr>
            <p:ph idx="1"/>
          </p:nvPr>
        </p:nvSpPr>
        <p:spPr/>
        <p:txBody>
          <a:bodyPr>
            <a:normAutofit/>
          </a:bodyPr>
          <a:lstStyle/>
          <a:p>
            <a:pPr eaLnBrk="1" hangingPunct="1">
              <a:lnSpc>
                <a:spcPct val="90000"/>
              </a:lnSpc>
            </a:pPr>
            <a:r>
              <a:rPr lang="en-US" dirty="0">
                <a:latin typeface="+mn-lt"/>
                <a:ea typeface="ＭＳ Ｐゴシック" charset="0"/>
                <a:cs typeface="ＭＳ Ｐゴシック" charset="0"/>
              </a:rPr>
              <a:t>Sometimes it’s in the files, sometimes it’s not... </a:t>
            </a:r>
          </a:p>
          <a:p>
            <a:pPr eaLnBrk="1" hangingPunct="1">
              <a:lnSpc>
                <a:spcPct val="90000"/>
              </a:lnSpc>
            </a:pPr>
            <a:r>
              <a:rPr lang="en-US" dirty="0">
                <a:latin typeface="+mn-lt"/>
                <a:ea typeface="ＭＳ Ｐゴシック" charset="0"/>
                <a:cs typeface="ＭＳ Ｐゴシック" charset="0"/>
              </a:rPr>
              <a:t>Code that doesn’t have an obvious license included</a:t>
            </a:r>
          </a:p>
          <a:p>
            <a:pPr eaLnBrk="1" hangingPunct="1">
              <a:lnSpc>
                <a:spcPct val="90000"/>
              </a:lnSpc>
            </a:pPr>
            <a:r>
              <a:rPr lang="en-US" dirty="0">
                <a:latin typeface="+mn-lt"/>
                <a:ea typeface="ＭＳ Ｐゴシック" charset="0"/>
                <a:cs typeface="ＭＳ Ｐゴシック" charset="0"/>
              </a:rPr>
              <a:t>Licenses that don’t seem to belong to any particular code</a:t>
            </a:r>
          </a:p>
          <a:p>
            <a:pPr eaLnBrk="1" hangingPunct="1">
              <a:lnSpc>
                <a:spcPct val="90000"/>
              </a:lnSpc>
            </a:pPr>
            <a:r>
              <a:rPr lang="en-US" dirty="0">
                <a:latin typeface="+mn-lt"/>
                <a:ea typeface="ＭＳ Ｐゴシック" charset="0"/>
                <a:cs typeface="ＭＳ Ｐゴシック" charset="0"/>
              </a:rPr>
              <a:t>License included is different from the one identified on the project website</a:t>
            </a:r>
          </a:p>
          <a:p>
            <a:pPr eaLnBrk="1" hangingPunct="1">
              <a:lnSpc>
                <a:spcPct val="90000"/>
              </a:lnSpc>
            </a:pPr>
            <a:r>
              <a:rPr lang="en-US" dirty="0">
                <a:latin typeface="+mn-lt"/>
                <a:ea typeface="ＭＳ Ｐゴシック" charset="0"/>
                <a:cs typeface="ＭＳ Ｐゴシック" charset="0"/>
              </a:rPr>
              <a:t>Code that has only a © notice and </a:t>
            </a:r>
            <a:r>
              <a:rPr lang="ja-JP" altLang="en-US" dirty="0">
                <a:latin typeface="+mn-lt"/>
                <a:ea typeface="ＭＳ Ｐゴシック" charset="0"/>
                <a:cs typeface="ＭＳ Ｐゴシック" charset="0"/>
              </a:rPr>
              <a:t>“</a:t>
            </a:r>
            <a:r>
              <a:rPr lang="en-US" dirty="0">
                <a:latin typeface="+mn-lt"/>
                <a:ea typeface="ＭＳ Ｐゴシック" charset="0"/>
                <a:cs typeface="ＭＳ Ｐゴシック" charset="0"/>
              </a:rPr>
              <a:t>all rights reserved</a:t>
            </a:r>
            <a:r>
              <a:rPr lang="ja-JP" altLang="en-US" dirty="0">
                <a:latin typeface="+mn-lt"/>
                <a:ea typeface="ＭＳ Ｐゴシック" charset="0"/>
                <a:cs typeface="ＭＳ Ｐゴシック" charset="0"/>
              </a:rPr>
              <a:t>”</a:t>
            </a:r>
            <a:r>
              <a:rPr lang="en-US" dirty="0">
                <a:latin typeface="+mn-lt"/>
                <a:ea typeface="ＭＳ Ｐゴシック" charset="0"/>
                <a:cs typeface="ＭＳ Ｐゴシック" charset="0"/>
              </a:rPr>
              <a:t> with no license text</a:t>
            </a:r>
          </a:p>
          <a:p>
            <a:pPr eaLnBrk="1" hangingPunct="1">
              <a:lnSpc>
                <a:spcPct val="90000"/>
              </a:lnSpc>
            </a:pPr>
            <a:r>
              <a:rPr lang="en-US" dirty="0">
                <a:latin typeface="+mn-lt"/>
                <a:ea typeface="ＭＳ Ｐゴシック" charset="0"/>
                <a:cs typeface="ＭＳ Ｐゴシック" charset="0"/>
              </a:rPr>
              <a:t>Comments in code that have additional terms (not in license)</a:t>
            </a:r>
          </a:p>
          <a:p>
            <a:pPr eaLnBrk="1" hangingPunct="1">
              <a:lnSpc>
                <a:spcPct val="90000"/>
              </a:lnSpc>
            </a:pPr>
            <a:r>
              <a:rPr lang="en-US" dirty="0">
                <a:latin typeface="+mn-lt"/>
                <a:ea typeface="ＭＳ Ｐゴシック" charset="0"/>
                <a:cs typeface="ＭＳ Ｐゴシック" charset="0"/>
              </a:rPr>
              <a:t>Multiple licenses – conjunctive or disjunctive?</a:t>
            </a:r>
          </a:p>
        </p:txBody>
      </p:sp>
    </p:spTree>
    <p:extLst>
      <p:ext uri="{BB962C8B-B14F-4D97-AF65-F5344CB8AC3E}">
        <p14:creationId xmlns:p14="http://schemas.microsoft.com/office/powerpoint/2010/main" val="822469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123907">
                                            <p:txEl>
                                              <p:pRg st="1" end="1"/>
                                            </p:txEl>
                                          </p:spTgt>
                                        </p:tgtEl>
                                        <p:attrNameLst>
                                          <p:attrName>style.visibility</p:attrName>
                                        </p:attrNameLst>
                                      </p:cBhvr>
                                      <p:to>
                                        <p:strVal val="visible"/>
                                      </p:to>
                                    </p:set>
                                    <p:animEffect transition="in" filter="fade">
                                      <p:cBhvr>
                                        <p:cTn id="11" dur="750"/>
                                        <p:tgtEl>
                                          <p:spTgt spid="123907">
                                            <p:txEl>
                                              <p:pRg st="1" end="1"/>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123907">
                                            <p:txEl>
                                              <p:pRg st="3" end="3"/>
                                            </p:txEl>
                                          </p:spTgt>
                                        </p:tgtEl>
                                        <p:attrNameLst>
                                          <p:attrName>style.visibility</p:attrName>
                                        </p:attrNameLst>
                                      </p:cBhvr>
                                      <p:to>
                                        <p:strVal val="visible"/>
                                      </p:to>
                                    </p:set>
                                    <p:animEffect transition="in" filter="fade">
                                      <p:cBhvr>
                                        <p:cTn id="19" dur="750"/>
                                        <p:tgtEl>
                                          <p:spTgt spid="123907">
                                            <p:txEl>
                                              <p:pRg st="3" end="3"/>
                                            </p:txEl>
                                          </p:spTgt>
                                        </p:tgtEl>
                                      </p:cBhvr>
                                    </p:animEffect>
                                  </p:childTnLst>
                                </p:cTn>
                              </p:par>
                            </p:childTnLst>
                          </p:cTn>
                        </p:par>
                        <p:par>
                          <p:cTn id="20" fill="hold">
                            <p:stCondLst>
                              <p:cond delay="3000"/>
                            </p:stCondLst>
                            <p:childTnLst>
                              <p:par>
                                <p:cTn id="21" presetID="10" presetClass="entr" presetSubtype="0" fill="hold" grpId="0" nodeType="afterEffect">
                                  <p:stCondLst>
                                    <p:cond delay="0"/>
                                  </p:stCondLst>
                                  <p:childTnLst>
                                    <p:set>
                                      <p:cBhvr>
                                        <p:cTn id="22" dur="1" fill="hold">
                                          <p:stCondLst>
                                            <p:cond delay="0"/>
                                          </p:stCondLst>
                                        </p:cTn>
                                        <p:tgtEl>
                                          <p:spTgt spid="123907">
                                            <p:txEl>
                                              <p:pRg st="4" end="4"/>
                                            </p:txEl>
                                          </p:spTgt>
                                        </p:tgtEl>
                                        <p:attrNameLst>
                                          <p:attrName>style.visibility</p:attrName>
                                        </p:attrNameLst>
                                      </p:cBhvr>
                                      <p:to>
                                        <p:strVal val="visible"/>
                                      </p:to>
                                    </p:set>
                                    <p:animEffect transition="in" filter="fade">
                                      <p:cBhvr>
                                        <p:cTn id="23" dur="750"/>
                                        <p:tgtEl>
                                          <p:spTgt spid="123907">
                                            <p:txEl>
                                              <p:pRg st="4" end="4"/>
                                            </p:txEl>
                                          </p:spTgt>
                                        </p:tgtEl>
                                      </p:cBhvr>
                                    </p:animEffect>
                                  </p:childTnLst>
                                </p:cTn>
                              </p:par>
                            </p:childTnLst>
                          </p:cTn>
                        </p:par>
                        <p:par>
                          <p:cTn id="24" fill="hold">
                            <p:stCondLst>
                              <p:cond delay="3750"/>
                            </p:stCondLst>
                            <p:childTnLst>
                              <p:par>
                                <p:cTn id="25" presetID="10" presetClass="entr" presetSubtype="0" fill="hold" grpId="0" nodeType="after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par>
                          <p:cTn id="28" fill="hold">
                            <p:stCondLst>
                              <p:cond delay="4500"/>
                            </p:stCondLst>
                            <p:childTnLst>
                              <p:par>
                                <p:cTn id="29" presetID="10" presetClass="entr" presetSubtype="0" fill="hold" grpId="0" nodeType="afterEffect">
                                  <p:stCondLst>
                                    <p:cond delay="0"/>
                                  </p:stCondLst>
                                  <p:childTnLst>
                                    <p:set>
                                      <p:cBhvr>
                                        <p:cTn id="30" dur="1" fill="hold">
                                          <p:stCondLst>
                                            <p:cond delay="0"/>
                                          </p:stCondLst>
                                        </p:cTn>
                                        <p:tgtEl>
                                          <p:spTgt spid="123907">
                                            <p:txEl>
                                              <p:pRg st="6" end="6"/>
                                            </p:txEl>
                                          </p:spTgt>
                                        </p:tgtEl>
                                        <p:attrNameLst>
                                          <p:attrName>style.visibility</p:attrName>
                                        </p:attrNameLst>
                                      </p:cBhvr>
                                      <p:to>
                                        <p:strVal val="visible"/>
                                      </p:to>
                                    </p:set>
                                    <p:animEffect transition="in" filter="fade">
                                      <p:cBhvr>
                                        <p:cTn id="31" dur="750"/>
                                        <p:tgtEl>
                                          <p:spTgt spid="1239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extBox 9"/>
          <p:cNvSpPr txBox="1"/>
          <p:nvPr/>
        </p:nvSpPr>
        <p:spPr>
          <a:xfrm>
            <a:off x="3429000" y="2305617"/>
            <a:ext cx="5334000" cy="2246769"/>
          </a:xfrm>
          <a:prstGeom prst="rect">
            <a:avLst/>
          </a:prstGeom>
          <a:noFill/>
        </p:spPr>
        <p:txBody>
          <a:bodyPr wrap="square" rtlCol="0">
            <a:spAutoFit/>
          </a:bodyPr>
          <a:lstStyle/>
          <a:p>
            <a:r>
              <a:rPr lang="en-US" sz="2800" dirty="0">
                <a:solidFill>
                  <a:prstClr val="black"/>
                </a:solidFill>
              </a:rPr>
              <a:t>What is it?</a:t>
            </a:r>
          </a:p>
          <a:p>
            <a:pPr marL="457200" indent="-457200">
              <a:buFont typeface="Arial" pitchFamily="34" charset="0"/>
              <a:buChar char="•"/>
            </a:pPr>
            <a:endParaRPr lang="en-US" sz="2800" dirty="0">
              <a:solidFill>
                <a:prstClr val="black"/>
              </a:solidFill>
            </a:endParaRPr>
          </a:p>
          <a:p>
            <a:r>
              <a:rPr lang="en-US" sz="2800" dirty="0">
                <a:solidFill>
                  <a:prstClr val="black"/>
                </a:solidFill>
              </a:rPr>
              <a:t>How do you want to use it?</a:t>
            </a:r>
          </a:p>
          <a:p>
            <a:pPr marL="457200" indent="-457200">
              <a:buFont typeface="Arial" pitchFamily="34" charset="0"/>
              <a:buChar char="•"/>
            </a:pPr>
            <a:endParaRPr lang="en-US" sz="2800" dirty="0">
              <a:solidFill>
                <a:prstClr val="black"/>
              </a:solidFill>
            </a:endParaRPr>
          </a:p>
          <a:p>
            <a:r>
              <a:rPr lang="en-US" sz="2800" dirty="0">
                <a:solidFill>
                  <a:prstClr val="black"/>
                </a:solidFill>
              </a:rPr>
              <a:t>Who gets it and how?</a:t>
            </a:r>
          </a:p>
        </p:txBody>
      </p:sp>
      <p:sp>
        <p:nvSpPr>
          <p:cNvPr id="12" name="Rectangle 11"/>
          <p:cNvSpPr>
            <a:spLocks noChangeAspect="1"/>
          </p:cNvSpPr>
          <p:nvPr/>
        </p:nvSpPr>
        <p:spPr>
          <a:xfrm>
            <a:off x="2704124" y="3243844"/>
            <a:ext cx="457200" cy="457200"/>
          </a:xfrm>
          <a:prstGeom prst="rect">
            <a:avLst/>
          </a:prstGeom>
          <a:solidFill>
            <a:schemeClr val="bg1"/>
          </a:solidFill>
          <a:ln>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Rectangle 12"/>
          <p:cNvSpPr>
            <a:spLocks noChangeAspect="1"/>
          </p:cNvSpPr>
          <p:nvPr/>
        </p:nvSpPr>
        <p:spPr>
          <a:xfrm>
            <a:off x="2704124" y="4073085"/>
            <a:ext cx="457200" cy="457200"/>
          </a:xfrm>
          <a:prstGeom prst="rect">
            <a:avLst/>
          </a:prstGeom>
          <a:solidFill>
            <a:schemeClr val="bg1"/>
          </a:solidFill>
          <a:ln>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7" name="TextBox 16"/>
          <p:cNvSpPr txBox="1"/>
          <p:nvPr/>
        </p:nvSpPr>
        <p:spPr>
          <a:xfrm>
            <a:off x="1756925" y="1059036"/>
            <a:ext cx="6324600" cy="646331"/>
          </a:xfrm>
          <a:prstGeom prst="rect">
            <a:avLst/>
          </a:prstGeom>
          <a:noFill/>
        </p:spPr>
        <p:txBody>
          <a:bodyPr wrap="square" rtlCol="0">
            <a:spAutoFit/>
          </a:bodyPr>
          <a:lstStyle/>
          <a:p>
            <a:r>
              <a:rPr lang="en-US" sz="3600" u="sng" dirty="0"/>
              <a:t>Develop a description</a:t>
            </a:r>
          </a:p>
        </p:txBody>
      </p:sp>
      <p:sp>
        <p:nvSpPr>
          <p:cNvPr id="7" name="Rectangle 6"/>
          <p:cNvSpPr>
            <a:spLocks noChangeAspect="1"/>
          </p:cNvSpPr>
          <p:nvPr/>
        </p:nvSpPr>
        <p:spPr>
          <a:xfrm>
            <a:off x="2704124" y="2333820"/>
            <a:ext cx="457200" cy="457200"/>
          </a:xfrm>
          <a:prstGeom prst="rect">
            <a:avLst/>
          </a:prstGeom>
          <a:solidFill>
            <a:schemeClr val="bg1"/>
          </a:solidFill>
          <a:ln>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1616167090"/>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1826" y="2301141"/>
            <a:ext cx="658853" cy="129870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9226" y="719576"/>
            <a:ext cx="4273016" cy="1460319"/>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3584" y="2295581"/>
            <a:ext cx="660318" cy="1301588"/>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2442" y="2295581"/>
            <a:ext cx="660318" cy="1301588"/>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975" y="2295581"/>
            <a:ext cx="660318" cy="1301588"/>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3574" y="2448590"/>
            <a:ext cx="2253969" cy="507937"/>
          </a:xfrm>
          <a:prstGeom prst="rect">
            <a:avLst/>
          </a:prstGeom>
        </p:spPr>
      </p:pic>
      <p:sp>
        <p:nvSpPr>
          <p:cNvPr id="18" name="TextBox 17"/>
          <p:cNvSpPr txBox="1"/>
          <p:nvPr/>
        </p:nvSpPr>
        <p:spPr>
          <a:xfrm>
            <a:off x="5671507" y="2901610"/>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sp>
        <p:nvSpPr>
          <p:cNvPr id="24" name="Rectangle 23"/>
          <p:cNvSpPr/>
          <p:nvPr/>
        </p:nvSpPr>
        <p:spPr>
          <a:xfrm>
            <a:off x="4371636" y="4006505"/>
            <a:ext cx="3084452" cy="923330"/>
          </a:xfrm>
          <a:prstGeom prst="rect">
            <a:avLst/>
          </a:prstGeom>
        </p:spPr>
        <p:txBody>
          <a:bodyPr wrap="square">
            <a:spAutoFit/>
          </a:bodyPr>
          <a:lstStyle/>
          <a:p>
            <a:r>
              <a:rPr lang="en-US" b="1" dirty="0"/>
              <a:t>What is it?</a:t>
            </a:r>
          </a:p>
          <a:p>
            <a:pPr marL="285750" indent="-285750">
              <a:buFont typeface="Arial" pitchFamily="34" charset="0"/>
              <a:buChar char="•"/>
            </a:pPr>
            <a:endParaRPr lang="en-US" dirty="0"/>
          </a:p>
          <a:p>
            <a:pPr marL="285750" indent="-285750">
              <a:buFont typeface="Arial" pitchFamily="34" charset="0"/>
              <a:buChar char="•"/>
            </a:pPr>
            <a:r>
              <a:rPr lang="en-US" dirty="0"/>
              <a:t>Licenses</a:t>
            </a:r>
          </a:p>
        </p:txBody>
      </p:sp>
      <p:sp>
        <p:nvSpPr>
          <p:cNvPr id="20" name="TextBox 19"/>
          <p:cNvSpPr txBox="1"/>
          <p:nvPr/>
        </p:nvSpPr>
        <p:spPr>
          <a:xfrm>
            <a:off x="4173337" y="1348900"/>
            <a:ext cx="3552159" cy="830995"/>
          </a:xfrm>
          <a:prstGeom prst="rect">
            <a:avLst/>
          </a:prstGeom>
          <a:noFill/>
        </p:spPr>
        <p:txBody>
          <a:bodyPr wrap="square" lIns="91436" tIns="45719" rIns="91436" bIns="45719" rtlCol="0">
            <a:spAutoFit/>
          </a:bodyPr>
          <a:lstStyle/>
          <a:p>
            <a:pPr algn="ctr"/>
            <a:r>
              <a:rPr lang="en-US" sz="2400" b="1" dirty="0">
                <a:solidFill>
                  <a:srgbClr val="808080"/>
                </a:solidFill>
              </a:rPr>
              <a:t>Initiate an Open Source Review </a:t>
            </a:r>
          </a:p>
        </p:txBody>
      </p:sp>
      <p:grpSp>
        <p:nvGrpSpPr>
          <p:cNvPr id="19" name="Group 18"/>
          <p:cNvGrpSpPr/>
          <p:nvPr/>
        </p:nvGrpSpPr>
        <p:grpSpPr>
          <a:xfrm>
            <a:off x="1971282" y="2301141"/>
            <a:ext cx="1328753" cy="1212408"/>
            <a:chOff x="455890" y="2412353"/>
            <a:chExt cx="1328753" cy="1212408"/>
          </a:xfrm>
        </p:grpSpPr>
        <p:grpSp>
          <p:nvGrpSpPr>
            <p:cNvPr id="21" name="Group 20"/>
            <p:cNvGrpSpPr/>
            <p:nvPr/>
          </p:nvGrpSpPr>
          <p:grpSpPr>
            <a:xfrm>
              <a:off x="455890" y="2412353"/>
              <a:ext cx="1328753" cy="771113"/>
              <a:chOff x="455890" y="2412353"/>
              <a:chExt cx="1328753" cy="771113"/>
            </a:xfrm>
          </p:grpSpPr>
          <p:sp>
            <p:nvSpPr>
              <p:cNvPr id="23" name="TextBox 22"/>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25" name="TextBox 24"/>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22" name="TextBox 21"/>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sp>
        <p:nvSpPr>
          <p:cNvPr id="26" name="TextBox 25"/>
          <p:cNvSpPr txBox="1"/>
          <p:nvPr/>
        </p:nvSpPr>
        <p:spPr>
          <a:xfrm>
            <a:off x="7953923" y="3637100"/>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7" name="TextBox 26"/>
          <p:cNvSpPr txBox="1"/>
          <p:nvPr/>
        </p:nvSpPr>
        <p:spPr>
          <a:xfrm>
            <a:off x="8580172" y="3621643"/>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8" name="TextBox 27"/>
          <p:cNvSpPr txBox="1"/>
          <p:nvPr/>
        </p:nvSpPr>
        <p:spPr>
          <a:xfrm>
            <a:off x="9234551" y="3621643"/>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
        <p:nvSpPr>
          <p:cNvPr id="8" name="Title 7"/>
          <p:cNvSpPr>
            <a:spLocks noGrp="1"/>
          </p:cNvSpPr>
          <p:nvPr>
            <p:ph type="title"/>
          </p:nvPr>
        </p:nvSpPr>
        <p:spPr/>
        <p:txBody>
          <a:bodyPr/>
          <a:lstStyle/>
          <a:p>
            <a:endParaRPr lang="en-US"/>
          </a:p>
        </p:txBody>
      </p:sp>
      <p:sp>
        <p:nvSpPr>
          <p:cNvPr id="9" name="Content Placeholder 8"/>
          <p:cNvSpPr>
            <a:spLocks noGrp="1"/>
          </p:cNvSpPr>
          <p:nvPr>
            <p:ph idx="1"/>
          </p:nvPr>
        </p:nvSpPr>
        <p:spPr/>
        <p:txBody>
          <a:bodyPr/>
          <a:lstStyle/>
          <a:p>
            <a:endParaRPr lang="en-US"/>
          </a:p>
        </p:txBody>
      </p:sp>
    </p:spTree>
    <p:extLst>
      <p:ext uri="{BB962C8B-B14F-4D97-AF65-F5344CB8AC3E}">
        <p14:creationId xmlns:p14="http://schemas.microsoft.com/office/powerpoint/2010/main" val="1633073832"/>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88" y="-32026"/>
            <a:ext cx="12188825" cy="6474372"/>
          </a:xfrm>
          <a:prstGeom prst="rect">
            <a:avLst/>
          </a:prstGeom>
          <a:gradFill>
            <a:gsLst>
              <a:gs pos="0">
                <a:schemeClr val="accent6">
                  <a:lumMod val="75000"/>
                </a:schemeClr>
              </a:gs>
              <a:gs pos="75000">
                <a:schemeClr val="accent6">
                  <a:lumMod val="60000"/>
                  <a:lumOff val="40000"/>
                </a:schemeClr>
              </a:gs>
              <a:gs pos="100000">
                <a:schemeClr val="accent6">
                  <a:lumMod val="40000"/>
                  <a:lumOff val="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p:cNvSpPr>
            <a:spLocks noGrp="1"/>
          </p:cNvSpPr>
          <p:nvPr>
            <p:ph type="title"/>
          </p:nvPr>
        </p:nvSpPr>
        <p:spPr/>
        <p:txBody>
          <a:bodyPr/>
          <a:lstStyle/>
          <a:p>
            <a:endParaRPr lang="en-US"/>
          </a:p>
        </p:txBody>
      </p:sp>
      <p:sp>
        <p:nvSpPr>
          <p:cNvPr id="2" name="Rectangle 2"/>
          <p:cNvSpPr>
            <a:spLocks noGrp="1" noChangeArrowheads="1"/>
          </p:cNvSpPr>
          <p:nvPr>
            <p:ph idx="1"/>
          </p:nvPr>
        </p:nvSpPr>
        <p:spPr>
          <a:xfrm>
            <a:off x="2458993" y="320569"/>
            <a:ext cx="7420303" cy="439463"/>
          </a:xfrm>
        </p:spPr>
        <p:txBody>
          <a:bodyPr>
            <a:noAutofit/>
          </a:bodyPr>
          <a:lstStyle/>
          <a:p>
            <a:pPr marL="0" indent="0" algn="ctr">
              <a:buNone/>
            </a:pPr>
            <a:r>
              <a:rPr lang="en-US" b="1" dirty="0"/>
              <a:t>An Example BSD-type License (ref: Opensource.org):</a:t>
            </a:r>
            <a:endParaRPr lang="en-US" sz="2400" b="1" dirty="0"/>
          </a:p>
        </p:txBody>
      </p:sp>
      <p:sp>
        <p:nvSpPr>
          <p:cNvPr id="3" name="TextBox 2"/>
          <p:cNvSpPr txBox="1"/>
          <p:nvPr/>
        </p:nvSpPr>
        <p:spPr>
          <a:xfrm>
            <a:off x="3806946" y="987977"/>
            <a:ext cx="4724399" cy="5444359"/>
          </a:xfrm>
          <a:prstGeom prst="rect">
            <a:avLst/>
          </a:prstGeom>
          <a:solidFill>
            <a:schemeClr val="bg1"/>
          </a:solidFill>
          <a:ln>
            <a:noFill/>
          </a:ln>
          <a:effectLst>
            <a:outerShdw blurRad="127000" dist="190500" dir="8100000" algn="tr" rotWithShape="0">
              <a:prstClr val="black">
                <a:alpha val="15000"/>
              </a:prstClr>
            </a:outerShdw>
          </a:effectLst>
        </p:spPr>
        <p:txBody>
          <a:bodyPr wrap="square" lIns="68589" tIns="34295" rIns="68589" bIns="34295" rtlCol="0">
            <a:noAutofit/>
          </a:bodyPr>
          <a:lstStyle/>
          <a:p>
            <a:r>
              <a:rPr lang="en-US" sz="1200" dirty="0"/>
              <a:t>Copyright (c) 2012,  A. Person</a:t>
            </a:r>
            <a:br>
              <a:rPr lang="en-US" sz="1200" dirty="0"/>
            </a:br>
            <a:r>
              <a:rPr lang="en-US" sz="1200" dirty="0"/>
              <a:t>All rights reserved.</a:t>
            </a:r>
          </a:p>
          <a:p>
            <a:pPr>
              <a:spcBef>
                <a:spcPts val="450"/>
              </a:spcBef>
            </a:pPr>
            <a:r>
              <a:rPr lang="en-US" sz="1200" dirty="0"/>
              <a:t>Redistribution and use in source and binary forms, with or without modification, are permitted provided that the following conditions are met:</a:t>
            </a:r>
          </a:p>
          <a:p>
            <a:pPr marL="342946" lvl="2">
              <a:spcBef>
                <a:spcPts val="450"/>
              </a:spcBef>
            </a:pPr>
            <a:r>
              <a:rPr lang="en-US" sz="1200" dirty="0"/>
              <a:t>Redistributions of source code must retain the above copyright notice, this list of conditions and the following disclaimer.</a:t>
            </a:r>
          </a:p>
          <a:p>
            <a:pPr marL="342946" lvl="2">
              <a:spcBef>
                <a:spcPts val="450"/>
              </a:spcBef>
            </a:pPr>
            <a:r>
              <a:rPr lang="en-US" sz="1200" dirty="0"/>
              <a:t>Redistributions in binary form must reproduce the above copyright notice, this list of conditions and the following disclaimer in the documentation and/or other materials provided with the distribution.</a:t>
            </a:r>
          </a:p>
          <a:p>
            <a:endParaRPr lang="en-US" sz="1200" dirty="0"/>
          </a:p>
          <a:p>
            <a:r>
              <a:rPr lang="en-US" sz="1200" dirty="0"/>
              <a:t>THIS SOFTWARE IS PROVIDED BY THE COPYRIGHT HOLDERS AND CONTRIBUTORS "AS IS" AND ANY EXPRESS OR IMPLIED WARRANTIES, INCLUDING, BUT NOT LIMITED TO, THE IMPLIED WARRANTIES OF MERCHANTABILITY AND FITNESS FOR A PARTICULAR PURPOSE ARE DISCLAIMED. IN NO EVENT SHALL THE COPYRIGHT HOLDER OR CONTRIBUTORS BE LIABLE FOR ANY DIRECT, INDIRECT, INCIDENTAL, SPECIAL, EXEMPLARY, OR CONSEQUENTIAL DAMAGES (INCLUDING, BUT NOT LIMITED TO, PROCUREMENT OF SUBSTITUTE GOODS OR SERVICES; LOSS OF USE, DATA, OR PROFITS; OR BUSINESS INTERRUPTION) HOWEVER CAUSED AND ON ANY THEORY OF LIABILITY, WHETHER IN CONTRACT, STRICT LIABILITY, OR TORT (INCLUDING NEGLIGENCE OR OTHERWISE) ARISING IN ANY WAY OUT OF THE USE OF THIS SOFTWARE, EVEN IF ADVISED OF THE POSSIBILITY OF SUCH DAMAGE.</a:t>
            </a:r>
          </a:p>
        </p:txBody>
      </p:sp>
      <p:sp>
        <p:nvSpPr>
          <p:cNvPr id="6" name="Rectangle 2"/>
          <p:cNvSpPr txBox="1">
            <a:spLocks noChangeArrowheads="1"/>
          </p:cNvSpPr>
          <p:nvPr/>
        </p:nvSpPr>
        <p:spPr>
          <a:xfrm>
            <a:off x="483910" y="981862"/>
            <a:ext cx="2311120" cy="439463"/>
          </a:xfrm>
          <a:prstGeom prst="rect">
            <a:avLst/>
          </a:prstGeom>
        </p:spPr>
        <p:txBody>
          <a:bodyPr vert="horz" lIns="91440" tIns="45720" rIns="91440" bIns="45720" rtlCol="0">
            <a:noAutofit/>
          </a:bodyPr>
          <a:lstStyle>
            <a:lvl1pPr marL="228600" indent="-228600" algn="l" defTabSz="914400" rtl="0" eaLnBrk="1" latinLnBrk="0" hangingPunct="1">
              <a:lnSpc>
                <a:spcPct val="95000"/>
              </a:lnSpc>
              <a:spcBef>
                <a:spcPts val="600"/>
              </a:spcBef>
              <a:spcAft>
                <a:spcPts val="300"/>
              </a:spcAft>
              <a:buClr>
                <a:schemeClr val="accent1"/>
              </a:buClr>
              <a:buSzPct val="110000"/>
              <a:buFont typeface="Wingdings" pitchFamily="2" charset="2"/>
              <a:buChar char="§"/>
              <a:defRPr lang="en-US" sz="2000" kern="1200">
                <a:solidFill>
                  <a:schemeClr val="tx1"/>
                </a:solidFill>
                <a:latin typeface="Arial" pitchFamily="34" charset="0"/>
                <a:ea typeface="+mn-ea"/>
                <a:cs typeface="Arial" pitchFamily="34" charset="0"/>
              </a:defRPr>
            </a:lvl1pPr>
            <a:lvl2pPr marL="401638" indent="-173038" algn="l" defTabSz="914400" rtl="0" eaLnBrk="1" latinLnBrk="0" hangingPunct="1">
              <a:lnSpc>
                <a:spcPct val="95000"/>
              </a:lnSpc>
              <a:spcBef>
                <a:spcPts val="0"/>
              </a:spcBef>
              <a:spcAft>
                <a:spcPts val="300"/>
              </a:spcAft>
              <a:buClr>
                <a:schemeClr val="bg2"/>
              </a:buClr>
              <a:buFont typeface="Wingdings" pitchFamily="2" charset="2"/>
              <a:buChar char="§"/>
              <a:defRPr lang="en-US" sz="1800" kern="1200">
                <a:solidFill>
                  <a:schemeClr val="accent5"/>
                </a:solidFill>
                <a:latin typeface="Arial" pitchFamily="34" charset="0"/>
                <a:ea typeface="+mn-ea"/>
                <a:cs typeface="Arial" pitchFamily="34" charset="0"/>
              </a:defRPr>
            </a:lvl2pPr>
            <a:lvl3pPr marL="630238" indent="-173038" algn="l" defTabSz="914400" rtl="0" eaLnBrk="1" latinLnBrk="0" hangingPunct="1">
              <a:lnSpc>
                <a:spcPct val="95000"/>
              </a:lnSpc>
              <a:spcBef>
                <a:spcPts val="0"/>
              </a:spcBef>
              <a:spcAft>
                <a:spcPts val="150"/>
              </a:spcAft>
              <a:buClr>
                <a:schemeClr val="bg2"/>
              </a:buClr>
              <a:buFont typeface="Wingdings" pitchFamily="2" charset="2"/>
              <a:buChar char="§"/>
              <a:defRPr lang="en-US" sz="1600" kern="1200">
                <a:solidFill>
                  <a:schemeClr val="accent5"/>
                </a:solidFill>
                <a:latin typeface="Arial" pitchFamily="34" charset="0"/>
                <a:ea typeface="+mn-ea"/>
                <a:cs typeface="Arial" pitchFamily="34" charset="0"/>
              </a:defRPr>
            </a:lvl3pPr>
            <a:lvl4pPr marL="858838" indent="-173038" algn="l" defTabSz="914400" rtl="0" eaLnBrk="1" latinLnBrk="0" hangingPunct="1">
              <a:lnSpc>
                <a:spcPct val="95000"/>
              </a:lnSpc>
              <a:spcBef>
                <a:spcPts val="0"/>
              </a:spcBef>
              <a:spcAft>
                <a:spcPts val="150"/>
              </a:spcAft>
              <a:buClr>
                <a:schemeClr val="bg2"/>
              </a:buClr>
              <a:buFont typeface="Wingdings" pitchFamily="2" charset="2"/>
              <a:buChar char="§"/>
              <a:defRPr lang="en-US" sz="1600" kern="1200">
                <a:solidFill>
                  <a:schemeClr val="accent5"/>
                </a:solidFill>
                <a:latin typeface="Arial" pitchFamily="34" charset="0"/>
                <a:ea typeface="+mn-ea"/>
                <a:cs typeface="Arial" pitchFamily="34" charset="0"/>
              </a:defRPr>
            </a:lvl4pPr>
            <a:lvl5pPr marL="1087438" indent="-173038" algn="l" defTabSz="914400" rtl="0" eaLnBrk="1" latinLnBrk="0" hangingPunct="1">
              <a:lnSpc>
                <a:spcPct val="95000"/>
              </a:lnSpc>
              <a:spcBef>
                <a:spcPts val="0"/>
              </a:spcBef>
              <a:spcAft>
                <a:spcPts val="150"/>
              </a:spcAft>
              <a:buClr>
                <a:schemeClr val="bg2"/>
              </a:buClr>
              <a:buFont typeface="Wingdings" pitchFamily="2" charset="2"/>
              <a:buChar char="§"/>
              <a:defRPr lang="en-US" sz="1600" kern="1200">
                <a:solidFill>
                  <a:schemeClr val="accent5"/>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1600" b="1" dirty="0"/>
              <a:t>Copyright Statement</a:t>
            </a:r>
          </a:p>
        </p:txBody>
      </p:sp>
      <p:sp>
        <p:nvSpPr>
          <p:cNvPr id="7" name="Rectangle 2"/>
          <p:cNvSpPr txBox="1">
            <a:spLocks noChangeArrowheads="1"/>
          </p:cNvSpPr>
          <p:nvPr/>
        </p:nvSpPr>
        <p:spPr>
          <a:xfrm>
            <a:off x="483910" y="2985429"/>
            <a:ext cx="2311121" cy="439463"/>
          </a:xfrm>
          <a:prstGeom prst="rect">
            <a:avLst/>
          </a:prstGeom>
        </p:spPr>
        <p:txBody>
          <a:bodyPr vert="horz" lIns="91440" tIns="45720" rIns="91440" bIns="45720" rtlCol="0">
            <a:noAutofit/>
          </a:bodyPr>
          <a:lstStyle>
            <a:lvl1pPr marL="228600" indent="-228600" algn="l" defTabSz="914400" rtl="0" eaLnBrk="1" latinLnBrk="0" hangingPunct="1">
              <a:lnSpc>
                <a:spcPct val="95000"/>
              </a:lnSpc>
              <a:spcBef>
                <a:spcPts val="600"/>
              </a:spcBef>
              <a:spcAft>
                <a:spcPts val="300"/>
              </a:spcAft>
              <a:buClr>
                <a:schemeClr val="accent1"/>
              </a:buClr>
              <a:buSzPct val="110000"/>
              <a:buFont typeface="Wingdings" pitchFamily="2" charset="2"/>
              <a:buChar char="§"/>
              <a:defRPr lang="en-US" sz="2000" kern="1200">
                <a:solidFill>
                  <a:schemeClr val="tx1"/>
                </a:solidFill>
                <a:latin typeface="Arial" pitchFamily="34" charset="0"/>
                <a:ea typeface="+mn-ea"/>
                <a:cs typeface="Arial" pitchFamily="34" charset="0"/>
              </a:defRPr>
            </a:lvl1pPr>
            <a:lvl2pPr marL="401638" indent="-173038" algn="l" defTabSz="914400" rtl="0" eaLnBrk="1" latinLnBrk="0" hangingPunct="1">
              <a:lnSpc>
                <a:spcPct val="95000"/>
              </a:lnSpc>
              <a:spcBef>
                <a:spcPts val="0"/>
              </a:spcBef>
              <a:spcAft>
                <a:spcPts val="300"/>
              </a:spcAft>
              <a:buClr>
                <a:schemeClr val="bg2"/>
              </a:buClr>
              <a:buFont typeface="Wingdings" pitchFamily="2" charset="2"/>
              <a:buChar char="§"/>
              <a:defRPr lang="en-US" sz="1800" kern="1200">
                <a:solidFill>
                  <a:schemeClr val="accent5"/>
                </a:solidFill>
                <a:latin typeface="Arial" pitchFamily="34" charset="0"/>
                <a:ea typeface="+mn-ea"/>
                <a:cs typeface="Arial" pitchFamily="34" charset="0"/>
              </a:defRPr>
            </a:lvl2pPr>
            <a:lvl3pPr marL="630238" indent="-173038" algn="l" defTabSz="914400" rtl="0" eaLnBrk="1" latinLnBrk="0" hangingPunct="1">
              <a:lnSpc>
                <a:spcPct val="95000"/>
              </a:lnSpc>
              <a:spcBef>
                <a:spcPts val="0"/>
              </a:spcBef>
              <a:spcAft>
                <a:spcPts val="150"/>
              </a:spcAft>
              <a:buClr>
                <a:schemeClr val="bg2"/>
              </a:buClr>
              <a:buFont typeface="Wingdings" pitchFamily="2" charset="2"/>
              <a:buChar char="§"/>
              <a:defRPr lang="en-US" sz="1600" kern="1200">
                <a:solidFill>
                  <a:schemeClr val="accent5"/>
                </a:solidFill>
                <a:latin typeface="Arial" pitchFamily="34" charset="0"/>
                <a:ea typeface="+mn-ea"/>
                <a:cs typeface="Arial" pitchFamily="34" charset="0"/>
              </a:defRPr>
            </a:lvl3pPr>
            <a:lvl4pPr marL="858838" indent="-173038" algn="l" defTabSz="914400" rtl="0" eaLnBrk="1" latinLnBrk="0" hangingPunct="1">
              <a:lnSpc>
                <a:spcPct val="95000"/>
              </a:lnSpc>
              <a:spcBef>
                <a:spcPts val="0"/>
              </a:spcBef>
              <a:spcAft>
                <a:spcPts val="150"/>
              </a:spcAft>
              <a:buClr>
                <a:schemeClr val="bg2"/>
              </a:buClr>
              <a:buFont typeface="Wingdings" pitchFamily="2" charset="2"/>
              <a:buChar char="§"/>
              <a:defRPr lang="en-US" sz="1600" kern="1200">
                <a:solidFill>
                  <a:schemeClr val="accent5"/>
                </a:solidFill>
                <a:latin typeface="Arial" pitchFamily="34" charset="0"/>
                <a:ea typeface="+mn-ea"/>
                <a:cs typeface="Arial" pitchFamily="34" charset="0"/>
              </a:defRPr>
            </a:lvl4pPr>
            <a:lvl5pPr marL="1087438" indent="-173038" algn="l" defTabSz="914400" rtl="0" eaLnBrk="1" latinLnBrk="0" hangingPunct="1">
              <a:lnSpc>
                <a:spcPct val="95000"/>
              </a:lnSpc>
              <a:spcBef>
                <a:spcPts val="0"/>
              </a:spcBef>
              <a:spcAft>
                <a:spcPts val="150"/>
              </a:spcAft>
              <a:buClr>
                <a:schemeClr val="bg2"/>
              </a:buClr>
              <a:buFont typeface="Wingdings" pitchFamily="2" charset="2"/>
              <a:buChar char="§"/>
              <a:defRPr lang="en-US" sz="1600" kern="1200">
                <a:solidFill>
                  <a:schemeClr val="accent5"/>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1600" b="1" dirty="0"/>
              <a:t>License</a:t>
            </a:r>
          </a:p>
        </p:txBody>
      </p:sp>
      <p:sp>
        <p:nvSpPr>
          <p:cNvPr id="4" name="Left Brace 3"/>
          <p:cNvSpPr/>
          <p:nvPr/>
        </p:nvSpPr>
        <p:spPr>
          <a:xfrm>
            <a:off x="2952328" y="1547447"/>
            <a:ext cx="569641" cy="4762919"/>
          </a:xfrm>
          <a:prstGeom prst="leftBrace">
            <a:avLst>
              <a:gd name="adj1" fmla="val 8333"/>
              <a:gd name="adj2" fmla="val 34260"/>
            </a:avLst>
          </a:prstGeom>
          <a:ln w="19050">
            <a:solidFill>
              <a:schemeClr val="tx1"/>
            </a:solidFill>
            <a:headEnd type="none" w="lg" len="lg"/>
            <a:tailEnd type="none"/>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Connector 8"/>
          <p:cNvCxnSpPr/>
          <p:nvPr/>
        </p:nvCxnSpPr>
        <p:spPr>
          <a:xfrm>
            <a:off x="2952328" y="1155559"/>
            <a:ext cx="569641" cy="0"/>
          </a:xfrm>
          <a:prstGeom prst="line">
            <a:avLst/>
          </a:prstGeom>
          <a:ln w="19050">
            <a:solidFill>
              <a:schemeClr val="tx1"/>
            </a:solidFill>
            <a:headEnd type="none" w="lg" len="lg"/>
            <a:tailEnd type="none"/>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0042575"/>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2400" y="142951"/>
            <a:ext cx="11819702" cy="6715049"/>
          </a:xfrm>
          <a:prstGeom prst="rect">
            <a:avLst/>
          </a:prstGeom>
        </p:spPr>
      </p:pic>
    </p:spTree>
    <p:extLst>
      <p:ext uri="{BB962C8B-B14F-4D97-AF65-F5344CB8AC3E}">
        <p14:creationId xmlns:p14="http://schemas.microsoft.com/office/powerpoint/2010/main" val="295607545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057400" y="201641"/>
            <a:ext cx="8020906" cy="6427760"/>
          </a:xfrm>
          <a:prstGeom prst="rect">
            <a:avLst/>
          </a:prstGeom>
          <a:ln>
            <a:noFill/>
          </a:ln>
          <a:effectLst>
            <a:outerShdw blurRad="50800" dist="38100" dir="2700000" algn="tl" rotWithShape="0">
              <a:srgbClr val="000000">
                <a:alpha val="43000"/>
              </a:srgbClr>
            </a:outerShdw>
          </a:effectLst>
        </p:spPr>
      </p:pic>
      <p:sp>
        <p:nvSpPr>
          <p:cNvPr id="3" name="Right Arrow 2"/>
          <p:cNvSpPr/>
          <p:nvPr/>
        </p:nvSpPr>
        <p:spPr>
          <a:xfrm rot="1335464">
            <a:off x="1555587" y="1257318"/>
            <a:ext cx="1499133" cy="461685"/>
          </a:xfrm>
          <a:prstGeom prst="rightArrow">
            <a:avLst/>
          </a:prstGeom>
          <a:solidFill>
            <a:srgbClr val="FFFF00"/>
          </a:solidFill>
          <a:ln>
            <a:solidFill>
              <a:schemeClr val="tx1"/>
            </a:solidFill>
          </a:ln>
          <a:effectLst>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ight Arrow 3"/>
          <p:cNvSpPr/>
          <p:nvPr/>
        </p:nvSpPr>
        <p:spPr>
          <a:xfrm rot="9729736">
            <a:off x="3082680" y="2504514"/>
            <a:ext cx="1499133" cy="461685"/>
          </a:xfrm>
          <a:prstGeom prst="rightArrow">
            <a:avLst/>
          </a:prstGeom>
          <a:solidFill>
            <a:srgbClr val="FFFF00"/>
          </a:solidFill>
          <a:ln>
            <a:solidFill>
              <a:schemeClr val="tx1"/>
            </a:solidFill>
          </a:ln>
          <a:effectLst>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ight Arrow 4"/>
          <p:cNvSpPr/>
          <p:nvPr/>
        </p:nvSpPr>
        <p:spPr>
          <a:xfrm rot="16200000">
            <a:off x="4967677" y="4734592"/>
            <a:ext cx="1499133" cy="461685"/>
          </a:xfrm>
          <a:prstGeom prst="rightArrow">
            <a:avLst/>
          </a:prstGeom>
          <a:solidFill>
            <a:srgbClr val="FFFF00"/>
          </a:solidFill>
          <a:ln>
            <a:solidFill>
              <a:schemeClr val="tx1"/>
            </a:solidFill>
          </a:ln>
          <a:effectLst>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2908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4091" y="2301141"/>
            <a:ext cx="658853" cy="129870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1491" y="719576"/>
            <a:ext cx="4273016" cy="1460319"/>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5849" y="2295581"/>
            <a:ext cx="660318" cy="1301588"/>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4707" y="2295581"/>
            <a:ext cx="660318" cy="1301588"/>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9240" y="2295581"/>
            <a:ext cx="660318" cy="1301588"/>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5839" y="2448590"/>
            <a:ext cx="2253969" cy="507937"/>
          </a:xfrm>
          <a:prstGeom prst="rect">
            <a:avLst/>
          </a:prstGeom>
        </p:spPr>
      </p:pic>
      <p:sp>
        <p:nvSpPr>
          <p:cNvPr id="19" name="TextBox 18"/>
          <p:cNvSpPr txBox="1"/>
          <p:nvPr/>
        </p:nvSpPr>
        <p:spPr>
          <a:xfrm>
            <a:off x="5673772" y="2901610"/>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sp>
        <p:nvSpPr>
          <p:cNvPr id="20" name="Rectangle 19"/>
          <p:cNvSpPr/>
          <p:nvPr/>
        </p:nvSpPr>
        <p:spPr>
          <a:xfrm>
            <a:off x="4371636" y="4006506"/>
            <a:ext cx="3084452" cy="2031325"/>
          </a:xfrm>
          <a:prstGeom prst="rect">
            <a:avLst/>
          </a:prstGeom>
        </p:spPr>
        <p:txBody>
          <a:bodyPr wrap="square">
            <a:spAutoFit/>
          </a:bodyPr>
          <a:lstStyle/>
          <a:p>
            <a:r>
              <a:rPr lang="en-US" b="1" dirty="0"/>
              <a:t>What is it?</a:t>
            </a:r>
          </a:p>
          <a:p>
            <a:pPr marL="285750" indent="-285750">
              <a:buFont typeface="Arial" pitchFamily="34" charset="0"/>
              <a:buChar char="•"/>
            </a:pPr>
            <a:endParaRPr lang="en-US" dirty="0"/>
          </a:p>
          <a:p>
            <a:pPr marL="285750" indent="-285750">
              <a:buFont typeface="Arial" pitchFamily="34" charset="0"/>
              <a:buChar char="•"/>
            </a:pPr>
            <a:r>
              <a:rPr lang="en-US" dirty="0"/>
              <a:t>Licenses</a:t>
            </a:r>
          </a:p>
          <a:p>
            <a:pPr marL="285750" indent="-285750">
              <a:buFont typeface="Arial" pitchFamily="34" charset="0"/>
              <a:buChar char="•"/>
            </a:pPr>
            <a:r>
              <a:rPr lang="en-US" dirty="0"/>
              <a:t>Notice documents</a:t>
            </a:r>
          </a:p>
          <a:p>
            <a:pPr marL="285750" indent="-285750">
              <a:buFont typeface="Arial" pitchFamily="34" charset="0"/>
              <a:buChar char="•"/>
            </a:pPr>
            <a:r>
              <a:rPr lang="en-US" dirty="0"/>
              <a:t>FAQs</a:t>
            </a:r>
          </a:p>
          <a:p>
            <a:pPr marL="285750" indent="-285750">
              <a:buFont typeface="Arial" pitchFamily="34" charset="0"/>
              <a:buChar char="•"/>
            </a:pPr>
            <a:r>
              <a:rPr lang="en-US" dirty="0"/>
              <a:t>Terms of Use</a:t>
            </a:r>
          </a:p>
          <a:p>
            <a:endParaRPr lang="en-US" dirty="0"/>
          </a:p>
        </p:txBody>
      </p:sp>
      <p:sp>
        <p:nvSpPr>
          <p:cNvPr id="21" name="TextBox 20"/>
          <p:cNvSpPr txBox="1"/>
          <p:nvPr/>
        </p:nvSpPr>
        <p:spPr>
          <a:xfrm>
            <a:off x="4173337" y="1348900"/>
            <a:ext cx="3552159" cy="830995"/>
          </a:xfrm>
          <a:prstGeom prst="rect">
            <a:avLst/>
          </a:prstGeom>
          <a:noFill/>
        </p:spPr>
        <p:txBody>
          <a:bodyPr wrap="square" lIns="91436" tIns="45719" rIns="91436" bIns="45719" rtlCol="0">
            <a:spAutoFit/>
          </a:bodyPr>
          <a:lstStyle/>
          <a:p>
            <a:pPr algn="ctr"/>
            <a:r>
              <a:rPr lang="en-US" sz="2400" b="1" dirty="0">
                <a:solidFill>
                  <a:srgbClr val="808080"/>
                </a:solidFill>
              </a:rPr>
              <a:t>Initiate an Open Source Review </a:t>
            </a:r>
          </a:p>
        </p:txBody>
      </p:sp>
      <p:grpSp>
        <p:nvGrpSpPr>
          <p:cNvPr id="22" name="Group 21"/>
          <p:cNvGrpSpPr/>
          <p:nvPr/>
        </p:nvGrpSpPr>
        <p:grpSpPr>
          <a:xfrm>
            <a:off x="1971282" y="2301141"/>
            <a:ext cx="1328753" cy="1212408"/>
            <a:chOff x="455890" y="2412353"/>
            <a:chExt cx="1328753" cy="1212408"/>
          </a:xfrm>
        </p:grpSpPr>
        <p:grpSp>
          <p:nvGrpSpPr>
            <p:cNvPr id="23" name="Group 22"/>
            <p:cNvGrpSpPr/>
            <p:nvPr/>
          </p:nvGrpSpPr>
          <p:grpSpPr>
            <a:xfrm>
              <a:off x="455890" y="2412353"/>
              <a:ext cx="1328753" cy="771113"/>
              <a:chOff x="455890" y="2412353"/>
              <a:chExt cx="1328753" cy="771113"/>
            </a:xfrm>
          </p:grpSpPr>
          <p:sp>
            <p:nvSpPr>
              <p:cNvPr id="25" name="TextBox 24"/>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26" name="TextBox 25"/>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24" name="TextBox 23"/>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sp>
        <p:nvSpPr>
          <p:cNvPr id="27" name="TextBox 26"/>
          <p:cNvSpPr txBox="1"/>
          <p:nvPr/>
        </p:nvSpPr>
        <p:spPr>
          <a:xfrm>
            <a:off x="7953923" y="3637100"/>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8" name="TextBox 27"/>
          <p:cNvSpPr txBox="1"/>
          <p:nvPr/>
        </p:nvSpPr>
        <p:spPr>
          <a:xfrm>
            <a:off x="8580172" y="3621643"/>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9" name="TextBox 28"/>
          <p:cNvSpPr txBox="1"/>
          <p:nvPr/>
        </p:nvSpPr>
        <p:spPr>
          <a:xfrm>
            <a:off x="9234551" y="3621643"/>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
        <p:nvSpPr>
          <p:cNvPr id="2" name="Title 1"/>
          <p:cNvSpPr>
            <a:spLocks noGrp="1"/>
          </p:cNvSpPr>
          <p:nvPr>
            <p:ph type="title"/>
          </p:nvPr>
        </p:nvSpPr>
        <p:spPr/>
        <p:txBody>
          <a:bodyPr/>
          <a:lstStyle/>
          <a:p>
            <a:endParaRPr lang="en-US"/>
          </a:p>
        </p:txBody>
      </p:sp>
      <p:sp>
        <p:nvSpPr>
          <p:cNvPr id="9" name="Content Placeholder 8"/>
          <p:cNvSpPr>
            <a:spLocks noGrp="1"/>
          </p:cNvSpPr>
          <p:nvPr>
            <p:ph idx="1"/>
          </p:nvPr>
        </p:nvSpPr>
        <p:spPr/>
        <p:txBody>
          <a:bodyPr/>
          <a:lstStyle/>
          <a:p>
            <a:endParaRPr lang="en-US"/>
          </a:p>
        </p:txBody>
      </p:sp>
    </p:spTree>
    <p:extLst>
      <p:ext uri="{BB962C8B-B14F-4D97-AF65-F5344CB8AC3E}">
        <p14:creationId xmlns:p14="http://schemas.microsoft.com/office/powerpoint/2010/main" val="1046968840"/>
      </p:ext>
    </p:extLst>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1825" y="2301141"/>
            <a:ext cx="658853" cy="129870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9225" y="719576"/>
            <a:ext cx="4273016" cy="1460319"/>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3583" y="2295581"/>
            <a:ext cx="660318" cy="1301588"/>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2441" y="2295581"/>
            <a:ext cx="660318" cy="1301588"/>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974" y="2295581"/>
            <a:ext cx="660318" cy="1301588"/>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3573" y="2448590"/>
            <a:ext cx="2253969" cy="507937"/>
          </a:xfrm>
          <a:prstGeom prst="rect">
            <a:avLst/>
          </a:prstGeom>
        </p:spPr>
      </p:pic>
      <p:sp>
        <p:nvSpPr>
          <p:cNvPr id="19" name="TextBox 18"/>
          <p:cNvSpPr txBox="1"/>
          <p:nvPr/>
        </p:nvSpPr>
        <p:spPr>
          <a:xfrm>
            <a:off x="5671506" y="2901610"/>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sp>
        <p:nvSpPr>
          <p:cNvPr id="21" name="Rectangle 20"/>
          <p:cNvSpPr/>
          <p:nvPr/>
        </p:nvSpPr>
        <p:spPr>
          <a:xfrm>
            <a:off x="4381479" y="4015569"/>
            <a:ext cx="3188807" cy="2308324"/>
          </a:xfrm>
          <a:prstGeom prst="rect">
            <a:avLst/>
          </a:prstGeom>
        </p:spPr>
        <p:txBody>
          <a:bodyPr wrap="square">
            <a:spAutoFit/>
          </a:bodyPr>
          <a:lstStyle/>
          <a:p>
            <a:r>
              <a:rPr lang="en-US" b="1" dirty="0"/>
              <a:t>What is it?</a:t>
            </a:r>
          </a:p>
          <a:p>
            <a:pPr marL="285750" indent="-285750">
              <a:buFont typeface="Arial" pitchFamily="34" charset="0"/>
              <a:buChar char="•"/>
            </a:pPr>
            <a:endParaRPr lang="en-US" dirty="0"/>
          </a:p>
          <a:p>
            <a:pPr marL="285750" indent="-285750">
              <a:buFont typeface="Arial" pitchFamily="34" charset="0"/>
              <a:buChar char="•"/>
            </a:pPr>
            <a:r>
              <a:rPr lang="en-US" dirty="0"/>
              <a:t>Licenses</a:t>
            </a:r>
          </a:p>
          <a:p>
            <a:pPr marL="285750" indent="-285750">
              <a:buFont typeface="Arial" pitchFamily="34" charset="0"/>
              <a:buChar char="•"/>
            </a:pPr>
            <a:r>
              <a:rPr lang="en-US" dirty="0"/>
              <a:t>Notice documents</a:t>
            </a:r>
          </a:p>
          <a:p>
            <a:pPr marL="285750" indent="-285750">
              <a:buFont typeface="Arial" pitchFamily="34" charset="0"/>
              <a:buChar char="•"/>
            </a:pPr>
            <a:r>
              <a:rPr lang="en-US" dirty="0"/>
              <a:t>FAQs</a:t>
            </a:r>
          </a:p>
          <a:p>
            <a:pPr marL="285750" indent="-285750">
              <a:buFont typeface="Arial" pitchFamily="34" charset="0"/>
              <a:buChar char="•"/>
            </a:pPr>
            <a:r>
              <a:rPr lang="en-US" dirty="0"/>
              <a:t>Terms of Use</a:t>
            </a:r>
          </a:p>
          <a:p>
            <a:pPr marL="285750" indent="-285750">
              <a:buFont typeface="Arial" pitchFamily="34" charset="0"/>
              <a:buChar char="•"/>
            </a:pPr>
            <a:r>
              <a:rPr lang="en-US" dirty="0"/>
              <a:t>Origins of project materials</a:t>
            </a:r>
            <a:endParaRPr lang="en-US" sz="2000" b="1" dirty="0"/>
          </a:p>
          <a:p>
            <a:endParaRPr lang="en-US" dirty="0"/>
          </a:p>
        </p:txBody>
      </p:sp>
      <p:sp>
        <p:nvSpPr>
          <p:cNvPr id="20" name="TextBox 19"/>
          <p:cNvSpPr txBox="1"/>
          <p:nvPr/>
        </p:nvSpPr>
        <p:spPr>
          <a:xfrm>
            <a:off x="4173337" y="1348900"/>
            <a:ext cx="3552159" cy="830995"/>
          </a:xfrm>
          <a:prstGeom prst="rect">
            <a:avLst/>
          </a:prstGeom>
          <a:noFill/>
        </p:spPr>
        <p:txBody>
          <a:bodyPr wrap="square" lIns="91436" tIns="45719" rIns="91436" bIns="45719" rtlCol="0">
            <a:spAutoFit/>
          </a:bodyPr>
          <a:lstStyle/>
          <a:p>
            <a:pPr algn="ctr"/>
            <a:r>
              <a:rPr lang="en-US" sz="2400" b="1" dirty="0">
                <a:solidFill>
                  <a:srgbClr val="808080"/>
                </a:solidFill>
              </a:rPr>
              <a:t>Initiate an Open Source Review </a:t>
            </a:r>
          </a:p>
        </p:txBody>
      </p:sp>
      <p:sp>
        <p:nvSpPr>
          <p:cNvPr id="2" name="TextBox 1"/>
          <p:cNvSpPr txBox="1"/>
          <p:nvPr/>
        </p:nvSpPr>
        <p:spPr>
          <a:xfrm>
            <a:off x="8405130" y="4255185"/>
            <a:ext cx="3112372" cy="2068562"/>
          </a:xfrm>
          <a:prstGeom prst="rect">
            <a:avLst/>
          </a:prstGeom>
          <a:noFill/>
        </p:spPr>
        <p:txBody>
          <a:bodyPr wrap="none" rtlCol="0">
            <a:noAutofit/>
          </a:bodyPr>
          <a:lstStyle/>
          <a:p>
            <a:pPr marL="285750" indent="-285750">
              <a:buFont typeface="Arial" pitchFamily="34" charset="0"/>
              <a:buChar char="•"/>
            </a:pPr>
            <a:r>
              <a:rPr lang="en-US" dirty="0"/>
              <a:t>Author</a:t>
            </a:r>
          </a:p>
          <a:p>
            <a:pPr marL="285750" indent="-285750">
              <a:buFont typeface="Arial" pitchFamily="34" charset="0"/>
              <a:buChar char="•"/>
            </a:pPr>
            <a:r>
              <a:rPr lang="en-US" dirty="0"/>
              <a:t>Site where found</a:t>
            </a:r>
          </a:p>
          <a:p>
            <a:pPr marL="285750" indent="-285750">
              <a:buFont typeface="Arial" pitchFamily="34" charset="0"/>
              <a:buChar char="•"/>
            </a:pPr>
            <a:r>
              <a:rPr lang="en-US" dirty="0"/>
              <a:t>When created</a:t>
            </a:r>
          </a:p>
          <a:p>
            <a:pPr marL="285750" indent="-285750">
              <a:buFont typeface="Arial" pitchFamily="34" charset="0"/>
              <a:buChar char="•"/>
            </a:pPr>
            <a:r>
              <a:rPr lang="en-US" dirty="0"/>
              <a:t>Which project </a:t>
            </a:r>
          </a:p>
          <a:p>
            <a:pPr marL="285750" indent="-285750">
              <a:buFont typeface="Arial" pitchFamily="34" charset="0"/>
              <a:buChar char="•"/>
            </a:pPr>
            <a:r>
              <a:rPr lang="en-US" dirty="0"/>
              <a:t>Hosting site, URL</a:t>
            </a:r>
          </a:p>
          <a:p>
            <a:pPr marL="285750" indent="-285750">
              <a:buFont typeface="Arial" pitchFamily="34" charset="0"/>
              <a:buChar char="•"/>
            </a:pPr>
            <a:r>
              <a:rPr lang="en-US" dirty="0"/>
              <a:t>How the files were created</a:t>
            </a:r>
          </a:p>
          <a:p>
            <a:pPr marL="285750" indent="-285750">
              <a:buFont typeface="Arial" pitchFamily="34" charset="0"/>
              <a:buChar char="•"/>
            </a:pPr>
            <a:r>
              <a:rPr lang="en-US" dirty="0"/>
              <a:t>Tools used to create files</a:t>
            </a:r>
          </a:p>
        </p:txBody>
      </p:sp>
      <p:grpSp>
        <p:nvGrpSpPr>
          <p:cNvPr id="22" name="Group 21"/>
          <p:cNvGrpSpPr/>
          <p:nvPr/>
        </p:nvGrpSpPr>
        <p:grpSpPr>
          <a:xfrm>
            <a:off x="1971282" y="2301141"/>
            <a:ext cx="1328753" cy="1212408"/>
            <a:chOff x="455890" y="2412353"/>
            <a:chExt cx="1328753" cy="1212408"/>
          </a:xfrm>
        </p:grpSpPr>
        <p:grpSp>
          <p:nvGrpSpPr>
            <p:cNvPr id="23" name="Group 22"/>
            <p:cNvGrpSpPr/>
            <p:nvPr/>
          </p:nvGrpSpPr>
          <p:grpSpPr>
            <a:xfrm>
              <a:off x="455890" y="2412353"/>
              <a:ext cx="1328753" cy="771113"/>
              <a:chOff x="455890" y="2412353"/>
              <a:chExt cx="1328753" cy="771113"/>
            </a:xfrm>
          </p:grpSpPr>
          <p:sp>
            <p:nvSpPr>
              <p:cNvPr id="25" name="TextBox 24"/>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26" name="TextBox 25"/>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24" name="TextBox 23"/>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sp>
        <p:nvSpPr>
          <p:cNvPr id="27" name="TextBox 26"/>
          <p:cNvSpPr txBox="1"/>
          <p:nvPr/>
        </p:nvSpPr>
        <p:spPr>
          <a:xfrm>
            <a:off x="7953923" y="3637100"/>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8" name="TextBox 27"/>
          <p:cNvSpPr txBox="1"/>
          <p:nvPr/>
        </p:nvSpPr>
        <p:spPr>
          <a:xfrm>
            <a:off x="8580172" y="3621643"/>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9" name="TextBox 28"/>
          <p:cNvSpPr txBox="1"/>
          <p:nvPr/>
        </p:nvSpPr>
        <p:spPr>
          <a:xfrm>
            <a:off x="9234551" y="3621643"/>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
        <p:nvSpPr>
          <p:cNvPr id="9" name="Title 8"/>
          <p:cNvSpPr>
            <a:spLocks noGrp="1"/>
          </p:cNvSpPr>
          <p:nvPr>
            <p:ph type="title"/>
          </p:nvPr>
        </p:nvSpPr>
        <p:spPr/>
        <p:txBody>
          <a:bodyPr/>
          <a:lstStyle/>
          <a:p>
            <a:endParaRPr lang="en-US"/>
          </a:p>
        </p:txBody>
      </p:sp>
      <p:sp>
        <p:nvSpPr>
          <p:cNvPr id="10" name="Content Placeholder 9"/>
          <p:cNvSpPr>
            <a:spLocks noGrp="1"/>
          </p:cNvSpPr>
          <p:nvPr>
            <p:ph idx="1"/>
          </p:nvPr>
        </p:nvSpPr>
        <p:spPr/>
        <p:txBody>
          <a:bodyPr/>
          <a:lstStyle/>
          <a:p>
            <a:endParaRPr lang="en-US"/>
          </a:p>
        </p:txBody>
      </p:sp>
    </p:spTree>
    <p:extLst>
      <p:ext uri="{BB962C8B-B14F-4D97-AF65-F5344CB8AC3E}">
        <p14:creationId xmlns:p14="http://schemas.microsoft.com/office/powerpoint/2010/main" val="1005916805"/>
      </p:ext>
    </p:extLst>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Box 7"/>
          <p:cNvSpPr txBox="1"/>
          <p:nvPr/>
        </p:nvSpPr>
        <p:spPr>
          <a:xfrm>
            <a:off x="3429000" y="2305617"/>
            <a:ext cx="5334000" cy="2246769"/>
          </a:xfrm>
          <a:prstGeom prst="rect">
            <a:avLst/>
          </a:prstGeom>
          <a:noFill/>
        </p:spPr>
        <p:txBody>
          <a:bodyPr wrap="square" rtlCol="0">
            <a:spAutoFit/>
          </a:bodyPr>
          <a:lstStyle/>
          <a:p>
            <a:r>
              <a:rPr lang="en-US" sz="2800" dirty="0">
                <a:solidFill>
                  <a:schemeClr val="bg1">
                    <a:lumMod val="50000"/>
                  </a:schemeClr>
                </a:solidFill>
              </a:rPr>
              <a:t>What is it?</a:t>
            </a:r>
          </a:p>
          <a:p>
            <a:pPr marL="457200" indent="-457200">
              <a:buFont typeface="Arial" pitchFamily="34" charset="0"/>
              <a:buChar char="•"/>
            </a:pPr>
            <a:endParaRPr lang="en-US" sz="2800" dirty="0">
              <a:solidFill>
                <a:prstClr val="black"/>
              </a:solidFill>
            </a:endParaRPr>
          </a:p>
          <a:p>
            <a:r>
              <a:rPr lang="en-US" sz="2800" b="1" dirty="0">
                <a:solidFill>
                  <a:prstClr val="black"/>
                </a:solidFill>
              </a:rPr>
              <a:t>How do you want to use it?</a:t>
            </a:r>
          </a:p>
          <a:p>
            <a:pPr marL="457200" indent="-457200">
              <a:buFont typeface="Arial" pitchFamily="34" charset="0"/>
              <a:buChar char="•"/>
            </a:pPr>
            <a:endParaRPr lang="en-US" sz="2800" dirty="0">
              <a:solidFill>
                <a:prstClr val="black"/>
              </a:solidFill>
            </a:endParaRPr>
          </a:p>
          <a:p>
            <a:r>
              <a:rPr lang="en-US" sz="2800" dirty="0">
                <a:solidFill>
                  <a:prstClr val="black"/>
                </a:solidFill>
              </a:rPr>
              <a:t>Who gets it and how?</a:t>
            </a:r>
          </a:p>
        </p:txBody>
      </p:sp>
      <p:sp>
        <p:nvSpPr>
          <p:cNvPr id="9" name="Rectangle 8"/>
          <p:cNvSpPr>
            <a:spLocks noChangeAspect="1"/>
          </p:cNvSpPr>
          <p:nvPr/>
        </p:nvSpPr>
        <p:spPr>
          <a:xfrm>
            <a:off x="2704124" y="2349060"/>
            <a:ext cx="457200" cy="457200"/>
          </a:xfrm>
          <a:prstGeom prst="rect">
            <a:avLst/>
          </a:prstGeom>
          <a:solidFill>
            <a:schemeClr val="bg1"/>
          </a:solidFill>
          <a:ln>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a:spLocks noChangeAspect="1"/>
          </p:cNvSpPr>
          <p:nvPr/>
        </p:nvSpPr>
        <p:spPr>
          <a:xfrm>
            <a:off x="2704124" y="3243844"/>
            <a:ext cx="457200" cy="457200"/>
          </a:xfrm>
          <a:prstGeom prst="rect">
            <a:avLst/>
          </a:prstGeom>
          <a:solidFill>
            <a:schemeClr val="bg1"/>
          </a:solidFill>
          <a:ln>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a:spLocks noChangeAspect="1"/>
          </p:cNvSpPr>
          <p:nvPr/>
        </p:nvSpPr>
        <p:spPr>
          <a:xfrm>
            <a:off x="2704124" y="4073085"/>
            <a:ext cx="457200" cy="457200"/>
          </a:xfrm>
          <a:prstGeom prst="rect">
            <a:avLst/>
          </a:prstGeom>
          <a:solidFill>
            <a:schemeClr val="bg1"/>
          </a:solidFill>
          <a:ln>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12" name="Picture 2" descr="C:\Users\c_rlucas\AppData\Local\Microsoft\Windows\Temporary Internet Files\Content.IE5\7Y8CN4SF\MC900434665[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7953" y="2287156"/>
            <a:ext cx="491017" cy="45187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756925" y="1059036"/>
            <a:ext cx="6324600" cy="646331"/>
          </a:xfrm>
          <a:prstGeom prst="rect">
            <a:avLst/>
          </a:prstGeom>
          <a:noFill/>
        </p:spPr>
        <p:txBody>
          <a:bodyPr wrap="square" rtlCol="0">
            <a:spAutoFit/>
          </a:bodyPr>
          <a:lstStyle/>
          <a:p>
            <a:r>
              <a:rPr lang="en-US" sz="3600" u="sng" dirty="0"/>
              <a:t>Develop a description</a:t>
            </a:r>
          </a:p>
        </p:txBody>
      </p:sp>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5786850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Patents - Excluded Subject Matter</a:t>
            </a:r>
          </a:p>
        </p:txBody>
      </p:sp>
      <p:sp>
        <p:nvSpPr>
          <p:cNvPr id="3" name="Rectangle 2"/>
          <p:cNvSpPr/>
          <p:nvPr/>
        </p:nvSpPr>
        <p:spPr>
          <a:xfrm>
            <a:off x="9220201" y="1752600"/>
            <a:ext cx="1564531" cy="369332"/>
          </a:xfrm>
          <a:prstGeom prst="rect">
            <a:avLst/>
          </a:prstGeom>
        </p:spPr>
        <p:txBody>
          <a:bodyPr wrap="none">
            <a:spAutoFit/>
          </a:bodyPr>
          <a:lstStyle/>
          <a:p>
            <a:r>
              <a:rPr lang="en-GB" dirty="0"/>
              <a:t>Laws of nature</a:t>
            </a:r>
          </a:p>
        </p:txBody>
      </p:sp>
      <p:sp>
        <p:nvSpPr>
          <p:cNvPr id="4" name="Rectangle 3"/>
          <p:cNvSpPr/>
          <p:nvPr/>
        </p:nvSpPr>
        <p:spPr>
          <a:xfrm>
            <a:off x="8534400" y="4343400"/>
            <a:ext cx="2753140" cy="369332"/>
          </a:xfrm>
          <a:prstGeom prst="rect">
            <a:avLst/>
          </a:prstGeom>
        </p:spPr>
        <p:txBody>
          <a:bodyPr wrap="square">
            <a:spAutoFit/>
          </a:bodyPr>
          <a:lstStyle/>
          <a:p>
            <a:r>
              <a:rPr lang="en-GB" dirty="0"/>
              <a:t>Physical phenomena</a:t>
            </a:r>
          </a:p>
        </p:txBody>
      </p:sp>
      <p:sp>
        <p:nvSpPr>
          <p:cNvPr id="5" name="Rectangle 4"/>
          <p:cNvSpPr/>
          <p:nvPr/>
        </p:nvSpPr>
        <p:spPr>
          <a:xfrm>
            <a:off x="5867401" y="1828800"/>
            <a:ext cx="1507079" cy="369332"/>
          </a:xfrm>
          <a:prstGeom prst="rect">
            <a:avLst/>
          </a:prstGeom>
        </p:spPr>
        <p:txBody>
          <a:bodyPr wrap="none">
            <a:spAutoFit/>
          </a:bodyPr>
          <a:lstStyle/>
          <a:p>
            <a:r>
              <a:rPr lang="en-GB" dirty="0"/>
              <a:t>Abstract ideas</a:t>
            </a:r>
          </a:p>
        </p:txBody>
      </p:sp>
      <p:sp>
        <p:nvSpPr>
          <p:cNvPr id="7" name="Rectangle 6"/>
          <p:cNvSpPr/>
          <p:nvPr/>
        </p:nvSpPr>
        <p:spPr>
          <a:xfrm>
            <a:off x="457200" y="1600200"/>
            <a:ext cx="4022472" cy="923330"/>
          </a:xfrm>
          <a:prstGeom prst="rect">
            <a:avLst/>
          </a:prstGeom>
        </p:spPr>
        <p:txBody>
          <a:bodyPr wrap="square">
            <a:spAutoFit/>
          </a:bodyPr>
          <a:lstStyle/>
          <a:p>
            <a:r>
              <a:rPr lang="en-GB" dirty="0"/>
              <a:t>Literary, dramatic, musical, and artistic works (these can be protected by Copyright)</a:t>
            </a:r>
          </a:p>
        </p:txBody>
      </p:sp>
      <p:sp>
        <p:nvSpPr>
          <p:cNvPr id="10" name="Rectangle 9"/>
          <p:cNvSpPr/>
          <p:nvPr/>
        </p:nvSpPr>
        <p:spPr>
          <a:xfrm>
            <a:off x="457201" y="5181601"/>
            <a:ext cx="3040459" cy="646331"/>
          </a:xfrm>
          <a:prstGeom prst="rect">
            <a:avLst/>
          </a:prstGeom>
        </p:spPr>
        <p:txBody>
          <a:bodyPr wrap="square">
            <a:spAutoFit/>
          </a:bodyPr>
          <a:lstStyle/>
          <a:p>
            <a:r>
              <a:rPr lang="en-GB" dirty="0"/>
              <a:t>Inventions which are offensive to public morality</a:t>
            </a:r>
          </a:p>
        </p:txBody>
      </p:sp>
      <p:sp>
        <p:nvSpPr>
          <p:cNvPr id="12" name="Rectangle 11"/>
          <p:cNvSpPr/>
          <p:nvPr/>
        </p:nvSpPr>
        <p:spPr>
          <a:xfrm>
            <a:off x="2957590" y="3154741"/>
            <a:ext cx="6173431" cy="1384995"/>
          </a:xfrm>
          <a:prstGeom prst="rect">
            <a:avLst/>
          </a:prstGeom>
        </p:spPr>
        <p:txBody>
          <a:bodyPr wrap="square">
            <a:spAutoFit/>
          </a:bodyPr>
          <a:lstStyle/>
          <a:p>
            <a:r>
              <a:rPr lang="en-GB" i="1" dirty="0">
                <a:solidFill>
                  <a:schemeClr val="accent1"/>
                </a:solidFill>
              </a:rPr>
              <a:t>Scheme, rule or method for performing a mental act, playing a game or doing business, or </a:t>
            </a:r>
          </a:p>
          <a:p>
            <a:pPr algn="ctr"/>
            <a:r>
              <a:rPr lang="en-GB" sz="2400" b="1" i="1" dirty="0">
                <a:solidFill>
                  <a:schemeClr val="accent1"/>
                </a:solidFill>
              </a:rPr>
              <a:t>a program for a computer</a:t>
            </a:r>
          </a:p>
          <a:p>
            <a:pPr algn="ctr"/>
            <a:r>
              <a:rPr lang="en-GB" sz="2400" b="1" i="1" dirty="0">
                <a:solidFill>
                  <a:schemeClr val="accent1"/>
                </a:solidFill>
              </a:rPr>
              <a:t>As such</a:t>
            </a:r>
          </a:p>
        </p:txBody>
      </p:sp>
      <p:sp>
        <p:nvSpPr>
          <p:cNvPr id="13" name="Rectangle 12"/>
          <p:cNvSpPr/>
          <p:nvPr/>
        </p:nvSpPr>
        <p:spPr>
          <a:xfrm>
            <a:off x="4572000" y="5562601"/>
            <a:ext cx="1782604" cy="646331"/>
          </a:xfrm>
          <a:prstGeom prst="rect">
            <a:avLst/>
          </a:prstGeom>
        </p:spPr>
        <p:txBody>
          <a:bodyPr wrap="none">
            <a:spAutoFit/>
          </a:bodyPr>
          <a:lstStyle/>
          <a:p>
            <a:r>
              <a:rPr lang="en-GB" dirty="0"/>
              <a:t>The presentation</a:t>
            </a:r>
          </a:p>
          <a:p>
            <a:r>
              <a:rPr lang="en-GB" dirty="0"/>
              <a:t>of information</a:t>
            </a:r>
          </a:p>
        </p:txBody>
      </p:sp>
      <p:sp>
        <p:nvSpPr>
          <p:cNvPr id="14" name="Rectangle 13"/>
          <p:cNvSpPr/>
          <p:nvPr/>
        </p:nvSpPr>
        <p:spPr>
          <a:xfrm>
            <a:off x="7924801" y="5410201"/>
            <a:ext cx="2277931" cy="646331"/>
          </a:xfrm>
          <a:prstGeom prst="rect">
            <a:avLst/>
          </a:prstGeom>
        </p:spPr>
        <p:txBody>
          <a:bodyPr wrap="none">
            <a:spAutoFit/>
          </a:bodyPr>
          <a:lstStyle/>
          <a:p>
            <a:r>
              <a:rPr lang="en-GB" dirty="0"/>
              <a:t>Methods of treatment</a:t>
            </a:r>
          </a:p>
          <a:p>
            <a:r>
              <a:rPr lang="en-GB" dirty="0"/>
              <a:t>or diagnosis</a:t>
            </a:r>
          </a:p>
        </p:txBody>
      </p:sp>
    </p:spTree>
    <p:extLst>
      <p:ext uri="{BB962C8B-B14F-4D97-AF65-F5344CB8AC3E}">
        <p14:creationId xmlns:p14="http://schemas.microsoft.com/office/powerpoint/2010/main" val="103977404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you want to use it?</a:t>
            </a:r>
          </a:p>
        </p:txBody>
      </p:sp>
      <p:sp>
        <p:nvSpPr>
          <p:cNvPr id="3" name="Text Placeholder 2"/>
          <p:cNvSpPr>
            <a:spLocks noGrp="1"/>
          </p:cNvSpPr>
          <p:nvPr>
            <p:ph type="body" sz="quarter" idx="13"/>
          </p:nvPr>
        </p:nvSpPr>
        <p:spPr>
          <a:xfrm>
            <a:off x="442354" y="1094529"/>
            <a:ext cx="11190701" cy="5280787"/>
          </a:xfrm>
        </p:spPr>
        <p:txBody>
          <a:bodyPr/>
          <a:lstStyle/>
          <a:p>
            <a:pPr marL="0" indent="0"/>
            <a:r>
              <a:rPr lang="en-US" dirty="0"/>
              <a:t>Are you creating a derivative work?</a:t>
            </a:r>
          </a:p>
          <a:p>
            <a:pPr marL="342900" indent="-342900">
              <a:buFont typeface="Arial"/>
              <a:buChar char="•"/>
            </a:pPr>
            <a:r>
              <a:rPr lang="en-US" dirty="0"/>
              <a:t>Incorporation</a:t>
            </a:r>
          </a:p>
          <a:p>
            <a:pPr marL="342900" indent="-342900">
              <a:buFont typeface="Arial"/>
              <a:buChar char="•"/>
            </a:pPr>
            <a:r>
              <a:rPr lang="en-US" dirty="0"/>
              <a:t>Modification</a:t>
            </a:r>
          </a:p>
          <a:p>
            <a:pPr marL="342900" indent="-342900">
              <a:buFont typeface="Arial"/>
              <a:buChar char="•"/>
            </a:pPr>
            <a:r>
              <a:rPr lang="en-US" dirty="0"/>
              <a:t>Translation</a:t>
            </a:r>
          </a:p>
          <a:p>
            <a:pPr marL="342900" indent="-342900">
              <a:buFont typeface="Arial"/>
              <a:buChar char="•"/>
            </a:pPr>
            <a:r>
              <a:rPr lang="en-US" dirty="0"/>
              <a:t>Linking</a:t>
            </a:r>
          </a:p>
          <a:p>
            <a:pPr marL="285750" indent="-285750">
              <a:buFont typeface="Arial" pitchFamily="34" charset="0"/>
              <a:buChar char="•"/>
            </a:pPr>
            <a:endParaRPr lang="en-US" dirty="0"/>
          </a:p>
          <a:p>
            <a:pPr marL="285750" indent="-285750">
              <a:buFont typeface="Arial" pitchFamily="34" charset="0"/>
              <a:buChar char="•"/>
            </a:pPr>
            <a:endParaRPr lang="en-US" b="1" dirty="0"/>
          </a:p>
          <a:p>
            <a:endParaRPr lang="en-US" dirty="0"/>
          </a:p>
        </p:txBody>
      </p:sp>
    </p:spTree>
    <p:extLst>
      <p:ext uri="{BB962C8B-B14F-4D97-AF65-F5344CB8AC3E}">
        <p14:creationId xmlns:p14="http://schemas.microsoft.com/office/powerpoint/2010/main" val="1242607171"/>
      </p:ext>
    </p:extLst>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Does your work incorporate all or part of a work?</a:t>
            </a:r>
            <a:br>
              <a:rPr lang="en-US" dirty="0"/>
            </a:br>
            <a:endParaRPr lang="en-US" dirty="0"/>
          </a:p>
        </p:txBody>
      </p:sp>
      <p:sp>
        <p:nvSpPr>
          <p:cNvPr id="3" name="TextBox 2"/>
          <p:cNvSpPr txBox="1"/>
          <p:nvPr/>
        </p:nvSpPr>
        <p:spPr>
          <a:xfrm>
            <a:off x="520538" y="3540461"/>
            <a:ext cx="2057400" cy="2677656"/>
          </a:xfrm>
          <a:prstGeom prst="rect">
            <a:avLst/>
          </a:prstGeom>
          <a:noFill/>
        </p:spPr>
        <p:txBody>
          <a:bodyPr wrap="square" rtlCol="0">
            <a:spAutoFit/>
          </a:bodyPr>
          <a:lstStyle/>
          <a:p>
            <a:r>
              <a:rPr lang="en-US" sz="2400" dirty="0"/>
              <a:t>Examples:</a:t>
            </a:r>
          </a:p>
          <a:p>
            <a:pPr marL="342900" indent="-342900">
              <a:buFont typeface="Arial" pitchFamily="34" charset="0"/>
              <a:buChar char="•"/>
            </a:pPr>
            <a:r>
              <a:rPr lang="en-US" sz="2400" dirty="0"/>
              <a:t>Integrating</a:t>
            </a:r>
          </a:p>
          <a:p>
            <a:pPr marL="342900" indent="-342900">
              <a:buFont typeface="Arial" pitchFamily="34" charset="0"/>
              <a:buChar char="•"/>
            </a:pPr>
            <a:r>
              <a:rPr lang="en-US" sz="2400" dirty="0"/>
              <a:t>Merging</a:t>
            </a:r>
          </a:p>
          <a:p>
            <a:pPr marL="342900" indent="-342900">
              <a:buFont typeface="Arial" pitchFamily="34" charset="0"/>
              <a:buChar char="•"/>
            </a:pPr>
            <a:r>
              <a:rPr lang="en-US" sz="2400" dirty="0"/>
              <a:t>Pasting</a:t>
            </a:r>
          </a:p>
          <a:p>
            <a:pPr marL="342900" indent="-342900">
              <a:buFont typeface="Arial" pitchFamily="34" charset="0"/>
              <a:buChar char="•"/>
            </a:pPr>
            <a:r>
              <a:rPr lang="en-US" sz="2400" dirty="0"/>
              <a:t>Adapting</a:t>
            </a:r>
          </a:p>
          <a:p>
            <a:pPr marL="342900" indent="-342900">
              <a:buFont typeface="Arial" pitchFamily="34" charset="0"/>
              <a:buChar char="•"/>
            </a:pPr>
            <a:r>
              <a:rPr lang="en-US" sz="2400" dirty="0"/>
              <a:t>Inserting</a:t>
            </a:r>
          </a:p>
          <a:p>
            <a:endParaRPr lang="en-US"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5462" y="1067800"/>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090520966"/>
      </p:ext>
    </p:extLst>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Rectangle 8"/>
          <p:cNvSpPr/>
          <p:nvPr/>
        </p:nvSpPr>
        <p:spPr>
          <a:xfrm>
            <a:off x="7310438" y="2347913"/>
            <a:ext cx="2428875" cy="2162175"/>
          </a:xfrm>
          <a:prstGeom prst="rect">
            <a:avLst/>
          </a:prstGeom>
          <a:solidFill>
            <a:srgbClr val="548B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p:cNvSpPr>
            <a:spLocks noGrp="1"/>
          </p:cNvSpPr>
          <p:nvPr>
            <p:ph type="title"/>
          </p:nvPr>
        </p:nvSpPr>
        <p:spPr/>
        <p:txBody>
          <a:bodyPr>
            <a:normAutofit fontScale="90000"/>
          </a:bodyPr>
          <a:lstStyle/>
          <a:p>
            <a:r>
              <a:rPr lang="en-US" dirty="0"/>
              <a:t>Are you going to create a derivative work?</a:t>
            </a:r>
            <a:br>
              <a:rPr lang="en-US" dirty="0"/>
            </a:br>
            <a:endParaRPr lang="en-US" dirty="0"/>
          </a:p>
        </p:txBody>
      </p:sp>
      <p:sp>
        <p:nvSpPr>
          <p:cNvPr id="2" name="Text Placeholder 1"/>
          <p:cNvSpPr>
            <a:spLocks noGrp="1"/>
          </p:cNvSpPr>
          <p:nvPr>
            <p:ph type="body" sz="quarter" idx="13"/>
          </p:nvPr>
        </p:nvSpPr>
        <p:spPr/>
        <p:txBody>
          <a:bodyPr/>
          <a:lstStyle/>
          <a:p>
            <a:endParaRPr lang="en-US"/>
          </a:p>
        </p:txBody>
      </p:sp>
      <p:sp>
        <p:nvSpPr>
          <p:cNvPr id="3" name="Rectangle 2"/>
          <p:cNvSpPr/>
          <p:nvPr/>
        </p:nvSpPr>
        <p:spPr>
          <a:xfrm>
            <a:off x="2452688" y="2347914"/>
            <a:ext cx="2428875" cy="2162175"/>
          </a:xfrm>
          <a:prstGeom prst="rect">
            <a:avLst/>
          </a:prstGeom>
          <a:solidFill>
            <a:srgbClr val="CBC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2281077" y="4849164"/>
            <a:ext cx="1658523" cy="400108"/>
          </a:xfrm>
          <a:prstGeom prst="rect">
            <a:avLst/>
          </a:prstGeom>
          <a:noFill/>
        </p:spPr>
        <p:txBody>
          <a:bodyPr wrap="none" lIns="91436" tIns="45719" rIns="91436" bIns="45719" rtlCol="0">
            <a:spAutoFit/>
          </a:bodyPr>
          <a:lstStyle/>
          <a:p>
            <a:pPr>
              <a:spcAft>
                <a:spcPts val="300"/>
              </a:spcAft>
            </a:pPr>
            <a:r>
              <a:rPr lang="en-US" sz="2000" dirty="0">
                <a:solidFill>
                  <a:srgbClr val="333333"/>
                </a:solidFill>
              </a:rPr>
              <a:t>Another Work</a:t>
            </a:r>
          </a:p>
        </p:txBody>
      </p:sp>
      <p:sp>
        <p:nvSpPr>
          <p:cNvPr id="6" name="TextBox 5"/>
          <p:cNvSpPr txBox="1"/>
          <p:nvPr/>
        </p:nvSpPr>
        <p:spPr>
          <a:xfrm>
            <a:off x="7374467" y="4849164"/>
            <a:ext cx="1195256" cy="400108"/>
          </a:xfrm>
          <a:prstGeom prst="rect">
            <a:avLst/>
          </a:prstGeom>
          <a:noFill/>
        </p:spPr>
        <p:txBody>
          <a:bodyPr wrap="none" lIns="91436" tIns="45719" rIns="91436" bIns="45719" rtlCol="0">
            <a:spAutoFit/>
          </a:bodyPr>
          <a:lstStyle/>
          <a:p>
            <a:pPr>
              <a:spcAft>
                <a:spcPts val="300"/>
              </a:spcAft>
            </a:pPr>
            <a:r>
              <a:rPr lang="en-US" sz="2000" dirty="0">
                <a:solidFill>
                  <a:srgbClr val="333333"/>
                </a:solidFill>
              </a:rPr>
              <a:t>Our Work</a:t>
            </a:r>
          </a:p>
        </p:txBody>
      </p:sp>
    </p:spTree>
    <p:extLst>
      <p:ext uri="{BB962C8B-B14F-4D97-AF65-F5344CB8AC3E}">
        <p14:creationId xmlns:p14="http://schemas.microsoft.com/office/powerpoint/2010/main" val="681320565"/>
      </p:ext>
    </p:extLst>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Does your work incorporate a work?</a:t>
            </a:r>
            <a:br>
              <a:rPr lang="en-US" dirty="0"/>
            </a:br>
            <a:endParaRPr lang="en-US" dirty="0"/>
          </a:p>
        </p:txBody>
      </p:sp>
      <p:sp>
        <p:nvSpPr>
          <p:cNvPr id="2" name="Text Placeholder 1"/>
          <p:cNvSpPr>
            <a:spLocks noGrp="1"/>
          </p:cNvSpPr>
          <p:nvPr>
            <p:ph type="body" sz="quarter" idx="13"/>
          </p:nvPr>
        </p:nvSpPr>
        <p:spPr/>
        <p:txBody>
          <a:bodyPr/>
          <a:lstStyle/>
          <a:p>
            <a:endParaRPr lang="en-US"/>
          </a:p>
        </p:txBody>
      </p:sp>
      <p:sp>
        <p:nvSpPr>
          <p:cNvPr id="3" name="TextBox 2"/>
          <p:cNvSpPr txBox="1"/>
          <p:nvPr/>
        </p:nvSpPr>
        <p:spPr>
          <a:xfrm>
            <a:off x="520538" y="3540461"/>
            <a:ext cx="2057400" cy="2308324"/>
          </a:xfrm>
          <a:prstGeom prst="rect">
            <a:avLst/>
          </a:prstGeom>
          <a:noFill/>
        </p:spPr>
        <p:txBody>
          <a:bodyPr wrap="square" rtlCol="0">
            <a:spAutoFit/>
          </a:bodyPr>
          <a:lstStyle/>
          <a:p>
            <a:pPr marL="342900" indent="-342900">
              <a:buFont typeface="Arial" pitchFamily="34" charset="0"/>
              <a:buChar char="•"/>
            </a:pPr>
            <a:r>
              <a:rPr lang="en-US" sz="2400" dirty="0"/>
              <a:t>Integrating</a:t>
            </a:r>
          </a:p>
          <a:p>
            <a:pPr marL="342900" indent="-342900">
              <a:buFont typeface="Arial" pitchFamily="34" charset="0"/>
              <a:buChar char="•"/>
            </a:pPr>
            <a:r>
              <a:rPr lang="en-US" sz="2400" dirty="0"/>
              <a:t>Merging</a:t>
            </a:r>
          </a:p>
          <a:p>
            <a:pPr marL="342900" indent="-342900">
              <a:buFont typeface="Arial" pitchFamily="34" charset="0"/>
              <a:buChar char="•"/>
            </a:pPr>
            <a:r>
              <a:rPr lang="en-US" sz="2400" dirty="0"/>
              <a:t>Pasting</a:t>
            </a:r>
          </a:p>
          <a:p>
            <a:pPr marL="342900" indent="-342900">
              <a:buFont typeface="Arial" pitchFamily="34" charset="0"/>
              <a:buChar char="•"/>
            </a:pPr>
            <a:r>
              <a:rPr lang="en-US" sz="2400" dirty="0"/>
              <a:t>Adapting</a:t>
            </a:r>
          </a:p>
          <a:p>
            <a:pPr marL="342900" indent="-342900">
              <a:buFont typeface="Arial" pitchFamily="34" charset="0"/>
              <a:buChar char="•"/>
            </a:pPr>
            <a:r>
              <a:rPr lang="en-US" sz="2400" dirty="0"/>
              <a:t>Inserting</a:t>
            </a:r>
          </a:p>
          <a:p>
            <a:endParaRPr lang="en-US" sz="2400" dirty="0"/>
          </a:p>
        </p:txBody>
      </p:sp>
      <p:sp>
        <p:nvSpPr>
          <p:cNvPr id="5" name="TextBox 4"/>
          <p:cNvSpPr txBox="1"/>
          <p:nvPr/>
        </p:nvSpPr>
        <p:spPr>
          <a:xfrm>
            <a:off x="523713" y="3094929"/>
            <a:ext cx="2895600" cy="738664"/>
          </a:xfrm>
          <a:prstGeom prst="rect">
            <a:avLst/>
          </a:prstGeom>
          <a:noFill/>
        </p:spPr>
        <p:txBody>
          <a:bodyPr wrap="square" rtlCol="0">
            <a:spAutoFit/>
          </a:bodyPr>
          <a:lstStyle/>
          <a:p>
            <a:r>
              <a:rPr lang="en-US" sz="2400" dirty="0"/>
              <a:t>Examples:</a:t>
            </a:r>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503610" y="1067799"/>
            <a:ext cx="8395381" cy="4722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43885"/>
      </p:ext>
    </p:extLst>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521520" y="3540455"/>
            <a:ext cx="2514600" cy="1938992"/>
          </a:xfrm>
          <a:prstGeom prst="rect">
            <a:avLst/>
          </a:prstGeom>
          <a:noFill/>
        </p:spPr>
        <p:txBody>
          <a:bodyPr wrap="square" rtlCol="0">
            <a:spAutoFit/>
          </a:bodyPr>
          <a:lstStyle/>
          <a:p>
            <a:pPr marL="342900" indent="-342900">
              <a:buFont typeface="Arial" pitchFamily="34" charset="0"/>
              <a:buChar char="•"/>
            </a:pPr>
            <a:r>
              <a:rPr lang="en-US" sz="2400" dirty="0"/>
              <a:t>Snippets</a:t>
            </a:r>
          </a:p>
          <a:p>
            <a:pPr marL="342900" indent="-342900">
              <a:buFont typeface="Arial" pitchFamily="34" charset="0"/>
              <a:buChar char="•"/>
            </a:pPr>
            <a:r>
              <a:rPr lang="en-US" sz="2400" dirty="0"/>
              <a:t>Cells</a:t>
            </a:r>
          </a:p>
          <a:p>
            <a:pPr marL="342900" indent="-342900">
              <a:buFont typeface="Arial" pitchFamily="34" charset="0"/>
              <a:buChar char="•"/>
            </a:pPr>
            <a:r>
              <a:rPr lang="en-US" sz="2400" dirty="0"/>
              <a:t>Circuits</a:t>
            </a:r>
          </a:p>
          <a:p>
            <a:pPr marL="342900" indent="-342900">
              <a:buFont typeface="Arial" pitchFamily="34" charset="0"/>
              <a:buChar char="•"/>
            </a:pPr>
            <a:r>
              <a:rPr lang="en-US" sz="2400" dirty="0"/>
              <a:t>Excerpts</a:t>
            </a:r>
          </a:p>
          <a:p>
            <a:pPr marL="342900" indent="-342900">
              <a:buFont typeface="Arial" pitchFamily="34" charset="0"/>
              <a:buChar char="•"/>
            </a:pPr>
            <a:r>
              <a:rPr lang="en-US" sz="2400" dirty="0"/>
              <a:t>Information</a:t>
            </a:r>
          </a:p>
        </p:txBody>
      </p:sp>
      <p:sp>
        <p:nvSpPr>
          <p:cNvPr id="4" name="TextBox 3"/>
          <p:cNvSpPr txBox="1"/>
          <p:nvPr/>
        </p:nvSpPr>
        <p:spPr>
          <a:xfrm>
            <a:off x="521520" y="3097849"/>
            <a:ext cx="2209800" cy="461665"/>
          </a:xfrm>
          <a:prstGeom prst="rect">
            <a:avLst/>
          </a:prstGeom>
          <a:noFill/>
        </p:spPr>
        <p:txBody>
          <a:bodyPr wrap="square" rtlCol="0">
            <a:spAutoFit/>
          </a:bodyPr>
          <a:lstStyle/>
          <a:p>
            <a:r>
              <a:rPr lang="en-US" sz="2400" dirty="0"/>
              <a:t>Examples:</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507938" y="1067799"/>
            <a:ext cx="8395381" cy="472240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title"/>
          </p:nvPr>
        </p:nvSpPr>
        <p:spPr/>
        <p:txBody>
          <a:bodyPr>
            <a:normAutofit fontScale="90000"/>
          </a:bodyPr>
          <a:lstStyle/>
          <a:p>
            <a:r>
              <a:rPr lang="en-US" dirty="0"/>
              <a:t>Does your work incorporate part of another work?</a:t>
            </a:r>
            <a:br>
              <a:rPr lang="en-US" dirty="0"/>
            </a:br>
            <a:endParaRPr lang="en-US" dirty="0"/>
          </a:p>
        </p:txBody>
      </p:sp>
      <p:sp>
        <p:nvSpPr>
          <p:cNvPr id="2" name="Text Placeholder 1"/>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41680521"/>
      </p:ext>
    </p:extLst>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870044" y="831679"/>
            <a:ext cx="9234921" cy="51946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19880" y="2301586"/>
            <a:ext cx="1981200" cy="738664"/>
          </a:xfrm>
          <a:prstGeom prst="rect">
            <a:avLst/>
          </a:prstGeom>
          <a:noFill/>
        </p:spPr>
        <p:txBody>
          <a:bodyPr wrap="square" rtlCol="0">
            <a:spAutoFit/>
          </a:bodyPr>
          <a:lstStyle/>
          <a:p>
            <a:r>
              <a:rPr lang="en-US" sz="2400" dirty="0"/>
              <a:t>Examples:</a:t>
            </a:r>
          </a:p>
          <a:p>
            <a:endParaRPr lang="en-US" dirty="0"/>
          </a:p>
        </p:txBody>
      </p:sp>
      <p:sp>
        <p:nvSpPr>
          <p:cNvPr id="5" name="TextBox 4"/>
          <p:cNvSpPr txBox="1"/>
          <p:nvPr/>
        </p:nvSpPr>
        <p:spPr>
          <a:xfrm>
            <a:off x="519880" y="2796737"/>
            <a:ext cx="4325008" cy="2954655"/>
          </a:xfrm>
          <a:prstGeom prst="rect">
            <a:avLst/>
          </a:prstGeom>
          <a:noFill/>
        </p:spPr>
        <p:txBody>
          <a:bodyPr wrap="square" rtlCol="0">
            <a:spAutoFit/>
          </a:bodyPr>
          <a:lstStyle/>
          <a:p>
            <a:pPr marL="342900" indent="-342900">
              <a:buFont typeface="Arial" pitchFamily="34" charset="0"/>
              <a:buChar char="•"/>
            </a:pPr>
            <a:r>
              <a:rPr lang="en-US" sz="2400" dirty="0"/>
              <a:t>Static/Dynamic Linking</a:t>
            </a:r>
          </a:p>
          <a:p>
            <a:pPr marL="342900" indent="-342900">
              <a:buFont typeface="Arial" pitchFamily="34" charset="0"/>
              <a:buChar char="•"/>
            </a:pPr>
            <a:r>
              <a:rPr lang="en-US" sz="2400" dirty="0"/>
              <a:t>Pairing</a:t>
            </a:r>
          </a:p>
          <a:p>
            <a:pPr marL="342900" indent="-342900">
              <a:buFont typeface="Arial" pitchFamily="34" charset="0"/>
              <a:buChar char="•"/>
            </a:pPr>
            <a:r>
              <a:rPr lang="en-US" sz="2400" dirty="0"/>
              <a:t>Combining</a:t>
            </a:r>
          </a:p>
          <a:p>
            <a:pPr marL="342900" indent="-342900">
              <a:buFont typeface="Arial" pitchFamily="34" charset="0"/>
              <a:buChar char="•"/>
            </a:pPr>
            <a:r>
              <a:rPr lang="en-US" sz="2400" dirty="0"/>
              <a:t>Wiring together</a:t>
            </a:r>
          </a:p>
          <a:p>
            <a:pPr marL="342900" indent="-342900">
              <a:buFont typeface="Arial" pitchFamily="34" charset="0"/>
              <a:buChar char="•"/>
            </a:pPr>
            <a:r>
              <a:rPr lang="en-US" sz="2400" dirty="0"/>
              <a:t>Utilizing</a:t>
            </a:r>
          </a:p>
          <a:p>
            <a:pPr marL="342900" indent="-342900">
              <a:buFont typeface="Arial" pitchFamily="34" charset="0"/>
              <a:buChar char="•"/>
            </a:pPr>
            <a:r>
              <a:rPr lang="en-US" sz="2400" dirty="0"/>
              <a:t>Packaging</a:t>
            </a:r>
          </a:p>
          <a:p>
            <a:pPr marL="342900" indent="-342900">
              <a:buFont typeface="Arial" pitchFamily="34" charset="0"/>
              <a:buChar char="•"/>
            </a:pPr>
            <a:r>
              <a:rPr lang="en-US" sz="2400" dirty="0"/>
              <a:t>Creating interdependency</a:t>
            </a:r>
          </a:p>
          <a:p>
            <a:endParaRPr lang="en-US" dirty="0"/>
          </a:p>
        </p:txBody>
      </p:sp>
      <p:sp>
        <p:nvSpPr>
          <p:cNvPr id="6" name="Title 5"/>
          <p:cNvSpPr>
            <a:spLocks noGrp="1"/>
          </p:cNvSpPr>
          <p:nvPr>
            <p:ph type="title"/>
          </p:nvPr>
        </p:nvSpPr>
        <p:spPr/>
        <p:txBody>
          <a:bodyPr>
            <a:normAutofit fontScale="90000"/>
          </a:bodyPr>
          <a:lstStyle/>
          <a:p>
            <a:r>
              <a:rPr lang="en-US" dirty="0"/>
              <a:t>Did you link works together?</a:t>
            </a:r>
            <a:br>
              <a:rPr lang="en-US" dirty="0"/>
            </a:br>
            <a:endParaRPr lang="en-US" dirty="0"/>
          </a:p>
        </p:txBody>
      </p:sp>
      <p:sp>
        <p:nvSpPr>
          <p:cNvPr id="2" name="Text Placeholder 1"/>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069939908"/>
      </p:ext>
    </p:extLst>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46320" y="496168"/>
            <a:ext cx="7619998" cy="58197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138083" y="2757856"/>
            <a:ext cx="2498515" cy="1569660"/>
          </a:xfrm>
          <a:prstGeom prst="rect">
            <a:avLst/>
          </a:prstGeom>
          <a:noFill/>
        </p:spPr>
        <p:txBody>
          <a:bodyPr wrap="square" rtlCol="0">
            <a:spAutoFit/>
          </a:bodyPr>
          <a:lstStyle/>
          <a:p>
            <a:r>
              <a:rPr lang="en-US" sz="2400" dirty="0"/>
              <a:t>Fixing </a:t>
            </a:r>
          </a:p>
          <a:p>
            <a:r>
              <a:rPr lang="en-US" sz="2400" dirty="0"/>
              <a:t>Optimizing</a:t>
            </a:r>
          </a:p>
          <a:p>
            <a:r>
              <a:rPr lang="en-US" sz="2400" dirty="0"/>
              <a:t>Changing</a:t>
            </a:r>
          </a:p>
          <a:p>
            <a:endParaRPr lang="en-US" sz="2400" dirty="0"/>
          </a:p>
        </p:txBody>
      </p:sp>
      <p:sp>
        <p:nvSpPr>
          <p:cNvPr id="6" name="TextBox 5"/>
          <p:cNvSpPr txBox="1"/>
          <p:nvPr/>
        </p:nvSpPr>
        <p:spPr>
          <a:xfrm>
            <a:off x="2674348" y="1472790"/>
            <a:ext cx="1741389" cy="1107996"/>
          </a:xfrm>
          <a:prstGeom prst="rect">
            <a:avLst/>
          </a:prstGeom>
          <a:noFill/>
        </p:spPr>
        <p:txBody>
          <a:bodyPr wrap="square" rtlCol="0">
            <a:spAutoFit/>
          </a:bodyPr>
          <a:lstStyle/>
          <a:p>
            <a:pPr>
              <a:defRPr/>
            </a:pPr>
            <a:r>
              <a:rPr lang="en-US" sz="2400" dirty="0"/>
              <a:t>Adding</a:t>
            </a:r>
          </a:p>
          <a:p>
            <a:pPr>
              <a:defRPr/>
            </a:pPr>
            <a:r>
              <a:rPr lang="en-US" sz="2400" dirty="0"/>
              <a:t>Injecting</a:t>
            </a:r>
          </a:p>
          <a:p>
            <a:endParaRPr lang="en-US" dirty="0"/>
          </a:p>
        </p:txBody>
      </p:sp>
      <p:sp>
        <p:nvSpPr>
          <p:cNvPr id="7" name="TextBox 6"/>
          <p:cNvSpPr txBox="1"/>
          <p:nvPr/>
        </p:nvSpPr>
        <p:spPr>
          <a:xfrm>
            <a:off x="2627524" y="5866894"/>
            <a:ext cx="1940135" cy="461665"/>
          </a:xfrm>
          <a:prstGeom prst="rect">
            <a:avLst/>
          </a:prstGeom>
          <a:noFill/>
        </p:spPr>
        <p:txBody>
          <a:bodyPr wrap="square" rtlCol="0">
            <a:spAutoFit/>
          </a:bodyPr>
          <a:lstStyle/>
          <a:p>
            <a:r>
              <a:rPr lang="en-US" sz="2400" dirty="0"/>
              <a:t>Deleting</a:t>
            </a:r>
          </a:p>
        </p:txBody>
      </p:sp>
      <p:sp>
        <p:nvSpPr>
          <p:cNvPr id="8" name="Title 7"/>
          <p:cNvSpPr>
            <a:spLocks noGrp="1"/>
          </p:cNvSpPr>
          <p:nvPr>
            <p:ph type="title"/>
          </p:nvPr>
        </p:nvSpPr>
        <p:spPr/>
        <p:txBody>
          <a:bodyPr>
            <a:normAutofit fontScale="90000"/>
          </a:bodyPr>
          <a:lstStyle/>
          <a:p>
            <a:r>
              <a:rPr lang="en-US" dirty="0"/>
              <a:t>Did you modify a work?</a:t>
            </a:r>
            <a:br>
              <a:rPr lang="en-US" dirty="0"/>
            </a:br>
            <a:endParaRPr lang="en-US" dirty="0"/>
          </a:p>
        </p:txBody>
      </p:sp>
      <p:sp>
        <p:nvSpPr>
          <p:cNvPr id="2" name="Text Placeholder 1"/>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161777468"/>
      </p:ext>
    </p:extLst>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78197" y="892916"/>
            <a:ext cx="10158412" cy="571410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221164" y="3533774"/>
            <a:ext cx="914400" cy="369332"/>
          </a:xfrm>
          <a:prstGeom prst="rect">
            <a:avLst/>
          </a:prstGeom>
          <a:noFill/>
        </p:spPr>
        <p:txBody>
          <a:bodyPr wrap="square" rtlCol="0">
            <a:spAutoFit/>
          </a:bodyPr>
          <a:lstStyle/>
          <a:p>
            <a:endParaRPr lang="en-US" dirty="0"/>
          </a:p>
        </p:txBody>
      </p:sp>
      <p:sp>
        <p:nvSpPr>
          <p:cNvPr id="3" name="TextBox 2"/>
          <p:cNvSpPr txBox="1"/>
          <p:nvPr/>
        </p:nvSpPr>
        <p:spPr>
          <a:xfrm>
            <a:off x="536304" y="5497225"/>
            <a:ext cx="7126014" cy="400110"/>
          </a:xfrm>
          <a:prstGeom prst="rect">
            <a:avLst/>
          </a:prstGeom>
          <a:noFill/>
        </p:spPr>
        <p:txBody>
          <a:bodyPr wrap="square" rtlCol="0">
            <a:spAutoFit/>
          </a:bodyPr>
          <a:lstStyle/>
          <a:p>
            <a:r>
              <a:rPr lang="en-US" sz="2000" dirty="0"/>
              <a:t>Compiling into binary does not remove the license obligations</a:t>
            </a:r>
          </a:p>
        </p:txBody>
      </p:sp>
      <p:sp>
        <p:nvSpPr>
          <p:cNvPr id="5" name="TextBox 4"/>
          <p:cNvSpPr txBox="1"/>
          <p:nvPr/>
        </p:nvSpPr>
        <p:spPr>
          <a:xfrm>
            <a:off x="536304" y="2706632"/>
            <a:ext cx="2743200" cy="461665"/>
          </a:xfrm>
          <a:prstGeom prst="rect">
            <a:avLst/>
          </a:prstGeom>
          <a:noFill/>
        </p:spPr>
        <p:txBody>
          <a:bodyPr wrap="square" rtlCol="0">
            <a:spAutoFit/>
          </a:bodyPr>
          <a:lstStyle/>
          <a:p>
            <a:r>
              <a:rPr lang="en-US" sz="2400" dirty="0"/>
              <a:t>Examples </a:t>
            </a:r>
            <a:r>
              <a:rPr lang="en-US" dirty="0"/>
              <a:t>:</a:t>
            </a:r>
          </a:p>
        </p:txBody>
      </p:sp>
      <p:sp>
        <p:nvSpPr>
          <p:cNvPr id="7" name="TextBox 6"/>
          <p:cNvSpPr txBox="1"/>
          <p:nvPr/>
        </p:nvSpPr>
        <p:spPr>
          <a:xfrm>
            <a:off x="542221" y="3150069"/>
            <a:ext cx="5779957" cy="1846659"/>
          </a:xfrm>
          <a:prstGeom prst="rect">
            <a:avLst/>
          </a:prstGeom>
          <a:noFill/>
        </p:spPr>
        <p:txBody>
          <a:bodyPr wrap="square" rtlCol="0">
            <a:spAutoFit/>
          </a:bodyPr>
          <a:lstStyle/>
          <a:p>
            <a:pPr marL="342900" indent="-342900">
              <a:buFont typeface="Arial" pitchFamily="34" charset="0"/>
              <a:buChar char="•"/>
            </a:pPr>
            <a:r>
              <a:rPr lang="en-US" sz="2400" dirty="0"/>
              <a:t>Translating Chinese to English </a:t>
            </a:r>
          </a:p>
          <a:p>
            <a:pPr marL="342900" indent="-342900">
              <a:buFont typeface="Arial" pitchFamily="34" charset="0"/>
              <a:buChar char="•"/>
            </a:pPr>
            <a:r>
              <a:rPr lang="en-US" sz="2400" dirty="0"/>
              <a:t>Converting C++ to Java </a:t>
            </a:r>
          </a:p>
          <a:p>
            <a:pPr marL="342900" indent="-342900">
              <a:buFont typeface="Arial" pitchFamily="34" charset="0"/>
              <a:buChar char="•"/>
            </a:pPr>
            <a:r>
              <a:rPr lang="en-US" sz="2400" dirty="0"/>
              <a:t>Compiling VHDL in a mask or net list</a:t>
            </a:r>
          </a:p>
          <a:p>
            <a:pPr marL="342900" indent="-342900">
              <a:buFont typeface="Arial" pitchFamily="34" charset="0"/>
              <a:buChar char="•"/>
            </a:pPr>
            <a:r>
              <a:rPr lang="en-US" sz="2400" dirty="0"/>
              <a:t>Compiling into binary</a:t>
            </a:r>
          </a:p>
          <a:p>
            <a:endParaRPr lang="en-US" dirty="0"/>
          </a:p>
        </p:txBody>
      </p:sp>
      <p:sp>
        <p:nvSpPr>
          <p:cNvPr id="8" name="Title 7"/>
          <p:cNvSpPr>
            <a:spLocks noGrp="1"/>
          </p:cNvSpPr>
          <p:nvPr>
            <p:ph type="title"/>
          </p:nvPr>
        </p:nvSpPr>
        <p:spPr/>
        <p:txBody>
          <a:bodyPr>
            <a:normAutofit fontScale="90000"/>
          </a:bodyPr>
          <a:lstStyle/>
          <a:p>
            <a:r>
              <a:rPr lang="en-US" dirty="0"/>
              <a:t>Did you translate a work?</a:t>
            </a:r>
            <a:br>
              <a:rPr lang="en-US" dirty="0"/>
            </a:br>
            <a:endParaRPr lang="en-US" dirty="0"/>
          </a:p>
        </p:txBody>
      </p:sp>
      <p:sp>
        <p:nvSpPr>
          <p:cNvPr id="4" name="Text Placeholder 3"/>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977723746"/>
      </p:ext>
    </p:extLst>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540593" y="932251"/>
            <a:ext cx="6156668" cy="470215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852449" y="1315956"/>
            <a:ext cx="2423948" cy="461665"/>
          </a:xfrm>
          <a:prstGeom prst="rect">
            <a:avLst/>
          </a:prstGeom>
          <a:noFill/>
        </p:spPr>
        <p:txBody>
          <a:bodyPr wrap="square" rtlCol="0">
            <a:spAutoFit/>
          </a:bodyPr>
          <a:lstStyle/>
          <a:p>
            <a:pPr>
              <a:spcAft>
                <a:spcPts val="600"/>
              </a:spcAft>
            </a:pPr>
            <a:r>
              <a:rPr lang="en-US" sz="2400" dirty="0"/>
              <a:t>Inject material</a:t>
            </a:r>
          </a:p>
        </p:txBody>
      </p:sp>
      <p:sp>
        <p:nvSpPr>
          <p:cNvPr id="6" name="Title 5"/>
          <p:cNvSpPr>
            <a:spLocks noGrp="1"/>
          </p:cNvSpPr>
          <p:nvPr>
            <p:ph type="title"/>
          </p:nvPr>
        </p:nvSpPr>
        <p:spPr>
          <a:xfrm>
            <a:off x="443827" y="107967"/>
            <a:ext cx="11187787" cy="1001323"/>
          </a:xfrm>
        </p:spPr>
        <p:txBody>
          <a:bodyPr>
            <a:normAutofit fontScale="90000"/>
          </a:bodyPr>
          <a:lstStyle/>
          <a:p>
            <a:r>
              <a:rPr lang="en-US" dirty="0"/>
              <a:t>Tools may create a derivative work.</a:t>
            </a:r>
            <a:br>
              <a:rPr lang="en-US" dirty="0"/>
            </a:br>
            <a:endParaRPr lang="en-US" dirty="0"/>
          </a:p>
        </p:txBody>
      </p:sp>
      <p:sp>
        <p:nvSpPr>
          <p:cNvPr id="7" name="TextBox 6"/>
          <p:cNvSpPr txBox="1"/>
          <p:nvPr/>
        </p:nvSpPr>
        <p:spPr>
          <a:xfrm>
            <a:off x="6024242" y="5248394"/>
            <a:ext cx="2943698" cy="461665"/>
          </a:xfrm>
          <a:prstGeom prst="rect">
            <a:avLst/>
          </a:prstGeom>
          <a:noFill/>
        </p:spPr>
        <p:txBody>
          <a:bodyPr wrap="square" rtlCol="0">
            <a:spAutoFit/>
          </a:bodyPr>
          <a:lstStyle/>
          <a:p>
            <a:pPr>
              <a:spcAft>
                <a:spcPts val="600"/>
              </a:spcAft>
            </a:pPr>
            <a:r>
              <a:rPr lang="en-US" sz="2400" dirty="0"/>
              <a:t>Modify the material</a:t>
            </a:r>
          </a:p>
        </p:txBody>
      </p:sp>
      <p:sp>
        <p:nvSpPr>
          <p:cNvPr id="8" name="TextBox 7"/>
          <p:cNvSpPr txBox="1"/>
          <p:nvPr/>
        </p:nvSpPr>
        <p:spPr>
          <a:xfrm>
            <a:off x="8161765" y="3321454"/>
            <a:ext cx="3400898" cy="461665"/>
          </a:xfrm>
          <a:prstGeom prst="rect">
            <a:avLst/>
          </a:prstGeom>
          <a:noFill/>
        </p:spPr>
        <p:txBody>
          <a:bodyPr wrap="square" rtlCol="0">
            <a:spAutoFit/>
          </a:bodyPr>
          <a:lstStyle/>
          <a:p>
            <a:pPr>
              <a:spcAft>
                <a:spcPts val="600"/>
              </a:spcAft>
            </a:pPr>
            <a:r>
              <a:rPr lang="en-US" sz="2400" dirty="0"/>
              <a:t>Translate the material</a:t>
            </a:r>
          </a:p>
        </p:txBody>
      </p:sp>
    </p:spTree>
    <p:extLst>
      <p:ext uri="{BB962C8B-B14F-4D97-AF65-F5344CB8AC3E}">
        <p14:creationId xmlns:p14="http://schemas.microsoft.com/office/powerpoint/2010/main" val="188095993"/>
      </p:ext>
    </p:extLst>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Rectangle 13"/>
          <p:cNvSpPr/>
          <p:nvPr/>
        </p:nvSpPr>
        <p:spPr>
          <a:xfrm>
            <a:off x="1588" y="0"/>
            <a:ext cx="4519448" cy="6474372"/>
          </a:xfrm>
          <a:prstGeom prst="rect">
            <a:avLst/>
          </a:prstGeom>
          <a:gradFill>
            <a:gsLst>
              <a:gs pos="0">
                <a:schemeClr val="accent6">
                  <a:lumMod val="75000"/>
                </a:schemeClr>
              </a:gs>
              <a:gs pos="75000">
                <a:schemeClr val="accent6">
                  <a:lumMod val="60000"/>
                  <a:lumOff val="40000"/>
                </a:schemeClr>
              </a:gs>
              <a:gs pos="100000">
                <a:schemeClr val="accent6">
                  <a:lumMod val="40000"/>
                  <a:lumOff val="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337182" y="3167390"/>
            <a:ext cx="5805377" cy="523220"/>
          </a:xfrm>
          <a:prstGeom prst="rect">
            <a:avLst/>
          </a:prstGeom>
        </p:spPr>
        <p:txBody>
          <a:bodyPr wrap="square">
            <a:spAutoFit/>
          </a:bodyPr>
          <a:lstStyle/>
          <a:p>
            <a:pPr>
              <a:defRPr/>
            </a:pPr>
            <a:r>
              <a:rPr lang="en-US" sz="2800" dirty="0"/>
              <a:t>Licenses tell what you can do.</a:t>
            </a: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94166" y="4140406"/>
            <a:ext cx="2876517" cy="2196939"/>
          </a:xfrm>
          <a:prstGeom prst="rect">
            <a:avLst/>
          </a:prstGeom>
          <a:noFill/>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100809" y="3998769"/>
            <a:ext cx="2610819" cy="1468585"/>
          </a:xfrm>
          <a:prstGeom prst="rect">
            <a:avLst/>
          </a:prstGeom>
          <a:noFill/>
          <a:scene3d>
            <a:camera prst="perspectiveHeroicExtremeLeftFacing"/>
            <a:lightRig rig="threePt" dir="t"/>
          </a:scene3d>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80635" y="2494738"/>
            <a:ext cx="3563603" cy="2004527"/>
          </a:xfrm>
          <a:prstGeom prst="rect">
            <a:avLst/>
          </a:prstGeom>
          <a:noFill/>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pic>
        <p:nvPicPr>
          <p:cNvPr id="8" name="Picture 3"/>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1945303" y="1912054"/>
            <a:ext cx="2732194" cy="2086714"/>
          </a:xfrm>
          <a:prstGeom prst="rect">
            <a:avLst/>
          </a:prstGeom>
          <a:noFill/>
          <a:scene3d>
            <a:camera prst="perspectiveHeroicExtremeLeftFacing"/>
            <a:lightRig rig="threePt" dir="t"/>
          </a:scene3d>
          <a:extLst>
            <a:ext uri="{909E8E84-426E-40DD-AFC4-6F175D3DCCD1}">
              <a14:hiddenFill xmlns:a14="http://schemas.microsoft.com/office/drawing/2010/main">
                <a:solidFill>
                  <a:srgbClr val="FFFFFF"/>
                </a:solidFill>
              </a14:hiddenFill>
            </a:ext>
          </a:extLst>
        </p:spPr>
      </p:pic>
      <p:pic>
        <p:nvPicPr>
          <p:cNvPr id="9" name="Picture 3"/>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72045" y="843134"/>
            <a:ext cx="2876517" cy="1618041"/>
          </a:xfrm>
          <a:prstGeom prst="rect">
            <a:avLst/>
          </a:prstGeom>
          <a:noFill/>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pic>
        <p:nvPicPr>
          <p:cNvPr id="10" name="Picture 2"/>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617421" y="196429"/>
            <a:ext cx="2624902" cy="1476507"/>
          </a:xfrm>
          <a:prstGeom prst="rect">
            <a:avLst/>
          </a:prstGeom>
          <a:noFill/>
          <a:scene3d>
            <a:camera prst="perspectiveHeroicExtremeLeftFacing"/>
            <a:lightRig rig="threePt" dir="t"/>
          </a:scene3d>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5087947"/>
      </p:ext>
    </p:extLst>
  </p:cSld>
  <p:clrMapOvr>
    <a:masterClrMapping/>
  </p:clrMapOvr>
  <p:transition>
    <p:fade/>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3633</TotalTime>
  <Words>14861</Words>
  <Application>Microsoft Office PowerPoint</Application>
  <PresentationFormat>Ecran lat</PresentationFormat>
  <Paragraphs>2048</Paragraphs>
  <Slides>180</Slides>
  <Notes>114</Notes>
  <HiddenSlides>38</HiddenSlides>
  <MMClips>0</MMClips>
  <ScaleCrop>false</ScaleCrop>
  <HeadingPairs>
    <vt:vector size="4" baseType="variant">
      <vt:variant>
        <vt:lpstr>Temă</vt:lpstr>
      </vt:variant>
      <vt:variant>
        <vt:i4>1</vt:i4>
      </vt:variant>
      <vt:variant>
        <vt:lpstr>Titluri diapozitive</vt:lpstr>
      </vt:variant>
      <vt:variant>
        <vt:i4>180</vt:i4>
      </vt:variant>
    </vt:vector>
  </HeadingPairs>
  <TitlesOfParts>
    <vt:vector size="181" baseType="lpstr">
      <vt:lpstr>office theme</vt:lpstr>
      <vt:lpstr>OpenChain Curriculum</vt:lpstr>
      <vt:lpstr>Disclaimer</vt:lpstr>
      <vt:lpstr>Contents</vt:lpstr>
      <vt:lpstr>Chapter 1</vt:lpstr>
      <vt:lpstr>Introduction to Intellectual Property</vt:lpstr>
      <vt:lpstr>What is “intellectual property”?</vt:lpstr>
      <vt:lpstr>Trademarks</vt:lpstr>
      <vt:lpstr>Patents – What do you get?</vt:lpstr>
      <vt:lpstr>Patents - Excluded Subject Matter</vt:lpstr>
      <vt:lpstr>Copyright</vt:lpstr>
      <vt:lpstr>Copyright – What do you get?</vt:lpstr>
      <vt:lpstr>Copyright – What it doesn’t cover</vt:lpstr>
      <vt:lpstr>Licenses</vt:lpstr>
      <vt:lpstr>Check Your Understanding</vt:lpstr>
      <vt:lpstr>Chapter 2</vt:lpstr>
      <vt:lpstr>Proprietary License</vt:lpstr>
      <vt:lpstr>Permissive License</vt:lpstr>
      <vt:lpstr>Freeware</vt:lpstr>
      <vt:lpstr>Shareware</vt:lpstr>
      <vt:lpstr>Public Domain</vt:lpstr>
      <vt:lpstr>Distribution</vt:lpstr>
      <vt:lpstr>Use and Modification</vt:lpstr>
      <vt:lpstr>Derivative Work</vt:lpstr>
      <vt:lpstr>License Reciprocity/Copyleft</vt:lpstr>
      <vt:lpstr>License Proliferation  1 of 2</vt:lpstr>
      <vt:lpstr>License Proliferation  2 of 2</vt:lpstr>
      <vt:lpstr>License Compatibility </vt:lpstr>
      <vt:lpstr>GPL Compatibility</vt:lpstr>
      <vt:lpstr>How are the various GNU licenses compatible with each other?</vt:lpstr>
      <vt:lpstr>Dual licensing</vt:lpstr>
      <vt:lpstr>Notices</vt:lpstr>
      <vt:lpstr>Attribution Notice</vt:lpstr>
      <vt:lpstr>Copyright Notice</vt:lpstr>
      <vt:lpstr>License Notice</vt:lpstr>
      <vt:lpstr>Modification Notice</vt:lpstr>
      <vt:lpstr>Check Your Understanding</vt:lpstr>
      <vt:lpstr>Chapter 3</vt:lpstr>
      <vt:lpstr>Content</vt:lpstr>
      <vt:lpstr>Open Source Software Licenses </vt:lpstr>
      <vt:lpstr>“Types” of Open Source Licenses</vt:lpstr>
      <vt:lpstr>“Types” of Open Source Licenses</vt:lpstr>
      <vt:lpstr>Impact of FOSS Licenses</vt:lpstr>
      <vt:lpstr>Permissions Granted</vt:lpstr>
      <vt:lpstr>Possible Imposed Conditions</vt:lpstr>
      <vt:lpstr>OSI Approved OSS Licenses</vt:lpstr>
      <vt:lpstr>What is NOT open source software?</vt:lpstr>
      <vt:lpstr>Compliance: Typical Conditions &amp; Restrictions</vt:lpstr>
      <vt:lpstr>Open Source License Compliance Analysis</vt:lpstr>
      <vt:lpstr>OSS Compliance Triggers</vt:lpstr>
      <vt:lpstr>OSS Compliance Triggers</vt:lpstr>
      <vt:lpstr>How do you know what license applies?</vt:lpstr>
      <vt:lpstr>Prezentare PowerPoint</vt:lpstr>
      <vt:lpstr>Prezentare PowerPoint</vt:lpstr>
      <vt:lpstr>Prezentare PowerPoint</vt:lpstr>
      <vt:lpstr>Multiple Licenses</vt:lpstr>
      <vt:lpstr>Prezentare PowerPoint</vt:lpstr>
      <vt:lpstr>Prezentare PowerPoint</vt:lpstr>
      <vt:lpstr>Prezentare PowerPoint</vt:lpstr>
      <vt:lpstr>Multiple Licenses</vt:lpstr>
      <vt:lpstr>Tips for developers/engineers</vt:lpstr>
      <vt:lpstr>Check Your Understanding</vt:lpstr>
      <vt:lpstr>Chapter 4</vt:lpstr>
      <vt:lpstr>Open Source Compliance</vt:lpstr>
      <vt:lpstr>What Basic Compliance Obligations Must Be Satisfied?</vt:lpstr>
      <vt:lpstr>Open Source Compliance Program</vt:lpstr>
      <vt:lpstr>Open Source Compliance Program – Business Practices</vt:lpstr>
      <vt:lpstr>Compliance Benefits</vt:lpstr>
      <vt:lpstr>Check Your Understanding</vt:lpstr>
      <vt:lpstr>Chapter 5</vt:lpstr>
      <vt:lpstr>Open Source Review</vt:lpstr>
      <vt:lpstr>Initiating an Open Source Review</vt:lpstr>
      <vt:lpstr>What information do you need to gather?</vt:lpstr>
      <vt:lpstr>Open Source Review Team</vt:lpstr>
      <vt:lpstr>Analyzing Proposed FOSS Usage</vt:lpstr>
      <vt:lpstr>Working through the Open Source Review</vt:lpstr>
      <vt:lpstr>Open Source Review Oversight</vt:lpstr>
      <vt:lpstr>Check Your Understanding</vt:lpstr>
      <vt:lpstr>Chapter 6</vt:lpstr>
      <vt:lpstr>Starting an Open Source Review</vt:lpstr>
      <vt:lpstr>What is the open source component?</vt:lpstr>
      <vt:lpstr>How do you know what license applies?</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How do you want to use it?</vt:lpstr>
      <vt:lpstr>Does your work incorporate all or part of a work? </vt:lpstr>
      <vt:lpstr>Are you going to create a derivative work? </vt:lpstr>
      <vt:lpstr>Does your work incorporate a work? </vt:lpstr>
      <vt:lpstr>Does your work incorporate part of another work? </vt:lpstr>
      <vt:lpstr>Did you link works together? </vt:lpstr>
      <vt:lpstr>Did you modify a work? </vt:lpstr>
      <vt:lpstr>Did you translate a work? </vt:lpstr>
      <vt:lpstr>Tools may create a derivative work. </vt:lpstr>
      <vt:lpstr>Prezentare PowerPoint</vt:lpstr>
      <vt:lpstr>Open Source licenses and Derivative Works</vt:lpstr>
      <vt:lpstr>How is it distributed or shared?</vt:lpstr>
      <vt:lpstr>Prezentare PowerPoint</vt:lpstr>
      <vt:lpstr>Prezentare PowerPoint</vt:lpstr>
      <vt:lpstr>Prezentare PowerPoint</vt:lpstr>
      <vt:lpstr>Prezentare PowerPoint</vt:lpstr>
      <vt:lpstr>Prezentare PowerPoint</vt:lpstr>
      <vt:lpstr>Prezentare PowerPoint</vt:lpstr>
      <vt:lpstr>Prezentare PowerPoint</vt:lpstr>
      <vt:lpstr>Check Your Understanding</vt:lpstr>
      <vt:lpstr>Chapter 7</vt:lpstr>
      <vt:lpstr>Introduction</vt:lpstr>
      <vt:lpstr>Compliance End-to-End Process</vt:lpstr>
      <vt:lpstr>Prezentare PowerPoint</vt:lpstr>
      <vt:lpstr>Compliance End-to-End Process</vt:lpstr>
      <vt:lpstr>Elements of Compliance Management</vt:lpstr>
      <vt:lpstr>Identification of FOSS</vt:lpstr>
      <vt:lpstr>Auditing Source Code</vt:lpstr>
      <vt:lpstr>Resolving Issues</vt:lpstr>
      <vt:lpstr>Reviews</vt:lpstr>
      <vt:lpstr>Architecture Review – Example</vt:lpstr>
      <vt:lpstr>Linkage Analysis Review</vt:lpstr>
      <vt:lpstr>Approvals</vt:lpstr>
      <vt:lpstr>Registration</vt:lpstr>
      <vt:lpstr>Notices</vt:lpstr>
      <vt:lpstr>Pre-Distribution Verifications</vt:lpstr>
      <vt:lpstr>Distribution</vt:lpstr>
      <vt:lpstr>Final Verifications</vt:lpstr>
      <vt:lpstr>Check your Understanding</vt:lpstr>
      <vt:lpstr>Chapter 8</vt:lpstr>
      <vt:lpstr>Chapter 8</vt:lpstr>
      <vt:lpstr>Type of Compliance Failures</vt:lpstr>
      <vt:lpstr>Intellectual Property Failures</vt:lpstr>
      <vt:lpstr>License Compliance Failures</vt:lpstr>
      <vt:lpstr>Compliance Process Failures</vt:lpstr>
      <vt:lpstr>Check Your Understanding</vt:lpstr>
      <vt:lpstr>Chapter 9</vt:lpstr>
      <vt:lpstr>Introduction</vt:lpstr>
      <vt:lpstr>Legal Consequences</vt:lpstr>
      <vt:lpstr>Partial List of Companies Targeted with Non-Compliance</vt:lpstr>
      <vt:lpstr>Example: The Trail of the CISCO Compliance Problem</vt:lpstr>
      <vt:lpstr>GPL Enforcement in Europe</vt:lpstr>
      <vt:lpstr>Chapter 10</vt:lpstr>
      <vt:lpstr>Lessons Learned from Compliance Disputes</vt:lpstr>
      <vt:lpstr>Lessons Learned from Compliance Disputes</vt:lpstr>
      <vt:lpstr>Lessons Learned from Compliance Disputes</vt:lpstr>
      <vt:lpstr>Lessons Learned from Compliance Disputes</vt:lpstr>
      <vt:lpstr>Settlement with WestingHouse</vt:lpstr>
      <vt:lpstr>Avoid Disputes: Ensure Compliance Prior to Product Shipment</vt:lpstr>
      <vt:lpstr>Ensure Compliance Prior to Product Shipment</vt:lpstr>
      <vt:lpstr>Value of community relationship</vt:lpstr>
      <vt:lpstr>Check Your Understanding</vt:lpstr>
      <vt:lpstr>Chapter 11</vt:lpstr>
      <vt:lpstr>General Guidelines</vt:lpstr>
      <vt:lpstr>General Guidelines</vt:lpstr>
      <vt:lpstr>General Guidelines</vt:lpstr>
      <vt:lpstr>General Guidelines</vt:lpstr>
      <vt:lpstr>General Guidelines</vt:lpstr>
      <vt:lpstr>General Guidelines</vt:lpstr>
      <vt:lpstr>Check Your Understanding</vt:lpstr>
      <vt:lpstr>Chapter 12</vt:lpstr>
      <vt:lpstr>Licenses</vt:lpstr>
      <vt:lpstr>Open Source Software Licenses </vt:lpstr>
      <vt:lpstr>License Compatibility </vt:lpstr>
      <vt:lpstr>GPL Compatibility</vt:lpstr>
      <vt:lpstr>How are the various GNU licenses compatible with each other?</vt:lpstr>
      <vt:lpstr>Open Source Compliance</vt:lpstr>
      <vt:lpstr>Open Source Review</vt:lpstr>
      <vt:lpstr>Prezentare PowerPoint</vt:lpstr>
      <vt:lpstr>Prezentare PowerPoint</vt:lpstr>
      <vt:lpstr>Type of Compliance Failures</vt:lpstr>
      <vt:lpstr>Example of Intellectual Property Failures</vt:lpstr>
      <vt:lpstr>Example of Intellectual Property Failures</vt:lpstr>
      <vt:lpstr>License Compliance Failures</vt:lpstr>
      <vt:lpstr>License Compliance Failures</vt:lpstr>
      <vt:lpstr>Compliance Process Failures</vt:lpstr>
      <vt:lpstr>Compliance Process Failures</vt:lpstr>
      <vt:lpstr>Lessons Learned from Compliance Disputes</vt:lpstr>
      <vt:lpstr>General Guidelines</vt:lpstr>
      <vt:lpstr>General Guidelines</vt:lpstr>
      <vt:lpstr>Check Your Understanding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51</cp:revision>
  <dcterms:created xsi:type="dcterms:W3CDTF">2013-07-15T20:26:40Z</dcterms:created>
  <dcterms:modified xsi:type="dcterms:W3CDTF">2016-09-15T08:47:48Z</dcterms:modified>
</cp:coreProperties>
</file>