
<file path=[Content_Types].xml><?xml version="1.0" encoding="utf-8"?>
<Types xmlns="http://schemas.openxmlformats.org/package/2006/content-types">
  <Override PartName="/_rels/.rels" ContentType="application/vnd.openxmlformats-package.relationships+xml"/>
  <Override PartName="/ppt/notesSlides/_rels/notesSlide84.xml.rels" ContentType="application/vnd.openxmlformats-package.relationships+xml"/>
  <Override PartName="/ppt/notesSlides/_rels/notesSlide116.xml.rels" ContentType="application/vnd.openxmlformats-package.relationships+xml"/>
  <Override PartName="/ppt/notesSlides/_rels/notesSlide83.xml.rels" ContentType="application/vnd.openxmlformats-package.relationships+xml"/>
  <Override PartName="/ppt/notesSlides/_rels/notesSlide82.xml.rels" ContentType="application/vnd.openxmlformats-package.relationships+xml"/>
  <Override PartName="/ppt/notesSlides/_rels/notesSlide81.xml.rels" ContentType="application/vnd.openxmlformats-package.relationships+xml"/>
  <Override PartName="/ppt/notesSlides/_rels/notesSlide80.xml.rels" ContentType="application/vnd.openxmlformats-package.relationships+xml"/>
  <Override PartName="/ppt/notesSlides/_rels/notesSlide79.xml.rels" ContentType="application/vnd.openxmlformats-package.relationships+xml"/>
  <Override PartName="/ppt/notesSlides/_rels/notesSlide78.xml.rels" ContentType="application/vnd.openxmlformats-package.relationships+xml"/>
  <Override PartName="/ppt/notesSlides/_rels/notesSlide70.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67.xml.rels" ContentType="application/vnd.openxmlformats-package.relationships+xml"/>
  <Override PartName="/ppt/notesSlides/_rels/notesSlide66.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61.xml.rels" ContentType="application/vnd.openxmlformats-package.relationships+xml"/>
  <Override PartName="/ppt/notesSlides/_rels/notesSlide60.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5.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45.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14.xml.rels" ContentType="application/vnd.openxmlformats-package.relationships+xml"/>
  <Override PartName="/ppt/notesSlides/_rels/notesSlide46.xml.rels" ContentType="application/vnd.openxmlformats-package.relationships+xml"/>
  <Override PartName="/ppt/notesSlides/_rels/notesSlide32.xml.rels" ContentType="application/vnd.openxmlformats-package.relationships+xml"/>
  <Override PartName="/ppt/notesSlides/_rels/notesSlide49.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52.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28.xml.rels" ContentType="application/vnd.openxmlformats-package.relationships+xml"/>
  <Override PartName="/ppt/notesSlides/_rels/notesSlide3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7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26.xml.rels" ContentType="application/vnd.openxmlformats-package.relationships+xml"/>
  <Override PartName="/ppt/notesSlides/_rels/notesSlide73.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3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77.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76.xml.rels" ContentType="application/vnd.openxmlformats-package.relationships+xml"/>
  <Override PartName="/ppt/notesSlides/_rels/notesSlide18.xml.rels" ContentType="application/vnd.openxmlformats-package.relationships+xml"/>
  <Override PartName="/ppt/notesSlides/_rels/notesSlide75.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41.xml.rels" ContentType="application/vnd.openxmlformats-package.relationships+xml"/>
  <Override PartName="/ppt/notesSlides/_rels/notesSlide72.xml.rels" ContentType="application/vnd.openxmlformats-package.relationships+xml"/>
  <Override PartName="/ppt/notesSlides/_rels/notesSlide5.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7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79.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84.xml" ContentType="application/vnd.openxmlformats-officedocument.presentationml.notesSlide+xml"/>
  <Override PartName="/ppt/notesSlides/notesSlide48.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75.xml" ContentType="application/vnd.openxmlformats-officedocument.presentationml.notesSlide+xml"/>
  <Override PartName="/ppt/notesSlides/notesSlide39.xml" ContentType="application/vnd.openxmlformats-officedocument.presentationml.notesSlide+xml"/>
  <Override PartName="/ppt/notesSlides/notesSlide74.xml" ContentType="application/vnd.openxmlformats-officedocument.presentationml.notesSlide+xml"/>
  <Override PartName="/ppt/notesSlides/notesSlide38.xml" ContentType="application/vnd.openxmlformats-officedocument.presentationml.notesSlide+xml"/>
  <Override PartName="/ppt/notesSlides/notesSlide73.xml" ContentType="application/vnd.openxmlformats-officedocument.presentationml.notesSlide+xml"/>
  <Override PartName="/ppt/notesSlides/notesSlide37.xml" ContentType="application/vnd.openxmlformats-officedocument.presentationml.notesSlide+xml"/>
  <Override PartName="/ppt/notesSlides/notesSlide72.xml" ContentType="application/vnd.openxmlformats-officedocument.presentationml.notesSlide+xml"/>
  <Override PartName="/ppt/notesSlides/notesSlide36.xml" ContentType="application/vnd.openxmlformats-officedocument.presentationml.notesSlide+xml"/>
  <Override PartName="/ppt/notesSlides/notesSlide71.xml" ContentType="application/vnd.openxmlformats-officedocument.presentationml.notesSlide+xml"/>
  <Override PartName="/ppt/notesSlides/notesSlide35.xml" ContentType="application/vnd.openxmlformats-officedocument.presentationml.notesSlide+xml"/>
  <Override PartName="/ppt/notesSlides/notesSlide70.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65.xml" ContentType="application/vnd.openxmlformats-officedocument.presentationml.notesSlide+xml"/>
  <Override PartName="/ppt/notesSlides/notesSlide29.xml" ContentType="application/vnd.openxmlformats-officedocument.presentationml.notesSlide+xml"/>
  <Override PartName="/ppt/notesSlides/notesSlide64.xml" ContentType="application/vnd.openxmlformats-officedocument.presentationml.notesSlide+xml"/>
  <Override PartName="/ppt/notesSlides/notesSlide28.xml" ContentType="application/vnd.openxmlformats-officedocument.presentationml.notesSlide+xml"/>
  <Override PartName="/ppt/notesSlides/notesSlide63.xml" ContentType="application/vnd.openxmlformats-officedocument.presentationml.notesSlide+xml"/>
  <Override PartName="/ppt/notesSlides/notesSlide27.xml" ContentType="application/vnd.openxmlformats-officedocument.presentationml.notesSlide+xml"/>
  <Override PartName="/ppt/notesSlides/notesSlide62.xml" ContentType="application/vnd.openxmlformats-officedocument.presentationml.notesSlide+xml"/>
  <Override PartName="/ppt/notesSlides/notesSlide26.xml" ContentType="application/vnd.openxmlformats-officedocument.presentationml.notesSlide+xml"/>
  <Override PartName="/ppt/notesSlides/notesSlide61.xml" ContentType="application/vnd.openxmlformats-officedocument.presentationml.notesSlide+xml"/>
  <Override PartName="/ppt/notesSlides/notesSlide25.xml" ContentType="application/vnd.openxmlformats-officedocument.presentationml.notesSlide+xml"/>
  <Override PartName="/ppt/notesSlides/notesSlide60.xml" ContentType="application/vnd.openxmlformats-officedocument.presentationml.notesSlide+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116.xml" ContentType="application/vnd.openxmlformats-officedocument.presentationml.notes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83.xml" ContentType="application/vnd.openxmlformats-officedocument.presentationml.notesSlide+xml"/>
  <Override PartName="/ppt/notesSlides/notesSlide47.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82.xml" ContentType="application/vnd.openxmlformats-officedocument.presentationml.notesSlide+xml"/>
  <Override PartName="/ppt/notesSlides/notesSlide46.xml" ContentType="application/vnd.openxmlformats-officedocument.presentationml.notesSlide+xml"/>
  <Override PartName="/ppt/notesSlides/notesSlide3.xml" ContentType="application/vnd.openxmlformats-officedocument.presentationml.notesSlide+xml"/>
  <Override PartName="/ppt/notesSlides/notesSlide81.xml" ContentType="application/vnd.openxmlformats-officedocument.presentationml.notesSlide+xml"/>
  <Override PartName="/ppt/notesSlides/notesSlide45.xml" ContentType="application/vnd.openxmlformats-officedocument.presentationml.notesSlide+xml"/>
  <Override PartName="/ppt/notesSlides/notesSlide2.xml" ContentType="application/vnd.openxmlformats-officedocument.presentationml.notesSlide+xml"/>
  <Override PartName="/ppt/notesSlides/notesSlide80.xml" ContentType="application/vnd.openxmlformats-officedocument.presentationml.notesSlide+xml"/>
  <Override PartName="/ppt/notesSlides/notesSlide44.xml" ContentType="application/vnd.openxmlformats-officedocument.presentationml.notesSlide+xml"/>
  <Override PartName="/ppt/notesSlides/notesSlide1.xml" ContentType="application/vnd.openxmlformats-officedocument.presentationml.notesSlide+xml"/>
  <Override PartName="/ppt/slides/slide14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41.xml" ContentType="application/vnd.openxmlformats-officedocument.presentationml.slide+xml"/>
  <Override PartName="/ppt/slides/slide140.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130.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_rels/slide147.xml.rels" ContentType="application/vnd.openxmlformats-package.relationships+xml"/>
  <Override PartName="/ppt/slides/_rels/slide146.xml.rels" ContentType="application/vnd.openxmlformats-package.relationships+xml"/>
  <Override PartName="/ppt/slides/_rels/slide145.xml.rels" ContentType="application/vnd.openxmlformats-package.relationships+xml"/>
  <Override PartName="/ppt/slides/_rels/slide144.xml.rels" ContentType="application/vnd.openxmlformats-package.relationships+xml"/>
  <Override PartName="/ppt/slides/_rels/slide143.xml.rels" ContentType="application/vnd.openxmlformats-package.relationships+xml"/>
  <Override PartName="/ppt/slides/_rels/slide142.xml.rels" ContentType="application/vnd.openxmlformats-package.relationships+xml"/>
  <Override PartName="/ppt/slides/_rels/slide141.xml.rels" ContentType="application/vnd.openxmlformats-package.relationships+xml"/>
  <Override PartName="/ppt/slides/_rels/slide135.xml.rels" ContentType="application/vnd.openxmlformats-package.relationships+xml"/>
  <Override PartName="/ppt/slides/_rels/slide139.xml.rels" ContentType="application/vnd.openxmlformats-package.relationships+xml"/>
  <Override PartName="/ppt/slides/_rels/slide134.xml.rels" ContentType="application/vnd.openxmlformats-package.relationships+xml"/>
  <Override PartName="/ppt/slides/_rels/slide138.xml.rels" ContentType="application/vnd.openxmlformats-package.relationships+xml"/>
  <Override PartName="/ppt/slides/_rels/slide133.xml.rels" ContentType="application/vnd.openxmlformats-package.relationships+xml"/>
  <Override PartName="/ppt/slides/_rels/slide137.xml.rels" ContentType="application/vnd.openxmlformats-package.relationships+xml"/>
  <Override PartName="/ppt/slides/_rels/slide132.xml.rels" ContentType="application/vnd.openxmlformats-package.relationships+xml"/>
  <Override PartName="/ppt/slides/_rels/slide136.xml.rels" ContentType="application/vnd.openxmlformats-package.relationships+xml"/>
  <Override PartName="/ppt/slides/_rels/slide131.xml.rels" ContentType="application/vnd.openxmlformats-package.relationships+xml"/>
  <Override PartName="/ppt/slides/_rels/slide130.xml.rels" ContentType="application/vnd.openxmlformats-package.relationships+xml"/>
  <Override PartName="/ppt/slides/_rels/slide129.xml.rels" ContentType="application/vnd.openxmlformats-package.relationships+xml"/>
  <Override PartName="/ppt/slides/_rels/slide128.xml.rels" ContentType="application/vnd.openxmlformats-package.relationships+xml"/>
  <Override PartName="/ppt/slides/_rels/slide124.xml.rels" ContentType="application/vnd.openxmlformats-package.relationships+xml"/>
  <Override PartName="/ppt/slides/_rels/slide123.xml.rels" ContentType="application/vnd.openxmlformats-package.relationships+xml"/>
  <Override PartName="/ppt/slides/_rels/slide127.xml.rels" ContentType="application/vnd.openxmlformats-package.relationships+xml"/>
  <Override PartName="/ppt/slides/_rels/slide122.xml.rels" ContentType="application/vnd.openxmlformats-package.relationships+xml"/>
  <Override PartName="/ppt/slides/_rels/slide126.xml.rels" ContentType="application/vnd.openxmlformats-package.relationships+xml"/>
  <Override PartName="/ppt/slides/_rels/slide121.xml.rels" ContentType="application/vnd.openxmlformats-package.relationships+xml"/>
  <Override PartName="/ppt/slides/_rels/slide125.xml.rels" ContentType="application/vnd.openxmlformats-package.relationships+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17.xml.rels" ContentType="application/vnd.openxmlformats-package.relationships+xml"/>
  <Override PartName="/ppt/slides/_rels/slide116.xml.rels" ContentType="application/vnd.openxmlformats-package.relationships+xml"/>
  <Override PartName="/ppt/slides/_rels/slide115.xml.rels" ContentType="application/vnd.openxmlformats-package.relationships+xml"/>
  <Override PartName="/ppt/slides/_rels/slide114.xml.rels" ContentType="application/vnd.openxmlformats-package.relationships+xml"/>
  <Override PartName="/ppt/slides/_rels/slide113.xml.rels" ContentType="application/vnd.openxmlformats-package.relationships+xml"/>
  <Override PartName="/ppt/slides/_rels/slide112.xml.rels" ContentType="application/vnd.openxmlformats-package.relationships+xml"/>
  <Override PartName="/ppt/slides/_rels/slide111.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105.xml.rels" ContentType="application/vnd.openxmlformats-package.relationships+xml"/>
  <Override PartName="/ppt/slides/_rels/slide104.xml.rels" ContentType="application/vnd.openxmlformats-package.relationships+xml"/>
  <Override PartName="/ppt/slides/_rels/slide103.xml.rels" ContentType="application/vnd.openxmlformats-package.relationships+xml"/>
  <Override PartName="/ppt/slides/_rels/slide102.xml.rels" ContentType="application/vnd.openxmlformats-package.relationships+xml"/>
  <Override PartName="/ppt/slides/_rels/slide101.xml.rels" ContentType="application/vnd.openxmlformats-package.relationships+xml"/>
  <Override PartName="/ppt/slides/_rels/slide99.xml.rels" ContentType="application/vnd.openxmlformats-package.relationships+xml"/>
  <Override PartName="/ppt/slides/_rels/slide98.xml.rels" ContentType="application/vnd.openxmlformats-package.relationships+xml"/>
  <Override PartName="/ppt/slides/_rels/slide140.xml.rels" ContentType="application/vnd.openxmlformats-package.relationships+xml"/>
  <Override PartName="/ppt/slides/_rels/slide89.xml.rels" ContentType="application/vnd.openxmlformats-package.relationships+xml"/>
  <Override PartName="/ppt/slides/_rels/slide88.xml.rels" ContentType="application/vnd.openxmlformats-package.relationships+xml"/>
  <Override PartName="/ppt/slides/_rels/slide87.xml.rels" ContentType="application/vnd.openxmlformats-package.relationships+xml"/>
  <Override PartName="/ppt/slides/_rels/slide73.xml.rels" ContentType="application/vnd.openxmlformats-package.relationships+xml"/>
  <Override PartName="/ppt/slides/_rels/slide78.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9.xml.rels" ContentType="application/vnd.openxmlformats-package.relationships+xml"/>
  <Override PartName="/ppt/slides/_rels/slide74.xml.rels" ContentType="application/vnd.openxmlformats-package.relationships+xml"/>
  <Override PartName="/ppt/slides/_rels/slide77.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62.xml.rels" ContentType="application/vnd.openxmlformats-package.relationships+xml"/>
  <Override PartName="/ppt/slides/_rels/slide67.xml.rels" ContentType="application/vnd.openxmlformats-package.relationships+xml"/>
  <Override PartName="/ppt/slides/_rels/slide61.xml.rels" ContentType="application/vnd.openxmlformats-package.relationships+xml"/>
  <Override PartName="/ppt/slides/_rels/slide66.xml.rels" ContentType="application/vnd.openxmlformats-package.relationships+xml"/>
  <Override PartName="/ppt/slides/_rels/slide60.xml.rels" ContentType="application/vnd.openxmlformats-package.relationships+xml"/>
  <Override PartName="/ppt/slides/_rels/slide65.xml.rels" ContentType="application/vnd.openxmlformats-package.relationships+xml"/>
  <Override PartName="/ppt/slides/_rels/slide96.xml.rels" ContentType="application/vnd.openxmlformats-package.relationships+xml"/>
  <Override PartName="/ppt/slides/_rels/slide69.xml.rels" ContentType="application/vnd.openxmlformats-package.relationships+xml"/>
  <Override PartName="/ppt/slides/_rels/slide64.xml.rels" ContentType="application/vnd.openxmlformats-package.relationships+xml"/>
  <Override PartName="/ppt/slides/_rels/slide68.xml.rels" ContentType="application/vnd.openxmlformats-package.relationships+xml"/>
  <Override PartName="/ppt/slides/_rels/slide63.xml.rels" ContentType="application/vnd.openxmlformats-package.relationships+xml"/>
  <Override PartName="/ppt/slides/_rels/slide11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1.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100.xml.rels" ContentType="application/vnd.openxmlformats-package.relationships+xml"/>
  <Override PartName="/ppt/slides/_rels/slide9.xml.rels" ContentType="application/vnd.openxmlformats-package.relationships+xml"/>
  <Override PartName="/ppt/slides/_rels/slide49.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47.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95.xml.rels" ContentType="application/vnd.openxmlformats-package.relationships+xml"/>
  <Override PartName="/ppt/slides/_rels/slide37.xml.rels" ContentType="application/vnd.openxmlformats-package.relationships+xml"/>
  <Override PartName="/ppt/slides/_rels/slide94.xml.rels" ContentType="application/vnd.openxmlformats-package.relationships+xml"/>
  <Override PartName="/ppt/slides/_rels/slide36.xml.rels" ContentType="application/vnd.openxmlformats-package.relationships+xml"/>
  <Override PartName="/ppt/slides/_rels/slide93.xml.rels" ContentType="application/vnd.openxmlformats-package.relationships+xml"/>
  <Override PartName="/ppt/slides/_rels/slide35.xml.rels" ContentType="application/vnd.openxmlformats-package.relationships+xml"/>
  <Override PartName="/ppt/slides/_rels/slide58.xml.rels" ContentType="application/vnd.openxmlformats-package.relationships+xml"/>
  <Override PartName="/ppt/slides/_rels/slide45.xml.rels" ContentType="application/vnd.openxmlformats-package.relationships+xml"/>
  <Override PartName="/ppt/slides/_rels/slide92.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91.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5.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6.xml.rels" ContentType="application/vnd.openxmlformats-package.relationships+xml"/>
  <Override PartName="/ppt/slides/_rels/slide97.xml.rels" ContentType="application/vnd.openxmlformats-package.relationships+xml"/>
  <Override PartName="/ppt/slides/_rels/slide8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15.xml.rels" ContentType="application/vnd.openxmlformats-package.relationships+xml"/>
  <Override PartName="/ppt/slides/_rels/slide80.xml.rels" ContentType="application/vnd.openxmlformats-package.relationships+xml"/>
  <Override PartName="/ppt/slides/_rels/slide27.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83.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9.xml.rels" ContentType="application/vnd.openxmlformats-package.relationships+xml"/>
  <Override PartName="/ppt/slides/_rels/slide82.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4.xml.rels" ContentType="application/vnd.openxmlformats-package.relationships+xml"/>
  <Override PartName="/ppt/slides/_rels/slide25.xml.rels" ContentType="application/vnd.openxmlformats-package.relationships+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129.xml" ContentType="application/vnd.openxmlformats-officedocument.presentationml.slide+xml"/>
  <Override PartName="/ppt/slides/slide83.xml" ContentType="application/vnd.openxmlformats-officedocument.presentationml.slide+xml"/>
  <Override PartName="/ppt/slides/slide128.xml" ContentType="application/vnd.openxmlformats-officedocument.presentationml.slide+xml"/>
  <Override PartName="/ppt/slides/slide82.xml" ContentType="application/vnd.openxmlformats-officedocument.presentationml.slide+xml"/>
  <Override PartName="/ppt/slides/slide127.xml" ContentType="application/vnd.openxmlformats-officedocument.presentationml.slide+xml"/>
  <Override PartName="/ppt/slides/slide81.xml" ContentType="application/vnd.openxmlformats-officedocument.presentationml.slide+xml"/>
  <Override PartName="/ppt/slides/slide126.xml" ContentType="application/vnd.openxmlformats-officedocument.presentationml.slide+xml"/>
  <Override PartName="/ppt/slides/slide8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119.xml" ContentType="application/vnd.openxmlformats-officedocument.presentationml.slide+xml"/>
  <Override PartName="/ppt/slides/slide73.xml" ContentType="application/vnd.openxmlformats-officedocument.presentationml.slide+xml"/>
  <Override PartName="/ppt/slides/slide118.xml" ContentType="application/vnd.openxmlformats-officedocument.presentationml.slide+xml"/>
  <Override PartName="/ppt/slides/slide72.xml" ContentType="application/vnd.openxmlformats-officedocument.presentationml.slide+xml"/>
  <Override PartName="/ppt/slides/slide117.xml" ContentType="application/vnd.openxmlformats-officedocument.presentationml.slide+xml"/>
  <Override PartName="/ppt/slides/slide71.xml" ContentType="application/vnd.openxmlformats-officedocument.presentationml.slide+xml"/>
  <Override PartName="/ppt/slides/slide116.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109.xml" ContentType="application/vnd.openxmlformats-officedocument.presentationml.slide+xml"/>
  <Override PartName="/ppt/slides/slide63.xml" ContentType="application/vnd.openxmlformats-officedocument.presentationml.slide+xml"/>
  <Override PartName="/ppt/slides/slide108.xml" ContentType="application/vnd.openxmlformats-officedocument.presentationml.slide+xml"/>
  <Override PartName="/ppt/slides/slide62.xml" ContentType="application/vnd.openxmlformats-officedocument.presentationml.slide+xml"/>
  <Override PartName="/ppt/slides/slide107.xml" ContentType="application/vnd.openxmlformats-officedocument.presentationml.slide+xml"/>
  <Override PartName="/ppt/slides/slide61.xml" ContentType="application/vnd.openxmlformats-officedocument.presentationml.slide+xml"/>
  <Override PartName="/ppt/slides/slide106.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89.xml" ContentType="application/vnd.openxmlformats-officedocument.presentationml.slide+xml"/>
  <Override PartName="/ppt/slides/slide30.xml" ContentType="application/vnd.openxmlformats-officedocument.presentationml.slide+xml"/>
  <Override PartName="/ppt/slides/slide139.xml" ContentType="application/vnd.openxmlformats-officedocument.presentationml.slide+xml"/>
  <Override PartName="/ppt/slides/slide93.xml" ContentType="application/vnd.openxmlformats-officedocument.presentationml.slide+xml"/>
  <Override PartName="/ppt/slides/slide18.xml" ContentType="application/vnd.openxmlformats-officedocument.presentationml.slide+xml"/>
  <Override PartName="/ppt/slides/slide138.xml" ContentType="application/vnd.openxmlformats-officedocument.presentationml.slide+xml"/>
  <Override PartName="/ppt/slides/slide92.xml" ContentType="application/vnd.openxmlformats-officedocument.presentationml.slide+xml"/>
  <Override PartName="/ppt/slides/slide17.xml" ContentType="application/vnd.openxmlformats-officedocument.presentationml.slide+xml"/>
  <Override PartName="/ppt/slides/slide137.xml" ContentType="application/vnd.openxmlformats-officedocument.presentationml.slide+xml"/>
  <Override PartName="/ppt/slides/slide91.xml" ContentType="application/vnd.openxmlformats-officedocument.presentationml.slide+xml"/>
  <Override PartName="/ppt/slides/slide16.xml" ContentType="application/vnd.openxmlformats-officedocument.presentationml.slide+xml"/>
  <Override PartName="/ppt/slides/slide136.xml" ContentType="application/vnd.openxmlformats-officedocument.presentationml.slide+xml"/>
  <Override PartName="/ppt/slides/slide9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103.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102.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101.xml" ContentType="application/vnd.openxmlformats-officedocument.presentationml.slide+xml"/>
  <Override PartName="/ppt/slides/slide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54.xml" ContentType="application/vnd.openxmlformats-officedocument.presentationml.slide+xml"/>
  <Override PartName="/ppt/slides/slide100.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94.xml" ContentType="application/vnd.openxmlformats-officedocument.presentationml.slide+xml"/>
  <Override PartName="/ppt/slides/slide19.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5.png" ContentType="image/png"/>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0.png" ContentType="image/png"/>
  <Override PartName="/ppt/media/image24.png" ContentType="image/png"/>
  <Override PartName="/ppt/media/image9.png" ContentType="image/png"/>
  <Override PartName="/ppt/media/image23.png" ContentType="image/png"/>
  <Override PartName="/ppt/media/image8.png" ContentType="image/png"/>
  <Override PartName="/ppt/media/image22.png" ContentType="image/png"/>
  <Override PartName="/ppt/media/image7.png" ContentType="image/png"/>
  <Override PartName="/ppt/media/image11.png" ContentType="image/png"/>
  <Override PartName="/ppt/media/image21.png" ContentType="image/png"/>
  <Override PartName="/ppt/media/image6.png" ContentType="image/png"/>
  <Override PartName="/ppt/media/image4.png" ContentType="image/png"/>
  <Override PartName="/ppt/media/image3.png" ContentType="image/png"/>
  <Override PartName="/ppt/media/image2.png" ContentType="image/png"/>
  <Override PartName="/ppt/media/image36.png" ContentType="image/png"/>
  <Override PartName="/ppt/media/image1.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1107000" y="812520"/>
            <a:ext cx="5345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0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Cambria"/>
              </a:rPr>
              <a:t>Click to edit the notes format</a:t>
            </a:r>
            <a:endParaRPr b="0" lang="en-US" sz="2000" spc="-1" strike="noStrike">
              <a:latin typeface="Cambria"/>
            </a:endParaRPr>
          </a:p>
        </p:txBody>
      </p:sp>
      <p:sp>
        <p:nvSpPr>
          <p:cNvPr id="209"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Cambria"/>
              </a:rPr>
              <a:t>&lt;header&gt;</a:t>
            </a:r>
            <a:endParaRPr b="0" lang="en-US" sz="1400" spc="-1" strike="noStrike">
              <a:latin typeface="Cambria"/>
            </a:endParaRPr>
          </a:p>
        </p:txBody>
      </p:sp>
      <p:sp>
        <p:nvSpPr>
          <p:cNvPr id="210"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Cambria"/>
              </a:rPr>
              <a:t>&lt;date/time&gt;</a:t>
            </a:r>
            <a:endParaRPr b="0" lang="en-US" sz="1400" spc="-1" strike="noStrike">
              <a:latin typeface="Cambria"/>
            </a:endParaRPr>
          </a:p>
        </p:txBody>
      </p:sp>
      <p:sp>
        <p:nvSpPr>
          <p:cNvPr id="211"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Cambria"/>
              </a:rPr>
              <a:t>&lt;footer&gt;</a:t>
            </a:r>
            <a:endParaRPr b="0" lang="en-US" sz="1400" spc="-1" strike="noStrike">
              <a:latin typeface="Cambria"/>
            </a:endParaRPr>
          </a:p>
        </p:txBody>
      </p:sp>
      <p:sp>
        <p:nvSpPr>
          <p:cNvPr id="212" name="PlaceHolder 6"/>
          <p:cNvSpPr>
            <a:spLocks noGrp="1"/>
          </p:cNvSpPr>
          <p:nvPr>
            <p:ph type="sldNum"/>
          </p:nvPr>
        </p:nvSpPr>
        <p:spPr>
          <a:xfrm>
            <a:off x="4278960" y="10157400"/>
            <a:ext cx="3280680" cy="534240"/>
          </a:xfrm>
          <a:prstGeom prst="rect">
            <a:avLst/>
          </a:prstGeom>
        </p:spPr>
        <p:txBody>
          <a:bodyPr lIns="0" rIns="0" tIns="0" bIns="0" anchor="b"/>
          <a:p>
            <a:pPr algn="r"/>
            <a:fld id="{942EB23B-B068-4007-82D3-02456BD7A3E0}" type="slidenum">
              <a:rPr b="0" lang="en-US" sz="1400" spc="-1" strike="noStrike">
                <a:latin typeface="Cambria"/>
              </a:rPr>
              <a:t>&lt;number&gt;</a:t>
            </a:fld>
            <a:endParaRPr b="0" lang="en-US" sz="1400" spc="-1" strike="noStrike">
              <a:latin typeface="Cambria"/>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hyperlink" Target="https://en.wikipedia.org/wiki/Ghostscript" TargetMode="External"/><Relationship Id="rId2" Type="http://schemas.openxmlformats.org/officeDocument/2006/relationships/slide" Target="../slides/slide83.xml"/><Relationship Id="rId3"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PlaceHolder 1"/>
          <p:cNvSpPr>
            <a:spLocks noGrp="1"/>
          </p:cNvSpPr>
          <p:nvPr>
            <p:ph type="sldImg"/>
          </p:nvPr>
        </p:nvSpPr>
        <p:spPr>
          <a:xfrm>
            <a:off x="685800" y="1143000"/>
            <a:ext cx="5486040" cy="3085560"/>
          </a:xfrm>
          <a:prstGeom prst="rect">
            <a:avLst/>
          </a:prstGeom>
        </p:spPr>
      </p:sp>
      <p:sp>
        <p:nvSpPr>
          <p:cNvPr id="97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b="0" lang="en-US" sz="1200" spc="-1" strike="noStrike">
              <a:latin typeface="Cambria"/>
            </a:endParaRPr>
          </a:p>
        </p:txBody>
      </p:sp>
      <p:sp>
        <p:nvSpPr>
          <p:cNvPr id="971" name="TextShape 3"/>
          <p:cNvSpPr txBox="1"/>
          <p:nvPr/>
        </p:nvSpPr>
        <p:spPr>
          <a:xfrm>
            <a:off x="3884760" y="8685360"/>
            <a:ext cx="2971440" cy="458280"/>
          </a:xfrm>
          <a:prstGeom prst="rect">
            <a:avLst/>
          </a:prstGeom>
          <a:noFill/>
          <a:ln>
            <a:noFill/>
          </a:ln>
        </p:spPr>
        <p:txBody>
          <a:bodyPr anchor="b"/>
          <a:p>
            <a:pPr algn="r">
              <a:lnSpc>
                <a:spcPct val="100000"/>
              </a:lnSpc>
            </a:pPr>
            <a:fld id="{10122A71-D476-4175-9365-D5956DFE789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PlaceHolder 1"/>
          <p:cNvSpPr>
            <a:spLocks noGrp="1"/>
          </p:cNvSpPr>
          <p:nvPr>
            <p:ph type="sldImg"/>
          </p:nvPr>
        </p:nvSpPr>
        <p:spPr>
          <a:xfrm>
            <a:off x="380880" y="694800"/>
            <a:ext cx="6095520" cy="3428640"/>
          </a:xfrm>
          <a:prstGeom prst="rect">
            <a:avLst/>
          </a:prstGeom>
        </p:spPr>
      </p:sp>
      <p:sp>
        <p:nvSpPr>
          <p:cNvPr id="99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what is a “license.” This is different to a contract under US law. This slides explains the boundaries of what can be in a license.</a:t>
            </a:r>
            <a:endParaRPr b="0" lang="en-US" sz="1200" spc="-1" strike="noStrike">
              <a:latin typeface="Cambria"/>
            </a:endParaRPr>
          </a:p>
        </p:txBody>
      </p:sp>
      <p:sp>
        <p:nvSpPr>
          <p:cNvPr id="998" name="TextShape 3"/>
          <p:cNvSpPr txBox="1"/>
          <p:nvPr/>
        </p:nvSpPr>
        <p:spPr>
          <a:xfrm>
            <a:off x="3884760" y="8685360"/>
            <a:ext cx="2971440" cy="458280"/>
          </a:xfrm>
          <a:prstGeom prst="rect">
            <a:avLst/>
          </a:prstGeom>
          <a:noFill/>
          <a:ln>
            <a:noFill/>
          </a:ln>
        </p:spPr>
        <p:txBody>
          <a:bodyPr anchor="b"/>
          <a:p>
            <a:pPr algn="r">
              <a:lnSpc>
                <a:spcPct val="100000"/>
              </a:lnSpc>
            </a:pPr>
            <a:fld id="{50EBB1E5-FAF2-4E5B-AEBF-B8666AD746B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9" name="PlaceHolder 1"/>
          <p:cNvSpPr>
            <a:spLocks noGrp="1"/>
          </p:cNvSpPr>
          <p:nvPr>
            <p:ph type="sldImg"/>
          </p:nvPr>
        </p:nvSpPr>
        <p:spPr>
          <a:xfrm>
            <a:off x="380880" y="694800"/>
            <a:ext cx="6095520" cy="3428640"/>
          </a:xfrm>
          <a:prstGeom prst="rect">
            <a:avLst/>
          </a:prstGeom>
        </p:spPr>
      </p:sp>
      <p:sp>
        <p:nvSpPr>
          <p:cNvPr id="100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Most important copyright concepts for software are: right to reproduce, right to make creative works (or right to modify), and right to distribute.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Software can be subject to a patent. Patent protects method of operation, such as computer program. However, patent protects functionality, and not abstract ideas.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Patent holder can exclude others from practicing the patent, regardless of whether the others have independently created the product.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b="0" lang="en-US" sz="1200" spc="-1" strike="noStrike">
              <a:latin typeface="Cambria"/>
            </a:endParaRPr>
          </a:p>
        </p:txBody>
      </p:sp>
      <p:sp>
        <p:nvSpPr>
          <p:cNvPr id="1001" name="TextShape 3"/>
          <p:cNvSpPr txBox="1"/>
          <p:nvPr/>
        </p:nvSpPr>
        <p:spPr>
          <a:xfrm>
            <a:off x="3884760" y="8685360"/>
            <a:ext cx="2971440" cy="458280"/>
          </a:xfrm>
          <a:prstGeom prst="rect">
            <a:avLst/>
          </a:prstGeom>
          <a:noFill/>
          <a:ln>
            <a:noFill/>
          </a:ln>
        </p:spPr>
        <p:txBody>
          <a:bodyPr anchor="b"/>
          <a:p>
            <a:pPr algn="r">
              <a:lnSpc>
                <a:spcPct val="100000"/>
              </a:lnSpc>
            </a:pPr>
            <a:fld id="{F0762D16-194B-4047-AFC6-FCB17818F815}"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1" name="PlaceHolder 1"/>
          <p:cNvSpPr>
            <a:spLocks noGrp="1"/>
          </p:cNvSpPr>
          <p:nvPr>
            <p:ph type="sldImg"/>
          </p:nvPr>
        </p:nvSpPr>
        <p:spPr>
          <a:xfrm>
            <a:off x="685800" y="1143000"/>
            <a:ext cx="5486040" cy="3085560"/>
          </a:xfrm>
          <a:prstGeom prst="rect">
            <a:avLst/>
          </a:prstGeom>
        </p:spPr>
      </p:sp>
      <p:sp>
        <p:nvSpPr>
          <p:cNvPr id="1222" name="PlaceHolder 2"/>
          <p:cNvSpPr>
            <a:spLocks noGrp="1"/>
          </p:cNvSpPr>
          <p:nvPr>
            <p:ph type="body"/>
          </p:nvPr>
        </p:nvSpPr>
        <p:spPr>
          <a:xfrm>
            <a:off x="685800" y="4400640"/>
            <a:ext cx="5486040" cy="3600000"/>
          </a:xfrm>
          <a:prstGeom prst="rect">
            <a:avLst/>
          </a:prstGeom>
        </p:spPr>
        <p:txBody>
          <a:bodyPr/>
          <a:p>
            <a:pPr>
              <a:lnSpc>
                <a:spcPct val="100000"/>
              </a:lnSpc>
            </a:pPr>
            <a:r>
              <a:rPr b="0" i="1" lang="en-US" sz="1200" spc="-1" strike="noStrike">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i="1" lang="en-US" sz="1200" spc="-1" strike="noStrike">
                <a:solidFill>
                  <a:srgbClr val="000000"/>
                </a:solidFill>
                <a:latin typeface="Roboto"/>
                <a:ea typeface="Roboto"/>
              </a:rPr>
              <a:t>(shane) this chapter needs expansion, so this will be one of our key focuses in 2017</a:t>
            </a:r>
            <a:br/>
            <a:endParaRPr b="0" lang="en-US" sz="1200" spc="-1" strike="noStrike">
              <a:latin typeface="Cambria"/>
            </a:endParaRPr>
          </a:p>
        </p:txBody>
      </p:sp>
      <p:sp>
        <p:nvSpPr>
          <p:cNvPr id="1223" name="TextShape 3"/>
          <p:cNvSpPr txBox="1"/>
          <p:nvPr/>
        </p:nvSpPr>
        <p:spPr>
          <a:xfrm>
            <a:off x="3884760" y="8685360"/>
            <a:ext cx="2971440" cy="458280"/>
          </a:xfrm>
          <a:prstGeom prst="rect">
            <a:avLst/>
          </a:prstGeom>
          <a:noFill/>
          <a:ln>
            <a:noFill/>
          </a:ln>
        </p:spPr>
        <p:txBody>
          <a:bodyPr anchor="b"/>
          <a:p>
            <a:pPr algn="r">
              <a:lnSpc>
                <a:spcPct val="100000"/>
              </a:lnSpc>
            </a:pPr>
            <a:fld id="{5EA4EDBA-26D5-4EBB-8B4B-40EB66C8284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2" name="PlaceHolder 1"/>
          <p:cNvSpPr>
            <a:spLocks noGrp="1"/>
          </p:cNvSpPr>
          <p:nvPr>
            <p:ph type="sldImg"/>
          </p:nvPr>
        </p:nvSpPr>
        <p:spPr>
          <a:xfrm>
            <a:off x="685800" y="1143000"/>
            <a:ext cx="5486040" cy="3085560"/>
          </a:xfrm>
          <a:prstGeom prst="rect">
            <a:avLst/>
          </a:prstGeom>
        </p:spPr>
      </p:sp>
      <p:sp>
        <p:nvSpPr>
          <p:cNvPr id="100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is useful for lawyers, managers or developers who may not be familiar with FOSS licenses.</a:t>
            </a:r>
            <a:endParaRPr b="0" lang="en-US" sz="1200" spc="-1" strike="noStrike">
              <a:latin typeface="Cambria"/>
            </a:endParaRPr>
          </a:p>
        </p:txBody>
      </p:sp>
      <p:sp>
        <p:nvSpPr>
          <p:cNvPr id="1004" name="TextShape 3"/>
          <p:cNvSpPr txBox="1"/>
          <p:nvPr/>
        </p:nvSpPr>
        <p:spPr>
          <a:xfrm>
            <a:off x="3884760" y="8685360"/>
            <a:ext cx="2971440" cy="458280"/>
          </a:xfrm>
          <a:prstGeom prst="rect">
            <a:avLst/>
          </a:prstGeom>
          <a:noFill/>
          <a:ln>
            <a:noFill/>
          </a:ln>
        </p:spPr>
        <p:txBody>
          <a:bodyPr anchor="b"/>
          <a:p>
            <a:pPr algn="r">
              <a:lnSpc>
                <a:spcPct val="100000"/>
              </a:lnSpc>
            </a:pPr>
            <a:fld id="{B09EA392-1986-4912-BCC6-ACD3F0D34B1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5" name="PlaceHolder 1"/>
          <p:cNvSpPr>
            <a:spLocks noGrp="1"/>
          </p:cNvSpPr>
          <p:nvPr>
            <p:ph type="sldImg"/>
          </p:nvPr>
        </p:nvSpPr>
        <p:spPr>
          <a:xfrm>
            <a:off x="380880" y="694800"/>
            <a:ext cx="6095520" cy="3428640"/>
          </a:xfrm>
          <a:prstGeom prst="rect">
            <a:avLst/>
          </a:prstGeom>
        </p:spPr>
      </p:sp>
      <p:sp>
        <p:nvSpPr>
          <p:cNvPr id="100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provides the “big picture” about what FOSS licenses do. It also explains a resource where you can find out more about some FOSS licenses.</a:t>
            </a:r>
            <a:endParaRPr b="0" lang="en-US" sz="1200" spc="-1" strike="noStrike">
              <a:latin typeface="Cambria"/>
            </a:endParaRPr>
          </a:p>
        </p:txBody>
      </p:sp>
      <p:sp>
        <p:nvSpPr>
          <p:cNvPr id="1007" name="TextShape 3"/>
          <p:cNvSpPr txBox="1"/>
          <p:nvPr/>
        </p:nvSpPr>
        <p:spPr>
          <a:xfrm>
            <a:off x="3884760" y="8685360"/>
            <a:ext cx="2971440" cy="458280"/>
          </a:xfrm>
          <a:prstGeom prst="rect">
            <a:avLst/>
          </a:prstGeom>
          <a:noFill/>
          <a:ln>
            <a:noFill/>
          </a:ln>
        </p:spPr>
        <p:txBody>
          <a:bodyPr anchor="b"/>
          <a:p>
            <a:pPr algn="r">
              <a:lnSpc>
                <a:spcPct val="100000"/>
              </a:lnSpc>
            </a:pPr>
            <a:fld id="{36FCEF65-FD9C-4AD7-85D8-20E395D4E79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8" name="PlaceHolder 1"/>
          <p:cNvSpPr>
            <a:spLocks noGrp="1"/>
          </p:cNvSpPr>
          <p:nvPr>
            <p:ph type="sldImg"/>
          </p:nvPr>
        </p:nvSpPr>
        <p:spPr>
          <a:xfrm>
            <a:off x="380880" y="694800"/>
            <a:ext cx="6095520" cy="3428640"/>
          </a:xfrm>
          <a:prstGeom prst="rect">
            <a:avLst/>
          </a:prstGeom>
        </p:spPr>
      </p:sp>
      <p:sp>
        <p:nvSpPr>
          <p:cNvPr id="100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b="0" lang="en-US" sz="1200" spc="-1" strike="noStrike">
              <a:latin typeface="Cambria"/>
            </a:endParaRPr>
          </a:p>
        </p:txBody>
      </p:sp>
      <p:sp>
        <p:nvSpPr>
          <p:cNvPr id="1010" name="TextShape 3"/>
          <p:cNvSpPr txBox="1"/>
          <p:nvPr/>
        </p:nvSpPr>
        <p:spPr>
          <a:xfrm>
            <a:off x="3884760" y="8685360"/>
            <a:ext cx="2971440" cy="458280"/>
          </a:xfrm>
          <a:prstGeom prst="rect">
            <a:avLst/>
          </a:prstGeom>
          <a:noFill/>
          <a:ln>
            <a:noFill/>
          </a:ln>
        </p:spPr>
        <p:txBody>
          <a:bodyPr anchor="b"/>
          <a:p>
            <a:pPr algn="r">
              <a:lnSpc>
                <a:spcPct val="100000"/>
              </a:lnSpc>
            </a:pPr>
            <a:fld id="{319DC64E-D975-4DF4-9CDC-E3E91B780B3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1" name="PlaceHolder 1"/>
          <p:cNvSpPr>
            <a:spLocks noGrp="1"/>
          </p:cNvSpPr>
          <p:nvPr>
            <p:ph type="sldImg"/>
          </p:nvPr>
        </p:nvSpPr>
        <p:spPr>
          <a:xfrm>
            <a:off x="380880" y="694800"/>
            <a:ext cx="6095520" cy="3428640"/>
          </a:xfrm>
          <a:prstGeom prst="rect">
            <a:avLst/>
          </a:prstGeom>
        </p:spPr>
      </p:sp>
      <p:sp>
        <p:nvSpPr>
          <p:cNvPr id="101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b="0" lang="en-US" sz="1200" spc="-1" strike="noStrike">
              <a:latin typeface="Cambria"/>
            </a:endParaRPr>
          </a:p>
          <a:p>
            <a:pPr>
              <a:lnSpc>
                <a:spcPct val="100000"/>
              </a:lnSpc>
            </a:pPr>
            <a:endParaRPr b="0" lang="en-US" sz="1200" spc="-1" strike="noStrike">
              <a:latin typeface="Cambria"/>
            </a:endParaRPr>
          </a:p>
        </p:txBody>
      </p:sp>
      <p:sp>
        <p:nvSpPr>
          <p:cNvPr id="1013" name="TextShape 3"/>
          <p:cNvSpPr txBox="1"/>
          <p:nvPr/>
        </p:nvSpPr>
        <p:spPr>
          <a:xfrm>
            <a:off x="3884760" y="8685360"/>
            <a:ext cx="2971440" cy="458280"/>
          </a:xfrm>
          <a:prstGeom prst="rect">
            <a:avLst/>
          </a:prstGeom>
          <a:noFill/>
          <a:ln>
            <a:noFill/>
          </a:ln>
        </p:spPr>
        <p:txBody>
          <a:bodyPr anchor="b"/>
          <a:p>
            <a:pPr algn="r">
              <a:lnSpc>
                <a:spcPct val="100000"/>
              </a:lnSpc>
            </a:pPr>
            <a:fld id="{6EACC13D-3BBF-4306-99A1-0071D06FDC5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4" name="PlaceHolder 1"/>
          <p:cNvSpPr>
            <a:spLocks noGrp="1"/>
          </p:cNvSpPr>
          <p:nvPr>
            <p:ph type="sldImg"/>
          </p:nvPr>
        </p:nvSpPr>
        <p:spPr>
          <a:xfrm>
            <a:off x="380880" y="694800"/>
            <a:ext cx="6095520" cy="3428640"/>
          </a:xfrm>
          <a:prstGeom prst="rect">
            <a:avLst/>
          </a:prstGeom>
        </p:spPr>
      </p:sp>
      <p:sp>
        <p:nvSpPr>
          <p:cNvPr id="101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proprietary or closed source licenses. These licenses often have very different requirements and rules compared to FOSS licenses.</a:t>
            </a:r>
            <a:endParaRPr b="0" lang="en-US" sz="1200" spc="-1" strike="noStrike">
              <a:latin typeface="Cambria"/>
            </a:endParaRPr>
          </a:p>
        </p:txBody>
      </p:sp>
      <p:sp>
        <p:nvSpPr>
          <p:cNvPr id="1016" name="TextShape 3"/>
          <p:cNvSpPr txBox="1"/>
          <p:nvPr/>
        </p:nvSpPr>
        <p:spPr>
          <a:xfrm>
            <a:off x="3884760" y="8685360"/>
            <a:ext cx="2971440" cy="458280"/>
          </a:xfrm>
          <a:prstGeom prst="rect">
            <a:avLst/>
          </a:prstGeom>
          <a:noFill/>
          <a:ln>
            <a:noFill/>
          </a:ln>
        </p:spPr>
        <p:txBody>
          <a:bodyPr anchor="b"/>
          <a:p>
            <a:pPr algn="r">
              <a:lnSpc>
                <a:spcPct val="100000"/>
              </a:lnSpc>
            </a:pPr>
            <a:fld id="{F9E3ACD8-76F3-411B-B565-8F93BE955AC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PlaceHolder 1"/>
          <p:cNvSpPr>
            <a:spLocks noGrp="1"/>
          </p:cNvSpPr>
          <p:nvPr>
            <p:ph type="sldImg"/>
          </p:nvPr>
        </p:nvSpPr>
        <p:spPr>
          <a:xfrm>
            <a:off x="380880" y="694800"/>
            <a:ext cx="6095520" cy="3428640"/>
          </a:xfrm>
          <a:prstGeom prst="rect">
            <a:avLst/>
          </a:prstGeom>
        </p:spPr>
      </p:sp>
      <p:sp>
        <p:nvSpPr>
          <p:cNvPr id="101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b="0" lang="en-US" sz="1200" spc="-1" strike="noStrike">
              <a:latin typeface="Cambria"/>
            </a:endParaRPr>
          </a:p>
        </p:txBody>
      </p:sp>
      <p:sp>
        <p:nvSpPr>
          <p:cNvPr id="1019" name="TextShape 3"/>
          <p:cNvSpPr txBox="1"/>
          <p:nvPr/>
        </p:nvSpPr>
        <p:spPr>
          <a:xfrm>
            <a:off x="3884760" y="8685360"/>
            <a:ext cx="2971440" cy="458280"/>
          </a:xfrm>
          <a:prstGeom prst="rect">
            <a:avLst/>
          </a:prstGeom>
          <a:noFill/>
          <a:ln>
            <a:noFill/>
          </a:ln>
        </p:spPr>
        <p:txBody>
          <a:bodyPr anchor="b"/>
          <a:p>
            <a:pPr algn="r">
              <a:lnSpc>
                <a:spcPct val="100000"/>
              </a:lnSpc>
            </a:pPr>
            <a:fld id="{F9C6B806-65F1-46D7-B1EB-3A76B14A149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0" name="PlaceHolder 1"/>
          <p:cNvSpPr>
            <a:spLocks noGrp="1"/>
          </p:cNvSpPr>
          <p:nvPr>
            <p:ph type="sldImg"/>
          </p:nvPr>
        </p:nvSpPr>
        <p:spPr>
          <a:xfrm>
            <a:off x="380880" y="694800"/>
            <a:ext cx="6095520" cy="3428640"/>
          </a:xfrm>
          <a:prstGeom prst="rect">
            <a:avLst/>
          </a:prstGeom>
        </p:spPr>
      </p:sp>
      <p:sp>
        <p:nvSpPr>
          <p:cNvPr id="102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b="0" lang="en-US" sz="1200" spc="-1" strike="noStrike">
              <a:latin typeface="Cambria"/>
            </a:endParaRPr>
          </a:p>
        </p:txBody>
      </p:sp>
      <p:sp>
        <p:nvSpPr>
          <p:cNvPr id="1022" name="TextShape 3"/>
          <p:cNvSpPr txBox="1"/>
          <p:nvPr/>
        </p:nvSpPr>
        <p:spPr>
          <a:xfrm>
            <a:off x="3884760" y="8685360"/>
            <a:ext cx="2971440" cy="458280"/>
          </a:xfrm>
          <a:prstGeom prst="rect">
            <a:avLst/>
          </a:prstGeom>
          <a:noFill/>
          <a:ln>
            <a:noFill/>
          </a:ln>
        </p:spPr>
        <p:txBody>
          <a:bodyPr anchor="b"/>
          <a:p>
            <a:pPr algn="r">
              <a:lnSpc>
                <a:spcPct val="100000"/>
              </a:lnSpc>
            </a:pPr>
            <a:fld id="{7CBF03F1-14EB-4897-A4A3-9B2B4EF0DAC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3" name="PlaceHolder 1"/>
          <p:cNvSpPr>
            <a:spLocks noGrp="1"/>
          </p:cNvSpPr>
          <p:nvPr>
            <p:ph type="sldImg"/>
          </p:nvPr>
        </p:nvSpPr>
        <p:spPr>
          <a:xfrm>
            <a:off x="380880" y="694800"/>
            <a:ext cx="6095520" cy="3428640"/>
          </a:xfrm>
          <a:prstGeom prst="rect">
            <a:avLst/>
          </a:prstGeom>
        </p:spPr>
      </p:sp>
      <p:sp>
        <p:nvSpPr>
          <p:cNvPr id="102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b="0" lang="en-US" sz="1200" spc="-1" strike="noStrike">
              <a:latin typeface="Cambria"/>
            </a:endParaRPr>
          </a:p>
        </p:txBody>
      </p:sp>
      <p:sp>
        <p:nvSpPr>
          <p:cNvPr id="1025" name="TextShape 3"/>
          <p:cNvSpPr txBox="1"/>
          <p:nvPr/>
        </p:nvSpPr>
        <p:spPr>
          <a:xfrm>
            <a:off x="3884760" y="8685360"/>
            <a:ext cx="2971440" cy="458280"/>
          </a:xfrm>
          <a:prstGeom prst="rect">
            <a:avLst/>
          </a:prstGeom>
          <a:noFill/>
          <a:ln>
            <a:noFill/>
          </a:ln>
        </p:spPr>
        <p:txBody>
          <a:bodyPr anchor="b"/>
          <a:p>
            <a:pPr algn="r">
              <a:lnSpc>
                <a:spcPct val="100000"/>
              </a:lnSpc>
            </a:pPr>
            <a:fld id="{15FB53E3-2475-4A96-8E69-A2385ED03DA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PlaceHolder 1"/>
          <p:cNvSpPr>
            <a:spLocks noGrp="1"/>
          </p:cNvSpPr>
          <p:nvPr>
            <p:ph type="sldImg"/>
          </p:nvPr>
        </p:nvSpPr>
        <p:spPr>
          <a:xfrm>
            <a:off x="380880" y="694800"/>
            <a:ext cx="6095520" cy="3428640"/>
          </a:xfrm>
          <a:prstGeom prst="rect">
            <a:avLst/>
          </a:prstGeom>
        </p:spPr>
      </p:sp>
      <p:sp>
        <p:nvSpPr>
          <p:cNvPr id="97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helps explain what the OpenChain Curriculum and these slides are for.</a:t>
            </a:r>
            <a:endParaRPr b="0" lang="en-US" sz="1200" spc="-1" strike="noStrike">
              <a:latin typeface="Cambria"/>
            </a:endParaRPr>
          </a:p>
        </p:txBody>
      </p:sp>
      <p:sp>
        <p:nvSpPr>
          <p:cNvPr id="974" name="TextShape 3"/>
          <p:cNvSpPr txBox="1"/>
          <p:nvPr/>
        </p:nvSpPr>
        <p:spPr>
          <a:xfrm>
            <a:off x="3884760" y="8685360"/>
            <a:ext cx="2971440" cy="458280"/>
          </a:xfrm>
          <a:prstGeom prst="rect">
            <a:avLst/>
          </a:prstGeom>
          <a:noFill/>
          <a:ln>
            <a:noFill/>
          </a:ln>
        </p:spPr>
        <p:txBody>
          <a:bodyPr anchor="b"/>
          <a:p>
            <a:pPr algn="r">
              <a:lnSpc>
                <a:spcPct val="100000"/>
              </a:lnSpc>
            </a:pPr>
            <a:fld id="{815A1C14-9DEC-4C58-879E-6758CC7386F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PlaceHolder 1"/>
          <p:cNvSpPr>
            <a:spLocks noGrp="1"/>
          </p:cNvSpPr>
          <p:nvPr>
            <p:ph type="sldImg"/>
          </p:nvPr>
        </p:nvSpPr>
        <p:spPr>
          <a:xfrm>
            <a:off x="380880" y="694800"/>
            <a:ext cx="6095520" cy="3428640"/>
          </a:xfrm>
          <a:prstGeom prst="rect">
            <a:avLst/>
          </a:prstGeom>
        </p:spPr>
      </p:sp>
      <p:sp>
        <p:nvSpPr>
          <p:cNvPr id="102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b="0" lang="en-US" sz="1200" spc="-1" strike="noStrike">
              <a:latin typeface="Cambria"/>
            </a:endParaRPr>
          </a:p>
        </p:txBody>
      </p:sp>
      <p:sp>
        <p:nvSpPr>
          <p:cNvPr id="1028" name="TextShape 3"/>
          <p:cNvSpPr txBox="1"/>
          <p:nvPr/>
        </p:nvSpPr>
        <p:spPr>
          <a:xfrm>
            <a:off x="3884760" y="8685360"/>
            <a:ext cx="2971440" cy="458280"/>
          </a:xfrm>
          <a:prstGeom prst="rect">
            <a:avLst/>
          </a:prstGeom>
          <a:noFill/>
          <a:ln>
            <a:noFill/>
          </a:ln>
        </p:spPr>
        <p:txBody>
          <a:bodyPr anchor="b"/>
          <a:p>
            <a:pPr algn="r">
              <a:lnSpc>
                <a:spcPct val="100000"/>
              </a:lnSpc>
            </a:pPr>
            <a:fld id="{8AF4F410-95B9-4476-9676-BD61747961C7}"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9" name="PlaceHolder 1"/>
          <p:cNvSpPr>
            <a:spLocks noGrp="1"/>
          </p:cNvSpPr>
          <p:nvPr>
            <p:ph type="sldImg"/>
          </p:nvPr>
        </p:nvSpPr>
        <p:spPr>
          <a:xfrm>
            <a:off x="380880" y="694800"/>
            <a:ext cx="6095520" cy="3428640"/>
          </a:xfrm>
          <a:prstGeom prst="rect">
            <a:avLst/>
          </a:prstGeom>
        </p:spPr>
      </p:sp>
      <p:sp>
        <p:nvSpPr>
          <p:cNvPr id="103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b="0" lang="en-US" sz="1200" spc="-1" strike="noStrike">
              <a:latin typeface="Cambria"/>
            </a:endParaRPr>
          </a:p>
        </p:txBody>
      </p:sp>
      <p:sp>
        <p:nvSpPr>
          <p:cNvPr id="1031" name="TextShape 3"/>
          <p:cNvSpPr txBox="1"/>
          <p:nvPr/>
        </p:nvSpPr>
        <p:spPr>
          <a:xfrm>
            <a:off x="3884760" y="8685360"/>
            <a:ext cx="2971440" cy="458280"/>
          </a:xfrm>
          <a:prstGeom prst="rect">
            <a:avLst/>
          </a:prstGeom>
          <a:noFill/>
          <a:ln>
            <a:noFill/>
          </a:ln>
        </p:spPr>
        <p:txBody>
          <a:bodyPr anchor="b"/>
          <a:p>
            <a:pPr algn="r">
              <a:lnSpc>
                <a:spcPct val="100000"/>
              </a:lnSpc>
            </a:pPr>
            <a:fld id="{04643FAF-31F9-459C-AE2E-F15E95DF41A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PlaceHolder 1"/>
          <p:cNvSpPr>
            <a:spLocks noGrp="1"/>
          </p:cNvSpPr>
          <p:nvPr>
            <p:ph type="sldImg"/>
          </p:nvPr>
        </p:nvSpPr>
        <p:spPr>
          <a:xfrm>
            <a:off x="380880" y="694800"/>
            <a:ext cx="6095520" cy="3428640"/>
          </a:xfrm>
          <a:prstGeom prst="rect">
            <a:avLst/>
          </a:prstGeom>
        </p:spPr>
      </p:sp>
      <p:sp>
        <p:nvSpPr>
          <p:cNvPr id="103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slides explains multi-licensing. This is the situation where more than set of license terms can apply to a piece of software.</a:t>
            </a:r>
            <a:br/>
            <a:br/>
            <a:r>
              <a:rPr b="1" lang="en-US" sz="1200" spc="-1" strike="noStrike">
                <a:solidFill>
                  <a:srgbClr val="000000"/>
                </a:solidFill>
                <a:latin typeface="Roboto"/>
                <a:ea typeface="Roboto"/>
              </a:rPr>
              <a:t>Conjunctive</a:t>
            </a:r>
            <a:r>
              <a:rPr b="0" lang="en-US" sz="1200" spc="-1" strike="noStrike">
                <a:solidFill>
                  <a:srgbClr val="000000"/>
                </a:solidFill>
                <a:latin typeface="Roboto"/>
                <a:ea typeface="Roboto"/>
              </a:rPr>
              <a:t> = Multiple licenses apply</a:t>
            </a:r>
            <a:endParaRPr b="0" lang="en-US" sz="1200" spc="-1" strike="noStrike">
              <a:latin typeface="Cambria"/>
            </a:endParaRPr>
          </a:p>
          <a:p>
            <a:pPr marL="457200">
              <a:lnSpc>
                <a:spcPct val="100000"/>
              </a:lnSpc>
            </a:pPr>
            <a:r>
              <a:rPr b="0" lang="en-US" sz="1200" spc="-1" strike="noStrike">
                <a:solidFill>
                  <a:srgbClr val="000000"/>
                </a:solidFill>
                <a:latin typeface="Roboto"/>
                <a:ea typeface="Roboto"/>
              </a:rPr>
              <a:t>GPL-2.0 project also includes code under BSD-3-Clause </a:t>
            </a:r>
            <a:endParaRPr b="0" lang="en-US" sz="1200" spc="-1" strike="noStrike">
              <a:latin typeface="Cambria"/>
            </a:endParaRPr>
          </a:p>
          <a:p>
            <a:pPr marL="596520" indent="-11880">
              <a:lnSpc>
                <a:spcPct val="100000"/>
              </a:lnSpc>
            </a:pPr>
            <a:r>
              <a:rPr b="0" lang="en-US" sz="1200" spc="-1" strike="noStrike">
                <a:solidFill>
                  <a:srgbClr val="000000"/>
                </a:solidFill>
                <a:latin typeface="Roboto"/>
                <a:ea typeface="Roboto"/>
              </a:rPr>
              <a:t>In this situation you have to comply with both sets of license terms</a:t>
            </a:r>
            <a:endParaRPr b="0" lang="en-US" sz="1200" spc="-1" strike="noStrike">
              <a:latin typeface="Cambria"/>
            </a:endParaRPr>
          </a:p>
          <a:p>
            <a:pPr>
              <a:lnSpc>
                <a:spcPct val="100000"/>
              </a:lnSpc>
            </a:pPr>
            <a:r>
              <a:rPr b="1" lang="en-US" sz="1200" spc="-1" strike="noStrike">
                <a:solidFill>
                  <a:srgbClr val="000000"/>
                </a:solidFill>
                <a:latin typeface="Roboto"/>
                <a:ea typeface="Roboto"/>
              </a:rPr>
              <a:t>Disjunctive</a:t>
            </a:r>
            <a:r>
              <a:rPr b="0" lang="en-US" sz="1200" spc="-1" strike="noStrike">
                <a:solidFill>
                  <a:srgbClr val="000000"/>
                </a:solidFill>
                <a:latin typeface="Roboto"/>
                <a:ea typeface="Roboto"/>
              </a:rPr>
              <a:t> = Choice of one open source license or another</a:t>
            </a:r>
            <a:endParaRPr b="0" lang="en-US" sz="1200" spc="-1" strike="noStrike">
              <a:latin typeface="Cambria"/>
            </a:endParaRPr>
          </a:p>
          <a:p>
            <a:pPr marL="457200">
              <a:lnSpc>
                <a:spcPct val="100000"/>
              </a:lnSpc>
            </a:pPr>
            <a:r>
              <a:rPr b="0" lang="en-US" sz="1200" spc="-1" strike="noStrike">
                <a:solidFill>
                  <a:srgbClr val="000000"/>
                </a:solidFill>
                <a:latin typeface="Roboto"/>
                <a:ea typeface="Roboto"/>
              </a:rPr>
              <a:t>Mozilla tri-license</a:t>
            </a:r>
            <a:endParaRPr b="0" lang="en-US" sz="1200" spc="-1" strike="noStrike">
              <a:latin typeface="Cambria"/>
            </a:endParaRPr>
          </a:p>
          <a:p>
            <a:pPr marL="457200">
              <a:lnSpc>
                <a:spcPct val="100000"/>
              </a:lnSpc>
            </a:pPr>
            <a:r>
              <a:rPr b="0" lang="en-US" sz="1200" spc="-1" strike="noStrike">
                <a:solidFill>
                  <a:srgbClr val="000000"/>
                </a:solidFill>
                <a:latin typeface="Roboto"/>
                <a:ea typeface="Roboto"/>
              </a:rPr>
              <a:t>Jetty</a:t>
            </a:r>
            <a:endParaRPr b="0" lang="en-US" sz="1200" spc="-1" strike="noStrike">
              <a:latin typeface="Cambria"/>
            </a:endParaRPr>
          </a:p>
          <a:p>
            <a:pPr marL="457200">
              <a:lnSpc>
                <a:spcPct val="100000"/>
              </a:lnSpc>
            </a:pPr>
            <a:r>
              <a:rPr b="0" lang="en-US" sz="1200" spc="-1" strike="noStrike">
                <a:solidFill>
                  <a:srgbClr val="000000"/>
                </a:solidFill>
                <a:latin typeface="Roboto"/>
                <a:ea typeface="Roboto"/>
              </a:rPr>
              <a:t>Ruby</a:t>
            </a:r>
            <a:endParaRPr b="0" lang="en-US" sz="1200" spc="-1" strike="noStrike">
              <a:latin typeface="Cambria"/>
            </a:endParaRPr>
          </a:p>
          <a:p>
            <a:pPr>
              <a:lnSpc>
                <a:spcPct val="100000"/>
              </a:lnSpc>
            </a:pPr>
            <a:br/>
            <a:r>
              <a:rPr b="0" lang="en-US" sz="1200" spc="-1" strike="noStrike">
                <a:solidFill>
                  <a:srgbClr val="000000"/>
                </a:solidFill>
                <a:latin typeface="Roboto"/>
                <a:ea typeface="Roboto"/>
              </a:rPr>
              <a:t>Disjunctive licensing may be something important to explore more deeply when creating a FOSS policy.</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b="0" lang="en-US" sz="1200" spc="-1" strike="noStrike">
              <a:latin typeface="Cambria"/>
            </a:endParaRPr>
          </a:p>
          <a:p>
            <a:pPr>
              <a:lnSpc>
                <a:spcPct val="100000"/>
              </a:lnSpc>
            </a:pPr>
            <a:r>
              <a:rPr b="0" lang="en-US" sz="1200" spc="-1" strike="noStrike">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1" lang="en-US" sz="1200" spc="-1" strike="noStrike">
                <a:solidFill>
                  <a:srgbClr val="000000"/>
                </a:solidFill>
                <a:latin typeface="Roboto"/>
                <a:ea typeface="Roboto"/>
              </a:rPr>
              <a:t>Example: </a:t>
            </a:r>
            <a:endParaRPr b="0" lang="en-US" sz="1200" spc="-1" strike="noStrike">
              <a:latin typeface="Cambria"/>
            </a:endParaRPr>
          </a:p>
          <a:p>
            <a:pPr>
              <a:lnSpc>
                <a:spcPct val="100000"/>
              </a:lnSpc>
            </a:pPr>
            <a:r>
              <a:rPr b="0" lang="en-US" sz="1200" spc="-1" strike="noStrike">
                <a:solidFill>
                  <a:srgbClr val="000000"/>
                </a:solidFill>
                <a:latin typeface="Roboto"/>
                <a:ea typeface="Roboto"/>
              </a:rPr>
              <a:t>MPL 1.1/GPL 2.0/LGPL 2.1 - - </a:t>
            </a:r>
            <a:endParaRPr b="0" lang="en-US" sz="1200" spc="-1" strike="noStrike">
              <a:latin typeface="Cambria"/>
            </a:endParaRPr>
          </a:p>
          <a:p>
            <a:pPr>
              <a:lnSpc>
                <a:spcPct val="100000"/>
              </a:lnSpc>
            </a:pPr>
            <a:r>
              <a:rPr b="0" lang="en-US" sz="1200" spc="-1" strike="noStrike">
                <a:solidFill>
                  <a:srgbClr val="000000"/>
                </a:solidFill>
                <a:latin typeface="Roboto"/>
                <a:ea typeface="Roboto"/>
              </a:rPr>
              <a:t>“</a:t>
            </a:r>
            <a:r>
              <a:rPr b="0" lang="en-US" sz="1200" spc="-1" strike="noStrike">
                <a:solidFill>
                  <a:srgbClr val="000000"/>
                </a:solidFill>
                <a:latin typeface="Roboto"/>
                <a:ea typeface="Roboto"/>
              </a:rPr>
              <a:t>The contents of this file are subject to the Mozilla Public License Version - 1.1 (the "License"); you may not use this file except in compliance with - the License.</a:t>
            </a:r>
            <a:endParaRPr b="0" lang="en-US" sz="1200" spc="-1" strike="noStrike">
              <a:latin typeface="Cambria"/>
            </a:endParaRPr>
          </a:p>
          <a:p>
            <a:pPr>
              <a:lnSpc>
                <a:spcPct val="100000"/>
              </a:lnSpc>
            </a:pPr>
            <a:r>
              <a:rPr b="0" lang="en-US" sz="1200" spc="-1" strike="noStrike">
                <a:solidFill>
                  <a:srgbClr val="000000"/>
                </a:solidFill>
                <a:latin typeface="Roboto"/>
                <a:ea typeface="Roboto"/>
              </a:rPr>
              <a:t> </a:t>
            </a:r>
            <a:r>
              <a:rPr b="0" lang="en-US" sz="1200" spc="-1" strike="noStrike">
                <a:solidFill>
                  <a:srgbClr val="000000"/>
                </a:solidFill>
                <a:latin typeface="Roboto"/>
                <a:ea typeface="Roboto"/>
              </a:rPr>
              <a:t>. . . </a:t>
            </a:r>
            <a:endParaRPr b="0" lang="en-US" sz="1200" spc="-1" strike="noStrike">
              <a:latin typeface="Cambria"/>
            </a:endParaRPr>
          </a:p>
          <a:p>
            <a:pPr>
              <a:lnSpc>
                <a:spcPct val="100000"/>
              </a:lnSpc>
            </a:pPr>
            <a:r>
              <a:rPr b="0" lang="en-US" sz="1200" spc="-1" strike="noStrike">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a:t>
            </a:r>
            <a:r>
              <a:rPr b="1" lang="en-US" sz="1200" spc="-1" strike="noStrike">
                <a:solidFill>
                  <a:srgbClr val="000000"/>
                </a:solidFill>
                <a:latin typeface="Roboto"/>
                <a:ea typeface="Roboto"/>
              </a:rPr>
              <a:t>dual</a:t>
            </a:r>
            <a:r>
              <a:rPr b="0" lang="en-US" sz="1200" spc="-1" strike="noStrike">
                <a:solidFill>
                  <a:srgbClr val="000000"/>
                </a:solidFill>
                <a:latin typeface="Roboto"/>
                <a:ea typeface="Roboto"/>
              </a:rPr>
              <a:t>” = confusing term that may be used for any of these situations, but usually refers to business model of OSS license or commercial license choice</a:t>
            </a:r>
            <a:endParaRPr b="0" lang="en-US" sz="1200" spc="-1" strike="noStrike">
              <a:latin typeface="Cambria"/>
            </a:endParaRPr>
          </a:p>
          <a:p>
            <a:pPr>
              <a:lnSpc>
                <a:spcPct val="100000"/>
              </a:lnSpc>
            </a:pPr>
            <a:r>
              <a:rPr b="0" lang="en-US" sz="1200" spc="-1" strike="noStrike">
                <a:solidFill>
                  <a:srgbClr val="000000"/>
                </a:solidFill>
                <a:latin typeface="Roboto"/>
                <a:ea typeface="Roboto"/>
              </a:rPr>
              <a:t>For more on dual-licensing as a business model: http://oss-watch.ac.uk/resources/duallicence2 </a:t>
            </a:r>
            <a:endParaRPr b="0" lang="en-US" sz="1200" spc="-1" strike="noStrike">
              <a:latin typeface="Cambria"/>
            </a:endParaRPr>
          </a:p>
          <a:p>
            <a:pPr>
              <a:lnSpc>
                <a:spcPct val="100000"/>
              </a:lnSpc>
            </a:pPr>
            <a:endParaRPr b="0" lang="en-US" sz="1200" spc="-1" strike="noStrike">
              <a:latin typeface="Cambria"/>
            </a:endParaRPr>
          </a:p>
        </p:txBody>
      </p:sp>
      <p:sp>
        <p:nvSpPr>
          <p:cNvPr id="1034" name="TextShape 3"/>
          <p:cNvSpPr txBox="1"/>
          <p:nvPr/>
        </p:nvSpPr>
        <p:spPr>
          <a:xfrm>
            <a:off x="3884760" y="8685360"/>
            <a:ext cx="2971440" cy="458280"/>
          </a:xfrm>
          <a:prstGeom prst="rect">
            <a:avLst/>
          </a:prstGeom>
          <a:noFill/>
          <a:ln>
            <a:noFill/>
          </a:ln>
        </p:spPr>
        <p:txBody>
          <a:bodyPr anchor="b"/>
          <a:p>
            <a:pPr algn="r">
              <a:lnSpc>
                <a:spcPct val="100000"/>
              </a:lnSpc>
            </a:pPr>
            <a:fld id="{56EA4A43-F777-4805-AECE-A3B91995BA8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5" name="PlaceHolder 1"/>
          <p:cNvSpPr>
            <a:spLocks noGrp="1"/>
          </p:cNvSpPr>
          <p:nvPr>
            <p:ph type="sldImg"/>
          </p:nvPr>
        </p:nvSpPr>
        <p:spPr>
          <a:xfrm>
            <a:off x="380880" y="694800"/>
            <a:ext cx="6095520" cy="3428640"/>
          </a:xfrm>
          <a:prstGeom prst="rect">
            <a:avLst/>
          </a:prstGeom>
        </p:spPr>
      </p:sp>
      <p:sp>
        <p:nvSpPr>
          <p:cNvPr id="103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FOSS licenses are Free and FOSS Software licenses generally make source code available under terms that allow for modification and redistribution.</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Examples of permissive FOSS licenses include MIT, BSD, and Apache.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Examples of copyleft-style licenses include GPL and LGPL.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b="0" lang="en-US" sz="1200" spc="-1" strike="noStrike">
              <a:latin typeface="Cambria"/>
            </a:endParaRPr>
          </a:p>
          <a:p>
            <a:pPr>
              <a:lnSpc>
                <a:spcPct val="100000"/>
              </a:lnSpc>
            </a:pPr>
            <a:endParaRPr b="0" lang="en-US" sz="1200" spc="-1" strike="noStrike">
              <a:latin typeface="Cambria"/>
            </a:endParaRPr>
          </a:p>
        </p:txBody>
      </p:sp>
      <p:sp>
        <p:nvSpPr>
          <p:cNvPr id="1037" name="TextShape 3"/>
          <p:cNvSpPr txBox="1"/>
          <p:nvPr/>
        </p:nvSpPr>
        <p:spPr>
          <a:xfrm>
            <a:off x="3884760" y="8685360"/>
            <a:ext cx="2971440" cy="458280"/>
          </a:xfrm>
          <a:prstGeom prst="rect">
            <a:avLst/>
          </a:prstGeom>
          <a:noFill/>
          <a:ln>
            <a:noFill/>
          </a:ln>
        </p:spPr>
        <p:txBody>
          <a:bodyPr anchor="b"/>
          <a:p>
            <a:pPr algn="r">
              <a:lnSpc>
                <a:spcPct val="100000"/>
              </a:lnSpc>
            </a:pPr>
            <a:fld id="{ACC637AE-2A77-49A3-ACB7-49440F79A25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PlaceHolder 1"/>
          <p:cNvSpPr>
            <a:spLocks noGrp="1"/>
          </p:cNvSpPr>
          <p:nvPr>
            <p:ph type="sldImg"/>
          </p:nvPr>
        </p:nvSpPr>
        <p:spPr>
          <a:xfrm>
            <a:off x="685800" y="1143000"/>
            <a:ext cx="5486040" cy="3085560"/>
          </a:xfrm>
          <a:prstGeom prst="rect">
            <a:avLst/>
          </a:prstGeom>
        </p:spPr>
      </p:sp>
      <p:sp>
        <p:nvSpPr>
          <p:cNvPr id="103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covers the big picture of FOSS compliance. It explains how compliance works from first principles.</a:t>
            </a:r>
            <a:endParaRPr b="0" lang="en-US" sz="1200" spc="-1" strike="noStrike">
              <a:latin typeface="Cambria"/>
            </a:endParaRPr>
          </a:p>
        </p:txBody>
      </p:sp>
      <p:sp>
        <p:nvSpPr>
          <p:cNvPr id="1040" name="TextShape 3"/>
          <p:cNvSpPr txBox="1"/>
          <p:nvPr/>
        </p:nvSpPr>
        <p:spPr>
          <a:xfrm>
            <a:off x="3884760" y="8685360"/>
            <a:ext cx="2971440" cy="458280"/>
          </a:xfrm>
          <a:prstGeom prst="rect">
            <a:avLst/>
          </a:prstGeom>
          <a:noFill/>
          <a:ln>
            <a:noFill/>
          </a:ln>
        </p:spPr>
        <p:txBody>
          <a:bodyPr anchor="b"/>
          <a:p>
            <a:pPr algn="r">
              <a:lnSpc>
                <a:spcPct val="100000"/>
              </a:lnSpc>
            </a:pPr>
            <a:fld id="{896C76D2-4CE3-4BAE-8E21-D2F3137A1E7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1" name="PlaceHolder 1"/>
          <p:cNvSpPr>
            <a:spLocks noGrp="1"/>
          </p:cNvSpPr>
          <p:nvPr>
            <p:ph type="sldImg"/>
          </p:nvPr>
        </p:nvSpPr>
        <p:spPr>
          <a:xfrm>
            <a:off x="380880" y="694800"/>
            <a:ext cx="6095520" cy="3428640"/>
          </a:xfrm>
          <a:prstGeom prst="rect">
            <a:avLst/>
          </a:prstGeom>
        </p:spPr>
      </p:sp>
      <p:sp>
        <p:nvSpPr>
          <p:cNvPr id="104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b="0" lang="en-US" sz="1200" spc="-1" strike="noStrike">
              <a:latin typeface="Cambria"/>
            </a:endParaRPr>
          </a:p>
        </p:txBody>
      </p:sp>
      <p:sp>
        <p:nvSpPr>
          <p:cNvPr id="1043" name="TextShape 3"/>
          <p:cNvSpPr txBox="1"/>
          <p:nvPr/>
        </p:nvSpPr>
        <p:spPr>
          <a:xfrm>
            <a:off x="3884760" y="8685360"/>
            <a:ext cx="2971440" cy="458280"/>
          </a:xfrm>
          <a:prstGeom prst="rect">
            <a:avLst/>
          </a:prstGeom>
          <a:noFill/>
          <a:ln>
            <a:noFill/>
          </a:ln>
        </p:spPr>
        <p:txBody>
          <a:bodyPr anchor="b"/>
          <a:p>
            <a:pPr algn="r">
              <a:lnSpc>
                <a:spcPct val="100000"/>
              </a:lnSpc>
            </a:pPr>
            <a:fld id="{C774CA78-FD8E-4F6E-AE6C-AFED1472320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PlaceHolder 1"/>
          <p:cNvSpPr>
            <a:spLocks noGrp="1"/>
          </p:cNvSpPr>
          <p:nvPr>
            <p:ph type="sldImg"/>
          </p:nvPr>
        </p:nvSpPr>
        <p:spPr>
          <a:xfrm>
            <a:off x="380880" y="694800"/>
            <a:ext cx="6095520" cy="3428640"/>
          </a:xfrm>
          <a:prstGeom prst="rect">
            <a:avLst/>
          </a:prstGeom>
        </p:spPr>
      </p:sp>
      <p:sp>
        <p:nvSpPr>
          <p:cNvPr id="104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expands on what compliance obligations must be satisfied in typical FOSS licenses.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b="0" lang="en-US" sz="1200" spc="-1" strike="noStrike">
              <a:latin typeface="Cambria"/>
            </a:endParaRPr>
          </a:p>
        </p:txBody>
      </p:sp>
      <p:sp>
        <p:nvSpPr>
          <p:cNvPr id="1046" name="TextShape 3"/>
          <p:cNvSpPr txBox="1"/>
          <p:nvPr/>
        </p:nvSpPr>
        <p:spPr>
          <a:xfrm>
            <a:off x="3884760" y="8685360"/>
            <a:ext cx="2971440" cy="458280"/>
          </a:xfrm>
          <a:prstGeom prst="rect">
            <a:avLst/>
          </a:prstGeom>
          <a:noFill/>
          <a:ln>
            <a:noFill/>
          </a:ln>
        </p:spPr>
        <p:txBody>
          <a:bodyPr anchor="b"/>
          <a:p>
            <a:pPr algn="r">
              <a:lnSpc>
                <a:spcPct val="100000"/>
              </a:lnSpc>
            </a:pPr>
            <a:fld id="{F80AD449-2A01-4C7D-BDDD-2DCC04F02FA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7" name="PlaceHolder 1"/>
          <p:cNvSpPr>
            <a:spLocks noGrp="1"/>
          </p:cNvSpPr>
          <p:nvPr>
            <p:ph type="sldImg"/>
          </p:nvPr>
        </p:nvSpPr>
        <p:spPr>
          <a:xfrm>
            <a:off x="380880" y="694800"/>
            <a:ext cx="6095520" cy="3428640"/>
          </a:xfrm>
          <a:prstGeom prst="rect">
            <a:avLst/>
          </a:prstGeom>
        </p:spPr>
      </p:sp>
      <p:sp>
        <p:nvSpPr>
          <p:cNvPr id="104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b="0" lang="en-US" sz="1200" spc="-1" strike="noStrike">
              <a:latin typeface="Cambria"/>
            </a:endParaRPr>
          </a:p>
        </p:txBody>
      </p:sp>
      <p:sp>
        <p:nvSpPr>
          <p:cNvPr id="1049" name="TextShape 3"/>
          <p:cNvSpPr txBox="1"/>
          <p:nvPr/>
        </p:nvSpPr>
        <p:spPr>
          <a:xfrm>
            <a:off x="3884760" y="8685360"/>
            <a:ext cx="2971440" cy="458280"/>
          </a:xfrm>
          <a:prstGeom prst="rect">
            <a:avLst/>
          </a:prstGeom>
          <a:noFill/>
          <a:ln>
            <a:noFill/>
          </a:ln>
        </p:spPr>
        <p:txBody>
          <a:bodyPr anchor="b"/>
          <a:p>
            <a:pPr algn="r">
              <a:lnSpc>
                <a:spcPct val="100000"/>
              </a:lnSpc>
            </a:pPr>
            <a:fld id="{6551F6A9-875F-4477-8EE6-E930565A50C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0" name="PlaceHolder 1"/>
          <p:cNvSpPr>
            <a:spLocks noGrp="1"/>
          </p:cNvSpPr>
          <p:nvPr>
            <p:ph type="sldImg"/>
          </p:nvPr>
        </p:nvSpPr>
        <p:spPr>
          <a:xfrm>
            <a:off x="380880" y="694800"/>
            <a:ext cx="6095520" cy="3428640"/>
          </a:xfrm>
          <a:prstGeom prst="rect">
            <a:avLst/>
          </a:prstGeom>
        </p:spPr>
      </p:sp>
      <p:sp>
        <p:nvSpPr>
          <p:cNvPr id="105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that modifying code can impose obligations under FOSS licenses. It explains a little bit about derivative works.</a:t>
            </a:r>
            <a:endParaRPr b="0" lang="en-US" sz="1200" spc="-1" strike="noStrike">
              <a:latin typeface="Cambria"/>
            </a:endParaRPr>
          </a:p>
        </p:txBody>
      </p:sp>
      <p:sp>
        <p:nvSpPr>
          <p:cNvPr id="1052" name="TextShape 3"/>
          <p:cNvSpPr txBox="1"/>
          <p:nvPr/>
        </p:nvSpPr>
        <p:spPr>
          <a:xfrm>
            <a:off x="3884760" y="8685360"/>
            <a:ext cx="2971440" cy="458280"/>
          </a:xfrm>
          <a:prstGeom prst="rect">
            <a:avLst/>
          </a:prstGeom>
          <a:noFill/>
          <a:ln>
            <a:noFill/>
          </a:ln>
        </p:spPr>
        <p:txBody>
          <a:bodyPr anchor="b"/>
          <a:p>
            <a:pPr algn="r">
              <a:lnSpc>
                <a:spcPct val="100000"/>
              </a:lnSpc>
            </a:pPr>
            <a:fld id="{0C018239-90D3-4ACC-B39C-7B392843D50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3" name="PlaceHolder 1"/>
          <p:cNvSpPr>
            <a:spLocks noGrp="1"/>
          </p:cNvSpPr>
          <p:nvPr>
            <p:ph type="sldImg"/>
          </p:nvPr>
        </p:nvSpPr>
        <p:spPr>
          <a:xfrm>
            <a:off x="380880" y="694800"/>
            <a:ext cx="6095520" cy="3428640"/>
          </a:xfrm>
          <a:prstGeom prst="rect">
            <a:avLst/>
          </a:prstGeom>
        </p:spPr>
      </p:sp>
      <p:sp>
        <p:nvSpPr>
          <p:cNvPr id="105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how FOSS compliance programs work in “broad strokes” (a basic overview). </a:t>
            </a:r>
            <a:endParaRPr b="0" lang="en-US" sz="1200" spc="-1" strike="noStrike">
              <a:latin typeface="Cambria"/>
            </a:endParaRPr>
          </a:p>
        </p:txBody>
      </p:sp>
      <p:sp>
        <p:nvSpPr>
          <p:cNvPr id="1055" name="TextShape 3"/>
          <p:cNvSpPr txBox="1"/>
          <p:nvPr/>
        </p:nvSpPr>
        <p:spPr>
          <a:xfrm>
            <a:off x="3884760" y="8685360"/>
            <a:ext cx="2971440" cy="458280"/>
          </a:xfrm>
          <a:prstGeom prst="rect">
            <a:avLst/>
          </a:prstGeom>
          <a:noFill/>
          <a:ln>
            <a:noFill/>
          </a:ln>
        </p:spPr>
        <p:txBody>
          <a:bodyPr anchor="b"/>
          <a:p>
            <a:pPr algn="r">
              <a:lnSpc>
                <a:spcPct val="100000"/>
              </a:lnSpc>
            </a:pPr>
            <a:fld id="{5AA2DF07-3C1F-42F6-80A4-17C8DE32846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sldImg"/>
          </p:nvPr>
        </p:nvSpPr>
        <p:spPr>
          <a:xfrm>
            <a:off x="685800" y="1143000"/>
            <a:ext cx="5486040" cy="3085560"/>
          </a:xfrm>
          <a:prstGeom prst="rect">
            <a:avLst/>
          </a:prstGeom>
        </p:spPr>
      </p:sp>
      <p:sp>
        <p:nvSpPr>
          <p:cNvPr id="97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b="0" lang="en-US" sz="1200" spc="-1" strike="noStrike">
              <a:latin typeface="Cambria"/>
            </a:endParaRPr>
          </a:p>
        </p:txBody>
      </p:sp>
      <p:sp>
        <p:nvSpPr>
          <p:cNvPr id="977" name="TextShape 3"/>
          <p:cNvSpPr txBox="1"/>
          <p:nvPr/>
        </p:nvSpPr>
        <p:spPr>
          <a:xfrm>
            <a:off x="3884760" y="8685360"/>
            <a:ext cx="2971440" cy="458280"/>
          </a:xfrm>
          <a:prstGeom prst="rect">
            <a:avLst/>
          </a:prstGeom>
          <a:noFill/>
          <a:ln>
            <a:noFill/>
          </a:ln>
        </p:spPr>
        <p:txBody>
          <a:bodyPr anchor="b"/>
          <a:p>
            <a:pPr algn="r">
              <a:lnSpc>
                <a:spcPct val="100000"/>
              </a:lnSpc>
            </a:pPr>
            <a:fld id="{8CF91A67-3719-481B-9040-346BB666F72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6" name="PlaceHolder 1"/>
          <p:cNvSpPr>
            <a:spLocks noGrp="1"/>
          </p:cNvSpPr>
          <p:nvPr>
            <p:ph type="sldImg"/>
          </p:nvPr>
        </p:nvSpPr>
        <p:spPr>
          <a:xfrm>
            <a:off x="380880" y="694800"/>
            <a:ext cx="6095520" cy="3428640"/>
          </a:xfrm>
          <a:prstGeom prst="rect">
            <a:avLst/>
          </a:prstGeom>
        </p:spPr>
      </p:sp>
      <p:sp>
        <p:nvSpPr>
          <p:cNvPr id="105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more about how FOSS compliance practices can work in an organization. </a:t>
            </a:r>
            <a:endParaRPr b="0" lang="en-US" sz="1200" spc="-1" strike="noStrike">
              <a:latin typeface="Cambria"/>
            </a:endParaRPr>
          </a:p>
        </p:txBody>
      </p:sp>
      <p:sp>
        <p:nvSpPr>
          <p:cNvPr id="1058" name="TextShape 3"/>
          <p:cNvSpPr txBox="1"/>
          <p:nvPr/>
        </p:nvSpPr>
        <p:spPr>
          <a:xfrm>
            <a:off x="3884760" y="8685360"/>
            <a:ext cx="2971440" cy="458280"/>
          </a:xfrm>
          <a:prstGeom prst="rect">
            <a:avLst/>
          </a:prstGeom>
          <a:noFill/>
          <a:ln>
            <a:noFill/>
          </a:ln>
        </p:spPr>
        <p:txBody>
          <a:bodyPr anchor="b"/>
          <a:p>
            <a:pPr algn="r">
              <a:lnSpc>
                <a:spcPct val="100000"/>
              </a:lnSpc>
            </a:pPr>
            <a:fld id="{30E2AFE4-32F4-4DB5-8883-C60EE12890D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9" name="PlaceHolder 1"/>
          <p:cNvSpPr>
            <a:spLocks noGrp="1"/>
          </p:cNvSpPr>
          <p:nvPr>
            <p:ph type="sldImg"/>
          </p:nvPr>
        </p:nvSpPr>
        <p:spPr>
          <a:xfrm>
            <a:off x="380880" y="694800"/>
            <a:ext cx="6095520" cy="3428640"/>
          </a:xfrm>
          <a:prstGeom prst="rect">
            <a:avLst/>
          </a:prstGeom>
        </p:spPr>
      </p:sp>
      <p:sp>
        <p:nvSpPr>
          <p:cNvPr id="106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describes some of the benefits that compliance brings to an organization beyond the fact of fulfilling the legal obligations of the license.</a:t>
            </a:r>
            <a:endParaRPr b="0" lang="en-US" sz="1200" spc="-1" strike="noStrike">
              <a:latin typeface="Cambria"/>
            </a:endParaRPr>
          </a:p>
        </p:txBody>
      </p:sp>
      <p:sp>
        <p:nvSpPr>
          <p:cNvPr id="1061" name="TextShape 3"/>
          <p:cNvSpPr txBox="1"/>
          <p:nvPr/>
        </p:nvSpPr>
        <p:spPr>
          <a:xfrm>
            <a:off x="3884760" y="8685360"/>
            <a:ext cx="2971440" cy="458280"/>
          </a:xfrm>
          <a:prstGeom prst="rect">
            <a:avLst/>
          </a:prstGeom>
          <a:noFill/>
          <a:ln>
            <a:noFill/>
          </a:ln>
        </p:spPr>
        <p:txBody>
          <a:bodyPr anchor="b"/>
          <a:p>
            <a:pPr algn="r">
              <a:lnSpc>
                <a:spcPct val="100000"/>
              </a:lnSpc>
            </a:pPr>
            <a:fld id="{5FD03C5E-6431-44A2-8F5B-0475179D56B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2" name="PlaceHolder 1"/>
          <p:cNvSpPr>
            <a:spLocks noGrp="1"/>
          </p:cNvSpPr>
          <p:nvPr>
            <p:ph type="sldImg"/>
          </p:nvPr>
        </p:nvSpPr>
        <p:spPr>
          <a:xfrm>
            <a:off x="380880" y="694800"/>
            <a:ext cx="6095520" cy="3428640"/>
          </a:xfrm>
          <a:prstGeom prst="rect">
            <a:avLst/>
          </a:prstGeom>
        </p:spPr>
      </p:sp>
      <p:sp>
        <p:nvSpPr>
          <p:cNvPr id="106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two main goals of a FOSS compliance program are </a:t>
            </a:r>
            <a:r>
              <a:rPr b="1" lang="en-US" sz="1200" spc="-1" strike="noStrike">
                <a:solidFill>
                  <a:srgbClr val="000000"/>
                </a:solidFill>
                <a:latin typeface="Roboto"/>
                <a:ea typeface="Roboto"/>
              </a:rPr>
              <a:t>know your obligations</a:t>
            </a:r>
            <a:r>
              <a:rPr b="0" lang="en-US" sz="1200" spc="-1" strike="noStrike">
                <a:solidFill>
                  <a:srgbClr val="000000"/>
                </a:solidFill>
                <a:latin typeface="Roboto"/>
                <a:ea typeface="Roboto"/>
              </a:rPr>
              <a:t> and to </a:t>
            </a:r>
            <a:r>
              <a:rPr b="1" lang="en-US" sz="1200" spc="-1" strike="noStrike">
                <a:solidFill>
                  <a:srgbClr val="000000"/>
                </a:solidFill>
                <a:latin typeface="Roboto"/>
                <a:ea typeface="Roboto"/>
              </a:rPr>
              <a:t>satisfy your obligations</a:t>
            </a:r>
            <a:r>
              <a:rPr b="0" lang="en-US" sz="1200" spc="-1" strike="noStrike">
                <a:solidFill>
                  <a:srgbClr val="000000"/>
                </a:solidFill>
                <a:latin typeface="Roboto"/>
                <a:ea typeface="Roboto"/>
              </a:rPr>
              <a:t>.</a:t>
            </a:r>
            <a:br/>
            <a:br/>
            <a:r>
              <a:rPr b="0" lang="en-US" sz="1200" spc="-1" strike="noStrike">
                <a:solidFill>
                  <a:srgbClr val="000000"/>
                </a:solidFill>
                <a:latin typeface="Roboto"/>
                <a:ea typeface="Roboto"/>
              </a:rPr>
              <a:t>The important business practices of a FOSS compliance program include: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Identification of the origin and license of FOSS software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Tracking FOSS software within the development process</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Performing FOSS review and identifying license obligations</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Fulfillment of license obligations when product ships </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Oversight for FOSS Compliance Program, creation of policy, and compliance decisions</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Training</a:t>
            </a:r>
            <a:endParaRPr b="0" lang="en-US" sz="1200" spc="-1" strike="noStrike">
              <a:latin typeface="Cambria"/>
            </a:endParaRPr>
          </a:p>
          <a:p>
            <a:pPr marL="171360" indent="-171000">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p:txBody>
      </p:sp>
      <p:sp>
        <p:nvSpPr>
          <p:cNvPr id="1064" name="TextShape 3"/>
          <p:cNvSpPr txBox="1"/>
          <p:nvPr/>
        </p:nvSpPr>
        <p:spPr>
          <a:xfrm>
            <a:off x="3884760" y="8685360"/>
            <a:ext cx="2971440" cy="458280"/>
          </a:xfrm>
          <a:prstGeom prst="rect">
            <a:avLst/>
          </a:prstGeom>
          <a:noFill/>
          <a:ln>
            <a:noFill/>
          </a:ln>
        </p:spPr>
        <p:txBody>
          <a:bodyPr anchor="b"/>
          <a:p>
            <a:pPr algn="r">
              <a:lnSpc>
                <a:spcPct val="100000"/>
              </a:lnSpc>
            </a:pPr>
            <a:fld id="{49EAE69F-4717-4F87-9159-080A2C6FACA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PlaceHolder 1"/>
          <p:cNvSpPr>
            <a:spLocks noGrp="1"/>
          </p:cNvSpPr>
          <p:nvPr>
            <p:ph type="sldImg"/>
          </p:nvPr>
        </p:nvSpPr>
        <p:spPr>
          <a:xfrm>
            <a:off x="685800" y="1143000"/>
            <a:ext cx="5486040" cy="3085560"/>
          </a:xfrm>
          <a:prstGeom prst="rect">
            <a:avLst/>
          </a:prstGeom>
        </p:spPr>
      </p:sp>
      <p:sp>
        <p:nvSpPr>
          <p:cNvPr id="106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describes some fundamental concepts in understanding FOSS usage</a:t>
            </a:r>
            <a:endParaRPr b="0" lang="en-US" sz="1200" spc="-1" strike="noStrike">
              <a:latin typeface="Cambria"/>
            </a:endParaRPr>
          </a:p>
        </p:txBody>
      </p:sp>
      <p:sp>
        <p:nvSpPr>
          <p:cNvPr id="1067" name="TextShape 3"/>
          <p:cNvSpPr txBox="1"/>
          <p:nvPr/>
        </p:nvSpPr>
        <p:spPr>
          <a:xfrm>
            <a:off x="3884760" y="8685360"/>
            <a:ext cx="2971440" cy="458280"/>
          </a:xfrm>
          <a:prstGeom prst="rect">
            <a:avLst/>
          </a:prstGeom>
          <a:noFill/>
          <a:ln>
            <a:noFill/>
          </a:ln>
        </p:spPr>
        <p:txBody>
          <a:bodyPr anchor="b"/>
          <a:p>
            <a:pPr algn="r">
              <a:lnSpc>
                <a:spcPct val="100000"/>
              </a:lnSpc>
            </a:pPr>
            <a:fld id="{2BC947C5-C3A5-4B98-9DEB-4A59FD08325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8" name="PlaceHolder 1"/>
          <p:cNvSpPr>
            <a:spLocks noGrp="1"/>
          </p:cNvSpPr>
          <p:nvPr>
            <p:ph type="sldImg"/>
          </p:nvPr>
        </p:nvSpPr>
        <p:spPr>
          <a:xfrm>
            <a:off x="380880" y="694800"/>
            <a:ext cx="6095520" cy="3428640"/>
          </a:xfrm>
          <a:prstGeom prst="rect">
            <a:avLst/>
          </a:prstGeom>
        </p:spPr>
      </p:sp>
      <p:sp>
        <p:nvSpPr>
          <p:cNvPr id="106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b="0" lang="en-US" sz="1200" spc="-1" strike="noStrike">
              <a:latin typeface="Cambria"/>
            </a:endParaRPr>
          </a:p>
        </p:txBody>
      </p:sp>
      <p:sp>
        <p:nvSpPr>
          <p:cNvPr id="1070" name="TextShape 3"/>
          <p:cNvSpPr txBox="1"/>
          <p:nvPr/>
        </p:nvSpPr>
        <p:spPr>
          <a:xfrm>
            <a:off x="3884760" y="8685360"/>
            <a:ext cx="2971440" cy="458280"/>
          </a:xfrm>
          <a:prstGeom prst="rect">
            <a:avLst/>
          </a:prstGeom>
          <a:noFill/>
          <a:ln>
            <a:noFill/>
          </a:ln>
        </p:spPr>
        <p:txBody>
          <a:bodyPr anchor="b"/>
          <a:p>
            <a:pPr algn="r">
              <a:lnSpc>
                <a:spcPct val="100000"/>
              </a:lnSpc>
            </a:pPr>
            <a:fld id="{DC45EB3D-072B-4320-985E-D7761BD790E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1" name="PlaceHolder 1"/>
          <p:cNvSpPr>
            <a:spLocks noGrp="1"/>
          </p:cNvSpPr>
          <p:nvPr>
            <p:ph type="sldImg"/>
          </p:nvPr>
        </p:nvSpPr>
        <p:spPr>
          <a:xfrm>
            <a:off x="380880" y="694800"/>
            <a:ext cx="6095520" cy="3428640"/>
          </a:xfrm>
          <a:prstGeom prst="rect">
            <a:avLst/>
          </a:prstGeom>
        </p:spPr>
      </p:sp>
      <p:sp>
        <p:nvSpPr>
          <p:cNvPr id="1072"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slides outlines what incorporation means when using FOSS.</a:t>
            </a:r>
            <a:endParaRPr b="0" lang="en-US" sz="1200" spc="-1" strike="noStrike">
              <a:latin typeface="Cambria"/>
            </a:endParaRPr>
          </a:p>
        </p:txBody>
      </p:sp>
      <p:sp>
        <p:nvSpPr>
          <p:cNvPr id="1073" name="TextShape 3"/>
          <p:cNvSpPr txBox="1"/>
          <p:nvPr/>
        </p:nvSpPr>
        <p:spPr>
          <a:xfrm>
            <a:off x="3884760" y="8685360"/>
            <a:ext cx="2971440" cy="458280"/>
          </a:xfrm>
          <a:prstGeom prst="rect">
            <a:avLst/>
          </a:prstGeom>
          <a:noFill/>
          <a:ln>
            <a:noFill/>
          </a:ln>
        </p:spPr>
        <p:txBody>
          <a:bodyPr anchor="b"/>
          <a:p>
            <a:pPr algn="r">
              <a:lnSpc>
                <a:spcPct val="100000"/>
              </a:lnSpc>
            </a:pPr>
            <a:fld id="{9D45565F-6F20-4AF4-AFAA-1D835F17B97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4" name="PlaceHolder 1"/>
          <p:cNvSpPr>
            <a:spLocks noGrp="1"/>
          </p:cNvSpPr>
          <p:nvPr>
            <p:ph type="sldImg"/>
          </p:nvPr>
        </p:nvSpPr>
        <p:spPr>
          <a:xfrm>
            <a:off x="380880" y="694800"/>
            <a:ext cx="6095520" cy="3428640"/>
          </a:xfrm>
          <a:prstGeom prst="rect">
            <a:avLst/>
          </a:prstGeom>
        </p:spPr>
      </p:sp>
      <p:sp>
        <p:nvSpPr>
          <p:cNvPr id="1075"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slides outlines what linking means when using FOSS.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076" name="TextShape 3"/>
          <p:cNvSpPr txBox="1"/>
          <p:nvPr/>
        </p:nvSpPr>
        <p:spPr>
          <a:xfrm>
            <a:off x="3884760" y="8685360"/>
            <a:ext cx="2971440" cy="458280"/>
          </a:xfrm>
          <a:prstGeom prst="rect">
            <a:avLst/>
          </a:prstGeom>
          <a:noFill/>
          <a:ln>
            <a:noFill/>
          </a:ln>
        </p:spPr>
        <p:txBody>
          <a:bodyPr anchor="b"/>
          <a:p>
            <a:pPr algn="r">
              <a:lnSpc>
                <a:spcPct val="100000"/>
              </a:lnSpc>
            </a:pPr>
            <a:fld id="{8628AE79-81EB-49BD-B591-F89CF960FBA5}"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7" name="PlaceHolder 1"/>
          <p:cNvSpPr>
            <a:spLocks noGrp="1"/>
          </p:cNvSpPr>
          <p:nvPr>
            <p:ph type="sldImg"/>
          </p:nvPr>
        </p:nvSpPr>
        <p:spPr>
          <a:xfrm>
            <a:off x="380880" y="694800"/>
            <a:ext cx="6095520" cy="3428640"/>
          </a:xfrm>
          <a:prstGeom prst="rect">
            <a:avLst/>
          </a:prstGeom>
        </p:spPr>
      </p:sp>
      <p:sp>
        <p:nvSpPr>
          <p:cNvPr id="1078"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slides outlines what modification means when using FOSS.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079" name="TextShape 3"/>
          <p:cNvSpPr txBox="1"/>
          <p:nvPr/>
        </p:nvSpPr>
        <p:spPr>
          <a:xfrm>
            <a:off x="3884760" y="8685360"/>
            <a:ext cx="2971440" cy="458280"/>
          </a:xfrm>
          <a:prstGeom prst="rect">
            <a:avLst/>
          </a:prstGeom>
          <a:noFill/>
          <a:ln>
            <a:noFill/>
          </a:ln>
        </p:spPr>
        <p:txBody>
          <a:bodyPr anchor="b"/>
          <a:p>
            <a:pPr algn="r">
              <a:lnSpc>
                <a:spcPct val="100000"/>
              </a:lnSpc>
            </a:pPr>
            <a:fld id="{C94160FD-F60C-4BB6-A36D-14D281EF580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PlaceHolder 1"/>
          <p:cNvSpPr>
            <a:spLocks noGrp="1"/>
          </p:cNvSpPr>
          <p:nvPr>
            <p:ph type="sldImg"/>
          </p:nvPr>
        </p:nvSpPr>
        <p:spPr>
          <a:xfrm>
            <a:off x="380880" y="694800"/>
            <a:ext cx="6095520" cy="3428640"/>
          </a:xfrm>
          <a:prstGeom prst="rect">
            <a:avLst/>
          </a:prstGeom>
        </p:spPr>
      </p:sp>
      <p:sp>
        <p:nvSpPr>
          <p:cNvPr id="1081"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slides outlines what translation means when using FOSS.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082" name="TextShape 3"/>
          <p:cNvSpPr txBox="1"/>
          <p:nvPr/>
        </p:nvSpPr>
        <p:spPr>
          <a:xfrm>
            <a:off x="3884760" y="8685360"/>
            <a:ext cx="2971440" cy="458280"/>
          </a:xfrm>
          <a:prstGeom prst="rect">
            <a:avLst/>
          </a:prstGeom>
          <a:noFill/>
          <a:ln>
            <a:noFill/>
          </a:ln>
        </p:spPr>
        <p:txBody>
          <a:bodyPr anchor="b"/>
          <a:p>
            <a:pPr algn="r">
              <a:lnSpc>
                <a:spcPct val="100000"/>
              </a:lnSpc>
            </a:pPr>
            <a:fld id="{B99964B5-59D1-4ADD-840F-DA9A1A48868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3" name="PlaceHolder 1"/>
          <p:cNvSpPr>
            <a:spLocks noGrp="1"/>
          </p:cNvSpPr>
          <p:nvPr>
            <p:ph type="sldImg"/>
          </p:nvPr>
        </p:nvSpPr>
        <p:spPr>
          <a:xfrm>
            <a:off x="380880" y="694800"/>
            <a:ext cx="6095520" cy="3428640"/>
          </a:xfrm>
          <a:prstGeom prst="rect">
            <a:avLst/>
          </a:prstGeom>
        </p:spPr>
      </p:sp>
      <p:sp>
        <p:nvSpPr>
          <p:cNvPr id="108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This slides explains that development tools may do some of these actions “behind the scene”, and this is an area that companies should be aware of.</a:t>
            </a:r>
            <a:endParaRPr b="0" lang="en-US" sz="1200" spc="-1" strike="noStrike">
              <a:latin typeface="Cambria"/>
            </a:endParaRPr>
          </a:p>
          <a:p>
            <a:pPr>
              <a:lnSpc>
                <a:spcPct val="100000"/>
              </a:lnSpc>
            </a:pPr>
            <a:endParaRPr b="0" lang="en-US" sz="1200" spc="-1" strike="noStrike">
              <a:latin typeface="Cambria"/>
            </a:endParaRPr>
          </a:p>
        </p:txBody>
      </p:sp>
      <p:sp>
        <p:nvSpPr>
          <p:cNvPr id="1085" name="TextShape 3"/>
          <p:cNvSpPr txBox="1"/>
          <p:nvPr/>
        </p:nvSpPr>
        <p:spPr>
          <a:xfrm>
            <a:off x="3884760" y="8685360"/>
            <a:ext cx="2971440" cy="458280"/>
          </a:xfrm>
          <a:prstGeom prst="rect">
            <a:avLst/>
          </a:prstGeom>
          <a:noFill/>
          <a:ln>
            <a:noFill/>
          </a:ln>
        </p:spPr>
        <p:txBody>
          <a:bodyPr anchor="b"/>
          <a:p>
            <a:pPr algn="r">
              <a:lnSpc>
                <a:spcPct val="100000"/>
              </a:lnSpc>
            </a:pPr>
            <a:fld id="{FDCF792F-9D44-4D37-8DFD-C691394900C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8" name="PlaceHolder 1"/>
          <p:cNvSpPr>
            <a:spLocks noGrp="1"/>
          </p:cNvSpPr>
          <p:nvPr>
            <p:ph type="sldImg"/>
          </p:nvPr>
        </p:nvSpPr>
        <p:spPr>
          <a:xfrm>
            <a:off x="380880" y="694800"/>
            <a:ext cx="6095520" cy="3428640"/>
          </a:xfrm>
          <a:prstGeom prst="rect">
            <a:avLst/>
          </a:prstGeom>
        </p:spPr>
      </p:sp>
      <p:sp>
        <p:nvSpPr>
          <p:cNvPr id="97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is intended to help a company identify where their internal FOSS policy is located in the company documentation.</a:t>
            </a:r>
            <a:endParaRPr b="0" lang="en-US" sz="1200" spc="-1" strike="noStrike">
              <a:latin typeface="Cambria"/>
            </a:endParaRPr>
          </a:p>
        </p:txBody>
      </p:sp>
      <p:sp>
        <p:nvSpPr>
          <p:cNvPr id="980" name="TextShape 3"/>
          <p:cNvSpPr txBox="1"/>
          <p:nvPr/>
        </p:nvSpPr>
        <p:spPr>
          <a:xfrm>
            <a:off x="3884760" y="8685360"/>
            <a:ext cx="2971440" cy="458280"/>
          </a:xfrm>
          <a:prstGeom prst="rect">
            <a:avLst/>
          </a:prstGeom>
          <a:noFill/>
          <a:ln>
            <a:noFill/>
          </a:ln>
        </p:spPr>
        <p:txBody>
          <a:bodyPr anchor="b"/>
          <a:p>
            <a:pPr algn="r">
              <a:lnSpc>
                <a:spcPct val="100000"/>
              </a:lnSpc>
            </a:pPr>
            <a:fld id="{204228A9-E8B3-4AA4-B3F6-B5BE86B5159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6" name="PlaceHolder 1"/>
          <p:cNvSpPr>
            <a:spLocks noGrp="1"/>
          </p:cNvSpPr>
          <p:nvPr>
            <p:ph type="sldImg"/>
          </p:nvPr>
        </p:nvSpPr>
        <p:spPr>
          <a:xfrm>
            <a:off x="380880" y="694800"/>
            <a:ext cx="6095520" cy="3428640"/>
          </a:xfrm>
          <a:prstGeom prst="rect">
            <a:avLst/>
          </a:prstGeom>
        </p:spPr>
      </p:sp>
      <p:sp>
        <p:nvSpPr>
          <p:cNvPr id="108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b="0" lang="en-US" sz="1200" spc="-1" strike="noStrike">
              <a:latin typeface="Cambria"/>
            </a:endParaRPr>
          </a:p>
        </p:txBody>
      </p:sp>
      <p:sp>
        <p:nvSpPr>
          <p:cNvPr id="1088" name="TextShape 3"/>
          <p:cNvSpPr txBox="1"/>
          <p:nvPr/>
        </p:nvSpPr>
        <p:spPr>
          <a:xfrm>
            <a:off x="3884760" y="8685360"/>
            <a:ext cx="2971440" cy="458280"/>
          </a:xfrm>
          <a:prstGeom prst="rect">
            <a:avLst/>
          </a:prstGeom>
          <a:noFill/>
          <a:ln>
            <a:noFill/>
          </a:ln>
        </p:spPr>
        <p:txBody>
          <a:bodyPr anchor="b"/>
          <a:p>
            <a:pPr algn="r">
              <a:lnSpc>
                <a:spcPct val="100000"/>
              </a:lnSpc>
            </a:pPr>
            <a:fld id="{8A167495-1C85-4B07-9CBC-E3054F29BD2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9" name="PlaceHolder 1"/>
          <p:cNvSpPr>
            <a:spLocks noGrp="1"/>
          </p:cNvSpPr>
          <p:nvPr>
            <p:ph type="sldImg"/>
          </p:nvPr>
        </p:nvSpPr>
        <p:spPr>
          <a:xfrm>
            <a:off x="380880" y="694800"/>
            <a:ext cx="6095520" cy="3428640"/>
          </a:xfrm>
          <a:prstGeom prst="rect">
            <a:avLst/>
          </a:prstGeom>
        </p:spPr>
      </p:sp>
      <p:sp>
        <p:nvSpPr>
          <p:cNvPr id="109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Incorporation is when you copy portions of a FOSS component into your software product.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Linking is when you link or join a FOSS component with your software product.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Modification is when you make changes to a FOSS component.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Translation is when you transform the code from one state to another.</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When thinking about distribution of Open Source you should consider to things:</a:t>
            </a:r>
            <a:endParaRPr b="0" lang="en-US" sz="1200" spc="-1" strike="noStrike">
              <a:latin typeface="Cambria"/>
            </a:endParaRPr>
          </a:p>
          <a:p>
            <a:pPr>
              <a:lnSpc>
                <a:spcPct val="100000"/>
              </a:lnSpc>
            </a:pPr>
            <a:r>
              <a:rPr b="0" lang="en-US" sz="1200" spc="-1" strike="noStrike">
                <a:solidFill>
                  <a:srgbClr val="000000"/>
                </a:solidFill>
                <a:latin typeface="Roboto"/>
                <a:ea typeface="Roboto"/>
              </a:rPr>
              <a:t>Who receives the software?</a:t>
            </a:r>
            <a:endParaRPr b="0" lang="en-US" sz="12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Customer/Partner</a:t>
            </a:r>
            <a:endParaRPr b="0" lang="en-US" sz="24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Community project</a:t>
            </a:r>
            <a:endParaRPr b="0" lang="en-US" sz="2400" spc="-1" strike="noStrike">
              <a:latin typeface="Cambria"/>
            </a:endParaRPr>
          </a:p>
          <a:p>
            <a:pPr>
              <a:lnSpc>
                <a:spcPct val="100000"/>
              </a:lnSpc>
            </a:pPr>
            <a:r>
              <a:rPr b="0" lang="en-US" sz="1200" spc="-1" strike="noStrike">
                <a:solidFill>
                  <a:srgbClr val="000000"/>
                </a:solidFill>
                <a:latin typeface="Roboto"/>
                <a:ea typeface="Roboto"/>
              </a:rPr>
              <a:t>What is the format for delivery?</a:t>
            </a:r>
            <a:endParaRPr b="0" lang="en-US" sz="12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Source code delivery</a:t>
            </a:r>
            <a:endParaRPr b="0" lang="en-US" sz="24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Binary delivery</a:t>
            </a:r>
            <a:endParaRPr b="0" lang="en-US" sz="2400" spc="-1" strike="noStrike">
              <a:latin typeface="Cambria"/>
            </a:endParaRPr>
          </a:p>
          <a:p>
            <a:pPr lvl="1" marL="617400" indent="-350280">
              <a:lnSpc>
                <a:spcPct val="100000"/>
              </a:lnSpc>
              <a:buClr>
                <a:srgbClr val="000000"/>
              </a:buClr>
              <a:buFont typeface="Arial"/>
              <a:buChar char="•"/>
            </a:pPr>
            <a:r>
              <a:rPr b="0" lang="en-US" sz="2400" spc="-1" strike="noStrike">
                <a:solidFill>
                  <a:srgbClr val="000000"/>
                </a:solidFill>
                <a:latin typeface="Roboto"/>
                <a:ea typeface="Roboto"/>
              </a:rPr>
              <a:t>Pre-loaded onto hardware</a:t>
            </a:r>
            <a:endParaRPr b="0" lang="en-US" sz="2400" spc="-1" strike="noStrike">
              <a:latin typeface="Cambria"/>
            </a:endParaRPr>
          </a:p>
          <a:p>
            <a:pPr>
              <a:lnSpc>
                <a:spcPct val="100000"/>
              </a:lnSpc>
            </a:pPr>
            <a:endParaRPr b="0" lang="en-US" sz="2400" spc="-1" strike="noStrike">
              <a:latin typeface="Cambria"/>
            </a:endParaRPr>
          </a:p>
          <a:p>
            <a:pPr>
              <a:lnSpc>
                <a:spcPct val="100000"/>
              </a:lnSpc>
            </a:pPr>
            <a:endParaRPr b="0" lang="en-US" sz="2400" spc="-1" strike="noStrike">
              <a:latin typeface="Cambria"/>
            </a:endParaRPr>
          </a:p>
          <a:p>
            <a:pPr>
              <a:lnSpc>
                <a:spcPct val="100000"/>
              </a:lnSpc>
            </a:pPr>
            <a:endParaRPr b="0" lang="en-US" sz="2400" spc="-1" strike="noStrike">
              <a:latin typeface="Cambria"/>
            </a:endParaRPr>
          </a:p>
          <a:p>
            <a:pPr>
              <a:lnSpc>
                <a:spcPct val="100000"/>
              </a:lnSpc>
            </a:pPr>
            <a:endParaRPr b="0" lang="en-US" sz="2400" spc="-1" strike="noStrike">
              <a:latin typeface="Cambria"/>
            </a:endParaRPr>
          </a:p>
          <a:p>
            <a:pPr>
              <a:lnSpc>
                <a:spcPct val="100000"/>
              </a:lnSpc>
            </a:pPr>
            <a:endParaRPr b="0" lang="en-US" sz="2400" spc="-1" strike="noStrike">
              <a:latin typeface="Cambria"/>
            </a:endParaRPr>
          </a:p>
        </p:txBody>
      </p:sp>
      <p:sp>
        <p:nvSpPr>
          <p:cNvPr id="1091" name="TextShape 3"/>
          <p:cNvSpPr txBox="1"/>
          <p:nvPr/>
        </p:nvSpPr>
        <p:spPr>
          <a:xfrm>
            <a:off x="3884760" y="8685360"/>
            <a:ext cx="2971440" cy="458280"/>
          </a:xfrm>
          <a:prstGeom prst="rect">
            <a:avLst/>
          </a:prstGeom>
          <a:noFill/>
          <a:ln>
            <a:noFill/>
          </a:ln>
        </p:spPr>
        <p:txBody>
          <a:bodyPr anchor="b"/>
          <a:p>
            <a:pPr algn="r">
              <a:lnSpc>
                <a:spcPct val="100000"/>
              </a:lnSpc>
            </a:pPr>
            <a:fld id="{4C7A6D78-56BE-4C3C-8652-5DC20BF2311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2" name="PlaceHolder 1"/>
          <p:cNvSpPr>
            <a:spLocks noGrp="1"/>
          </p:cNvSpPr>
          <p:nvPr>
            <p:ph type="sldImg"/>
          </p:nvPr>
        </p:nvSpPr>
        <p:spPr>
          <a:xfrm>
            <a:off x="685800" y="1143000"/>
            <a:ext cx="5486040" cy="3085560"/>
          </a:xfrm>
          <a:prstGeom prst="rect">
            <a:avLst/>
          </a:prstGeom>
        </p:spPr>
      </p:sp>
      <p:sp>
        <p:nvSpPr>
          <p:cNvPr id="109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describes a “FOSS Review” process in which FOSS usage is analyzed and the relevant obligations are determined</a:t>
            </a:r>
            <a:endParaRPr b="0" lang="en-US" sz="1200" spc="-1" strike="noStrike">
              <a:latin typeface="Cambria"/>
            </a:endParaRPr>
          </a:p>
          <a:p>
            <a:pPr>
              <a:lnSpc>
                <a:spcPct val="100000"/>
              </a:lnSpc>
            </a:pPr>
            <a:endParaRPr b="0" lang="en-US" sz="1200" spc="-1" strike="noStrike">
              <a:latin typeface="Cambria"/>
            </a:endParaRPr>
          </a:p>
        </p:txBody>
      </p:sp>
      <p:sp>
        <p:nvSpPr>
          <p:cNvPr id="1094" name="TextShape 3"/>
          <p:cNvSpPr txBox="1"/>
          <p:nvPr/>
        </p:nvSpPr>
        <p:spPr>
          <a:xfrm>
            <a:off x="3884760" y="8685360"/>
            <a:ext cx="2971440" cy="458280"/>
          </a:xfrm>
          <a:prstGeom prst="rect">
            <a:avLst/>
          </a:prstGeom>
          <a:noFill/>
          <a:ln>
            <a:noFill/>
          </a:ln>
        </p:spPr>
        <p:txBody>
          <a:bodyPr anchor="b"/>
          <a:p>
            <a:pPr algn="r">
              <a:lnSpc>
                <a:spcPct val="100000"/>
              </a:lnSpc>
            </a:pPr>
            <a:fld id="{B8C9C3D8-C8DA-47F1-BFF9-86CB4341FF6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5" name="PlaceHolder 1"/>
          <p:cNvSpPr>
            <a:spLocks noGrp="1"/>
          </p:cNvSpPr>
          <p:nvPr>
            <p:ph type="sldImg"/>
          </p:nvPr>
        </p:nvSpPr>
        <p:spPr>
          <a:xfrm>
            <a:off x="380880" y="694800"/>
            <a:ext cx="6095520" cy="3428640"/>
          </a:xfrm>
          <a:prstGeom prst="rect">
            <a:avLst/>
          </a:prstGeom>
        </p:spPr>
      </p:sp>
      <p:sp>
        <p:nvSpPr>
          <p:cNvPr id="109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is a basic building block of a FOSS Compliance Program.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A FOSS Review can be the meeting point for engineering, business and legal teams, and can require planning and organization to successfully conduct on a large scale.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Engineering or developer teams may participate in gathering relevant information</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Legal teams analyze and determine license obligations and provide guidance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Business and engineering teams may receive and implement guidance</a:t>
            </a:r>
            <a:endParaRPr b="0" lang="en-US" sz="1200" spc="-1" strike="noStrike">
              <a:latin typeface="Cambria"/>
            </a:endParaRPr>
          </a:p>
          <a:p>
            <a:pPr>
              <a:lnSpc>
                <a:spcPct val="100000"/>
              </a:lnSpc>
            </a:pPr>
            <a:endParaRPr b="0" lang="en-US" sz="1200" spc="-1" strike="noStrike">
              <a:latin typeface="Cambria"/>
            </a:endParaRPr>
          </a:p>
        </p:txBody>
      </p:sp>
      <p:sp>
        <p:nvSpPr>
          <p:cNvPr id="1097" name="TextShape 3"/>
          <p:cNvSpPr txBox="1"/>
          <p:nvPr/>
        </p:nvSpPr>
        <p:spPr>
          <a:xfrm>
            <a:off x="3884760" y="8685360"/>
            <a:ext cx="2971440" cy="458280"/>
          </a:xfrm>
          <a:prstGeom prst="rect">
            <a:avLst/>
          </a:prstGeom>
          <a:noFill/>
          <a:ln>
            <a:noFill/>
          </a:ln>
        </p:spPr>
        <p:txBody>
          <a:bodyPr anchor="b"/>
          <a:p>
            <a:pPr algn="r">
              <a:lnSpc>
                <a:spcPct val="100000"/>
              </a:lnSpc>
            </a:pPr>
            <a:fld id="{DAA9B03A-9318-4626-A7AA-C0795421606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8" name="PlaceHolder 1"/>
          <p:cNvSpPr>
            <a:spLocks noGrp="1"/>
          </p:cNvSpPr>
          <p:nvPr>
            <p:ph type="sldImg"/>
          </p:nvPr>
        </p:nvSpPr>
        <p:spPr>
          <a:xfrm>
            <a:off x="380880" y="694800"/>
            <a:ext cx="6095520" cy="3428640"/>
          </a:xfrm>
          <a:prstGeom prst="rect">
            <a:avLst/>
          </a:prstGeom>
        </p:spPr>
      </p:sp>
      <p:sp>
        <p:nvSpPr>
          <p:cNvPr id="109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first step is to identify the proper parties to initiate a FOSS Review</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Important questions to ask include: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Who are the decision makers about FOSS usage (managers, architects, individual engineers, etc.)? </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How can they raise questions about FOSS usage?</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Is there a regular point in your development process where FOSS Reviews can begin?</a:t>
            </a:r>
            <a:endParaRPr b="0" lang="en-US" sz="1200" spc="-1" strike="noStrike">
              <a:latin typeface="Cambria"/>
            </a:endParaRPr>
          </a:p>
          <a:p>
            <a:pPr>
              <a:lnSpc>
                <a:spcPct val="100000"/>
              </a:lnSpc>
            </a:pPr>
            <a:endParaRPr b="0" lang="en-US" sz="1200" spc="-1" strike="noStrike">
              <a:latin typeface="Cambria"/>
            </a:endParaRPr>
          </a:p>
        </p:txBody>
      </p:sp>
      <p:sp>
        <p:nvSpPr>
          <p:cNvPr id="1100" name="TextShape 3"/>
          <p:cNvSpPr txBox="1"/>
          <p:nvPr/>
        </p:nvSpPr>
        <p:spPr>
          <a:xfrm>
            <a:off x="3884760" y="8685360"/>
            <a:ext cx="2971440" cy="458280"/>
          </a:xfrm>
          <a:prstGeom prst="rect">
            <a:avLst/>
          </a:prstGeom>
          <a:noFill/>
          <a:ln>
            <a:noFill/>
          </a:ln>
        </p:spPr>
        <p:txBody>
          <a:bodyPr anchor="b"/>
          <a:p>
            <a:pPr algn="r">
              <a:lnSpc>
                <a:spcPct val="100000"/>
              </a:lnSpc>
            </a:pPr>
            <a:fld id="{52366303-3313-4702-80CD-212FA4DA7915}"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PlaceHolder 1"/>
          <p:cNvSpPr>
            <a:spLocks noGrp="1"/>
          </p:cNvSpPr>
          <p:nvPr>
            <p:ph type="sldImg"/>
          </p:nvPr>
        </p:nvSpPr>
        <p:spPr>
          <a:xfrm>
            <a:off x="380880" y="694800"/>
            <a:ext cx="6095520" cy="3428640"/>
          </a:xfrm>
          <a:prstGeom prst="rect">
            <a:avLst/>
          </a:prstGeom>
        </p:spPr>
      </p:sp>
      <p:sp>
        <p:nvSpPr>
          <p:cNvPr id="110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b="0" lang="en-US" sz="1200" spc="-1" strike="noStrike">
              <a:latin typeface="Cambria"/>
            </a:endParaRPr>
          </a:p>
        </p:txBody>
      </p:sp>
      <p:sp>
        <p:nvSpPr>
          <p:cNvPr id="1103" name="TextShape 3"/>
          <p:cNvSpPr txBox="1"/>
          <p:nvPr/>
        </p:nvSpPr>
        <p:spPr>
          <a:xfrm>
            <a:off x="3884760" y="8685360"/>
            <a:ext cx="2971440" cy="458280"/>
          </a:xfrm>
          <a:prstGeom prst="rect">
            <a:avLst/>
          </a:prstGeom>
          <a:noFill/>
          <a:ln>
            <a:noFill/>
          </a:ln>
        </p:spPr>
        <p:txBody>
          <a:bodyPr anchor="b"/>
          <a:p>
            <a:pPr algn="r">
              <a:lnSpc>
                <a:spcPct val="100000"/>
              </a:lnSpc>
            </a:pPr>
            <a:fld id="{4463915D-43AD-4FC4-B45F-896BEDDAA14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PlaceHolder 1"/>
          <p:cNvSpPr>
            <a:spLocks noGrp="1"/>
          </p:cNvSpPr>
          <p:nvPr>
            <p:ph type="sldImg"/>
          </p:nvPr>
        </p:nvSpPr>
        <p:spPr>
          <a:xfrm>
            <a:off x="380880" y="694800"/>
            <a:ext cx="6095520" cy="3428640"/>
          </a:xfrm>
          <a:prstGeom prst="rect">
            <a:avLst/>
          </a:prstGeom>
        </p:spPr>
      </p:sp>
      <p:sp>
        <p:nvSpPr>
          <p:cNvPr id="110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team may consist of an interdisciplinary team</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legal team, which may include in-house or outside attorneys, reviews and evaluates the FOSS usage for license obligations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legal team may be supported by others, including:</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b="0" lang="en-US" sz="1200" spc="-1" strike="noStrike">
              <a:latin typeface="Cambria"/>
            </a:endParaRPr>
          </a:p>
          <a:p>
            <a:pPr marL="171360" indent="-171000">
              <a:lnSpc>
                <a:spcPct val="100000"/>
              </a:lnSpc>
              <a:buClr>
                <a:srgbClr val="000000"/>
              </a:buClr>
              <a:buFont typeface="Arial"/>
              <a:buChar char="•"/>
            </a:pPr>
            <a:r>
              <a:rPr b="0" lang="en-US" sz="1200" spc="-1" strike="noStrike">
                <a:solidFill>
                  <a:srgbClr val="000000"/>
                </a:solidFill>
                <a:latin typeface="Roboto"/>
                <a:ea typeface="Roboto"/>
              </a:rPr>
              <a:t>Other specialists or representatives that may be impacted by FOSS-related issues, such as commercial licensing, compliance or business planning teams. </a:t>
            </a:r>
            <a:endParaRPr b="0" lang="en-US" sz="1200" spc="-1" strike="noStrike">
              <a:latin typeface="Cambria"/>
            </a:endParaRPr>
          </a:p>
          <a:p>
            <a:pPr>
              <a:lnSpc>
                <a:spcPct val="100000"/>
              </a:lnSpc>
            </a:pPr>
            <a:endParaRPr b="0" lang="en-US" sz="1200" spc="-1" strike="noStrike">
              <a:latin typeface="Cambria"/>
            </a:endParaRPr>
          </a:p>
        </p:txBody>
      </p:sp>
      <p:sp>
        <p:nvSpPr>
          <p:cNvPr id="1106" name="TextShape 3"/>
          <p:cNvSpPr txBox="1"/>
          <p:nvPr/>
        </p:nvSpPr>
        <p:spPr>
          <a:xfrm>
            <a:off x="3884760" y="8685360"/>
            <a:ext cx="2971440" cy="458280"/>
          </a:xfrm>
          <a:prstGeom prst="rect">
            <a:avLst/>
          </a:prstGeom>
          <a:noFill/>
          <a:ln>
            <a:noFill/>
          </a:ln>
        </p:spPr>
        <p:txBody>
          <a:bodyPr anchor="b"/>
          <a:p>
            <a:pPr algn="r">
              <a:lnSpc>
                <a:spcPct val="100000"/>
              </a:lnSpc>
            </a:pPr>
            <a:fld id="{2E80F891-2B66-4063-80F0-F7ED66B835E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7" name="PlaceHolder 1"/>
          <p:cNvSpPr>
            <a:spLocks noGrp="1"/>
          </p:cNvSpPr>
          <p:nvPr>
            <p:ph type="sldImg"/>
          </p:nvPr>
        </p:nvSpPr>
        <p:spPr>
          <a:xfrm>
            <a:off x="380880" y="694800"/>
            <a:ext cx="6095520" cy="3428640"/>
          </a:xfrm>
          <a:prstGeom prst="rect">
            <a:avLst/>
          </a:prstGeom>
        </p:spPr>
      </p:sp>
      <p:sp>
        <p:nvSpPr>
          <p:cNvPr id="110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Once the proposed FOSS usage has been fully assessed, the legal team will then have the necessary information on which to make its judgments.</a:t>
            </a:r>
            <a:endParaRPr b="0" lang="en-US" sz="1200" spc="-1" strike="noStrike">
              <a:latin typeface="Cambria"/>
            </a:endParaRPr>
          </a:p>
          <a:p>
            <a:pPr>
              <a:lnSpc>
                <a:spcPct val="100000"/>
              </a:lnSpc>
            </a:pPr>
            <a:endParaRPr b="0" lang="en-US" sz="1200" spc="-1" strike="noStrike">
              <a:latin typeface="Cambria"/>
            </a:endParaRPr>
          </a:p>
        </p:txBody>
      </p:sp>
      <p:sp>
        <p:nvSpPr>
          <p:cNvPr id="1109" name="TextShape 3"/>
          <p:cNvSpPr txBox="1"/>
          <p:nvPr/>
        </p:nvSpPr>
        <p:spPr>
          <a:xfrm>
            <a:off x="3884760" y="8685360"/>
            <a:ext cx="2971440" cy="458280"/>
          </a:xfrm>
          <a:prstGeom prst="rect">
            <a:avLst/>
          </a:prstGeom>
          <a:noFill/>
          <a:ln>
            <a:noFill/>
          </a:ln>
        </p:spPr>
        <p:txBody>
          <a:bodyPr anchor="b"/>
          <a:p>
            <a:pPr algn="r">
              <a:lnSpc>
                <a:spcPct val="100000"/>
              </a:lnSpc>
            </a:pPr>
            <a:fld id="{0C785FCB-611D-461D-B260-F643E9B9187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0" name="PlaceHolder 1"/>
          <p:cNvSpPr>
            <a:spLocks noGrp="1"/>
          </p:cNvSpPr>
          <p:nvPr>
            <p:ph type="sldImg"/>
          </p:nvPr>
        </p:nvSpPr>
        <p:spPr>
          <a:xfrm>
            <a:off x="380880" y="694800"/>
            <a:ext cx="6095520" cy="3428640"/>
          </a:xfrm>
          <a:prstGeom prst="rect">
            <a:avLst/>
          </a:prstGeom>
        </p:spPr>
      </p:sp>
      <p:sp>
        <p:nvSpPr>
          <p:cNvPr id="111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the big picture of what Open Source code scanning tools are, how they work, and where a new user can start to gather knowledge about the subject.</a:t>
            </a:r>
            <a:endParaRPr b="0" lang="en-US" sz="1200" spc="-1" strike="noStrike">
              <a:latin typeface="Cambria"/>
            </a:endParaRPr>
          </a:p>
        </p:txBody>
      </p:sp>
      <p:sp>
        <p:nvSpPr>
          <p:cNvPr id="1112" name="TextShape 3"/>
          <p:cNvSpPr txBox="1"/>
          <p:nvPr/>
        </p:nvSpPr>
        <p:spPr>
          <a:xfrm>
            <a:off x="3884760" y="8685360"/>
            <a:ext cx="2971440" cy="458280"/>
          </a:xfrm>
          <a:prstGeom prst="rect">
            <a:avLst/>
          </a:prstGeom>
          <a:noFill/>
          <a:ln>
            <a:noFill/>
          </a:ln>
        </p:spPr>
        <p:txBody>
          <a:bodyPr anchor="b"/>
          <a:p>
            <a:pPr algn="r">
              <a:lnSpc>
                <a:spcPct val="100000"/>
              </a:lnSpc>
            </a:pPr>
            <a:fld id="{449052BB-5663-4F8F-AD39-745010E161C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3" name="PlaceHolder 1"/>
          <p:cNvSpPr>
            <a:spLocks noGrp="1"/>
          </p:cNvSpPr>
          <p:nvPr>
            <p:ph type="sldImg"/>
          </p:nvPr>
        </p:nvSpPr>
        <p:spPr>
          <a:xfrm>
            <a:off x="380880" y="694800"/>
            <a:ext cx="6095520" cy="3428640"/>
          </a:xfrm>
          <a:prstGeom prst="rect">
            <a:avLst/>
          </a:prstGeom>
        </p:spPr>
      </p:sp>
      <p:sp>
        <p:nvSpPr>
          <p:cNvPr id="111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b="0" lang="en-US" sz="1200" spc="-1" strike="noStrike">
              <a:latin typeface="Cambria"/>
            </a:endParaRPr>
          </a:p>
          <a:p>
            <a:pPr>
              <a:lnSpc>
                <a:spcPct val="100000"/>
              </a:lnSpc>
            </a:pPr>
            <a:endParaRPr b="0" lang="en-US" sz="1200" spc="-1" strike="noStrike">
              <a:latin typeface="Cambria"/>
            </a:endParaRPr>
          </a:p>
        </p:txBody>
      </p:sp>
      <p:sp>
        <p:nvSpPr>
          <p:cNvPr id="1115" name="TextShape 3"/>
          <p:cNvSpPr txBox="1"/>
          <p:nvPr/>
        </p:nvSpPr>
        <p:spPr>
          <a:xfrm>
            <a:off x="3884760" y="8685360"/>
            <a:ext cx="2971440" cy="458280"/>
          </a:xfrm>
          <a:prstGeom prst="rect">
            <a:avLst/>
          </a:prstGeom>
          <a:noFill/>
          <a:ln>
            <a:noFill/>
          </a:ln>
        </p:spPr>
        <p:txBody>
          <a:bodyPr anchor="b"/>
          <a:p>
            <a:pPr algn="r">
              <a:lnSpc>
                <a:spcPct val="100000"/>
              </a:lnSpc>
            </a:pPr>
            <a:fld id="{34F49564-FFA1-4AF8-B5FE-7E979FBFF49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1" name="PlaceHolder 1"/>
          <p:cNvSpPr>
            <a:spLocks noGrp="1"/>
          </p:cNvSpPr>
          <p:nvPr>
            <p:ph type="sldImg"/>
          </p:nvPr>
        </p:nvSpPr>
        <p:spPr>
          <a:xfrm>
            <a:off x="380880" y="685800"/>
            <a:ext cx="6095520" cy="3428640"/>
          </a:xfrm>
          <a:prstGeom prst="rect">
            <a:avLst/>
          </a:prstGeom>
        </p:spPr>
      </p:sp>
      <p:sp>
        <p:nvSpPr>
          <p:cNvPr id="98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b="0" lang="en-US" sz="1200" spc="-1" strike="noStrike">
              <a:latin typeface="Cambria"/>
            </a:endParaRPr>
          </a:p>
        </p:txBody>
      </p:sp>
      <p:sp>
        <p:nvSpPr>
          <p:cNvPr id="983" name="TextShape 3"/>
          <p:cNvSpPr txBox="1"/>
          <p:nvPr/>
        </p:nvSpPr>
        <p:spPr>
          <a:xfrm>
            <a:off x="3884760" y="8685360"/>
            <a:ext cx="2971440" cy="458280"/>
          </a:xfrm>
          <a:prstGeom prst="rect">
            <a:avLst/>
          </a:prstGeom>
          <a:noFill/>
          <a:ln>
            <a:noFill/>
          </a:ln>
        </p:spPr>
        <p:txBody>
          <a:bodyPr anchor="b"/>
          <a:p>
            <a:pPr algn="r">
              <a:lnSpc>
                <a:spcPct val="100000"/>
              </a:lnSpc>
            </a:pPr>
            <a:fld id="{8C36754D-6CCA-467D-8327-9572CFFAEFF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6" name="PlaceHolder 1"/>
          <p:cNvSpPr>
            <a:spLocks noGrp="1"/>
          </p:cNvSpPr>
          <p:nvPr>
            <p:ph type="sldImg"/>
          </p:nvPr>
        </p:nvSpPr>
        <p:spPr>
          <a:xfrm>
            <a:off x="380880" y="694800"/>
            <a:ext cx="6095520" cy="3428640"/>
          </a:xfrm>
          <a:prstGeom prst="rect">
            <a:avLst/>
          </a:prstGeom>
        </p:spPr>
      </p:sp>
      <p:sp>
        <p:nvSpPr>
          <p:cNvPr id="111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b="0" lang="en-US" sz="1200" spc="-1" strike="noStrike">
              <a:latin typeface="Cambria"/>
            </a:endParaRPr>
          </a:p>
          <a:p>
            <a:pPr>
              <a:lnSpc>
                <a:spcPct val="100000"/>
              </a:lnSpc>
            </a:pPr>
            <a:endParaRPr b="0" lang="en-US" sz="1200" spc="-1" strike="noStrike">
              <a:latin typeface="Cambria"/>
            </a:endParaRPr>
          </a:p>
        </p:txBody>
      </p:sp>
      <p:sp>
        <p:nvSpPr>
          <p:cNvPr id="1118" name="TextShape 3"/>
          <p:cNvSpPr txBox="1"/>
          <p:nvPr/>
        </p:nvSpPr>
        <p:spPr>
          <a:xfrm>
            <a:off x="3884760" y="8685360"/>
            <a:ext cx="2971440" cy="458280"/>
          </a:xfrm>
          <a:prstGeom prst="rect">
            <a:avLst/>
          </a:prstGeom>
          <a:noFill/>
          <a:ln>
            <a:noFill/>
          </a:ln>
        </p:spPr>
        <p:txBody>
          <a:bodyPr anchor="b"/>
          <a:p>
            <a:pPr algn="r">
              <a:lnSpc>
                <a:spcPct val="100000"/>
              </a:lnSpc>
            </a:pPr>
            <a:fld id="{4A18FF08-47B4-4E73-B913-A6439C48308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PlaceHolder 1"/>
          <p:cNvSpPr>
            <a:spLocks noGrp="1"/>
          </p:cNvSpPr>
          <p:nvPr>
            <p:ph type="sldImg"/>
          </p:nvPr>
        </p:nvSpPr>
        <p:spPr>
          <a:xfrm>
            <a:off x="380880" y="694800"/>
            <a:ext cx="6095520" cy="3428640"/>
          </a:xfrm>
          <a:prstGeom prst="rect">
            <a:avLst/>
          </a:prstGeom>
        </p:spPr>
      </p:sp>
      <p:sp>
        <p:nvSpPr>
          <p:cNvPr id="112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To gather and analyze information regarding FOSS usage and to produce appropriate guidance.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Initiate a FOSS review process. The method for initiating this process may vary by company, but should be open to those who are involved in using FOSS in development.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Initiate a FOSS review process or contact the FOSS review team. The process should be flexible enough so that FOSS users in your organization have access to guidance.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copyright notices, attribution and source code normally helps to identify who is licensing the FOSS software.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b="0" lang="en-US" sz="1200" spc="-1" strike="noStrike">
              <a:latin typeface="Cambria"/>
            </a:endParaRPr>
          </a:p>
        </p:txBody>
      </p:sp>
      <p:sp>
        <p:nvSpPr>
          <p:cNvPr id="1121" name="TextShape 3"/>
          <p:cNvSpPr txBox="1"/>
          <p:nvPr/>
        </p:nvSpPr>
        <p:spPr>
          <a:xfrm>
            <a:off x="3884760" y="8685360"/>
            <a:ext cx="2971440" cy="458280"/>
          </a:xfrm>
          <a:prstGeom prst="rect">
            <a:avLst/>
          </a:prstGeom>
          <a:noFill/>
          <a:ln>
            <a:noFill/>
          </a:ln>
        </p:spPr>
        <p:txBody>
          <a:bodyPr anchor="b"/>
          <a:p>
            <a:pPr algn="r">
              <a:lnSpc>
                <a:spcPct val="100000"/>
              </a:lnSpc>
            </a:pPr>
            <a:fld id="{8A42A7F3-6FBF-43F4-9D6D-D814C7A4E6AD}"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2" name="PlaceHolder 1"/>
          <p:cNvSpPr>
            <a:spLocks noGrp="1"/>
          </p:cNvSpPr>
          <p:nvPr>
            <p:ph type="sldImg"/>
          </p:nvPr>
        </p:nvSpPr>
        <p:spPr>
          <a:xfrm>
            <a:off x="685800" y="1143000"/>
            <a:ext cx="5486040" cy="3085560"/>
          </a:xfrm>
          <a:prstGeom prst="rect">
            <a:avLst/>
          </a:prstGeom>
        </p:spPr>
      </p:sp>
      <p:sp>
        <p:nvSpPr>
          <p:cNvPr id="112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contains an example of a detailed end to end compliance management process. </a:t>
            </a:r>
            <a:endParaRPr b="0" lang="en-US" sz="1200" spc="-1" strike="noStrike">
              <a:latin typeface="Cambria"/>
            </a:endParaRPr>
          </a:p>
          <a:p>
            <a:pPr>
              <a:lnSpc>
                <a:spcPct val="100000"/>
              </a:lnSpc>
            </a:pPr>
            <a:endParaRPr b="0" lang="en-US" sz="1200" spc="-1" strike="noStrike">
              <a:latin typeface="Cambria"/>
            </a:endParaRPr>
          </a:p>
        </p:txBody>
      </p:sp>
      <p:sp>
        <p:nvSpPr>
          <p:cNvPr id="1124" name="TextShape 3"/>
          <p:cNvSpPr txBox="1"/>
          <p:nvPr/>
        </p:nvSpPr>
        <p:spPr>
          <a:xfrm>
            <a:off x="3884760" y="8685360"/>
            <a:ext cx="2971440" cy="458280"/>
          </a:xfrm>
          <a:prstGeom prst="rect">
            <a:avLst/>
          </a:prstGeom>
          <a:noFill/>
          <a:ln>
            <a:noFill/>
          </a:ln>
        </p:spPr>
        <p:txBody>
          <a:bodyPr anchor="b"/>
          <a:p>
            <a:pPr algn="r">
              <a:lnSpc>
                <a:spcPct val="100000"/>
              </a:lnSpc>
            </a:pPr>
            <a:fld id="{417D4459-F151-40F7-A719-33F4C1E37E7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5" name="PlaceHolder 1"/>
          <p:cNvSpPr>
            <a:spLocks noGrp="1"/>
          </p:cNvSpPr>
          <p:nvPr>
            <p:ph type="sldImg"/>
          </p:nvPr>
        </p:nvSpPr>
        <p:spPr>
          <a:xfrm>
            <a:off x="380880" y="694800"/>
            <a:ext cx="6095520" cy="3428640"/>
          </a:xfrm>
          <a:prstGeom prst="rect">
            <a:avLst/>
          </a:prstGeom>
        </p:spPr>
      </p:sp>
      <p:sp>
        <p:nvSpPr>
          <p:cNvPr id="1126"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This slide describes the definition of compliance management and its end goals. </a:t>
            </a:r>
            <a:endParaRPr b="0" lang="en-US" sz="1200" spc="-1" strike="noStrike">
              <a:latin typeface="Cambria"/>
            </a:endParaRPr>
          </a:p>
          <a:p>
            <a:pPr marL="226440" indent="-226080">
              <a:lnSpc>
                <a:spcPct val="100000"/>
              </a:lnSpc>
            </a:pPr>
            <a:endParaRPr b="0" lang="en-US" sz="1200" spc="-1" strike="noStrike">
              <a:latin typeface="Cambria"/>
            </a:endParaRPr>
          </a:p>
          <a:p>
            <a:pPr marL="226440" indent="-226080">
              <a:lnSpc>
                <a:spcPct val="100000"/>
              </a:lnSpc>
            </a:pPr>
            <a:r>
              <a:rPr b="0" lang="en-US" sz="1200" spc="-1" strike="noStrike">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127" name="TextShape 3"/>
          <p:cNvSpPr txBox="1"/>
          <p:nvPr/>
        </p:nvSpPr>
        <p:spPr>
          <a:xfrm>
            <a:off x="3884760" y="8685360"/>
            <a:ext cx="2971440" cy="458280"/>
          </a:xfrm>
          <a:prstGeom prst="rect">
            <a:avLst/>
          </a:prstGeom>
          <a:noFill/>
          <a:ln>
            <a:noFill/>
          </a:ln>
        </p:spPr>
        <p:txBody>
          <a:bodyPr anchor="b"/>
          <a:p>
            <a:pPr algn="r">
              <a:lnSpc>
                <a:spcPct val="100000"/>
              </a:lnSpc>
            </a:pPr>
            <a:fld id="{9DACE942-B423-408A-A379-241EE586249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8" name="PlaceHolder 1"/>
          <p:cNvSpPr>
            <a:spLocks noGrp="1"/>
          </p:cNvSpPr>
          <p:nvPr>
            <p:ph type="sldImg"/>
          </p:nvPr>
        </p:nvSpPr>
        <p:spPr>
          <a:xfrm>
            <a:off x="380880" y="694800"/>
            <a:ext cx="6095520" cy="3428640"/>
          </a:xfrm>
          <a:prstGeom prst="rect">
            <a:avLst/>
          </a:prstGeom>
        </p:spPr>
      </p:sp>
      <p:sp>
        <p:nvSpPr>
          <p:cNvPr id="112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describes what a Small to Medium Enterprise (SME)might need to do to build and deploy an effective compliance program.</a:t>
            </a:r>
            <a:endParaRPr b="0" lang="en-US" sz="1200" spc="-1" strike="noStrike">
              <a:latin typeface="Cambria"/>
            </a:endParaRPr>
          </a:p>
          <a:p>
            <a:pPr>
              <a:lnSpc>
                <a:spcPct val="100000"/>
              </a:lnSpc>
            </a:pPr>
            <a:endParaRPr b="0" lang="en-US" sz="1200" spc="-1" strike="noStrike">
              <a:latin typeface="Cambria"/>
            </a:endParaRPr>
          </a:p>
        </p:txBody>
      </p:sp>
      <p:sp>
        <p:nvSpPr>
          <p:cNvPr id="1130" name="TextShape 3"/>
          <p:cNvSpPr txBox="1"/>
          <p:nvPr/>
        </p:nvSpPr>
        <p:spPr>
          <a:xfrm>
            <a:off x="3884760" y="8685360"/>
            <a:ext cx="2971440" cy="458280"/>
          </a:xfrm>
          <a:prstGeom prst="rect">
            <a:avLst/>
          </a:prstGeom>
          <a:noFill/>
          <a:ln>
            <a:noFill/>
          </a:ln>
        </p:spPr>
        <p:txBody>
          <a:bodyPr anchor="b"/>
          <a:p>
            <a:pPr algn="r">
              <a:lnSpc>
                <a:spcPct val="100000"/>
              </a:lnSpc>
            </a:pPr>
            <a:fld id="{95204402-EF19-49D2-9AB1-A993D37F35F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1" name="PlaceHolder 1"/>
          <p:cNvSpPr>
            <a:spLocks noGrp="1"/>
          </p:cNvSpPr>
          <p:nvPr>
            <p:ph type="sldImg"/>
          </p:nvPr>
        </p:nvSpPr>
        <p:spPr>
          <a:xfrm>
            <a:off x="380880" y="694800"/>
            <a:ext cx="6095520" cy="3428640"/>
          </a:xfrm>
          <a:prstGeom prst="rect">
            <a:avLst/>
          </a:prstGeom>
        </p:spPr>
      </p:sp>
      <p:sp>
        <p:nvSpPr>
          <p:cNvPr id="113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is an overview of the steps that a larger enterprise might use for their process.</a:t>
            </a:r>
            <a:endParaRPr b="0" lang="en-US" sz="1200" spc="-1" strike="noStrike">
              <a:latin typeface="Cambria"/>
            </a:endParaRPr>
          </a:p>
        </p:txBody>
      </p:sp>
      <p:sp>
        <p:nvSpPr>
          <p:cNvPr id="1133" name="TextShape 3"/>
          <p:cNvSpPr txBox="1"/>
          <p:nvPr/>
        </p:nvSpPr>
        <p:spPr>
          <a:xfrm>
            <a:off x="3884760" y="8685360"/>
            <a:ext cx="2971440" cy="458280"/>
          </a:xfrm>
          <a:prstGeom prst="rect">
            <a:avLst/>
          </a:prstGeom>
          <a:noFill/>
          <a:ln>
            <a:noFill/>
          </a:ln>
        </p:spPr>
        <p:txBody>
          <a:bodyPr anchor="b"/>
          <a:p>
            <a:pPr algn="r">
              <a:lnSpc>
                <a:spcPct val="100000"/>
              </a:lnSpc>
            </a:pPr>
            <a:fld id="{3DFDD87E-1FC8-4550-83C5-AF98979E4C00}"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4" name="PlaceHolder 1"/>
          <p:cNvSpPr>
            <a:spLocks noGrp="1"/>
          </p:cNvSpPr>
          <p:nvPr>
            <p:ph type="sldImg"/>
          </p:nvPr>
        </p:nvSpPr>
        <p:spPr>
          <a:xfrm>
            <a:off x="380880" y="694800"/>
            <a:ext cx="6095520" cy="3428640"/>
          </a:xfrm>
          <a:prstGeom prst="rect">
            <a:avLst/>
          </a:prstGeom>
        </p:spPr>
      </p:sp>
      <p:sp>
        <p:nvSpPr>
          <p:cNvPr id="113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first step in our example process is to identify FOSS usage.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b="0" lang="en-US" sz="1200" spc="-1" strike="noStrike">
              <a:latin typeface="Cambria"/>
            </a:endParaRPr>
          </a:p>
        </p:txBody>
      </p:sp>
      <p:sp>
        <p:nvSpPr>
          <p:cNvPr id="1136" name="TextShape 3"/>
          <p:cNvSpPr txBox="1"/>
          <p:nvPr/>
        </p:nvSpPr>
        <p:spPr>
          <a:xfrm>
            <a:off x="3884760" y="8685360"/>
            <a:ext cx="2971440" cy="458280"/>
          </a:xfrm>
          <a:prstGeom prst="rect">
            <a:avLst/>
          </a:prstGeom>
          <a:noFill/>
          <a:ln>
            <a:noFill/>
          </a:ln>
        </p:spPr>
        <p:txBody>
          <a:bodyPr anchor="b"/>
          <a:p>
            <a:pPr algn="r">
              <a:lnSpc>
                <a:spcPct val="100000"/>
              </a:lnSpc>
            </a:pPr>
            <a:fld id="{D00DB312-EEA5-4BC7-ABDF-7D37F59C8FF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7" name="PlaceHolder 1"/>
          <p:cNvSpPr>
            <a:spLocks noGrp="1"/>
          </p:cNvSpPr>
          <p:nvPr>
            <p:ph type="sldImg"/>
          </p:nvPr>
        </p:nvSpPr>
        <p:spPr>
          <a:xfrm>
            <a:off x="380880" y="694800"/>
            <a:ext cx="6095520" cy="3428640"/>
          </a:xfrm>
          <a:prstGeom prst="rect">
            <a:avLst/>
          </a:prstGeom>
        </p:spPr>
      </p:sp>
      <p:sp>
        <p:nvSpPr>
          <p:cNvPr id="113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The next step is auditing source code identified in the previous step.</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The review team may then produce an audit report with its conclusions regarding the origin and licensing of the source code.</a:t>
            </a:r>
            <a:endParaRPr b="0" lang="en-US" sz="1200" spc="-1" strike="noStrike">
              <a:latin typeface="Cambria"/>
            </a:endParaRPr>
          </a:p>
        </p:txBody>
      </p:sp>
      <p:sp>
        <p:nvSpPr>
          <p:cNvPr id="1139" name="TextShape 3"/>
          <p:cNvSpPr txBox="1"/>
          <p:nvPr/>
        </p:nvSpPr>
        <p:spPr>
          <a:xfrm>
            <a:off x="3884760" y="8685360"/>
            <a:ext cx="2971440" cy="458280"/>
          </a:xfrm>
          <a:prstGeom prst="rect">
            <a:avLst/>
          </a:prstGeom>
          <a:noFill/>
          <a:ln>
            <a:noFill/>
          </a:ln>
        </p:spPr>
        <p:txBody>
          <a:bodyPr anchor="b"/>
          <a:p>
            <a:pPr algn="r">
              <a:lnSpc>
                <a:spcPct val="100000"/>
              </a:lnSpc>
            </a:pPr>
            <a:fld id="{A625647F-D4B0-4612-89CE-7AC4AFDA4A1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0" name="PlaceHolder 1"/>
          <p:cNvSpPr>
            <a:spLocks noGrp="1"/>
          </p:cNvSpPr>
          <p:nvPr>
            <p:ph type="sldImg"/>
          </p:nvPr>
        </p:nvSpPr>
        <p:spPr>
          <a:xfrm>
            <a:off x="380880" y="694800"/>
            <a:ext cx="6095520" cy="3428640"/>
          </a:xfrm>
          <a:prstGeom prst="rect">
            <a:avLst/>
          </a:prstGeom>
        </p:spPr>
      </p:sp>
      <p:sp>
        <p:nvSpPr>
          <p:cNvPr id="114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b="0" lang="en-US" sz="1200" spc="-1" strike="noStrike">
              <a:latin typeface="Cambria"/>
            </a:endParaRPr>
          </a:p>
        </p:txBody>
      </p:sp>
      <p:sp>
        <p:nvSpPr>
          <p:cNvPr id="1142" name="TextShape 3"/>
          <p:cNvSpPr txBox="1"/>
          <p:nvPr/>
        </p:nvSpPr>
        <p:spPr>
          <a:xfrm>
            <a:off x="3884760" y="8685360"/>
            <a:ext cx="2971440" cy="458280"/>
          </a:xfrm>
          <a:prstGeom prst="rect">
            <a:avLst/>
          </a:prstGeom>
          <a:noFill/>
          <a:ln>
            <a:noFill/>
          </a:ln>
        </p:spPr>
        <p:txBody>
          <a:bodyPr anchor="b"/>
          <a:p>
            <a:pPr algn="r">
              <a:lnSpc>
                <a:spcPct val="100000"/>
              </a:lnSpc>
            </a:pPr>
            <a:fld id="{45C8821E-E5DA-4BE5-825A-4F04B565FA5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PlaceHolder 1"/>
          <p:cNvSpPr>
            <a:spLocks noGrp="1"/>
          </p:cNvSpPr>
          <p:nvPr>
            <p:ph type="sldImg"/>
          </p:nvPr>
        </p:nvSpPr>
        <p:spPr>
          <a:xfrm>
            <a:off x="380880" y="694800"/>
            <a:ext cx="6095520" cy="3428640"/>
          </a:xfrm>
          <a:prstGeom prst="rect">
            <a:avLst/>
          </a:prstGeom>
        </p:spPr>
      </p:sp>
      <p:sp>
        <p:nvSpPr>
          <p:cNvPr id="114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b="0" lang="en-US" sz="1200" spc="-1" strike="noStrike">
              <a:latin typeface="Cambria"/>
            </a:endParaRPr>
          </a:p>
          <a:p>
            <a:pPr>
              <a:lnSpc>
                <a:spcPct val="100000"/>
              </a:lnSpc>
            </a:pPr>
            <a:endParaRPr b="0" lang="en-US" sz="1200" spc="-1" strike="noStrike">
              <a:latin typeface="Cambria"/>
            </a:endParaRPr>
          </a:p>
        </p:txBody>
      </p:sp>
      <p:sp>
        <p:nvSpPr>
          <p:cNvPr id="1145" name="TextShape 3"/>
          <p:cNvSpPr txBox="1"/>
          <p:nvPr/>
        </p:nvSpPr>
        <p:spPr>
          <a:xfrm>
            <a:off x="3884760" y="8685360"/>
            <a:ext cx="2971440" cy="458280"/>
          </a:xfrm>
          <a:prstGeom prst="rect">
            <a:avLst/>
          </a:prstGeom>
          <a:noFill/>
          <a:ln>
            <a:noFill/>
          </a:ln>
        </p:spPr>
        <p:txBody>
          <a:bodyPr anchor="b"/>
          <a:p>
            <a:pPr algn="r">
              <a:lnSpc>
                <a:spcPct val="100000"/>
              </a:lnSpc>
            </a:pPr>
            <a:fld id="{A705C84D-9C10-419C-9840-A16FA392529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4" name="PlaceHolder 1"/>
          <p:cNvSpPr>
            <a:spLocks noGrp="1"/>
          </p:cNvSpPr>
          <p:nvPr>
            <p:ph type="sldImg"/>
          </p:nvPr>
        </p:nvSpPr>
        <p:spPr>
          <a:xfrm>
            <a:off x="380880" y="694800"/>
            <a:ext cx="6095520" cy="3428640"/>
          </a:xfrm>
          <a:prstGeom prst="rect">
            <a:avLst/>
          </a:prstGeom>
        </p:spPr>
      </p:sp>
      <p:sp>
        <p:nvSpPr>
          <p:cNvPr id="98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b="0" lang="en-US" sz="1200" spc="-1" strike="noStrike">
              <a:latin typeface="Cambria"/>
            </a:endParaRPr>
          </a:p>
        </p:txBody>
      </p:sp>
      <p:sp>
        <p:nvSpPr>
          <p:cNvPr id="986" name="TextShape 3"/>
          <p:cNvSpPr txBox="1"/>
          <p:nvPr/>
        </p:nvSpPr>
        <p:spPr>
          <a:xfrm>
            <a:off x="3884760" y="8685360"/>
            <a:ext cx="2971440" cy="458280"/>
          </a:xfrm>
          <a:prstGeom prst="rect">
            <a:avLst/>
          </a:prstGeom>
          <a:noFill/>
          <a:ln>
            <a:noFill/>
          </a:ln>
        </p:spPr>
        <p:txBody>
          <a:bodyPr anchor="b"/>
          <a:p>
            <a:pPr algn="r">
              <a:lnSpc>
                <a:spcPct val="100000"/>
              </a:lnSpc>
            </a:pPr>
            <a:fld id="{4F5E5589-C599-4010-83A1-022B40FD24A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PlaceHolder 1"/>
          <p:cNvSpPr>
            <a:spLocks noGrp="1"/>
          </p:cNvSpPr>
          <p:nvPr>
            <p:ph type="sldImg"/>
          </p:nvPr>
        </p:nvSpPr>
        <p:spPr>
          <a:xfrm>
            <a:off x="380880" y="694800"/>
            <a:ext cx="6095520" cy="3428640"/>
          </a:xfrm>
          <a:prstGeom prst="rect">
            <a:avLst/>
          </a:prstGeom>
        </p:spPr>
      </p:sp>
      <p:sp>
        <p:nvSpPr>
          <p:cNvPr id="1147"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this step, the FOSS review team reviews the facts collected in the previous steps and identifies the company’s obligations under the FOSS licenses.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b="0" lang="en-US" sz="1200" spc="-1" strike="noStrike">
              <a:latin typeface="Cambria"/>
            </a:endParaRPr>
          </a:p>
        </p:txBody>
      </p:sp>
      <p:sp>
        <p:nvSpPr>
          <p:cNvPr id="1148" name="TextShape 3"/>
          <p:cNvSpPr txBox="1"/>
          <p:nvPr/>
        </p:nvSpPr>
        <p:spPr>
          <a:xfrm>
            <a:off x="3884760" y="8685360"/>
            <a:ext cx="2971440" cy="458280"/>
          </a:xfrm>
          <a:prstGeom prst="rect">
            <a:avLst/>
          </a:prstGeom>
          <a:noFill/>
          <a:ln>
            <a:noFill/>
          </a:ln>
        </p:spPr>
        <p:txBody>
          <a:bodyPr anchor="b"/>
          <a:p>
            <a:pPr algn="r">
              <a:lnSpc>
                <a:spcPct val="100000"/>
              </a:lnSpc>
            </a:pPr>
            <a:fld id="{A524B5AC-8196-4AC5-981C-42AA1EE72D67}"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9" name="PlaceHolder 1"/>
          <p:cNvSpPr>
            <a:spLocks noGrp="1"/>
          </p:cNvSpPr>
          <p:nvPr>
            <p:ph type="sldImg"/>
          </p:nvPr>
        </p:nvSpPr>
        <p:spPr>
          <a:xfrm>
            <a:off x="380880" y="694800"/>
            <a:ext cx="6095520" cy="3428640"/>
          </a:xfrm>
          <a:prstGeom prst="rect">
            <a:avLst/>
          </a:prstGeom>
        </p:spPr>
      </p:sp>
      <p:sp>
        <p:nvSpPr>
          <p:cNvPr id="115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b="0" lang="en-US" sz="1200" spc="-1" strike="noStrike">
              <a:latin typeface="Cambria"/>
            </a:endParaRPr>
          </a:p>
          <a:p>
            <a:pPr>
              <a:lnSpc>
                <a:spcPct val="100000"/>
              </a:lnSpc>
            </a:pPr>
            <a:endParaRPr b="0" lang="en-US" sz="1200" spc="-1" strike="noStrike">
              <a:latin typeface="Cambria"/>
            </a:endParaRPr>
          </a:p>
        </p:txBody>
      </p:sp>
      <p:sp>
        <p:nvSpPr>
          <p:cNvPr id="1151" name="TextShape 3"/>
          <p:cNvSpPr txBox="1"/>
          <p:nvPr/>
        </p:nvSpPr>
        <p:spPr>
          <a:xfrm>
            <a:off x="3884760" y="8685360"/>
            <a:ext cx="2971440" cy="458280"/>
          </a:xfrm>
          <a:prstGeom prst="rect">
            <a:avLst/>
          </a:prstGeom>
          <a:noFill/>
          <a:ln>
            <a:noFill/>
          </a:ln>
        </p:spPr>
        <p:txBody>
          <a:bodyPr anchor="b"/>
          <a:p>
            <a:pPr algn="r">
              <a:lnSpc>
                <a:spcPct val="100000"/>
              </a:lnSpc>
            </a:pPr>
            <a:fld id="{500D69A5-38C3-4249-8DF6-4EF4595CCAD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2" name="PlaceHolder 1"/>
          <p:cNvSpPr>
            <a:spLocks noGrp="1"/>
          </p:cNvSpPr>
          <p:nvPr>
            <p:ph type="sldImg"/>
          </p:nvPr>
        </p:nvSpPr>
        <p:spPr>
          <a:xfrm>
            <a:off x="380880" y="694800"/>
            <a:ext cx="6095520" cy="3428640"/>
          </a:xfrm>
          <a:prstGeom prst="rect">
            <a:avLst/>
          </a:prstGeom>
        </p:spPr>
      </p:sp>
      <p:sp>
        <p:nvSpPr>
          <p:cNvPr id="115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b="0" lang="en-US" sz="1200" spc="-1" strike="noStrike">
              <a:latin typeface="Cambria"/>
            </a:endParaRPr>
          </a:p>
          <a:p>
            <a:pPr>
              <a:lnSpc>
                <a:spcPct val="100000"/>
              </a:lnSpc>
            </a:pPr>
            <a:endParaRPr b="0" lang="en-US" sz="1200" spc="-1" strike="noStrike">
              <a:latin typeface="Cambria"/>
            </a:endParaRPr>
          </a:p>
        </p:txBody>
      </p:sp>
      <p:sp>
        <p:nvSpPr>
          <p:cNvPr id="1154" name="TextShape 3"/>
          <p:cNvSpPr txBox="1"/>
          <p:nvPr/>
        </p:nvSpPr>
        <p:spPr>
          <a:xfrm>
            <a:off x="3884760" y="8685360"/>
            <a:ext cx="2971440" cy="458280"/>
          </a:xfrm>
          <a:prstGeom prst="rect">
            <a:avLst/>
          </a:prstGeom>
          <a:noFill/>
          <a:ln>
            <a:noFill/>
          </a:ln>
        </p:spPr>
        <p:txBody>
          <a:bodyPr anchor="b"/>
          <a:p>
            <a:pPr algn="r">
              <a:lnSpc>
                <a:spcPct val="100000"/>
              </a:lnSpc>
            </a:pPr>
            <a:fld id="{55D78FFD-1585-413A-9B32-359803DA0FBB}"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5" name="PlaceHolder 1"/>
          <p:cNvSpPr>
            <a:spLocks noGrp="1"/>
          </p:cNvSpPr>
          <p:nvPr>
            <p:ph type="sldImg"/>
          </p:nvPr>
        </p:nvSpPr>
        <p:spPr>
          <a:xfrm>
            <a:off x="380880" y="694800"/>
            <a:ext cx="6095520" cy="3428640"/>
          </a:xfrm>
          <a:prstGeom prst="rect">
            <a:avLst/>
          </a:prstGeom>
        </p:spPr>
      </p:sp>
      <p:sp>
        <p:nvSpPr>
          <p:cNvPr id="115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b="0" lang="en-US" sz="1200" spc="-1" strike="noStrike">
              <a:latin typeface="Cambria"/>
            </a:endParaRPr>
          </a:p>
          <a:p>
            <a:pPr>
              <a:lnSpc>
                <a:spcPct val="100000"/>
              </a:lnSpc>
            </a:pPr>
            <a:br/>
            <a:endParaRPr b="0" lang="en-US" sz="1200" spc="-1" strike="noStrike">
              <a:latin typeface="Cambria"/>
            </a:endParaRPr>
          </a:p>
          <a:p>
            <a:pPr>
              <a:lnSpc>
                <a:spcPct val="100000"/>
              </a:lnSpc>
            </a:pPr>
            <a:br/>
            <a:endParaRPr b="0" lang="en-US" sz="1200" spc="-1" strike="noStrike">
              <a:latin typeface="Cambria"/>
            </a:endParaRPr>
          </a:p>
        </p:txBody>
      </p:sp>
      <p:sp>
        <p:nvSpPr>
          <p:cNvPr id="1157" name="TextShape 3"/>
          <p:cNvSpPr txBox="1"/>
          <p:nvPr/>
        </p:nvSpPr>
        <p:spPr>
          <a:xfrm>
            <a:off x="3884760" y="8685360"/>
            <a:ext cx="2971440" cy="458280"/>
          </a:xfrm>
          <a:prstGeom prst="rect">
            <a:avLst/>
          </a:prstGeom>
          <a:noFill/>
          <a:ln>
            <a:noFill/>
          </a:ln>
        </p:spPr>
        <p:txBody>
          <a:bodyPr anchor="b"/>
          <a:p>
            <a:pPr algn="r">
              <a:lnSpc>
                <a:spcPct val="100000"/>
              </a:lnSpc>
            </a:pPr>
            <a:fld id="{87BA5A24-90A1-40AC-B8D1-79CE3E06DAA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8" name="PlaceHolder 1"/>
          <p:cNvSpPr>
            <a:spLocks noGrp="1"/>
          </p:cNvSpPr>
          <p:nvPr>
            <p:ph type="sldImg"/>
          </p:nvPr>
        </p:nvSpPr>
        <p:spPr>
          <a:xfrm>
            <a:off x="380880" y="694800"/>
            <a:ext cx="6095520" cy="3428640"/>
          </a:xfrm>
          <a:prstGeom prst="rect">
            <a:avLst/>
          </a:prstGeom>
        </p:spPr>
      </p:sp>
      <p:sp>
        <p:nvSpPr>
          <p:cNvPr id="115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b="0" lang="en-US" sz="1200" spc="-1" strike="noStrike">
              <a:latin typeface="Cambria"/>
            </a:endParaRPr>
          </a:p>
          <a:p>
            <a:pPr>
              <a:lnSpc>
                <a:spcPct val="100000"/>
              </a:lnSpc>
            </a:pPr>
            <a:endParaRPr b="0" lang="en-US" sz="1200" spc="-1" strike="noStrike">
              <a:latin typeface="Cambria"/>
            </a:endParaRPr>
          </a:p>
        </p:txBody>
      </p:sp>
      <p:sp>
        <p:nvSpPr>
          <p:cNvPr id="1160" name="TextShape 3"/>
          <p:cNvSpPr txBox="1"/>
          <p:nvPr/>
        </p:nvSpPr>
        <p:spPr>
          <a:xfrm>
            <a:off x="3884760" y="8685360"/>
            <a:ext cx="2971440" cy="458280"/>
          </a:xfrm>
          <a:prstGeom prst="rect">
            <a:avLst/>
          </a:prstGeom>
          <a:noFill/>
          <a:ln>
            <a:noFill/>
          </a:ln>
        </p:spPr>
        <p:txBody>
          <a:bodyPr anchor="b"/>
          <a:p>
            <a:pPr algn="r">
              <a:lnSpc>
                <a:spcPct val="100000"/>
              </a:lnSpc>
            </a:pPr>
            <a:fld id="{76F46438-6513-4AFC-9612-0DF6D48FAAF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1" name="PlaceHolder 1"/>
          <p:cNvSpPr>
            <a:spLocks noGrp="1"/>
          </p:cNvSpPr>
          <p:nvPr>
            <p:ph type="sldImg"/>
          </p:nvPr>
        </p:nvSpPr>
        <p:spPr>
          <a:xfrm>
            <a:off x="380880" y="694800"/>
            <a:ext cx="6095520" cy="3428640"/>
          </a:xfrm>
          <a:prstGeom prst="rect">
            <a:avLst/>
          </a:prstGeom>
        </p:spPr>
      </p:sp>
      <p:sp>
        <p:nvSpPr>
          <p:cNvPr id="116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b="0" lang="en-US" sz="1200" spc="-1" strike="noStrike">
              <a:latin typeface="Cambria"/>
            </a:endParaRPr>
          </a:p>
          <a:p>
            <a:pPr>
              <a:lnSpc>
                <a:spcPct val="100000"/>
              </a:lnSpc>
            </a:pPr>
            <a:br/>
            <a:endParaRPr b="0" lang="en-US" sz="1200" spc="-1" strike="noStrike">
              <a:latin typeface="Cambria"/>
            </a:endParaRPr>
          </a:p>
        </p:txBody>
      </p:sp>
      <p:sp>
        <p:nvSpPr>
          <p:cNvPr id="1163" name="TextShape 3"/>
          <p:cNvSpPr txBox="1"/>
          <p:nvPr/>
        </p:nvSpPr>
        <p:spPr>
          <a:xfrm>
            <a:off x="3884760" y="8685360"/>
            <a:ext cx="2971440" cy="458280"/>
          </a:xfrm>
          <a:prstGeom prst="rect">
            <a:avLst/>
          </a:prstGeom>
          <a:noFill/>
          <a:ln>
            <a:noFill/>
          </a:ln>
        </p:spPr>
        <p:txBody>
          <a:bodyPr anchor="b"/>
          <a:p>
            <a:pPr algn="r">
              <a:lnSpc>
                <a:spcPct val="100000"/>
              </a:lnSpc>
            </a:pPr>
            <a:fld id="{2B3F6F89-4123-4B14-8D00-DB66F9A32B85}"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4" name="PlaceHolder 1"/>
          <p:cNvSpPr>
            <a:spLocks noGrp="1"/>
          </p:cNvSpPr>
          <p:nvPr>
            <p:ph type="sldImg"/>
          </p:nvPr>
        </p:nvSpPr>
        <p:spPr>
          <a:xfrm>
            <a:off x="380880" y="694800"/>
            <a:ext cx="6095520" cy="3428640"/>
          </a:xfrm>
          <a:prstGeom prst="rect">
            <a:avLst/>
          </a:prstGeom>
        </p:spPr>
      </p:sp>
      <p:sp>
        <p:nvSpPr>
          <p:cNvPr id="116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b="0" lang="en-US" sz="1200" spc="-1" strike="noStrike">
              <a:latin typeface="Cambria"/>
            </a:endParaRPr>
          </a:p>
          <a:p>
            <a:pPr>
              <a:lnSpc>
                <a:spcPct val="100000"/>
              </a:lnSpc>
            </a:pPr>
            <a:endParaRPr b="0" lang="en-US" sz="1200" spc="-1" strike="noStrike">
              <a:latin typeface="Cambria"/>
            </a:endParaRPr>
          </a:p>
        </p:txBody>
      </p:sp>
      <p:sp>
        <p:nvSpPr>
          <p:cNvPr id="1166" name="TextShape 3"/>
          <p:cNvSpPr txBox="1"/>
          <p:nvPr/>
        </p:nvSpPr>
        <p:spPr>
          <a:xfrm>
            <a:off x="3884760" y="8685360"/>
            <a:ext cx="2971440" cy="458280"/>
          </a:xfrm>
          <a:prstGeom prst="rect">
            <a:avLst/>
          </a:prstGeom>
          <a:noFill/>
          <a:ln>
            <a:noFill/>
          </a:ln>
        </p:spPr>
        <p:txBody>
          <a:bodyPr anchor="b"/>
          <a:p>
            <a:pPr algn="r">
              <a:lnSpc>
                <a:spcPct val="100000"/>
              </a:lnSpc>
            </a:pPr>
            <a:fld id="{8189BF0E-8133-4350-A0A9-682052C2533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7" name="PlaceHolder 1"/>
          <p:cNvSpPr>
            <a:spLocks noGrp="1"/>
          </p:cNvSpPr>
          <p:nvPr>
            <p:ph type="sldImg"/>
          </p:nvPr>
        </p:nvSpPr>
        <p:spPr>
          <a:xfrm>
            <a:off x="380880" y="694800"/>
            <a:ext cx="6095520" cy="3428640"/>
          </a:xfrm>
          <a:prstGeom prst="rect">
            <a:avLst/>
          </a:prstGeom>
        </p:spPr>
      </p:sp>
      <p:sp>
        <p:nvSpPr>
          <p:cNvPr id="1168"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For our example process, the steps include:</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Identification - Identify and track FOSS usage. This may take place through engineer requests, third party disclosures, or code scanning.</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Auditing source code - Review identified FOSS components for license and origin information.</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Resolving issues - Remove FOSS usage that is incompatible with FOSS policies.</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Performing reviews - Assess and determine obligations for FOSS usage.</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Approvals - Communicate approval conditions and license obligations.</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Registration/approval tracking – Track approval conditions and license obligations for later compliance steps.</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Notices - Prepare notices as required by FOSS licenses.</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Pre-distribution verifications – Review distributions for compliance before release. </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Accompanying Source Code Distribution – Make source code available as needed.</a:t>
            </a:r>
            <a:endParaRPr b="0" lang="en-US" sz="1200" spc="-1" strike="noStrike">
              <a:latin typeface="Cambria"/>
            </a:endParaRPr>
          </a:p>
          <a:p>
            <a:pPr marL="226440" indent="-226080">
              <a:lnSpc>
                <a:spcPct val="100000"/>
              </a:lnSpc>
              <a:buClr>
                <a:srgbClr val="000000"/>
              </a:buClr>
              <a:buFont typeface="Arial"/>
              <a:buChar char="•"/>
            </a:pPr>
            <a:r>
              <a:rPr b="0" lang="en-US" sz="1200" spc="-1" strike="noStrike">
                <a:solidFill>
                  <a:srgbClr val="000000"/>
                </a:solidFill>
                <a:latin typeface="Times New Roman"/>
                <a:ea typeface="Times New Roman"/>
              </a:rPr>
              <a:t>Verification – Provide oversight for compliance process.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p:txBody>
      </p:sp>
      <p:sp>
        <p:nvSpPr>
          <p:cNvPr id="1169" name="TextShape 3"/>
          <p:cNvSpPr txBox="1"/>
          <p:nvPr/>
        </p:nvSpPr>
        <p:spPr>
          <a:xfrm>
            <a:off x="3884760" y="8685360"/>
            <a:ext cx="2971440" cy="458280"/>
          </a:xfrm>
          <a:prstGeom prst="rect">
            <a:avLst/>
          </a:prstGeom>
          <a:noFill/>
          <a:ln>
            <a:noFill/>
          </a:ln>
        </p:spPr>
        <p:txBody>
          <a:bodyPr anchor="b"/>
          <a:p>
            <a:pPr algn="r">
              <a:lnSpc>
                <a:spcPct val="100000"/>
              </a:lnSpc>
            </a:pPr>
            <a:fld id="{8DAB834D-89EF-43B6-AA94-048E536224F7}"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0" name="PlaceHolder 1"/>
          <p:cNvSpPr>
            <a:spLocks noGrp="1"/>
          </p:cNvSpPr>
          <p:nvPr>
            <p:ph type="sldImg"/>
          </p:nvPr>
        </p:nvSpPr>
        <p:spPr>
          <a:xfrm>
            <a:off x="685800" y="1143000"/>
            <a:ext cx="5486040" cy="3085560"/>
          </a:xfrm>
          <a:prstGeom prst="rect">
            <a:avLst/>
          </a:prstGeom>
        </p:spPr>
      </p:sp>
      <p:sp>
        <p:nvSpPr>
          <p:cNvPr id="117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chapter describes some common pitfalls in FOSS compliance processes, and discusses approaches to avoiding these pitfalls</a:t>
            </a:r>
            <a:endParaRPr b="0" lang="en-US" sz="1200" spc="-1" strike="noStrike">
              <a:latin typeface="Cambria"/>
            </a:endParaRPr>
          </a:p>
          <a:p>
            <a:pPr>
              <a:lnSpc>
                <a:spcPct val="100000"/>
              </a:lnSpc>
            </a:pPr>
            <a:endParaRPr b="0" lang="en-US" sz="1200" spc="-1" strike="noStrike">
              <a:latin typeface="Cambria"/>
            </a:endParaRPr>
          </a:p>
        </p:txBody>
      </p:sp>
      <p:sp>
        <p:nvSpPr>
          <p:cNvPr id="1172" name="TextShape 3"/>
          <p:cNvSpPr txBox="1"/>
          <p:nvPr/>
        </p:nvSpPr>
        <p:spPr>
          <a:xfrm>
            <a:off x="3884760" y="8685360"/>
            <a:ext cx="2971440" cy="458280"/>
          </a:xfrm>
          <a:prstGeom prst="rect">
            <a:avLst/>
          </a:prstGeom>
          <a:noFill/>
          <a:ln>
            <a:noFill/>
          </a:ln>
        </p:spPr>
        <p:txBody>
          <a:bodyPr anchor="b"/>
          <a:p>
            <a:pPr algn="r">
              <a:lnSpc>
                <a:spcPct val="100000"/>
              </a:lnSpc>
            </a:pPr>
            <a:fld id="{88E8B490-C85E-4E24-B60A-72506C45168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PlaceHolder 1"/>
          <p:cNvSpPr>
            <a:spLocks noGrp="1"/>
          </p:cNvSpPr>
          <p:nvPr>
            <p:ph type="sldImg"/>
          </p:nvPr>
        </p:nvSpPr>
        <p:spPr>
          <a:xfrm>
            <a:off x="380880" y="694800"/>
            <a:ext cx="6095520" cy="3428640"/>
          </a:xfrm>
          <a:prstGeom prst="rect">
            <a:avLst/>
          </a:prstGeom>
        </p:spPr>
      </p:sp>
      <p:sp>
        <p:nvSpPr>
          <p:cNvPr id="1174"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In this chapter, we will describe some common pitfalls to avoid in the FOSS compliance process.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175" name="TextShape 3"/>
          <p:cNvSpPr txBox="1"/>
          <p:nvPr/>
        </p:nvSpPr>
        <p:spPr>
          <a:xfrm>
            <a:off x="3884760" y="8685360"/>
            <a:ext cx="2971440" cy="458280"/>
          </a:xfrm>
          <a:prstGeom prst="rect">
            <a:avLst/>
          </a:prstGeom>
          <a:noFill/>
          <a:ln>
            <a:noFill/>
          </a:ln>
        </p:spPr>
        <p:txBody>
          <a:bodyPr anchor="b"/>
          <a:p>
            <a:pPr algn="r">
              <a:lnSpc>
                <a:spcPct val="100000"/>
              </a:lnSpc>
            </a:pPr>
            <a:fld id="{8EE92F68-D27E-49FB-A655-04176FE8487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7" name="PlaceHolder 1"/>
          <p:cNvSpPr>
            <a:spLocks noGrp="1"/>
          </p:cNvSpPr>
          <p:nvPr>
            <p:ph type="sldImg"/>
          </p:nvPr>
        </p:nvSpPr>
        <p:spPr>
          <a:xfrm>
            <a:off x="380880" y="694800"/>
            <a:ext cx="6095520" cy="3428640"/>
          </a:xfrm>
          <a:prstGeom prst="rect">
            <a:avLst/>
          </a:prstGeom>
        </p:spPr>
      </p:sp>
      <p:sp>
        <p:nvSpPr>
          <p:cNvPr id="98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the “big picture” of copyright in software.</a:t>
            </a:r>
            <a:endParaRPr b="0" lang="en-US" sz="1200" spc="-1" strike="noStrike">
              <a:latin typeface="Cambria"/>
            </a:endParaRPr>
          </a:p>
        </p:txBody>
      </p:sp>
      <p:sp>
        <p:nvSpPr>
          <p:cNvPr id="989" name="TextShape 3"/>
          <p:cNvSpPr txBox="1"/>
          <p:nvPr/>
        </p:nvSpPr>
        <p:spPr>
          <a:xfrm>
            <a:off x="3884760" y="8685360"/>
            <a:ext cx="2971440" cy="458280"/>
          </a:xfrm>
          <a:prstGeom prst="rect">
            <a:avLst/>
          </a:prstGeom>
          <a:noFill/>
          <a:ln>
            <a:noFill/>
          </a:ln>
        </p:spPr>
        <p:txBody>
          <a:bodyPr anchor="b"/>
          <a:p>
            <a:pPr algn="r">
              <a:lnSpc>
                <a:spcPct val="100000"/>
              </a:lnSpc>
            </a:pPr>
            <a:fld id="{960C1E8E-0C68-4AF9-9088-4D6575FFEFD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6" name="PlaceHolder 1"/>
          <p:cNvSpPr>
            <a:spLocks noGrp="1"/>
          </p:cNvSpPr>
          <p:nvPr>
            <p:ph type="sldImg"/>
          </p:nvPr>
        </p:nvSpPr>
        <p:spPr>
          <a:xfrm>
            <a:off x="380880" y="694800"/>
            <a:ext cx="6095520" cy="3428640"/>
          </a:xfrm>
          <a:prstGeom prst="rect">
            <a:avLst/>
          </a:prstGeom>
        </p:spPr>
      </p:sp>
      <p:sp>
        <p:nvSpPr>
          <p:cNvPr id="1177"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Times New Roman"/>
                <a:ea typeface="Times New Roman"/>
              </a:rPr>
              <a:t>The first pitfall described in this slide arises where copyleft-style licensed FOSS is inadvertently mixed with proprietary code. </a:t>
            </a:r>
            <a:endParaRPr b="0" lang="en-US" sz="1200" spc="-1" strike="noStrike">
              <a:latin typeface="Cambria"/>
            </a:endParaRPr>
          </a:p>
          <a:p>
            <a:pPr marL="226440" indent="-226080">
              <a:lnSpc>
                <a:spcPct val="100000"/>
              </a:lnSpc>
            </a:pPr>
            <a:endParaRPr b="0" lang="en-US" sz="1200" spc="-1" strike="noStrike">
              <a:latin typeface="Cambria"/>
            </a:endParaRPr>
          </a:p>
          <a:p>
            <a:pPr marL="226440" indent="-226080">
              <a:lnSpc>
                <a:spcPct val="100000"/>
              </a:lnSpc>
            </a:pPr>
            <a:r>
              <a:rPr b="0" lang="en-US" sz="1200" spc="-1" strike="noStrike">
                <a:solidFill>
                  <a:srgbClr val="000000"/>
                </a:solidFill>
                <a:latin typeface="Times New Roman"/>
                <a:ea typeface="Times New Roman"/>
              </a:rPr>
              <a:t>This may be discovered through auditing source code for license notices or using code scanning tools.</a:t>
            </a:r>
            <a:endParaRPr b="0" lang="en-US" sz="1200" spc="-1" strike="noStrike">
              <a:latin typeface="Cambria"/>
            </a:endParaRPr>
          </a:p>
          <a:p>
            <a:pPr marL="226440" indent="-226080">
              <a:lnSpc>
                <a:spcPct val="100000"/>
              </a:lnSpc>
            </a:pPr>
            <a:endParaRPr b="0" lang="en-US" sz="1200" spc="-1" strike="noStrike">
              <a:latin typeface="Cambria"/>
            </a:endParaRPr>
          </a:p>
          <a:p>
            <a:pPr marL="226440" indent="-226080">
              <a:lnSpc>
                <a:spcPct val="100000"/>
              </a:lnSpc>
            </a:pPr>
            <a:r>
              <a:rPr b="0" lang="en-US" sz="1200" spc="-1" strike="noStrike">
                <a:solidFill>
                  <a:srgbClr val="000000"/>
                </a:solidFill>
                <a:latin typeface="Times New Roman"/>
                <a:ea typeface="Times New Roman"/>
              </a:rPr>
              <a:t>Preventative measures include training of engineering staff, and building regular audits or scans into the development process.</a:t>
            </a:r>
            <a:endParaRPr b="0" lang="en-US" sz="1200" spc="-1" strike="noStrike">
              <a:latin typeface="Cambria"/>
            </a:endParaRPr>
          </a:p>
          <a:p>
            <a:pPr marL="226440" indent="-226080">
              <a:lnSpc>
                <a:spcPct val="100000"/>
              </a:lnSpc>
            </a:pPr>
            <a:endParaRPr b="0" lang="en-US" sz="1200" spc="-1" strike="noStrike">
              <a:latin typeface="Cambria"/>
            </a:endParaRPr>
          </a:p>
        </p:txBody>
      </p:sp>
      <p:sp>
        <p:nvSpPr>
          <p:cNvPr id="1178" name="TextShape 3"/>
          <p:cNvSpPr txBox="1"/>
          <p:nvPr/>
        </p:nvSpPr>
        <p:spPr>
          <a:xfrm>
            <a:off x="3884760" y="8685360"/>
            <a:ext cx="2971440" cy="458280"/>
          </a:xfrm>
          <a:prstGeom prst="rect">
            <a:avLst/>
          </a:prstGeom>
          <a:noFill/>
          <a:ln>
            <a:noFill/>
          </a:ln>
        </p:spPr>
        <p:txBody>
          <a:bodyPr anchor="b"/>
          <a:p>
            <a:pPr algn="r">
              <a:lnSpc>
                <a:spcPct val="100000"/>
              </a:lnSpc>
            </a:pPr>
            <a:fld id="{0B1FD1AF-7718-4875-88FF-43919E18A92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9" name="PlaceHolder 1"/>
          <p:cNvSpPr>
            <a:spLocks noGrp="1"/>
          </p:cNvSpPr>
          <p:nvPr>
            <p:ph type="sldImg"/>
          </p:nvPr>
        </p:nvSpPr>
        <p:spPr>
          <a:xfrm>
            <a:off x="380880" y="694800"/>
            <a:ext cx="6095520" cy="3428640"/>
          </a:xfrm>
          <a:prstGeom prst="rect">
            <a:avLst/>
          </a:prstGeom>
        </p:spPr>
      </p:sp>
      <p:sp>
        <p:nvSpPr>
          <p:cNvPr id="1180"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The first pitfall in this slide arises where copyleft-style licensed FOSS is inadvertently linked to proprietary code.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This type of failure may be detected using dependency tracking tools or reviews of architecture.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Preventative measures include training of engineering staff, and building architectural reviews into the development process.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This type of failure may be discovered through auditing source code introduced into the FOSS component.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Preventative measures include training of engineering staff and building regular audits into the development process.</a:t>
            </a:r>
            <a:endParaRPr b="0" lang="en-US" sz="1200" spc="-1" strike="noStrike">
              <a:latin typeface="Cambria"/>
            </a:endParaRPr>
          </a:p>
          <a:p>
            <a:pPr>
              <a:lnSpc>
                <a:spcPct val="100000"/>
              </a:lnSpc>
            </a:pPr>
            <a:endParaRPr b="0" lang="en-US" sz="1200" spc="-1" strike="noStrike">
              <a:latin typeface="Cambria"/>
            </a:endParaRPr>
          </a:p>
        </p:txBody>
      </p:sp>
      <p:sp>
        <p:nvSpPr>
          <p:cNvPr id="1181" name="TextShape 3"/>
          <p:cNvSpPr txBox="1"/>
          <p:nvPr/>
        </p:nvSpPr>
        <p:spPr>
          <a:xfrm>
            <a:off x="3884760" y="8685360"/>
            <a:ext cx="2971440" cy="458280"/>
          </a:xfrm>
          <a:prstGeom prst="rect">
            <a:avLst/>
          </a:prstGeom>
          <a:noFill/>
          <a:ln>
            <a:noFill/>
          </a:ln>
        </p:spPr>
        <p:txBody>
          <a:bodyPr anchor="b"/>
          <a:p>
            <a:pPr algn="r">
              <a:lnSpc>
                <a:spcPct val="100000"/>
              </a:lnSpc>
            </a:pPr>
            <a:fld id="{51EED3FE-67A8-487E-B399-BA53C233B79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2" name="PlaceHolder 1"/>
          <p:cNvSpPr>
            <a:spLocks noGrp="1"/>
          </p:cNvSpPr>
          <p:nvPr>
            <p:ph type="sldImg"/>
          </p:nvPr>
        </p:nvSpPr>
        <p:spPr>
          <a:xfrm>
            <a:off x="380880" y="694800"/>
            <a:ext cx="6095520" cy="3428640"/>
          </a:xfrm>
          <a:prstGeom prst="rect">
            <a:avLst/>
          </a:prstGeom>
        </p:spPr>
      </p:sp>
      <p:sp>
        <p:nvSpPr>
          <p:cNvPr id="1183"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The first pitfall in this slide arises where a company has an obligation to provide accompanying source code, but fails to do so.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b="0" lang="en-US" sz="1200" spc="-1" strike="noStrike">
              <a:latin typeface="Cambria"/>
            </a:endParaRPr>
          </a:p>
          <a:p>
            <a:pPr>
              <a:lnSpc>
                <a:spcPct val="100000"/>
              </a:lnSpc>
            </a:pPr>
            <a:endParaRPr b="0" lang="en-US" sz="1200" spc="-1" strike="noStrike">
              <a:latin typeface="Cambria"/>
            </a:endParaRPr>
          </a:p>
        </p:txBody>
      </p:sp>
      <p:sp>
        <p:nvSpPr>
          <p:cNvPr id="1184" name="TextShape 3"/>
          <p:cNvSpPr txBox="1"/>
          <p:nvPr/>
        </p:nvSpPr>
        <p:spPr>
          <a:xfrm>
            <a:off x="3884760" y="8685360"/>
            <a:ext cx="2971440" cy="458280"/>
          </a:xfrm>
          <a:prstGeom prst="rect">
            <a:avLst/>
          </a:prstGeom>
          <a:noFill/>
          <a:ln>
            <a:noFill/>
          </a:ln>
        </p:spPr>
        <p:txBody>
          <a:bodyPr anchor="b"/>
          <a:p>
            <a:pPr algn="r">
              <a:lnSpc>
                <a:spcPct val="100000"/>
              </a:lnSpc>
            </a:pPr>
            <a:fld id="{4CF8C9E5-6304-4795-8113-9AFCDB3B47C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5" name="PlaceHolder 1"/>
          <p:cNvSpPr>
            <a:spLocks noGrp="1"/>
          </p:cNvSpPr>
          <p:nvPr>
            <p:ph type="sldImg"/>
          </p:nvPr>
        </p:nvSpPr>
        <p:spPr>
          <a:xfrm>
            <a:off x="380880" y="694800"/>
            <a:ext cx="6095520" cy="3428640"/>
          </a:xfrm>
          <a:prstGeom prst="rect">
            <a:avLst/>
          </a:prstGeom>
        </p:spPr>
      </p:sp>
      <p:sp>
        <p:nvSpPr>
          <p:cNvPr id="1186"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b="0" lang="en-US" sz="1200" spc="-1" strike="noStrike">
              <a:latin typeface="Cambria"/>
            </a:endParaRPr>
          </a:p>
          <a:p>
            <a:pPr>
              <a:lnSpc>
                <a:spcPct val="100000"/>
              </a:lnSpc>
            </a:pPr>
            <a:endParaRPr b="0" lang="en-US" sz="1200" spc="-1" strike="noStrike">
              <a:latin typeface="Cambria"/>
            </a:endParaRPr>
          </a:p>
        </p:txBody>
      </p:sp>
      <p:sp>
        <p:nvSpPr>
          <p:cNvPr id="1187" name="TextShape 3"/>
          <p:cNvSpPr txBox="1"/>
          <p:nvPr/>
        </p:nvSpPr>
        <p:spPr>
          <a:xfrm>
            <a:off x="3884760" y="8685360"/>
            <a:ext cx="2971440" cy="458280"/>
          </a:xfrm>
          <a:prstGeom prst="rect">
            <a:avLst/>
          </a:prstGeom>
          <a:noFill/>
          <a:ln>
            <a:noFill/>
          </a:ln>
        </p:spPr>
        <p:txBody>
          <a:bodyPr anchor="b"/>
          <a:p>
            <a:pPr algn="r">
              <a:lnSpc>
                <a:spcPct val="100000"/>
              </a:lnSpc>
            </a:pPr>
            <a:fld id="{752B0EA2-3297-45B5-AB5C-FC9B7554B01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8" name="PlaceHolder 1"/>
          <p:cNvSpPr>
            <a:spLocks noGrp="1"/>
          </p:cNvSpPr>
          <p:nvPr>
            <p:ph type="sldImg"/>
          </p:nvPr>
        </p:nvSpPr>
        <p:spPr>
          <a:xfrm>
            <a:off x="380880" y="694800"/>
            <a:ext cx="6095520" cy="3428640"/>
          </a:xfrm>
          <a:prstGeom prst="rect">
            <a:avLst/>
          </a:prstGeom>
        </p:spPr>
      </p:sp>
      <p:sp>
        <p:nvSpPr>
          <p:cNvPr id="1189"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Preventative measures include monitoring of engineering training, and also making the compliance process easily accessible to the engineering team.</a:t>
            </a:r>
            <a:endParaRPr b="0" lang="en-US" sz="1200" spc="-1" strike="noStrike">
              <a:latin typeface="Cambria"/>
            </a:endParaRPr>
          </a:p>
          <a:p>
            <a:pPr>
              <a:lnSpc>
                <a:spcPct val="100000"/>
              </a:lnSpc>
            </a:pPr>
            <a:endParaRPr b="0" lang="en-US" sz="1200" spc="-1" strike="noStrike">
              <a:latin typeface="Cambria"/>
            </a:endParaRPr>
          </a:p>
        </p:txBody>
      </p:sp>
      <p:sp>
        <p:nvSpPr>
          <p:cNvPr id="1190" name="TextShape 3"/>
          <p:cNvSpPr txBox="1"/>
          <p:nvPr/>
        </p:nvSpPr>
        <p:spPr>
          <a:xfrm>
            <a:off x="3884760" y="8685360"/>
            <a:ext cx="2971440" cy="458280"/>
          </a:xfrm>
          <a:prstGeom prst="rect">
            <a:avLst/>
          </a:prstGeom>
          <a:noFill/>
          <a:ln>
            <a:noFill/>
          </a:ln>
        </p:spPr>
        <p:txBody>
          <a:bodyPr anchor="b"/>
          <a:p>
            <a:pPr algn="r">
              <a:lnSpc>
                <a:spcPct val="100000"/>
              </a:lnSpc>
            </a:pPr>
            <a:fld id="{ECD99F29-B325-4087-BCD8-1CEF5A42D519}"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1" name="PlaceHolder 1"/>
          <p:cNvSpPr>
            <a:spLocks noGrp="1"/>
          </p:cNvSpPr>
          <p:nvPr>
            <p:ph type="sldImg"/>
          </p:nvPr>
        </p:nvSpPr>
        <p:spPr>
          <a:xfrm>
            <a:off x="380880" y="694800"/>
            <a:ext cx="6095520" cy="3428640"/>
          </a:xfrm>
          <a:prstGeom prst="rect">
            <a:avLst/>
          </a:prstGeom>
        </p:spPr>
      </p:sp>
      <p:sp>
        <p:nvSpPr>
          <p:cNvPr id="1192"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b="0" lang="en-US" sz="1200" spc="-1" strike="noStrike">
              <a:latin typeface="Cambria"/>
            </a:endParaRPr>
          </a:p>
          <a:p>
            <a:pPr>
              <a:lnSpc>
                <a:spcPct val="100000"/>
              </a:lnSpc>
            </a:pPr>
            <a:endParaRPr b="0" lang="en-US" sz="1200" spc="-1" strike="noStrike">
              <a:latin typeface="Cambria"/>
            </a:endParaRPr>
          </a:p>
        </p:txBody>
      </p:sp>
      <p:sp>
        <p:nvSpPr>
          <p:cNvPr id="1193" name="TextShape 3"/>
          <p:cNvSpPr txBox="1"/>
          <p:nvPr/>
        </p:nvSpPr>
        <p:spPr>
          <a:xfrm>
            <a:off x="3884760" y="8685360"/>
            <a:ext cx="2971440" cy="458280"/>
          </a:xfrm>
          <a:prstGeom prst="rect">
            <a:avLst/>
          </a:prstGeom>
          <a:noFill/>
          <a:ln>
            <a:noFill/>
          </a:ln>
        </p:spPr>
        <p:txBody>
          <a:bodyPr anchor="b"/>
          <a:p>
            <a:pPr algn="r">
              <a:lnSpc>
                <a:spcPct val="100000"/>
              </a:lnSpc>
            </a:pPr>
            <a:fld id="{17ED930D-83E4-4746-9EFB-0864F18652DF}"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4" name="PlaceHolder 1"/>
          <p:cNvSpPr>
            <a:spLocks noGrp="1"/>
          </p:cNvSpPr>
          <p:nvPr>
            <p:ph type="sldImg"/>
          </p:nvPr>
        </p:nvSpPr>
        <p:spPr>
          <a:xfrm>
            <a:off x="380880" y="694800"/>
            <a:ext cx="6095520" cy="3428640"/>
          </a:xfrm>
          <a:prstGeom prst="rect">
            <a:avLst/>
          </a:prstGeom>
        </p:spPr>
      </p:sp>
      <p:sp>
        <p:nvSpPr>
          <p:cNvPr id="1195"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b="0" lang="en-US" sz="1200" spc="-1" strike="noStrike">
              <a:latin typeface="Cambria"/>
            </a:endParaRPr>
          </a:p>
          <a:p>
            <a:pPr>
              <a:lnSpc>
                <a:spcPct val="100000"/>
              </a:lnSpc>
            </a:pPr>
            <a:endParaRPr b="0" lang="en-US" sz="1200" spc="-1" strike="noStrike">
              <a:latin typeface="Cambria"/>
            </a:endParaRPr>
          </a:p>
        </p:txBody>
      </p:sp>
      <p:sp>
        <p:nvSpPr>
          <p:cNvPr id="1196" name="TextShape 3"/>
          <p:cNvSpPr txBox="1"/>
          <p:nvPr/>
        </p:nvSpPr>
        <p:spPr>
          <a:xfrm>
            <a:off x="3884760" y="8685360"/>
            <a:ext cx="2971440" cy="458280"/>
          </a:xfrm>
          <a:prstGeom prst="rect">
            <a:avLst/>
          </a:prstGeom>
          <a:noFill/>
          <a:ln>
            <a:noFill/>
          </a:ln>
        </p:spPr>
        <p:txBody>
          <a:bodyPr anchor="b"/>
          <a:p>
            <a:pPr algn="r">
              <a:lnSpc>
                <a:spcPct val="100000"/>
              </a:lnSpc>
            </a:pPr>
            <a:fld id="{4BA9F0BE-B703-47AE-9CCA-03C7F8DEB606}"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7" name="PlaceHolder 1"/>
          <p:cNvSpPr>
            <a:spLocks noGrp="1"/>
          </p:cNvSpPr>
          <p:nvPr>
            <p:ph type="sldImg"/>
          </p:nvPr>
        </p:nvSpPr>
        <p:spPr>
          <a:xfrm>
            <a:off x="685800" y="1143000"/>
            <a:ext cx="5486040" cy="3085560"/>
          </a:xfrm>
          <a:prstGeom prst="rect">
            <a:avLst/>
          </a:prstGeom>
        </p:spPr>
      </p:sp>
      <p:sp>
        <p:nvSpPr>
          <p:cNvPr id="1198"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Your FOSS compliance process is a building block to establishing good working relationships within the FOSS community.</a:t>
            </a:r>
            <a:endParaRPr b="0" lang="en-US" sz="1200" spc="-1" strike="noStrike">
              <a:latin typeface="Cambria"/>
            </a:endParaRPr>
          </a:p>
          <a:p>
            <a:pPr>
              <a:lnSpc>
                <a:spcPct val="100000"/>
              </a:lnSpc>
            </a:pPr>
            <a:br/>
            <a:endParaRPr b="0" lang="en-US" sz="1200" spc="-1" strike="noStrike">
              <a:latin typeface="Cambria"/>
            </a:endParaRPr>
          </a:p>
        </p:txBody>
      </p:sp>
      <p:sp>
        <p:nvSpPr>
          <p:cNvPr id="1199" name="TextShape 3"/>
          <p:cNvSpPr txBox="1"/>
          <p:nvPr/>
        </p:nvSpPr>
        <p:spPr>
          <a:xfrm>
            <a:off x="3884760" y="8685360"/>
            <a:ext cx="2971440" cy="458280"/>
          </a:xfrm>
          <a:prstGeom prst="rect">
            <a:avLst/>
          </a:prstGeom>
          <a:noFill/>
          <a:ln>
            <a:noFill/>
          </a:ln>
        </p:spPr>
        <p:txBody>
          <a:bodyPr anchor="b"/>
          <a:p>
            <a:pPr algn="r">
              <a:lnSpc>
                <a:spcPct val="100000"/>
              </a:lnSpc>
            </a:pPr>
            <a:fld id="{31F6E4B2-6599-4025-ADE9-097E935623DC}"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0" name="PlaceHolder 1"/>
          <p:cNvSpPr>
            <a:spLocks noGrp="1"/>
          </p:cNvSpPr>
          <p:nvPr>
            <p:ph type="sldImg"/>
          </p:nvPr>
        </p:nvSpPr>
        <p:spPr>
          <a:xfrm>
            <a:off x="380880" y="694800"/>
            <a:ext cx="6095520" cy="3428640"/>
          </a:xfrm>
          <a:prstGeom prst="rect">
            <a:avLst/>
          </a:prstGeom>
        </p:spPr>
      </p:sp>
      <p:sp>
        <p:nvSpPr>
          <p:cNvPr id="120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Times New Roman"/>
                <a:ea typeface="Times New Roman"/>
              </a:rPr>
              <a:t>Pitfalls can occur under the following categories: IP failure, license compliance failure, and compliance process failure.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lang="en-US" sz="1200" spc="-1" strike="noStrike">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a:p>
            <a:pPr>
              <a:lnSpc>
                <a:spcPct val="100000"/>
              </a:lnSpc>
            </a:pPr>
            <a:endParaRPr b="0" lang="en-US" sz="1200" spc="-1" strike="noStrike">
              <a:latin typeface="Cambria"/>
            </a:endParaRPr>
          </a:p>
        </p:txBody>
      </p:sp>
      <p:sp>
        <p:nvSpPr>
          <p:cNvPr id="1202" name="TextShape 3"/>
          <p:cNvSpPr txBox="1"/>
          <p:nvPr/>
        </p:nvSpPr>
        <p:spPr>
          <a:xfrm>
            <a:off x="3884760" y="8685360"/>
            <a:ext cx="2971440" cy="458280"/>
          </a:xfrm>
          <a:prstGeom prst="rect">
            <a:avLst/>
          </a:prstGeom>
          <a:noFill/>
          <a:ln>
            <a:noFill/>
          </a:ln>
        </p:spPr>
        <p:txBody>
          <a:bodyPr anchor="b"/>
          <a:p>
            <a:pPr algn="r">
              <a:lnSpc>
                <a:spcPct val="100000"/>
              </a:lnSpc>
            </a:pPr>
            <a:fld id="{5CA30537-B31B-456C-8DD4-9970FF41A3C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3" name="PlaceHolder 1"/>
          <p:cNvSpPr>
            <a:spLocks noGrp="1"/>
          </p:cNvSpPr>
          <p:nvPr>
            <p:ph type="sldImg"/>
          </p:nvPr>
        </p:nvSpPr>
        <p:spPr>
          <a:xfrm>
            <a:off x="685800" y="1143000"/>
            <a:ext cx="5486040" cy="3085560"/>
          </a:xfrm>
          <a:prstGeom prst="rect">
            <a:avLst/>
          </a:prstGeom>
        </p:spPr>
      </p:sp>
      <p:sp>
        <p:nvSpPr>
          <p:cNvPr id="1204" name="PlaceHolder 2"/>
          <p:cNvSpPr>
            <a:spLocks noGrp="1"/>
          </p:cNvSpPr>
          <p:nvPr>
            <p:ph type="body"/>
          </p:nvPr>
        </p:nvSpPr>
        <p:spPr>
          <a:xfrm>
            <a:off x="685800" y="4400640"/>
            <a:ext cx="5486040" cy="3600000"/>
          </a:xfrm>
          <a:prstGeom prst="rect">
            <a:avLst/>
          </a:prstGeom>
        </p:spPr>
        <p:txBody>
          <a:bodyPr/>
          <a:p>
            <a:pPr>
              <a:lnSpc>
                <a:spcPct val="100000"/>
              </a:lnSpc>
            </a:pPr>
            <a:r>
              <a:rPr b="0" i="1" lang="en-US" sz="1200" spc="-1" strike="noStrike">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i="1" lang="en-US" sz="1200" spc="-1" strike="noStrike">
                <a:solidFill>
                  <a:srgbClr val="000000"/>
                </a:solidFill>
                <a:latin typeface="Roboto"/>
                <a:ea typeface="Roboto"/>
              </a:rPr>
              <a:t>(shane) this chapter needs expansion, so this will be one of our key focuses in 2017</a:t>
            </a:r>
            <a:br/>
            <a:endParaRPr b="0" lang="en-US" sz="1200" spc="-1" strike="noStrike">
              <a:latin typeface="Cambria"/>
            </a:endParaRPr>
          </a:p>
        </p:txBody>
      </p:sp>
      <p:sp>
        <p:nvSpPr>
          <p:cNvPr id="1205" name="TextShape 3"/>
          <p:cNvSpPr txBox="1"/>
          <p:nvPr/>
        </p:nvSpPr>
        <p:spPr>
          <a:xfrm>
            <a:off x="3884760" y="8685360"/>
            <a:ext cx="2971440" cy="458280"/>
          </a:xfrm>
          <a:prstGeom prst="rect">
            <a:avLst/>
          </a:prstGeom>
          <a:noFill/>
          <a:ln>
            <a:noFill/>
          </a:ln>
        </p:spPr>
        <p:txBody>
          <a:bodyPr anchor="b"/>
          <a:p>
            <a:pPr algn="r">
              <a:lnSpc>
                <a:spcPct val="100000"/>
              </a:lnSpc>
            </a:pPr>
            <a:fld id="{9DF1FB74-A6F5-4699-9B3C-BE0F16A3BCC2}"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0" name="PlaceHolder 1"/>
          <p:cNvSpPr>
            <a:spLocks noGrp="1"/>
          </p:cNvSpPr>
          <p:nvPr>
            <p:ph type="sldImg"/>
          </p:nvPr>
        </p:nvSpPr>
        <p:spPr>
          <a:xfrm>
            <a:off x="380880" y="694800"/>
            <a:ext cx="6095520" cy="3428640"/>
          </a:xfrm>
          <a:prstGeom prst="rect">
            <a:avLst/>
          </a:prstGeom>
        </p:spPr>
      </p:sp>
      <p:sp>
        <p:nvSpPr>
          <p:cNvPr id="991"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clarifies the most important parts of copyright law to software.</a:t>
            </a:r>
            <a:endParaRPr b="0" lang="en-US" sz="1200" spc="-1" strike="noStrike">
              <a:latin typeface="Cambria"/>
            </a:endParaRPr>
          </a:p>
          <a:p>
            <a:pPr>
              <a:lnSpc>
                <a:spcPct val="100000"/>
              </a:lnSpc>
            </a:pPr>
            <a:endParaRPr b="0" lang="en-US" sz="1200" spc="-1" strike="noStrike">
              <a:latin typeface="Cambria"/>
            </a:endParaRPr>
          </a:p>
        </p:txBody>
      </p:sp>
      <p:sp>
        <p:nvSpPr>
          <p:cNvPr id="992" name="TextShape 3"/>
          <p:cNvSpPr txBox="1"/>
          <p:nvPr/>
        </p:nvSpPr>
        <p:spPr>
          <a:xfrm>
            <a:off x="3884760" y="8685360"/>
            <a:ext cx="2971440" cy="458280"/>
          </a:xfrm>
          <a:prstGeom prst="rect">
            <a:avLst/>
          </a:prstGeom>
          <a:noFill/>
          <a:ln>
            <a:noFill/>
          </a:ln>
        </p:spPr>
        <p:txBody>
          <a:bodyPr anchor="b"/>
          <a:p>
            <a:pPr algn="r">
              <a:lnSpc>
                <a:spcPct val="100000"/>
              </a:lnSpc>
            </a:pPr>
            <a:fld id="{7291B7BB-33B6-41F8-BC86-B419DFC09133}"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6" name="PlaceHolder 1"/>
          <p:cNvSpPr>
            <a:spLocks noGrp="1"/>
          </p:cNvSpPr>
          <p:nvPr>
            <p:ph type="sldImg"/>
          </p:nvPr>
        </p:nvSpPr>
        <p:spPr>
          <a:xfrm>
            <a:off x="380880" y="694800"/>
            <a:ext cx="6095520" cy="3428640"/>
          </a:xfrm>
          <a:prstGeom prst="rect">
            <a:avLst/>
          </a:prstGeom>
        </p:spPr>
      </p:sp>
      <p:sp>
        <p:nvSpPr>
          <p:cNvPr id="1207"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Roboto"/>
                <a:ea typeface="Roboto"/>
              </a:rPr>
              <a:t>This slide outlines the key developer guidelines necessary for a high quality compliance approach.</a:t>
            </a:r>
            <a:endParaRPr b="0" lang="en-US" sz="1200" spc="-1" strike="noStrike">
              <a:latin typeface="Cambria"/>
            </a:endParaRPr>
          </a:p>
        </p:txBody>
      </p:sp>
      <p:sp>
        <p:nvSpPr>
          <p:cNvPr id="1208" name="TextShape 3"/>
          <p:cNvSpPr txBox="1"/>
          <p:nvPr/>
        </p:nvSpPr>
        <p:spPr>
          <a:xfrm>
            <a:off x="3884760" y="8685360"/>
            <a:ext cx="2971440" cy="458280"/>
          </a:xfrm>
          <a:prstGeom prst="rect">
            <a:avLst/>
          </a:prstGeom>
          <a:noFill/>
          <a:ln>
            <a:noFill/>
          </a:ln>
        </p:spPr>
        <p:txBody>
          <a:bodyPr anchor="b"/>
          <a:p>
            <a:pPr algn="r">
              <a:lnSpc>
                <a:spcPct val="100000"/>
              </a:lnSpc>
            </a:pPr>
            <a:fld id="{91DC7BCB-376E-45FC-946A-A4A42CB75DF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9" name="PlaceHolder 1"/>
          <p:cNvSpPr>
            <a:spLocks noGrp="1"/>
          </p:cNvSpPr>
          <p:nvPr>
            <p:ph type="sldImg"/>
          </p:nvPr>
        </p:nvSpPr>
        <p:spPr>
          <a:xfrm>
            <a:off x="380880" y="694800"/>
            <a:ext cx="6095520" cy="3428640"/>
          </a:xfrm>
          <a:prstGeom prst="rect">
            <a:avLst/>
          </a:prstGeom>
        </p:spPr>
      </p:sp>
      <p:sp>
        <p:nvSpPr>
          <p:cNvPr id="1210"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Roboto"/>
                <a:ea typeface="Roboto"/>
              </a:rPr>
              <a:t>This slides explains how to anticipate compliance process requirements.</a:t>
            </a:r>
            <a:endParaRPr b="0" lang="en-US" sz="1200" spc="-1" strike="noStrike">
              <a:latin typeface="Cambria"/>
            </a:endParaRPr>
          </a:p>
        </p:txBody>
      </p:sp>
      <p:sp>
        <p:nvSpPr>
          <p:cNvPr id="1211" name="TextShape 3"/>
          <p:cNvSpPr txBox="1"/>
          <p:nvPr/>
        </p:nvSpPr>
        <p:spPr>
          <a:xfrm>
            <a:off x="3884760" y="8685360"/>
            <a:ext cx="2971440" cy="458280"/>
          </a:xfrm>
          <a:prstGeom prst="rect">
            <a:avLst/>
          </a:prstGeom>
          <a:noFill/>
          <a:ln>
            <a:noFill/>
          </a:ln>
        </p:spPr>
        <p:txBody>
          <a:bodyPr anchor="b"/>
          <a:p>
            <a:pPr algn="r">
              <a:lnSpc>
                <a:spcPct val="100000"/>
              </a:lnSpc>
            </a:pPr>
            <a:fld id="{6D8F4413-DC55-4B69-807E-9070C18A470A}"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2" name="PlaceHolder 1"/>
          <p:cNvSpPr>
            <a:spLocks noGrp="1"/>
          </p:cNvSpPr>
          <p:nvPr>
            <p:ph type="sldImg"/>
          </p:nvPr>
        </p:nvSpPr>
        <p:spPr>
          <a:xfrm>
            <a:off x="380880" y="694800"/>
            <a:ext cx="6095520" cy="3428640"/>
          </a:xfrm>
          <a:prstGeom prst="rect">
            <a:avLst/>
          </a:prstGeom>
        </p:spPr>
      </p:sp>
      <p:sp>
        <p:nvSpPr>
          <p:cNvPr id="1213"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Roboto"/>
                <a:ea typeface="Roboto"/>
              </a:rPr>
              <a:t>This slide emphasizes how a compliance process can and should apply to all FOSS components entering your company.</a:t>
            </a:r>
            <a:endParaRPr b="0" lang="en-US" sz="1200" spc="-1" strike="noStrike">
              <a:latin typeface="Cambria"/>
            </a:endParaRPr>
          </a:p>
        </p:txBody>
      </p:sp>
      <p:sp>
        <p:nvSpPr>
          <p:cNvPr id="1214" name="TextShape 3"/>
          <p:cNvSpPr txBox="1"/>
          <p:nvPr/>
        </p:nvSpPr>
        <p:spPr>
          <a:xfrm>
            <a:off x="3884760" y="8685360"/>
            <a:ext cx="2971440" cy="458280"/>
          </a:xfrm>
          <a:prstGeom prst="rect">
            <a:avLst/>
          </a:prstGeom>
          <a:noFill/>
          <a:ln>
            <a:noFill/>
          </a:ln>
        </p:spPr>
        <p:txBody>
          <a:bodyPr anchor="b"/>
          <a:p>
            <a:pPr algn="r">
              <a:lnSpc>
                <a:spcPct val="100000"/>
              </a:lnSpc>
            </a:pPr>
            <a:fld id="{282E85B8-4207-4375-9A5B-87EDDAB26338}"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5" name="PlaceHolder 1"/>
          <p:cNvSpPr>
            <a:spLocks noGrp="1"/>
          </p:cNvSpPr>
          <p:nvPr>
            <p:ph type="sldImg"/>
          </p:nvPr>
        </p:nvSpPr>
        <p:spPr>
          <a:xfrm>
            <a:off x="380880" y="694800"/>
            <a:ext cx="6095520" cy="3428640"/>
          </a:xfrm>
          <a:prstGeom prst="rect">
            <a:avLst/>
          </a:prstGeom>
        </p:spPr>
      </p:sp>
      <p:sp>
        <p:nvSpPr>
          <p:cNvPr id="1216" name="PlaceHolder 2"/>
          <p:cNvSpPr>
            <a:spLocks noGrp="1"/>
          </p:cNvSpPr>
          <p:nvPr>
            <p:ph type="body"/>
          </p:nvPr>
        </p:nvSpPr>
        <p:spPr>
          <a:xfrm>
            <a:off x="685800" y="4400640"/>
            <a:ext cx="5486040" cy="3600000"/>
          </a:xfrm>
          <a:prstGeom prst="rect">
            <a:avLst/>
          </a:prstGeom>
        </p:spPr>
        <p:txBody>
          <a:bodyPr/>
          <a:p>
            <a:pPr marL="226440" indent="-226080">
              <a:lnSpc>
                <a:spcPct val="100000"/>
              </a:lnSpc>
            </a:pPr>
            <a:r>
              <a:rPr b="0" lang="en-US" sz="1200" spc="-1" strike="noStrike">
                <a:solidFill>
                  <a:srgbClr val="000000"/>
                </a:solidFill>
                <a:latin typeface="Roboto"/>
                <a:ea typeface="Roboto"/>
              </a:rPr>
              <a:t>General guidelines developers can practices when working with FOSS: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Select code from high quality FOSS communities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Seek guidance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Preserve existing licensing information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Gather and retain FOSS project information for your review process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Important steps in a compliance process: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Follow developer guidelines, especially for any FOSS code included in or linked to proprietary code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Review and approve all FOSS early in the cycle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Review architecture and avoid mixing components governed by incompatible licenses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Verify OSS compliance for every product and every version prior to release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Review OSS compliance for new versions of OSS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A new version of a previously reviewed FOSS component can create new compliance issues by: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A change in the FOSS license for the new version of the FOSS component(e.g. ghostscript </a:t>
            </a:r>
            <a:r>
              <a:rPr b="0" lang="en-US" sz="1200" spc="-1" strike="noStrike" u="sng">
                <a:solidFill>
                  <a:srgbClr val="000000"/>
                </a:solidFill>
                <a:uFillTx/>
                <a:latin typeface="Roboto"/>
                <a:ea typeface="Roboto"/>
                <a:hlinkClick r:id="rId1"/>
              </a:rPr>
              <a:t>https://en.wikipedia.org/wiki/Ghostscript</a:t>
            </a:r>
            <a:r>
              <a:rPr b="0" lang="en-US" sz="1200" spc="-1" strike="noStrike">
                <a:solidFill>
                  <a:srgbClr val="000000"/>
                </a:solidFill>
                <a:latin typeface="Roboto"/>
                <a:ea typeface="Roboto"/>
              </a:rPr>
              <a:t>)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What risks should you address with in-bound software?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License compliance for any disclosed FOSS embedded in the in-bound software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The potential for creating license conflicts by integrating inbound software with other FOSS or proprietary software </a:t>
            </a:r>
            <a:endParaRPr b="0" lang="en-US" sz="1200" spc="-1" strike="noStrike">
              <a:latin typeface="Cambria"/>
            </a:endParaRPr>
          </a:p>
          <a:p>
            <a:pPr marL="226440" indent="-226080">
              <a:lnSpc>
                <a:spcPct val="100000"/>
              </a:lnSpc>
            </a:pPr>
            <a:r>
              <a:rPr b="0" lang="en-US" sz="1200" spc="-1" strike="noStrike">
                <a:solidFill>
                  <a:srgbClr val="000000"/>
                </a:solidFill>
                <a:latin typeface="Roboto"/>
                <a:ea typeface="Roboto"/>
              </a:rPr>
              <a:t>- Undisclosed or unknown FOSS included in the in-bound software </a:t>
            </a:r>
            <a:endParaRPr b="0" lang="en-US" sz="1200" spc="-1" strike="noStrike">
              <a:latin typeface="Cambria"/>
            </a:endParaRPr>
          </a:p>
        </p:txBody>
      </p:sp>
      <p:sp>
        <p:nvSpPr>
          <p:cNvPr id="1217" name="TextShape 3"/>
          <p:cNvSpPr txBox="1"/>
          <p:nvPr/>
        </p:nvSpPr>
        <p:spPr>
          <a:xfrm>
            <a:off x="3884760" y="8685360"/>
            <a:ext cx="2971440" cy="458280"/>
          </a:xfrm>
          <a:prstGeom prst="rect">
            <a:avLst/>
          </a:prstGeom>
          <a:noFill/>
          <a:ln>
            <a:noFill/>
          </a:ln>
        </p:spPr>
        <p:txBody>
          <a:bodyPr anchor="b"/>
          <a:p>
            <a:pPr algn="r">
              <a:lnSpc>
                <a:spcPct val="100000"/>
              </a:lnSpc>
            </a:pPr>
            <a:fld id="{4D55CADE-00C7-4CDA-8955-41785B9A33D1}"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8" name="PlaceHolder 1"/>
          <p:cNvSpPr>
            <a:spLocks noGrp="1"/>
          </p:cNvSpPr>
          <p:nvPr>
            <p:ph type="sldImg"/>
          </p:nvPr>
        </p:nvSpPr>
        <p:spPr>
          <a:xfrm>
            <a:off x="685800" y="1143000"/>
            <a:ext cx="5486040" cy="3085560"/>
          </a:xfrm>
          <a:prstGeom prst="rect">
            <a:avLst/>
          </a:prstGeom>
        </p:spPr>
      </p:sp>
      <p:sp>
        <p:nvSpPr>
          <p:cNvPr id="1219" name="PlaceHolder 2"/>
          <p:cNvSpPr>
            <a:spLocks noGrp="1"/>
          </p:cNvSpPr>
          <p:nvPr>
            <p:ph type="body"/>
          </p:nvPr>
        </p:nvSpPr>
        <p:spPr>
          <a:xfrm>
            <a:off x="685800" y="4400640"/>
            <a:ext cx="5486040" cy="3600000"/>
          </a:xfrm>
          <a:prstGeom prst="rect">
            <a:avLst/>
          </a:prstGeom>
        </p:spPr>
        <p:txBody>
          <a:bodyPr/>
          <a:p>
            <a:pPr>
              <a:lnSpc>
                <a:spcPct val="100000"/>
              </a:lnSpc>
            </a:pPr>
            <a:r>
              <a:rPr b="0" i="1" lang="en-US" sz="1200" spc="-1" strike="noStrike">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b="0" lang="en-US" sz="1200" spc="-1" strike="noStrike">
              <a:latin typeface="Cambria"/>
            </a:endParaRPr>
          </a:p>
          <a:p>
            <a:pPr>
              <a:lnSpc>
                <a:spcPct val="100000"/>
              </a:lnSpc>
            </a:pPr>
            <a:endParaRPr b="0" lang="en-US" sz="1200" spc="-1" strike="noStrike">
              <a:latin typeface="Cambria"/>
            </a:endParaRPr>
          </a:p>
          <a:p>
            <a:pPr>
              <a:lnSpc>
                <a:spcPct val="100000"/>
              </a:lnSpc>
            </a:pPr>
            <a:r>
              <a:rPr b="0" i="1" lang="en-US" sz="1200" spc="-1" strike="noStrike">
                <a:solidFill>
                  <a:srgbClr val="000000"/>
                </a:solidFill>
                <a:latin typeface="Roboto"/>
                <a:ea typeface="Roboto"/>
              </a:rPr>
              <a:t>(shane) this chapter needs expansion, so this will be one of our key focuses in 2017</a:t>
            </a:r>
            <a:br/>
            <a:endParaRPr b="0" lang="en-US" sz="1200" spc="-1" strike="noStrike">
              <a:latin typeface="Cambria"/>
            </a:endParaRPr>
          </a:p>
        </p:txBody>
      </p:sp>
      <p:sp>
        <p:nvSpPr>
          <p:cNvPr id="1220" name="TextShape 3"/>
          <p:cNvSpPr txBox="1"/>
          <p:nvPr/>
        </p:nvSpPr>
        <p:spPr>
          <a:xfrm>
            <a:off x="3884760" y="8685360"/>
            <a:ext cx="2971440" cy="458280"/>
          </a:xfrm>
          <a:prstGeom prst="rect">
            <a:avLst/>
          </a:prstGeom>
          <a:noFill/>
          <a:ln>
            <a:noFill/>
          </a:ln>
        </p:spPr>
        <p:txBody>
          <a:bodyPr anchor="b"/>
          <a:p>
            <a:pPr algn="r">
              <a:lnSpc>
                <a:spcPct val="100000"/>
              </a:lnSpc>
            </a:pPr>
            <a:fld id="{E48C5843-312F-4659-B3FF-B284B8C53F74}"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PlaceHolder 1"/>
          <p:cNvSpPr>
            <a:spLocks noGrp="1"/>
          </p:cNvSpPr>
          <p:nvPr>
            <p:ph type="sldImg"/>
          </p:nvPr>
        </p:nvSpPr>
        <p:spPr>
          <a:xfrm>
            <a:off x="380880" y="694800"/>
            <a:ext cx="6095520" cy="3428640"/>
          </a:xfrm>
          <a:prstGeom prst="rect">
            <a:avLst/>
          </a:prstGeom>
        </p:spPr>
      </p:sp>
      <p:sp>
        <p:nvSpPr>
          <p:cNvPr id="994" name="PlaceHolder 2"/>
          <p:cNvSpPr>
            <a:spLocks noGrp="1"/>
          </p:cNvSpPr>
          <p:nvPr>
            <p:ph type="body"/>
          </p:nvPr>
        </p:nvSpPr>
        <p:spPr>
          <a:xfrm>
            <a:off x="685800" y="4400640"/>
            <a:ext cx="5486040" cy="3600000"/>
          </a:xfrm>
          <a:prstGeom prst="rect">
            <a:avLst/>
          </a:prstGeom>
        </p:spPr>
        <p:txBody>
          <a:bodyPr/>
          <a:p>
            <a:pPr>
              <a:lnSpc>
                <a:spcPct val="100000"/>
              </a:lnSpc>
            </a:pPr>
            <a:r>
              <a:rPr b="0" lang="en-US" sz="1200" spc="-1" strike="noStrike">
                <a:solidFill>
                  <a:srgbClr val="000000"/>
                </a:solidFill>
                <a:latin typeface="Roboto"/>
                <a:ea typeface="Roboto"/>
              </a:rPr>
              <a:t>This slide explains patent concepts relevant to software.</a:t>
            </a:r>
            <a:endParaRPr b="0" lang="en-US" sz="1200" spc="-1" strike="noStrike">
              <a:latin typeface="Cambria"/>
            </a:endParaRPr>
          </a:p>
        </p:txBody>
      </p:sp>
      <p:sp>
        <p:nvSpPr>
          <p:cNvPr id="995" name="TextShape 3"/>
          <p:cNvSpPr txBox="1"/>
          <p:nvPr/>
        </p:nvSpPr>
        <p:spPr>
          <a:xfrm>
            <a:off x="3884760" y="8685360"/>
            <a:ext cx="2971440" cy="458280"/>
          </a:xfrm>
          <a:prstGeom prst="rect">
            <a:avLst/>
          </a:prstGeom>
          <a:noFill/>
          <a:ln>
            <a:noFill/>
          </a:ln>
        </p:spPr>
        <p:txBody>
          <a:bodyPr anchor="b"/>
          <a:p>
            <a:pPr algn="r">
              <a:lnSpc>
                <a:spcPct val="100000"/>
              </a:lnSpc>
            </a:pPr>
            <a:fld id="{BCD07E8C-6953-4467-91DE-E65B25FB9E1E}" type="slidenum">
              <a:rPr b="0" lang="en-US" sz="1200" spc="-1" strike="noStrike">
                <a:solidFill>
                  <a:srgbClr val="000000"/>
                </a:solidFill>
                <a:latin typeface="Roboto"/>
                <a:ea typeface="Roboto"/>
              </a:rPr>
              <a:t>&lt;number&gt;</a:t>
            </a:fld>
            <a:endParaRPr b="0" lang="en-US" sz="1200" spc="-1" strike="noStrike">
              <a:latin typeface="Cambria"/>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0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1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1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3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Cambria"/>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en-US" sz="1400" spc="-1" strike="noStrike">
              <a:solidFill>
                <a:srgbClr val="000000"/>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1" name="CustomShape 2"/>
          <p:cNvSpPr/>
          <p:nvPr/>
        </p:nvSpPr>
        <p:spPr>
          <a:xfrm>
            <a:off x="0" y="0"/>
            <a:ext cx="12191760" cy="365400"/>
          </a:xfrm>
          <a:prstGeom prst="rect">
            <a:avLst/>
          </a:prstGeom>
          <a:solidFill>
            <a:srgbClr val="93a299"/>
          </a:solidFill>
          <a:ln>
            <a:noFill/>
          </a:ln>
        </p:spPr>
        <p:style>
          <a:lnRef idx="0"/>
          <a:fillRef idx="0"/>
          <a:effectRef idx="0"/>
          <a:fontRef idx="minor"/>
        </p:style>
      </p:sp>
      <p:sp>
        <p:nvSpPr>
          <p:cNvPr id="2" name="PlaceHolder 3"/>
          <p:cNvSpPr>
            <a:spLocks noGrp="1"/>
          </p:cNvSpPr>
          <p:nvPr>
            <p:ph type="title"/>
          </p:nvPr>
        </p:nvSpPr>
        <p:spPr>
          <a:xfrm>
            <a:off x="914400" y="1371600"/>
            <a:ext cx="10464480" cy="1926720"/>
          </a:xfrm>
          <a:prstGeom prst="rect">
            <a:avLst/>
          </a:prstGeom>
        </p:spPr>
        <p:txBody>
          <a:bodyPr tIns="91440" bIns="91440" anchor="b"/>
          <a:p>
            <a:endParaRPr b="0" lang="en-US" sz="1400" spc="-1" strike="noStrike">
              <a:solidFill>
                <a:srgbClr val="000000"/>
              </a:solidFill>
              <a:latin typeface="Arial"/>
            </a:endParaRPr>
          </a:p>
        </p:txBody>
      </p:sp>
      <p:sp>
        <p:nvSpPr>
          <p:cNvPr id="3" name="CustomShape 4"/>
          <p:cNvSpPr/>
          <p:nvPr/>
        </p:nvSpPr>
        <p:spPr>
          <a:xfrm>
            <a:off x="914400" y="3398400"/>
            <a:ext cx="10464480" cy="1080"/>
          </a:xfrm>
          <a:custGeom>
            <a:avLst/>
            <a:gdLst/>
            <a:ahLst/>
            <a:rect l="l" t="t" r="r" b="b"/>
            <a:pathLst>
              <a:path w="21600" h="21600">
                <a:moveTo>
                  <a:pt x="0" y="0"/>
                </a:moveTo>
                <a:lnTo>
                  <a:pt x="21600" y="21600"/>
                </a:lnTo>
              </a:path>
            </a:pathLst>
          </a:custGeom>
          <a:noFill/>
          <a:ln w="19080">
            <a:solidFill>
              <a:srgbClr val="d2533c"/>
            </a:solidFill>
            <a:round/>
          </a:ln>
        </p:spPr>
        <p:style>
          <a:lnRef idx="0"/>
          <a:fillRef idx="0"/>
          <a:effectRef idx="0"/>
          <a:fontRef idx="minor"/>
        </p:style>
      </p:sp>
      <p:sp>
        <p:nvSpPr>
          <p:cNvPr id="4" name="CustomShape 5"/>
          <p:cNvSpPr/>
          <p:nvPr/>
        </p:nvSpPr>
        <p:spPr>
          <a:xfrm>
            <a:off x="3983400" y="6488640"/>
            <a:ext cx="4326120" cy="369000"/>
          </a:xfrm>
          <a:prstGeom prst="rect">
            <a:avLst/>
          </a:prstGeom>
          <a:noFill/>
          <a:ln>
            <a:noFill/>
          </a:ln>
        </p:spPr>
        <p:style>
          <a:lnRef idx="0"/>
          <a:fillRef idx="0"/>
          <a:effectRef idx="0"/>
          <a:fontRef idx="minor"/>
        </p:style>
        <p:txBody>
          <a:bodyPr/>
          <a:p>
            <a:pPr algn="ctr">
              <a:lnSpc>
                <a:spcPct val="100000"/>
              </a:lnSpc>
            </a:pPr>
            <a:r>
              <a:rPr b="0" lang="en-US" sz="1800" spc="-1" strike="noStrike">
                <a:solidFill>
                  <a:srgbClr val="7f7f7f"/>
                </a:solidFill>
                <a:latin typeface="Roboto"/>
                <a:ea typeface="Roboto"/>
              </a:rPr>
              <a:t>These slides do not contain legal advice</a:t>
            </a:r>
            <a:endParaRPr b="0" lang="en-US" sz="1800" spc="-1" strike="noStrike">
              <a:latin typeface="Cambria"/>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43" name="CustomShape 2"/>
          <p:cNvSpPr/>
          <p:nvPr/>
        </p:nvSpPr>
        <p:spPr>
          <a:xfrm>
            <a:off x="0" y="0"/>
            <a:ext cx="12191760" cy="365400"/>
          </a:xfrm>
          <a:prstGeom prst="rect">
            <a:avLst/>
          </a:prstGeom>
          <a:solidFill>
            <a:srgbClr val="93a299"/>
          </a:solidFill>
          <a:ln>
            <a:noFill/>
          </a:ln>
        </p:spPr>
        <p:style>
          <a:lnRef idx="0"/>
          <a:fillRef idx="0"/>
          <a:effectRef idx="0"/>
          <a:fontRef idx="minor"/>
        </p:style>
      </p:sp>
      <p:sp>
        <p:nvSpPr>
          <p:cNvPr id="44" name="PlaceHolder 3"/>
          <p:cNvSpPr>
            <a:spLocks noGrp="1"/>
          </p:cNvSpPr>
          <p:nvPr>
            <p:ph type="title"/>
          </p:nvPr>
        </p:nvSpPr>
        <p:spPr>
          <a:xfrm>
            <a:off x="609480" y="533520"/>
            <a:ext cx="10972440" cy="990360"/>
          </a:xfrm>
          <a:prstGeom prst="rect">
            <a:avLst/>
          </a:prstGeom>
        </p:spPr>
        <p:txBody>
          <a:bodyPr tIns="91440" bIns="91440" anchor="ctr"/>
          <a:p>
            <a:endParaRPr b="0" lang="en-US" sz="1400" spc="-1" strike="noStrike">
              <a:solidFill>
                <a:srgbClr val="000000"/>
              </a:solidFill>
              <a:latin typeface="Arial"/>
            </a:endParaRPr>
          </a:p>
        </p:txBody>
      </p:sp>
      <p:sp>
        <p:nvSpPr>
          <p:cNvPr id="45" name="PlaceHolder 4"/>
          <p:cNvSpPr>
            <a:spLocks noGrp="1"/>
          </p:cNvSpPr>
          <p:nvPr>
            <p:ph type="body"/>
          </p:nvPr>
        </p:nvSpPr>
        <p:spPr>
          <a:xfrm>
            <a:off x="609480" y="1608120"/>
            <a:ext cx="10972440" cy="4876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pic>
        <p:nvPicPr>
          <p:cNvPr id="46" name="Shape 24" descr=""/>
          <p:cNvPicPr/>
          <p:nvPr/>
        </p:nvPicPr>
        <p:blipFill>
          <a:blip r:embed="rId2"/>
          <a:stretch/>
        </p:blipFill>
        <p:spPr>
          <a:xfrm>
            <a:off x="10963800" y="501120"/>
            <a:ext cx="949320" cy="52740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84" name="CustomShape 2"/>
          <p:cNvSpPr/>
          <p:nvPr/>
        </p:nvSpPr>
        <p:spPr>
          <a:xfrm>
            <a:off x="0" y="0"/>
            <a:ext cx="12191760" cy="365400"/>
          </a:xfrm>
          <a:prstGeom prst="rect">
            <a:avLst/>
          </a:prstGeom>
          <a:solidFill>
            <a:srgbClr val="93a299"/>
          </a:solidFill>
          <a:ln>
            <a:noFill/>
          </a:ln>
        </p:spPr>
        <p:style>
          <a:lnRef idx="0"/>
          <a:fillRef idx="0"/>
          <a:effectRef idx="0"/>
          <a:fontRef idx="minor"/>
        </p:style>
      </p:sp>
      <p:sp>
        <p:nvSpPr>
          <p:cNvPr id="85" name="PlaceHolder 3"/>
          <p:cNvSpPr>
            <a:spLocks noGrp="1"/>
          </p:cNvSpPr>
          <p:nvPr>
            <p:ph type="title"/>
          </p:nvPr>
        </p:nvSpPr>
        <p:spPr>
          <a:xfrm>
            <a:off x="609480" y="533520"/>
            <a:ext cx="10972440" cy="990360"/>
          </a:xfrm>
          <a:prstGeom prst="rect">
            <a:avLst/>
          </a:prstGeom>
        </p:spPr>
        <p:txBody>
          <a:bodyPr tIns="91440" bIns="91440" anchor="ctr"/>
          <a:p>
            <a:endParaRPr b="0" lang="en-US" sz="1400" spc="-1" strike="noStrike">
              <a:solidFill>
                <a:srgbClr val="000000"/>
              </a:solidFill>
              <a:latin typeface="Arial"/>
            </a:endParaRPr>
          </a:p>
        </p:txBody>
      </p:sp>
      <p:sp>
        <p:nvSpPr>
          <p:cNvPr id="86" name="PlaceHolder 4"/>
          <p:cNvSpPr>
            <a:spLocks noGrp="1"/>
          </p:cNvSpPr>
          <p:nvPr>
            <p:ph type="body"/>
          </p:nvPr>
        </p:nvSpPr>
        <p:spPr>
          <a:xfrm>
            <a:off x="609480" y="1673280"/>
            <a:ext cx="5384520" cy="471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87" name="PlaceHolder 5"/>
          <p:cNvSpPr>
            <a:spLocks noGrp="1"/>
          </p:cNvSpPr>
          <p:nvPr>
            <p:ph type="body"/>
          </p:nvPr>
        </p:nvSpPr>
        <p:spPr>
          <a:xfrm>
            <a:off x="6197760" y="1673280"/>
            <a:ext cx="5384520" cy="471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pic>
        <p:nvPicPr>
          <p:cNvPr id="88" name="Shape 29" descr=""/>
          <p:cNvPicPr/>
          <p:nvPr/>
        </p:nvPicPr>
        <p:blipFill>
          <a:blip r:embed="rId2"/>
          <a:stretch/>
        </p:blipFill>
        <p:spPr>
          <a:xfrm>
            <a:off x="10963800" y="501120"/>
            <a:ext cx="949320" cy="527400"/>
          </a:xfrm>
          <a:prstGeom prst="rect">
            <a:avLst/>
          </a:prstGeom>
          <a:ln>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2533c"/>
        </a:solidFill>
      </p:bgPr>
    </p:bg>
    <p:spTree>
      <p:nvGrpSpPr>
        <p:cNvPr id="1" name=""/>
        <p:cNvGrpSpPr/>
        <p:nvPr/>
      </p:nvGrpSpPr>
      <p:grpSpPr>
        <a:xfrm>
          <a:off x="0" y="0"/>
          <a:ext cx="0" cy="0"/>
          <a:chOff x="0" y="0"/>
          <a:chExt cx="0" cy="0"/>
        </a:xfrm>
      </p:grpSpPr>
      <p:sp>
        <p:nvSpPr>
          <p:cNvPr id="125"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126" name="CustomShape 2"/>
          <p:cNvSpPr/>
          <p:nvPr/>
        </p:nvSpPr>
        <p:spPr>
          <a:xfrm>
            <a:off x="0" y="0"/>
            <a:ext cx="12191760" cy="365400"/>
          </a:xfrm>
          <a:prstGeom prst="rect">
            <a:avLst/>
          </a:prstGeom>
          <a:solidFill>
            <a:srgbClr val="93a299"/>
          </a:solidFill>
          <a:ln>
            <a:noFill/>
          </a:ln>
        </p:spPr>
        <p:style>
          <a:lnRef idx="0"/>
          <a:fillRef idx="0"/>
          <a:effectRef idx="0"/>
          <a:fontRef idx="minor"/>
        </p:style>
      </p:sp>
      <p:sp>
        <p:nvSpPr>
          <p:cNvPr id="127" name="PlaceHolder 3"/>
          <p:cNvSpPr>
            <a:spLocks noGrp="1"/>
          </p:cNvSpPr>
          <p:nvPr>
            <p:ph type="title"/>
          </p:nvPr>
        </p:nvSpPr>
        <p:spPr>
          <a:xfrm>
            <a:off x="963000" y="2362320"/>
            <a:ext cx="10362960" cy="2199960"/>
          </a:xfrm>
          <a:prstGeom prst="rect">
            <a:avLst/>
          </a:prstGeom>
        </p:spPr>
        <p:txBody>
          <a:bodyPr tIns="91440" bIns="91440" anchor="b"/>
          <a:p>
            <a:endParaRPr b="0" lang="en-US" sz="1400" spc="-1" strike="noStrike">
              <a:solidFill>
                <a:srgbClr val="000000"/>
              </a:solidFill>
              <a:latin typeface="Arial"/>
            </a:endParaRPr>
          </a:p>
        </p:txBody>
      </p:sp>
      <p:sp>
        <p:nvSpPr>
          <p:cNvPr id="128" name="PlaceHolder 4"/>
          <p:cNvSpPr>
            <a:spLocks noGrp="1"/>
          </p:cNvSpPr>
          <p:nvPr>
            <p:ph type="body"/>
          </p:nvPr>
        </p:nvSpPr>
        <p:spPr>
          <a:xfrm>
            <a:off x="963000" y="4626720"/>
            <a:ext cx="10362960" cy="14997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29" name="CustomShape 5"/>
          <p:cNvSpPr/>
          <p:nvPr/>
        </p:nvSpPr>
        <p:spPr>
          <a:xfrm>
            <a:off x="975240" y="4599360"/>
            <a:ext cx="10464480" cy="1080"/>
          </a:xfrm>
          <a:custGeom>
            <a:avLst/>
            <a:gdLst/>
            <a:ahLst/>
            <a:rect l="l" t="t" r="r" b="b"/>
            <a:pathLst>
              <a:path w="21600" h="21600">
                <a:moveTo>
                  <a:pt x="0" y="0"/>
                </a:moveTo>
                <a:lnTo>
                  <a:pt x="21600" y="21600"/>
                </a:lnTo>
              </a:path>
            </a:pathLst>
          </a:custGeom>
          <a:noFill/>
          <a:ln w="19080">
            <a:solidFill>
              <a:srgbClr val="f3f2dc"/>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0" y="220680"/>
            <a:ext cx="12191760" cy="228240"/>
          </a:xfrm>
          <a:prstGeom prst="rect">
            <a:avLst/>
          </a:prstGeom>
          <a:solidFill>
            <a:srgbClr val="ffffff"/>
          </a:solidFill>
          <a:ln>
            <a:noFill/>
          </a:ln>
        </p:spPr>
        <p:style>
          <a:lnRef idx="0"/>
          <a:fillRef idx="0"/>
          <a:effectRef idx="0"/>
          <a:fontRef idx="minor"/>
        </p:style>
      </p:sp>
      <p:sp>
        <p:nvSpPr>
          <p:cNvPr id="167" name="CustomShape 2"/>
          <p:cNvSpPr/>
          <p:nvPr/>
        </p:nvSpPr>
        <p:spPr>
          <a:xfrm>
            <a:off x="0" y="0"/>
            <a:ext cx="12191760" cy="365400"/>
          </a:xfrm>
          <a:prstGeom prst="rect">
            <a:avLst/>
          </a:prstGeom>
          <a:solidFill>
            <a:srgbClr val="93a299"/>
          </a:solidFill>
          <a:ln>
            <a:noFill/>
          </a:ln>
        </p:spPr>
        <p:style>
          <a:lnRef idx="0"/>
          <a:fillRef idx="0"/>
          <a:effectRef idx="0"/>
          <a:fontRef idx="minor"/>
        </p:style>
      </p:sp>
      <p:pic>
        <p:nvPicPr>
          <p:cNvPr id="168" name="Shape 31" descr=""/>
          <p:cNvPicPr/>
          <p:nvPr/>
        </p:nvPicPr>
        <p:blipFill>
          <a:blip r:embed="rId2"/>
          <a:stretch/>
        </p:blipFill>
        <p:spPr>
          <a:xfrm>
            <a:off x="10963800" y="501120"/>
            <a:ext cx="949320" cy="527400"/>
          </a:xfrm>
          <a:prstGeom prst="rect">
            <a:avLst/>
          </a:prstGeom>
          <a:ln>
            <a:noFill/>
          </a:ln>
        </p:spPr>
      </p:pic>
      <p:sp>
        <p:nvSpPr>
          <p:cNvPr id="169" name="PlaceHolder 3"/>
          <p:cNvSpPr>
            <a:spLocks noGrp="1"/>
          </p:cNvSpPr>
          <p:nvPr>
            <p:ph type="title"/>
          </p:nvPr>
        </p:nvSpPr>
        <p:spPr>
          <a:xfrm>
            <a:off x="609480" y="273600"/>
            <a:ext cx="10972440" cy="11448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70"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xml.rels><?xml version="1.0" encoding="UTF-8"?>
<Relationships xmlns="http://schemas.openxmlformats.org/package/2006/relationships"><Relationship Id="rId1" Type="http://schemas.openxmlformats.org/officeDocument/2006/relationships/hyperlink" Target="http://www.opensource.org/licenses/" TargetMode="External"/><Relationship Id="rId2" Type="http://schemas.openxmlformats.org/officeDocument/2006/relationships/slideLayout" Target="../slideLayouts/slideLayout49.xml"/><Relationship Id="rId3" Type="http://schemas.openxmlformats.org/officeDocument/2006/relationships/notesSlide" Target="../notesSlides/notesSlide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s://www.linux.com/publications/generic-foss-policy" TargetMode="External"/><Relationship Id="rId2" Type="http://schemas.openxmlformats.org/officeDocument/2006/relationships/slideLayout" Target="../slideLayouts/slideLayout49.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9.xml"/><Relationship Id="rId4"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49.xml"/><Relationship Id="rId7"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49.xml"/><Relationship Id="rId5"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hyperlink" Target="https://www.fossology.org/" TargetMode="External"/><Relationship Id="rId2" Type="http://schemas.openxmlformats.org/officeDocument/2006/relationships/slideLayout" Target="../slideLayouts/slideLayout49.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slideLayout" Target="../slideLayouts/slideLayout49.xml"/><Relationship Id="rId10"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slideLayout" Target="../slideLayouts/slideLayout49.xml"/><Relationship Id="rId11"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slideLayout" Target="../slideLayouts/slideLayout49.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59.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5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914400" y="1371600"/>
            <a:ext cx="10464480" cy="1926720"/>
          </a:xfrm>
          <a:prstGeom prst="rect">
            <a:avLst/>
          </a:prstGeom>
          <a:noFill/>
          <a:ln>
            <a:noFill/>
          </a:ln>
        </p:spPr>
        <p:txBody>
          <a:bodyPr anchor="b"/>
          <a:p>
            <a:pPr>
              <a:lnSpc>
                <a:spcPct val="100000"/>
              </a:lnSpc>
            </a:pPr>
            <a:r>
              <a:rPr b="0" lang="en-US" sz="5400" spc="-1" strike="noStrike">
                <a:solidFill>
                  <a:srgbClr val="e56b45"/>
                </a:solidFill>
                <a:latin typeface="Roboto"/>
                <a:ea typeface="Roboto"/>
              </a:rPr>
              <a:t>CURRICULUM</a:t>
            </a:r>
            <a:endParaRPr b="0" lang="en-US" sz="5400" spc="-1" strike="noStrike">
              <a:solidFill>
                <a:srgbClr val="000000"/>
              </a:solidFill>
              <a:latin typeface="Arial"/>
            </a:endParaRPr>
          </a:p>
        </p:txBody>
      </p:sp>
      <p:pic>
        <p:nvPicPr>
          <p:cNvPr id="214" name="Shape 53" descr=""/>
          <p:cNvPicPr/>
          <p:nvPr/>
        </p:nvPicPr>
        <p:blipFill>
          <a:blip r:embed="rId1"/>
          <a:stretch/>
        </p:blipFill>
        <p:spPr>
          <a:xfrm>
            <a:off x="1043280" y="874800"/>
            <a:ext cx="2628360" cy="1460160"/>
          </a:xfrm>
          <a:prstGeom prst="rect">
            <a:avLst/>
          </a:prstGeom>
          <a:ln>
            <a:noFill/>
          </a:ln>
        </p:spPr>
      </p:pic>
      <p:sp>
        <p:nvSpPr>
          <p:cNvPr id="215" name="TextShape 2"/>
          <p:cNvSpPr txBox="1"/>
          <p:nvPr/>
        </p:nvSpPr>
        <p:spPr>
          <a:xfrm>
            <a:off x="914400" y="3505320"/>
            <a:ext cx="10459440" cy="2779200"/>
          </a:xfrm>
          <a:prstGeom prst="rect">
            <a:avLst/>
          </a:prstGeom>
          <a:noFill/>
          <a:ln>
            <a:noFill/>
          </a:ln>
        </p:spPr>
        <p:txBody>
          <a:bodyPr/>
          <a:p>
            <a:pPr>
              <a:lnSpc>
                <a:spcPct val="90000"/>
              </a:lnSpc>
            </a:pPr>
            <a:r>
              <a:rPr b="0" lang="en-US" sz="2590" spc="-1" strike="noStrike">
                <a:solidFill>
                  <a:srgbClr val="292934"/>
                </a:solidFill>
                <a:latin typeface="Roboto"/>
                <a:ea typeface="Roboto"/>
              </a:rPr>
              <a:t>FOSS Training Reference Slides for the OpenChain Specification 1.1</a:t>
            </a:r>
            <a:endParaRPr b="0" lang="en-US" sz="2590" spc="-1" strike="noStrike">
              <a:latin typeface="Cambria"/>
            </a:endParaRPr>
          </a:p>
          <a:p>
            <a:pPr>
              <a:lnSpc>
                <a:spcPct val="90000"/>
              </a:lnSpc>
              <a:spcBef>
                <a:spcPts val="445"/>
              </a:spcBef>
            </a:pPr>
            <a:endParaRPr b="0" lang="en-US" sz="2590" spc="-1" strike="noStrike">
              <a:latin typeface="Cambria"/>
            </a:endParaRPr>
          </a:p>
          <a:p>
            <a:pPr>
              <a:lnSpc>
                <a:spcPct val="90000"/>
              </a:lnSpc>
              <a:spcBef>
                <a:spcPts val="445"/>
              </a:spcBef>
            </a:pPr>
            <a:r>
              <a:rPr b="0" lang="en-US" sz="2220" spc="-1" strike="noStrike">
                <a:solidFill>
                  <a:srgbClr val="292934"/>
                </a:solidFill>
                <a:latin typeface="Roboto"/>
                <a:ea typeface="Roboto"/>
              </a:rPr>
              <a:t>Released under CC0-1.0.</a:t>
            </a:r>
            <a:br/>
            <a:r>
              <a:rPr b="0" lang="en-US" sz="2220" spc="-1" strike="noStrike">
                <a:solidFill>
                  <a:srgbClr val="292934"/>
                </a:solidFill>
                <a:latin typeface="Roboto"/>
                <a:ea typeface="Roboto"/>
              </a:rPr>
              <a:t>You may use, modify, and share these slides without restriction.</a:t>
            </a:r>
            <a:br/>
            <a:r>
              <a:rPr b="0" lang="en-US" sz="2220" spc="-1" strike="noStrike">
                <a:solidFill>
                  <a:srgbClr val="292934"/>
                </a:solidFill>
                <a:latin typeface="Roboto"/>
                <a:ea typeface="Roboto"/>
              </a:rPr>
              <a:t>They also come with no warranty.</a:t>
            </a:r>
            <a:endParaRPr b="0" lang="en-US" sz="2220" spc="-1" strike="noStrike">
              <a:latin typeface="Cambria"/>
            </a:endParaRPr>
          </a:p>
          <a:p>
            <a:pPr>
              <a:lnSpc>
                <a:spcPct val="90000"/>
              </a:lnSpc>
              <a:spcBef>
                <a:spcPts val="445"/>
              </a:spcBef>
            </a:pPr>
            <a:endParaRPr b="0" lang="en-US" sz="2220" spc="-1" strike="noStrike">
              <a:latin typeface="Cambria"/>
            </a:endParaRPr>
          </a:p>
          <a:p>
            <a:pPr>
              <a:lnSpc>
                <a:spcPct val="90000"/>
              </a:lnSpc>
              <a:spcBef>
                <a:spcPts val="408"/>
              </a:spcBef>
            </a:pPr>
            <a:r>
              <a:rPr b="0" lang="en-US" sz="2040" spc="-1" strike="noStrike">
                <a:solidFill>
                  <a:srgbClr val="292934"/>
                </a:solidFill>
                <a:latin typeface="Roboto Condensed"/>
                <a:ea typeface="Roboto Condensed"/>
              </a:rPr>
              <a:t>These slides follow US law. Different legal jurisdictions may have different legal requirements.</a:t>
            </a:r>
            <a:br/>
            <a:r>
              <a:rPr b="0" lang="en-US" sz="2040" spc="-1" strike="noStrike">
                <a:solidFill>
                  <a:srgbClr val="292934"/>
                </a:solidFill>
                <a:latin typeface="Roboto Condensed"/>
                <a:ea typeface="Roboto Condensed"/>
              </a:rPr>
              <a:t>This should be taken into account when using these slides as part of a compliance training program.</a:t>
            </a:r>
            <a:endParaRPr b="0" lang="en-US" sz="2040" spc="-1" strike="noStrike">
              <a:latin typeface="Cambria"/>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Licenses</a:t>
            </a:r>
            <a:endParaRPr b="0" lang="en-US" sz="4000" spc="-1" strike="noStrike">
              <a:solidFill>
                <a:srgbClr val="000000"/>
              </a:solidFill>
              <a:latin typeface="Arial"/>
            </a:endParaRPr>
          </a:p>
        </p:txBody>
      </p:sp>
      <p:sp>
        <p:nvSpPr>
          <p:cNvPr id="234" name="TextShape 2"/>
          <p:cNvSpPr txBox="1"/>
          <p:nvPr/>
        </p:nvSpPr>
        <p:spPr>
          <a:xfrm>
            <a:off x="838080" y="1481760"/>
            <a:ext cx="1051524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A “license” is the way a copyright or patent holder gives permission or rights to someone else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000000"/>
                </a:solidFill>
                <a:latin typeface="Roboto"/>
                <a:ea typeface="Roboto"/>
              </a:rPr>
              <a:t>The license can be limited to:</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000000"/>
                </a:solidFill>
                <a:latin typeface="Roboto"/>
                <a:ea typeface="Roboto"/>
              </a:rPr>
              <a:t>Types of use allowed (commercial / non-commercial, distribution, derivative works / to make, have made, manufacture)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000000"/>
                </a:solidFill>
                <a:latin typeface="Roboto"/>
                <a:ea typeface="Roboto"/>
              </a:rPr>
              <a:t>Exclusive or non-exclusive terms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000000"/>
                </a:solidFill>
                <a:latin typeface="Roboto"/>
                <a:ea typeface="Roboto"/>
              </a:rPr>
              <a:t>Geographical scope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000000"/>
                </a:solidFill>
                <a:latin typeface="Roboto"/>
                <a:ea typeface="Roboto"/>
              </a:rPr>
              <a:t>Perpetual or time limited duration</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license can have conditions on the grants, meaning you only get</a:t>
            </a:r>
            <a:br/>
            <a:r>
              <a:rPr b="0" lang="en-US" sz="2400" spc="-1" strike="noStrike">
                <a:solidFill>
                  <a:srgbClr val="292934"/>
                </a:solidFill>
                <a:latin typeface="Roboto"/>
                <a:ea typeface="Roboto"/>
              </a:rPr>
              <a:t>the license if you comply with certain obligations</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E.g, provide attribution, or give a reciprocal license</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000000"/>
                </a:solidFill>
                <a:latin typeface="Roboto"/>
                <a:ea typeface="Roboto"/>
              </a:rPr>
              <a:t>May also include contractual terms regarding warranties, indemnification, support, upgrade, maintenance</a:t>
            </a:r>
            <a:endParaRPr b="0" lang="en-US" sz="2400" spc="-1" strike="noStrike">
              <a:solidFill>
                <a:srgbClr val="000000"/>
              </a:solidFill>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ea typeface="Arial"/>
              </a:rPr>
              <a:t>Identifying copyright statements is not less fun:</a:t>
            </a:r>
            <a:endParaRPr b="0" lang="en-US" sz="2400" spc="-1" strike="noStrike">
              <a:latin typeface="Cambria"/>
            </a:endParaRPr>
          </a:p>
        </p:txBody>
      </p:sp>
      <p:sp>
        <p:nvSpPr>
          <p:cNvPr id="83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Copyright: Fun (again)</a:t>
            </a:r>
            <a:endParaRPr b="0" lang="en-US" sz="4000" spc="-1" strike="noStrike">
              <a:latin typeface="Cambria"/>
            </a:endParaRPr>
          </a:p>
        </p:txBody>
      </p:sp>
      <p:sp>
        <p:nvSpPr>
          <p:cNvPr id="832" name="CustomShape 3"/>
          <p:cNvSpPr/>
          <p:nvPr/>
        </p:nvSpPr>
        <p:spPr>
          <a:xfrm>
            <a:off x="787320" y="2314800"/>
            <a:ext cx="11997000" cy="3801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Courier New"/>
              </a:rPr>
              <a:t>Copyright by many contributors; see http://babel.eclipse.org/</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Original Code &lt;s&gt;Copyright (C) 1994, Jeff Hostetler, Spyglass, Inc.&lt;/s&gt;</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Portions of Content-MD5 code &lt;s&gt;Copyright (C) 1993, 1994 by Carnegie Mellon</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University&lt;/s&gt; (see Copyright below).</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Portions of Content-MD5 code &lt;s&gt;Copyright (C) 1991 Bell Communications </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Research, Inc. (Bellcore&lt;/s&gt;) (see Copyright below).</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Portions extracted from mpack, John G. Myers - jgm+@cmu.edu</a:t>
            </a:r>
            <a:endParaRPr b="0" lang="en-US" sz="1800" spc="-1" strike="noStrike">
              <a:latin typeface="Cambria"/>
            </a:endParaRPr>
          </a:p>
          <a:p>
            <a:pPr>
              <a:lnSpc>
                <a:spcPct val="100000"/>
              </a:lnSpc>
            </a:pPr>
            <a:r>
              <a:rPr b="0" lang="en-US" sz="1800" spc="-1" strike="noStrike">
                <a:solidFill>
                  <a:srgbClr val="000000"/>
                </a:solidFill>
                <a:latin typeface="Courier New"/>
                <a:ea typeface="Courier New"/>
              </a:rPr>
              <a:t> </a:t>
            </a:r>
            <a:r>
              <a:rPr b="0" lang="en-US" sz="1800" spc="-1" strike="noStrike">
                <a:solidFill>
                  <a:srgbClr val="000000"/>
                </a:solidFill>
                <a:latin typeface="Courier New"/>
                <a:ea typeface="Courier New"/>
              </a:rPr>
              <a:t>*  Content-MD5 Code &lt;s&gt;contributed by Martin Hamilton (martin@net.lut.ac.uk)&lt;/s&gt;</a:t>
            </a:r>
            <a:endParaRPr b="0" lang="en-US" sz="1800" spc="-1" strike="noStrike">
              <a:latin typeface="Cambria"/>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Binaries are compiled applications, libraries, software that can be used</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Binary = code translated from programming language to executable code by processor → information encoded</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Binaries can be part of an OSS component distribution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Binaries can include OSS</a:t>
            </a:r>
            <a:endParaRPr b="0" lang="en-US" sz="2400" spc="-1" strike="noStrike">
              <a:latin typeface="Cambria"/>
            </a:endParaRPr>
          </a:p>
          <a:p>
            <a:pPr>
              <a:lnSpc>
                <a:spcPct val="115000"/>
              </a:lnSpc>
            </a:pPr>
            <a:r>
              <a:rPr b="0" lang="en-US" sz="2400" spc="-1" strike="noStrike">
                <a:solidFill>
                  <a:srgbClr val="000000"/>
                </a:solidFill>
                <a:latin typeface="Arial"/>
                <a:ea typeface="Arial"/>
              </a:rPr>
              <a:t>How to understand what is contained in a binary?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Main problem 1: different binary technologies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Main problem 2: small variations, new binary</a:t>
            </a:r>
            <a:endParaRPr b="0" lang="en-US" sz="2400" spc="-1" strike="noStrike">
              <a:latin typeface="Cambria"/>
            </a:endParaRPr>
          </a:p>
          <a:p>
            <a:pPr>
              <a:lnSpc>
                <a:spcPct val="115000"/>
              </a:lnSpc>
            </a:pPr>
            <a:endParaRPr b="0" lang="en-US" sz="2400" spc="-1" strike="noStrike">
              <a:latin typeface="Cambria"/>
            </a:endParaRPr>
          </a:p>
        </p:txBody>
      </p:sp>
      <p:sp>
        <p:nvSpPr>
          <p:cNvPr id="83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Licenses: Binaries</a:t>
            </a:r>
            <a:endParaRPr b="0" lang="en-US" sz="4000" spc="-1" strike="noStrike">
              <a:latin typeface="Cambria"/>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a:off x="515160" y="1973880"/>
            <a:ext cx="11036880" cy="3522600"/>
          </a:xfrm>
          <a:prstGeom prst="rect">
            <a:avLst/>
          </a:prstGeom>
          <a:noFill/>
          <a:ln>
            <a:noFill/>
          </a:ln>
        </p:spPr>
        <p:style>
          <a:lnRef idx="0"/>
          <a:fillRef idx="0"/>
          <a:effectRef idx="0"/>
          <a:fontRef idx="minor"/>
        </p:style>
      </p:sp>
      <p:sp>
        <p:nvSpPr>
          <p:cNvPr id="836"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Part II: Your Own Software</a:t>
            </a:r>
            <a:endParaRPr b="0" lang="en-US" sz="4000" spc="-1" strike="noStrike">
              <a:latin typeface="Cambria"/>
            </a:endParaRPr>
          </a:p>
        </p:txBody>
      </p:sp>
      <p:sp>
        <p:nvSpPr>
          <p:cNvPr id="837"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38" name="CustomShape 4"/>
          <p:cNvSpPr/>
          <p:nvPr/>
        </p:nvSpPr>
        <p:spPr>
          <a:xfrm>
            <a:off x="4703760" y="2015640"/>
            <a:ext cx="3165120" cy="3453120"/>
          </a:xfrm>
          <a:prstGeom prst="rect">
            <a:avLst/>
          </a:prstGeom>
          <a:solidFill>
            <a:srgbClr val="ffff00"/>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39" name="CustomShape 5"/>
          <p:cNvSpPr/>
          <p:nvPr/>
        </p:nvSpPr>
        <p:spPr>
          <a:xfrm>
            <a:off x="8130960" y="19868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840"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841"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Meeting</a:t>
            </a:r>
            <a:br/>
            <a:r>
              <a:rPr b="0" lang="en-US" sz="2400" spc="-1" strike="noStrike">
                <a:solidFill>
                  <a:srgbClr val="000000"/>
                </a:solidFill>
                <a:latin typeface="Arial"/>
                <a:ea typeface="Arial"/>
              </a:rPr>
              <a:t>Obligations,</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Reporting acc.</a:t>
            </a:r>
            <a:br/>
            <a:r>
              <a:rPr b="0" lang="en-US" sz="2400" spc="-1" strike="noStrike">
                <a:solidFill>
                  <a:srgbClr val="000000"/>
                </a:solidFill>
                <a:latin typeface="Arial"/>
                <a:ea typeface="Arial"/>
              </a:rPr>
              <a:t>to Licensing</a:t>
            </a:r>
            <a:endParaRPr b="0" lang="en-US" sz="2400" spc="-1" strike="noStrike">
              <a:latin typeface="Cambria"/>
            </a:endParaRPr>
          </a:p>
        </p:txBody>
      </p:sp>
      <p:sp>
        <p:nvSpPr>
          <p:cNvPr id="842"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843"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CustomShape 1"/>
          <p:cNvSpPr/>
          <p:nvPr/>
        </p:nvSpPr>
        <p:spPr>
          <a:xfrm>
            <a:off x="719640" y="1619640"/>
            <a:ext cx="11036880" cy="425556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Sometimes, genuinely written software is expected</a:t>
            </a:r>
            <a:br/>
            <a:r>
              <a:rPr b="0" lang="en-US" sz="2400" spc="-1" strike="noStrike">
                <a:solidFill>
                  <a:srgbClr val="000000"/>
                </a:solidFill>
                <a:latin typeface="Arial"/>
                <a:ea typeface="Arial"/>
              </a:rPr>
              <a:t>but “copy &amp; paste” solution can be very near</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Open source projects are publicly available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But also other files are valuable: scripts, icons, images, css files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and code copied from Web sites for best practices and snippets</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Copy paste of source code from the Internet in your code can be done: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Respecting the author’s interests required: licensing, copyright</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Generally, reuse is good - opposed to reinventing the wheel</a:t>
            </a:r>
            <a:endParaRPr b="0" lang="en-US" sz="2400" spc="-1" strike="noStrike">
              <a:latin typeface="Cambria"/>
            </a:endParaRPr>
          </a:p>
        </p:txBody>
      </p:sp>
      <p:sp>
        <p:nvSpPr>
          <p:cNvPr id="84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What is the Issue with Your Software?</a:t>
            </a:r>
            <a:endParaRPr b="0" lang="en-US" sz="4000" spc="-1" strike="noStrike">
              <a:latin typeface="Cambria"/>
            </a:endParaRPr>
          </a:p>
        </p:txBody>
      </p:sp>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Good education and engineering codex can be solution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Plain “copy &amp; paste” of source code is bad practice anyway today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Duplicated code reduces maintainability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Engineers like clean dependency management</a:t>
            </a:r>
            <a:endParaRPr b="0" lang="en-US" sz="2400" spc="-1" strike="noStrike">
              <a:latin typeface="Cambria"/>
            </a:endParaRPr>
          </a:p>
          <a:p>
            <a:pPr marL="432000" indent="-386280">
              <a:lnSpc>
                <a:spcPct val="115000"/>
              </a:lnSpc>
              <a:buClr>
                <a:srgbClr val="000000"/>
              </a:buClr>
              <a:buFont typeface="Noto Sans Symbols"/>
              <a:buChar char="●"/>
            </a:pPr>
            <a:endParaRPr b="0" lang="en-US" sz="2400" spc="-1" strike="noStrike">
              <a:latin typeface="Cambria"/>
            </a:endParaRPr>
          </a:p>
          <a:p>
            <a:pPr>
              <a:lnSpc>
                <a:spcPct val="115000"/>
              </a:lnSpc>
            </a:pPr>
            <a:r>
              <a:rPr b="0" lang="en-US" sz="2400" spc="-1" strike="noStrike">
                <a:solidFill>
                  <a:srgbClr val="000000"/>
                </a:solidFill>
                <a:latin typeface="Arial"/>
                <a:ea typeface="Arial"/>
              </a:rPr>
              <a:t>For all other cases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Scanning tools for source code based on comparing text portions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Using a database of already published source code (by other party)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What is in Internet, tutorial code from vendors, Github</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Licensing: scan for licensing statements again</a:t>
            </a:r>
            <a:endParaRPr b="0" lang="en-US" sz="2400" spc="-1" strike="noStrike">
              <a:latin typeface="Cambria"/>
            </a:endParaRPr>
          </a:p>
        </p:txBody>
      </p:sp>
      <p:sp>
        <p:nvSpPr>
          <p:cNvPr id="84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Code Scanning</a:t>
            </a:r>
            <a:endParaRPr b="0" lang="en-US" sz="4000" spc="-1" strike="noStrike">
              <a:latin typeface="Cambria"/>
            </a:endParaRPr>
          </a:p>
        </p:txBody>
      </p:sp>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CustomShape 1"/>
          <p:cNvSpPr/>
          <p:nvPr/>
        </p:nvSpPr>
        <p:spPr>
          <a:xfrm>
            <a:off x="515160" y="1973880"/>
            <a:ext cx="11036880" cy="3522600"/>
          </a:xfrm>
          <a:prstGeom prst="rect">
            <a:avLst/>
          </a:prstGeom>
          <a:noFill/>
          <a:ln>
            <a:noFill/>
          </a:ln>
        </p:spPr>
        <p:style>
          <a:lnRef idx="0"/>
          <a:fillRef idx="0"/>
          <a:effectRef idx="0"/>
          <a:fontRef idx="minor"/>
        </p:style>
      </p:sp>
      <p:sp>
        <p:nvSpPr>
          <p:cNvPr id="849"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Part III: Outbound Software</a:t>
            </a:r>
            <a:endParaRPr b="0" lang="en-US" sz="4000" spc="-1" strike="noStrike">
              <a:latin typeface="Cambria"/>
            </a:endParaRPr>
          </a:p>
        </p:txBody>
      </p:sp>
      <p:sp>
        <p:nvSpPr>
          <p:cNvPr id="850"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51" name="CustomShape 4"/>
          <p:cNvSpPr/>
          <p:nvPr/>
        </p:nvSpPr>
        <p:spPr>
          <a:xfrm>
            <a:off x="4703760" y="20156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52" name="CustomShape 5"/>
          <p:cNvSpPr/>
          <p:nvPr/>
        </p:nvSpPr>
        <p:spPr>
          <a:xfrm>
            <a:off x="8130960" y="1986840"/>
            <a:ext cx="3165120" cy="3453120"/>
          </a:xfrm>
          <a:prstGeom prst="rect">
            <a:avLst/>
          </a:prstGeom>
          <a:solidFill>
            <a:srgbClr val="ffff00"/>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853"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854"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
        <p:nvSpPr>
          <p:cNvPr id="855"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856"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CustomShape 1"/>
          <p:cNvSpPr/>
          <p:nvPr/>
        </p:nvSpPr>
        <p:spPr>
          <a:xfrm>
            <a:off x="719640" y="1619640"/>
            <a:ext cx="11036880" cy="35226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Distributing OSS as part of product or project</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E.g. requires notice file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Listing all licenses, listing copyright notice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as a basic and common license obligation</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E.g. written offer to provide the OSS code</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Builds upon knowledge 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Which OSS components are in (here comes the BOM!)</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Which licenses in there, copyright notices</a:t>
            </a:r>
            <a:endParaRPr b="0" lang="en-US" sz="2400" spc="-1" strike="noStrike">
              <a:latin typeface="Cambria"/>
            </a:endParaRPr>
          </a:p>
        </p:txBody>
      </p:sp>
      <p:sp>
        <p:nvSpPr>
          <p:cNvPr id="858"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Case 1: Distribution of OSS (1)</a:t>
            </a:r>
            <a:endParaRPr b="0" lang="en-US" sz="4000" spc="-1" strike="noStrike">
              <a:latin typeface="Cambria"/>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Project or product documentation can require, e.g.</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All tests passed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But as well: all licenses checked?</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For their obligations, for their compatibility</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Or: All OSS required material ready for distribution</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Requires (as well)</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Which OSS components are in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Which licenses in there, copyright notices</a:t>
            </a:r>
            <a:br/>
            <a:r>
              <a:rPr b="0" lang="en-US" sz="2000" spc="-1" strike="noStrike">
                <a:solidFill>
                  <a:srgbClr val="000000"/>
                </a:solidFill>
                <a:latin typeface="Arial"/>
                <a:ea typeface="Arial"/>
              </a:rPr>
              <a:t> </a:t>
            </a:r>
            <a:endParaRPr b="0" lang="en-US" sz="2000" spc="-1" strike="noStrike">
              <a:latin typeface="Cambria"/>
            </a:endParaRPr>
          </a:p>
        </p:txBody>
      </p:sp>
      <p:sp>
        <p:nvSpPr>
          <p:cNvPr id="860"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Case 2: Quality Management</a:t>
            </a:r>
            <a:endParaRPr b="0" lang="en-US" sz="4000" spc="-1" strike="noStrike">
              <a:latin typeface="Cambria"/>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Some licenses are not compatible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That is life, for example GPL &lt;-&gt; EPL incompatibility</a:t>
            </a:r>
            <a:endParaRPr b="0" lang="en-US" sz="2400" spc="-1" strike="noStrike">
              <a:latin typeface="Cambria"/>
            </a:endParaRPr>
          </a:p>
          <a:p>
            <a:pPr marL="432000" indent="-386280">
              <a:lnSpc>
                <a:spcPct val="115000"/>
              </a:lnSpc>
              <a:buClr>
                <a:srgbClr val="93a299"/>
              </a:buClr>
              <a:buFont typeface="Symbol" charset="2"/>
              <a:buChar char=""/>
            </a:pPr>
            <a:r>
              <a:rPr b="0" i="1" lang="en-US" sz="2400" spc="-1" strike="noStrike">
                <a:solidFill>
                  <a:srgbClr val="000000"/>
                </a:solidFill>
                <a:latin typeface="Arial"/>
                <a:ea typeface="Arial"/>
              </a:rPr>
              <a:t>Distribution based on GPL works and EPL works:</a:t>
            </a:r>
            <a:br/>
            <a:r>
              <a:rPr b="0" i="1" lang="en-US" sz="2400" spc="-1" strike="noStrike">
                <a:solidFill>
                  <a:srgbClr val="000000"/>
                </a:solidFill>
                <a:latin typeface="Arial"/>
                <a:ea typeface="Arial"/>
              </a:rPr>
              <a:t>maybe a problem</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Some license statements are ambiguous </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For example „Licensed under BSD”</a:t>
            </a:r>
            <a:endParaRPr b="0" lang="en-US" sz="2400" spc="-1" strike="noStrike">
              <a:latin typeface="Cambria"/>
            </a:endParaRPr>
          </a:p>
          <a:p>
            <a:pPr marL="432000" indent="-386280">
              <a:lnSpc>
                <a:spcPct val="115000"/>
              </a:lnSpc>
              <a:buClr>
                <a:srgbClr val="93a299"/>
              </a:buClr>
              <a:buFont typeface="Symbol" charset="2"/>
              <a:buChar char=""/>
            </a:pPr>
            <a:r>
              <a:rPr b="0" i="1" lang="en-US" sz="2400" spc="-1" strike="noStrike">
                <a:solidFill>
                  <a:srgbClr val="000000"/>
                </a:solidFill>
                <a:latin typeface="Arial"/>
                <a:ea typeface="Arial"/>
              </a:rPr>
              <a:t>Requires legal decision how did you decide this statement</a:t>
            </a:r>
            <a:endParaRPr b="0" lang="en-US" sz="2400" spc="-1" strike="noStrike">
              <a:latin typeface="Cambria"/>
            </a:endParaRPr>
          </a:p>
        </p:txBody>
      </p:sp>
      <p:sp>
        <p:nvSpPr>
          <p:cNvPr id="862"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Case 3: Ensuring Distribution Rights</a:t>
            </a:r>
            <a:endParaRPr b="0" lang="en-US" sz="4000" spc="-1" strike="noStrike">
              <a:latin typeface="Cambria"/>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Some license statements need documentation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For example: „for license conditions, see Web site”</a:t>
            </a:r>
            <a:endParaRPr b="0" lang="en-US" sz="2400" spc="-1" strike="noStrike">
              <a:latin typeface="Cambria"/>
            </a:endParaRPr>
          </a:p>
          <a:p>
            <a:pPr marL="432000" indent="-386280">
              <a:lnSpc>
                <a:spcPct val="115000"/>
              </a:lnSpc>
              <a:buClr>
                <a:srgbClr val="93a299"/>
              </a:buClr>
              <a:buFont typeface="Symbol" charset="2"/>
              <a:buChar char=""/>
            </a:pPr>
            <a:r>
              <a:rPr b="0" i="1" lang="en-US" sz="2400" spc="-1" strike="noStrike">
                <a:solidFill>
                  <a:srgbClr val="000000"/>
                </a:solidFill>
                <a:latin typeface="Arial"/>
                <a:ea typeface="Arial"/>
              </a:rPr>
              <a:t>Web site needs to be archived</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Some licenses are not compatible with the business case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E.g. Start up implements medical analysis algorithm after years of research, danger of being copied by market leaders </a:t>
            </a:r>
            <a:endParaRPr b="0" lang="en-US" sz="2400" spc="-1" strike="noStrike">
              <a:latin typeface="Cambria"/>
            </a:endParaRPr>
          </a:p>
          <a:p>
            <a:pPr marL="432000" indent="-386280">
              <a:lnSpc>
                <a:spcPct val="115000"/>
              </a:lnSpc>
              <a:buClr>
                <a:srgbClr val="93a299"/>
              </a:buClr>
              <a:buFont typeface="Symbol" charset="2"/>
              <a:buChar char=""/>
            </a:pPr>
            <a:r>
              <a:rPr b="0" i="1" lang="en-US" sz="2400" spc="-1" strike="noStrike">
                <a:solidFill>
                  <a:srgbClr val="000000"/>
                </a:solidFill>
                <a:latin typeface="Arial"/>
                <a:ea typeface="Arial"/>
              </a:rPr>
              <a:t>License obligations need to be compatible with business goals</a:t>
            </a:r>
            <a:endParaRPr b="0" lang="en-US" sz="2400" spc="-1" strike="noStrike">
              <a:latin typeface="Cambria"/>
            </a:endParaRPr>
          </a:p>
        </p:txBody>
      </p:sp>
      <p:sp>
        <p:nvSpPr>
          <p:cNvPr id="86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Besides Delivering, Internal Work</a:t>
            </a:r>
            <a:endParaRPr b="0" lang="en-US" sz="4000" spc="-1" strike="noStrike">
              <a:latin typeface="Cambria"/>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236" name="TextShape 2"/>
          <p:cNvSpPr txBox="1"/>
          <p:nvPr/>
        </p:nvSpPr>
        <p:spPr>
          <a:xfrm>
            <a:off x="923760" y="1682280"/>
            <a:ext cx="10515240" cy="426780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type of material does copyright law protect?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copyright rights are most important for software?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Can software be subject to a patent?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rights does a patent give to the patent owner?</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If you independently develop your own software, is it possible that</a:t>
            </a:r>
            <a:br/>
            <a:r>
              <a:rPr b="0" lang="en-US" sz="2400" spc="-1" strike="noStrike">
                <a:solidFill>
                  <a:srgbClr val="292934"/>
                </a:solidFill>
                <a:latin typeface="Roboto"/>
                <a:ea typeface="Roboto"/>
              </a:rPr>
              <a:t>you might need a copyright license from a third party for that software?</a:t>
            </a:r>
            <a:br/>
            <a:r>
              <a:rPr b="0" lang="en-US" sz="2400" spc="-1" strike="noStrike">
                <a:solidFill>
                  <a:srgbClr val="292934"/>
                </a:solidFill>
                <a:latin typeface="Roboto"/>
                <a:ea typeface="Roboto"/>
              </a:rPr>
              <a:t>A patent license?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Also with commercial software, appropriate licensing must be ensured:</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Does contract cover rights for intended commercial use?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Where is the contract by the way?</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Ensuring distribution obligations is required, for example: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Documentation of distribution</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Time- / volume-limited licensing</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Logo printed on box necessary</a:t>
            </a:r>
            <a:endParaRPr b="0" lang="en-US" sz="2400" spc="-1" strike="noStrike">
              <a:latin typeface="Cambria"/>
            </a:endParaRPr>
          </a:p>
        </p:txBody>
      </p:sp>
      <p:sp>
        <p:nvSpPr>
          <p:cNvPr id="866"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Excursus: Not OSS only, all 3</a:t>
            </a:r>
            <a:r>
              <a:rPr b="0" lang="en-US" sz="4000" spc="-1" strike="noStrike" baseline="30000">
                <a:solidFill>
                  <a:srgbClr val="cb3d39"/>
                </a:solidFill>
                <a:latin typeface="Open Sans"/>
                <a:ea typeface="Open Sans"/>
              </a:rPr>
              <a:t>rd</a:t>
            </a:r>
            <a:r>
              <a:rPr b="0" lang="en-US" sz="4000" spc="-1" strike="noStrike">
                <a:solidFill>
                  <a:srgbClr val="cb3d39"/>
                </a:solidFill>
                <a:latin typeface="Open Sans"/>
                <a:ea typeface="Open Sans"/>
              </a:rPr>
              <a:t> Parties</a:t>
            </a:r>
            <a:endParaRPr b="0" lang="en-US" sz="4000" spc="-1" strike="noStrike">
              <a:latin typeface="Cambria"/>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BOM: „Bill of Material”</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It is a general question what is in the delivery</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Understand the nature of the delivery (How much OSS?)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Understand potential issues (IP)</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How else to ensure license compliance?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Basics of supply chain issues actually apply also to software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Software Package Data Exchange (SPDX) specifies one implementation how to express a BOM of a software package [1]</a:t>
            </a:r>
            <a:endParaRPr b="0" lang="en-US" sz="2400" spc="-1" strike="noStrike">
              <a:latin typeface="Cambria"/>
            </a:endParaRPr>
          </a:p>
        </p:txBody>
      </p:sp>
      <p:sp>
        <p:nvSpPr>
          <p:cNvPr id="868"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BOM Documentation (1)</a:t>
            </a:r>
            <a:endParaRPr b="0" lang="en-US" sz="4000" spc="-1" strike="noStrike">
              <a:latin typeface="Cambria"/>
            </a:endParaRPr>
          </a:p>
        </p:txBody>
      </p:sp>
      <p:sp>
        <p:nvSpPr>
          <p:cNvPr id="869" name="CustomShape 3"/>
          <p:cNvSpPr/>
          <p:nvPr/>
        </p:nvSpPr>
        <p:spPr>
          <a:xfrm>
            <a:off x="719640" y="5526720"/>
            <a:ext cx="11184840" cy="535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Arial"/>
                <a:ea typeface="Arial"/>
              </a:rPr>
              <a:t>[1] https://spdx.org/</a:t>
            </a:r>
            <a:endParaRPr b="0" lang="en-US" sz="2000" spc="-1" strike="noStrike">
              <a:latin typeface="Cambria"/>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CustomShape 1"/>
          <p:cNvSpPr/>
          <p:nvPr/>
        </p:nvSpPr>
        <p:spPr>
          <a:xfrm>
            <a:off x="719640" y="1619640"/>
            <a:ext cx="11468880" cy="413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Bill of material can be general obligation, for example at:</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USA: Cyber Supply Chain Management</a:t>
            </a:r>
            <a:br/>
            <a:r>
              <a:rPr b="0" lang="en-US" sz="2400" spc="-1" strike="noStrike">
                <a:solidFill>
                  <a:srgbClr val="000000"/>
                </a:solidFill>
                <a:latin typeface="Arial"/>
                <a:ea typeface="Arial"/>
              </a:rPr>
              <a:t>and Transparency Act of 2014</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Germany: KRITIS: BSI-Kritisverordnung [2]</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Obliged to report service disturbances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Obliged to implement information security</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Requires knowledge about BOM</a:t>
            </a:r>
            <a:endParaRPr b="0" lang="en-US" sz="2400" spc="-1" strike="noStrike">
              <a:latin typeface="Cambria"/>
            </a:endParaRPr>
          </a:p>
        </p:txBody>
      </p:sp>
      <p:sp>
        <p:nvSpPr>
          <p:cNvPr id="87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BOM Documentation (2)</a:t>
            </a:r>
            <a:endParaRPr b="0" lang="en-US" sz="4000" spc="-1" strike="noStrike">
              <a:latin typeface="Cambria"/>
            </a:endParaRPr>
          </a:p>
        </p:txBody>
      </p:sp>
      <p:sp>
        <p:nvSpPr>
          <p:cNvPr id="872" name="CustomShape 3"/>
          <p:cNvSpPr/>
          <p:nvPr/>
        </p:nvSpPr>
        <p:spPr>
          <a:xfrm>
            <a:off x="719640" y="5425200"/>
            <a:ext cx="11184840" cy="535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Arial"/>
                <a:ea typeface="Arial"/>
              </a:rPr>
              <a:t>[2] https://www.bmi.bund.de/SharedDocs/pressemitteilungen/DE/2017/06/nis-richtlinie.html</a:t>
            </a:r>
            <a:endParaRPr b="0" lang="en-US" sz="2000" spc="-1" strike="noStrike">
              <a:latin typeface="Cambria"/>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CustomShape 1"/>
          <p:cNvSpPr/>
          <p:nvPr/>
        </p:nvSpPr>
        <p:spPr>
          <a:xfrm>
            <a:off x="719640" y="1619640"/>
            <a:ext cx="11036880" cy="413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Yes, it is true: sometimes software developers</a:t>
            </a:r>
            <a:br/>
            <a:r>
              <a:rPr b="0" lang="en-US" sz="2400" spc="-1" strike="noStrike">
                <a:solidFill>
                  <a:srgbClr val="000000"/>
                </a:solidFill>
                <a:latin typeface="Arial"/>
                <a:ea typeface="Arial"/>
              </a:rPr>
              <a:t>want to publish their work</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Excursus: Motivation 3.0 [3]</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How to publish? - A process topic</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But documentation is required (besides the publication)</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What are the involved licenses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What is the own license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Are formal aspects met?</a:t>
            </a:r>
            <a:endParaRPr b="0" lang="en-US" sz="2400" spc="-1" strike="noStrike">
              <a:latin typeface="Cambria"/>
            </a:endParaRPr>
          </a:p>
        </p:txBody>
      </p:sp>
      <p:sp>
        <p:nvSpPr>
          <p:cNvPr id="87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Your Own Software as OSS (1) </a:t>
            </a:r>
            <a:endParaRPr b="0" lang="en-US" sz="4000" spc="-1" strike="noStrike">
              <a:latin typeface="Cambria"/>
            </a:endParaRPr>
          </a:p>
        </p:txBody>
      </p:sp>
      <p:sp>
        <p:nvSpPr>
          <p:cNvPr id="875" name="CustomShape 3"/>
          <p:cNvSpPr/>
          <p:nvPr/>
        </p:nvSpPr>
        <p:spPr>
          <a:xfrm>
            <a:off x="719640" y="5425200"/>
            <a:ext cx="11184840" cy="535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Arial"/>
                <a:ea typeface="Arial"/>
              </a:rPr>
              <a:t>[3] https://www.youtube.com/watch?v=u6XAPnuFjJc</a:t>
            </a:r>
            <a:endParaRPr b="0" lang="en-US" sz="2000" spc="-1" strike="noStrike">
              <a:latin typeface="Cambria"/>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Analysis here has the goal to</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Confirm involved OSS licensing, business compatible? </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Identify dependencies and binaries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Checking if all the source code is of our origin?</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General quality points (including, but not limited to):</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Do all files have headers? (disclaimers for config files)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Do all files have copyright and authorship statements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Is the documentation of the licensing appropriate?</a:t>
            </a:r>
            <a:endParaRPr b="0" lang="en-US" sz="2400" spc="-1" strike="noStrike">
              <a:latin typeface="Cambria"/>
            </a:endParaRPr>
          </a:p>
        </p:txBody>
      </p:sp>
      <p:sp>
        <p:nvSpPr>
          <p:cNvPr id="87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Your Own Software as OSS (2) </a:t>
            </a:r>
            <a:endParaRPr b="0" lang="en-US" sz="4000" spc="-1" strike="noStrike">
              <a:latin typeface="Cambria"/>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Tools are there, but requirements and purpose require understanding</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First comes the definition of what is needed and then the tool</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Tools are there for analysis, reporting and management</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lang="en-US" sz="2400" spc="-1" strike="noStrike">
                <a:solidFill>
                  <a:srgbClr val="000000"/>
                </a:solidFill>
                <a:latin typeface="Arial"/>
                <a:ea typeface="Arial"/>
              </a:rPr>
              <a:t>Different tools serve different purposes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Requires integration of different functions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Integration poses classic IT problems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Interfaces must be understood to avoid manual effort</a:t>
            </a:r>
            <a:endParaRPr b="0" lang="en-US" sz="2400" spc="-1" strike="noStrike">
              <a:latin typeface="Cambria"/>
            </a:endParaRPr>
          </a:p>
        </p:txBody>
      </p:sp>
      <p:sp>
        <p:nvSpPr>
          <p:cNvPr id="879"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Summary of Tool Support</a:t>
            </a:r>
            <a:endParaRPr b="0" lang="en-US" sz="4000" spc="-1" strike="noStrike">
              <a:latin typeface="Cambria"/>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10</a:t>
            </a:r>
            <a:endParaRPr b="0" lang="en-US" sz="3200" spc="-1" strike="noStrike">
              <a:solidFill>
                <a:srgbClr val="000000"/>
              </a:solidFill>
              <a:latin typeface="Arial"/>
            </a:endParaRPr>
          </a:p>
        </p:txBody>
      </p:sp>
      <p:sp>
        <p:nvSpPr>
          <p:cNvPr id="881"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Tooling Types</a:t>
            </a:r>
            <a:endParaRPr b="0" lang="en-US" sz="48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Main types of tools in the area of license compliance include</a:t>
            </a:r>
            <a:endParaRPr b="0" lang="en-US" sz="2400" spc="-1" strike="noStrike">
              <a:latin typeface="Cambria"/>
            </a:endParaRPr>
          </a:p>
          <a:p>
            <a:pPr>
              <a:lnSpc>
                <a:spcPct val="115000"/>
              </a:lnSpc>
            </a:pPr>
            <a:r>
              <a:rPr b="0" lang="en-US" sz="2400" spc="-1" strike="noStrike">
                <a:solidFill>
                  <a:srgbClr val="000000"/>
                </a:solidFill>
                <a:latin typeface="Arial"/>
                <a:ea typeface="Arial"/>
              </a:rPr>
              <a:t>(but are not limited to):</a:t>
            </a:r>
            <a:endParaRPr b="0" lang="en-US" sz="2400" spc="-1" strike="noStrike">
              <a:latin typeface="Cambria"/>
            </a:endParaRPr>
          </a:p>
          <a:p>
            <a:pPr>
              <a:lnSpc>
                <a:spcPct val="115000"/>
              </a:lnSpc>
            </a:pP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Source code scanning</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License scanning</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Binary scanning</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Dev Ops integration</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Component management</a:t>
            </a:r>
            <a:endParaRPr b="0" lang="en-US" sz="2400" spc="-1" strike="noStrike">
              <a:latin typeface="Cambria"/>
            </a:endParaRPr>
          </a:p>
          <a:p>
            <a:pPr>
              <a:lnSpc>
                <a:spcPct val="115000"/>
              </a:lnSpc>
            </a:pPr>
            <a:endParaRPr b="0" lang="en-US" sz="2400" spc="-1" strike="noStrike">
              <a:latin typeface="Cambria"/>
            </a:endParaRPr>
          </a:p>
        </p:txBody>
      </p:sp>
      <p:sp>
        <p:nvSpPr>
          <p:cNvPr id="88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Overview</a:t>
            </a:r>
            <a:endParaRPr b="0" lang="en-US" sz="4000" spc="-1" strike="noStrike">
              <a:latin typeface="Cambria"/>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CustomShape 1"/>
          <p:cNvSpPr/>
          <p:nvPr/>
        </p:nvSpPr>
        <p:spPr>
          <a:xfrm>
            <a:off x="719640" y="1619640"/>
            <a:ext cx="11036880" cy="4496400"/>
          </a:xfrm>
          <a:prstGeom prst="rect">
            <a:avLst/>
          </a:prstGeom>
          <a:noFill/>
          <a:ln>
            <a:noFill/>
          </a:ln>
        </p:spPr>
        <p:style>
          <a:lnRef idx="0"/>
          <a:fillRef idx="0"/>
          <a:effectRef idx="0"/>
          <a:fontRef idx="minor"/>
        </p:style>
      </p:sp>
      <p:sp>
        <p:nvSpPr>
          <p:cNvPr id="88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1. License Scanner</a:t>
            </a:r>
            <a:endParaRPr b="0" lang="en-US" sz="4000" spc="-1" strike="noStrike">
              <a:latin typeface="Cambria"/>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Purpose: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Identifies licenses and license relevant statements</a:t>
            </a:r>
            <a:endParaRPr b="0" lang="en-US" sz="2400" spc="-1" strike="noStrike">
              <a:latin typeface="Cambria"/>
            </a:endParaRPr>
          </a:p>
          <a:p>
            <a:pPr marL="216000" indent="-216000">
              <a:lnSpc>
                <a:spcPct val="115000"/>
              </a:lnSpc>
              <a:buClr>
                <a:srgbClr val="000000"/>
              </a:buClr>
              <a:buSzPct val="45000"/>
              <a:buFont typeface="Wingdings" charset="2"/>
              <a:buChar char=""/>
            </a:pP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Other Identifications: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Copyright statements, author statements, acknowledgements</a:t>
            </a:r>
            <a:endParaRPr b="0" lang="en-US" sz="2400" spc="-1" strike="noStrike">
              <a:latin typeface="Cambria"/>
            </a:endParaRPr>
          </a:p>
          <a:p>
            <a:pPr marL="216000" indent="-216000">
              <a:lnSpc>
                <a:spcPct val="115000"/>
              </a:lnSpc>
              <a:buClr>
                <a:srgbClr val="000000"/>
              </a:buClr>
              <a:buSzPct val="45000"/>
              <a:buFont typeface="Wingdings" charset="2"/>
              <a:buChar char=""/>
            </a:pP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Also of interest:</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Export control statements, more static code analysis</a:t>
            </a:r>
            <a:endParaRPr b="0" lang="en-US" sz="2400" spc="-1" strike="noStrike">
              <a:latin typeface="Cambria"/>
            </a:endParaRPr>
          </a:p>
        </p:txBody>
      </p:sp>
      <p:sp>
        <p:nvSpPr>
          <p:cNvPr id="88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License Scanner: Introduction</a:t>
            </a:r>
            <a:endParaRPr b="0" lang="en-US" sz="4000" spc="-1" strike="noStrike">
              <a:latin typeface="Cambria"/>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2</a:t>
            </a:r>
            <a:endParaRPr b="0" lang="en-US" sz="3200" spc="-1" strike="noStrike">
              <a:solidFill>
                <a:srgbClr val="000000"/>
              </a:solidFill>
              <a:latin typeface="Arial"/>
            </a:endParaRPr>
          </a:p>
        </p:txBody>
      </p:sp>
      <p:sp>
        <p:nvSpPr>
          <p:cNvPr id="238"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a:ea typeface="Roboto"/>
              </a:rPr>
              <a:t>Introduction to FOSS Licenses</a:t>
            </a:r>
            <a:endParaRPr b="0" lang="en-US" sz="4800" spc="-1" strike="noStrike">
              <a:solidFill>
                <a:srgbClr val="000000"/>
              </a:solidFill>
              <a:latin typeface="Arial"/>
            </a:endParaRPr>
          </a:p>
        </p:txBody>
      </p:sp>
    </p:spTree>
  </p:cSld>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Problem: Identify licensing in Open Source Software packages</a:t>
            </a:r>
            <a:endParaRPr b="0" lang="en-US" sz="2400" spc="-1" strike="noStrike">
              <a:latin typeface="Cambria"/>
            </a:endParaRPr>
          </a:p>
          <a:p>
            <a:pPr marL="216000" indent="-216000">
              <a:lnSpc>
                <a:spcPct val="115000"/>
              </a:lnSpc>
              <a:buClr>
                <a:srgbClr val="000000"/>
              </a:buClr>
              <a:buSzPct val="45000"/>
              <a:buFont typeface="Wingdings" charset="2"/>
              <a:buChar char=""/>
            </a:pP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Licensing in Open Source Software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Licensing of OSS can be heterogeneous, different licensing applies to parts of OSS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Licensing statements are not uniform</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Many licenses exist, number growing</a:t>
            </a:r>
            <a:endParaRPr b="0" lang="en-US" sz="2400" spc="-1" strike="noStrike">
              <a:latin typeface="Cambria"/>
            </a:endParaRPr>
          </a:p>
          <a:p>
            <a:pPr marL="216000" indent="-216000">
              <a:lnSpc>
                <a:spcPct val="115000"/>
              </a:lnSpc>
              <a:buClr>
                <a:srgbClr val="000000"/>
              </a:buClr>
              <a:buSzPct val="45000"/>
              <a:buFont typeface="Wingdings" charset="2"/>
              <a:buChar char=""/>
            </a:pP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Tool based licensing identification required for complicated licensing situations</a:t>
            </a:r>
            <a:endParaRPr b="0" lang="en-US" sz="2400" spc="-1" strike="noStrike">
              <a:latin typeface="Cambria"/>
            </a:endParaRPr>
          </a:p>
        </p:txBody>
      </p:sp>
      <p:sp>
        <p:nvSpPr>
          <p:cNvPr id="889"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License Scanner: Solved Problem</a:t>
            </a:r>
            <a:endParaRPr b="0" lang="en-US" sz="4000" spc="-1" strike="noStrike">
              <a:latin typeface="Cambria"/>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Mode of operation: Tool searches in content</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for license relevant keywords, phrases, license texts</a:t>
            </a:r>
            <a:endParaRPr b="0" lang="en-US" sz="2400" spc="-1" strike="noStrike">
              <a:latin typeface="Cambria"/>
            </a:endParaRPr>
          </a:p>
          <a:p>
            <a:pPr marL="216000" indent="-216000">
              <a:lnSpc>
                <a:spcPct val="115000"/>
              </a:lnSpc>
              <a:buClr>
                <a:srgbClr val="000000"/>
              </a:buClr>
              <a:buSzPct val="45000"/>
              <a:buFont typeface="Wingdings" charset="2"/>
              <a:buChar char=""/>
            </a:pP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Searching in every file of software uploaded: requires source code distribution</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Different approaches can be applied: regular expressions, text comparison, phrase collection</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Requires database of license texts, licensing statements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Comparison with existing license texts enables exact identification </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Licensing information can summarized for open source packages</a:t>
            </a:r>
            <a:endParaRPr b="0" lang="en-US" sz="2400" spc="-1" strike="noStrike">
              <a:latin typeface="Cambria"/>
            </a:endParaRPr>
          </a:p>
        </p:txBody>
      </p:sp>
      <p:sp>
        <p:nvSpPr>
          <p:cNvPr id="89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License Scanner: Technical</a:t>
            </a:r>
            <a:endParaRPr b="0" lang="en-US" sz="4000" spc="-1" strike="noStrike">
              <a:latin typeface="Cambria"/>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2"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License scanning does not require huge database</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However, updates are necessary as licensing statements evolve and new licenses are still created</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Identified licensing information of a software package</a:t>
            </a:r>
            <a:br/>
            <a:r>
              <a:rPr b="0" lang="en-US" sz="2400" spc="-1" strike="noStrike">
                <a:solidFill>
                  <a:srgbClr val="000000"/>
                </a:solidFill>
                <a:latin typeface="Arial"/>
                <a:ea typeface="Arial"/>
              </a:rPr>
              <a:t>can be exchanged using SPDX files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Approach makes sense for OSS licenses,</a:t>
            </a:r>
            <a:br/>
            <a:r>
              <a:rPr b="0" lang="en-US" sz="2400" spc="-1" strike="noStrike">
                <a:solidFill>
                  <a:srgbClr val="000000"/>
                </a:solidFill>
                <a:latin typeface="Arial"/>
                <a:ea typeface="Arial"/>
              </a:rPr>
              <a:t>commercial licensing is even more heterogeneous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License identification precision depends on available licensing information and may require expert knowledge for analysis</a:t>
            </a:r>
            <a:endParaRPr b="0" lang="en-US" sz="2400" spc="-1" strike="noStrike">
              <a:latin typeface="Cambria"/>
            </a:endParaRPr>
          </a:p>
        </p:txBody>
      </p:sp>
      <p:sp>
        <p:nvSpPr>
          <p:cNvPr id="89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License Scanner: More Remarks</a:t>
            </a:r>
            <a:endParaRPr b="0" lang="en-US" sz="4000" spc="-1" strike="noStrike">
              <a:latin typeface="Cambria"/>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CustomShape 1"/>
          <p:cNvSpPr/>
          <p:nvPr/>
        </p:nvSpPr>
        <p:spPr>
          <a:xfrm>
            <a:off x="719640" y="1619640"/>
            <a:ext cx="11036880" cy="4496400"/>
          </a:xfrm>
          <a:prstGeom prst="rect">
            <a:avLst/>
          </a:prstGeom>
          <a:noFill/>
          <a:ln>
            <a:noFill/>
          </a:ln>
        </p:spPr>
        <p:style>
          <a:lnRef idx="0"/>
          <a:fillRef idx="0"/>
          <a:effectRef idx="0"/>
          <a:fontRef idx="minor"/>
        </p:style>
      </p:sp>
      <p:sp>
        <p:nvSpPr>
          <p:cNvPr id="89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License Scanner: Main Usage</a:t>
            </a:r>
            <a:endParaRPr b="0" lang="en-US" sz="4000" spc="-1" strike="noStrike">
              <a:latin typeface="Cambria"/>
            </a:endParaRPr>
          </a:p>
        </p:txBody>
      </p:sp>
      <p:sp>
        <p:nvSpPr>
          <p:cNvPr id="896" name="CustomShape 3"/>
          <p:cNvSpPr/>
          <p:nvPr/>
        </p:nvSpPr>
        <p:spPr>
          <a:xfrm>
            <a:off x="365760" y="1371600"/>
            <a:ext cx="11347200" cy="4820400"/>
          </a:xfrm>
          <a:prstGeom prst="rect">
            <a:avLst/>
          </a:prstGeom>
          <a:noFill/>
          <a:ln>
            <a:noFill/>
          </a:ln>
        </p:spPr>
        <p:style>
          <a:lnRef idx="0"/>
          <a:fillRef idx="0"/>
          <a:effectRef idx="0"/>
          <a:fontRef idx="minor"/>
        </p:style>
      </p:sp>
      <p:sp>
        <p:nvSpPr>
          <p:cNvPr id="897" name="CustomShape 4"/>
          <p:cNvSpPr/>
          <p:nvPr/>
        </p:nvSpPr>
        <p:spPr>
          <a:xfrm>
            <a:off x="908640" y="1926000"/>
            <a:ext cx="3254040" cy="381276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98" name="CustomShape 5"/>
          <p:cNvSpPr/>
          <p:nvPr/>
        </p:nvSpPr>
        <p:spPr>
          <a:xfrm>
            <a:off x="4461840" y="1926000"/>
            <a:ext cx="3254040" cy="381276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99" name="CustomShape 6"/>
          <p:cNvSpPr/>
          <p:nvPr/>
        </p:nvSpPr>
        <p:spPr>
          <a:xfrm>
            <a:off x="8015040" y="1926000"/>
            <a:ext cx="3254400" cy="381276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900" name="CustomShape 7"/>
          <p:cNvSpPr/>
          <p:nvPr/>
        </p:nvSpPr>
        <p:spPr>
          <a:xfrm>
            <a:off x="1994400" y="457596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Scanning Inbound Source Code for Licenses</a:t>
            </a:r>
            <a:endParaRPr b="0" lang="en-US" sz="2400" spc="-1" strike="noStrike">
              <a:latin typeface="Cambria"/>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CustomShape 1"/>
          <p:cNvSpPr/>
          <p:nvPr/>
        </p:nvSpPr>
        <p:spPr>
          <a:xfrm>
            <a:off x="719640" y="1619640"/>
            <a:ext cx="11036880" cy="4496400"/>
          </a:xfrm>
          <a:prstGeom prst="rect">
            <a:avLst/>
          </a:prstGeom>
          <a:noFill/>
          <a:ln>
            <a:noFill/>
          </a:ln>
        </p:spPr>
        <p:style>
          <a:lnRef idx="0"/>
          <a:fillRef idx="0"/>
          <a:effectRef idx="0"/>
          <a:fontRef idx="minor"/>
        </p:style>
      </p:sp>
      <p:sp>
        <p:nvSpPr>
          <p:cNvPr id="902"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2. Binary Scanner</a:t>
            </a:r>
            <a:endParaRPr b="0" lang="en-US" sz="4000" spc="-1" strike="noStrike">
              <a:latin typeface="Cambria"/>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US" sz="2400" spc="-1" strike="noStrike">
                <a:solidFill>
                  <a:srgbClr val="000000"/>
                </a:solidFill>
                <a:latin typeface="Arial"/>
                <a:ea typeface="Arial"/>
              </a:rPr>
              <a:t>Purpose:</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Identifies used software packages in software binaries</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Other identifications:</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Can also determine the versions of software packages</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Also of interest:</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Identifying used software packages for creating the binary also enables identification of vulnerabilities</a:t>
            </a:r>
            <a:endParaRPr b="0" lang="en-US" sz="2400" spc="-1" strike="noStrike">
              <a:latin typeface="Cambria"/>
            </a:endParaRPr>
          </a:p>
        </p:txBody>
      </p:sp>
      <p:sp>
        <p:nvSpPr>
          <p:cNvPr id="90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Binary Scanner: Introduction</a:t>
            </a:r>
            <a:endParaRPr b="0" lang="en-US" sz="4000" spc="-1" strike="noStrike">
              <a:latin typeface="Cambria"/>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US" sz="2400" spc="-1" strike="noStrike">
                <a:solidFill>
                  <a:srgbClr val="000000"/>
                </a:solidFill>
                <a:latin typeface="Arial"/>
                <a:ea typeface="Arial"/>
              </a:rPr>
              <a:t>Problem: A binary is comprised of different software packages, but if not declared, not obvious to determine</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Applies in compiled programming languages: programming language code is translated (=compiled) into machine executable code (machine = processor)</a:t>
            </a: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Script languages (e.g. JavaScript) are not compiled</a:t>
            </a: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Binaries are usually not readable, understanding contents difficult</a:t>
            </a: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However, identification of contents can be inevitable for understanding required license compliance tasks</a:t>
            </a:r>
            <a:endParaRPr b="0" lang="en-US" sz="2400" spc="-1" strike="noStrike">
              <a:latin typeface="Cambria"/>
            </a:endParaRPr>
          </a:p>
        </p:txBody>
      </p:sp>
      <p:sp>
        <p:nvSpPr>
          <p:cNvPr id="906"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Binary Scanner: Solved Problem</a:t>
            </a:r>
            <a:endParaRPr b="0" lang="en-US" sz="4000" spc="-1" strike="noStrike">
              <a:latin typeface="Cambria"/>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7"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Compiled machine language can contain characteristic elements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For example used string variables (=text)</a:t>
            </a:r>
            <a:br/>
            <a:r>
              <a:rPr b="0" lang="en-US" sz="2400" spc="-1" strike="noStrike">
                <a:solidFill>
                  <a:srgbClr val="000000"/>
                </a:solidFill>
                <a:latin typeface="Arial"/>
                <a:ea typeface="Arial"/>
              </a:rPr>
              <a:t>or other content compiled into the binary</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Simpler method: capturing file names,</a:t>
            </a:r>
            <a:br/>
            <a:r>
              <a:rPr b="0" lang="en-US" sz="2400" spc="-1" strike="noStrike">
                <a:solidFill>
                  <a:srgbClr val="000000"/>
                </a:solidFill>
                <a:latin typeface="Arial"/>
                <a:ea typeface="Arial"/>
              </a:rPr>
              <a:t>or for run-time code (e.g. Java): method and field names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Requires database of mapping</a:t>
            </a:r>
            <a:br/>
            <a:r>
              <a:rPr b="0" lang="en-US" sz="2400" spc="-1" strike="noStrike">
                <a:solidFill>
                  <a:srgbClr val="000000"/>
                </a:solidFill>
                <a:latin typeface="Arial"/>
                <a:ea typeface="Arial"/>
              </a:rPr>
              <a:t>from source code to resulting artefacts in binary</a:t>
            </a:r>
            <a:endParaRPr b="0" lang="en-US" sz="2400" spc="-1" strike="noStrike">
              <a:latin typeface="Cambria"/>
            </a:endParaRPr>
          </a:p>
          <a:p>
            <a:pPr marL="216000" indent="-216000">
              <a:lnSpc>
                <a:spcPct val="115000"/>
              </a:lnSpc>
              <a:buClr>
                <a:srgbClr val="000000"/>
              </a:buClr>
              <a:buSzPct val="45000"/>
              <a:buFont typeface="Wingdings" charset="2"/>
              <a:buChar char=""/>
            </a:pPr>
            <a:endParaRPr b="0" lang="en-US" sz="2400" spc="-1" strike="noStrike">
              <a:latin typeface="Cambria"/>
            </a:endParaRPr>
          </a:p>
        </p:txBody>
      </p:sp>
      <p:sp>
        <p:nvSpPr>
          <p:cNvPr id="908"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Binary Scanner: Technical</a:t>
            </a:r>
            <a:endParaRPr b="0" lang="en-US" sz="4000" spc="-1" strike="noStrike">
              <a:latin typeface="Cambria"/>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Binary scanning is a heuristic,</a:t>
            </a:r>
            <a:br/>
            <a:r>
              <a:rPr b="0" lang="en-US" sz="2400" spc="-1" strike="noStrike">
                <a:solidFill>
                  <a:srgbClr val="000000"/>
                </a:solidFill>
                <a:latin typeface="Arial"/>
                <a:ea typeface="Arial"/>
              </a:rPr>
              <a:t>secure mapping not supported for every possible binary </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Topic connected with reproducible builds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(then, binaries can be compared more efficiently)</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Database requires updates because,</a:t>
            </a:r>
            <a:br/>
            <a:r>
              <a:rPr b="0" lang="en-US" sz="2400" spc="-1" strike="noStrike">
                <a:solidFill>
                  <a:srgbClr val="000000"/>
                </a:solidFill>
                <a:latin typeface="Arial"/>
                <a:ea typeface="Arial"/>
              </a:rPr>
              <a:t>because new software is published every day</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(similar with source code scanning)</a:t>
            </a:r>
            <a:endParaRPr b="0" lang="en-US" sz="2400" spc="-1" strike="noStrike">
              <a:latin typeface="Cambria"/>
            </a:endParaRPr>
          </a:p>
        </p:txBody>
      </p:sp>
      <p:sp>
        <p:nvSpPr>
          <p:cNvPr id="910"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Binary Scanner: More Remarks</a:t>
            </a:r>
            <a:endParaRPr b="0" lang="en-US" sz="4000" spc="-1" strike="noStrike">
              <a:latin typeface="Cambria"/>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CustomShape 1"/>
          <p:cNvSpPr/>
          <p:nvPr/>
        </p:nvSpPr>
        <p:spPr>
          <a:xfrm>
            <a:off x="719640" y="1619640"/>
            <a:ext cx="11036880" cy="4496400"/>
          </a:xfrm>
          <a:prstGeom prst="rect">
            <a:avLst/>
          </a:prstGeom>
          <a:noFill/>
          <a:ln>
            <a:noFill/>
          </a:ln>
        </p:spPr>
        <p:style>
          <a:lnRef idx="0"/>
          <a:fillRef idx="0"/>
          <a:effectRef idx="0"/>
          <a:fontRef idx="minor"/>
        </p:style>
      </p:sp>
      <p:sp>
        <p:nvSpPr>
          <p:cNvPr id="912"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Binary Scanner: Main Usage</a:t>
            </a:r>
            <a:endParaRPr b="0" lang="en-US" sz="4000" spc="-1" strike="noStrike">
              <a:latin typeface="Cambria"/>
            </a:endParaRPr>
          </a:p>
        </p:txBody>
      </p:sp>
      <p:sp>
        <p:nvSpPr>
          <p:cNvPr id="913" name="CustomShape 3"/>
          <p:cNvSpPr/>
          <p:nvPr/>
        </p:nvSpPr>
        <p:spPr>
          <a:xfrm>
            <a:off x="365760" y="1371600"/>
            <a:ext cx="11347200" cy="4820400"/>
          </a:xfrm>
          <a:prstGeom prst="rect">
            <a:avLst/>
          </a:prstGeom>
          <a:noFill/>
          <a:ln>
            <a:noFill/>
          </a:ln>
        </p:spPr>
        <p:style>
          <a:lnRef idx="0"/>
          <a:fillRef idx="0"/>
          <a:effectRef idx="0"/>
          <a:fontRef idx="minor"/>
        </p:style>
      </p:sp>
      <p:sp>
        <p:nvSpPr>
          <p:cNvPr id="914" name="CustomShape 4"/>
          <p:cNvSpPr/>
          <p:nvPr/>
        </p:nvSpPr>
        <p:spPr>
          <a:xfrm>
            <a:off x="908640" y="1926000"/>
            <a:ext cx="3254040" cy="381276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915" name="CustomShape 5"/>
          <p:cNvSpPr/>
          <p:nvPr/>
        </p:nvSpPr>
        <p:spPr>
          <a:xfrm>
            <a:off x="4461840" y="1926000"/>
            <a:ext cx="3254040" cy="381276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916" name="CustomShape 6"/>
          <p:cNvSpPr/>
          <p:nvPr/>
        </p:nvSpPr>
        <p:spPr>
          <a:xfrm>
            <a:off x="8015040" y="1926000"/>
            <a:ext cx="3254400" cy="381276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917" name="CustomShape 7"/>
          <p:cNvSpPr/>
          <p:nvPr/>
        </p:nvSpPr>
        <p:spPr>
          <a:xfrm>
            <a:off x="1994400" y="457596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Scanning Inbound Binaries for Involved OSS</a:t>
            </a:r>
            <a:endParaRPr b="0" lang="en-US" sz="2400" spc="-1" strike="noStrike">
              <a:latin typeface="Cambria"/>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Licenses </a:t>
            </a:r>
            <a:endParaRPr b="0" lang="en-US" sz="4000" spc="-1" strike="noStrike">
              <a:solidFill>
                <a:srgbClr val="000000"/>
              </a:solidFill>
              <a:latin typeface="Arial"/>
            </a:endParaRPr>
          </a:p>
        </p:txBody>
      </p:sp>
      <p:sp>
        <p:nvSpPr>
          <p:cNvPr id="240"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FOSS licenses by definition make source code available under terms that allow for modification and redistribution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FOSS licenses may have conditions related to providing attributions, copyright statement preservation, or a written offer to make the source code available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b="0" lang="en-US" sz="2000" spc="-1" strike="noStrike" u="sng">
                <a:solidFill>
                  <a:srgbClr val="0000ff"/>
                </a:solidFill>
                <a:uFillTx/>
                <a:latin typeface="Roboto Mono"/>
                <a:ea typeface="Roboto Mono"/>
                <a:hlinkClick r:id="rId1"/>
              </a:rPr>
              <a:t>http://www.opensource.org/licenses/</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p:txBody>
      </p:sp>
    </p:spTree>
  </p:cSld>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CustomShape 1"/>
          <p:cNvSpPr/>
          <p:nvPr/>
        </p:nvSpPr>
        <p:spPr>
          <a:xfrm>
            <a:off x="719640" y="1619640"/>
            <a:ext cx="11036880" cy="4496400"/>
          </a:xfrm>
          <a:prstGeom prst="rect">
            <a:avLst/>
          </a:prstGeom>
          <a:noFill/>
          <a:ln>
            <a:noFill/>
          </a:ln>
        </p:spPr>
        <p:style>
          <a:lnRef idx="0"/>
          <a:fillRef idx="0"/>
          <a:effectRef idx="0"/>
          <a:fontRef idx="minor"/>
        </p:style>
      </p:sp>
      <p:sp>
        <p:nvSpPr>
          <p:cNvPr id="919"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3. Source Code Scanner</a:t>
            </a:r>
            <a:endParaRPr b="0" lang="en-US" sz="4000" spc="-1" strike="noStrike">
              <a:latin typeface="Cambria"/>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US" sz="2400" spc="-1" strike="noStrike">
                <a:solidFill>
                  <a:srgbClr val="000000"/>
                </a:solidFill>
                <a:latin typeface="Arial"/>
                <a:ea typeface="Arial"/>
              </a:rPr>
              <a:t>Purpose:</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Can identify published origin of source code and other files</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Other Identifications:</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Icons, images, style descriptions, XML schemes, documentation</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Also of interest:</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Programming examples, from blogs and best practise Websites</a:t>
            </a:r>
            <a:endParaRPr b="0" lang="en-US" sz="2400" spc="-1" strike="noStrike">
              <a:latin typeface="Cambria"/>
            </a:endParaRPr>
          </a:p>
        </p:txBody>
      </p:sp>
      <p:sp>
        <p:nvSpPr>
          <p:cNvPr id="92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Source Code Scanner: Introduction</a:t>
            </a:r>
            <a:endParaRPr b="0" lang="en-US" sz="4000" spc="-1" strike="noStrike">
              <a:latin typeface="Cambria"/>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US" sz="2400" spc="-1" strike="noStrike">
                <a:solidFill>
                  <a:srgbClr val="000000"/>
                </a:solidFill>
                <a:latin typeface="Arial"/>
                <a:ea typeface="Arial"/>
              </a:rPr>
              <a:t>Problem: how to understand that source code or other files have been taken from elsewhere, not self-created, and not declared</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If "own" software is not entirely own software and not understood:</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Missing rights for business case in "own" software</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But distribution requires distribution rights are available</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Identification of origin is first step to understand available rights </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p:txBody>
      </p:sp>
      <p:sp>
        <p:nvSpPr>
          <p:cNvPr id="92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Source Code Scanner: Solved Problem</a:t>
            </a:r>
            <a:endParaRPr b="0" lang="en-US" sz="4000" spc="-1" strike="noStrike">
              <a:latin typeface="Cambria"/>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4"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Mode of operation: upload source code or just files or fingerprints of it, get origin in case it is captured by database</a:t>
            </a:r>
            <a:endParaRPr b="0" lang="en-US" sz="2400" spc="-1" strike="noStrike">
              <a:latin typeface="Cambria"/>
            </a:endParaRPr>
          </a:p>
          <a:p>
            <a:pPr marL="216000" indent="-216000">
              <a:lnSpc>
                <a:spcPct val="115000"/>
              </a:lnSpc>
              <a:buClr>
                <a:srgbClr val="000000"/>
              </a:buClr>
              <a:buSzPct val="45000"/>
              <a:buFont typeface="Wingdings" charset="2"/>
              <a:buChar char=""/>
            </a:pP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File contents are compared</a:t>
            </a:r>
            <a:br/>
            <a:r>
              <a:rPr b="0" lang="en-US" sz="2400" spc="-1" strike="noStrike">
                <a:solidFill>
                  <a:srgbClr val="000000"/>
                </a:solidFill>
                <a:latin typeface="Arial"/>
                <a:ea typeface="Arial"/>
              </a:rPr>
              <a:t>with contents from (huge) database of published contents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Fingerprinting of file contents (“hashing”)</a:t>
            </a:r>
            <a:br/>
            <a:r>
              <a:rPr b="0" lang="en-US" sz="2400" spc="-1" strike="noStrike">
                <a:solidFill>
                  <a:srgbClr val="000000"/>
                </a:solidFill>
                <a:latin typeface="Arial"/>
                <a:ea typeface="Arial"/>
              </a:rPr>
              <a:t>allow for accelerated search and storage in database</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Not only coverage of entire files, but fragments of it </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Database requires updates: every day new published OSS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Content is large (e.g. the entire GitHub)</a:t>
            </a:r>
            <a:endParaRPr b="0" lang="en-US" sz="2400" spc="-1" strike="noStrike">
              <a:latin typeface="Cambria"/>
            </a:endParaRPr>
          </a:p>
        </p:txBody>
      </p:sp>
      <p:sp>
        <p:nvSpPr>
          <p:cNvPr id="92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Source Code Scanner: Technical</a:t>
            </a:r>
            <a:endParaRPr b="0" lang="en-US" sz="4000" spc="-1" strike="noStrike">
              <a:latin typeface="Cambria"/>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Once origin of source is identified, more metadata can be made available: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Licensing</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Vulnerabilities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Potential for integration:</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Development toolchain</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Reporting, BOM</a:t>
            </a:r>
            <a:endParaRPr b="0" lang="en-US" sz="2400" spc="-1" strike="noStrike">
              <a:latin typeface="Cambria"/>
            </a:endParaRPr>
          </a:p>
          <a:p>
            <a:pPr lvl="1" marL="432000" indent="-216000">
              <a:lnSpc>
                <a:spcPct val="115000"/>
              </a:lnSpc>
              <a:buClr>
                <a:srgbClr val="000000"/>
              </a:buClr>
              <a:buSzPct val="45000"/>
              <a:buFont typeface="Wingdings" charset="2"/>
              <a:buChar char=""/>
            </a:pP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Matched content may require expert knowledge to determine relevance</a:t>
            </a:r>
            <a:endParaRPr b="0" lang="en-US" sz="2400" spc="-1" strike="noStrike">
              <a:latin typeface="Cambria"/>
            </a:endParaRPr>
          </a:p>
        </p:txBody>
      </p:sp>
      <p:sp>
        <p:nvSpPr>
          <p:cNvPr id="92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Source Code Scanner: More Remarks</a:t>
            </a:r>
            <a:endParaRPr b="0" lang="en-US" sz="4000" spc="-1" strike="noStrike">
              <a:latin typeface="Cambria"/>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CustomShape 1"/>
          <p:cNvSpPr/>
          <p:nvPr/>
        </p:nvSpPr>
        <p:spPr>
          <a:xfrm>
            <a:off x="719640" y="1619640"/>
            <a:ext cx="11036880" cy="4496400"/>
          </a:xfrm>
          <a:prstGeom prst="rect">
            <a:avLst/>
          </a:prstGeom>
          <a:noFill/>
          <a:ln>
            <a:noFill/>
          </a:ln>
        </p:spPr>
        <p:style>
          <a:lnRef idx="0"/>
          <a:fillRef idx="0"/>
          <a:effectRef idx="0"/>
          <a:fontRef idx="minor"/>
        </p:style>
      </p:sp>
      <p:sp>
        <p:nvSpPr>
          <p:cNvPr id="929"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Source Code Scanner: Main Usage</a:t>
            </a:r>
            <a:endParaRPr b="0" lang="en-US" sz="4000" spc="-1" strike="noStrike">
              <a:latin typeface="Cambria"/>
            </a:endParaRPr>
          </a:p>
        </p:txBody>
      </p:sp>
      <p:sp>
        <p:nvSpPr>
          <p:cNvPr id="930" name="CustomShape 3"/>
          <p:cNvSpPr/>
          <p:nvPr/>
        </p:nvSpPr>
        <p:spPr>
          <a:xfrm>
            <a:off x="365760" y="1371600"/>
            <a:ext cx="11347200" cy="4820400"/>
          </a:xfrm>
          <a:prstGeom prst="rect">
            <a:avLst/>
          </a:prstGeom>
          <a:noFill/>
          <a:ln>
            <a:noFill/>
          </a:ln>
        </p:spPr>
        <p:style>
          <a:lnRef idx="0"/>
          <a:fillRef idx="0"/>
          <a:effectRef idx="0"/>
          <a:fontRef idx="minor"/>
        </p:style>
      </p:sp>
      <p:sp>
        <p:nvSpPr>
          <p:cNvPr id="931" name="CustomShape 4"/>
          <p:cNvSpPr/>
          <p:nvPr/>
        </p:nvSpPr>
        <p:spPr>
          <a:xfrm>
            <a:off x="908640" y="1926000"/>
            <a:ext cx="3254040" cy="381276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932" name="CustomShape 5"/>
          <p:cNvSpPr/>
          <p:nvPr/>
        </p:nvSpPr>
        <p:spPr>
          <a:xfrm>
            <a:off x="4461840" y="1926000"/>
            <a:ext cx="3254040" cy="381276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933" name="CustomShape 6"/>
          <p:cNvSpPr/>
          <p:nvPr/>
        </p:nvSpPr>
        <p:spPr>
          <a:xfrm>
            <a:off x="8015040" y="1926000"/>
            <a:ext cx="3254400" cy="381276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934" name="CustomShape 7"/>
          <p:cNvSpPr/>
          <p:nvPr/>
        </p:nvSpPr>
        <p:spPr>
          <a:xfrm>
            <a:off x="5547600" y="456192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Scanning Own Software for OSS Code Involved</a:t>
            </a:r>
            <a:endParaRPr b="0" lang="en-US" sz="2400" spc="-1" strike="noStrike">
              <a:latin typeface="Cambria"/>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CustomShape 1"/>
          <p:cNvSpPr/>
          <p:nvPr/>
        </p:nvSpPr>
        <p:spPr>
          <a:xfrm>
            <a:off x="719640" y="1619640"/>
            <a:ext cx="11036880" cy="4496400"/>
          </a:xfrm>
          <a:prstGeom prst="rect">
            <a:avLst/>
          </a:prstGeom>
          <a:noFill/>
          <a:ln>
            <a:noFill/>
          </a:ln>
        </p:spPr>
        <p:style>
          <a:lnRef idx="0"/>
          <a:fillRef idx="0"/>
          <a:effectRef idx="0"/>
          <a:fontRef idx="minor"/>
        </p:style>
      </p:sp>
      <p:sp>
        <p:nvSpPr>
          <p:cNvPr id="936"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4. Dev Ops Integration</a:t>
            </a:r>
            <a:endParaRPr b="0" lang="en-US" sz="4000" spc="-1" strike="noStrike">
              <a:latin typeface="Cambria"/>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7"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US" sz="2400" spc="-1" strike="noStrike">
                <a:solidFill>
                  <a:srgbClr val="000000"/>
                </a:solidFill>
                <a:latin typeface="Arial"/>
                <a:ea typeface="Arial"/>
              </a:rPr>
              <a:t>Purpose:</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Uses the information from building the software to determine OSS used</a:t>
            </a:r>
            <a:endParaRPr b="0" lang="en-US" sz="2400" spc="-1" strike="noStrike">
              <a:latin typeface="Cambria"/>
            </a:endParaRPr>
          </a:p>
          <a:p>
            <a:pPr lvl="1" marL="432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Other identifications:</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Can be combined with source code scanning, license scanning, binary scanning</a:t>
            </a:r>
            <a:endParaRPr b="0" lang="en-US" sz="2400" spc="-1" strike="noStrike">
              <a:latin typeface="Cambria"/>
            </a:endParaRPr>
          </a:p>
          <a:p>
            <a:pPr lvl="1" marL="432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Also of interest:</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Resulting identification of elements during building the software enables the creation of a bill of material (BOM)</a:t>
            </a:r>
            <a:endParaRPr b="0" lang="en-US" sz="2400" spc="-1" strike="noStrike">
              <a:latin typeface="Cambria"/>
            </a:endParaRPr>
          </a:p>
        </p:txBody>
      </p:sp>
      <p:sp>
        <p:nvSpPr>
          <p:cNvPr id="938"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Dev Ops Integration: Introduction</a:t>
            </a:r>
            <a:endParaRPr b="0" lang="en-US" sz="4000" spc="-1" strike="noStrike">
              <a:latin typeface="Cambria"/>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US" sz="2400" spc="-1" strike="noStrike">
                <a:solidFill>
                  <a:srgbClr val="000000"/>
                </a:solidFill>
                <a:latin typeface="Arial"/>
                <a:ea typeface="Arial"/>
              </a:rPr>
              <a:t>Problem: for larger software projects a tool based approach is inevitable to understand involved OSS</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Modern software building environments have defined dependencies</a:t>
            </a: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During compilation, dependencies can be captured</a:t>
            </a:r>
            <a:br/>
            <a:r>
              <a:rPr b="0" lang="en-US" sz="2400" spc="-1" strike="noStrike">
                <a:solidFill>
                  <a:srgbClr val="000000"/>
                </a:solidFill>
                <a:latin typeface="Arial"/>
                <a:ea typeface="Arial"/>
              </a:rPr>
              <a:t>to understand used dependencies</a:t>
            </a: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License compliance integrated</a:t>
            </a:r>
            <a:br/>
            <a:r>
              <a:rPr b="0" lang="en-US" sz="2400" spc="-1" strike="noStrike">
                <a:solidFill>
                  <a:srgbClr val="000000"/>
                </a:solidFill>
                <a:latin typeface="Arial"/>
                <a:ea typeface="Arial"/>
              </a:rPr>
              <a:t>into the Dev Ops tooling implements automation</a:t>
            </a: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Reporting as part of Dev Ops tooling reduces manual efforts</a:t>
            </a: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Enables short release cycles in an agile environment</a:t>
            </a:r>
            <a:endParaRPr b="0" lang="en-US" sz="2400" spc="-1" strike="noStrike">
              <a:latin typeface="Cambria"/>
            </a:endParaRPr>
          </a:p>
        </p:txBody>
      </p:sp>
      <p:sp>
        <p:nvSpPr>
          <p:cNvPr id="940"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Dev Ops Integration: Solved Problem</a:t>
            </a:r>
            <a:endParaRPr b="0" lang="en-US" sz="4000" spc="-1" strike="noStrike">
              <a:latin typeface="Cambria"/>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Integration into Dev Ops tooling requires customization</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Building software depends on used technology</a:t>
            </a:r>
            <a:br/>
            <a:r>
              <a:rPr b="0" lang="en-US" sz="2400" spc="-1" strike="noStrike">
                <a:solidFill>
                  <a:srgbClr val="000000"/>
                </a:solidFill>
                <a:latin typeface="Arial"/>
                <a:ea typeface="Arial"/>
              </a:rPr>
              <a:t>as well as individually setup tooling</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Additional efforts, if software is comprised of different technologies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Today, building environments sometimes contain already metadata about licensing of involved OSS software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Identified software elements may require additional checks to determine actual licensing information</a:t>
            </a:r>
            <a:endParaRPr b="0" lang="en-US" sz="2400" spc="-1" strike="noStrike">
              <a:latin typeface="Cambria"/>
            </a:endParaRPr>
          </a:p>
          <a:p>
            <a:pPr lvl="2" marL="648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(in case of heterogeneous licensing)</a:t>
            </a:r>
            <a:endParaRPr b="0" lang="en-US" sz="2400" spc="-1" strike="noStrike">
              <a:latin typeface="Cambria"/>
            </a:endParaRPr>
          </a:p>
        </p:txBody>
      </p:sp>
      <p:sp>
        <p:nvSpPr>
          <p:cNvPr id="942"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Dev Ops Integration: Technical</a:t>
            </a:r>
            <a:endParaRPr b="0" lang="en-US" sz="4000" spc="-1" strike="noStrike">
              <a:latin typeface="Cambria"/>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Permissive FOSS Licenses</a:t>
            </a:r>
            <a:endParaRPr b="0" lang="en-US" sz="4000" spc="-1" strike="noStrike">
              <a:solidFill>
                <a:srgbClr val="000000"/>
              </a:solidFill>
              <a:latin typeface="Arial"/>
            </a:endParaRPr>
          </a:p>
        </p:txBody>
      </p:sp>
      <p:sp>
        <p:nvSpPr>
          <p:cNvPr id="242"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Permissive FOSS license: a term used often to describe minimally restrictive FOSS licenses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Example: BSD-3-Clause</a:t>
            </a:r>
            <a:endParaRPr b="0" lang="en-US" sz="2400" spc="-1" strike="noStrike">
              <a:solidFill>
                <a:srgbClr val="000000"/>
              </a:solidFill>
              <a:latin typeface="Arial"/>
            </a:endParaRPr>
          </a:p>
          <a:p>
            <a:pPr lvl="1" marL="457200" indent="-190080">
              <a:lnSpc>
                <a:spcPct val="100000"/>
              </a:lnSpc>
              <a:spcBef>
                <a:spcPts val="420"/>
              </a:spcBef>
              <a:buClr>
                <a:srgbClr val="93a299"/>
              </a:buClr>
              <a:buSzPct val="85000"/>
              <a:buFont typeface="Arial"/>
              <a:buChar char="•"/>
            </a:pPr>
            <a:r>
              <a:rPr b="0" lang="en-US" sz="2100" spc="-1" strike="noStrike">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b="0" lang="en-US" sz="2100" spc="-1" strike="noStrike">
              <a:solidFill>
                <a:srgbClr val="000000"/>
              </a:solidFill>
              <a:latin typeface="Arial"/>
            </a:endParaRPr>
          </a:p>
          <a:p>
            <a:pPr lvl="1" marL="457200" indent="-190080">
              <a:lnSpc>
                <a:spcPct val="100000"/>
              </a:lnSpc>
              <a:spcBef>
                <a:spcPts val="420"/>
              </a:spcBef>
              <a:buClr>
                <a:srgbClr val="93a299"/>
              </a:buClr>
              <a:buSzPct val="85000"/>
              <a:buFont typeface="Arial"/>
              <a:buChar char="•"/>
            </a:pPr>
            <a:r>
              <a:rPr b="0" lang="en-US" sz="2100" spc="-1" strike="noStrike">
                <a:solidFill>
                  <a:srgbClr val="292934"/>
                </a:solidFill>
                <a:latin typeface="Roboto"/>
                <a:ea typeface="Roboto"/>
              </a:rPr>
              <a:t>The license contains a clause restricting use of the names of contributors for endorsement of a derived work without specific permission</a:t>
            </a:r>
            <a:endParaRPr b="0" lang="en-US" sz="2100" spc="-1" strike="noStrike">
              <a:solidFill>
                <a:srgbClr val="000000"/>
              </a:solidFill>
              <a:latin typeface="Arial"/>
            </a:endParaRPr>
          </a:p>
          <a:p>
            <a:pPr marL="182880" indent="-182520">
              <a:lnSpc>
                <a:spcPct val="100000"/>
              </a:lnSpc>
              <a:spcBef>
                <a:spcPts val="499"/>
              </a:spcBef>
              <a:buClr>
                <a:srgbClr val="93a299"/>
              </a:buClr>
              <a:buSzPct val="85000"/>
              <a:buFont typeface="Arial"/>
              <a:buChar char="•"/>
            </a:pPr>
            <a:r>
              <a:rPr b="0" lang="en-US" sz="2500" spc="-1" strike="noStrike">
                <a:solidFill>
                  <a:srgbClr val="292934"/>
                </a:solidFill>
                <a:latin typeface="Roboto"/>
                <a:ea typeface="Roboto"/>
              </a:rPr>
              <a:t>Other examples: MIT, Apache-2.0</a:t>
            </a:r>
            <a:endParaRPr b="0" lang="en-US" sz="2500" spc="-1" strike="noStrike">
              <a:solidFill>
                <a:srgbClr val="000000"/>
              </a:solidFill>
              <a:latin typeface="Arial"/>
            </a:endParaRPr>
          </a:p>
        </p:txBody>
      </p:sp>
    </p:spTree>
  </p:cSld>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Today, a custom task, nothing to "download and double-click"</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Tooling approach allows for differential approach: once setup and checked, only new dependencies require additional coverage</a:t>
            </a:r>
            <a:endParaRPr b="0" lang="en-US" sz="2400" spc="-1" strike="noStrike">
              <a:latin typeface="Cambria"/>
            </a:endParaRPr>
          </a:p>
        </p:txBody>
      </p:sp>
      <p:sp>
        <p:nvSpPr>
          <p:cNvPr id="94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Dev Ops Integration: More Remarks</a:t>
            </a:r>
            <a:endParaRPr b="0" lang="en-US" sz="4000" spc="-1" strike="noStrike">
              <a:latin typeface="Cambria"/>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5" name="CustomShape 1"/>
          <p:cNvSpPr/>
          <p:nvPr/>
        </p:nvSpPr>
        <p:spPr>
          <a:xfrm>
            <a:off x="719640" y="1619640"/>
            <a:ext cx="11036880" cy="4496400"/>
          </a:xfrm>
          <a:prstGeom prst="rect">
            <a:avLst/>
          </a:prstGeom>
          <a:noFill/>
          <a:ln>
            <a:noFill/>
          </a:ln>
        </p:spPr>
        <p:style>
          <a:lnRef idx="0"/>
          <a:fillRef idx="0"/>
          <a:effectRef idx="0"/>
          <a:fontRef idx="minor"/>
        </p:style>
      </p:sp>
      <p:sp>
        <p:nvSpPr>
          <p:cNvPr id="946"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Dev Ops Integration: Main Usage</a:t>
            </a:r>
            <a:endParaRPr b="0" lang="en-US" sz="4000" spc="-1" strike="noStrike">
              <a:latin typeface="Cambria"/>
            </a:endParaRPr>
          </a:p>
        </p:txBody>
      </p:sp>
      <p:sp>
        <p:nvSpPr>
          <p:cNvPr id="947" name="CustomShape 3"/>
          <p:cNvSpPr/>
          <p:nvPr/>
        </p:nvSpPr>
        <p:spPr>
          <a:xfrm>
            <a:off x="365760" y="1371600"/>
            <a:ext cx="11347200" cy="4820400"/>
          </a:xfrm>
          <a:prstGeom prst="rect">
            <a:avLst/>
          </a:prstGeom>
          <a:noFill/>
          <a:ln>
            <a:noFill/>
          </a:ln>
        </p:spPr>
        <p:style>
          <a:lnRef idx="0"/>
          <a:fillRef idx="0"/>
          <a:effectRef idx="0"/>
          <a:fontRef idx="minor"/>
        </p:style>
      </p:sp>
      <p:sp>
        <p:nvSpPr>
          <p:cNvPr id="948" name="CustomShape 4"/>
          <p:cNvSpPr/>
          <p:nvPr/>
        </p:nvSpPr>
        <p:spPr>
          <a:xfrm>
            <a:off x="908640" y="1926000"/>
            <a:ext cx="3254040" cy="381276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949" name="CustomShape 5"/>
          <p:cNvSpPr/>
          <p:nvPr/>
        </p:nvSpPr>
        <p:spPr>
          <a:xfrm>
            <a:off x="4461840" y="1926000"/>
            <a:ext cx="3254040" cy="381276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950" name="CustomShape 6"/>
          <p:cNvSpPr/>
          <p:nvPr/>
        </p:nvSpPr>
        <p:spPr>
          <a:xfrm>
            <a:off x="8015040" y="1926000"/>
            <a:ext cx="3254400" cy="381276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951" name="CustomShape 7"/>
          <p:cNvSpPr/>
          <p:nvPr/>
        </p:nvSpPr>
        <p:spPr>
          <a:xfrm>
            <a:off x="1997280" y="457200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Determining Inbound Software</a:t>
            </a:r>
            <a:endParaRPr b="0" lang="en-US" sz="2400" spc="-1" strike="noStrike">
              <a:latin typeface="Cambria"/>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2" name="CustomShape 1"/>
          <p:cNvSpPr/>
          <p:nvPr/>
        </p:nvSpPr>
        <p:spPr>
          <a:xfrm>
            <a:off x="719640" y="1619640"/>
            <a:ext cx="11036880" cy="4496400"/>
          </a:xfrm>
          <a:prstGeom prst="rect">
            <a:avLst/>
          </a:prstGeom>
          <a:noFill/>
          <a:ln>
            <a:noFill/>
          </a:ln>
        </p:spPr>
        <p:style>
          <a:lnRef idx="0"/>
          <a:fillRef idx="0"/>
          <a:effectRef idx="0"/>
          <a:fontRef idx="minor"/>
        </p:style>
      </p:sp>
      <p:sp>
        <p:nvSpPr>
          <p:cNvPr id="95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5. Component Catalogue</a:t>
            </a:r>
            <a:endParaRPr b="0" lang="en-US" sz="4000" spc="-1" strike="noStrike">
              <a:latin typeface="Cambria"/>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US" sz="2400" spc="-1" strike="noStrike">
                <a:solidFill>
                  <a:srgbClr val="000000"/>
                </a:solidFill>
                <a:latin typeface="Arial"/>
                <a:ea typeface="Arial"/>
              </a:rPr>
              <a:t>Purpose:</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Collect information about used software components and their use in products or projects is centrally collected and can be reused</a:t>
            </a:r>
            <a:endParaRPr b="0" lang="en-US" sz="2400" spc="-1" strike="noStrike">
              <a:latin typeface="Cambria"/>
            </a:endParaRPr>
          </a:p>
          <a:p>
            <a:pPr lvl="1" marL="432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Other purposes:</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A component catalogue captures also the used components in a product or project, maintains a so-named BOM</a:t>
            </a:r>
            <a:endParaRPr b="0" lang="en-US" sz="2400" spc="-1" strike="noStrike">
              <a:latin typeface="Cambria"/>
            </a:endParaRPr>
          </a:p>
          <a:p>
            <a:pPr lvl="1" marL="432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Also interesting:</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Enables also vulnerability management or reuse of export classifications</a:t>
            </a:r>
            <a:endParaRPr b="0" lang="en-US" sz="2400" spc="-1" strike="noStrike">
              <a:latin typeface="Cambria"/>
            </a:endParaRPr>
          </a:p>
        </p:txBody>
      </p:sp>
      <p:sp>
        <p:nvSpPr>
          <p:cNvPr id="95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Component Catalogue: Introduction</a:t>
            </a:r>
            <a:endParaRPr b="0" lang="en-US" sz="4000" spc="-1" strike="noStrike">
              <a:latin typeface="Cambria"/>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buClr>
                <a:srgbClr val="000000"/>
              </a:buClr>
              <a:buSzPct val="45000"/>
              <a:buFont typeface="Wingdings" charset="2"/>
              <a:buChar char=""/>
            </a:pPr>
            <a:r>
              <a:rPr b="0" lang="en-US" sz="2400" spc="-1" strike="noStrike">
                <a:solidFill>
                  <a:srgbClr val="000000"/>
                </a:solidFill>
                <a:latin typeface="Arial"/>
                <a:ea typeface="Arial"/>
              </a:rPr>
              <a:t>Problem: Once analysed component w.r.t. license compliance shall not require repeated analyses, but reuse of information shall be possible</a:t>
            </a:r>
            <a:endParaRPr b="0" lang="en-US" sz="2400" spc="-1" strike="noStrike">
              <a:latin typeface="Cambria"/>
            </a:endParaRPr>
          </a:p>
          <a:p>
            <a:pPr marL="216000" indent="-216000">
              <a:buClr>
                <a:srgbClr val="000000"/>
              </a:buClr>
              <a:buSzPct val="45000"/>
              <a:buFont typeface="Wingdings" charset="2"/>
              <a:buChar char=""/>
            </a:pPr>
            <a:endParaRPr b="0" lang="en-US" sz="2400" spc="-1" strike="noStrike">
              <a:latin typeface="Cambria"/>
            </a:endParaRPr>
          </a:p>
          <a:p>
            <a:pPr marL="216000" indent="-216000">
              <a:buClr>
                <a:srgbClr val="000000"/>
              </a:buClr>
              <a:buSzPct val="45000"/>
              <a:buFont typeface="Wingdings" charset="2"/>
              <a:buChar char=""/>
            </a:pPr>
            <a:r>
              <a:rPr b="0" lang="en-US" sz="2400" spc="-1" strike="noStrike">
                <a:solidFill>
                  <a:srgbClr val="000000"/>
                </a:solidFill>
                <a:latin typeface="Arial"/>
                <a:ea typeface="Arial"/>
              </a:rPr>
              <a:t>Component catalogue:</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Maps component usage in products or projects</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Makes sense if an organisation has actually multiple products</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Shows organisation the important software components</a:t>
            </a:r>
            <a:endParaRPr b="0" lang="en-US" sz="2400" spc="-1" strike="noStrike">
              <a:latin typeface="Cambria"/>
            </a:endParaRPr>
          </a:p>
          <a:p>
            <a:pPr lvl="1" marL="432000" indent="-216000">
              <a:buClr>
                <a:srgbClr val="000000"/>
              </a:buClr>
              <a:buSzPct val="45000"/>
              <a:buFont typeface="Wingdings" charset="2"/>
              <a:buChar char=""/>
            </a:pPr>
            <a:r>
              <a:rPr b="0" lang="en-US" sz="2400" spc="-1" strike="noStrike">
                <a:solidFill>
                  <a:srgbClr val="000000"/>
                </a:solidFill>
                <a:latin typeface="Arial"/>
                <a:ea typeface="Arial"/>
              </a:rPr>
              <a:t>Allows for a comprehensive overview about involved licensing per product</a:t>
            </a:r>
            <a:endParaRPr b="0" lang="en-US" sz="2400" spc="-1" strike="noStrike">
              <a:latin typeface="Cambria"/>
            </a:endParaRPr>
          </a:p>
        </p:txBody>
      </p:sp>
      <p:sp>
        <p:nvSpPr>
          <p:cNvPr id="95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cb3d39"/>
                </a:solidFill>
                <a:latin typeface="Open Sans"/>
                <a:ea typeface="Open Sans"/>
              </a:rPr>
              <a:t>Component Catalogue: Solved Problem</a:t>
            </a:r>
            <a:endParaRPr b="0" lang="en-US" sz="4000" spc="-1" strike="noStrike">
              <a:latin typeface="Cambria"/>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8"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 component catalogue can be viewed as a portal</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Database holding the catalogue information</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Another use case is archiving OSS distributions / source code</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Storing also multiple other files,</a:t>
            </a:r>
            <a:br/>
            <a:r>
              <a:rPr b="0" lang="en-US" sz="2400" spc="-1" strike="noStrike">
                <a:solidFill>
                  <a:srgbClr val="000000"/>
                </a:solidFill>
                <a:latin typeface="Arial"/>
                <a:ea typeface="Arial"/>
              </a:rPr>
              <a:t>for example license analysis reports, SPDX files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Provides reporting output, for example OSS product documentation</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Component catalogue can be implemented as Web portal, thus accessible from various client computers in organisation</a:t>
            </a:r>
            <a:endParaRPr b="0" lang="en-US" sz="2400" spc="-1" strike="noStrike">
              <a:latin typeface="Cambria"/>
            </a:endParaRPr>
          </a:p>
        </p:txBody>
      </p:sp>
      <p:sp>
        <p:nvSpPr>
          <p:cNvPr id="959"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Component Catalogue: Technical</a:t>
            </a:r>
            <a:endParaRPr b="0" lang="en-US" sz="4000" spc="-1" strike="noStrike">
              <a:latin typeface="Cambria"/>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Component catalogue can be integrated with other license compliance tooling: scanners can directly feed the analyses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Also integration in Dev Ops tooling is useful to automatically create BOM of products</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Component catalogues can also serve uses cases for vulnerability management</a:t>
            </a:r>
            <a:endParaRPr b="0" lang="en-US" sz="2400" spc="-1" strike="noStrike">
              <a:latin typeface="Cambria"/>
            </a:endParaRPr>
          </a:p>
          <a:p>
            <a:pPr marL="216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Another related topic is license management and license metadata</a:t>
            </a:r>
            <a:endParaRPr b="0" lang="en-US" sz="2400" spc="-1" strike="noStrike">
              <a:latin typeface="Cambria"/>
            </a:endParaRPr>
          </a:p>
        </p:txBody>
      </p:sp>
      <p:sp>
        <p:nvSpPr>
          <p:cNvPr id="96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Component Catalogue: More Remarks</a:t>
            </a:r>
            <a:endParaRPr b="0" lang="en-US" sz="4000" spc="-1" strike="noStrike">
              <a:latin typeface="Cambria"/>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CustomShape 1"/>
          <p:cNvSpPr/>
          <p:nvPr/>
        </p:nvSpPr>
        <p:spPr>
          <a:xfrm>
            <a:off x="719640" y="1619640"/>
            <a:ext cx="11036880" cy="4496400"/>
          </a:xfrm>
          <a:prstGeom prst="rect">
            <a:avLst/>
          </a:prstGeom>
          <a:noFill/>
          <a:ln>
            <a:noFill/>
          </a:ln>
        </p:spPr>
        <p:style>
          <a:lnRef idx="0"/>
          <a:fillRef idx="0"/>
          <a:effectRef idx="0"/>
          <a:fontRef idx="minor"/>
        </p:style>
      </p:sp>
      <p:sp>
        <p:nvSpPr>
          <p:cNvPr id="96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cb3d39"/>
                </a:solidFill>
                <a:latin typeface="Open Sans"/>
                <a:ea typeface="Open Sans"/>
              </a:rPr>
              <a:t>Component Catalogue: Main Usage</a:t>
            </a:r>
            <a:endParaRPr b="0" lang="en-US" sz="4000" spc="-1" strike="noStrike">
              <a:latin typeface="Cambria"/>
            </a:endParaRPr>
          </a:p>
        </p:txBody>
      </p:sp>
      <p:sp>
        <p:nvSpPr>
          <p:cNvPr id="964" name="CustomShape 3"/>
          <p:cNvSpPr/>
          <p:nvPr/>
        </p:nvSpPr>
        <p:spPr>
          <a:xfrm>
            <a:off x="365760" y="1371600"/>
            <a:ext cx="11347200" cy="4820400"/>
          </a:xfrm>
          <a:prstGeom prst="rect">
            <a:avLst/>
          </a:prstGeom>
          <a:noFill/>
          <a:ln>
            <a:noFill/>
          </a:ln>
        </p:spPr>
        <p:style>
          <a:lnRef idx="0"/>
          <a:fillRef idx="0"/>
          <a:effectRef idx="0"/>
          <a:fontRef idx="minor"/>
        </p:style>
      </p:sp>
      <p:sp>
        <p:nvSpPr>
          <p:cNvPr id="965" name="CustomShape 4"/>
          <p:cNvSpPr/>
          <p:nvPr/>
        </p:nvSpPr>
        <p:spPr>
          <a:xfrm>
            <a:off x="908640" y="1926000"/>
            <a:ext cx="3254040" cy="381276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966" name="CustomShape 5"/>
          <p:cNvSpPr/>
          <p:nvPr/>
        </p:nvSpPr>
        <p:spPr>
          <a:xfrm>
            <a:off x="4461840" y="1926000"/>
            <a:ext cx="3254040" cy="381276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967" name="CustomShape 6"/>
          <p:cNvSpPr/>
          <p:nvPr/>
        </p:nvSpPr>
        <p:spPr>
          <a:xfrm>
            <a:off x="8015040" y="1926000"/>
            <a:ext cx="3254400" cy="381276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968" name="CustomShape 7"/>
          <p:cNvSpPr/>
          <p:nvPr/>
        </p:nvSpPr>
        <p:spPr>
          <a:xfrm>
            <a:off x="9148320" y="457200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Creating OSS Documents</a:t>
            </a:r>
            <a:endParaRPr b="0" lang="en-US" sz="2400" spc="-1" strike="noStrike">
              <a:latin typeface="Cambria"/>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 Reciprocity &amp; Copyleft Licenses</a:t>
            </a:r>
            <a:endParaRPr b="0" lang="en-US" sz="4000" spc="-1" strike="noStrike">
              <a:solidFill>
                <a:srgbClr val="000000"/>
              </a:solidFill>
              <a:latin typeface="Arial"/>
            </a:endParaRPr>
          </a:p>
        </p:txBody>
      </p:sp>
      <p:sp>
        <p:nvSpPr>
          <p:cNvPr id="244"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This is referred to as a “copyleft” or “reciprocal” effect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Example of license reciprocity from the GPL version 2.0:</a:t>
            </a:r>
            <a:endParaRPr b="0" lang="en-US" sz="2400" spc="-1" strike="noStrike">
              <a:solidFill>
                <a:srgbClr val="000000"/>
              </a:solidFill>
              <a:latin typeface="Arial"/>
            </a:endParaRPr>
          </a:p>
          <a:p>
            <a:r>
              <a:rPr b="0" i="1" lang="en-US" sz="2000" spc="-1" strike="noStrike">
                <a:solidFill>
                  <a:srgbClr val="292934"/>
                </a:solidFill>
                <a:latin typeface="Roboto"/>
                <a:ea typeface="Roboto"/>
              </a:rPr>
              <a:t>You must cause any work that you distribute or publish, that in whole or in part contains</a:t>
            </a:r>
            <a:br/>
            <a:r>
              <a:rPr b="0" i="1" lang="en-US" sz="2000" spc="-1" strike="noStrike">
                <a:solidFill>
                  <a:srgbClr val="292934"/>
                </a:solidFill>
                <a:latin typeface="Roboto"/>
                <a:ea typeface="Roboto"/>
              </a:rPr>
              <a:t>or is derived from the Program or any part thereof, to be licensed […] under the terms</a:t>
            </a:r>
            <a:br/>
            <a:r>
              <a:rPr b="0" i="1" lang="en-US" sz="2000" spc="-1" strike="noStrike">
                <a:solidFill>
                  <a:srgbClr val="292934"/>
                </a:solidFill>
                <a:latin typeface="Roboto"/>
                <a:ea typeface="Roboto"/>
              </a:rPr>
              <a:t>of this License.</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Licenses that include reciprocity or Copyleft clauses include all versions of the GPL, LGPL, AGPL, MPL and CDDL </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Proprietary License or Closed Source</a:t>
            </a:r>
            <a:endParaRPr b="0" lang="en-US" sz="4000" spc="-1" strike="noStrike">
              <a:solidFill>
                <a:srgbClr val="000000"/>
              </a:solidFill>
              <a:latin typeface="Arial"/>
            </a:endParaRPr>
          </a:p>
        </p:txBody>
      </p:sp>
      <p:sp>
        <p:nvSpPr>
          <p:cNvPr id="246"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A proprietary software license (or commercial license or EULA) has restrictions on the usage, modification and/or distribution of the software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Proprietary licenses are unique to each vendor – there are as many variations of proprietary licenses as there are vendors and each must be evaluated individually</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b="0" lang="en-US" sz="2400" spc="-1" strike="noStrike">
              <a:solidFill>
                <a:srgbClr val="000000"/>
              </a:solid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Other Non-FOSS Licensing Situations</a:t>
            </a:r>
            <a:endParaRPr b="0" lang="en-US" sz="4000" spc="-1" strike="noStrike">
              <a:solidFill>
                <a:srgbClr val="000000"/>
              </a:solidFill>
              <a:latin typeface="Arial"/>
            </a:endParaRPr>
          </a:p>
        </p:txBody>
      </p:sp>
      <p:sp>
        <p:nvSpPr>
          <p:cNvPr id="248"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Freeware – software distributed under a proprietary license at no</a:t>
            </a:r>
            <a:br/>
            <a:r>
              <a:rPr b="0" lang="en-US" sz="2400" spc="-1" strike="noStrike">
                <a:solidFill>
                  <a:srgbClr val="292934"/>
                </a:solidFill>
                <a:latin typeface="Roboto"/>
                <a:ea typeface="Roboto"/>
              </a:rPr>
              <a:t>or very low cost</a:t>
            </a:r>
            <a:endParaRPr b="0" lang="en-US" sz="24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The source code may or may not be available, and creation of derivative works is usually restricted</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Freeware software is usually fully functional (no locked features) and available for unlimited use (no locking on days of usage) </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b="0" lang="en-US" sz="18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Shareware – proprietary software provided to users on a trial basis,</a:t>
            </a:r>
            <a:br/>
            <a:r>
              <a:rPr b="0" lang="en-US" sz="2400" spc="-1" strike="noStrike">
                <a:solidFill>
                  <a:srgbClr val="292934"/>
                </a:solidFill>
                <a:latin typeface="Roboto"/>
                <a:ea typeface="Roboto"/>
              </a:rPr>
              <a:t>for a limited time, free of charge and with limited functionalities or features</a:t>
            </a:r>
            <a:endParaRPr b="0" lang="en-US" sz="24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b="0" lang="en-US" sz="1800" spc="-1" strike="noStrike">
              <a:solidFill>
                <a:srgbClr val="000000"/>
              </a:solid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Other Non-FOSS Licensing Situations</a:t>
            </a:r>
            <a:endParaRPr b="0" lang="en-US" sz="4000" spc="-1" strike="noStrike">
              <a:solidFill>
                <a:srgbClr val="000000"/>
              </a:solidFill>
              <a:latin typeface="Arial"/>
            </a:endParaRPr>
          </a:p>
        </p:txBody>
      </p:sp>
      <p:sp>
        <p:nvSpPr>
          <p:cNvPr id="250"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a:t>
            </a:r>
            <a:r>
              <a:rPr b="0" lang="en-US" sz="2400" spc="-1" strike="noStrike">
                <a:solidFill>
                  <a:srgbClr val="292934"/>
                </a:solidFill>
                <a:latin typeface="Roboto"/>
                <a:ea typeface="Roboto"/>
              </a:rPr>
              <a:t>Non-commercial” – some licenses have most of the characteristics of a FOSS license, but are limited to non-commercial use (e.g. CC-BY-NC).</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FOSS by definition cannot limit the field of use of the software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Commercial use is a field of use so any restriction prevents the license from being FOSS</a:t>
            </a:r>
            <a:endParaRPr b="0" lang="en-US" sz="2000" spc="-1" strike="noStrike">
              <a:solidFill>
                <a:srgbClr val="000000"/>
              </a:solid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Public Domain</a:t>
            </a:r>
            <a:endParaRPr b="0" lang="en-US" sz="4000" spc="-1" strike="noStrike">
              <a:solidFill>
                <a:srgbClr val="000000"/>
              </a:solidFill>
              <a:latin typeface="Arial"/>
            </a:endParaRPr>
          </a:p>
        </p:txBody>
      </p:sp>
      <p:sp>
        <p:nvSpPr>
          <p:cNvPr id="252"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The term </a:t>
            </a:r>
            <a:r>
              <a:rPr b="1" lang="en-US" sz="2400" spc="-1" strike="noStrike">
                <a:solidFill>
                  <a:srgbClr val="292934"/>
                </a:solidFill>
                <a:latin typeface="Roboto"/>
                <a:ea typeface="Roboto"/>
              </a:rPr>
              <a:t>public domain </a:t>
            </a:r>
            <a:r>
              <a:rPr b="0" lang="en-US" sz="2400" spc="-1" strike="noStrike">
                <a:solidFill>
                  <a:srgbClr val="292934"/>
                </a:solidFill>
                <a:latin typeface="Roboto"/>
                <a:ea typeface="Roboto"/>
              </a:rPr>
              <a:t>refers to software not protected by law and therefore usable by the public without requiring a license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Developers may include a </a:t>
            </a:r>
            <a:r>
              <a:rPr b="0" i="1" lang="en-US" sz="2400" spc="-1" strike="noStrike">
                <a:solidFill>
                  <a:srgbClr val="292934"/>
                </a:solidFill>
                <a:latin typeface="Roboto"/>
                <a:ea typeface="Roboto"/>
              </a:rPr>
              <a:t>public domain declaration</a:t>
            </a:r>
            <a:r>
              <a:rPr b="0" lang="en-US" sz="2400" spc="-1" strike="noStrike">
                <a:solidFill>
                  <a:srgbClr val="292934"/>
                </a:solidFill>
                <a:latin typeface="Roboto"/>
                <a:ea typeface="Roboto"/>
              </a:rPr>
              <a:t> with their software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E.g., “All of the code and documentation in this software has been dedicated to the public domain by the authors.”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public domain declaration is not the same as a FOSS license</a:t>
            </a:r>
            <a:endParaRPr b="0" lang="en-US" sz="2000" spc="-1" strike="noStrike">
              <a:solidFill>
                <a:srgbClr val="000000"/>
              </a:solidFill>
              <a:latin typeface="Arial"/>
            </a:endParaRPr>
          </a:p>
          <a:p>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What is the OpenChain Curriculum?</a:t>
            </a:r>
            <a:endParaRPr b="0" lang="en-US" sz="4000" spc="-1" strike="noStrike">
              <a:solidFill>
                <a:srgbClr val="000000"/>
              </a:solidFill>
              <a:latin typeface="Arial"/>
            </a:endParaRPr>
          </a:p>
        </p:txBody>
      </p:sp>
      <p:sp>
        <p:nvSpPr>
          <p:cNvPr id="217" name="TextShape 2"/>
          <p:cNvSpPr txBox="1"/>
          <p:nvPr/>
        </p:nvSpPr>
        <p:spPr>
          <a:xfrm>
            <a:off x="623160" y="1600200"/>
            <a:ext cx="10945440" cy="495252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The OpenChain Project helps to identify and share the core components</a:t>
            </a:r>
            <a:br/>
            <a:r>
              <a:rPr b="0" lang="en-US" sz="2400" spc="-1" strike="noStrike">
                <a:solidFill>
                  <a:srgbClr val="292934"/>
                </a:solidFill>
                <a:latin typeface="Roboto"/>
                <a:ea typeface="Roboto"/>
              </a:rPr>
              <a:t>of a Free and Open Source Software (FOSS) compliance program.</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core of the OpenChain Project is the </a:t>
            </a:r>
            <a:r>
              <a:rPr b="1" lang="en-US" sz="2400" spc="-1" strike="noStrike">
                <a:solidFill>
                  <a:srgbClr val="292934"/>
                </a:solidFill>
                <a:latin typeface="Roboto"/>
                <a:ea typeface="Roboto"/>
              </a:rPr>
              <a:t>Specification</a:t>
            </a:r>
            <a:r>
              <a:rPr b="0" lang="en-US" sz="2400" spc="-1" strike="noStrike">
                <a:solidFill>
                  <a:srgbClr val="292934"/>
                </a:solidFill>
                <a:latin typeface="Roboto"/>
                <a:ea typeface="Roboto"/>
              </a:rPr>
              <a:t>. This identifies and publishes the core requirements a FOSS compliance program should satisfy.</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OpenChain </a:t>
            </a:r>
            <a:r>
              <a:rPr b="1" lang="en-US" sz="2400" spc="-1" strike="noStrike">
                <a:solidFill>
                  <a:srgbClr val="292934"/>
                </a:solidFill>
                <a:latin typeface="Roboto"/>
                <a:ea typeface="Roboto"/>
              </a:rPr>
              <a:t>Curriculum</a:t>
            </a:r>
            <a:r>
              <a:rPr b="0" lang="en-US" sz="2400" spc="-1" strike="noStrike">
                <a:solidFill>
                  <a:srgbClr val="292934"/>
                </a:solidFill>
                <a:latin typeface="Roboto"/>
                <a:ea typeface="Roboto"/>
              </a:rPr>
              <a:t> supports the Specification by providing</a:t>
            </a:r>
            <a:br/>
            <a:r>
              <a:rPr b="0" lang="en-US" sz="2400" spc="-1" strike="noStrike">
                <a:solidFill>
                  <a:srgbClr val="292934"/>
                </a:solidFill>
                <a:latin typeface="Roboto"/>
                <a:ea typeface="Roboto"/>
              </a:rPr>
              <a:t>freely available training material.</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These slides help companies satisfy the requirements of the Specification Section 1.2. They can also be used for general compliance training.</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algn="ctr">
              <a:lnSpc>
                <a:spcPct val="100000"/>
              </a:lnSpc>
              <a:spcBef>
                <a:spcPts val="479"/>
              </a:spcBef>
            </a:pPr>
            <a:r>
              <a:rPr b="0" lang="en-US" sz="2400" spc="-1" strike="noStrike">
                <a:solidFill>
                  <a:srgbClr val="292934"/>
                </a:solidFill>
                <a:latin typeface="Roboto"/>
                <a:ea typeface="Roboto"/>
              </a:rPr>
              <a:t>Learn more at: </a:t>
            </a:r>
            <a:r>
              <a:rPr b="0" lang="en-US" sz="2400" spc="-1" strike="noStrike">
                <a:solidFill>
                  <a:srgbClr val="292934"/>
                </a:solidFill>
                <a:latin typeface="Roboto Mono"/>
                <a:ea typeface="Roboto Mono"/>
              </a:rPr>
              <a:t>https://www.openchainproject.org</a:t>
            </a:r>
            <a:endParaRPr b="0" lang="en-US" sz="2400" spc="-1" strike="noStrike">
              <a:solidFill>
                <a:srgbClr val="000000"/>
              </a:solidFill>
              <a:latin typeface="Arial"/>
            </a:endParaRPr>
          </a:p>
          <a:p>
            <a:endParaRPr b="0" lang="en-US" sz="2400" spc="-1" strike="noStrike">
              <a:solidFill>
                <a:srgbClr val="000000"/>
              </a:solid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 Compatibility</a:t>
            </a:r>
            <a:endParaRPr b="0" lang="en-US" sz="4000" spc="-1" strike="noStrike">
              <a:solidFill>
                <a:srgbClr val="000000"/>
              </a:solidFill>
              <a:latin typeface="Arial"/>
            </a:endParaRPr>
          </a:p>
        </p:txBody>
      </p:sp>
      <p:sp>
        <p:nvSpPr>
          <p:cNvPr id="254" name="TextShape 2"/>
          <p:cNvSpPr txBox="1"/>
          <p:nvPr/>
        </p:nvSpPr>
        <p:spPr>
          <a:xfrm>
            <a:off x="556920" y="1481760"/>
            <a:ext cx="10796400" cy="51760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License compatibility is the process of ensuring that license terms do not conflict.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b="0" lang="en-US" sz="24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GPL-2.0 and EPL-1.0 each extend their obligations to “derivative works” which are distributed. </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If a GPL-2.0 module is combined with an EPL-1.0 module and the merged module is distributed, that module must </a:t>
            </a:r>
            <a:endParaRPr b="0" lang="en-US" sz="1800" spc="-1" strike="noStrike">
              <a:solidFill>
                <a:srgbClr val="000000"/>
              </a:solidFill>
              <a:latin typeface="Arial"/>
            </a:endParaRPr>
          </a:p>
          <a:p>
            <a:pPr lvl="2" marL="731520" indent="-185040">
              <a:lnSpc>
                <a:spcPct val="100000"/>
              </a:lnSpc>
              <a:spcBef>
                <a:spcPts val="320"/>
              </a:spcBef>
              <a:buClr>
                <a:srgbClr val="93a299"/>
              </a:buClr>
              <a:buSzPct val="90000"/>
              <a:buFont typeface="Arial"/>
              <a:buChar char="•"/>
            </a:pPr>
            <a:r>
              <a:rPr b="0" lang="en-US" sz="1600" spc="-1" strike="noStrike">
                <a:solidFill>
                  <a:srgbClr val="292934"/>
                </a:solidFill>
                <a:latin typeface="Roboto"/>
                <a:ea typeface="Roboto"/>
              </a:rPr>
              <a:t>(according to GPL-2.0) be distributed under GPL-2.0 only, and</a:t>
            </a:r>
            <a:endParaRPr b="0" lang="en-US" sz="1600" spc="-1" strike="noStrike">
              <a:solidFill>
                <a:srgbClr val="000000"/>
              </a:solidFill>
              <a:latin typeface="Arial"/>
            </a:endParaRPr>
          </a:p>
          <a:p>
            <a:pPr lvl="2" marL="731520" indent="-185040">
              <a:lnSpc>
                <a:spcPct val="100000"/>
              </a:lnSpc>
              <a:spcBef>
                <a:spcPts val="320"/>
              </a:spcBef>
              <a:buClr>
                <a:srgbClr val="93a299"/>
              </a:buClr>
              <a:buSzPct val="90000"/>
              <a:buFont typeface="Arial"/>
              <a:buChar char="•"/>
            </a:pPr>
            <a:r>
              <a:rPr b="0" lang="en-US" sz="1600" spc="-1" strike="noStrike">
                <a:solidFill>
                  <a:srgbClr val="292934"/>
                </a:solidFill>
                <a:latin typeface="Roboto"/>
                <a:ea typeface="Roboto"/>
              </a:rPr>
              <a:t>(according to EPL-1.0) under EPL-1.0 only. </a:t>
            </a:r>
            <a:endParaRPr b="0" lang="en-US" sz="1600" spc="-1" strike="noStrike">
              <a:solidFill>
                <a:srgbClr val="000000"/>
              </a:solidFill>
              <a:latin typeface="Arial"/>
            </a:endParaRPr>
          </a:p>
          <a:p>
            <a:pPr lvl="1" marL="457200" indent="-190080">
              <a:spcBef>
                <a:spcPts val="1134"/>
              </a:spcBef>
              <a:buClr>
                <a:srgbClr val="93a299"/>
              </a:buClr>
              <a:buSzPct val="85000"/>
              <a:buFont typeface="Arial"/>
              <a:buChar char="•"/>
            </a:pPr>
            <a:r>
              <a:rPr b="0" lang="en-US" sz="1600" spc="-1" strike="noStrike">
                <a:solidFill>
                  <a:srgbClr val="292934"/>
                </a:solidFill>
                <a:latin typeface="Roboto"/>
                <a:ea typeface="Roboto"/>
              </a:rPr>
              <a:t>The distributor cannot satisfy both conditions at once so the module may not be distributed. </a:t>
            </a:r>
            <a:endParaRPr b="0" lang="en-US" sz="1600" spc="-1" strike="noStrike">
              <a:solidFill>
                <a:srgbClr val="000000"/>
              </a:solidFill>
              <a:latin typeface="Arial"/>
            </a:endParaRPr>
          </a:p>
          <a:p>
            <a:pPr lvl="1" marL="457200" indent="-190080">
              <a:spcBef>
                <a:spcPts val="1134"/>
              </a:spcBef>
              <a:buClr>
                <a:srgbClr val="93a299"/>
              </a:buClr>
              <a:buSzPct val="85000"/>
              <a:buFont typeface="Arial"/>
              <a:buChar char="•"/>
            </a:pPr>
            <a:r>
              <a:rPr b="0" lang="en-US" sz="1600" spc="-1" strike="noStrike">
                <a:solidFill>
                  <a:srgbClr val="292934"/>
                </a:solidFill>
                <a:latin typeface="Roboto"/>
                <a:ea typeface="Roboto"/>
              </a:rPr>
              <a:t>This is an example of </a:t>
            </a:r>
            <a:r>
              <a:rPr b="0" i="1" lang="en-US" sz="1600" spc="-1" strike="noStrike">
                <a:solidFill>
                  <a:srgbClr val="292934"/>
                </a:solidFill>
                <a:latin typeface="Roboto"/>
                <a:ea typeface="Roboto"/>
              </a:rPr>
              <a:t>license incompatibility.</a:t>
            </a:r>
            <a:endParaRPr b="0" lang="en-US" sz="1600" spc="-1" strike="noStrike">
              <a:solidFill>
                <a:srgbClr val="000000"/>
              </a:solidFill>
              <a:latin typeface="Arial"/>
            </a:endParaRPr>
          </a:p>
          <a:p>
            <a:pPr>
              <a:lnSpc>
                <a:spcPct val="100000"/>
              </a:lnSpc>
              <a:spcBef>
                <a:spcPts val="400"/>
              </a:spcBef>
            </a:pPr>
            <a:endParaRPr b="0" lang="en-US" sz="1600" spc="-1" strike="noStrike">
              <a:solidFill>
                <a:srgbClr val="000000"/>
              </a:solidFill>
              <a:latin typeface="Arial"/>
            </a:endParaRPr>
          </a:p>
          <a:p>
            <a:pPr>
              <a:lnSpc>
                <a:spcPct val="100000"/>
              </a:lnSpc>
              <a:spcBef>
                <a:spcPts val="400"/>
              </a:spcBef>
            </a:pPr>
            <a:r>
              <a:rPr b="0" lang="en-US" sz="2000" spc="-1" strike="noStrike">
                <a:solidFill>
                  <a:srgbClr val="292934"/>
                </a:solidFill>
                <a:latin typeface="Roboto Condensed"/>
                <a:ea typeface="Roboto Condensed"/>
              </a:rPr>
              <a:t>The definition of “derivative work” is subject to different views in the FOSS community and</a:t>
            </a:r>
            <a:br/>
            <a:r>
              <a:rPr b="0" lang="en-US" sz="2000" spc="-1" strike="noStrike">
                <a:solidFill>
                  <a:srgbClr val="292934"/>
                </a:solidFill>
                <a:latin typeface="Roboto Condensed"/>
                <a:ea typeface="Roboto Condensed"/>
              </a:rPr>
              <a:t>its interpretation in law is likely to vary from jurisdiction to jurisdiction.</a:t>
            </a:r>
            <a:endParaRPr b="0" lang="en-US" sz="2000" spc="-1" strike="noStrike">
              <a:solidFill>
                <a:srgbClr val="000000"/>
              </a:solid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Notices</a:t>
            </a:r>
            <a:endParaRPr b="0" lang="en-US" sz="4000" spc="-1" strike="noStrike">
              <a:solidFill>
                <a:srgbClr val="000000"/>
              </a:solidFill>
              <a:latin typeface="Arial"/>
            </a:endParaRPr>
          </a:p>
        </p:txBody>
      </p:sp>
      <p:sp>
        <p:nvSpPr>
          <p:cNvPr id="256" name="TextShape 2"/>
          <p:cNvSpPr txBox="1"/>
          <p:nvPr/>
        </p:nvSpPr>
        <p:spPr>
          <a:xfrm>
            <a:off x="556920" y="1481760"/>
            <a:ext cx="11450880" cy="5375880"/>
          </a:xfrm>
          <a:prstGeom prst="rect">
            <a:avLst/>
          </a:prstGeom>
          <a:noFill/>
          <a:ln>
            <a:noFill/>
          </a:ln>
        </p:spPr>
        <p:txBody>
          <a:bodyPr/>
          <a:p>
            <a:pPr>
              <a:lnSpc>
                <a:spcPct val="100000"/>
              </a:lnSpc>
            </a:pPr>
            <a:r>
              <a:rPr b="0" lang="en-US" sz="2400" spc="-1" strike="noStrike">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Copyright notice </a:t>
            </a:r>
            <a:r>
              <a:rPr b="0" lang="en-US" sz="2400" spc="-1" strike="noStrike">
                <a:solidFill>
                  <a:srgbClr val="292934"/>
                </a:solidFill>
                <a:latin typeface="Roboto"/>
                <a:ea typeface="Roboto"/>
              </a:rPr>
              <a:t>– an identifier placed on copies of the work to inform the world of copyright ownership. </a:t>
            </a:r>
            <a:r>
              <a:rPr b="0" lang="en-US" sz="2400" spc="-1" strike="noStrike">
                <a:solidFill>
                  <a:srgbClr val="000000"/>
                </a:solidFill>
                <a:latin typeface="Roboto"/>
                <a:ea typeface="Roboto"/>
              </a:rPr>
              <a:t>Example: </a:t>
            </a:r>
            <a:r>
              <a:rPr b="0" lang="en-US" sz="2000" spc="-1" strike="noStrike">
                <a:solidFill>
                  <a:srgbClr val="292934"/>
                </a:solidFill>
                <a:latin typeface="Roboto Mono"/>
                <a:ea typeface="Roboto Mono"/>
              </a:rPr>
              <a:t>Copyright © A. Person (2016) </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License notice</a:t>
            </a:r>
            <a:r>
              <a:rPr b="0" lang="en-US" sz="2400" spc="-1" strike="noStrike">
                <a:solidFill>
                  <a:srgbClr val="292934"/>
                </a:solidFill>
                <a:latin typeface="Roboto"/>
                <a:ea typeface="Roboto"/>
              </a:rPr>
              <a:t> – a notice that specifies and acknowledges the license terms and conditions of the FOSS included in the product.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Attribution notice </a:t>
            </a:r>
            <a:r>
              <a:rPr b="0" lang="en-US" sz="2400" spc="-1" strike="noStrike">
                <a:solidFill>
                  <a:srgbClr val="292934"/>
                </a:solidFill>
                <a:latin typeface="Roboto"/>
                <a:ea typeface="Roboto"/>
              </a:rPr>
              <a:t>– a notice included in the product release that acknowledges the identity of the original authors and / or sponsors of the FOSS included in the product.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Modification notice </a:t>
            </a:r>
            <a:r>
              <a:rPr b="0" lang="en-US" sz="2400" spc="-1" strike="noStrike">
                <a:solidFill>
                  <a:srgbClr val="292934"/>
                </a:solidFill>
                <a:latin typeface="Roboto"/>
                <a:ea typeface="Roboto"/>
              </a:rPr>
              <a:t>– a notice that you have made modifications to the source code of a file, such as adding your copyright notice to the top of the file. </a:t>
            </a:r>
            <a:endParaRPr b="0" lang="en-US" sz="2400" spc="-1" strike="noStrike">
              <a:solidFill>
                <a:srgbClr val="000000"/>
              </a:solid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Multi-Licensing</a:t>
            </a:r>
            <a:endParaRPr b="0" lang="en-US" sz="4000" spc="-1" strike="noStrike">
              <a:solidFill>
                <a:srgbClr val="000000"/>
              </a:solidFill>
              <a:latin typeface="Arial"/>
            </a:endParaRPr>
          </a:p>
        </p:txBody>
      </p:sp>
      <p:sp>
        <p:nvSpPr>
          <p:cNvPr id="258" name="TextShape 2"/>
          <p:cNvSpPr txBox="1"/>
          <p:nvPr/>
        </p:nvSpPr>
        <p:spPr>
          <a:xfrm>
            <a:off x="556920" y="1481760"/>
            <a:ext cx="11450880" cy="51364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Multi-licensing refers to the practice of distributing software under two or more different sets of terms and conditions simultaneously</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E.g., when software is “dual licensed,” the copyright owner gives each recipient the choice of two licenses</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Note: This should not be confused for situations in which a licensor imposes more than one license, and you must comply with </a:t>
            </a:r>
            <a:r>
              <a:rPr b="0" i="1" lang="en-US" sz="2400" spc="-1" strike="noStrike">
                <a:solidFill>
                  <a:srgbClr val="292934"/>
                </a:solidFill>
                <a:latin typeface="Roboto"/>
                <a:ea typeface="Roboto"/>
              </a:rPr>
              <a:t>all</a:t>
            </a:r>
            <a:r>
              <a:rPr b="0" lang="en-US" sz="2400" spc="-1" strike="noStrike">
                <a:solidFill>
                  <a:srgbClr val="292934"/>
                </a:solidFill>
                <a:latin typeface="Roboto"/>
                <a:ea typeface="Roboto"/>
              </a:rPr>
              <a:t> of them</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260" name="TextShape 2"/>
          <p:cNvSpPr txBox="1"/>
          <p:nvPr/>
        </p:nvSpPr>
        <p:spPr>
          <a:xfrm>
            <a:off x="556920" y="1481760"/>
            <a:ext cx="11450880" cy="537588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is a FOSS license?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are typical obligations of a permissive FOSS license?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Name some permissive FOSS licenses.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does license reciprocity mean?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Name some copyleft-style licenses.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needs to be distributed for code used under a copyleft license?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Are Freeware and Shareware software considered FOSS?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a multi-license?</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information may you find in FOSS Notices, and how may the notices be used? </a:t>
            </a:r>
            <a:endParaRPr b="0" lang="en-US" sz="2400" spc="-1" strike="noStrike">
              <a:solidFill>
                <a:srgbClr val="000000"/>
              </a:solid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3</a:t>
            </a:r>
            <a:endParaRPr b="0" lang="en-US" sz="3200" spc="-1" strike="noStrike">
              <a:solidFill>
                <a:srgbClr val="000000"/>
              </a:solidFill>
              <a:latin typeface="Arial"/>
            </a:endParaRPr>
          </a:p>
        </p:txBody>
      </p:sp>
      <p:sp>
        <p:nvSpPr>
          <p:cNvPr id="262"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Introduction to FOSS Compliance</a:t>
            </a:r>
            <a:endParaRPr b="0" lang="en-US" sz="4800" spc="-1" strike="noStrike">
              <a:solidFill>
                <a:srgbClr val="000000"/>
              </a:solid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Compliance Goals</a:t>
            </a:r>
            <a:endParaRPr b="0" lang="en-US" sz="4000" spc="-1" strike="noStrike">
              <a:solidFill>
                <a:srgbClr val="000000"/>
              </a:solidFill>
              <a:latin typeface="Arial"/>
            </a:endParaRPr>
          </a:p>
        </p:txBody>
      </p:sp>
      <p:sp>
        <p:nvSpPr>
          <p:cNvPr id="264"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1" lang="en-US" sz="2400" spc="-1" strike="noStrike">
                <a:solidFill>
                  <a:srgbClr val="292934"/>
                </a:solidFill>
                <a:latin typeface="Roboto"/>
                <a:ea typeface="Roboto"/>
              </a:rPr>
              <a:t>Know your obligations. </a:t>
            </a:r>
            <a:r>
              <a:rPr b="0" lang="en-US" sz="2400" spc="-1" strike="noStrike">
                <a:solidFill>
                  <a:srgbClr val="292934"/>
                </a:solidFill>
                <a:latin typeface="Roboto"/>
                <a:ea typeface="Roboto"/>
              </a:rPr>
              <a:t>You should have a process for identifying and tracking FOSS components that are present in your software</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1" lang="en-US" sz="2400" spc="-1" strike="noStrike">
                <a:solidFill>
                  <a:srgbClr val="292934"/>
                </a:solidFill>
                <a:latin typeface="Roboto"/>
                <a:ea typeface="Roboto"/>
              </a:rPr>
              <a:t>Satisfy license obligations. </a:t>
            </a:r>
            <a:r>
              <a:rPr b="0" lang="en-US" sz="2400" spc="-1" strike="noStrike">
                <a:solidFill>
                  <a:srgbClr val="292934"/>
                </a:solidFill>
                <a:latin typeface="Roboto"/>
                <a:ea typeface="Roboto"/>
              </a:rPr>
              <a:t>Your process should be capable of handling FOSS license obligations that arise from your organization’s business practices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What Compliance Obligations Must Be Satisfied?</a:t>
            </a:r>
            <a:endParaRPr b="0" lang="en-US" sz="4000" spc="-1" strike="noStrike">
              <a:solidFill>
                <a:srgbClr val="000000"/>
              </a:solidFill>
              <a:latin typeface="Arial"/>
            </a:endParaRPr>
          </a:p>
        </p:txBody>
      </p:sp>
      <p:sp>
        <p:nvSpPr>
          <p:cNvPr id="266"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Depending on the FOSS license(s) involved, your compliance obligations may consist of:</a:t>
            </a:r>
            <a:endParaRPr b="0" lang="en-US" sz="24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1" lang="en-US" sz="2000" spc="-1" strike="noStrike">
                <a:solidFill>
                  <a:srgbClr val="292934"/>
                </a:solidFill>
                <a:latin typeface="Roboto"/>
                <a:ea typeface="Roboto"/>
              </a:rPr>
              <a:t>Attribution and Notices.</a:t>
            </a:r>
            <a:r>
              <a:rPr b="0" lang="en-US" sz="2000" spc="-1" strike="noStrike">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1" lang="en-US" sz="2000" spc="-1" strike="noStrike">
                <a:solidFill>
                  <a:srgbClr val="292934"/>
                </a:solidFill>
                <a:latin typeface="Roboto"/>
                <a:ea typeface="Roboto"/>
              </a:rPr>
              <a:t>Source code availability. </a:t>
            </a:r>
            <a:r>
              <a:rPr b="0" lang="en-US" sz="2000" spc="-1" strike="noStrike">
                <a:solidFill>
                  <a:srgbClr val="292934"/>
                </a:solidFill>
                <a:latin typeface="Roboto"/>
                <a:ea typeface="Roboto"/>
              </a:rPr>
              <a:t>You may need to provide source code for the FOSS software, for modifications you make, for combined or linked software, and scripts that control the build process.</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1" lang="en-US" sz="2000" spc="-1" strike="noStrike">
                <a:solidFill>
                  <a:srgbClr val="292934"/>
                </a:solidFill>
                <a:latin typeface="Roboto"/>
                <a:ea typeface="Roboto"/>
              </a:rPr>
              <a:t>Reciprocity. </a:t>
            </a:r>
            <a:r>
              <a:rPr b="0" lang="en-US" sz="2000" spc="-1" strike="noStrike">
                <a:solidFill>
                  <a:srgbClr val="292934"/>
                </a:solidFill>
                <a:latin typeface="Roboto"/>
                <a:ea typeface="Roboto"/>
              </a:rPr>
              <a:t>You may need to maintain modified versions or derivative works under the same license that governs the FOSS component.</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1" lang="en-US" sz="2000" spc="-1" strike="noStrike">
                <a:solidFill>
                  <a:srgbClr val="292934"/>
                </a:solidFill>
                <a:latin typeface="Roboto"/>
                <a:ea typeface="Roboto"/>
              </a:rPr>
              <a:t>Other terms. </a:t>
            </a:r>
            <a:r>
              <a:rPr b="0" lang="en-US" sz="2000" spc="-1" strike="noStrike">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b="0" lang="en-US" sz="2000" spc="-1" strike="noStrike">
              <a:solidFill>
                <a:srgbClr val="000000"/>
              </a:solid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Compliance Issues: Distribution</a:t>
            </a:r>
            <a:endParaRPr b="0" lang="en-US" sz="4000" spc="-1" strike="noStrike">
              <a:solidFill>
                <a:srgbClr val="000000"/>
              </a:solidFill>
              <a:latin typeface="Arial"/>
            </a:endParaRPr>
          </a:p>
        </p:txBody>
      </p:sp>
      <p:sp>
        <p:nvSpPr>
          <p:cNvPr id="268" name="TextShape 2"/>
          <p:cNvSpPr txBox="1"/>
          <p:nvPr/>
        </p:nvSpPr>
        <p:spPr>
          <a:xfrm>
            <a:off x="838080" y="1564920"/>
            <a:ext cx="10515240" cy="488700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Dissemination of material to an outside entity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Applications downloaded to a user’s machine or mobile device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JavaScript, web client, or other code that is downloaded to the user’s machine </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For some FOSS licenses, access via a computer network can be</a:t>
            </a:r>
            <a:br/>
            <a:r>
              <a:rPr b="0" lang="en-US" sz="2400" spc="-1" strike="noStrike">
                <a:solidFill>
                  <a:srgbClr val="292934"/>
                </a:solidFill>
                <a:latin typeface="Roboto"/>
                <a:ea typeface="Roboto"/>
              </a:rPr>
              <a:t>a “trigger” event</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Compliance Issues: Modification</a:t>
            </a:r>
            <a:endParaRPr b="0" lang="en-US" sz="4000" spc="-1" strike="noStrike">
              <a:solidFill>
                <a:srgbClr val="000000"/>
              </a:solidFill>
              <a:latin typeface="Arial"/>
            </a:endParaRPr>
          </a:p>
        </p:txBody>
      </p:sp>
      <p:sp>
        <p:nvSpPr>
          <p:cNvPr id="270"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Changes to the existing program (e.g., additions, deletions of code in a file, combining components together)</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Under some FOSS licenses, modifications may cause additional obligations upon distribution, such as:</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Providing notice of modification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Providing accompanying source code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Licensing modifications under the same license that governs the FOSS component</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Compliance Program</a:t>
            </a:r>
            <a:endParaRPr b="0" lang="en-US" sz="4000" spc="-1" strike="noStrike">
              <a:solidFill>
                <a:srgbClr val="000000"/>
              </a:solidFill>
              <a:latin typeface="Arial"/>
            </a:endParaRPr>
          </a:p>
        </p:txBody>
      </p:sp>
      <p:sp>
        <p:nvSpPr>
          <p:cNvPr id="272"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Organizations that have been successful at FOSS compliance have created their own</a:t>
            </a:r>
            <a:r>
              <a:rPr b="0" i="1" lang="en-US" sz="2400" spc="-1" strike="noStrike">
                <a:solidFill>
                  <a:srgbClr val="292934"/>
                </a:solidFill>
                <a:latin typeface="Roboto"/>
                <a:ea typeface="Roboto"/>
              </a:rPr>
              <a:t> FOSS Compliance Programs</a:t>
            </a:r>
            <a:r>
              <a:rPr b="0" lang="en-US" sz="2400" spc="-1" strike="noStrike">
                <a:solidFill>
                  <a:srgbClr val="292934"/>
                </a:solidFill>
                <a:latin typeface="Roboto"/>
                <a:ea typeface="Roboto"/>
              </a:rPr>
              <a:t> (consisting of policies, processes, training and tools) to:</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Facilitate effective usage of FOSS in their products (commercial or otherwise)</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Respect FOSS developer/owner rights and comply with license obligations</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Contribute to and participate in FOSS communities</a:t>
            </a:r>
            <a:endParaRPr b="0" lang="en-US" sz="2400" spc="-1" strike="noStrike">
              <a:solidFill>
                <a:srgbClr val="000000"/>
              </a:solid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Contents</a:t>
            </a:r>
            <a:endParaRPr b="0" lang="en-US" sz="4000" spc="-1" strike="noStrike">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p>
            <a:pPr marL="514440" indent="-514080">
              <a:lnSpc>
                <a:spcPct val="100000"/>
              </a:lnSpc>
              <a:buClr>
                <a:srgbClr val="93a299"/>
              </a:buClr>
              <a:buSzPct val="85000"/>
              <a:buFont typeface="StarSymbol"/>
              <a:buAutoNum type="arabicPeriod"/>
            </a:pPr>
            <a:r>
              <a:rPr b="0" lang="en-US" sz="2800" spc="-1" strike="noStrike">
                <a:solidFill>
                  <a:srgbClr val="292934"/>
                </a:solidFill>
                <a:latin typeface="Roboto"/>
                <a:ea typeface="Roboto"/>
              </a:rPr>
              <a:t>What is Intellectual Property?</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b="0" lang="en-US" sz="2800" spc="-1" strike="noStrike">
                <a:solidFill>
                  <a:srgbClr val="292934"/>
                </a:solidFill>
                <a:latin typeface="Roboto"/>
                <a:ea typeface="Roboto"/>
              </a:rPr>
              <a:t>Introduction to FOSS Licenses</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b="0" lang="en-US" sz="2800" spc="-1" strike="noStrike">
                <a:solidFill>
                  <a:srgbClr val="292934"/>
                </a:solidFill>
                <a:latin typeface="Roboto"/>
                <a:ea typeface="Roboto"/>
              </a:rPr>
              <a:t>Introduction to FOSS Compliance</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b="0" lang="en-US" sz="2800" spc="-1" strike="noStrike">
                <a:solidFill>
                  <a:srgbClr val="292934"/>
                </a:solidFill>
                <a:latin typeface="Roboto"/>
                <a:ea typeface="Roboto"/>
              </a:rPr>
              <a:t>Key Software Concepts</a:t>
            </a:r>
            <a:br/>
            <a:r>
              <a:rPr b="0" lang="en-US" sz="2800" spc="-1" strike="noStrike">
                <a:solidFill>
                  <a:srgbClr val="292934"/>
                </a:solidFill>
                <a:latin typeface="Roboto"/>
                <a:ea typeface="Roboto"/>
              </a:rPr>
              <a:t>for FOSS Review</a:t>
            </a:r>
            <a:endParaRPr b="0" lang="en-US" sz="2800" spc="-1" strike="noStrike">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p>
            <a:pPr marL="514440" indent="-514080">
              <a:lnSpc>
                <a:spcPct val="100000"/>
              </a:lnSpc>
              <a:buClr>
                <a:srgbClr val="93a299"/>
              </a:buClr>
              <a:buSzPct val="85000"/>
              <a:buFont typeface="StarSymbol"/>
              <a:buAutoNum type="arabicPeriod" startAt="5"/>
            </a:pPr>
            <a:r>
              <a:rPr b="0" lang="en-US" sz="2800" spc="-1" strike="noStrike">
                <a:solidFill>
                  <a:srgbClr val="292934"/>
                </a:solidFill>
                <a:latin typeface="Roboto"/>
                <a:ea typeface="Roboto"/>
              </a:rPr>
              <a:t>Running a FOSS Review</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b="0" lang="en-US" sz="2800" spc="-1" strike="noStrike">
                <a:solidFill>
                  <a:srgbClr val="292934"/>
                </a:solidFill>
                <a:latin typeface="Roboto"/>
                <a:ea typeface="Roboto"/>
              </a:rPr>
              <a:t>End to End Compliance Management</a:t>
            </a:r>
            <a:br/>
            <a:r>
              <a:rPr b="0" lang="en-US" sz="2800" spc="-1" strike="noStrike">
                <a:solidFill>
                  <a:srgbClr val="292934"/>
                </a:solidFill>
                <a:latin typeface="Roboto"/>
                <a:ea typeface="Roboto"/>
              </a:rPr>
              <a:t>(Example Process)</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b="0" lang="en-US" sz="2800" spc="-1" strike="noStrike">
                <a:solidFill>
                  <a:srgbClr val="292934"/>
                </a:solidFill>
                <a:latin typeface="Roboto"/>
                <a:ea typeface="Roboto"/>
              </a:rPr>
              <a:t>Avoiding Compliance Pitfalls</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b="0" lang="en-US" sz="2800" spc="-1" strike="noStrike">
                <a:solidFill>
                  <a:srgbClr val="292934"/>
                </a:solidFill>
                <a:latin typeface="Roboto"/>
                <a:ea typeface="Roboto"/>
              </a:rPr>
              <a:t>Developer Guidelines</a:t>
            </a:r>
            <a:endParaRPr b="0" lang="en-US" sz="2800" spc="-1" strike="noStrike">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b="0" lang="en-US" sz="2800" spc="-1" strike="noStrike">
                <a:solidFill>
                  <a:srgbClr val="292934"/>
                </a:solidFill>
                <a:latin typeface="Roboto"/>
                <a:ea typeface="Roboto"/>
              </a:rPr>
              <a:t>Tools Use Cases</a:t>
            </a:r>
            <a:endParaRPr b="0" lang="en-US" sz="2800" spc="-1" strike="noStrike">
              <a:solidFill>
                <a:srgbClr val="000000"/>
              </a:solid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Implementing Compliance Practices</a:t>
            </a:r>
            <a:endParaRPr b="0" lang="en-US" sz="4000" spc="-1" strike="noStrike">
              <a:solidFill>
                <a:srgbClr val="000000"/>
              </a:solidFill>
              <a:latin typeface="Arial"/>
            </a:endParaRPr>
          </a:p>
        </p:txBody>
      </p:sp>
      <p:sp>
        <p:nvSpPr>
          <p:cNvPr id="274" name="TextShape 2"/>
          <p:cNvSpPr txBox="1"/>
          <p:nvPr/>
        </p:nvSpPr>
        <p:spPr>
          <a:xfrm>
            <a:off x="609480" y="1608120"/>
            <a:ext cx="10972440" cy="4876560"/>
          </a:xfrm>
          <a:prstGeom prst="rect">
            <a:avLst/>
          </a:prstGeom>
          <a:noFill/>
          <a:ln>
            <a:noFill/>
          </a:ln>
        </p:spPr>
        <p:txBody>
          <a:bodyPr/>
          <a:p>
            <a:pPr>
              <a:lnSpc>
                <a:spcPct val="130000"/>
              </a:lnSpc>
            </a:pPr>
            <a:r>
              <a:rPr b="0" lang="en-US" sz="2400" spc="-1" strike="noStrike">
                <a:solidFill>
                  <a:srgbClr val="292934"/>
                </a:solidFill>
                <a:latin typeface="Roboto"/>
                <a:ea typeface="Roboto"/>
              </a:rPr>
              <a:t>Prepare business processes and sufficient staff to handle:</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Identification of the origin and license of all internal and external software</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Tracking FOSS software within the development process</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Performing FOSS review and identifying license obligations</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Fulfillment of license obligations when product ships </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Oversight for FOSS Compliance Program, creation of policy, and compliance decisions</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Training</a:t>
            </a:r>
            <a:endParaRPr b="0" lang="en-US" sz="2400" spc="-1" strike="noStrike">
              <a:solidFill>
                <a:srgbClr val="000000"/>
              </a:solidFill>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Compliance Benefits</a:t>
            </a:r>
            <a:endParaRPr b="0" lang="en-US" sz="4000" spc="-1" strike="noStrike">
              <a:solidFill>
                <a:srgbClr val="000000"/>
              </a:solidFill>
              <a:latin typeface="Arial"/>
            </a:endParaRPr>
          </a:p>
        </p:txBody>
      </p:sp>
      <p:sp>
        <p:nvSpPr>
          <p:cNvPr id="276"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Benefits of a robust FOSS Compliance program include:</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Increased understanding of the benefits of FOSS and how it impacts your organization</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Increased understanding of the costs and risks associated with using FOSS </a:t>
            </a:r>
            <a:endParaRPr b="0" lang="en-US" sz="2400" spc="-1" strike="noStrike">
              <a:solidFill>
                <a:srgbClr val="000000"/>
              </a:solidFill>
              <a:latin typeface="Arial"/>
            </a:endParaRPr>
          </a:p>
          <a:p>
            <a:pPr marL="182880" indent="-182520">
              <a:lnSpc>
                <a:spcPct val="129000"/>
              </a:lnSpc>
              <a:spcBef>
                <a:spcPts val="479"/>
              </a:spcBef>
              <a:buClr>
                <a:srgbClr val="93a299"/>
              </a:buClr>
              <a:buSzPct val="85000"/>
              <a:buFont typeface="Arial"/>
              <a:buChar char="•"/>
            </a:pPr>
            <a:r>
              <a:rPr b="0" lang="en-US" sz="2400" spc="-1" strike="noStrike">
                <a:solidFill>
                  <a:srgbClr val="292934"/>
                </a:solidFill>
                <a:latin typeface="Roboto"/>
                <a:ea typeface="Roboto"/>
              </a:rPr>
              <a:t>Increased knowledge of available FOSS solutions</a:t>
            </a:r>
            <a:endParaRPr b="0" lang="en-US" sz="2400" spc="-1" strike="noStrike">
              <a:solidFill>
                <a:srgbClr val="000000"/>
              </a:solidFill>
              <a:latin typeface="Arial"/>
            </a:endParaRPr>
          </a:p>
          <a:p>
            <a:pPr marL="182880" indent="-182520">
              <a:lnSpc>
                <a:spcPct val="129000"/>
              </a:lnSpc>
              <a:spcBef>
                <a:spcPts val="479"/>
              </a:spcBef>
              <a:buClr>
                <a:srgbClr val="93a299"/>
              </a:buClr>
              <a:buSzPct val="85000"/>
              <a:buFont typeface="Arial"/>
              <a:buChar char="•"/>
            </a:pPr>
            <a:r>
              <a:rPr b="0" lang="en-US" sz="2400" spc="-1" strike="noStrike">
                <a:solidFill>
                  <a:srgbClr val="292934"/>
                </a:solidFill>
                <a:latin typeface="Roboto"/>
                <a:ea typeface="Roboto"/>
              </a:rPr>
              <a:t>Reduction and management of infringement risk, increased respect of FOSS developers/owners’ licensing choices</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Fostering relationships with the FOSS community and FOSS organizations</a:t>
            </a:r>
            <a:endParaRPr b="0" lang="en-US" sz="2400" spc="-1" strike="noStrike">
              <a:solidFill>
                <a:srgbClr val="000000"/>
              </a:solidFill>
              <a:latin typeface="Arial"/>
            </a:endParaRPr>
          </a:p>
          <a:p>
            <a:pPr marL="182880" indent="-182520">
              <a:lnSpc>
                <a:spcPct val="129000"/>
              </a:lnSpc>
              <a:spcBef>
                <a:spcPts val="479"/>
              </a:spcBef>
            </a:pPr>
            <a:endParaRPr b="0" lang="en-US" sz="2400" spc="-1" strike="noStrike">
              <a:solidFill>
                <a:srgbClr val="000000"/>
              </a:solidFill>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278" name="TextShape 2"/>
          <p:cNvSpPr txBox="1"/>
          <p:nvPr/>
        </p:nvSpPr>
        <p:spPr>
          <a:xfrm>
            <a:off x="609480" y="1608120"/>
            <a:ext cx="10972440" cy="4876560"/>
          </a:xfrm>
          <a:prstGeom prst="rect">
            <a:avLst/>
          </a:prstGeom>
          <a:noFill/>
          <a:ln>
            <a:noFill/>
          </a:ln>
        </p:spPr>
        <p:txBody>
          <a:bodyPr/>
          <a:p>
            <a:pPr marL="182880" indent="-182520">
              <a:lnSpc>
                <a:spcPct val="130000"/>
              </a:lnSpc>
              <a:buClr>
                <a:srgbClr val="93a299"/>
              </a:buClr>
              <a:buSzPct val="85000"/>
              <a:buFont typeface="Arial"/>
              <a:buChar char="•"/>
            </a:pPr>
            <a:r>
              <a:rPr b="0" lang="en-US" sz="2400" spc="-1" strike="noStrike">
                <a:solidFill>
                  <a:srgbClr val="292934"/>
                </a:solidFill>
                <a:latin typeface="Roboto"/>
                <a:ea typeface="Roboto"/>
              </a:rPr>
              <a:t>What does FOSS compliance mean?</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What are two main goals of a FOSS Compliance Program?</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List and describe important business practices of a FOSS Compliance Program.</a:t>
            </a:r>
            <a:endParaRPr b="0" lang="en-US" sz="2400" spc="-1" strike="noStrike">
              <a:solidFill>
                <a:srgbClr val="000000"/>
              </a:solidFill>
              <a:latin typeface="Arial"/>
            </a:endParaRPr>
          </a:p>
          <a:p>
            <a:pPr marL="182880" indent="-182520">
              <a:lnSpc>
                <a:spcPct val="130000"/>
              </a:lnSpc>
              <a:spcBef>
                <a:spcPts val="479"/>
              </a:spcBef>
              <a:buClr>
                <a:srgbClr val="93a299"/>
              </a:buClr>
              <a:buSzPct val="85000"/>
              <a:buFont typeface="Arial"/>
              <a:buChar char="•"/>
            </a:pPr>
            <a:r>
              <a:rPr b="0" lang="en-US" sz="2400" spc="-1" strike="noStrike">
                <a:solidFill>
                  <a:srgbClr val="292934"/>
                </a:solidFill>
                <a:latin typeface="Roboto"/>
                <a:ea typeface="Roboto"/>
              </a:rPr>
              <a:t>What are some benefits of a FOSS Compliance Program?</a:t>
            </a:r>
            <a:endParaRPr b="0" lang="en-US" sz="2400" spc="-1" strike="noStrike">
              <a:solidFill>
                <a:srgbClr val="000000"/>
              </a:solidFill>
              <a:latin typeface="Arial"/>
            </a:endParaRPr>
          </a:p>
          <a:p>
            <a:pPr>
              <a:lnSpc>
                <a:spcPct val="130000"/>
              </a:lnSpc>
              <a:spcBef>
                <a:spcPts val="479"/>
              </a:spcBef>
            </a:pPr>
            <a:endParaRPr b="0" lang="en-US" sz="2400" spc="-1" strike="noStrike">
              <a:solidFill>
                <a:srgbClr val="000000"/>
              </a:solid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4</a:t>
            </a:r>
            <a:endParaRPr b="0" lang="en-US" sz="3200" spc="-1" strike="noStrike">
              <a:solidFill>
                <a:srgbClr val="000000"/>
              </a:solidFill>
              <a:latin typeface="Arial"/>
            </a:endParaRPr>
          </a:p>
        </p:txBody>
      </p:sp>
      <p:sp>
        <p:nvSpPr>
          <p:cNvPr id="280" name="TextShape 2"/>
          <p:cNvSpPr txBox="1"/>
          <p:nvPr/>
        </p:nvSpPr>
        <p:spPr>
          <a:xfrm>
            <a:off x="963000" y="4626720"/>
            <a:ext cx="10362960" cy="1499760"/>
          </a:xfrm>
          <a:prstGeom prst="rect">
            <a:avLst/>
          </a:prstGeom>
          <a:noFill/>
          <a:ln>
            <a:noFill/>
          </a:ln>
        </p:spPr>
        <p:txBody>
          <a:bodyPr/>
          <a:p>
            <a:pPr>
              <a:lnSpc>
                <a:spcPct val="90000"/>
              </a:lnSpc>
            </a:pPr>
            <a:r>
              <a:rPr b="0" lang="en-US" sz="4800" spc="-1" strike="noStrike">
                <a:solidFill>
                  <a:srgbClr val="f3f2dc"/>
                </a:solidFill>
                <a:latin typeface="Roboto Medium"/>
                <a:ea typeface="Roboto Medium"/>
              </a:rPr>
              <a:t>Key Software Concepts</a:t>
            </a:r>
            <a:br/>
            <a:r>
              <a:rPr b="0" lang="en-US" sz="4800" spc="-1" strike="noStrike">
                <a:solidFill>
                  <a:srgbClr val="f3f2dc"/>
                </a:solidFill>
                <a:latin typeface="Roboto Medium"/>
                <a:ea typeface="Roboto Medium"/>
              </a:rPr>
              <a:t>for FOSS Review</a:t>
            </a:r>
            <a:endParaRPr b="0" lang="en-US" sz="4800" spc="-1" strike="noStrike">
              <a:solidFill>
                <a:srgbClr val="000000"/>
              </a:solid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How do you want to use a FOSS component?</a:t>
            </a:r>
            <a:endParaRPr b="0" lang="en-US" sz="4000" spc="-1" strike="noStrike">
              <a:solidFill>
                <a:srgbClr val="000000"/>
              </a:solidFill>
              <a:latin typeface="Arial"/>
            </a:endParaRPr>
          </a:p>
        </p:txBody>
      </p:sp>
      <p:sp>
        <p:nvSpPr>
          <p:cNvPr id="282"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Common scenarios include:</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Incorporation</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Linking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Modification</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Translation</a:t>
            </a:r>
            <a:endParaRPr b="0" lang="en-US" sz="2400" spc="-1" strike="noStrike">
              <a:solidFill>
                <a:srgbClr val="000000"/>
              </a:solidFill>
              <a:latin typeface="Arial"/>
            </a:endParaRPr>
          </a:p>
          <a:p>
            <a:pPr marL="343080" indent="-3427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Incorporation</a:t>
            </a:r>
            <a:endParaRPr b="0" lang="en-US" sz="4000" spc="-1" strike="noStrike">
              <a:solidFill>
                <a:srgbClr val="000000"/>
              </a:solidFill>
              <a:latin typeface="Arial"/>
            </a:endParaRPr>
          </a:p>
        </p:txBody>
      </p:sp>
      <p:sp>
        <p:nvSpPr>
          <p:cNvPr id="284" name="TextShape 2"/>
          <p:cNvSpPr txBox="1"/>
          <p:nvPr/>
        </p:nvSpPr>
        <p:spPr>
          <a:xfrm>
            <a:off x="609480" y="1600200"/>
            <a:ext cx="563976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A developer may copy portions of a FOSS component into your software product. </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Relevant terms include:</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Integrating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Merging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Pasting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Adapting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Inserting</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pic>
        <p:nvPicPr>
          <p:cNvPr id="285" name="Shape 294" descr=""/>
          <p:cNvPicPr/>
          <p:nvPr/>
        </p:nvPicPr>
        <p:blipFill>
          <a:blip r:embed="rId1"/>
          <a:stretch/>
        </p:blipFill>
        <p:spPr>
          <a:xfrm>
            <a:off x="5321880" y="1377360"/>
            <a:ext cx="7600680" cy="427500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Linking</a:t>
            </a:r>
            <a:endParaRPr b="0" lang="en-US" sz="4000" spc="-1" strike="noStrike">
              <a:solidFill>
                <a:srgbClr val="000000"/>
              </a:solidFill>
              <a:latin typeface="Arial"/>
            </a:endParaRPr>
          </a:p>
        </p:txBody>
      </p:sp>
      <p:sp>
        <p:nvSpPr>
          <p:cNvPr id="287" name="TextShape 2"/>
          <p:cNvSpPr txBox="1"/>
          <p:nvPr/>
        </p:nvSpPr>
        <p:spPr>
          <a:xfrm>
            <a:off x="609480" y="1600200"/>
            <a:ext cx="563976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A developer may link or join a FOSS component with your software product. </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Relevant terms include:</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Static/Dynamic Linking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Pairing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Combining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Utilizing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Packaging</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Creating interdependency</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pic>
        <p:nvPicPr>
          <p:cNvPr id="288" name="Shape 302" descr=""/>
          <p:cNvPicPr/>
          <p:nvPr/>
        </p:nvPicPr>
        <p:blipFill>
          <a:blip r:embed="rId1"/>
          <a:stretch/>
        </p:blipFill>
        <p:spPr>
          <a:xfrm>
            <a:off x="4365000" y="1441440"/>
            <a:ext cx="9234720" cy="519444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Modification</a:t>
            </a:r>
            <a:endParaRPr b="0" lang="en-US" sz="4000" spc="-1" strike="noStrike">
              <a:solidFill>
                <a:srgbClr val="000000"/>
              </a:solidFill>
              <a:latin typeface="Arial"/>
            </a:endParaRPr>
          </a:p>
        </p:txBody>
      </p:sp>
      <p:sp>
        <p:nvSpPr>
          <p:cNvPr id="290" name="TextShape 2"/>
          <p:cNvSpPr txBox="1"/>
          <p:nvPr/>
        </p:nvSpPr>
        <p:spPr>
          <a:xfrm>
            <a:off x="609480" y="1600200"/>
            <a:ext cx="360468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A developer may make changes to a FOSS component, including:</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Adding/injecting new code into the FOSS component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Fixing, optimizing or making changes to the FOSS component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Deleting or removing code</a:t>
            </a:r>
            <a:endParaRPr b="0" lang="en-US" sz="2400" spc="-1" strike="noStrike">
              <a:solidFill>
                <a:srgbClr val="000000"/>
              </a:solidFill>
              <a:latin typeface="Arial"/>
            </a:endParaRPr>
          </a:p>
        </p:txBody>
      </p:sp>
      <p:pic>
        <p:nvPicPr>
          <p:cNvPr id="291" name="Shape 310" descr=""/>
          <p:cNvPicPr/>
          <p:nvPr/>
        </p:nvPicPr>
        <p:blipFill>
          <a:blip r:embed="rId1"/>
          <a:stretch/>
        </p:blipFill>
        <p:spPr>
          <a:xfrm>
            <a:off x="3499560" y="482400"/>
            <a:ext cx="7619760" cy="5819400"/>
          </a:xfrm>
          <a:prstGeom prst="rect">
            <a:avLst/>
          </a:prstGeom>
          <a:ln>
            <a:noFill/>
          </a:ln>
        </p:spPr>
      </p:pic>
      <p:sp>
        <p:nvSpPr>
          <p:cNvPr id="292" name="CustomShape 3"/>
          <p:cNvSpPr/>
          <p:nvPr/>
        </p:nvSpPr>
        <p:spPr>
          <a:xfrm>
            <a:off x="9891360" y="2744280"/>
            <a:ext cx="1849680" cy="156924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Fixing </a:t>
            </a:r>
            <a:endParaRPr b="0" lang="en-US" sz="2400" spc="-1" strike="noStrike">
              <a:latin typeface="Cambria"/>
            </a:endParaRPr>
          </a:p>
          <a:p>
            <a:pPr>
              <a:lnSpc>
                <a:spcPct val="100000"/>
              </a:lnSpc>
            </a:pPr>
            <a:r>
              <a:rPr b="0" lang="en-US" sz="2400" spc="-1" strike="noStrike">
                <a:solidFill>
                  <a:srgbClr val="292934"/>
                </a:solidFill>
                <a:latin typeface="Roboto Condensed"/>
                <a:ea typeface="Roboto Condensed"/>
              </a:rPr>
              <a:t>Optimizing</a:t>
            </a:r>
            <a:endParaRPr b="0" lang="en-US" sz="2400" spc="-1" strike="noStrike">
              <a:latin typeface="Cambria"/>
            </a:endParaRPr>
          </a:p>
          <a:p>
            <a:pPr>
              <a:lnSpc>
                <a:spcPct val="100000"/>
              </a:lnSpc>
            </a:pPr>
            <a:r>
              <a:rPr b="0" lang="en-US" sz="2400" spc="-1" strike="noStrike">
                <a:solidFill>
                  <a:srgbClr val="292934"/>
                </a:solidFill>
                <a:latin typeface="Roboto Condensed"/>
                <a:ea typeface="Roboto Condensed"/>
              </a:rPr>
              <a:t>Changing</a:t>
            </a:r>
            <a:endParaRPr b="0" lang="en-US" sz="2400" spc="-1" strike="noStrike">
              <a:latin typeface="Cambria"/>
            </a:endParaRPr>
          </a:p>
          <a:p>
            <a:pPr>
              <a:lnSpc>
                <a:spcPct val="100000"/>
              </a:lnSpc>
            </a:pPr>
            <a:endParaRPr b="0" lang="en-US" sz="2400" spc="-1" strike="noStrike">
              <a:latin typeface="Cambria"/>
            </a:endParaRPr>
          </a:p>
        </p:txBody>
      </p:sp>
      <p:sp>
        <p:nvSpPr>
          <p:cNvPr id="293" name="CustomShape 4"/>
          <p:cNvSpPr/>
          <p:nvPr/>
        </p:nvSpPr>
        <p:spPr>
          <a:xfrm>
            <a:off x="4427640" y="1459080"/>
            <a:ext cx="1740960" cy="110772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Adding</a:t>
            </a:r>
            <a:endParaRPr b="0" lang="en-US" sz="2400" spc="-1" strike="noStrike">
              <a:latin typeface="Cambria"/>
            </a:endParaRPr>
          </a:p>
          <a:p>
            <a:pPr>
              <a:lnSpc>
                <a:spcPct val="100000"/>
              </a:lnSpc>
            </a:pPr>
            <a:r>
              <a:rPr b="0" lang="en-US" sz="2400" spc="-1" strike="noStrike">
                <a:solidFill>
                  <a:srgbClr val="292934"/>
                </a:solidFill>
                <a:latin typeface="Roboto Condensed"/>
                <a:ea typeface="Roboto Condensed"/>
              </a:rPr>
              <a:t>Injecting</a:t>
            </a:r>
            <a:endParaRPr b="0" lang="en-US" sz="2400" spc="-1" strike="noStrike">
              <a:latin typeface="Cambria"/>
            </a:endParaRPr>
          </a:p>
          <a:p>
            <a:pPr>
              <a:lnSpc>
                <a:spcPct val="100000"/>
              </a:lnSpc>
            </a:pPr>
            <a:endParaRPr b="0" lang="en-US" sz="2400" spc="-1" strike="noStrike">
              <a:latin typeface="Cambria"/>
            </a:endParaRPr>
          </a:p>
        </p:txBody>
      </p:sp>
      <p:sp>
        <p:nvSpPr>
          <p:cNvPr id="294" name="CustomShape 5"/>
          <p:cNvSpPr/>
          <p:nvPr/>
        </p:nvSpPr>
        <p:spPr>
          <a:xfrm>
            <a:off x="4380840" y="5853240"/>
            <a:ext cx="193968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Deleting</a:t>
            </a:r>
            <a:endParaRPr b="0" lang="en-US" sz="2400" spc="-1" strike="noStrike">
              <a:latin typeface="Cambria"/>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Translation</a:t>
            </a:r>
            <a:endParaRPr b="0" lang="en-US" sz="4000" spc="-1" strike="noStrike">
              <a:solidFill>
                <a:srgbClr val="000000"/>
              </a:solidFill>
              <a:latin typeface="Arial"/>
            </a:endParaRPr>
          </a:p>
        </p:txBody>
      </p:sp>
      <p:sp>
        <p:nvSpPr>
          <p:cNvPr id="296" name="TextShape 2"/>
          <p:cNvSpPr txBox="1"/>
          <p:nvPr/>
        </p:nvSpPr>
        <p:spPr>
          <a:xfrm>
            <a:off x="609480" y="1600200"/>
            <a:ext cx="563976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A developer may transform the code from one state to another.</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Examples include:</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Translating Chinese to English </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Converting C++ to Java </a:t>
            </a:r>
            <a:endParaRPr b="0" lang="en-US" sz="2400" spc="-1" strike="noStrike">
              <a:solidFill>
                <a:srgbClr val="000000"/>
              </a:solidFill>
              <a:latin typeface="Arial"/>
            </a:endParaRPr>
          </a:p>
          <a:p>
            <a:pPr marL="343080" indent="-3427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Compiling into binary</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pic>
        <p:nvPicPr>
          <p:cNvPr id="297" name="Shape 321" descr=""/>
          <p:cNvPicPr/>
          <p:nvPr/>
        </p:nvPicPr>
        <p:blipFill>
          <a:blip r:embed="rId1"/>
          <a:stretch/>
        </p:blipFill>
        <p:spPr>
          <a:xfrm>
            <a:off x="4454640" y="913680"/>
            <a:ext cx="10158120" cy="5713920"/>
          </a:xfrm>
          <a:prstGeom prst="rect">
            <a:avLst/>
          </a:prstGeom>
          <a:ln>
            <a:noFill/>
          </a:ln>
        </p:spPr>
      </p:pic>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Development Tools</a:t>
            </a:r>
            <a:endParaRPr b="0" lang="en-US" sz="4000" spc="-1" strike="noStrike">
              <a:solidFill>
                <a:srgbClr val="000000"/>
              </a:solidFill>
              <a:latin typeface="Arial"/>
            </a:endParaRPr>
          </a:p>
        </p:txBody>
      </p:sp>
      <p:sp>
        <p:nvSpPr>
          <p:cNvPr id="299" name="TextShape 2"/>
          <p:cNvSpPr txBox="1"/>
          <p:nvPr/>
        </p:nvSpPr>
        <p:spPr>
          <a:xfrm>
            <a:off x="609480" y="1600200"/>
            <a:ext cx="453960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Development tools may perform some of these operations behind the scenes.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For example, a tool may inject portions of its own code into output of the tool.</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pic>
        <p:nvPicPr>
          <p:cNvPr id="300" name="Shape 329" descr=""/>
          <p:cNvPicPr/>
          <p:nvPr/>
        </p:nvPicPr>
        <p:blipFill>
          <a:blip r:embed="rId1"/>
          <a:stretch/>
        </p:blipFill>
        <p:spPr>
          <a:xfrm>
            <a:off x="4850640" y="1104120"/>
            <a:ext cx="6156360" cy="4701960"/>
          </a:xfrm>
          <a:prstGeom prst="rect">
            <a:avLst/>
          </a:prstGeom>
          <a:ln>
            <a:noFill/>
          </a:ln>
        </p:spPr>
      </p:pic>
      <p:sp>
        <p:nvSpPr>
          <p:cNvPr id="301" name="CustomShape 3"/>
          <p:cNvSpPr/>
          <p:nvPr/>
        </p:nvSpPr>
        <p:spPr>
          <a:xfrm>
            <a:off x="7337880" y="1166760"/>
            <a:ext cx="242352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Inject material</a:t>
            </a:r>
            <a:endParaRPr b="0" lang="en-US" sz="2400" spc="-1" strike="noStrike">
              <a:latin typeface="Cambria"/>
            </a:endParaRPr>
          </a:p>
        </p:txBody>
      </p:sp>
      <p:sp>
        <p:nvSpPr>
          <p:cNvPr id="302" name="CustomShape 4"/>
          <p:cNvSpPr/>
          <p:nvPr/>
        </p:nvSpPr>
        <p:spPr>
          <a:xfrm>
            <a:off x="7200360" y="5575320"/>
            <a:ext cx="29433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Modify the material</a:t>
            </a:r>
            <a:endParaRPr b="0" lang="en-US" sz="2400" spc="-1" strike="noStrike">
              <a:latin typeface="Cambria"/>
            </a:endParaRPr>
          </a:p>
        </p:txBody>
      </p:sp>
      <p:sp>
        <p:nvSpPr>
          <p:cNvPr id="303" name="CustomShape 5"/>
          <p:cNvSpPr/>
          <p:nvPr/>
        </p:nvSpPr>
        <p:spPr>
          <a:xfrm>
            <a:off x="8885880" y="4339080"/>
            <a:ext cx="34005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Condensed"/>
                <a:ea typeface="Roboto Condensed"/>
              </a:rPr>
              <a:t>Translate the material</a:t>
            </a:r>
            <a:endParaRPr b="0" lang="en-US" sz="2400" spc="-1" strike="noStrike">
              <a:latin typeface="Cambria"/>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Policy</a:t>
            </a:r>
            <a:endParaRPr b="0" lang="en-US" sz="4000" spc="-1" strike="noStrike">
              <a:solidFill>
                <a:srgbClr val="000000"/>
              </a:solidFill>
              <a:latin typeface="Arial"/>
            </a:endParaRPr>
          </a:p>
        </p:txBody>
      </p:sp>
      <p:sp>
        <p:nvSpPr>
          <p:cNvPr id="222"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&lt;&lt;</a:t>
            </a:r>
            <a:r>
              <a:rPr b="0" lang="en-US" sz="2400" spc="-1" strike="noStrike">
                <a:solidFill>
                  <a:srgbClr val="292934"/>
                </a:solidFill>
                <a:latin typeface="Roboto Condensed"/>
                <a:ea typeface="Roboto Condensed"/>
              </a:rPr>
              <a:t>This is a placeholder slide to identify where your FOSS policy can be found (OpenChain Specification 1.1, section 1.1.1)</a:t>
            </a:r>
            <a:r>
              <a:rPr b="0" lang="en-US" sz="2400" spc="-1" strike="noStrike">
                <a:solidFill>
                  <a:srgbClr val="292934"/>
                </a:solidFill>
                <a:latin typeface="Roboto"/>
                <a:ea typeface="Roboto"/>
              </a:rPr>
              <a:t>&gt;&gt;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You can get an example FOSS policy via the Linux Foundation</a:t>
            </a:r>
            <a:br/>
            <a:r>
              <a:rPr b="0" lang="en-US" sz="2400" spc="-1" strike="noStrike">
                <a:solidFill>
                  <a:srgbClr val="292934"/>
                </a:solidFill>
                <a:latin typeface="Roboto"/>
                <a:ea typeface="Roboto"/>
              </a:rPr>
              <a:t>Open Compliance Program at:</a:t>
            </a:r>
            <a:br/>
            <a:r>
              <a:rPr b="0" lang="en-US" sz="2000" spc="-1" strike="noStrike" u="sng">
                <a:solidFill>
                  <a:srgbClr val="0000ff"/>
                </a:solidFill>
                <a:uFillTx/>
                <a:latin typeface="Roboto Mono"/>
                <a:ea typeface="Roboto Mono"/>
                <a:hlinkClick r:id="rId1"/>
              </a:rPr>
              <a:t>https://www.linux.com/publications/generic-foss-policy</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How is the FOSS component distributed?</a:t>
            </a:r>
            <a:endParaRPr b="0" lang="en-US" sz="4000" spc="-1" strike="noStrike">
              <a:solidFill>
                <a:srgbClr val="000000"/>
              </a:solidFill>
              <a:latin typeface="Arial"/>
            </a:endParaRPr>
          </a:p>
        </p:txBody>
      </p:sp>
      <p:sp>
        <p:nvSpPr>
          <p:cNvPr id="305" name="TextShape 2"/>
          <p:cNvSpPr txBox="1"/>
          <p:nvPr/>
        </p:nvSpPr>
        <p:spPr>
          <a:xfrm>
            <a:off x="609480" y="1600200"/>
            <a:ext cx="10972440" cy="512352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Who receives the software?</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Customer/Partner</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Community project</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Another legal entity within the business group (this may count as distribution)</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format for delivery?</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Source code delivery</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Binary delivery</a:t>
            </a:r>
            <a:endParaRPr b="0" lang="en-US" sz="2400" spc="-1" strike="noStrike">
              <a:solidFill>
                <a:srgbClr val="000000"/>
              </a:solidFill>
              <a:latin typeface="Arial"/>
            </a:endParaRPr>
          </a:p>
          <a:p>
            <a:pPr lvl="1" marL="560160" indent="-29304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Pre-loaded onto hardware</a:t>
            </a:r>
            <a:endParaRPr b="0" lang="en-US" sz="2400" spc="-1" strike="noStrike">
              <a:solidFill>
                <a:srgbClr val="000000"/>
              </a:solidFill>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307"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is incorporation?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linking?</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modification?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translation?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factors are important in assessing a distribution?</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5</a:t>
            </a:r>
            <a:endParaRPr b="0" lang="en-US" sz="3200" spc="-1" strike="noStrike">
              <a:solidFill>
                <a:srgbClr val="000000"/>
              </a:solidFill>
              <a:latin typeface="Arial"/>
            </a:endParaRPr>
          </a:p>
        </p:txBody>
      </p:sp>
      <p:sp>
        <p:nvSpPr>
          <p:cNvPr id="309"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Running a FOSS Review</a:t>
            </a:r>
            <a:endParaRPr b="0" lang="en-US" sz="4800" spc="-1" strike="noStrike">
              <a:solidFill>
                <a:srgbClr val="000000"/>
              </a:solidFill>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Review</a:t>
            </a:r>
            <a:endParaRPr b="0" lang="en-US" sz="4000" spc="-1" strike="noStrike">
              <a:solidFill>
                <a:srgbClr val="000000"/>
              </a:solidFill>
              <a:latin typeface="Arial"/>
            </a:endParaRPr>
          </a:p>
        </p:txBody>
      </p:sp>
      <p:sp>
        <p:nvSpPr>
          <p:cNvPr id="311"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After Program and Product Management and Engineers have reviewed proposed FOSS components for usefulness and quality, a review of the rights and obligations</a:t>
            </a:r>
            <a:br/>
            <a:r>
              <a:rPr b="0" lang="en-US" sz="2400" spc="-1" strike="noStrike">
                <a:solidFill>
                  <a:srgbClr val="292934"/>
                </a:solidFill>
                <a:latin typeface="Roboto"/>
                <a:ea typeface="Roboto"/>
              </a:rPr>
              <a:t>associated with the use of the selected components should be initiated</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 key element to a FOSS Compliance Program is a </a:t>
            </a:r>
            <a:r>
              <a:rPr b="0" i="1" lang="en-US" sz="2400" spc="-1" strike="noStrike">
                <a:solidFill>
                  <a:srgbClr val="292934"/>
                </a:solidFill>
                <a:latin typeface="Roboto"/>
                <a:ea typeface="Roboto"/>
              </a:rPr>
              <a:t>FOSS Review </a:t>
            </a:r>
            <a:r>
              <a:rPr b="0" lang="en-US" sz="2400" spc="-1" strike="noStrike">
                <a:solidFill>
                  <a:srgbClr val="292934"/>
                </a:solidFill>
                <a:latin typeface="Roboto"/>
                <a:ea typeface="Roboto"/>
              </a:rPr>
              <a:t>process. This process is where a company can analyze the FOSS software it uses and understand its rights and obligations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FOSS Review process includes the following steps:</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Gather relevant information</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Analyze and understand license obligations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Provide guidance compatible with company policy and business objectives</a:t>
            </a: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Initiating a FOSS Review</a:t>
            </a:r>
            <a:endParaRPr b="0" lang="en-US" sz="4000" spc="-1" strike="noStrike">
              <a:solidFill>
                <a:srgbClr val="000000"/>
              </a:solidFill>
              <a:latin typeface="Arial"/>
            </a:endParaRPr>
          </a:p>
        </p:txBody>
      </p:sp>
      <p:sp>
        <p:nvSpPr>
          <p:cNvPr id="313" name="CustomShape 2"/>
          <p:cNvSpPr/>
          <p:nvPr/>
        </p:nvSpPr>
        <p:spPr>
          <a:xfrm>
            <a:off x="304920" y="5109840"/>
            <a:ext cx="11277360" cy="177660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Anyone working with FOSS in the company should be able to initiate a FOSS Review, including Program or Product Managers, Engineers, and Legal. </a:t>
            </a:r>
            <a:endParaRPr b="0" lang="en-US" sz="2400" spc="-1" strike="noStrike">
              <a:latin typeface="Cambria"/>
            </a:endParaRPr>
          </a:p>
          <a:p>
            <a:pPr>
              <a:lnSpc>
                <a:spcPct val="100000"/>
              </a:lnSpc>
              <a:spcBef>
                <a:spcPts val="479"/>
              </a:spcBef>
            </a:pPr>
            <a:r>
              <a:rPr b="0" i="1" lang="en-US" sz="2400" spc="-1" strike="noStrike">
                <a:solidFill>
                  <a:srgbClr val="292934"/>
                </a:solidFill>
                <a:latin typeface="Roboto"/>
                <a:ea typeface="Roboto"/>
              </a:rPr>
              <a:t>Note: The process often starts when new FOSS-based software is selected by engineering or outside vendors.</a:t>
            </a:r>
            <a:endParaRPr b="0" lang="en-US" sz="2400" spc="-1" strike="noStrike">
              <a:latin typeface="Cambria"/>
            </a:endParaRPr>
          </a:p>
          <a:p>
            <a:pPr marL="457200" indent="-456840">
              <a:lnSpc>
                <a:spcPct val="100000"/>
              </a:lnSpc>
              <a:spcBef>
                <a:spcPts val="479"/>
              </a:spcBef>
            </a:pPr>
            <a:endParaRPr b="0" lang="en-US" sz="2400" spc="-1" strike="noStrike">
              <a:latin typeface="Cambria"/>
            </a:endParaRPr>
          </a:p>
        </p:txBody>
      </p:sp>
      <p:pic>
        <p:nvPicPr>
          <p:cNvPr id="314" name="Shape 368" descr=""/>
          <p:cNvPicPr/>
          <p:nvPr/>
        </p:nvPicPr>
        <p:blipFill>
          <a:blip r:embed="rId1"/>
          <a:stretch/>
        </p:blipFill>
        <p:spPr>
          <a:xfrm>
            <a:off x="3959280" y="1703160"/>
            <a:ext cx="4272480" cy="1459800"/>
          </a:xfrm>
          <a:prstGeom prst="rect">
            <a:avLst/>
          </a:prstGeom>
          <a:ln>
            <a:noFill/>
          </a:ln>
        </p:spPr>
      </p:pic>
      <p:sp>
        <p:nvSpPr>
          <p:cNvPr id="315" name="CustomShape 3"/>
          <p:cNvSpPr/>
          <p:nvPr/>
        </p:nvSpPr>
        <p:spPr>
          <a:xfrm>
            <a:off x="4748040" y="2332080"/>
            <a:ext cx="2609640" cy="82980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Initiate a FOSS Review </a:t>
            </a:r>
            <a:endParaRPr b="0" lang="en-US" sz="2400" spc="-1" strike="noStrike">
              <a:latin typeface="Cambria"/>
            </a:endParaRPr>
          </a:p>
        </p:txBody>
      </p:sp>
      <p:pic>
        <p:nvPicPr>
          <p:cNvPr id="316" name="Shape 370" descr=""/>
          <p:cNvPicPr/>
          <p:nvPr/>
        </p:nvPicPr>
        <p:blipFill>
          <a:blip r:embed="rId2"/>
          <a:stretch/>
        </p:blipFill>
        <p:spPr>
          <a:xfrm>
            <a:off x="3325680" y="3284640"/>
            <a:ext cx="658440" cy="1298520"/>
          </a:xfrm>
          <a:prstGeom prst="rect">
            <a:avLst/>
          </a:prstGeom>
          <a:ln>
            <a:noFill/>
          </a:ln>
        </p:spPr>
      </p:pic>
      <p:grpSp>
        <p:nvGrpSpPr>
          <p:cNvPr id="317" name="Group 4"/>
          <p:cNvGrpSpPr/>
          <p:nvPr/>
        </p:nvGrpSpPr>
        <p:grpSpPr>
          <a:xfrm>
            <a:off x="1873080" y="3284640"/>
            <a:ext cx="1426320" cy="1212120"/>
            <a:chOff x="1873080" y="3284640"/>
            <a:chExt cx="1426320" cy="1212120"/>
          </a:xfrm>
        </p:grpSpPr>
        <p:grpSp>
          <p:nvGrpSpPr>
            <p:cNvPr id="318" name="Group 5"/>
            <p:cNvGrpSpPr/>
            <p:nvPr/>
          </p:nvGrpSpPr>
          <p:grpSpPr>
            <a:xfrm>
              <a:off x="1873080" y="3284640"/>
              <a:ext cx="1426320" cy="770760"/>
              <a:chOff x="1873080" y="3284640"/>
              <a:chExt cx="1426320" cy="770760"/>
            </a:xfrm>
          </p:grpSpPr>
          <p:sp>
            <p:nvSpPr>
              <p:cNvPr id="319" name="CustomShape 6"/>
              <p:cNvSpPr/>
              <p:nvPr/>
            </p:nvSpPr>
            <p:spPr>
              <a:xfrm>
                <a:off x="1873080" y="3778920"/>
                <a:ext cx="1367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Product Manager</a:t>
                </a:r>
                <a:endParaRPr b="0" lang="en-US" sz="1200" spc="-1" strike="noStrike">
                  <a:latin typeface="Cambria"/>
                </a:endParaRPr>
              </a:p>
            </p:txBody>
          </p:sp>
          <p:sp>
            <p:nvSpPr>
              <p:cNvPr id="320" name="CustomShape 7"/>
              <p:cNvSpPr/>
              <p:nvPr/>
            </p:nvSpPr>
            <p:spPr>
              <a:xfrm>
                <a:off x="1877760" y="3284640"/>
                <a:ext cx="142164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Program Manager</a:t>
                </a:r>
                <a:endParaRPr b="0" lang="en-US" sz="1200" spc="-1" strike="noStrike">
                  <a:latin typeface="Cambria"/>
                </a:endParaRPr>
              </a:p>
            </p:txBody>
          </p:sp>
        </p:grpSp>
        <p:sp>
          <p:nvSpPr>
            <p:cNvPr id="321" name="CustomShape 8"/>
            <p:cNvSpPr/>
            <p:nvPr/>
          </p:nvSpPr>
          <p:spPr>
            <a:xfrm>
              <a:off x="2421360" y="4220280"/>
              <a:ext cx="8190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 </a:t>
              </a:r>
              <a:r>
                <a:rPr b="0" lang="en-US" sz="1200" spc="-1" strike="noStrike">
                  <a:solidFill>
                    <a:srgbClr val="333333"/>
                  </a:solidFill>
                  <a:latin typeface="Roboto"/>
                  <a:ea typeface="Roboto"/>
                </a:rPr>
                <a:t>Engineer</a:t>
              </a:r>
              <a:endParaRPr b="0" lang="en-US" sz="1200" spc="-1" strike="noStrike">
                <a:latin typeface="Cambria"/>
              </a:endParaRPr>
            </a:p>
          </p:txBody>
        </p:sp>
      </p:gr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What information do you need to gather?</a:t>
            </a:r>
            <a:endParaRPr b="0" lang="en-US" sz="4000" spc="-1" strike="noStrike">
              <a:solidFill>
                <a:srgbClr val="000000"/>
              </a:solidFill>
              <a:latin typeface="Arial"/>
            </a:endParaRPr>
          </a:p>
        </p:txBody>
      </p:sp>
      <p:sp>
        <p:nvSpPr>
          <p:cNvPr id="323"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When analyzing FOSS usage, collect information about the identity of the FOSS component, its origin, and how the FOSS component will be used. This may include:</a:t>
            </a:r>
            <a:endParaRPr b="0" lang="en-US" sz="2400" spc="-1" strike="noStrike">
              <a:solidFill>
                <a:srgbClr val="000000"/>
              </a:solidFill>
              <a:latin typeface="Arial"/>
            </a:endParaRPr>
          </a:p>
        </p:txBody>
      </p:sp>
      <p:graphicFrame>
        <p:nvGraphicFramePr>
          <p:cNvPr id="324" name="Table 3"/>
          <p:cNvGraphicFramePr/>
          <p:nvPr/>
        </p:nvGraphicFramePr>
        <p:xfrm>
          <a:off x="952560" y="2854440"/>
          <a:ext cx="10286280" cy="4164840"/>
        </p:xfrm>
        <a:graphic>
          <a:graphicData uri="http://schemas.openxmlformats.org/drawingml/2006/table">
            <a:tbl>
              <a:tblPr/>
              <a:tblGrid>
                <a:gridCol w="5143320"/>
                <a:gridCol w="5143320"/>
              </a:tblGrid>
              <a:tr h="4165200">
                <a:tc>
                  <a:txBody>
                    <a:bodyPr lIns="91080" rIns="91080" tIns="91080" bIns="91080"/>
                    <a:p>
                      <a:pPr marL="457200" indent="-342720">
                        <a:lnSpc>
                          <a:spcPct val="100000"/>
                        </a:lnSpc>
                        <a:buClr>
                          <a:srgbClr val="000000"/>
                        </a:buClr>
                        <a:buFont typeface="Roboto"/>
                        <a:buChar char="●"/>
                      </a:pPr>
                      <a:r>
                        <a:rPr b="0" lang="en-US" sz="1800" spc="-1" strike="noStrike">
                          <a:solidFill>
                            <a:srgbClr val="000000"/>
                          </a:solidFill>
                          <a:latin typeface="Roboto"/>
                          <a:ea typeface="Roboto"/>
                        </a:rPr>
                        <a:t>Package name</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Status of the community around the package (activity, diverse membership, responsiveness)</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Version</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Download or source code URL</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Copyright owner</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License and License URL</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Attribution and other notices and URLs</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Description of modifications intended to be made</a:t>
                      </a:r>
                      <a:endParaRPr b="0" lang="en-US" sz="1800" spc="-1" strike="noStrike">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lIns="91080" rIns="91080" tIns="91080" bIns="91080"/>
                    <a:p>
                      <a:pPr marL="457200" indent="-342720">
                        <a:lnSpc>
                          <a:spcPct val="100000"/>
                        </a:lnSpc>
                        <a:buClr>
                          <a:srgbClr val="000000"/>
                        </a:buClr>
                        <a:buFont typeface="Roboto"/>
                        <a:buChar char="●"/>
                      </a:pPr>
                      <a:r>
                        <a:rPr b="0" lang="en-US" sz="1800" spc="-1" strike="noStrike">
                          <a:solidFill>
                            <a:srgbClr val="000000"/>
                          </a:solidFill>
                          <a:latin typeface="Roboto"/>
                          <a:ea typeface="Roboto"/>
                        </a:rPr>
                        <a:t>List of dependencies</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Intended use in your product</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First product release that will include the package</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Location where the source code will be maintained</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Possible previous approvals in another context</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If from an external vendor: </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Development team's point of contact</a:t>
                      </a:r>
                      <a:endParaRPr b="0" lang="en-US" sz="1800" spc="-1" strike="noStrike">
                        <a:latin typeface="Cambria"/>
                      </a:endParaRPr>
                    </a:p>
                    <a:p>
                      <a:pPr marL="457200" indent="-342720">
                        <a:lnSpc>
                          <a:spcPct val="100000"/>
                        </a:lnSpc>
                        <a:buClr>
                          <a:srgbClr val="000000"/>
                        </a:buClr>
                        <a:buFont typeface="Roboto"/>
                        <a:buChar char="●"/>
                      </a:pPr>
                      <a:r>
                        <a:rPr b="0" lang="en-US" sz="1800" spc="-1" strike="noStrike">
                          <a:solidFill>
                            <a:srgbClr val="000000"/>
                          </a:solidFill>
                          <a:latin typeface="Roboto"/>
                          <a:ea typeface="Roboto"/>
                        </a:rPr>
                        <a:t>Copyright notices, attribution, source code for vendor modifications if needed to satisfy license obligations</a:t>
                      </a:r>
                      <a:endParaRPr b="0" lang="en-US" sz="1800" spc="-1" strike="noStrike">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r>
            </a:tbl>
          </a:graphicData>
        </a:graphic>
      </p:graphicFrame>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Review Team</a:t>
            </a:r>
            <a:endParaRPr b="0" lang="en-US" sz="4000" spc="-1" strike="noStrike">
              <a:solidFill>
                <a:srgbClr val="000000"/>
              </a:solidFill>
              <a:latin typeface="Arial"/>
            </a:endParaRPr>
          </a:p>
        </p:txBody>
      </p:sp>
      <p:sp>
        <p:nvSpPr>
          <p:cNvPr id="326" name="TextShape 2"/>
          <p:cNvSpPr txBox="1"/>
          <p:nvPr/>
        </p:nvSpPr>
        <p:spPr>
          <a:xfrm>
            <a:off x="304920" y="4307760"/>
            <a:ext cx="11277360" cy="2593080"/>
          </a:xfrm>
          <a:prstGeom prst="rect">
            <a:avLst/>
          </a:prstGeom>
          <a:noFill/>
          <a:ln>
            <a:noFill/>
          </a:ln>
        </p:spPr>
        <p:txBody>
          <a:bodyPr/>
          <a:p>
            <a:pPr>
              <a:lnSpc>
                <a:spcPct val="100000"/>
              </a:lnSpc>
            </a:pPr>
            <a:r>
              <a:rPr b="0" lang="en-US" sz="2000" spc="-1" strike="noStrike">
                <a:solidFill>
                  <a:srgbClr val="292934"/>
                </a:solidFill>
                <a:latin typeface="Roboto"/>
                <a:ea typeface="Roboto"/>
              </a:rPr>
              <a:t>A FOSS Review team includes the company representatives that support, guide, coordinate and review the use of FOSS. These representatives may include:</a:t>
            </a:r>
            <a:endParaRPr b="0" lang="en-US" sz="2000" spc="-1" strike="noStrike">
              <a:solidFill>
                <a:srgbClr val="000000"/>
              </a:solidFill>
              <a:latin typeface="Arial"/>
            </a:endParaRPr>
          </a:p>
          <a:p>
            <a:pPr marL="182880" indent="-182520">
              <a:lnSpc>
                <a:spcPct val="130000"/>
              </a:lnSpc>
              <a:spcBef>
                <a:spcPts val="400"/>
              </a:spcBef>
              <a:buClr>
                <a:srgbClr val="93a299"/>
              </a:buClr>
              <a:buSzPct val="85000"/>
              <a:buFont typeface="Arial"/>
              <a:buChar char="•"/>
            </a:pPr>
            <a:r>
              <a:rPr b="0" lang="en-US" sz="2000" spc="-1" strike="noStrike">
                <a:solidFill>
                  <a:srgbClr val="292934"/>
                </a:solidFill>
                <a:latin typeface="Roboto"/>
                <a:ea typeface="Roboto"/>
              </a:rPr>
              <a:t>Legal to identify and evaluate license obligations</a:t>
            </a:r>
            <a:endParaRPr b="0" lang="en-US" sz="2000" spc="-1" strike="noStrike">
              <a:solidFill>
                <a:srgbClr val="000000"/>
              </a:solidFill>
              <a:latin typeface="Arial"/>
            </a:endParaRPr>
          </a:p>
          <a:p>
            <a:pPr marL="182880" indent="-182520">
              <a:lnSpc>
                <a:spcPct val="130000"/>
              </a:lnSpc>
              <a:spcBef>
                <a:spcPts val="400"/>
              </a:spcBef>
              <a:buClr>
                <a:srgbClr val="93a299"/>
              </a:buClr>
              <a:buSzPct val="85000"/>
              <a:buFont typeface="Arial"/>
              <a:buChar char="•"/>
            </a:pPr>
            <a:r>
              <a:rPr b="0" lang="en-US" sz="2000" spc="-1" strike="noStrike">
                <a:solidFill>
                  <a:srgbClr val="292934"/>
                </a:solidFill>
                <a:latin typeface="Roboto"/>
                <a:ea typeface="Roboto"/>
              </a:rPr>
              <a:t>Source code scanning and tooling support to help identify and track FOSS usage</a:t>
            </a:r>
            <a:endParaRPr b="0" lang="en-US" sz="2000" spc="-1" strike="noStrike">
              <a:solidFill>
                <a:srgbClr val="000000"/>
              </a:solidFill>
              <a:latin typeface="Arial"/>
            </a:endParaRPr>
          </a:p>
          <a:p>
            <a:pPr marL="182880" indent="-182520">
              <a:lnSpc>
                <a:spcPct val="130000"/>
              </a:lnSpc>
              <a:spcBef>
                <a:spcPts val="400"/>
              </a:spcBef>
              <a:buClr>
                <a:srgbClr val="93a299"/>
              </a:buClr>
              <a:buSzPct val="85000"/>
              <a:buFont typeface="Arial"/>
              <a:buChar char="•"/>
            </a:pPr>
            <a:r>
              <a:rPr b="0" lang="en-US" sz="2000" spc="-1" strike="noStrike">
                <a:solidFill>
                  <a:srgbClr val="292934"/>
                </a:solidFill>
                <a:latin typeface="Roboto"/>
                <a:ea typeface="Roboto"/>
              </a:rPr>
              <a:t>Engineering Specialists working with business interests, commercial licensing, export compliance, etc., who may be impacted by FOSS usage</a:t>
            </a:r>
            <a:endParaRPr b="0" lang="en-US" sz="2000" spc="-1" strike="noStrike">
              <a:solidFill>
                <a:srgbClr val="000000"/>
              </a:solidFill>
              <a:latin typeface="Arial"/>
            </a:endParaRPr>
          </a:p>
        </p:txBody>
      </p:sp>
      <p:pic>
        <p:nvPicPr>
          <p:cNvPr id="327" name="Shape 391" descr=""/>
          <p:cNvPicPr/>
          <p:nvPr/>
        </p:nvPicPr>
        <p:blipFill>
          <a:blip r:embed="rId1"/>
          <a:stretch/>
        </p:blipFill>
        <p:spPr>
          <a:xfrm>
            <a:off x="3959280" y="1402920"/>
            <a:ext cx="4272480" cy="1459800"/>
          </a:xfrm>
          <a:prstGeom prst="rect">
            <a:avLst/>
          </a:prstGeom>
          <a:ln>
            <a:noFill/>
          </a:ln>
        </p:spPr>
      </p:pic>
      <p:sp>
        <p:nvSpPr>
          <p:cNvPr id="328" name="CustomShape 3"/>
          <p:cNvSpPr/>
          <p:nvPr/>
        </p:nvSpPr>
        <p:spPr>
          <a:xfrm>
            <a:off x="4633920" y="2031840"/>
            <a:ext cx="2738160" cy="82980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Initiate a FOSS Review </a:t>
            </a:r>
            <a:endParaRPr b="0" lang="en-US" sz="2400" spc="-1" strike="noStrike">
              <a:latin typeface="Cambria"/>
            </a:endParaRPr>
          </a:p>
        </p:txBody>
      </p:sp>
      <p:pic>
        <p:nvPicPr>
          <p:cNvPr id="329" name="Shape 393" descr=""/>
          <p:cNvPicPr/>
          <p:nvPr/>
        </p:nvPicPr>
        <p:blipFill>
          <a:blip r:embed="rId2"/>
          <a:stretch/>
        </p:blipFill>
        <p:spPr>
          <a:xfrm>
            <a:off x="3325680" y="2984400"/>
            <a:ext cx="658440" cy="1298520"/>
          </a:xfrm>
          <a:prstGeom prst="rect">
            <a:avLst/>
          </a:prstGeom>
          <a:ln>
            <a:noFill/>
          </a:ln>
        </p:spPr>
      </p:pic>
      <p:grpSp>
        <p:nvGrpSpPr>
          <p:cNvPr id="330" name="Group 4"/>
          <p:cNvGrpSpPr/>
          <p:nvPr/>
        </p:nvGrpSpPr>
        <p:grpSpPr>
          <a:xfrm>
            <a:off x="1873080" y="2984400"/>
            <a:ext cx="1426320" cy="1212120"/>
            <a:chOff x="1873080" y="2984400"/>
            <a:chExt cx="1426320" cy="1212120"/>
          </a:xfrm>
        </p:grpSpPr>
        <p:grpSp>
          <p:nvGrpSpPr>
            <p:cNvPr id="331" name="Group 5"/>
            <p:cNvGrpSpPr/>
            <p:nvPr/>
          </p:nvGrpSpPr>
          <p:grpSpPr>
            <a:xfrm>
              <a:off x="1873080" y="2984400"/>
              <a:ext cx="1426320" cy="770760"/>
              <a:chOff x="1873080" y="2984400"/>
              <a:chExt cx="1426320" cy="770760"/>
            </a:xfrm>
          </p:grpSpPr>
          <p:sp>
            <p:nvSpPr>
              <p:cNvPr id="332" name="CustomShape 6"/>
              <p:cNvSpPr/>
              <p:nvPr/>
            </p:nvSpPr>
            <p:spPr>
              <a:xfrm>
                <a:off x="1873080" y="3478680"/>
                <a:ext cx="1367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Product Manager</a:t>
                </a:r>
                <a:endParaRPr b="0" lang="en-US" sz="1200" spc="-1" strike="noStrike">
                  <a:latin typeface="Cambria"/>
                </a:endParaRPr>
              </a:p>
            </p:txBody>
          </p:sp>
          <p:sp>
            <p:nvSpPr>
              <p:cNvPr id="333" name="CustomShape 7"/>
              <p:cNvSpPr/>
              <p:nvPr/>
            </p:nvSpPr>
            <p:spPr>
              <a:xfrm>
                <a:off x="1877760" y="2984400"/>
                <a:ext cx="142164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Program Manager</a:t>
                </a:r>
                <a:endParaRPr b="0" lang="en-US" sz="1200" spc="-1" strike="noStrike">
                  <a:latin typeface="Cambria"/>
                </a:endParaRPr>
              </a:p>
            </p:txBody>
          </p:sp>
        </p:grpSp>
        <p:sp>
          <p:nvSpPr>
            <p:cNvPr id="334" name="CustomShape 8"/>
            <p:cNvSpPr/>
            <p:nvPr/>
          </p:nvSpPr>
          <p:spPr>
            <a:xfrm>
              <a:off x="2421360" y="3920040"/>
              <a:ext cx="8190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 </a:t>
              </a:r>
              <a:r>
                <a:rPr b="0" lang="en-US" sz="1200" spc="-1" strike="noStrike">
                  <a:solidFill>
                    <a:srgbClr val="333333"/>
                  </a:solidFill>
                  <a:latin typeface="Roboto"/>
                  <a:ea typeface="Roboto"/>
                </a:rPr>
                <a:t>Engineer</a:t>
              </a:r>
              <a:endParaRPr b="0" lang="en-US" sz="1200" spc="-1" strike="noStrike">
                <a:latin typeface="Cambria"/>
              </a:endParaRPr>
            </a:p>
          </p:txBody>
        </p:sp>
      </p:grpSp>
      <p:pic>
        <p:nvPicPr>
          <p:cNvPr id="335" name="Shape 399" descr=""/>
          <p:cNvPicPr/>
          <p:nvPr/>
        </p:nvPicPr>
        <p:blipFill>
          <a:blip r:embed="rId3"/>
          <a:stretch/>
        </p:blipFill>
        <p:spPr>
          <a:xfrm>
            <a:off x="8772480" y="2797560"/>
            <a:ext cx="659880" cy="1301400"/>
          </a:xfrm>
          <a:prstGeom prst="rect">
            <a:avLst/>
          </a:prstGeom>
          <a:ln>
            <a:noFill/>
          </a:ln>
        </p:spPr>
      </p:pic>
      <p:pic>
        <p:nvPicPr>
          <p:cNvPr id="336" name="Shape 400" descr=""/>
          <p:cNvPicPr/>
          <p:nvPr/>
        </p:nvPicPr>
        <p:blipFill>
          <a:blip r:embed="rId4"/>
          <a:stretch/>
        </p:blipFill>
        <p:spPr>
          <a:xfrm>
            <a:off x="7821360" y="2797560"/>
            <a:ext cx="659880" cy="1301400"/>
          </a:xfrm>
          <a:prstGeom prst="rect">
            <a:avLst/>
          </a:prstGeom>
          <a:ln>
            <a:noFill/>
          </a:ln>
        </p:spPr>
      </p:pic>
      <p:pic>
        <p:nvPicPr>
          <p:cNvPr id="337" name="Shape 401" descr=""/>
          <p:cNvPicPr/>
          <p:nvPr/>
        </p:nvPicPr>
        <p:blipFill>
          <a:blip r:embed="rId5"/>
          <a:stretch/>
        </p:blipFill>
        <p:spPr>
          <a:xfrm>
            <a:off x="9846720" y="2797560"/>
            <a:ext cx="659880" cy="1301400"/>
          </a:xfrm>
          <a:prstGeom prst="rect">
            <a:avLst/>
          </a:prstGeom>
          <a:ln>
            <a:noFill/>
          </a:ln>
        </p:spPr>
      </p:pic>
      <p:sp>
        <p:nvSpPr>
          <p:cNvPr id="338" name="CustomShape 9"/>
          <p:cNvSpPr/>
          <p:nvPr/>
        </p:nvSpPr>
        <p:spPr>
          <a:xfrm>
            <a:off x="7901640" y="4138920"/>
            <a:ext cx="5562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Legal</a:t>
            </a:r>
            <a:endParaRPr b="0" lang="en-US" sz="1200" spc="-1" strike="noStrike">
              <a:latin typeface="Cambria"/>
            </a:endParaRPr>
          </a:p>
        </p:txBody>
      </p:sp>
      <p:sp>
        <p:nvSpPr>
          <p:cNvPr id="339" name="CustomShape 10"/>
          <p:cNvSpPr/>
          <p:nvPr/>
        </p:nvSpPr>
        <p:spPr>
          <a:xfrm>
            <a:off x="8577000" y="4141800"/>
            <a:ext cx="81756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Scanning</a:t>
            </a:r>
            <a:endParaRPr b="0" lang="en-US" sz="1200" spc="-1" strike="noStrike">
              <a:latin typeface="Cambria"/>
            </a:endParaRPr>
          </a:p>
        </p:txBody>
      </p:sp>
      <p:sp>
        <p:nvSpPr>
          <p:cNvPr id="340" name="CustomShape 11"/>
          <p:cNvSpPr/>
          <p:nvPr/>
        </p:nvSpPr>
        <p:spPr>
          <a:xfrm>
            <a:off x="9468000" y="4141800"/>
            <a:ext cx="945720" cy="27756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Specialists</a:t>
            </a:r>
            <a:endParaRPr b="0" lang="en-US" sz="1200" spc="-1" strike="noStrike">
              <a:latin typeface="Cambria"/>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Analyzing Proposed FOSS Usage</a:t>
            </a:r>
            <a:endParaRPr b="0" lang="en-US" sz="4000" spc="-1" strike="noStrike">
              <a:solidFill>
                <a:srgbClr val="000000"/>
              </a:solidFill>
              <a:latin typeface="Arial"/>
            </a:endParaRPr>
          </a:p>
        </p:txBody>
      </p:sp>
      <p:sp>
        <p:nvSpPr>
          <p:cNvPr id="342" name="TextShape 2"/>
          <p:cNvSpPr txBox="1"/>
          <p:nvPr/>
        </p:nvSpPr>
        <p:spPr>
          <a:xfrm>
            <a:off x="417600" y="3539880"/>
            <a:ext cx="11277360" cy="2953440"/>
          </a:xfrm>
          <a:prstGeom prst="rect">
            <a:avLst/>
          </a:prstGeom>
          <a:noFill/>
          <a:ln>
            <a:noFill/>
          </a:ln>
        </p:spPr>
        <p:txBody>
          <a:bodyPr/>
          <a:p>
            <a:pPr>
              <a:lnSpc>
                <a:spcPct val="100000"/>
              </a:lnSpc>
            </a:pPr>
            <a:r>
              <a:rPr b="0" lang="en-US" sz="2000" spc="-1" strike="noStrike">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a:p>
            <a:pPr>
              <a:lnSpc>
                <a:spcPct val="100000"/>
              </a:lnSpc>
              <a:spcBef>
                <a:spcPts val="400"/>
              </a:spcBef>
            </a:pPr>
            <a:r>
              <a:rPr b="0" lang="en-US" sz="2000" spc="-1" strike="noStrike">
                <a:solidFill>
                  <a:srgbClr val="292934"/>
                </a:solidFill>
                <a:latin typeface="Roboto"/>
                <a:ea typeface="Roboto"/>
              </a:rPr>
              <a:t>The FOSS Review team should consider:</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Is the code and associated information complete, consistent and accurate?</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Does the declared license match what is in the code files?</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Does the license permit use with other components of the software? </a:t>
            </a:r>
            <a:endParaRPr b="0" lang="en-US" sz="2000" spc="-1" strike="noStrike">
              <a:solidFill>
                <a:srgbClr val="000000"/>
              </a:solidFill>
              <a:latin typeface="Arial"/>
            </a:endParaRPr>
          </a:p>
          <a:p>
            <a:pPr>
              <a:lnSpc>
                <a:spcPct val="100000"/>
              </a:lnSpc>
              <a:spcBef>
                <a:spcPts val="400"/>
              </a:spcBef>
            </a:pPr>
            <a:endParaRPr b="0" lang="en-US" sz="2000" spc="-1" strike="noStrike">
              <a:solidFill>
                <a:srgbClr val="000000"/>
              </a:solidFill>
              <a:latin typeface="Arial"/>
            </a:endParaRPr>
          </a:p>
        </p:txBody>
      </p:sp>
      <p:pic>
        <p:nvPicPr>
          <p:cNvPr id="343" name="Shape 412" descr=""/>
          <p:cNvPicPr/>
          <p:nvPr/>
        </p:nvPicPr>
        <p:blipFill>
          <a:blip r:embed="rId1"/>
          <a:stretch/>
        </p:blipFill>
        <p:spPr>
          <a:xfrm>
            <a:off x="5709600" y="1916640"/>
            <a:ext cx="659880" cy="1301400"/>
          </a:xfrm>
          <a:prstGeom prst="rect">
            <a:avLst/>
          </a:prstGeom>
          <a:ln>
            <a:noFill/>
          </a:ln>
        </p:spPr>
      </p:pic>
      <p:pic>
        <p:nvPicPr>
          <p:cNvPr id="344" name="Shape 413" descr=""/>
          <p:cNvPicPr/>
          <p:nvPr/>
        </p:nvPicPr>
        <p:blipFill>
          <a:blip r:embed="rId2"/>
          <a:stretch/>
        </p:blipFill>
        <p:spPr>
          <a:xfrm>
            <a:off x="4998600" y="1916640"/>
            <a:ext cx="659880" cy="1301400"/>
          </a:xfrm>
          <a:prstGeom prst="rect">
            <a:avLst/>
          </a:prstGeom>
          <a:ln>
            <a:noFill/>
          </a:ln>
        </p:spPr>
      </p:pic>
      <p:pic>
        <p:nvPicPr>
          <p:cNvPr id="345" name="Shape 414" descr=""/>
          <p:cNvPicPr/>
          <p:nvPr/>
        </p:nvPicPr>
        <p:blipFill>
          <a:blip r:embed="rId3"/>
          <a:stretch/>
        </p:blipFill>
        <p:spPr>
          <a:xfrm>
            <a:off x="6503040" y="1916640"/>
            <a:ext cx="659880" cy="1301400"/>
          </a:xfrm>
          <a:prstGeom prst="rect">
            <a:avLst/>
          </a:prstGeom>
          <a:ln>
            <a:noFill/>
          </a:ln>
        </p:spPr>
      </p:pic>
      <p:sp>
        <p:nvSpPr>
          <p:cNvPr id="346" name="CustomShape 3"/>
          <p:cNvSpPr/>
          <p:nvPr/>
        </p:nvSpPr>
        <p:spPr>
          <a:xfrm>
            <a:off x="5023440" y="3237480"/>
            <a:ext cx="5562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Legal</a:t>
            </a:r>
            <a:endParaRPr b="0" lang="en-US" sz="1200" spc="-1" strike="noStrike">
              <a:latin typeface="Cambria"/>
            </a:endParaRPr>
          </a:p>
        </p:txBody>
      </p:sp>
      <p:sp>
        <p:nvSpPr>
          <p:cNvPr id="347" name="CustomShape 4"/>
          <p:cNvSpPr/>
          <p:nvPr/>
        </p:nvSpPr>
        <p:spPr>
          <a:xfrm>
            <a:off x="5563800" y="3242520"/>
            <a:ext cx="81756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Scanning</a:t>
            </a:r>
            <a:endParaRPr b="0" lang="en-US" sz="1200" spc="-1" strike="noStrike">
              <a:latin typeface="Cambria"/>
            </a:endParaRPr>
          </a:p>
        </p:txBody>
      </p:sp>
      <p:sp>
        <p:nvSpPr>
          <p:cNvPr id="348" name="CustomShape 5"/>
          <p:cNvSpPr/>
          <p:nvPr/>
        </p:nvSpPr>
        <p:spPr>
          <a:xfrm>
            <a:off x="6312240" y="3242520"/>
            <a:ext cx="9280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Specialists</a:t>
            </a:r>
            <a:endParaRPr b="0" lang="en-US" sz="1200" spc="-1" strike="noStrike">
              <a:latin typeface="Cambria"/>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Source Code Scanning Tools</a:t>
            </a:r>
            <a:endParaRPr b="0" lang="en-US" sz="4000" spc="-1" strike="noStrike">
              <a:solidFill>
                <a:srgbClr val="000000"/>
              </a:solidFill>
              <a:latin typeface="Arial"/>
            </a:endParaRPr>
          </a:p>
        </p:txBody>
      </p:sp>
      <p:sp>
        <p:nvSpPr>
          <p:cNvPr id="350" name="TextShape 2"/>
          <p:cNvSpPr txBox="1"/>
          <p:nvPr/>
        </p:nvSpPr>
        <p:spPr>
          <a:xfrm>
            <a:off x="623160" y="1600200"/>
            <a:ext cx="10945440" cy="495252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There are many different automated source code scanning tools.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All of the solutions address specific needs and - for that reason - none will solve all possible challenges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Companies pick the solution most suited to their specific market area and product</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Many companies use both an automated tool and manual review</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 good example of freely available source code scanning tool is FOSSology,</a:t>
            </a:r>
            <a:br/>
            <a:r>
              <a:rPr b="0" lang="en-US" sz="2400" spc="-1" strike="noStrike">
                <a:solidFill>
                  <a:srgbClr val="292934"/>
                </a:solidFill>
                <a:latin typeface="Roboto"/>
                <a:ea typeface="Roboto"/>
              </a:rPr>
              <a:t>a project hosted by the Linux Foundation:</a:t>
            </a:r>
            <a:br/>
            <a:r>
              <a:rPr b="0" lang="en-US" sz="2000" spc="-1" strike="noStrike" u="sng">
                <a:solidFill>
                  <a:srgbClr val="0000ff"/>
                </a:solidFill>
                <a:uFillTx/>
                <a:latin typeface="Roboto Mono"/>
                <a:ea typeface="Roboto Mono"/>
                <a:hlinkClick r:id="rId1"/>
              </a:rPr>
              <a:t>https://www.fossology.org</a:t>
            </a:r>
            <a:r>
              <a:rPr b="0" lang="en-US" sz="2400" spc="-1" strike="noStrike">
                <a:solidFill>
                  <a:srgbClr val="292934"/>
                </a:solidFill>
                <a:latin typeface="Roboto"/>
                <a:ea typeface="Roboto"/>
              </a:rPr>
              <a:t> </a:t>
            </a:r>
            <a:endParaRPr b="0" lang="en-US" sz="2400" spc="-1" strike="noStrike">
              <a:solidFill>
                <a:srgbClr val="000000"/>
              </a:solidFill>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Working through the FOSS Review</a:t>
            </a:r>
            <a:endParaRPr b="0" lang="en-US" sz="4000" spc="-1" strike="noStrike">
              <a:solidFill>
                <a:srgbClr val="000000"/>
              </a:solidFill>
              <a:latin typeface="Arial"/>
            </a:endParaRPr>
          </a:p>
        </p:txBody>
      </p:sp>
      <p:sp>
        <p:nvSpPr>
          <p:cNvPr id="352" name="TextShape 2"/>
          <p:cNvSpPr txBox="1"/>
          <p:nvPr/>
        </p:nvSpPr>
        <p:spPr>
          <a:xfrm>
            <a:off x="311760" y="5813640"/>
            <a:ext cx="11421000" cy="1044000"/>
          </a:xfrm>
          <a:prstGeom prst="rect">
            <a:avLst/>
          </a:prstGeom>
          <a:noFill/>
          <a:ln>
            <a:noFill/>
          </a:ln>
        </p:spPr>
        <p:txBody>
          <a:bodyPr/>
          <a:p>
            <a:pPr>
              <a:lnSpc>
                <a:spcPct val="100000"/>
              </a:lnSpc>
            </a:pPr>
            <a:r>
              <a:rPr b="0" lang="en-US" sz="2000" spc="-1" strike="noStrike">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b="0" lang="en-US" sz="2000" spc="-1" strike="noStrike">
              <a:solidFill>
                <a:srgbClr val="000000"/>
              </a:solidFill>
              <a:latin typeface="Arial"/>
            </a:endParaRPr>
          </a:p>
        </p:txBody>
      </p:sp>
      <p:pic>
        <p:nvPicPr>
          <p:cNvPr id="353" name="Shape 432" descr=""/>
          <p:cNvPicPr/>
          <p:nvPr/>
        </p:nvPicPr>
        <p:blipFill>
          <a:blip r:embed="rId1"/>
          <a:stretch/>
        </p:blipFill>
        <p:spPr>
          <a:xfrm>
            <a:off x="3966120" y="1458000"/>
            <a:ext cx="4272480" cy="1459800"/>
          </a:xfrm>
          <a:prstGeom prst="rect">
            <a:avLst/>
          </a:prstGeom>
          <a:ln>
            <a:noFill/>
          </a:ln>
        </p:spPr>
      </p:pic>
      <p:sp>
        <p:nvSpPr>
          <p:cNvPr id="354" name="CustomShape 3"/>
          <p:cNvSpPr/>
          <p:nvPr/>
        </p:nvSpPr>
        <p:spPr>
          <a:xfrm>
            <a:off x="4424400" y="2087640"/>
            <a:ext cx="2977200" cy="82980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Initiate a FOSS Review </a:t>
            </a:r>
            <a:endParaRPr b="0" lang="en-US" sz="2400" spc="-1" strike="noStrike">
              <a:latin typeface="Cambria"/>
            </a:endParaRPr>
          </a:p>
        </p:txBody>
      </p:sp>
      <p:pic>
        <p:nvPicPr>
          <p:cNvPr id="355" name="Shape 434" descr=""/>
          <p:cNvPicPr/>
          <p:nvPr/>
        </p:nvPicPr>
        <p:blipFill>
          <a:blip r:embed="rId2"/>
          <a:stretch/>
        </p:blipFill>
        <p:spPr>
          <a:xfrm>
            <a:off x="3332880" y="3039480"/>
            <a:ext cx="658440" cy="1298520"/>
          </a:xfrm>
          <a:prstGeom prst="rect">
            <a:avLst/>
          </a:prstGeom>
          <a:ln>
            <a:noFill/>
          </a:ln>
        </p:spPr>
      </p:pic>
      <p:grpSp>
        <p:nvGrpSpPr>
          <p:cNvPr id="356" name="Group 4"/>
          <p:cNvGrpSpPr/>
          <p:nvPr/>
        </p:nvGrpSpPr>
        <p:grpSpPr>
          <a:xfrm>
            <a:off x="1879920" y="3039480"/>
            <a:ext cx="1426320" cy="1211760"/>
            <a:chOff x="1879920" y="3039480"/>
            <a:chExt cx="1426320" cy="1211760"/>
          </a:xfrm>
        </p:grpSpPr>
        <p:grpSp>
          <p:nvGrpSpPr>
            <p:cNvPr id="357" name="Group 5"/>
            <p:cNvGrpSpPr/>
            <p:nvPr/>
          </p:nvGrpSpPr>
          <p:grpSpPr>
            <a:xfrm>
              <a:off x="1879920" y="3039480"/>
              <a:ext cx="1426320" cy="770760"/>
              <a:chOff x="1879920" y="3039480"/>
              <a:chExt cx="1426320" cy="770760"/>
            </a:xfrm>
          </p:grpSpPr>
          <p:sp>
            <p:nvSpPr>
              <p:cNvPr id="358" name="CustomShape 6"/>
              <p:cNvSpPr/>
              <p:nvPr/>
            </p:nvSpPr>
            <p:spPr>
              <a:xfrm>
                <a:off x="1879920" y="3533760"/>
                <a:ext cx="1367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Product Manager</a:t>
                </a:r>
                <a:endParaRPr b="0" lang="en-US" sz="1200" spc="-1" strike="noStrike">
                  <a:latin typeface="Cambria"/>
                </a:endParaRPr>
              </a:p>
            </p:txBody>
          </p:sp>
          <p:sp>
            <p:nvSpPr>
              <p:cNvPr id="359" name="CustomShape 7"/>
              <p:cNvSpPr/>
              <p:nvPr/>
            </p:nvSpPr>
            <p:spPr>
              <a:xfrm>
                <a:off x="1884600" y="3039480"/>
                <a:ext cx="142164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Program Manager</a:t>
                </a:r>
                <a:endParaRPr b="0" lang="en-US" sz="1200" spc="-1" strike="noStrike">
                  <a:latin typeface="Cambria"/>
                </a:endParaRPr>
              </a:p>
            </p:txBody>
          </p:sp>
        </p:grpSp>
        <p:sp>
          <p:nvSpPr>
            <p:cNvPr id="360" name="CustomShape 8"/>
            <p:cNvSpPr/>
            <p:nvPr/>
          </p:nvSpPr>
          <p:spPr>
            <a:xfrm>
              <a:off x="2428200" y="3974760"/>
              <a:ext cx="8190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 </a:t>
              </a:r>
              <a:r>
                <a:rPr b="0" lang="en-US" sz="1200" spc="-1" strike="noStrike">
                  <a:solidFill>
                    <a:srgbClr val="333333"/>
                  </a:solidFill>
                  <a:latin typeface="Roboto"/>
                  <a:ea typeface="Roboto"/>
                </a:rPr>
                <a:t>Engineer</a:t>
              </a:r>
              <a:endParaRPr b="0" lang="en-US" sz="1200" spc="-1" strike="noStrike">
                <a:latin typeface="Cambria"/>
              </a:endParaRPr>
            </a:p>
          </p:txBody>
        </p:sp>
      </p:grpSp>
      <p:pic>
        <p:nvPicPr>
          <p:cNvPr id="361" name="Shape 440" descr=""/>
          <p:cNvPicPr/>
          <p:nvPr/>
        </p:nvPicPr>
        <p:blipFill>
          <a:blip r:embed="rId3"/>
          <a:stretch/>
        </p:blipFill>
        <p:spPr>
          <a:xfrm>
            <a:off x="8539560" y="2852640"/>
            <a:ext cx="659880" cy="1301400"/>
          </a:xfrm>
          <a:prstGeom prst="rect">
            <a:avLst/>
          </a:prstGeom>
          <a:ln>
            <a:noFill/>
          </a:ln>
        </p:spPr>
      </p:pic>
      <p:pic>
        <p:nvPicPr>
          <p:cNvPr id="362" name="Shape 441" descr=""/>
          <p:cNvPicPr/>
          <p:nvPr/>
        </p:nvPicPr>
        <p:blipFill>
          <a:blip r:embed="rId4"/>
          <a:stretch/>
        </p:blipFill>
        <p:spPr>
          <a:xfrm>
            <a:off x="7828560" y="2852640"/>
            <a:ext cx="659880" cy="1301400"/>
          </a:xfrm>
          <a:prstGeom prst="rect">
            <a:avLst/>
          </a:prstGeom>
          <a:ln>
            <a:noFill/>
          </a:ln>
        </p:spPr>
      </p:pic>
      <p:pic>
        <p:nvPicPr>
          <p:cNvPr id="363" name="Shape 442" descr=""/>
          <p:cNvPicPr/>
          <p:nvPr/>
        </p:nvPicPr>
        <p:blipFill>
          <a:blip r:embed="rId5"/>
          <a:stretch/>
        </p:blipFill>
        <p:spPr>
          <a:xfrm>
            <a:off x="9333000" y="2852640"/>
            <a:ext cx="659880" cy="1301400"/>
          </a:xfrm>
          <a:prstGeom prst="rect">
            <a:avLst/>
          </a:prstGeom>
          <a:ln>
            <a:noFill/>
          </a:ln>
        </p:spPr>
      </p:pic>
      <p:sp>
        <p:nvSpPr>
          <p:cNvPr id="364" name="CustomShape 9"/>
          <p:cNvSpPr/>
          <p:nvPr/>
        </p:nvSpPr>
        <p:spPr>
          <a:xfrm>
            <a:off x="7908480" y="4194000"/>
            <a:ext cx="5562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Legal</a:t>
            </a:r>
            <a:endParaRPr b="0" lang="en-US" sz="1200" spc="-1" strike="noStrike">
              <a:latin typeface="Cambria"/>
            </a:endParaRPr>
          </a:p>
        </p:txBody>
      </p:sp>
      <p:sp>
        <p:nvSpPr>
          <p:cNvPr id="365" name="CustomShape 10"/>
          <p:cNvSpPr/>
          <p:nvPr/>
        </p:nvSpPr>
        <p:spPr>
          <a:xfrm>
            <a:off x="8510400" y="4178520"/>
            <a:ext cx="81756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Scanning</a:t>
            </a:r>
            <a:endParaRPr b="0" lang="en-US" sz="1200" spc="-1" strike="noStrike">
              <a:latin typeface="Cambria"/>
            </a:endParaRPr>
          </a:p>
        </p:txBody>
      </p:sp>
      <p:sp>
        <p:nvSpPr>
          <p:cNvPr id="366" name="CustomShape 11"/>
          <p:cNvSpPr/>
          <p:nvPr/>
        </p:nvSpPr>
        <p:spPr>
          <a:xfrm>
            <a:off x="9141840" y="4178520"/>
            <a:ext cx="9280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Specialists</a:t>
            </a:r>
            <a:endParaRPr b="0" lang="en-US" sz="1200" spc="-1" strike="noStrike">
              <a:latin typeface="Cambria"/>
            </a:endParaRPr>
          </a:p>
        </p:txBody>
      </p:sp>
      <p:pic>
        <p:nvPicPr>
          <p:cNvPr id="367" name="Shape 446" descr=""/>
          <p:cNvPicPr/>
          <p:nvPr/>
        </p:nvPicPr>
        <p:blipFill>
          <a:blip r:embed="rId6"/>
          <a:stretch/>
        </p:blipFill>
        <p:spPr>
          <a:xfrm>
            <a:off x="4938840" y="3005640"/>
            <a:ext cx="2253600" cy="507600"/>
          </a:xfrm>
          <a:prstGeom prst="rect">
            <a:avLst/>
          </a:prstGeom>
          <a:ln>
            <a:noFill/>
          </a:ln>
        </p:spPr>
      </p:pic>
      <p:pic>
        <p:nvPicPr>
          <p:cNvPr id="368" name="Shape 447" descr=""/>
          <p:cNvPicPr/>
          <p:nvPr/>
        </p:nvPicPr>
        <p:blipFill>
          <a:blip r:embed="rId7"/>
          <a:stretch/>
        </p:blipFill>
        <p:spPr>
          <a:xfrm>
            <a:off x="4904280" y="3846240"/>
            <a:ext cx="2253600" cy="507600"/>
          </a:xfrm>
          <a:prstGeom prst="rect">
            <a:avLst/>
          </a:prstGeom>
          <a:ln>
            <a:noFill/>
          </a:ln>
        </p:spPr>
      </p:pic>
      <p:sp>
        <p:nvSpPr>
          <p:cNvPr id="369" name="CustomShape 12"/>
          <p:cNvSpPr/>
          <p:nvPr/>
        </p:nvSpPr>
        <p:spPr>
          <a:xfrm>
            <a:off x="5660280" y="3458520"/>
            <a:ext cx="905760" cy="46116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Work</a:t>
            </a:r>
            <a:endParaRPr b="0" lang="en-US" sz="2400" spc="-1" strike="noStrike">
              <a:latin typeface="Cambria"/>
            </a:endParaRPr>
          </a:p>
        </p:txBody>
      </p:sp>
      <p:pic>
        <p:nvPicPr>
          <p:cNvPr id="370" name="Shape 449" descr=""/>
          <p:cNvPicPr/>
          <p:nvPr/>
        </p:nvPicPr>
        <p:blipFill>
          <a:blip r:embed="rId8"/>
          <a:stretch/>
        </p:blipFill>
        <p:spPr>
          <a:xfrm>
            <a:off x="3964680" y="4310280"/>
            <a:ext cx="4272480" cy="1459800"/>
          </a:xfrm>
          <a:prstGeom prst="rect">
            <a:avLst/>
          </a:prstGeom>
          <a:ln>
            <a:noFill/>
          </a:ln>
        </p:spPr>
      </p:pic>
      <p:sp>
        <p:nvSpPr>
          <p:cNvPr id="371" name="CustomShape 13"/>
          <p:cNvSpPr/>
          <p:nvPr/>
        </p:nvSpPr>
        <p:spPr>
          <a:xfrm>
            <a:off x="5384520" y="4708440"/>
            <a:ext cx="1486080" cy="46116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Guidance</a:t>
            </a:r>
            <a:endParaRPr b="0" lang="en-US" sz="2400" spc="-1" strike="noStrike">
              <a:latin typeface="Cambria"/>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1</a:t>
            </a:r>
            <a:endParaRPr b="0" lang="en-US" sz="3200" spc="-1" strike="noStrike">
              <a:solidFill>
                <a:srgbClr val="000000"/>
              </a:solidFill>
              <a:latin typeface="Arial"/>
            </a:endParaRPr>
          </a:p>
        </p:txBody>
      </p:sp>
      <p:sp>
        <p:nvSpPr>
          <p:cNvPr id="224"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What is Intellectual Property?</a:t>
            </a:r>
            <a:endParaRPr b="0" lang="en-US" sz="4800" spc="-1" strike="noStrike">
              <a:solidFill>
                <a:srgbClr val="000000"/>
              </a:solidFill>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FOSS Review Oversight</a:t>
            </a:r>
            <a:endParaRPr b="0" lang="en-US" sz="4000" spc="-1" strike="noStrike">
              <a:solidFill>
                <a:srgbClr val="000000"/>
              </a:solidFill>
              <a:latin typeface="Arial"/>
            </a:endParaRPr>
          </a:p>
        </p:txBody>
      </p:sp>
      <p:sp>
        <p:nvSpPr>
          <p:cNvPr id="373" name="CustomShape 2"/>
          <p:cNvSpPr/>
          <p:nvPr/>
        </p:nvSpPr>
        <p:spPr>
          <a:xfrm>
            <a:off x="325440" y="6113160"/>
            <a:ext cx="11421000" cy="701280"/>
          </a:xfrm>
          <a:prstGeom prst="rect">
            <a:avLst/>
          </a:prstGeom>
          <a:noFill/>
          <a:ln>
            <a:noFill/>
          </a:ln>
        </p:spPr>
        <p:style>
          <a:lnRef idx="0"/>
          <a:fillRef idx="0"/>
          <a:effectRef idx="0"/>
          <a:fontRef idx="minor"/>
        </p:style>
        <p:txBody>
          <a:bodyPr/>
          <a:p>
            <a:pPr>
              <a:lnSpc>
                <a:spcPct val="100000"/>
              </a:lnSpc>
            </a:pPr>
            <a:r>
              <a:rPr b="0" lang="en-US" sz="2000" spc="-1" strike="noStrike">
                <a:solidFill>
                  <a:srgbClr val="292934"/>
                </a:solidFill>
                <a:latin typeface="Roboto"/>
                <a:ea typeface="Roboto"/>
              </a:rPr>
              <a:t>The FOSS Review process should have executive oversight to resolve disagreements and approve the most important decisions.</a:t>
            </a:r>
            <a:endParaRPr b="0" lang="en-US" sz="2000" spc="-1" strike="noStrike">
              <a:latin typeface="Cambria"/>
            </a:endParaRPr>
          </a:p>
        </p:txBody>
      </p:sp>
      <p:pic>
        <p:nvPicPr>
          <p:cNvPr id="374" name="Shape 458" descr=""/>
          <p:cNvPicPr/>
          <p:nvPr/>
        </p:nvPicPr>
        <p:blipFill>
          <a:blip r:embed="rId1"/>
          <a:stretch/>
        </p:blipFill>
        <p:spPr>
          <a:xfrm>
            <a:off x="3979800" y="1230840"/>
            <a:ext cx="4272480" cy="1459800"/>
          </a:xfrm>
          <a:prstGeom prst="rect">
            <a:avLst/>
          </a:prstGeom>
          <a:ln>
            <a:noFill/>
          </a:ln>
        </p:spPr>
      </p:pic>
      <p:sp>
        <p:nvSpPr>
          <p:cNvPr id="375" name="CustomShape 3"/>
          <p:cNvSpPr/>
          <p:nvPr/>
        </p:nvSpPr>
        <p:spPr>
          <a:xfrm>
            <a:off x="4567320" y="1859400"/>
            <a:ext cx="2825640" cy="82980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Initiate a FOSS Review </a:t>
            </a:r>
            <a:endParaRPr b="0" lang="en-US" sz="2400" spc="-1" strike="noStrike">
              <a:latin typeface="Cambria"/>
            </a:endParaRPr>
          </a:p>
        </p:txBody>
      </p:sp>
      <p:pic>
        <p:nvPicPr>
          <p:cNvPr id="376" name="Shape 460" descr=""/>
          <p:cNvPicPr/>
          <p:nvPr/>
        </p:nvPicPr>
        <p:blipFill>
          <a:blip r:embed="rId2"/>
          <a:stretch/>
        </p:blipFill>
        <p:spPr>
          <a:xfrm>
            <a:off x="3346560" y="2812680"/>
            <a:ext cx="658440" cy="1298520"/>
          </a:xfrm>
          <a:prstGeom prst="rect">
            <a:avLst/>
          </a:prstGeom>
          <a:ln>
            <a:noFill/>
          </a:ln>
        </p:spPr>
      </p:pic>
      <p:grpSp>
        <p:nvGrpSpPr>
          <p:cNvPr id="377" name="Group 4"/>
          <p:cNvGrpSpPr/>
          <p:nvPr/>
        </p:nvGrpSpPr>
        <p:grpSpPr>
          <a:xfrm>
            <a:off x="1893600" y="2812680"/>
            <a:ext cx="1426680" cy="1211760"/>
            <a:chOff x="1893600" y="2812680"/>
            <a:chExt cx="1426680" cy="1211760"/>
          </a:xfrm>
        </p:grpSpPr>
        <p:grpSp>
          <p:nvGrpSpPr>
            <p:cNvPr id="378" name="Group 5"/>
            <p:cNvGrpSpPr/>
            <p:nvPr/>
          </p:nvGrpSpPr>
          <p:grpSpPr>
            <a:xfrm>
              <a:off x="1893600" y="2812680"/>
              <a:ext cx="1426680" cy="770400"/>
              <a:chOff x="1893600" y="2812680"/>
              <a:chExt cx="1426680" cy="770400"/>
            </a:xfrm>
          </p:grpSpPr>
          <p:sp>
            <p:nvSpPr>
              <p:cNvPr id="379" name="CustomShape 6"/>
              <p:cNvSpPr/>
              <p:nvPr/>
            </p:nvSpPr>
            <p:spPr>
              <a:xfrm>
                <a:off x="1893600" y="3306600"/>
                <a:ext cx="1367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Product Manager</a:t>
                </a:r>
                <a:endParaRPr b="0" lang="en-US" sz="1200" spc="-1" strike="noStrike">
                  <a:latin typeface="Cambria"/>
                </a:endParaRPr>
              </a:p>
            </p:txBody>
          </p:sp>
          <p:sp>
            <p:nvSpPr>
              <p:cNvPr id="380" name="CustomShape 7"/>
              <p:cNvSpPr/>
              <p:nvPr/>
            </p:nvSpPr>
            <p:spPr>
              <a:xfrm>
                <a:off x="1898640" y="2812680"/>
                <a:ext cx="142164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Program Manager</a:t>
                </a:r>
                <a:endParaRPr b="0" lang="en-US" sz="1200" spc="-1" strike="noStrike">
                  <a:latin typeface="Cambria"/>
                </a:endParaRPr>
              </a:p>
            </p:txBody>
          </p:sp>
        </p:grpSp>
        <p:sp>
          <p:nvSpPr>
            <p:cNvPr id="381" name="CustomShape 8"/>
            <p:cNvSpPr/>
            <p:nvPr/>
          </p:nvSpPr>
          <p:spPr>
            <a:xfrm>
              <a:off x="2441880" y="3747960"/>
              <a:ext cx="8190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 </a:t>
              </a:r>
              <a:r>
                <a:rPr b="0" lang="en-US" sz="1200" spc="-1" strike="noStrike">
                  <a:solidFill>
                    <a:srgbClr val="333333"/>
                  </a:solidFill>
                  <a:latin typeface="Roboto"/>
                  <a:ea typeface="Roboto"/>
                </a:rPr>
                <a:t>Engineer</a:t>
              </a:r>
              <a:endParaRPr b="0" lang="en-US" sz="1200" spc="-1" strike="noStrike">
                <a:latin typeface="Cambria"/>
              </a:endParaRPr>
            </a:p>
          </p:txBody>
        </p:sp>
      </p:grpSp>
      <p:pic>
        <p:nvPicPr>
          <p:cNvPr id="382" name="Shape 466" descr=""/>
          <p:cNvPicPr/>
          <p:nvPr/>
        </p:nvPicPr>
        <p:blipFill>
          <a:blip r:embed="rId3"/>
          <a:stretch/>
        </p:blipFill>
        <p:spPr>
          <a:xfrm>
            <a:off x="8553240" y="2625480"/>
            <a:ext cx="659880" cy="1301400"/>
          </a:xfrm>
          <a:prstGeom prst="rect">
            <a:avLst/>
          </a:prstGeom>
          <a:ln>
            <a:noFill/>
          </a:ln>
        </p:spPr>
      </p:pic>
      <p:pic>
        <p:nvPicPr>
          <p:cNvPr id="383" name="Shape 467" descr=""/>
          <p:cNvPicPr/>
          <p:nvPr/>
        </p:nvPicPr>
        <p:blipFill>
          <a:blip r:embed="rId4"/>
          <a:stretch/>
        </p:blipFill>
        <p:spPr>
          <a:xfrm>
            <a:off x="7842240" y="2625480"/>
            <a:ext cx="659880" cy="1301400"/>
          </a:xfrm>
          <a:prstGeom prst="rect">
            <a:avLst/>
          </a:prstGeom>
          <a:ln>
            <a:noFill/>
          </a:ln>
        </p:spPr>
      </p:pic>
      <p:pic>
        <p:nvPicPr>
          <p:cNvPr id="384" name="Shape 468" descr=""/>
          <p:cNvPicPr/>
          <p:nvPr/>
        </p:nvPicPr>
        <p:blipFill>
          <a:blip r:embed="rId5"/>
          <a:stretch/>
        </p:blipFill>
        <p:spPr>
          <a:xfrm>
            <a:off x="9346680" y="2625480"/>
            <a:ext cx="659880" cy="1301400"/>
          </a:xfrm>
          <a:prstGeom prst="rect">
            <a:avLst/>
          </a:prstGeom>
          <a:ln>
            <a:noFill/>
          </a:ln>
        </p:spPr>
      </p:pic>
      <p:sp>
        <p:nvSpPr>
          <p:cNvPr id="385" name="CustomShape 9"/>
          <p:cNvSpPr/>
          <p:nvPr/>
        </p:nvSpPr>
        <p:spPr>
          <a:xfrm>
            <a:off x="7922160" y="3967200"/>
            <a:ext cx="55620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Legal</a:t>
            </a:r>
            <a:endParaRPr b="0" lang="en-US" sz="1200" spc="-1" strike="noStrike">
              <a:latin typeface="Cambria"/>
            </a:endParaRPr>
          </a:p>
        </p:txBody>
      </p:sp>
      <p:sp>
        <p:nvSpPr>
          <p:cNvPr id="386" name="CustomShape 10"/>
          <p:cNvSpPr/>
          <p:nvPr/>
        </p:nvSpPr>
        <p:spPr>
          <a:xfrm>
            <a:off x="8524080" y="3951720"/>
            <a:ext cx="81756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Scanning</a:t>
            </a:r>
            <a:endParaRPr b="0" lang="en-US" sz="1200" spc="-1" strike="noStrike">
              <a:latin typeface="Cambria"/>
            </a:endParaRPr>
          </a:p>
        </p:txBody>
      </p:sp>
      <p:sp>
        <p:nvSpPr>
          <p:cNvPr id="387" name="CustomShape 11"/>
          <p:cNvSpPr/>
          <p:nvPr/>
        </p:nvSpPr>
        <p:spPr>
          <a:xfrm>
            <a:off x="9155880" y="3951720"/>
            <a:ext cx="9280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Specialists</a:t>
            </a:r>
            <a:endParaRPr b="0" lang="en-US" sz="1200" spc="-1" strike="noStrike">
              <a:latin typeface="Cambria"/>
            </a:endParaRPr>
          </a:p>
        </p:txBody>
      </p:sp>
      <p:pic>
        <p:nvPicPr>
          <p:cNvPr id="388" name="Shape 472" descr=""/>
          <p:cNvPicPr/>
          <p:nvPr/>
        </p:nvPicPr>
        <p:blipFill>
          <a:blip r:embed="rId6"/>
          <a:stretch/>
        </p:blipFill>
        <p:spPr>
          <a:xfrm>
            <a:off x="4952520" y="2778480"/>
            <a:ext cx="2253600" cy="507600"/>
          </a:xfrm>
          <a:prstGeom prst="rect">
            <a:avLst/>
          </a:prstGeom>
          <a:ln>
            <a:noFill/>
          </a:ln>
        </p:spPr>
      </p:pic>
      <p:pic>
        <p:nvPicPr>
          <p:cNvPr id="389" name="Shape 473" descr=""/>
          <p:cNvPicPr/>
          <p:nvPr/>
        </p:nvPicPr>
        <p:blipFill>
          <a:blip r:embed="rId7"/>
          <a:stretch/>
        </p:blipFill>
        <p:spPr>
          <a:xfrm>
            <a:off x="4917960" y="3619440"/>
            <a:ext cx="2253600" cy="507600"/>
          </a:xfrm>
          <a:prstGeom prst="rect">
            <a:avLst/>
          </a:prstGeom>
          <a:ln>
            <a:noFill/>
          </a:ln>
        </p:spPr>
      </p:pic>
      <p:sp>
        <p:nvSpPr>
          <p:cNvPr id="390" name="CustomShape 12"/>
          <p:cNvSpPr/>
          <p:nvPr/>
        </p:nvSpPr>
        <p:spPr>
          <a:xfrm>
            <a:off x="5673960" y="3231720"/>
            <a:ext cx="905760" cy="46116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Work</a:t>
            </a:r>
            <a:endParaRPr b="0" lang="en-US" sz="2400" spc="-1" strike="noStrike">
              <a:latin typeface="Cambria"/>
            </a:endParaRPr>
          </a:p>
        </p:txBody>
      </p:sp>
      <p:pic>
        <p:nvPicPr>
          <p:cNvPr id="391" name="Shape 475" descr=""/>
          <p:cNvPicPr/>
          <p:nvPr/>
        </p:nvPicPr>
        <p:blipFill>
          <a:blip r:embed="rId8"/>
          <a:stretch/>
        </p:blipFill>
        <p:spPr>
          <a:xfrm>
            <a:off x="3978720" y="4083480"/>
            <a:ext cx="4272480" cy="1459800"/>
          </a:xfrm>
          <a:prstGeom prst="rect">
            <a:avLst/>
          </a:prstGeom>
          <a:ln>
            <a:noFill/>
          </a:ln>
        </p:spPr>
      </p:pic>
      <p:sp>
        <p:nvSpPr>
          <p:cNvPr id="392" name="CustomShape 13"/>
          <p:cNvSpPr/>
          <p:nvPr/>
        </p:nvSpPr>
        <p:spPr>
          <a:xfrm>
            <a:off x="5398200" y="4481640"/>
            <a:ext cx="1486080" cy="461160"/>
          </a:xfrm>
          <a:prstGeom prst="rect">
            <a:avLst/>
          </a:prstGeom>
          <a:noFill/>
          <a:ln>
            <a:noFill/>
          </a:ln>
        </p:spPr>
        <p:style>
          <a:lnRef idx="0"/>
          <a:fillRef idx="0"/>
          <a:effectRef idx="0"/>
          <a:fontRef idx="minor"/>
        </p:style>
        <p:txBody>
          <a:bodyPr/>
          <a:p>
            <a:pPr algn="ctr">
              <a:lnSpc>
                <a:spcPct val="100000"/>
              </a:lnSpc>
            </a:pPr>
            <a:r>
              <a:rPr b="1" lang="en-US" sz="2400" spc="-1" strike="noStrike">
                <a:solidFill>
                  <a:srgbClr val="808080"/>
                </a:solidFill>
                <a:latin typeface="Roboto"/>
                <a:ea typeface="Roboto"/>
              </a:rPr>
              <a:t>Guidance</a:t>
            </a:r>
            <a:endParaRPr b="0" lang="en-US" sz="2400" spc="-1" strike="noStrike">
              <a:latin typeface="Cambria"/>
            </a:endParaRPr>
          </a:p>
        </p:txBody>
      </p:sp>
      <p:grpSp>
        <p:nvGrpSpPr>
          <p:cNvPr id="393" name="Group 14"/>
          <p:cNvGrpSpPr/>
          <p:nvPr/>
        </p:nvGrpSpPr>
        <p:grpSpPr>
          <a:xfrm>
            <a:off x="5063400" y="5187960"/>
            <a:ext cx="2172600" cy="959760"/>
            <a:chOff x="5063400" y="5187960"/>
            <a:chExt cx="2172600" cy="959760"/>
          </a:xfrm>
        </p:grpSpPr>
        <p:pic>
          <p:nvPicPr>
            <p:cNvPr id="394" name="Shape 478" descr=""/>
            <p:cNvPicPr/>
            <p:nvPr/>
          </p:nvPicPr>
          <p:blipFill>
            <a:blip r:embed="rId9"/>
            <a:stretch/>
          </p:blipFill>
          <p:spPr>
            <a:xfrm>
              <a:off x="5063400" y="5187960"/>
              <a:ext cx="2113920" cy="659880"/>
            </a:xfrm>
            <a:prstGeom prst="rect">
              <a:avLst/>
            </a:prstGeom>
            <a:ln>
              <a:noFill/>
            </a:ln>
          </p:spPr>
        </p:pic>
        <p:sp>
          <p:nvSpPr>
            <p:cNvPr id="395" name="CustomShape 15"/>
            <p:cNvSpPr/>
            <p:nvPr/>
          </p:nvSpPr>
          <p:spPr>
            <a:xfrm>
              <a:off x="5076720" y="5871240"/>
              <a:ext cx="2159280" cy="276480"/>
            </a:xfrm>
            <a:prstGeom prst="rect">
              <a:avLst/>
            </a:prstGeom>
            <a:noFill/>
            <a:ln>
              <a:noFill/>
            </a:ln>
          </p:spPr>
          <p:style>
            <a:lnRef idx="0"/>
            <a:fillRef idx="0"/>
            <a:effectRef idx="0"/>
            <a:fontRef idx="minor"/>
          </p:style>
          <p:txBody>
            <a:bodyPr/>
            <a:p>
              <a:pPr algn="r">
                <a:lnSpc>
                  <a:spcPct val="100000"/>
                </a:lnSpc>
              </a:pPr>
              <a:r>
                <a:rPr b="0" lang="en-US" sz="1200" spc="-1" strike="noStrike">
                  <a:solidFill>
                    <a:srgbClr val="333333"/>
                  </a:solidFill>
                  <a:latin typeface="Roboto"/>
                  <a:ea typeface="Roboto"/>
                </a:rPr>
                <a:t>Executive Review Committee</a:t>
              </a:r>
              <a:endParaRPr b="0" lang="en-US" sz="1200" spc="-1" strike="noStrike">
                <a:latin typeface="Cambria"/>
              </a:endParaRPr>
            </a:p>
          </p:txBody>
        </p:sp>
      </p:gr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397"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is the purpose of a FOSS Review?</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is the first action you should take if you want to use FOSS components?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should you do if you have a question about using FOSS?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kinds of information might you collect for a FOSS review?</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information helps identify who is licensing the software?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additional information is important when reviewing a FOSS component from an outside vendor?</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steps can be taken to assess the quality of information collected in a FOSS Review?</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6</a:t>
            </a:r>
            <a:endParaRPr b="0" lang="en-US" sz="3200" spc="-1" strike="noStrike">
              <a:solidFill>
                <a:srgbClr val="000000"/>
              </a:solidFill>
              <a:latin typeface="Arial"/>
            </a:endParaRPr>
          </a:p>
        </p:txBody>
      </p:sp>
      <p:sp>
        <p:nvSpPr>
          <p:cNvPr id="399" name="TextShape 2"/>
          <p:cNvSpPr txBox="1"/>
          <p:nvPr/>
        </p:nvSpPr>
        <p:spPr>
          <a:xfrm>
            <a:off x="963000" y="4626720"/>
            <a:ext cx="10362960" cy="1499760"/>
          </a:xfrm>
          <a:prstGeom prst="rect">
            <a:avLst/>
          </a:prstGeom>
          <a:noFill/>
          <a:ln>
            <a:noFill/>
          </a:ln>
        </p:spPr>
        <p:txBody>
          <a:bodyPr/>
          <a:p>
            <a:pPr>
              <a:lnSpc>
                <a:spcPct val="90000"/>
              </a:lnSpc>
            </a:pPr>
            <a:r>
              <a:rPr b="0" lang="en-US" sz="4800" spc="-1" strike="noStrike">
                <a:solidFill>
                  <a:srgbClr val="f3f2dc"/>
                </a:solidFill>
                <a:latin typeface="Roboto Medium"/>
                <a:ea typeface="Roboto Medium"/>
              </a:rPr>
              <a:t>End to End Compliance Management (Example Processes)</a:t>
            </a:r>
            <a:endParaRPr b="0" lang="en-US" sz="4800" spc="-1" strike="noStrike">
              <a:solidFill>
                <a:srgbClr val="000000"/>
              </a:solidFill>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Introduction</a:t>
            </a:r>
            <a:endParaRPr b="0" lang="en-US" sz="4000" spc="-1" strike="noStrike">
              <a:solidFill>
                <a:srgbClr val="000000"/>
              </a:solidFill>
              <a:latin typeface="Arial"/>
            </a:endParaRPr>
          </a:p>
        </p:txBody>
      </p:sp>
      <p:sp>
        <p:nvSpPr>
          <p:cNvPr id="401"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Compliance management is a set of actions that manages FOSS components used in products. Companies may have similar processes in place for proprietary components.</a:t>
            </a:r>
            <a:r>
              <a:rPr b="0" lang="en-US" sz="2400" spc="-1" strike="noStrike">
                <a:solidFill>
                  <a:srgbClr val="000000"/>
                </a:solidFill>
                <a:latin typeface="Roboto"/>
                <a:ea typeface="Roboto"/>
              </a:rPr>
              <a:t> </a:t>
            </a:r>
            <a:r>
              <a:rPr b="0" lang="en-US" sz="2400" spc="-1" strike="noStrike">
                <a:solidFill>
                  <a:srgbClr val="292934"/>
                </a:solidFill>
                <a:latin typeface="Roboto"/>
                <a:ea typeface="Roboto"/>
              </a:rPr>
              <a:t>FOSS components are called "Supplied Software" in the OpenChain specification.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Such actions often include: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Identifying all the FOSS components used in Supplied Software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Identifying and tracking all obligations created by those components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Confirming that all obligations have been or will be met</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Small companies may use a simple checklist and enterprises a detailed process.</a:t>
            </a:r>
            <a:endParaRPr b="0" lang="en-US" sz="2400" spc="-1" strike="noStrike">
              <a:solidFill>
                <a:srgbClr val="000000"/>
              </a:solidFill>
              <a:latin typeface="Arial"/>
            </a:endParaRPr>
          </a:p>
        </p:txBody>
      </p:sp>
      <p:sp>
        <p:nvSpPr>
          <p:cNvPr id="402" name="CustomShape 3"/>
          <p:cNvSpPr/>
          <p:nvPr/>
        </p:nvSpPr>
        <p:spPr>
          <a:xfrm rot="16200000">
            <a:off x="3342960" y="5276880"/>
            <a:ext cx="720360" cy="1360080"/>
          </a:xfrm>
          <a:prstGeom prst="rect">
            <a:avLst/>
          </a:prstGeom>
          <a:gradFill rotWithShape="0">
            <a:gsLst>
              <a:gs pos="0">
                <a:srgbClr val="788c81"/>
              </a:gs>
              <a:gs pos="100000">
                <a:srgbClr val="93a299"/>
              </a:gs>
            </a:gsLst>
            <a:path path="circle"/>
          </a:gradFill>
          <a:ln>
            <a:noFill/>
          </a:ln>
          <a:effectLst>
            <a:outerShdw dist="25455" dir="2700000">
              <a:srgbClr val="000000">
                <a:alpha val="60000"/>
              </a:srgbClr>
            </a:outerShdw>
          </a:effectLst>
        </p:spPr>
        <p:style>
          <a:lnRef idx="0"/>
          <a:fillRef idx="0"/>
          <a:effectRef idx="0"/>
          <a:fontRef idx="minor"/>
        </p:style>
      </p:sp>
      <p:sp>
        <p:nvSpPr>
          <p:cNvPr id="403" name="CustomShape 4"/>
          <p:cNvSpPr/>
          <p:nvPr/>
        </p:nvSpPr>
        <p:spPr>
          <a:xfrm>
            <a:off x="3023280" y="5596560"/>
            <a:ext cx="1360080" cy="720360"/>
          </a:xfrm>
          <a:prstGeom prst="rect">
            <a:avLst/>
          </a:prstGeom>
          <a:noFill/>
          <a:ln>
            <a:noFill/>
          </a:ln>
        </p:spPr>
        <p:style>
          <a:lnRef idx="0"/>
          <a:fillRef idx="0"/>
          <a:effectRef idx="0"/>
          <a:fontRef idx="minor"/>
        </p:style>
        <p:txBody>
          <a:bodyPr/>
          <a:p>
            <a:pPr algn="ctr">
              <a:lnSpc>
                <a:spcPct val="100000"/>
              </a:lnSpc>
            </a:pPr>
            <a:r>
              <a:rPr b="1" lang="en-US" sz="1400" spc="-1" strike="noStrike">
                <a:solidFill>
                  <a:srgbClr val="000000"/>
                </a:solidFill>
                <a:latin typeface="Roboto"/>
                <a:ea typeface="Roboto"/>
              </a:rPr>
              <a:t>Incoming </a:t>
            </a:r>
            <a:endParaRPr b="0" lang="en-US" sz="1400" spc="-1" strike="noStrike">
              <a:latin typeface="Cambria"/>
            </a:endParaRPr>
          </a:p>
          <a:p>
            <a:pPr algn="ctr">
              <a:lnSpc>
                <a:spcPct val="100000"/>
              </a:lnSpc>
            </a:pPr>
            <a:r>
              <a:rPr b="1" lang="en-US" sz="1400" spc="-1" strike="noStrike">
                <a:solidFill>
                  <a:srgbClr val="000000"/>
                </a:solidFill>
                <a:latin typeface="Roboto"/>
                <a:ea typeface="Roboto"/>
              </a:rPr>
              <a:t>FOSS</a:t>
            </a:r>
            <a:endParaRPr b="0" lang="en-US" sz="1400" spc="-1" strike="noStrike">
              <a:latin typeface="Cambria"/>
            </a:endParaRPr>
          </a:p>
        </p:txBody>
      </p:sp>
      <p:sp>
        <p:nvSpPr>
          <p:cNvPr id="404" name="CustomShape 5"/>
          <p:cNvSpPr/>
          <p:nvPr/>
        </p:nvSpPr>
        <p:spPr>
          <a:xfrm>
            <a:off x="4762440" y="5257800"/>
            <a:ext cx="2449080" cy="1406160"/>
          </a:xfrm>
          <a:prstGeom prst="cloudCallout">
            <a:avLst>
              <a:gd name="adj1" fmla="val -7227"/>
              <a:gd name="adj2" fmla="val 4968"/>
            </a:avLst>
          </a:prstGeom>
          <a:solidFill>
            <a:srgbClr val="dddddd"/>
          </a:solidFill>
          <a:ln>
            <a:noFill/>
          </a:ln>
        </p:spPr>
        <p:style>
          <a:lnRef idx="0"/>
          <a:fillRef idx="0"/>
          <a:effectRef idx="0"/>
          <a:fontRef idx="minor"/>
        </p:style>
      </p:sp>
      <p:sp>
        <p:nvSpPr>
          <p:cNvPr id="405" name="CustomShape 6"/>
          <p:cNvSpPr/>
          <p:nvPr/>
        </p:nvSpPr>
        <p:spPr>
          <a:xfrm>
            <a:off x="7562520" y="5448600"/>
            <a:ext cx="1687320" cy="1038960"/>
          </a:xfrm>
          <a:prstGeom prst="rect">
            <a:avLst/>
          </a:prstGeom>
          <a:solidFill>
            <a:srgbClr val="92d050"/>
          </a:solidFill>
          <a:ln>
            <a:noFill/>
          </a:ln>
          <a:effectLst>
            <a:outerShdw dist="25455" dir="2700000">
              <a:srgbClr val="000000">
                <a:alpha val="60000"/>
              </a:srgbClr>
            </a:outerShdw>
          </a:effectLst>
        </p:spPr>
        <p:style>
          <a:lnRef idx="0"/>
          <a:fillRef idx="0"/>
          <a:effectRef idx="0"/>
          <a:fontRef idx="minor"/>
        </p:style>
        <p:txBody>
          <a:bodyPr/>
          <a:p>
            <a:pPr algn="ctr">
              <a:lnSpc>
                <a:spcPct val="100000"/>
              </a:lnSpc>
            </a:pPr>
            <a:r>
              <a:rPr b="1" lang="en-US" sz="1400" spc="-1" strike="noStrike">
                <a:solidFill>
                  <a:srgbClr val="000000"/>
                </a:solidFill>
                <a:latin typeface="Roboto"/>
                <a:ea typeface="Roboto"/>
              </a:rPr>
              <a:t>FOSS identified;</a:t>
            </a:r>
            <a:endParaRPr b="0" lang="en-US" sz="1400" spc="-1" strike="noStrike">
              <a:latin typeface="Cambria"/>
            </a:endParaRPr>
          </a:p>
          <a:p>
            <a:pPr algn="ctr">
              <a:lnSpc>
                <a:spcPct val="100000"/>
              </a:lnSpc>
            </a:pPr>
            <a:r>
              <a:rPr b="1" lang="en-US" sz="1400" spc="-1" strike="noStrike">
                <a:solidFill>
                  <a:srgbClr val="000000"/>
                </a:solidFill>
                <a:latin typeface="Roboto"/>
                <a:ea typeface="Roboto"/>
              </a:rPr>
              <a:t>Obligations met</a:t>
            </a:r>
            <a:endParaRPr b="0" lang="en-US" sz="1400" spc="-1" strike="noStrike">
              <a:latin typeface="Cambria"/>
            </a:endParaRPr>
          </a:p>
        </p:txBody>
      </p:sp>
      <p:sp>
        <p:nvSpPr>
          <p:cNvPr id="406" name="CustomShape 7"/>
          <p:cNvSpPr/>
          <p:nvPr/>
        </p:nvSpPr>
        <p:spPr>
          <a:xfrm>
            <a:off x="4390920" y="5952960"/>
            <a:ext cx="385560" cy="612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07" name="CustomShape 8"/>
          <p:cNvSpPr/>
          <p:nvPr/>
        </p:nvSpPr>
        <p:spPr>
          <a:xfrm flipH="1" rot="10800000">
            <a:off x="7206480" y="5958000"/>
            <a:ext cx="326520" cy="432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08" name="CustomShape 9"/>
          <p:cNvSpPr/>
          <p:nvPr/>
        </p:nvSpPr>
        <p:spPr>
          <a:xfrm>
            <a:off x="5270040" y="5588640"/>
            <a:ext cx="1533240" cy="738360"/>
          </a:xfrm>
          <a:prstGeom prst="rect">
            <a:avLst/>
          </a:prstGeom>
          <a:noFill/>
          <a:ln>
            <a:noFill/>
          </a:ln>
        </p:spPr>
        <p:style>
          <a:lnRef idx="0"/>
          <a:fillRef idx="0"/>
          <a:effectRef idx="0"/>
          <a:fontRef idx="minor"/>
        </p:style>
        <p:txBody>
          <a:bodyPr anchor="ctr"/>
          <a:p>
            <a:pPr algn="ctr">
              <a:lnSpc>
                <a:spcPct val="100000"/>
              </a:lnSpc>
            </a:pPr>
            <a:r>
              <a:rPr b="1" lang="en-US" sz="1800" spc="-1" strike="noStrike">
                <a:solidFill>
                  <a:srgbClr val="292934"/>
                </a:solidFill>
                <a:latin typeface="Roboto"/>
                <a:ea typeface="Roboto"/>
              </a:rPr>
              <a:t>Compliance Process</a:t>
            </a:r>
            <a:endParaRPr b="0" lang="en-US" sz="1800" spc="-1" strike="noStrike">
              <a:latin typeface="Cambria"/>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447840" y="51444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Example Small to Medium Company Checklist</a:t>
            </a:r>
            <a:endParaRPr b="0" lang="en-US" sz="4000" spc="-1" strike="noStrike">
              <a:solidFill>
                <a:srgbClr val="000000"/>
              </a:solidFill>
              <a:latin typeface="Arial"/>
            </a:endParaRPr>
          </a:p>
        </p:txBody>
      </p:sp>
      <p:sp>
        <p:nvSpPr>
          <p:cNvPr id="410" name="TextShape 2"/>
          <p:cNvSpPr txBox="1"/>
          <p:nvPr/>
        </p:nvSpPr>
        <p:spPr>
          <a:xfrm>
            <a:off x="609480" y="150480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Ongoing Compliance Tasks:</a:t>
            </a:r>
            <a:endParaRPr b="0" lang="en-US" sz="24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Discover all FOSS early in the procurement/development cycle</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Review and Approve all FOSS components used </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Verify the information necessary to satisfy FOSS obligations</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Review and approve any outbound contributions to FOSS projects</a:t>
            </a:r>
            <a:endParaRPr b="0" lang="en-US" sz="2000" spc="-1" strike="noStrike">
              <a:solidFill>
                <a:srgbClr val="000000"/>
              </a:solidFill>
              <a:latin typeface="Arial"/>
            </a:endParaRPr>
          </a:p>
          <a:p>
            <a:pPr marL="457200" indent="-456840">
              <a:lnSpc>
                <a:spcPct val="100000"/>
              </a:lnSpc>
              <a:spcBef>
                <a:spcPts val="400"/>
              </a:spcBef>
            </a:pPr>
            <a:endParaRPr b="0" lang="en-US" sz="20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Support Requirements:</a:t>
            </a:r>
            <a:endParaRPr b="0" lang="en-US" sz="24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Ensure adequate compliance staffing and designate clear lines of responsibility </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Adapt existing Business Processes to support the FOSS compliance program</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Have training on the organization’s FOSS policy available to everyone</a:t>
            </a:r>
            <a:endParaRPr b="0" lang="en-US" sz="2000" spc="-1" strike="noStrike">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b="0" lang="en-US" sz="2000" spc="-1" strike="noStrike">
                <a:solidFill>
                  <a:srgbClr val="292934"/>
                </a:solidFill>
                <a:latin typeface="Roboto"/>
                <a:ea typeface="Roboto"/>
              </a:rPr>
              <a:t>Track progress of all FOSS compliance activities</a:t>
            </a: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p:txBody>
      </p:sp>
      <p:sp>
        <p:nvSpPr>
          <p:cNvPr id="411" name="CustomShape 3"/>
          <p:cNvSpPr/>
          <p:nvPr/>
        </p:nvSpPr>
        <p:spPr>
          <a:xfrm>
            <a:off x="447840" y="6438960"/>
            <a:ext cx="11246400" cy="307440"/>
          </a:xfrm>
          <a:prstGeom prst="rect">
            <a:avLst/>
          </a:prstGeom>
          <a:noFill/>
          <a:ln>
            <a:noFill/>
          </a:ln>
        </p:spPr>
        <p:style>
          <a:lnRef idx="0"/>
          <a:fillRef idx="0"/>
          <a:effectRef idx="0"/>
          <a:fontRef idx="minor"/>
        </p:style>
        <p:txBody>
          <a:bodyPr/>
          <a:p>
            <a:pPr algn="ctr">
              <a:lnSpc>
                <a:spcPct val="100000"/>
              </a:lnSpc>
            </a:pPr>
            <a:r>
              <a:rPr b="0" lang="en-US" sz="1400" spc="-1" strike="noStrike">
                <a:solidFill>
                  <a:srgbClr val="292934"/>
                </a:solidFill>
                <a:latin typeface="Roboto Condensed"/>
                <a:ea typeface="Roboto Condensed"/>
              </a:rPr>
              <a:t>You can get detailed checklists for these items here: </a:t>
            </a:r>
            <a:r>
              <a:rPr b="0" lang="en-US" sz="1050" spc="-1" strike="noStrike">
                <a:solidFill>
                  <a:srgbClr val="292934"/>
                </a:solidFill>
                <a:latin typeface="Roboto Mono"/>
                <a:ea typeface="Roboto Mono"/>
              </a:rPr>
              <a:t>https://www.linuxfoundation.org/projects/opencompliance/self-assessment-compliance-checklist</a:t>
            </a:r>
            <a:endParaRPr b="0" lang="en-US" sz="1050" spc="-1" strike="noStrike">
              <a:latin typeface="Cambria"/>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274680" y="500040"/>
            <a:ext cx="4521600" cy="1544400"/>
          </a:xfrm>
          <a:prstGeom prst="rect">
            <a:avLst/>
          </a:prstGeom>
          <a:noFill/>
          <a:ln>
            <a:noFill/>
          </a:ln>
        </p:spPr>
        <p:style>
          <a:lnRef idx="0"/>
          <a:fillRef idx="0"/>
          <a:effectRef idx="0"/>
          <a:fontRef idx="minor"/>
        </p:style>
        <p:txBody>
          <a:bodyPr/>
          <a:p>
            <a:pPr>
              <a:lnSpc>
                <a:spcPct val="100000"/>
              </a:lnSpc>
            </a:pPr>
            <a:r>
              <a:rPr b="0" lang="en-US" sz="4000" spc="-1" strike="noStrike">
                <a:solidFill>
                  <a:srgbClr val="d2533c"/>
                </a:solidFill>
                <a:latin typeface="Roboto"/>
                <a:ea typeface="Roboto"/>
              </a:rPr>
              <a:t>Example Enterprise Process</a:t>
            </a:r>
            <a:endParaRPr b="0" lang="en-US" sz="4000" spc="-1" strike="noStrike">
              <a:latin typeface="Cambria"/>
            </a:endParaRPr>
          </a:p>
        </p:txBody>
      </p:sp>
      <p:sp>
        <p:nvSpPr>
          <p:cNvPr id="413" name="CustomShape 2"/>
          <p:cNvSpPr/>
          <p:nvPr/>
        </p:nvSpPr>
        <p:spPr>
          <a:xfrm>
            <a:off x="1678680" y="2072160"/>
            <a:ext cx="1829880" cy="34740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fillRef idx="0"/>
          <a:effectRef idx="0"/>
          <a:fontRef idx="minor"/>
        </p:style>
        <p:txBody>
          <a:bodyPr lIns="82800" rIns="82800" tIns="41400" bIns="41400"/>
          <a:p>
            <a:pPr algn="ctr">
              <a:lnSpc>
                <a:spcPct val="100000"/>
              </a:lnSpc>
            </a:pPr>
            <a:r>
              <a:rPr b="1" lang="en-US" sz="1100" spc="-1" strike="noStrike">
                <a:solidFill>
                  <a:srgbClr val="ffffff"/>
                </a:solidFill>
                <a:latin typeface="Roboto"/>
                <a:ea typeface="Roboto"/>
              </a:rPr>
              <a:t>Queued for Process</a:t>
            </a:r>
            <a:endParaRPr b="0" lang="en-US" sz="1100" spc="-1" strike="noStrike">
              <a:latin typeface="Cambria"/>
            </a:endParaRPr>
          </a:p>
          <a:p>
            <a:pPr algn="ctr">
              <a:lnSpc>
                <a:spcPct val="100000"/>
              </a:lnSpc>
            </a:pPr>
            <a:endParaRPr b="0" lang="en-US" sz="1100" spc="-1" strike="noStrike">
              <a:latin typeface="Cambria"/>
            </a:endParaRPr>
          </a:p>
        </p:txBody>
      </p:sp>
      <p:sp>
        <p:nvSpPr>
          <p:cNvPr id="414" name="CustomShape 3"/>
          <p:cNvSpPr/>
          <p:nvPr/>
        </p:nvSpPr>
        <p:spPr>
          <a:xfrm>
            <a:off x="3843720" y="1698840"/>
            <a:ext cx="4625640" cy="215712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fillRef idx="0"/>
          <a:effectRef idx="0"/>
          <a:fontRef idx="minor"/>
        </p:style>
      </p:sp>
      <p:sp>
        <p:nvSpPr>
          <p:cNvPr id="415" name="CustomShape 4"/>
          <p:cNvSpPr/>
          <p:nvPr/>
        </p:nvSpPr>
        <p:spPr>
          <a:xfrm rot="16200000">
            <a:off x="3503160" y="258048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Identification</a:t>
            </a:r>
            <a:endParaRPr b="0" lang="en-US" sz="1300" spc="-1" strike="noStrike">
              <a:latin typeface="Cambria"/>
            </a:endParaRPr>
          </a:p>
        </p:txBody>
      </p:sp>
      <p:sp>
        <p:nvSpPr>
          <p:cNvPr id="416" name="CustomShape 5"/>
          <p:cNvSpPr/>
          <p:nvPr/>
        </p:nvSpPr>
        <p:spPr>
          <a:xfrm rot="16200000">
            <a:off x="3935160" y="258840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Audit</a:t>
            </a:r>
            <a:endParaRPr b="0" lang="en-US" sz="1300" spc="-1" strike="noStrike">
              <a:latin typeface="Cambria"/>
            </a:endParaRPr>
          </a:p>
        </p:txBody>
      </p:sp>
      <p:sp>
        <p:nvSpPr>
          <p:cNvPr id="417" name="CustomShape 6"/>
          <p:cNvSpPr/>
          <p:nvPr/>
        </p:nvSpPr>
        <p:spPr>
          <a:xfrm rot="16200000">
            <a:off x="4372200" y="2584440"/>
            <a:ext cx="141732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Resolve Issues</a:t>
            </a:r>
            <a:endParaRPr b="0" lang="en-US" sz="1300" spc="-1" strike="noStrike">
              <a:latin typeface="Cambria"/>
            </a:endParaRPr>
          </a:p>
        </p:txBody>
      </p:sp>
      <p:sp>
        <p:nvSpPr>
          <p:cNvPr id="418" name="CustomShape 7"/>
          <p:cNvSpPr/>
          <p:nvPr/>
        </p:nvSpPr>
        <p:spPr>
          <a:xfrm rot="16200000">
            <a:off x="4803480" y="258228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Reviews</a:t>
            </a:r>
            <a:endParaRPr b="0" lang="en-US" sz="1300" spc="-1" strike="noStrike">
              <a:latin typeface="Cambria"/>
            </a:endParaRPr>
          </a:p>
        </p:txBody>
      </p:sp>
      <p:sp>
        <p:nvSpPr>
          <p:cNvPr id="419" name="CustomShape 8"/>
          <p:cNvSpPr/>
          <p:nvPr/>
        </p:nvSpPr>
        <p:spPr>
          <a:xfrm rot="16200000">
            <a:off x="5234400" y="258228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Approvals</a:t>
            </a:r>
            <a:endParaRPr b="0" lang="en-US" sz="1300" spc="-1" strike="noStrike">
              <a:latin typeface="Cambria"/>
            </a:endParaRPr>
          </a:p>
        </p:txBody>
      </p:sp>
      <p:sp>
        <p:nvSpPr>
          <p:cNvPr id="420" name="CustomShape 9"/>
          <p:cNvSpPr/>
          <p:nvPr/>
        </p:nvSpPr>
        <p:spPr>
          <a:xfrm rot="16200000">
            <a:off x="5673240" y="2578320"/>
            <a:ext cx="14205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Registration</a:t>
            </a:r>
            <a:endParaRPr b="0" lang="en-US" sz="1300" spc="-1" strike="noStrike">
              <a:latin typeface="Cambria"/>
            </a:endParaRPr>
          </a:p>
        </p:txBody>
      </p:sp>
      <p:sp>
        <p:nvSpPr>
          <p:cNvPr id="421" name="CustomShape 10"/>
          <p:cNvSpPr/>
          <p:nvPr/>
        </p:nvSpPr>
        <p:spPr>
          <a:xfrm rot="16200000">
            <a:off x="6113880" y="2575080"/>
            <a:ext cx="141732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Notices</a:t>
            </a:r>
            <a:endParaRPr b="0" lang="en-US" sz="1300" spc="-1" strike="noStrike">
              <a:latin typeface="Cambria"/>
            </a:endParaRPr>
          </a:p>
        </p:txBody>
      </p:sp>
      <p:sp>
        <p:nvSpPr>
          <p:cNvPr id="422" name="CustomShape 11"/>
          <p:cNvSpPr/>
          <p:nvPr/>
        </p:nvSpPr>
        <p:spPr>
          <a:xfrm rot="16200000">
            <a:off x="6546240" y="2571840"/>
            <a:ext cx="141732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Verifications</a:t>
            </a:r>
            <a:endParaRPr b="0" lang="en-US" sz="1300" spc="-1" strike="noStrike">
              <a:latin typeface="Cambria"/>
            </a:endParaRPr>
          </a:p>
        </p:txBody>
      </p:sp>
      <p:sp>
        <p:nvSpPr>
          <p:cNvPr id="423" name="CustomShape 12"/>
          <p:cNvSpPr/>
          <p:nvPr/>
        </p:nvSpPr>
        <p:spPr>
          <a:xfrm rot="16200000">
            <a:off x="6978240" y="2568600"/>
            <a:ext cx="141732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Distribution</a:t>
            </a:r>
            <a:endParaRPr b="0" lang="en-US" sz="1300" spc="-1" strike="noStrike">
              <a:latin typeface="Cambria"/>
            </a:endParaRPr>
          </a:p>
        </p:txBody>
      </p:sp>
      <p:sp>
        <p:nvSpPr>
          <p:cNvPr id="424" name="CustomShape 13"/>
          <p:cNvSpPr/>
          <p:nvPr/>
        </p:nvSpPr>
        <p:spPr>
          <a:xfrm rot="16200000">
            <a:off x="7413120" y="2588400"/>
            <a:ext cx="1418760" cy="367200"/>
          </a:xfrm>
          <a:prstGeom prst="rect">
            <a:avLst/>
          </a:prstGeom>
          <a:solidFill>
            <a:srgbClr val="0070c0"/>
          </a:solidFill>
          <a:ln>
            <a:noFill/>
          </a:ln>
          <a:effectLst>
            <a:outerShdw dist="12600" dir="5400000">
              <a:srgbClr val="000000">
                <a:alpha val="75000"/>
              </a:srgbClr>
            </a:outerShdw>
          </a:effectLst>
        </p:spPr>
        <p:style>
          <a:lnRef idx="0"/>
          <a:fillRef idx="0"/>
          <a:effectRef idx="0"/>
          <a:fontRef idx="minor"/>
        </p:style>
        <p:txBody>
          <a:bodyPr lIns="82800" rIns="82800" tIns="41400" bIns="41400" anchor="ctr" anchorCtr="1"/>
          <a:p>
            <a:pPr algn="ctr">
              <a:lnSpc>
                <a:spcPct val="100000"/>
              </a:lnSpc>
            </a:pPr>
            <a:r>
              <a:rPr b="1" lang="en-US" sz="1300" spc="-1" strike="noStrike">
                <a:solidFill>
                  <a:srgbClr val="ffffff"/>
                </a:solidFill>
                <a:latin typeface="Roboto"/>
                <a:ea typeface="Roboto"/>
              </a:rPr>
              <a:t>Verifications</a:t>
            </a:r>
            <a:endParaRPr b="0" lang="en-US" sz="1300" spc="-1" strike="noStrike">
              <a:latin typeface="Cambria"/>
            </a:endParaRPr>
          </a:p>
        </p:txBody>
      </p:sp>
      <p:sp>
        <p:nvSpPr>
          <p:cNvPr id="425" name="CustomShape 14"/>
          <p:cNvSpPr/>
          <p:nvPr/>
        </p:nvSpPr>
        <p:spPr>
          <a:xfrm>
            <a:off x="1731960" y="2396880"/>
            <a:ext cx="1721160" cy="466920"/>
          </a:xfrm>
          <a:prstGeom prst="roundRect">
            <a:avLst>
              <a:gd name="adj" fmla="val 16667"/>
            </a:avLst>
          </a:prstGeom>
          <a:noFill/>
          <a:ln w="9360">
            <a:solidFill>
              <a:srgbClr val="292934"/>
            </a:solidFill>
            <a:round/>
          </a:ln>
        </p:spPr>
        <p:style>
          <a:lnRef idx="0"/>
          <a:fillRef idx="0"/>
          <a:effectRef idx="0"/>
          <a:fontRef idx="minor"/>
        </p:style>
        <p:txBody>
          <a:bodyPr lIns="82800" rIns="82800" tIns="41400" bIns="41400" anchor="ctr"/>
          <a:p>
            <a:pPr algn="ctr">
              <a:lnSpc>
                <a:spcPct val="100000"/>
              </a:lnSpc>
            </a:pPr>
            <a:r>
              <a:rPr b="1" lang="en-US" sz="1100" spc="-1" strike="noStrike">
                <a:solidFill>
                  <a:srgbClr val="d2533c"/>
                </a:solidFill>
                <a:latin typeface="Roboto"/>
                <a:ea typeface="Roboto"/>
              </a:rPr>
              <a:t>Own Proprietary Software</a:t>
            </a:r>
            <a:endParaRPr b="0" lang="en-US" sz="1100" spc="-1" strike="noStrike">
              <a:latin typeface="Cambria"/>
            </a:endParaRPr>
          </a:p>
        </p:txBody>
      </p:sp>
      <p:sp>
        <p:nvSpPr>
          <p:cNvPr id="426" name="CustomShape 15"/>
          <p:cNvSpPr/>
          <p:nvPr/>
        </p:nvSpPr>
        <p:spPr>
          <a:xfrm>
            <a:off x="1731960" y="2852640"/>
            <a:ext cx="1719360" cy="279000"/>
          </a:xfrm>
          <a:prstGeom prst="roundRect">
            <a:avLst>
              <a:gd name="adj" fmla="val 16667"/>
            </a:avLst>
          </a:prstGeom>
          <a:noFill/>
          <a:ln w="9360">
            <a:solidFill>
              <a:srgbClr val="292934"/>
            </a:solidFill>
            <a:round/>
          </a:ln>
        </p:spPr>
        <p:style>
          <a:lnRef idx="0"/>
          <a:fillRef idx="0"/>
          <a:effectRef idx="0"/>
          <a:fontRef idx="minor"/>
        </p:style>
        <p:txBody>
          <a:bodyPr lIns="82800" rIns="82800" tIns="41400" bIns="41400" anchor="ctr"/>
          <a:p>
            <a:pPr algn="ctr">
              <a:lnSpc>
                <a:spcPct val="100000"/>
              </a:lnSpc>
            </a:pPr>
            <a:r>
              <a:rPr b="1" lang="en-US" sz="1100" spc="-1" strike="noStrike">
                <a:solidFill>
                  <a:srgbClr val="d2533c"/>
                </a:solidFill>
                <a:latin typeface="Roboto"/>
                <a:ea typeface="Roboto"/>
              </a:rPr>
              <a:t>3</a:t>
            </a:r>
            <a:r>
              <a:rPr b="1" lang="en-US" sz="1100" spc="-1" strike="noStrike" baseline="30000">
                <a:solidFill>
                  <a:srgbClr val="d2533c"/>
                </a:solidFill>
                <a:latin typeface="Roboto"/>
                <a:ea typeface="Roboto"/>
              </a:rPr>
              <a:t>rd</a:t>
            </a:r>
            <a:r>
              <a:rPr b="1" lang="en-US" sz="1100" spc="-1" strike="noStrike">
                <a:solidFill>
                  <a:srgbClr val="d2533c"/>
                </a:solidFill>
                <a:latin typeface="Roboto"/>
                <a:ea typeface="Roboto"/>
              </a:rPr>
              <a:t> Party Software</a:t>
            </a:r>
            <a:endParaRPr b="0" lang="en-US" sz="1100" spc="-1" strike="noStrike">
              <a:latin typeface="Cambria"/>
            </a:endParaRPr>
          </a:p>
        </p:txBody>
      </p:sp>
      <p:sp>
        <p:nvSpPr>
          <p:cNvPr id="427" name="CustomShape 16"/>
          <p:cNvSpPr/>
          <p:nvPr/>
        </p:nvSpPr>
        <p:spPr>
          <a:xfrm>
            <a:off x="1733400" y="3213000"/>
            <a:ext cx="1721160" cy="279000"/>
          </a:xfrm>
          <a:prstGeom prst="roundRect">
            <a:avLst>
              <a:gd name="adj" fmla="val 16667"/>
            </a:avLst>
          </a:prstGeom>
          <a:noFill/>
          <a:ln w="9360">
            <a:solidFill>
              <a:srgbClr val="292934"/>
            </a:solidFill>
            <a:round/>
          </a:ln>
        </p:spPr>
        <p:style>
          <a:lnRef idx="0"/>
          <a:fillRef idx="0"/>
          <a:effectRef idx="0"/>
          <a:fontRef idx="minor"/>
        </p:style>
        <p:txBody>
          <a:bodyPr lIns="82800" rIns="82800" tIns="41400" bIns="41400" anchor="ctr"/>
          <a:p>
            <a:pPr algn="ctr">
              <a:lnSpc>
                <a:spcPct val="100000"/>
              </a:lnSpc>
            </a:pPr>
            <a:r>
              <a:rPr b="1" lang="en-US" sz="1100" spc="-1" strike="noStrike">
                <a:solidFill>
                  <a:srgbClr val="d2533c"/>
                </a:solidFill>
                <a:latin typeface="Roboto"/>
                <a:ea typeface="Roboto"/>
              </a:rPr>
              <a:t>FOSS</a:t>
            </a:r>
            <a:endParaRPr b="0" lang="en-US" sz="1100" spc="-1" strike="noStrike">
              <a:latin typeface="Cambria"/>
            </a:endParaRPr>
          </a:p>
        </p:txBody>
      </p:sp>
      <p:sp>
        <p:nvSpPr>
          <p:cNvPr id="428" name="CustomShape 17"/>
          <p:cNvSpPr/>
          <p:nvPr/>
        </p:nvSpPr>
        <p:spPr>
          <a:xfrm flipH="1" rot="10800000">
            <a:off x="3934800" y="2055960"/>
            <a:ext cx="273960" cy="1080"/>
          </a:xfrm>
          <a:custGeom>
            <a:avLst/>
            <a:gdLst/>
            <a:ahLst/>
            <a:rect l="l" t="t" r="r" b="b"/>
            <a:pathLst>
              <a:path w="21600" h="21600">
                <a:moveTo>
                  <a:pt x="0" y="0"/>
                </a:moveTo>
                <a:lnTo>
                  <a:pt x="21600" y="21600"/>
                </a:lnTo>
              </a:path>
            </a:pathLst>
          </a:custGeom>
          <a:solidFill>
            <a:srgbClr val="00b8ff"/>
          </a:solidFill>
          <a:ln w="19080">
            <a:solidFill>
              <a:srgbClr val="31313f"/>
            </a:solidFill>
            <a:round/>
            <a:tailEnd len="lg" type="triangle" w="lg"/>
          </a:ln>
        </p:spPr>
        <p:style>
          <a:lnRef idx="0"/>
          <a:fillRef idx="0"/>
          <a:effectRef idx="0"/>
          <a:fontRef idx="minor"/>
        </p:style>
      </p:sp>
      <p:sp>
        <p:nvSpPr>
          <p:cNvPr id="429" name="CustomShape 18"/>
          <p:cNvSpPr/>
          <p:nvPr/>
        </p:nvSpPr>
        <p:spPr>
          <a:xfrm>
            <a:off x="8914320" y="2116440"/>
            <a:ext cx="1612440" cy="31860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fillRef idx="0"/>
          <a:effectRef idx="0"/>
          <a:fontRef idx="minor"/>
        </p:style>
        <p:txBody>
          <a:bodyPr lIns="82800" rIns="82800" tIns="41400" bIns="41400"/>
          <a:p>
            <a:pPr algn="ctr">
              <a:lnSpc>
                <a:spcPct val="100000"/>
              </a:lnSpc>
            </a:pPr>
            <a:r>
              <a:rPr b="1" lang="en-US" sz="1100" spc="-1" strike="noStrike">
                <a:solidFill>
                  <a:srgbClr val="ffffff"/>
                </a:solidFill>
                <a:latin typeface="Roboto"/>
                <a:ea typeface="Roboto"/>
              </a:rPr>
              <a:t>Outgoing Software</a:t>
            </a:r>
            <a:endParaRPr b="0" lang="en-US" sz="1100" spc="-1" strike="noStrike">
              <a:latin typeface="Cambria"/>
            </a:endParaRPr>
          </a:p>
        </p:txBody>
      </p:sp>
      <p:sp>
        <p:nvSpPr>
          <p:cNvPr id="430" name="CustomShape 19"/>
          <p:cNvSpPr/>
          <p:nvPr/>
        </p:nvSpPr>
        <p:spPr>
          <a:xfrm>
            <a:off x="8123040" y="3481560"/>
            <a:ext cx="383400" cy="1080"/>
          </a:xfrm>
          <a:custGeom>
            <a:avLst/>
            <a:gdLst/>
            <a:ahLst/>
            <a:rect l="l" t="t" r="r" b="b"/>
            <a:pathLst>
              <a:path w="21600" h="21600">
                <a:moveTo>
                  <a:pt x="0" y="0"/>
                </a:moveTo>
                <a:lnTo>
                  <a:pt x="21600" y="21600"/>
                </a:lnTo>
              </a:path>
            </a:pathLst>
          </a:custGeom>
          <a:solidFill>
            <a:srgbClr val="00b8ff"/>
          </a:solidFill>
          <a:ln w="19080">
            <a:solidFill>
              <a:srgbClr val="31313f"/>
            </a:solidFill>
            <a:round/>
            <a:tailEnd len="lg" type="triangle" w="lg"/>
          </a:ln>
        </p:spPr>
        <p:style>
          <a:lnRef idx="0"/>
          <a:fillRef idx="0"/>
          <a:effectRef idx="0"/>
          <a:fontRef idx="minor"/>
        </p:style>
      </p:sp>
      <p:sp>
        <p:nvSpPr>
          <p:cNvPr id="431" name="CustomShape 20"/>
          <p:cNvSpPr/>
          <p:nvPr/>
        </p:nvSpPr>
        <p:spPr>
          <a:xfrm>
            <a:off x="8901360" y="2640240"/>
            <a:ext cx="1612440" cy="34272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fillRef idx="0"/>
          <a:effectRef idx="0"/>
          <a:fontRef idx="minor"/>
        </p:style>
        <p:txBody>
          <a:bodyPr lIns="82800" rIns="82800" tIns="41400" bIns="41400"/>
          <a:p>
            <a:pPr algn="ctr">
              <a:lnSpc>
                <a:spcPct val="100000"/>
              </a:lnSpc>
            </a:pPr>
            <a:r>
              <a:rPr b="1" lang="en-US" sz="1100" spc="-1" strike="noStrike">
                <a:solidFill>
                  <a:srgbClr val="ffffff"/>
                </a:solidFill>
                <a:latin typeface="Roboto"/>
                <a:ea typeface="Roboto"/>
              </a:rPr>
              <a:t>Notices &amp; Attributions</a:t>
            </a:r>
            <a:endParaRPr b="0" lang="en-US" sz="1100" spc="-1" strike="noStrike">
              <a:latin typeface="Cambria"/>
            </a:endParaRPr>
          </a:p>
        </p:txBody>
      </p:sp>
      <p:sp>
        <p:nvSpPr>
          <p:cNvPr id="432" name="CustomShape 21"/>
          <p:cNvSpPr/>
          <p:nvPr/>
        </p:nvSpPr>
        <p:spPr>
          <a:xfrm>
            <a:off x="8914320" y="3145320"/>
            <a:ext cx="1612440" cy="309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fillRef idx="0"/>
          <a:effectRef idx="0"/>
          <a:fontRef idx="minor"/>
        </p:style>
        <p:txBody>
          <a:bodyPr lIns="82800" rIns="82800" tIns="41400" bIns="41400"/>
          <a:p>
            <a:pPr algn="ctr">
              <a:lnSpc>
                <a:spcPct val="100000"/>
              </a:lnSpc>
            </a:pPr>
            <a:r>
              <a:rPr b="1" lang="en-US" sz="1100" spc="-1" strike="noStrike">
                <a:solidFill>
                  <a:srgbClr val="ffffff"/>
                </a:solidFill>
                <a:latin typeface="Roboto"/>
                <a:ea typeface="Roboto"/>
              </a:rPr>
              <a:t>Written Offer</a:t>
            </a:r>
            <a:endParaRPr b="0" lang="en-US" sz="1100" spc="-1" strike="noStrike">
              <a:latin typeface="Cambria"/>
            </a:endParaRPr>
          </a:p>
        </p:txBody>
      </p:sp>
      <p:sp>
        <p:nvSpPr>
          <p:cNvPr id="433" name="CustomShape 22"/>
          <p:cNvSpPr/>
          <p:nvPr/>
        </p:nvSpPr>
        <p:spPr>
          <a:xfrm>
            <a:off x="3144240" y="4650120"/>
            <a:ext cx="1665360" cy="93852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Scan or audit source code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 </a:t>
            </a:r>
            <a:r>
              <a:rPr b="0" lang="en-US" sz="1100" spc="-1" strike="noStrike">
                <a:solidFill>
                  <a:srgbClr val="292934"/>
                </a:solidFill>
                <a:latin typeface="Roboto Condensed"/>
                <a:ea typeface="Roboto Condensed"/>
              </a:rPr>
              <a:t>and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Confirm origin and</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license of source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code</a:t>
            </a:r>
            <a:endParaRPr b="0" lang="en-US" sz="1100" spc="-1" strike="noStrike">
              <a:latin typeface="Cambria"/>
            </a:endParaRPr>
          </a:p>
        </p:txBody>
      </p:sp>
      <p:sp>
        <p:nvSpPr>
          <p:cNvPr id="434" name="CustomShape 23"/>
          <p:cNvSpPr/>
          <p:nvPr/>
        </p:nvSpPr>
        <p:spPr>
          <a:xfrm>
            <a:off x="4517640" y="4646880"/>
            <a:ext cx="1486080" cy="59976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Resolve any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audit issues in line with</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company FOSS policies</a:t>
            </a:r>
            <a:endParaRPr b="0" lang="en-US" sz="1100" spc="-1" strike="noStrike">
              <a:latin typeface="Cambria"/>
            </a:endParaRPr>
          </a:p>
        </p:txBody>
      </p:sp>
      <p:sp>
        <p:nvSpPr>
          <p:cNvPr id="435" name="CustomShape 24"/>
          <p:cNvSpPr/>
          <p:nvPr/>
        </p:nvSpPr>
        <p:spPr>
          <a:xfrm>
            <a:off x="1919160" y="4646520"/>
            <a:ext cx="1099080" cy="59976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Identify FOSS components for review</a:t>
            </a:r>
            <a:endParaRPr b="0" lang="en-US" sz="1100" spc="-1" strike="noStrike">
              <a:latin typeface="Cambria"/>
            </a:endParaRPr>
          </a:p>
        </p:txBody>
      </p:sp>
      <p:sp>
        <p:nvSpPr>
          <p:cNvPr id="436" name="CustomShape 25"/>
          <p:cNvSpPr/>
          <p:nvPr/>
        </p:nvSpPr>
        <p:spPr>
          <a:xfrm rot="5400000">
            <a:off x="4510080" y="387612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37" name="CustomShape 26"/>
          <p:cNvSpPr/>
          <p:nvPr/>
        </p:nvSpPr>
        <p:spPr>
          <a:xfrm rot="5400000">
            <a:off x="4965840" y="387612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38" name="CustomShape 27"/>
          <p:cNvSpPr/>
          <p:nvPr/>
        </p:nvSpPr>
        <p:spPr>
          <a:xfrm>
            <a:off x="6931440" y="4662720"/>
            <a:ext cx="1612440" cy="110772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Verify source code packages for distribution</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 </a:t>
            </a:r>
            <a:r>
              <a:rPr b="0" lang="en-US" sz="1100" spc="-1" strike="noStrike">
                <a:solidFill>
                  <a:srgbClr val="292934"/>
                </a:solidFill>
                <a:latin typeface="Roboto Condensed"/>
                <a:ea typeface="Roboto Condensed"/>
              </a:rPr>
              <a:t>and –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Verify appropriate notices are provided</a:t>
            </a:r>
            <a:endParaRPr b="0" lang="en-US" sz="1100" spc="-1" strike="noStrike">
              <a:latin typeface="Cambria"/>
            </a:endParaRPr>
          </a:p>
          <a:p>
            <a:pPr algn="ctr">
              <a:lnSpc>
                <a:spcPct val="100000"/>
              </a:lnSpc>
            </a:pPr>
            <a:endParaRPr b="0" lang="en-US" sz="1100" spc="-1" strike="noStrike">
              <a:latin typeface="Cambria"/>
            </a:endParaRPr>
          </a:p>
        </p:txBody>
      </p:sp>
      <p:sp>
        <p:nvSpPr>
          <p:cNvPr id="439" name="CustomShape 28"/>
          <p:cNvSpPr/>
          <p:nvPr/>
        </p:nvSpPr>
        <p:spPr>
          <a:xfrm rot="5400000">
            <a:off x="7210800" y="3881880"/>
            <a:ext cx="144000" cy="42984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40" name="CustomShape 29"/>
          <p:cNvSpPr/>
          <p:nvPr/>
        </p:nvSpPr>
        <p:spPr>
          <a:xfrm rot="5400000">
            <a:off x="4052160" y="3881880"/>
            <a:ext cx="144000" cy="42984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41" name="CustomShape 30"/>
          <p:cNvSpPr/>
          <p:nvPr/>
        </p:nvSpPr>
        <p:spPr>
          <a:xfrm flipH="1" rot="10800000">
            <a:off x="2469600" y="4646520"/>
            <a:ext cx="1630080" cy="42624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2" name="CustomShape 31"/>
          <p:cNvSpPr/>
          <p:nvPr/>
        </p:nvSpPr>
        <p:spPr>
          <a:xfrm flipH="1" rot="10800000">
            <a:off x="3972960" y="4650120"/>
            <a:ext cx="547560" cy="42984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3" name="CustomShape 32"/>
          <p:cNvSpPr/>
          <p:nvPr/>
        </p:nvSpPr>
        <p:spPr>
          <a:xfrm rot="10800000">
            <a:off x="5066640" y="4271040"/>
            <a:ext cx="194040" cy="37584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4" name="CustomShape 33"/>
          <p:cNvSpPr/>
          <p:nvPr/>
        </p:nvSpPr>
        <p:spPr>
          <a:xfrm rot="5400000">
            <a:off x="6234120" y="388116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45" name="CustomShape 34"/>
          <p:cNvSpPr/>
          <p:nvPr/>
        </p:nvSpPr>
        <p:spPr>
          <a:xfrm>
            <a:off x="5855760" y="4651560"/>
            <a:ext cx="1150920" cy="110772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Record approved</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software/version</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in inventory per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product and per </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release</a:t>
            </a:r>
            <a:endParaRPr b="0" lang="en-US" sz="1100" spc="-1" strike="noStrike">
              <a:latin typeface="Cambria"/>
            </a:endParaRPr>
          </a:p>
          <a:p>
            <a:pPr algn="ctr">
              <a:lnSpc>
                <a:spcPct val="100000"/>
              </a:lnSpc>
            </a:pPr>
            <a:endParaRPr b="0" lang="en-US" sz="1100" spc="-1" strike="noStrike">
              <a:latin typeface="Cambria"/>
            </a:endParaRPr>
          </a:p>
        </p:txBody>
      </p:sp>
      <p:sp>
        <p:nvSpPr>
          <p:cNvPr id="446" name="CustomShape 35"/>
          <p:cNvSpPr/>
          <p:nvPr/>
        </p:nvSpPr>
        <p:spPr>
          <a:xfrm rot="10800000">
            <a:off x="6306480" y="4220280"/>
            <a:ext cx="124920" cy="43128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7" name="CustomShape 36"/>
          <p:cNvSpPr/>
          <p:nvPr/>
        </p:nvSpPr>
        <p:spPr>
          <a:xfrm rot="10800000">
            <a:off x="7282800" y="4169160"/>
            <a:ext cx="455040" cy="49356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48" name="CustomShape 37"/>
          <p:cNvSpPr/>
          <p:nvPr/>
        </p:nvSpPr>
        <p:spPr>
          <a:xfrm rot="5400000">
            <a:off x="9576000" y="3180960"/>
            <a:ext cx="174240" cy="186480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49" name="CustomShape 38"/>
          <p:cNvSpPr/>
          <p:nvPr/>
        </p:nvSpPr>
        <p:spPr>
          <a:xfrm>
            <a:off x="8868240" y="4669200"/>
            <a:ext cx="1611000" cy="59976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292934"/>
                </a:solidFill>
                <a:latin typeface="Roboto Condensed"/>
                <a:ea typeface="Roboto Condensed"/>
              </a:rPr>
              <a:t>Publish source code,</a:t>
            </a:r>
            <a:endParaRPr b="0" lang="en-US" sz="1100" spc="-1" strike="noStrike">
              <a:latin typeface="Cambria"/>
            </a:endParaRPr>
          </a:p>
          <a:p>
            <a:pPr algn="ctr">
              <a:lnSpc>
                <a:spcPct val="100000"/>
              </a:lnSpc>
            </a:pPr>
            <a:r>
              <a:rPr b="0" lang="en-US" sz="1100" spc="-1" strike="noStrike">
                <a:solidFill>
                  <a:srgbClr val="292934"/>
                </a:solidFill>
                <a:latin typeface="Roboto Condensed"/>
                <a:ea typeface="Roboto Condensed"/>
              </a:rPr>
              <a:t>notices and provide written offer</a:t>
            </a:r>
            <a:endParaRPr b="0" lang="en-US" sz="1100" spc="-1" strike="noStrike">
              <a:latin typeface="Cambria"/>
            </a:endParaRPr>
          </a:p>
        </p:txBody>
      </p:sp>
      <p:sp>
        <p:nvSpPr>
          <p:cNvPr id="450" name="CustomShape 39"/>
          <p:cNvSpPr/>
          <p:nvPr/>
        </p:nvSpPr>
        <p:spPr>
          <a:xfrm rot="16200000">
            <a:off x="9486360" y="4443120"/>
            <a:ext cx="345600" cy="1080"/>
          </a:xfrm>
          <a:custGeom>
            <a:avLst/>
            <a:gdLst/>
            <a:ahLst/>
            <a:rect l="l" t="t" r="r" b="b"/>
            <a:pathLst>
              <a:path w="21600" h="21600">
                <a:moveTo>
                  <a:pt x="0" y="0"/>
                </a:moveTo>
                <a:lnTo>
                  <a:pt x="21600" y="21600"/>
                </a:lnTo>
              </a:path>
            </a:pathLst>
          </a:custGeom>
          <a:noFill/>
          <a:ln w="19080">
            <a:solidFill>
              <a:srgbClr val="292934"/>
            </a:solidFill>
            <a:round/>
            <a:tailEnd len="lg" type="stealth" w="lg"/>
          </a:ln>
        </p:spPr>
        <p:style>
          <a:lnRef idx="0"/>
          <a:fillRef idx="0"/>
          <a:effectRef idx="0"/>
          <a:fontRef idx="minor"/>
        </p:style>
      </p:sp>
      <p:sp>
        <p:nvSpPr>
          <p:cNvPr id="451" name="CustomShape 40"/>
          <p:cNvSpPr/>
          <p:nvPr/>
        </p:nvSpPr>
        <p:spPr>
          <a:xfrm flipH="1" rot="16200000">
            <a:off x="5615280" y="1298160"/>
            <a:ext cx="137880" cy="82836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52" name="CustomShape 41"/>
          <p:cNvSpPr/>
          <p:nvPr/>
        </p:nvSpPr>
        <p:spPr>
          <a:xfrm flipH="1" rot="16200000">
            <a:off x="6733080" y="1497240"/>
            <a:ext cx="137880" cy="42984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53" name="CustomShape 42"/>
          <p:cNvSpPr/>
          <p:nvPr/>
        </p:nvSpPr>
        <p:spPr>
          <a:xfrm flipH="1" rot="16200000">
            <a:off x="8030160" y="1497240"/>
            <a:ext cx="137880" cy="42984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fillRef idx="0"/>
          <a:effectRef idx="0"/>
          <a:fontRef idx="minor"/>
        </p:style>
      </p:sp>
      <p:sp>
        <p:nvSpPr>
          <p:cNvPr id="454" name="CustomShape 43"/>
          <p:cNvSpPr/>
          <p:nvPr/>
        </p:nvSpPr>
        <p:spPr>
          <a:xfrm>
            <a:off x="4651920" y="606600"/>
            <a:ext cx="1574280" cy="76896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000000"/>
                </a:solidFill>
                <a:latin typeface="Roboto Condensed"/>
                <a:ea typeface="Roboto Condensed"/>
              </a:rPr>
              <a:t>Review and approve </a:t>
            </a:r>
            <a:endParaRPr b="0" lang="en-US" sz="1100" spc="-1" strike="noStrike">
              <a:latin typeface="Cambria"/>
            </a:endParaRPr>
          </a:p>
          <a:p>
            <a:pPr algn="ctr">
              <a:lnSpc>
                <a:spcPct val="100000"/>
              </a:lnSpc>
            </a:pPr>
            <a:r>
              <a:rPr b="0" lang="en-US" sz="1100" spc="-1" strike="noStrike">
                <a:solidFill>
                  <a:srgbClr val="000000"/>
                </a:solidFill>
                <a:latin typeface="Roboto Condensed"/>
                <a:ea typeface="Roboto Condensed"/>
              </a:rPr>
              <a:t>compliance record of FOSS software components</a:t>
            </a:r>
            <a:endParaRPr b="0" lang="en-US" sz="1100" spc="-1" strike="noStrike">
              <a:latin typeface="Cambria"/>
            </a:endParaRPr>
          </a:p>
        </p:txBody>
      </p:sp>
      <p:sp>
        <p:nvSpPr>
          <p:cNvPr id="455" name="CustomShape 44"/>
          <p:cNvSpPr/>
          <p:nvPr/>
        </p:nvSpPr>
        <p:spPr>
          <a:xfrm>
            <a:off x="6018840" y="608400"/>
            <a:ext cx="1576080" cy="44568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000000"/>
                </a:solidFill>
                <a:latin typeface="Roboto Condensed"/>
                <a:ea typeface="Roboto Condensed"/>
              </a:rPr>
              <a:t>Compile notices</a:t>
            </a:r>
            <a:endParaRPr b="0" lang="en-US" sz="1100" spc="-1" strike="noStrike">
              <a:latin typeface="Cambria"/>
            </a:endParaRPr>
          </a:p>
          <a:p>
            <a:pPr algn="ctr">
              <a:lnSpc>
                <a:spcPct val="100000"/>
              </a:lnSpc>
            </a:pPr>
            <a:r>
              <a:rPr b="0" lang="en-US" sz="1100" spc="-1" strike="noStrike">
                <a:solidFill>
                  <a:srgbClr val="000000"/>
                </a:solidFill>
                <a:latin typeface="Roboto Condensed"/>
                <a:ea typeface="Roboto Condensed"/>
              </a:rPr>
              <a:t>for publication</a:t>
            </a:r>
            <a:endParaRPr b="0" lang="en-US" sz="1100" spc="-1" strike="noStrike">
              <a:latin typeface="Cambria"/>
            </a:endParaRPr>
          </a:p>
        </p:txBody>
      </p:sp>
      <p:sp>
        <p:nvSpPr>
          <p:cNvPr id="456" name="CustomShape 45"/>
          <p:cNvSpPr/>
          <p:nvPr/>
        </p:nvSpPr>
        <p:spPr>
          <a:xfrm>
            <a:off x="5439240" y="1376280"/>
            <a:ext cx="249120" cy="19872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57" name="CustomShape 46"/>
          <p:cNvSpPr/>
          <p:nvPr/>
        </p:nvSpPr>
        <p:spPr>
          <a:xfrm flipH="1" rot="5400000">
            <a:off x="6550920" y="1275120"/>
            <a:ext cx="483840" cy="756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58" name="CustomShape 47"/>
          <p:cNvSpPr/>
          <p:nvPr/>
        </p:nvSpPr>
        <p:spPr>
          <a:xfrm>
            <a:off x="7314120" y="606600"/>
            <a:ext cx="1576080" cy="445680"/>
          </a:xfrm>
          <a:prstGeom prst="rect">
            <a:avLst/>
          </a:prstGeom>
          <a:noFill/>
          <a:ln>
            <a:noFill/>
          </a:ln>
        </p:spPr>
        <p:style>
          <a:lnRef idx="0"/>
          <a:fillRef idx="0"/>
          <a:effectRef idx="0"/>
          <a:fontRef idx="minor"/>
        </p:style>
        <p:txBody>
          <a:bodyPr/>
          <a:p>
            <a:pPr algn="ctr">
              <a:lnSpc>
                <a:spcPct val="100000"/>
              </a:lnSpc>
            </a:pPr>
            <a:r>
              <a:rPr b="0" lang="en-US" sz="1100" spc="-1" strike="noStrike">
                <a:solidFill>
                  <a:srgbClr val="000000"/>
                </a:solidFill>
                <a:latin typeface="Roboto Condensed"/>
                <a:ea typeface="Roboto Condensed"/>
              </a:rPr>
              <a:t>Post publication</a:t>
            </a:r>
            <a:endParaRPr b="0" lang="en-US" sz="1100" spc="-1" strike="noStrike">
              <a:latin typeface="Cambria"/>
            </a:endParaRPr>
          </a:p>
          <a:p>
            <a:pPr algn="ctr">
              <a:lnSpc>
                <a:spcPct val="100000"/>
              </a:lnSpc>
            </a:pPr>
            <a:r>
              <a:rPr b="0" lang="en-US" sz="1100" spc="-1" strike="noStrike">
                <a:solidFill>
                  <a:srgbClr val="000000"/>
                </a:solidFill>
                <a:latin typeface="Roboto Condensed"/>
                <a:ea typeface="Roboto Condensed"/>
              </a:rPr>
              <a:t>verifications</a:t>
            </a:r>
            <a:endParaRPr b="0" lang="en-US" sz="1100" spc="-1" strike="noStrike">
              <a:latin typeface="Cambria"/>
            </a:endParaRPr>
          </a:p>
        </p:txBody>
      </p:sp>
      <p:sp>
        <p:nvSpPr>
          <p:cNvPr id="459" name="CustomShape 48"/>
          <p:cNvSpPr/>
          <p:nvPr/>
        </p:nvSpPr>
        <p:spPr>
          <a:xfrm flipH="1" rot="5400000">
            <a:off x="7847640" y="1273680"/>
            <a:ext cx="483840" cy="7560"/>
          </a:xfrm>
          <a:custGeom>
            <a:avLst/>
            <a:gdLst/>
            <a:ahLst/>
            <a:rect l="l" t="t" r="r" b="b"/>
            <a:pathLst>
              <a:path w="21600" h="21600">
                <a:moveTo>
                  <a:pt x="0" y="0"/>
                </a:moveTo>
                <a:lnTo>
                  <a:pt x="21600" y="21600"/>
                </a:lnTo>
              </a:path>
            </a:pathLst>
          </a:custGeom>
          <a:noFill/>
          <a:ln w="19080">
            <a:solidFill>
              <a:srgbClr val="000000"/>
            </a:solidFill>
            <a:round/>
            <a:tailEnd len="lg" type="stealth" w="lg"/>
          </a:ln>
          <a:effectLst>
            <a:outerShdw dist="20160" dir="5400000">
              <a:srgbClr val="000000">
                <a:alpha val="38000"/>
              </a:srgbClr>
            </a:outerShdw>
          </a:effectLst>
        </p:spPr>
        <p:style>
          <a:lnRef idx="0"/>
          <a:fillRef idx="0"/>
          <a:effectRef idx="0"/>
          <a:fontRef idx="minor"/>
        </p:style>
      </p:sp>
      <p:sp>
        <p:nvSpPr>
          <p:cNvPr id="460" name="CustomShape 49"/>
          <p:cNvSpPr/>
          <p:nvPr/>
        </p:nvSpPr>
        <p:spPr>
          <a:xfrm>
            <a:off x="8730360" y="2135520"/>
            <a:ext cx="161640" cy="1312560"/>
          </a:xfrm>
          <a:prstGeom prst="leftBrace">
            <a:avLst>
              <a:gd name="adj1" fmla="val 8333"/>
              <a:gd name="adj2" fmla="val 50000"/>
            </a:avLst>
          </a:prstGeom>
          <a:noFill/>
          <a:ln w="12600">
            <a:solidFill>
              <a:srgbClr val="292934"/>
            </a:solidFill>
            <a:round/>
          </a:ln>
        </p:spPr>
        <p:style>
          <a:lnRef idx="0"/>
          <a:fillRef idx="0"/>
          <a:effectRef idx="0"/>
          <a:fontRef idx="minor"/>
        </p:style>
      </p:sp>
      <p:sp>
        <p:nvSpPr>
          <p:cNvPr id="461" name="CustomShape 50"/>
          <p:cNvSpPr/>
          <p:nvPr/>
        </p:nvSpPr>
        <p:spPr>
          <a:xfrm flipH="1">
            <a:off x="3540960" y="2057760"/>
            <a:ext cx="137880" cy="1452240"/>
          </a:xfrm>
          <a:prstGeom prst="leftBrace">
            <a:avLst>
              <a:gd name="adj1" fmla="val 8333"/>
              <a:gd name="adj2" fmla="val 50000"/>
            </a:avLst>
          </a:prstGeom>
          <a:noFill/>
          <a:ln w="12600">
            <a:solidFill>
              <a:srgbClr val="292934"/>
            </a:solidFill>
            <a:round/>
          </a:ln>
        </p:spPr>
        <p:style>
          <a:lnRef idx="0"/>
          <a:fillRef idx="0"/>
          <a:effectRef idx="0"/>
          <a:fontRef idx="minor"/>
        </p:style>
      </p:sp>
      <p:sp>
        <p:nvSpPr>
          <p:cNvPr id="462" name="CustomShape 51"/>
          <p:cNvSpPr/>
          <p:nvPr/>
        </p:nvSpPr>
        <p:spPr>
          <a:xfrm>
            <a:off x="1678680" y="6067800"/>
            <a:ext cx="8848440" cy="483840"/>
          </a:xfrm>
          <a:prstGeom prst="rightArrow">
            <a:avLst>
              <a:gd name="adj1" fmla="val 50000"/>
              <a:gd name="adj2" fmla="val 50000"/>
            </a:avLst>
          </a:prstGeom>
          <a:solidFill>
            <a:srgbClr val="55556f"/>
          </a:solidFill>
          <a:ln w="9360">
            <a:solidFill>
              <a:srgbClr val="292934"/>
            </a:solidFill>
            <a:round/>
          </a:ln>
        </p:spPr>
        <p:style>
          <a:lnRef idx="0"/>
          <a:fillRef idx="0"/>
          <a:effectRef idx="0"/>
          <a:fontRef idx="minor"/>
        </p:style>
        <p:txBody>
          <a:bodyPr lIns="82800" rIns="82800" tIns="41400" bIns="41400"/>
          <a:p>
            <a:pPr algn="ctr">
              <a:lnSpc>
                <a:spcPct val="93000"/>
              </a:lnSpc>
            </a:pPr>
            <a:r>
              <a:rPr b="1" lang="en-US" sz="1300" spc="-1" strike="noStrike">
                <a:solidFill>
                  <a:srgbClr val="ffffff"/>
                </a:solidFill>
                <a:latin typeface="Roboto"/>
                <a:ea typeface="Roboto"/>
              </a:rPr>
              <a:t>Example of Compliance Management End-to-End Process</a:t>
            </a:r>
            <a:endParaRPr b="0" lang="en-US" sz="1300" spc="-1" strike="noStrike">
              <a:latin typeface="Cambria"/>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6264360" y="3843360"/>
            <a:ext cx="5927400" cy="2301480"/>
          </a:xfrm>
          <a:prstGeom prst="rect">
            <a:avLst/>
          </a:prstGeom>
          <a:noFill/>
          <a:ln>
            <a:noFill/>
          </a:ln>
        </p:spPr>
        <p:txBody>
          <a:bodyPr/>
          <a:p>
            <a:pPr marL="182880" indent="-182520">
              <a:lnSpc>
                <a:spcPct val="100000"/>
              </a:lnSpc>
              <a:buClr>
                <a:srgbClr val="93a299"/>
              </a:buClr>
              <a:buSzPct val="85000"/>
              <a:buFont typeface="Arial"/>
              <a:buChar char="•"/>
            </a:pPr>
            <a:r>
              <a:rPr b="0" lang="en-US" sz="1800" spc="-1" strike="noStrike" u="sng">
                <a:solidFill>
                  <a:srgbClr val="0070c0"/>
                </a:solidFill>
                <a:uFillTx/>
                <a:latin typeface="Roboto"/>
                <a:ea typeface="Roboto"/>
              </a:rPr>
              <a:t>Outcome: </a:t>
            </a:r>
            <a:endParaRPr b="0" lang="en-US" sz="1800" spc="-1" strike="noStrike">
              <a:solidFill>
                <a:srgbClr val="000000"/>
              </a:solidFill>
              <a:latin typeface="Arial"/>
            </a:endParaRPr>
          </a:p>
          <a:p>
            <a:pPr lvl="1" marL="457200" indent="-190080">
              <a:lnSpc>
                <a:spcPct val="100000"/>
              </a:lnSpc>
              <a:spcBef>
                <a:spcPts val="320"/>
              </a:spcBef>
              <a:buClr>
                <a:srgbClr val="93a299"/>
              </a:buClr>
              <a:buSzPct val="85000"/>
              <a:buFont typeface="Arial"/>
              <a:buChar char="•"/>
            </a:pPr>
            <a:r>
              <a:rPr b="0" lang="en-US" sz="1600" spc="-1" strike="noStrike">
                <a:solidFill>
                  <a:srgbClr val="292934"/>
                </a:solidFill>
                <a:latin typeface="Roboto"/>
                <a:ea typeface="Roboto"/>
              </a:rPr>
              <a:t>A compliance record is created (or updated) for the FOSS </a:t>
            </a:r>
            <a:endParaRPr b="0" lang="en-US" sz="1600" spc="-1" strike="noStrike">
              <a:solidFill>
                <a:srgbClr val="000000"/>
              </a:solidFill>
              <a:latin typeface="Arial"/>
            </a:endParaRPr>
          </a:p>
          <a:p>
            <a:pPr lvl="1" marL="457200" indent="-190080">
              <a:lnSpc>
                <a:spcPct val="100000"/>
              </a:lnSpc>
              <a:spcBef>
                <a:spcPts val="320"/>
              </a:spcBef>
              <a:buClr>
                <a:srgbClr val="93a299"/>
              </a:buClr>
              <a:buSzPct val="85000"/>
              <a:buFont typeface="Arial"/>
              <a:buChar char="•"/>
            </a:pPr>
            <a:r>
              <a:rPr b="0" lang="en-US" sz="1600" spc="-1" strike="noStrike">
                <a:solidFill>
                  <a:srgbClr val="292934"/>
                </a:solidFill>
                <a:latin typeface="Roboto"/>
                <a:ea typeface="Roboto"/>
              </a:rPr>
              <a:t>An audit is requested to review the source code with a scope a defined as exhaustive or limited according to FOSS policy requirements.</a:t>
            </a:r>
            <a:endParaRPr b="0" lang="en-US" sz="1600" spc="-1" strike="noStrike">
              <a:solidFill>
                <a:srgbClr val="000000"/>
              </a:solidFill>
              <a:latin typeface="Arial"/>
            </a:endParaRPr>
          </a:p>
        </p:txBody>
      </p:sp>
      <p:sp>
        <p:nvSpPr>
          <p:cNvPr id="464" name="CustomShape 2"/>
          <p:cNvSpPr/>
          <p:nvPr/>
        </p:nvSpPr>
        <p:spPr>
          <a:xfrm>
            <a:off x="3843360" y="1271520"/>
            <a:ext cx="4508280" cy="1792080"/>
          </a:xfrm>
          <a:prstGeom prst="cloudCallout">
            <a:avLst>
              <a:gd name="adj1" fmla="val -24583"/>
              <a:gd name="adj2" fmla="val 15722"/>
            </a:avLst>
          </a:prstGeom>
          <a:solidFill>
            <a:srgbClr val="dddddd"/>
          </a:solidFill>
          <a:ln>
            <a:noFill/>
          </a:ln>
        </p:spPr>
        <p:style>
          <a:lnRef idx="0"/>
          <a:fillRef idx="0"/>
          <a:effectRef idx="0"/>
          <a:fontRef idx="minor"/>
        </p:style>
      </p:sp>
      <p:sp>
        <p:nvSpPr>
          <p:cNvPr id="465" name="CustomShape 3"/>
          <p:cNvSpPr/>
          <p:nvPr/>
        </p:nvSpPr>
        <p:spPr>
          <a:xfrm>
            <a:off x="2676600" y="193356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466" name="CustomShape 4"/>
          <p:cNvSpPr/>
          <p:nvPr/>
        </p:nvSpPr>
        <p:spPr>
          <a:xfrm>
            <a:off x="8602560" y="197640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
        <p:nvSpPr>
          <p:cNvPr id="467" name="CustomShape 5"/>
          <p:cNvSpPr/>
          <p:nvPr/>
        </p:nvSpPr>
        <p:spPr>
          <a:xfrm>
            <a:off x="3532320" y="216792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68" name="CustomShape 6"/>
          <p:cNvSpPr/>
          <p:nvPr/>
        </p:nvSpPr>
        <p:spPr>
          <a:xfrm flipH="1" rot="10800000">
            <a:off x="8344080" y="2167560"/>
            <a:ext cx="255240" cy="432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69" name="CustomShape 7"/>
          <p:cNvSpPr/>
          <p:nvPr/>
        </p:nvSpPr>
        <p:spPr>
          <a:xfrm rot="10800000">
            <a:off x="4088880" y="141516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470" name="CustomShape 8"/>
          <p:cNvSpPr/>
          <p:nvPr/>
        </p:nvSpPr>
        <p:spPr>
          <a:xfrm rot="16200000">
            <a:off x="3598200" y="190548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Identification</a:t>
            </a:r>
            <a:endParaRPr b="0" lang="en-US" sz="1000" spc="-1" strike="noStrike">
              <a:latin typeface="Cambria"/>
            </a:endParaRPr>
          </a:p>
        </p:txBody>
      </p:sp>
      <p:sp>
        <p:nvSpPr>
          <p:cNvPr id="471" name="CustomShape 9"/>
          <p:cNvSpPr/>
          <p:nvPr/>
        </p:nvSpPr>
        <p:spPr>
          <a:xfrm rot="16200000">
            <a:off x="4153680" y="205200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Audit</a:t>
            </a:r>
            <a:endParaRPr b="0" lang="en-US" sz="1100" spc="-1" strike="noStrike">
              <a:latin typeface="Cambria"/>
            </a:endParaRPr>
          </a:p>
        </p:txBody>
      </p:sp>
      <p:sp>
        <p:nvSpPr>
          <p:cNvPr id="472" name="CustomShape 10"/>
          <p:cNvSpPr/>
          <p:nvPr/>
        </p:nvSpPr>
        <p:spPr>
          <a:xfrm rot="16200000">
            <a:off x="4624920" y="1958040"/>
            <a:ext cx="1005840" cy="45720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Resolve Issues</a:t>
            </a:r>
            <a:endParaRPr b="0" lang="en-US" sz="1100" spc="-1" strike="noStrike">
              <a:latin typeface="Cambria"/>
            </a:endParaRPr>
          </a:p>
        </p:txBody>
      </p:sp>
      <p:sp>
        <p:nvSpPr>
          <p:cNvPr id="473" name="CustomShape 11"/>
          <p:cNvSpPr/>
          <p:nvPr/>
        </p:nvSpPr>
        <p:spPr>
          <a:xfrm rot="16200000">
            <a:off x="5096160" y="204732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Reviews</a:t>
            </a:r>
            <a:endParaRPr b="0" lang="en-US" sz="1100" spc="-1" strike="noStrike">
              <a:latin typeface="Cambria"/>
            </a:endParaRPr>
          </a:p>
        </p:txBody>
      </p:sp>
      <p:sp>
        <p:nvSpPr>
          <p:cNvPr id="474" name="CustomShape 12"/>
          <p:cNvSpPr/>
          <p:nvPr/>
        </p:nvSpPr>
        <p:spPr>
          <a:xfrm rot="16200000">
            <a:off x="5475600" y="204480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Approvals</a:t>
            </a:r>
            <a:endParaRPr b="0" lang="en-US" sz="1100" spc="-1" strike="noStrike">
              <a:latin typeface="Cambria"/>
            </a:endParaRPr>
          </a:p>
        </p:txBody>
      </p:sp>
      <p:sp>
        <p:nvSpPr>
          <p:cNvPr id="475" name="CustomShape 13"/>
          <p:cNvSpPr/>
          <p:nvPr/>
        </p:nvSpPr>
        <p:spPr>
          <a:xfrm rot="16200000">
            <a:off x="5855400" y="204264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Registration</a:t>
            </a:r>
            <a:endParaRPr b="0" lang="en-US" sz="1100" spc="-1" strike="noStrike">
              <a:latin typeface="Cambria"/>
            </a:endParaRPr>
          </a:p>
        </p:txBody>
      </p:sp>
      <p:sp>
        <p:nvSpPr>
          <p:cNvPr id="476" name="CustomShape 14"/>
          <p:cNvSpPr/>
          <p:nvPr/>
        </p:nvSpPr>
        <p:spPr>
          <a:xfrm rot="16200000">
            <a:off x="6235200" y="204012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Notices</a:t>
            </a:r>
            <a:endParaRPr b="0" lang="en-US" sz="1100" spc="-1" strike="noStrike">
              <a:latin typeface="Cambria"/>
            </a:endParaRPr>
          </a:p>
        </p:txBody>
      </p:sp>
      <p:sp>
        <p:nvSpPr>
          <p:cNvPr id="477" name="CustomShape 15"/>
          <p:cNvSpPr/>
          <p:nvPr/>
        </p:nvSpPr>
        <p:spPr>
          <a:xfrm rot="16200000">
            <a:off x="6615000" y="203760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Verifications</a:t>
            </a:r>
            <a:endParaRPr b="0" lang="en-US" sz="1100" spc="-1" strike="noStrike">
              <a:latin typeface="Cambria"/>
            </a:endParaRPr>
          </a:p>
        </p:txBody>
      </p:sp>
      <p:sp>
        <p:nvSpPr>
          <p:cNvPr id="478" name="CustomShape 16"/>
          <p:cNvSpPr/>
          <p:nvPr/>
        </p:nvSpPr>
        <p:spPr>
          <a:xfrm rot="16200000">
            <a:off x="6994440" y="203292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Distribution</a:t>
            </a:r>
            <a:endParaRPr b="0" lang="en-US" sz="1100" spc="-1" strike="noStrike">
              <a:latin typeface="Cambria"/>
            </a:endParaRPr>
          </a:p>
        </p:txBody>
      </p:sp>
      <p:sp>
        <p:nvSpPr>
          <p:cNvPr id="479" name="CustomShape 17"/>
          <p:cNvSpPr/>
          <p:nvPr/>
        </p:nvSpPr>
        <p:spPr>
          <a:xfrm rot="16200000">
            <a:off x="7364880" y="2035440"/>
            <a:ext cx="1005840" cy="2743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0" lang="en-US" sz="1100" spc="-1" strike="noStrike">
                <a:solidFill>
                  <a:srgbClr val="000000"/>
                </a:solidFill>
                <a:latin typeface="Roboto"/>
                <a:ea typeface="Roboto"/>
              </a:rPr>
              <a:t>Verifications</a:t>
            </a:r>
            <a:endParaRPr b="0" lang="en-US" sz="1100" spc="-1" strike="noStrike">
              <a:latin typeface="Cambria"/>
            </a:endParaRPr>
          </a:p>
        </p:txBody>
      </p:sp>
      <p:sp>
        <p:nvSpPr>
          <p:cNvPr id="480" name="CustomShape 18"/>
          <p:cNvSpPr/>
          <p:nvPr/>
        </p:nvSpPr>
        <p:spPr>
          <a:xfrm>
            <a:off x="4519440" y="207648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481" name="CustomShape 19"/>
          <p:cNvSpPr/>
          <p:nvPr/>
        </p:nvSpPr>
        <p:spPr>
          <a:xfrm>
            <a:off x="399960" y="3887640"/>
            <a:ext cx="5504400" cy="261900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Incoming requests from engineering</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Scans of the software</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Due diligence of 3rd-party software</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Manual recognition of new components added to the repository</a:t>
            </a:r>
            <a:endParaRPr b="0" lang="en-US" sz="1600" spc="-1" strike="noStrike">
              <a:latin typeface="Cambria"/>
            </a:endParaRPr>
          </a:p>
        </p:txBody>
      </p:sp>
      <p:sp>
        <p:nvSpPr>
          <p:cNvPr id="482" name="CustomShape 20"/>
          <p:cNvSpPr/>
          <p:nvPr/>
        </p:nvSpPr>
        <p:spPr>
          <a:xfrm>
            <a:off x="237960" y="3228840"/>
            <a:ext cx="3876120" cy="83052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Identify FOSS components</a:t>
            </a:r>
            <a:endParaRPr b="0" lang="en-US" sz="2400" spc="-1" strike="noStrike">
              <a:latin typeface="Cambria"/>
            </a:endParaRPr>
          </a:p>
          <a:p>
            <a:pPr>
              <a:lnSpc>
                <a:spcPct val="100000"/>
              </a:lnSpc>
            </a:pPr>
            <a:endParaRPr b="0" lang="en-US" sz="2400" spc="-1" strike="noStrike">
              <a:latin typeface="Cambria"/>
            </a:endParaRPr>
          </a:p>
        </p:txBody>
      </p:sp>
      <p:sp>
        <p:nvSpPr>
          <p:cNvPr id="483" name="CustomShape 21"/>
          <p:cNvSpPr/>
          <p:nvPr/>
        </p:nvSpPr>
        <p:spPr>
          <a:xfrm>
            <a:off x="261720" y="5313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Identify and Track FOSS Usage</a:t>
            </a:r>
            <a:endParaRPr b="0" lang="en-US" sz="4000" spc="-1" strike="noStrike">
              <a:latin typeface="Cambria"/>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3524040" y="1013760"/>
            <a:ext cx="4508280" cy="1792080"/>
          </a:xfrm>
          <a:prstGeom prst="cloudCallout">
            <a:avLst>
              <a:gd name="adj1" fmla="val -24583"/>
              <a:gd name="adj2" fmla="val 15722"/>
            </a:avLst>
          </a:prstGeom>
          <a:solidFill>
            <a:srgbClr val="dddddd"/>
          </a:solidFill>
          <a:ln>
            <a:noFill/>
          </a:ln>
        </p:spPr>
        <p:style>
          <a:lnRef idx="0"/>
          <a:fillRef idx="0"/>
          <a:effectRef idx="0"/>
          <a:fontRef idx="minor"/>
        </p:style>
      </p:sp>
      <p:sp>
        <p:nvSpPr>
          <p:cNvPr id="485" name="CustomShape 2"/>
          <p:cNvSpPr/>
          <p:nvPr/>
        </p:nvSpPr>
        <p:spPr>
          <a:xfrm flipH="1" rot="10800000">
            <a:off x="8024760" y="1909800"/>
            <a:ext cx="255240" cy="432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486" name="CustomShape 3"/>
          <p:cNvSpPr/>
          <p:nvPr/>
        </p:nvSpPr>
        <p:spPr>
          <a:xfrm rot="10800000">
            <a:off x="4197960" y="11570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487" name="CustomShape 4"/>
          <p:cNvSpPr/>
          <p:nvPr/>
        </p:nvSpPr>
        <p:spPr>
          <a:xfrm rot="16200000">
            <a:off x="3707280" y="164736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Audit</a:t>
            </a:r>
            <a:endParaRPr b="0" lang="en-US" sz="1000" spc="-1" strike="noStrike">
              <a:latin typeface="Cambria"/>
            </a:endParaRPr>
          </a:p>
        </p:txBody>
      </p:sp>
      <p:sp>
        <p:nvSpPr>
          <p:cNvPr id="488" name="CustomShape 5"/>
          <p:cNvSpPr/>
          <p:nvPr/>
        </p:nvSpPr>
        <p:spPr>
          <a:xfrm rot="16200000">
            <a:off x="3478680" y="157896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489" name="CustomShape 6"/>
          <p:cNvSpPr/>
          <p:nvPr/>
        </p:nvSpPr>
        <p:spPr>
          <a:xfrm rot="16200000">
            <a:off x="4374000" y="1582200"/>
            <a:ext cx="88704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490" name="CustomShape 7"/>
          <p:cNvSpPr/>
          <p:nvPr/>
        </p:nvSpPr>
        <p:spPr>
          <a:xfrm rot="16200000">
            <a:off x="4785840" y="16596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491" name="CustomShape 8"/>
          <p:cNvSpPr/>
          <p:nvPr/>
        </p:nvSpPr>
        <p:spPr>
          <a:xfrm rot="16200000">
            <a:off x="5183640" y="16596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492" name="CustomShape 9"/>
          <p:cNvSpPr/>
          <p:nvPr/>
        </p:nvSpPr>
        <p:spPr>
          <a:xfrm rot="16200000">
            <a:off x="5578920" y="165708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493" name="CustomShape 10"/>
          <p:cNvSpPr/>
          <p:nvPr/>
        </p:nvSpPr>
        <p:spPr>
          <a:xfrm rot="16200000">
            <a:off x="5973480" y="165168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494" name="CustomShape 11"/>
          <p:cNvSpPr/>
          <p:nvPr/>
        </p:nvSpPr>
        <p:spPr>
          <a:xfrm rot="16200000">
            <a:off x="6368760" y="156708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495" name="CustomShape 12"/>
          <p:cNvSpPr/>
          <p:nvPr/>
        </p:nvSpPr>
        <p:spPr>
          <a:xfrm rot="16200000">
            <a:off x="6764040" y="164664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496" name="CustomShape 13"/>
          <p:cNvSpPr/>
          <p:nvPr/>
        </p:nvSpPr>
        <p:spPr>
          <a:xfrm rot="16200000">
            <a:off x="7165440" y="156384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497" name="CustomShape 14"/>
          <p:cNvSpPr/>
          <p:nvPr/>
        </p:nvSpPr>
        <p:spPr>
          <a:xfrm>
            <a:off x="3752640" y="184104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498" name="CustomShape 15"/>
          <p:cNvSpPr/>
          <p:nvPr/>
        </p:nvSpPr>
        <p:spPr>
          <a:xfrm>
            <a:off x="5784840" y="3659040"/>
            <a:ext cx="5781240" cy="2301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971640" indent="-285480">
              <a:lnSpc>
                <a:spcPct val="100000"/>
              </a:lnSpc>
              <a:buClr>
                <a:srgbClr val="292934"/>
              </a:buClr>
              <a:buFont typeface="Arial"/>
              <a:buChar char="•"/>
            </a:pPr>
            <a:r>
              <a:rPr b="0" lang="en-US" sz="1600" spc="-1" strike="noStrike">
                <a:solidFill>
                  <a:srgbClr val="292934"/>
                </a:solidFill>
                <a:latin typeface="Roboto"/>
                <a:ea typeface="Roboto"/>
              </a:rPr>
              <a:t>An audit report identifying:</a:t>
            </a:r>
            <a:endParaRPr b="0" lang="en-US" sz="1600" spc="-1" strike="noStrike">
              <a:latin typeface="Cambria"/>
            </a:endParaRPr>
          </a:p>
          <a:p>
            <a:pPr lvl="1" marL="1486080" indent="-342720">
              <a:lnSpc>
                <a:spcPct val="100000"/>
              </a:lnSpc>
              <a:buClr>
                <a:srgbClr val="292934"/>
              </a:buClr>
              <a:buFont typeface="StarSymbol"/>
              <a:buAutoNum type="arabicPeriod"/>
            </a:pPr>
            <a:r>
              <a:rPr b="0" lang="en-US" sz="1600" spc="-1" strike="noStrike">
                <a:solidFill>
                  <a:srgbClr val="292934"/>
                </a:solidFill>
                <a:latin typeface="Roboto"/>
                <a:ea typeface="Roboto"/>
              </a:rPr>
              <a:t>The origins and licenses of the source code </a:t>
            </a:r>
            <a:endParaRPr b="0" lang="en-US" sz="1600" spc="-1" strike="noStrike">
              <a:latin typeface="Cambria"/>
            </a:endParaRPr>
          </a:p>
          <a:p>
            <a:pPr lvl="1" marL="1486080" indent="-342720">
              <a:lnSpc>
                <a:spcPct val="100000"/>
              </a:lnSpc>
              <a:buClr>
                <a:srgbClr val="292934"/>
              </a:buClr>
              <a:buFont typeface="StarSymbol"/>
              <a:buAutoNum type="arabicPeriod"/>
            </a:pPr>
            <a:r>
              <a:rPr b="0" lang="en-US" sz="1600" spc="-1" strike="noStrike">
                <a:solidFill>
                  <a:srgbClr val="292934"/>
                </a:solidFill>
                <a:latin typeface="Roboto"/>
                <a:ea typeface="Roboto"/>
              </a:rPr>
              <a:t>Issues that need resolving</a:t>
            </a:r>
            <a:endParaRPr b="0" lang="en-US" sz="1600" spc="-1" strike="noStrike">
              <a:latin typeface="Cambria"/>
            </a:endParaRPr>
          </a:p>
          <a:p>
            <a:pPr marL="685800">
              <a:lnSpc>
                <a:spcPct val="100000"/>
              </a:lnSpc>
            </a:pPr>
            <a:endParaRPr b="0" lang="en-US" sz="1600" spc="-1" strike="noStrike">
              <a:latin typeface="Cambria"/>
            </a:endParaRPr>
          </a:p>
        </p:txBody>
      </p:sp>
      <p:sp>
        <p:nvSpPr>
          <p:cNvPr id="499" name="CustomShape 16"/>
          <p:cNvSpPr/>
          <p:nvPr/>
        </p:nvSpPr>
        <p:spPr>
          <a:xfrm>
            <a:off x="368280" y="3705120"/>
            <a:ext cx="5308200" cy="261900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Source code for the audit is identified</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Source may be scanned by a software tool</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a:t>
            </a:r>
            <a:r>
              <a:rPr b="0" lang="en-US" sz="1600" spc="-1" strike="noStrike">
                <a:solidFill>
                  <a:srgbClr val="292934"/>
                </a:solidFill>
                <a:latin typeface="Roboto"/>
                <a:ea typeface="Roboto"/>
              </a:rPr>
              <a:t>Hits” from the audit or scan are reviewed and verified as to the proper origin of the code</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Audits or scans are performed iteratively based on the software development and release lifecycles</a:t>
            </a:r>
            <a:endParaRPr b="0" lang="en-US" sz="1600" spc="-1" strike="noStrike">
              <a:latin typeface="Cambria"/>
            </a:endParaRPr>
          </a:p>
        </p:txBody>
      </p:sp>
      <p:sp>
        <p:nvSpPr>
          <p:cNvPr id="500" name="CustomShape 17"/>
          <p:cNvSpPr/>
          <p:nvPr/>
        </p:nvSpPr>
        <p:spPr>
          <a:xfrm>
            <a:off x="246600" y="3092040"/>
            <a:ext cx="716004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Identify and audit FOSS licenses </a:t>
            </a:r>
            <a:endParaRPr b="0" lang="en-US" sz="2400" spc="-1" strike="noStrike">
              <a:latin typeface="Cambria"/>
            </a:endParaRPr>
          </a:p>
        </p:txBody>
      </p:sp>
      <p:sp>
        <p:nvSpPr>
          <p:cNvPr id="501"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Auditing Source Code</a:t>
            </a:r>
            <a:endParaRPr b="0" lang="en-US" sz="4000" spc="-1" strike="noStrike">
              <a:latin typeface="Cambria"/>
            </a:endParaRPr>
          </a:p>
        </p:txBody>
      </p:sp>
      <p:sp>
        <p:nvSpPr>
          <p:cNvPr id="502" name="CustomShape 19"/>
          <p:cNvSpPr/>
          <p:nvPr/>
        </p:nvSpPr>
        <p:spPr>
          <a:xfrm>
            <a:off x="2343240" y="167580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503" name="CustomShape 20"/>
          <p:cNvSpPr/>
          <p:nvPr/>
        </p:nvSpPr>
        <p:spPr>
          <a:xfrm>
            <a:off x="3198600" y="190980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04" name="CustomShape 21"/>
          <p:cNvSpPr/>
          <p:nvPr/>
        </p:nvSpPr>
        <p:spPr>
          <a:xfrm>
            <a:off x="8296560" y="167580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6061680" y="3675240"/>
            <a:ext cx="5504400" cy="2301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685800">
              <a:lnSpc>
                <a:spcPct val="100000"/>
              </a:lnSpc>
            </a:pPr>
            <a:r>
              <a:rPr b="0" lang="en-US" sz="1600" spc="-1" strike="noStrike">
                <a:solidFill>
                  <a:srgbClr val="292934"/>
                </a:solidFill>
                <a:latin typeface="Roboto"/>
                <a:ea typeface="Roboto"/>
              </a:rPr>
              <a:t>A resolution for each of the flagged files in the report and a resolution for any flagged license conflict </a:t>
            </a:r>
            <a:endParaRPr b="0" lang="en-US" sz="1600" spc="-1" strike="noStrike">
              <a:latin typeface="Cambria"/>
            </a:endParaRPr>
          </a:p>
          <a:p>
            <a:pPr marL="685800">
              <a:lnSpc>
                <a:spcPct val="100000"/>
              </a:lnSpc>
            </a:pPr>
            <a:endParaRPr b="0" lang="en-US" sz="1600" spc="-1" strike="noStrike">
              <a:latin typeface="Cambria"/>
            </a:endParaRPr>
          </a:p>
        </p:txBody>
      </p:sp>
      <p:sp>
        <p:nvSpPr>
          <p:cNvPr id="506" name="CustomShape 2"/>
          <p:cNvSpPr/>
          <p:nvPr/>
        </p:nvSpPr>
        <p:spPr>
          <a:xfrm>
            <a:off x="433440" y="3720960"/>
            <a:ext cx="5536440" cy="261900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lvl="1" marL="743040" indent="-285480">
              <a:lnSpc>
                <a:spcPct val="90000"/>
              </a:lnSpc>
              <a:spcBef>
                <a:spcPts val="499"/>
              </a:spcBef>
              <a:buClr>
                <a:srgbClr val="292934"/>
              </a:buClr>
              <a:buFont typeface="Arial"/>
              <a:buChar char="•"/>
            </a:pPr>
            <a:r>
              <a:rPr b="0" lang="en-US" sz="1600" spc="-1" strike="noStrike">
                <a:solidFill>
                  <a:srgbClr val="292934"/>
                </a:solidFill>
                <a:latin typeface="Roboto"/>
                <a:ea typeface="Roboto"/>
              </a:rPr>
              <a:t>Provide feedback to the appropriate engineers to resolve issues in the audit report that conflict with your FOSS policy </a:t>
            </a:r>
            <a:endParaRPr b="0" lang="en-US" sz="1600" spc="-1" strike="noStrike">
              <a:latin typeface="Cambria"/>
            </a:endParaRPr>
          </a:p>
          <a:p>
            <a:pPr lvl="1" marL="685800" indent="-228240">
              <a:lnSpc>
                <a:spcPct val="90000"/>
              </a:lnSpc>
              <a:spcBef>
                <a:spcPts val="499"/>
              </a:spcBef>
              <a:buClr>
                <a:srgbClr val="292934"/>
              </a:buClr>
              <a:buFont typeface="Arial"/>
              <a:buChar char="•"/>
            </a:pPr>
            <a:r>
              <a:rPr b="0" lang="en-US" sz="1600" spc="-1" strike="noStrike">
                <a:solidFill>
                  <a:srgbClr val="292934"/>
                </a:solidFill>
                <a:latin typeface="Roboto"/>
                <a:ea typeface="Roboto"/>
              </a:rPr>
              <a:t>The appropriate engineers then conduct FOSS Reviews on the relevant source code (see next slide for template)</a:t>
            </a:r>
            <a:endParaRPr b="0" lang="en-US" sz="1600" spc="-1" strike="noStrike">
              <a:latin typeface="Cambria"/>
            </a:endParaRPr>
          </a:p>
          <a:p>
            <a:pPr marL="685800" indent="-228240">
              <a:lnSpc>
                <a:spcPct val="90000"/>
              </a:lnSpc>
              <a:spcBef>
                <a:spcPts val="499"/>
              </a:spcBef>
            </a:pPr>
            <a:endParaRPr b="0" lang="en-US" sz="1600" spc="-1" strike="noStrike">
              <a:latin typeface="Cambria"/>
            </a:endParaRPr>
          </a:p>
        </p:txBody>
      </p:sp>
      <p:sp>
        <p:nvSpPr>
          <p:cNvPr id="507" name="CustomShape 3"/>
          <p:cNvSpPr/>
          <p:nvPr/>
        </p:nvSpPr>
        <p:spPr>
          <a:xfrm>
            <a:off x="246600" y="3070800"/>
            <a:ext cx="724032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Resolve all issues identified in the audit</a:t>
            </a:r>
            <a:endParaRPr b="0" lang="en-US" sz="2400" spc="-1" strike="noStrike">
              <a:latin typeface="Cambria"/>
            </a:endParaRPr>
          </a:p>
        </p:txBody>
      </p:sp>
      <p:sp>
        <p:nvSpPr>
          <p:cNvPr id="508" name="CustomShape 4"/>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Resolving Issues</a:t>
            </a:r>
            <a:endParaRPr b="0" lang="en-US" sz="4000" spc="-1" strike="noStrike">
              <a:latin typeface="Cambria"/>
            </a:endParaRPr>
          </a:p>
        </p:txBody>
      </p:sp>
      <p:sp>
        <p:nvSpPr>
          <p:cNvPr id="509" name="CustomShape 5"/>
          <p:cNvSpPr/>
          <p:nvPr/>
        </p:nvSpPr>
        <p:spPr>
          <a:xfrm>
            <a:off x="3419640" y="961200"/>
            <a:ext cx="5032440" cy="2336760"/>
          </a:xfrm>
          <a:prstGeom prst="cloudCallout">
            <a:avLst>
              <a:gd name="adj1" fmla="val -24583"/>
              <a:gd name="adj2" fmla="val 15722"/>
            </a:avLst>
          </a:prstGeom>
          <a:solidFill>
            <a:srgbClr val="dddddd"/>
          </a:solidFill>
          <a:ln>
            <a:noFill/>
          </a:ln>
        </p:spPr>
        <p:style>
          <a:lnRef idx="0"/>
          <a:fillRef idx="0"/>
          <a:effectRef idx="0"/>
          <a:fontRef idx="minor"/>
        </p:style>
      </p:sp>
      <p:sp>
        <p:nvSpPr>
          <p:cNvPr id="510" name="CustomShape 6"/>
          <p:cNvSpPr/>
          <p:nvPr/>
        </p:nvSpPr>
        <p:spPr>
          <a:xfrm>
            <a:off x="8448120" y="2129760"/>
            <a:ext cx="558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11" name="CustomShape 7"/>
          <p:cNvSpPr/>
          <p:nvPr/>
        </p:nvSpPr>
        <p:spPr>
          <a:xfrm rot="10800000">
            <a:off x="4514400" y="1033560"/>
            <a:ext cx="558720" cy="17524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512" name="CustomShape 8"/>
          <p:cNvSpPr/>
          <p:nvPr/>
        </p:nvSpPr>
        <p:spPr>
          <a:xfrm rot="16200000">
            <a:off x="4103280" y="1620720"/>
            <a:ext cx="1752480" cy="55872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Resolving Issues</a:t>
            </a:r>
            <a:endParaRPr b="0" lang="en-US" sz="1000" spc="-1" strike="noStrike">
              <a:latin typeface="Cambria"/>
            </a:endParaRPr>
          </a:p>
        </p:txBody>
      </p:sp>
      <p:sp>
        <p:nvSpPr>
          <p:cNvPr id="513" name="CustomShape 9"/>
          <p:cNvSpPr/>
          <p:nvPr/>
        </p:nvSpPr>
        <p:spPr>
          <a:xfrm rot="16200000">
            <a:off x="3405600" y="166140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514" name="CustomShape 10"/>
          <p:cNvSpPr/>
          <p:nvPr/>
        </p:nvSpPr>
        <p:spPr>
          <a:xfrm rot="16200000">
            <a:off x="3897720" y="164412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515" name="CustomShape 11"/>
          <p:cNvSpPr/>
          <p:nvPr/>
        </p:nvSpPr>
        <p:spPr>
          <a:xfrm rot="16200000">
            <a:off x="4937760" y="165168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516" name="CustomShape 12"/>
          <p:cNvSpPr/>
          <p:nvPr/>
        </p:nvSpPr>
        <p:spPr>
          <a:xfrm rot="16200000">
            <a:off x="5403960" y="165168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517" name="CustomShape 13"/>
          <p:cNvSpPr/>
          <p:nvPr/>
        </p:nvSpPr>
        <p:spPr>
          <a:xfrm rot="16200000">
            <a:off x="5866200" y="164772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518" name="CustomShape 14"/>
          <p:cNvSpPr/>
          <p:nvPr/>
        </p:nvSpPr>
        <p:spPr>
          <a:xfrm rot="16200000">
            <a:off x="6330240" y="164196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519" name="CustomShape 15"/>
          <p:cNvSpPr/>
          <p:nvPr/>
        </p:nvSpPr>
        <p:spPr>
          <a:xfrm rot="16200000">
            <a:off x="6794280" y="164196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520" name="CustomShape 16"/>
          <p:cNvSpPr/>
          <p:nvPr/>
        </p:nvSpPr>
        <p:spPr>
          <a:xfrm rot="16200000">
            <a:off x="7258320" y="163620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521" name="CustomShape 17"/>
          <p:cNvSpPr/>
          <p:nvPr/>
        </p:nvSpPr>
        <p:spPr>
          <a:xfrm rot="16200000">
            <a:off x="7729920" y="1636200"/>
            <a:ext cx="1168200" cy="558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522" name="CustomShape 18"/>
          <p:cNvSpPr/>
          <p:nvPr/>
        </p:nvSpPr>
        <p:spPr>
          <a:xfrm>
            <a:off x="3688200" y="197604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523" name="CustomShape 19"/>
          <p:cNvSpPr/>
          <p:nvPr/>
        </p:nvSpPr>
        <p:spPr>
          <a:xfrm>
            <a:off x="2235240" y="183564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524" name="CustomShape 20"/>
          <p:cNvSpPr/>
          <p:nvPr/>
        </p:nvSpPr>
        <p:spPr>
          <a:xfrm>
            <a:off x="3090960" y="207000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25" name="CustomShape 21"/>
          <p:cNvSpPr/>
          <p:nvPr/>
        </p:nvSpPr>
        <p:spPr>
          <a:xfrm>
            <a:off x="8970840" y="189576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3346560" y="2106000"/>
            <a:ext cx="93456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Proprietary</a:t>
            </a:r>
            <a:endParaRPr b="0" lang="en-US" sz="1200" spc="-1" strike="noStrike">
              <a:latin typeface="Cambria"/>
            </a:endParaRPr>
          </a:p>
        </p:txBody>
      </p:sp>
      <p:sp>
        <p:nvSpPr>
          <p:cNvPr id="527" name="CustomShape 2"/>
          <p:cNvSpPr/>
          <p:nvPr/>
        </p:nvSpPr>
        <p:spPr>
          <a:xfrm>
            <a:off x="2914560" y="1721880"/>
            <a:ext cx="782280" cy="307440"/>
          </a:xfrm>
          <a:prstGeom prst="rect">
            <a:avLst/>
          </a:prstGeom>
          <a:noFill/>
          <a:ln>
            <a:noFill/>
          </a:ln>
        </p:spPr>
        <p:style>
          <a:lnRef idx="0"/>
          <a:fillRef idx="0"/>
          <a:effectRef idx="0"/>
          <a:fontRef idx="minor"/>
        </p:style>
        <p:txBody>
          <a:bodyPr/>
          <a:p>
            <a:pPr>
              <a:lnSpc>
                <a:spcPct val="100000"/>
              </a:lnSpc>
            </a:pPr>
            <a:r>
              <a:rPr b="1" lang="en-US" sz="1400" spc="-1" strike="noStrike">
                <a:solidFill>
                  <a:srgbClr val="292934"/>
                </a:solidFill>
                <a:latin typeface="Roboto"/>
                <a:ea typeface="Roboto"/>
              </a:rPr>
              <a:t>Legend</a:t>
            </a:r>
            <a:endParaRPr b="0" lang="en-US" sz="1400" spc="-1" strike="noStrike">
              <a:latin typeface="Cambria"/>
            </a:endParaRPr>
          </a:p>
        </p:txBody>
      </p:sp>
      <p:sp>
        <p:nvSpPr>
          <p:cNvPr id="528" name="CustomShape 3"/>
          <p:cNvSpPr/>
          <p:nvPr/>
        </p:nvSpPr>
        <p:spPr>
          <a:xfrm>
            <a:off x="2889360" y="1675800"/>
            <a:ext cx="2230200" cy="4339800"/>
          </a:xfrm>
          <a:prstGeom prst="rect">
            <a:avLst/>
          </a:prstGeom>
          <a:noFill/>
          <a:ln w="12600">
            <a:solidFill>
              <a:srgbClr val="292934"/>
            </a:solidFill>
            <a:miter/>
          </a:ln>
        </p:spPr>
        <p:style>
          <a:lnRef idx="0"/>
          <a:fillRef idx="0"/>
          <a:effectRef idx="0"/>
          <a:fontRef idx="minor"/>
        </p:style>
      </p:sp>
      <p:sp>
        <p:nvSpPr>
          <p:cNvPr id="529" name="CustomShape 4"/>
          <p:cNvSpPr/>
          <p:nvPr/>
        </p:nvSpPr>
        <p:spPr>
          <a:xfrm>
            <a:off x="3003480" y="2059920"/>
            <a:ext cx="283680" cy="259920"/>
          </a:xfrm>
          <a:prstGeom prst="rect">
            <a:avLst/>
          </a:prstGeom>
          <a:solidFill>
            <a:srgbClr val="009900"/>
          </a:solidFill>
          <a:ln w="9360">
            <a:solidFill>
              <a:srgbClr val="292934"/>
            </a:solidFill>
            <a:miter/>
          </a:ln>
        </p:spPr>
        <p:style>
          <a:lnRef idx="0"/>
          <a:fillRef idx="0"/>
          <a:effectRef idx="0"/>
          <a:fontRef idx="minor"/>
        </p:style>
      </p:sp>
      <p:sp>
        <p:nvSpPr>
          <p:cNvPr id="530" name="CustomShape 5"/>
          <p:cNvSpPr/>
          <p:nvPr/>
        </p:nvSpPr>
        <p:spPr>
          <a:xfrm>
            <a:off x="3003480" y="2424960"/>
            <a:ext cx="283680" cy="259920"/>
          </a:xfrm>
          <a:prstGeom prst="rect">
            <a:avLst/>
          </a:prstGeom>
          <a:solidFill>
            <a:srgbClr val="cc6600"/>
          </a:solidFill>
          <a:ln w="9360">
            <a:solidFill>
              <a:srgbClr val="292934"/>
            </a:solidFill>
            <a:miter/>
          </a:ln>
        </p:spPr>
        <p:style>
          <a:lnRef idx="0"/>
          <a:fillRef idx="0"/>
          <a:effectRef idx="0"/>
          <a:fontRef idx="minor"/>
        </p:style>
      </p:sp>
      <p:sp>
        <p:nvSpPr>
          <p:cNvPr id="531" name="CustomShape 6"/>
          <p:cNvSpPr/>
          <p:nvPr/>
        </p:nvSpPr>
        <p:spPr>
          <a:xfrm>
            <a:off x="3003480" y="2790000"/>
            <a:ext cx="283680" cy="259920"/>
          </a:xfrm>
          <a:prstGeom prst="rect">
            <a:avLst/>
          </a:prstGeom>
          <a:solidFill>
            <a:srgbClr val="ff3300"/>
          </a:solidFill>
          <a:ln w="9360">
            <a:solidFill>
              <a:srgbClr val="292934"/>
            </a:solidFill>
            <a:miter/>
          </a:ln>
        </p:spPr>
        <p:style>
          <a:lnRef idx="0"/>
          <a:fillRef idx="0"/>
          <a:effectRef idx="0"/>
          <a:fontRef idx="minor"/>
        </p:style>
      </p:sp>
      <p:sp>
        <p:nvSpPr>
          <p:cNvPr id="532" name="CustomShape 7"/>
          <p:cNvSpPr/>
          <p:nvPr/>
        </p:nvSpPr>
        <p:spPr>
          <a:xfrm>
            <a:off x="3003480" y="3153600"/>
            <a:ext cx="283680" cy="259920"/>
          </a:xfrm>
          <a:prstGeom prst="rect">
            <a:avLst/>
          </a:prstGeom>
          <a:solidFill>
            <a:srgbClr val="ffff66"/>
          </a:solidFill>
          <a:ln w="9360">
            <a:solidFill>
              <a:srgbClr val="292934"/>
            </a:solidFill>
            <a:miter/>
          </a:ln>
        </p:spPr>
        <p:style>
          <a:lnRef idx="0"/>
          <a:fillRef idx="0"/>
          <a:effectRef idx="0"/>
          <a:fontRef idx="minor"/>
        </p:style>
      </p:sp>
      <p:sp>
        <p:nvSpPr>
          <p:cNvPr id="533" name="CustomShape 8"/>
          <p:cNvSpPr/>
          <p:nvPr/>
        </p:nvSpPr>
        <p:spPr>
          <a:xfrm>
            <a:off x="3003480" y="3518640"/>
            <a:ext cx="283680" cy="259920"/>
          </a:xfrm>
          <a:prstGeom prst="rect">
            <a:avLst/>
          </a:prstGeom>
          <a:solidFill>
            <a:srgbClr val="3366cc"/>
          </a:solidFill>
          <a:ln w="9360">
            <a:solidFill>
              <a:srgbClr val="292934"/>
            </a:solidFill>
            <a:miter/>
          </a:ln>
        </p:spPr>
        <p:style>
          <a:lnRef idx="0"/>
          <a:fillRef idx="0"/>
          <a:effectRef idx="0"/>
          <a:fontRef idx="minor"/>
        </p:style>
      </p:sp>
      <p:sp>
        <p:nvSpPr>
          <p:cNvPr id="534" name="CustomShape 9"/>
          <p:cNvSpPr/>
          <p:nvPr/>
        </p:nvSpPr>
        <p:spPr>
          <a:xfrm>
            <a:off x="3346560" y="2471040"/>
            <a:ext cx="162216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3</a:t>
            </a:r>
            <a:r>
              <a:rPr b="0" lang="en-US" sz="1200" spc="-1" strike="noStrike" baseline="30000">
                <a:solidFill>
                  <a:srgbClr val="292934"/>
                </a:solidFill>
                <a:latin typeface="Roboto"/>
                <a:ea typeface="Roboto"/>
              </a:rPr>
              <a:t>rd</a:t>
            </a:r>
            <a:r>
              <a:rPr b="0" lang="en-US" sz="1200" spc="-1" strike="noStrike">
                <a:solidFill>
                  <a:srgbClr val="292934"/>
                </a:solidFill>
                <a:latin typeface="Roboto"/>
                <a:ea typeface="Roboto"/>
              </a:rPr>
              <a:t> Party Commercial</a:t>
            </a:r>
            <a:endParaRPr b="0" lang="en-US" sz="1200" spc="-1" strike="noStrike">
              <a:latin typeface="Cambria"/>
            </a:endParaRPr>
          </a:p>
        </p:txBody>
      </p:sp>
      <p:sp>
        <p:nvSpPr>
          <p:cNvPr id="535" name="CustomShape 10"/>
          <p:cNvSpPr/>
          <p:nvPr/>
        </p:nvSpPr>
        <p:spPr>
          <a:xfrm>
            <a:off x="3346560" y="2855160"/>
            <a:ext cx="46980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GPL</a:t>
            </a:r>
            <a:endParaRPr b="0" lang="en-US" sz="1200" spc="-1" strike="noStrike">
              <a:latin typeface="Cambria"/>
            </a:endParaRPr>
          </a:p>
        </p:txBody>
      </p:sp>
      <p:sp>
        <p:nvSpPr>
          <p:cNvPr id="536" name="CustomShape 11"/>
          <p:cNvSpPr/>
          <p:nvPr/>
        </p:nvSpPr>
        <p:spPr>
          <a:xfrm>
            <a:off x="3346560" y="3220200"/>
            <a:ext cx="55296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LGPL</a:t>
            </a:r>
            <a:endParaRPr b="0" lang="en-US" sz="1200" spc="-1" strike="noStrike">
              <a:latin typeface="Cambria"/>
            </a:endParaRPr>
          </a:p>
        </p:txBody>
      </p:sp>
      <p:sp>
        <p:nvSpPr>
          <p:cNvPr id="537" name="CustomShape 12"/>
          <p:cNvSpPr/>
          <p:nvPr/>
        </p:nvSpPr>
        <p:spPr>
          <a:xfrm>
            <a:off x="3346560" y="3594960"/>
            <a:ext cx="135288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FOSS Permissive</a:t>
            </a:r>
            <a:endParaRPr b="0" lang="en-US" sz="1200" spc="-1" strike="noStrike">
              <a:latin typeface="Cambria"/>
            </a:endParaRPr>
          </a:p>
        </p:txBody>
      </p:sp>
      <p:sp>
        <p:nvSpPr>
          <p:cNvPr id="538" name="CustomShape 13"/>
          <p:cNvSpPr/>
          <p:nvPr/>
        </p:nvSpPr>
        <p:spPr>
          <a:xfrm>
            <a:off x="3029040" y="4877640"/>
            <a:ext cx="628200" cy="360"/>
          </a:xfrm>
          <a:custGeom>
            <a:avLst/>
            <a:gdLst/>
            <a:ahLst/>
            <a:rect l="l" t="t" r="r" b="b"/>
            <a:pathLst>
              <a:path w="21600" h="21600">
                <a:moveTo>
                  <a:pt x="0" y="0"/>
                </a:moveTo>
                <a:lnTo>
                  <a:pt x="21600" y="21600"/>
                </a:lnTo>
              </a:path>
            </a:pathLst>
          </a:custGeom>
          <a:noFill/>
          <a:ln w="12600">
            <a:solidFill>
              <a:srgbClr val="292934"/>
            </a:solidFill>
            <a:round/>
            <a:headEnd len="lg" type="triangle" w="lg"/>
            <a:tailEnd len="lg" type="triangle" w="lg"/>
          </a:ln>
        </p:spPr>
        <p:style>
          <a:lnRef idx="0"/>
          <a:fillRef idx="0"/>
          <a:effectRef idx="0"/>
          <a:fontRef idx="minor"/>
        </p:style>
      </p:sp>
      <p:sp>
        <p:nvSpPr>
          <p:cNvPr id="539" name="CustomShape 14"/>
          <p:cNvSpPr/>
          <p:nvPr/>
        </p:nvSpPr>
        <p:spPr>
          <a:xfrm>
            <a:off x="3029040" y="5109480"/>
            <a:ext cx="628200" cy="360"/>
          </a:xfrm>
          <a:custGeom>
            <a:avLst/>
            <a:gdLst/>
            <a:ahLst/>
            <a:rect l="l" t="t" r="r" b="b"/>
            <a:pathLst>
              <a:path w="21600" h="21600">
                <a:moveTo>
                  <a:pt x="0" y="0"/>
                </a:moveTo>
                <a:lnTo>
                  <a:pt x="21600" y="21600"/>
                </a:lnTo>
              </a:path>
            </a:pathLst>
          </a:custGeom>
          <a:noFill/>
          <a:ln w="12600">
            <a:solidFill>
              <a:srgbClr val="292934"/>
            </a:solidFill>
            <a:custDash>
              <a:ds d="800000" sp="300000"/>
            </a:custDash>
            <a:round/>
            <a:headEnd len="lg" type="triangle" w="lg"/>
            <a:tailEnd len="lg" type="triangle" w="lg"/>
          </a:ln>
        </p:spPr>
        <p:style>
          <a:lnRef idx="0"/>
          <a:fillRef idx="0"/>
          <a:effectRef idx="0"/>
          <a:fontRef idx="minor"/>
        </p:style>
      </p:sp>
      <p:sp>
        <p:nvSpPr>
          <p:cNvPr id="540" name="CustomShape 15"/>
          <p:cNvSpPr/>
          <p:nvPr/>
        </p:nvSpPr>
        <p:spPr>
          <a:xfrm>
            <a:off x="3841920" y="4776120"/>
            <a:ext cx="105480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Function call</a:t>
            </a:r>
            <a:endParaRPr b="0" lang="en-US" sz="1200" spc="-1" strike="noStrike">
              <a:latin typeface="Cambria"/>
            </a:endParaRPr>
          </a:p>
        </p:txBody>
      </p:sp>
      <p:sp>
        <p:nvSpPr>
          <p:cNvPr id="541" name="CustomShape 16"/>
          <p:cNvSpPr/>
          <p:nvPr/>
        </p:nvSpPr>
        <p:spPr>
          <a:xfrm>
            <a:off x="3841920" y="5015880"/>
            <a:ext cx="129528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Socket interface</a:t>
            </a:r>
            <a:endParaRPr b="0" lang="en-US" sz="1200" spc="-1" strike="noStrike">
              <a:latin typeface="Cambria"/>
            </a:endParaRPr>
          </a:p>
        </p:txBody>
      </p:sp>
      <p:sp>
        <p:nvSpPr>
          <p:cNvPr id="542" name="CustomShape 17"/>
          <p:cNvSpPr/>
          <p:nvPr/>
        </p:nvSpPr>
        <p:spPr>
          <a:xfrm>
            <a:off x="3162240" y="4720680"/>
            <a:ext cx="384840" cy="245880"/>
          </a:xfrm>
          <a:prstGeom prst="rect">
            <a:avLst/>
          </a:prstGeom>
          <a:noFill/>
          <a:ln>
            <a:noFill/>
          </a:ln>
        </p:spPr>
        <p:style>
          <a:lnRef idx="0"/>
          <a:fillRef idx="0"/>
          <a:effectRef idx="0"/>
          <a:fontRef idx="minor"/>
        </p:style>
        <p:txBody>
          <a:bodyPr/>
          <a:p>
            <a:pPr>
              <a:lnSpc>
                <a:spcPct val="100000"/>
              </a:lnSpc>
            </a:pPr>
            <a:r>
              <a:rPr b="0" lang="en-US" sz="1000" spc="-1" strike="noStrike">
                <a:solidFill>
                  <a:srgbClr val="292934"/>
                </a:solidFill>
                <a:latin typeface="Roboto"/>
                <a:ea typeface="Roboto"/>
              </a:rPr>
              <a:t>(fc)</a:t>
            </a:r>
            <a:endParaRPr b="0" lang="en-US" sz="1000" spc="-1" strike="noStrike">
              <a:latin typeface="Cambria"/>
            </a:endParaRPr>
          </a:p>
        </p:txBody>
      </p:sp>
      <p:sp>
        <p:nvSpPr>
          <p:cNvPr id="543" name="CustomShape 18"/>
          <p:cNvSpPr/>
          <p:nvPr/>
        </p:nvSpPr>
        <p:spPr>
          <a:xfrm>
            <a:off x="3162240" y="4931640"/>
            <a:ext cx="368640" cy="245880"/>
          </a:xfrm>
          <a:prstGeom prst="rect">
            <a:avLst/>
          </a:prstGeom>
          <a:noFill/>
          <a:ln>
            <a:noFill/>
          </a:ln>
        </p:spPr>
        <p:style>
          <a:lnRef idx="0"/>
          <a:fillRef idx="0"/>
          <a:effectRef idx="0"/>
          <a:fontRef idx="minor"/>
        </p:style>
        <p:txBody>
          <a:bodyPr/>
          <a:p>
            <a:pPr>
              <a:lnSpc>
                <a:spcPct val="100000"/>
              </a:lnSpc>
            </a:pPr>
            <a:r>
              <a:rPr b="0" lang="en-US" sz="1000" spc="-1" strike="noStrike">
                <a:solidFill>
                  <a:srgbClr val="292934"/>
                </a:solidFill>
                <a:latin typeface="Roboto"/>
                <a:ea typeface="Roboto"/>
              </a:rPr>
              <a:t>(si)</a:t>
            </a:r>
            <a:endParaRPr b="0" lang="en-US" sz="1000" spc="-1" strike="noStrike">
              <a:latin typeface="Cambria"/>
            </a:endParaRPr>
          </a:p>
        </p:txBody>
      </p:sp>
      <p:sp>
        <p:nvSpPr>
          <p:cNvPr id="544" name="CustomShape 19"/>
          <p:cNvSpPr/>
          <p:nvPr/>
        </p:nvSpPr>
        <p:spPr>
          <a:xfrm>
            <a:off x="3029040" y="5349240"/>
            <a:ext cx="628200" cy="360"/>
          </a:xfrm>
          <a:custGeom>
            <a:avLst/>
            <a:gdLst/>
            <a:ahLst/>
            <a:rect l="l" t="t" r="r" b="b"/>
            <a:pathLst>
              <a:path w="21600" h="21600">
                <a:moveTo>
                  <a:pt x="0" y="0"/>
                </a:moveTo>
                <a:lnTo>
                  <a:pt x="21600" y="21600"/>
                </a:lnTo>
              </a:path>
            </a:pathLst>
          </a:custGeom>
          <a:noFill/>
          <a:ln w="12600">
            <a:solidFill>
              <a:srgbClr val="292934"/>
            </a:solidFill>
            <a:round/>
            <a:tailEnd len="lg" type="triangle" w="lg"/>
          </a:ln>
        </p:spPr>
        <p:style>
          <a:lnRef idx="0"/>
          <a:fillRef idx="0"/>
          <a:effectRef idx="0"/>
          <a:fontRef idx="minor"/>
        </p:style>
      </p:sp>
      <p:sp>
        <p:nvSpPr>
          <p:cNvPr id="545" name="CustomShape 20"/>
          <p:cNvSpPr/>
          <p:nvPr/>
        </p:nvSpPr>
        <p:spPr>
          <a:xfrm>
            <a:off x="3841920" y="5255640"/>
            <a:ext cx="96984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System call</a:t>
            </a:r>
            <a:endParaRPr b="0" lang="en-US" sz="1200" spc="-1" strike="noStrike">
              <a:latin typeface="Cambria"/>
            </a:endParaRPr>
          </a:p>
        </p:txBody>
      </p:sp>
      <p:sp>
        <p:nvSpPr>
          <p:cNvPr id="546" name="CustomShape 21"/>
          <p:cNvSpPr/>
          <p:nvPr/>
        </p:nvSpPr>
        <p:spPr>
          <a:xfrm>
            <a:off x="3143160" y="5174640"/>
            <a:ext cx="405360" cy="245880"/>
          </a:xfrm>
          <a:prstGeom prst="rect">
            <a:avLst/>
          </a:prstGeom>
          <a:noFill/>
          <a:ln>
            <a:noFill/>
          </a:ln>
        </p:spPr>
        <p:style>
          <a:lnRef idx="0"/>
          <a:fillRef idx="0"/>
          <a:effectRef idx="0"/>
          <a:fontRef idx="minor"/>
        </p:style>
        <p:txBody>
          <a:bodyPr/>
          <a:p>
            <a:pPr>
              <a:lnSpc>
                <a:spcPct val="100000"/>
              </a:lnSpc>
            </a:pPr>
            <a:r>
              <a:rPr b="0" lang="en-US" sz="1000" spc="-1" strike="noStrike">
                <a:solidFill>
                  <a:srgbClr val="292934"/>
                </a:solidFill>
                <a:latin typeface="Roboto"/>
                <a:ea typeface="Roboto"/>
              </a:rPr>
              <a:t>(sc)</a:t>
            </a:r>
            <a:endParaRPr b="0" lang="en-US" sz="1000" spc="-1" strike="noStrike">
              <a:latin typeface="Cambria"/>
            </a:endParaRPr>
          </a:p>
        </p:txBody>
      </p:sp>
      <p:sp>
        <p:nvSpPr>
          <p:cNvPr id="547" name="CustomShape 22"/>
          <p:cNvSpPr/>
          <p:nvPr/>
        </p:nvSpPr>
        <p:spPr>
          <a:xfrm>
            <a:off x="3029040" y="5612760"/>
            <a:ext cx="628200" cy="360"/>
          </a:xfrm>
          <a:custGeom>
            <a:avLst/>
            <a:gdLst/>
            <a:ahLst/>
            <a:rect l="l" t="t" r="r" b="b"/>
            <a:pathLst>
              <a:path w="21600" h="21600">
                <a:moveTo>
                  <a:pt x="0" y="0"/>
                </a:moveTo>
                <a:lnTo>
                  <a:pt x="21600" y="21600"/>
                </a:lnTo>
              </a:path>
            </a:pathLst>
          </a:custGeom>
          <a:noFill/>
          <a:ln w="12600">
            <a:solidFill>
              <a:srgbClr val="292934"/>
            </a:solidFill>
            <a:custDash>
              <a:ds d="400000" sp="300000"/>
            </a:custDash>
            <a:round/>
            <a:headEnd len="lg" type="triangle" w="lg"/>
            <a:tailEnd len="lg" type="triangle" w="lg"/>
          </a:ln>
        </p:spPr>
        <p:style>
          <a:lnRef idx="0"/>
          <a:fillRef idx="0"/>
          <a:effectRef idx="0"/>
          <a:fontRef idx="minor"/>
        </p:style>
      </p:sp>
      <p:sp>
        <p:nvSpPr>
          <p:cNvPr id="548" name="CustomShape 23"/>
          <p:cNvSpPr/>
          <p:nvPr/>
        </p:nvSpPr>
        <p:spPr>
          <a:xfrm>
            <a:off x="3841920" y="5541120"/>
            <a:ext cx="1252080" cy="276480"/>
          </a:xfrm>
          <a:prstGeom prst="rect">
            <a:avLst/>
          </a:prstGeom>
          <a:noFill/>
          <a:ln>
            <a:noFill/>
          </a:ln>
        </p:spPr>
        <p:style>
          <a:lnRef idx="0"/>
          <a:fillRef idx="0"/>
          <a:effectRef idx="0"/>
          <a:fontRef idx="minor"/>
        </p:style>
        <p:txBody>
          <a:bodyPr/>
          <a:p>
            <a:pPr>
              <a:lnSpc>
                <a:spcPct val="100000"/>
              </a:lnSpc>
            </a:pPr>
            <a:r>
              <a:rPr b="0" lang="en-US" sz="1200" spc="-1" strike="noStrike">
                <a:solidFill>
                  <a:srgbClr val="292934"/>
                </a:solidFill>
                <a:latin typeface="Roboto"/>
                <a:ea typeface="Roboto"/>
              </a:rPr>
              <a:t>Shared headers</a:t>
            </a:r>
            <a:endParaRPr b="0" lang="en-US" sz="1200" spc="-1" strike="noStrike">
              <a:latin typeface="Cambria"/>
            </a:endParaRPr>
          </a:p>
        </p:txBody>
      </p:sp>
      <p:sp>
        <p:nvSpPr>
          <p:cNvPr id="549" name="CustomShape 24"/>
          <p:cNvSpPr/>
          <p:nvPr/>
        </p:nvSpPr>
        <p:spPr>
          <a:xfrm>
            <a:off x="3143160" y="5458680"/>
            <a:ext cx="408600" cy="245880"/>
          </a:xfrm>
          <a:prstGeom prst="rect">
            <a:avLst/>
          </a:prstGeom>
          <a:noFill/>
          <a:ln>
            <a:noFill/>
          </a:ln>
        </p:spPr>
        <p:style>
          <a:lnRef idx="0"/>
          <a:fillRef idx="0"/>
          <a:effectRef idx="0"/>
          <a:fontRef idx="minor"/>
        </p:style>
        <p:txBody>
          <a:bodyPr/>
          <a:p>
            <a:pPr>
              <a:lnSpc>
                <a:spcPct val="100000"/>
              </a:lnSpc>
            </a:pPr>
            <a:r>
              <a:rPr b="0" lang="en-US" sz="1000" spc="-1" strike="noStrike">
                <a:solidFill>
                  <a:srgbClr val="292934"/>
                </a:solidFill>
                <a:latin typeface="Roboto"/>
                <a:ea typeface="Roboto"/>
              </a:rPr>
              <a:t>(sh)</a:t>
            </a:r>
            <a:endParaRPr b="0" lang="en-US" sz="1000" spc="-1" strike="noStrike">
              <a:latin typeface="Cambria"/>
            </a:endParaRPr>
          </a:p>
        </p:txBody>
      </p:sp>
      <p:sp>
        <p:nvSpPr>
          <p:cNvPr id="550" name="CustomShape 25"/>
          <p:cNvSpPr/>
          <p:nvPr/>
        </p:nvSpPr>
        <p:spPr>
          <a:xfrm>
            <a:off x="5319720" y="4926960"/>
            <a:ext cx="3766680" cy="360"/>
          </a:xfrm>
          <a:custGeom>
            <a:avLst/>
            <a:gdLst/>
            <a:ahLst/>
            <a:rect l="l" t="t" r="r" b="b"/>
            <a:pathLst>
              <a:path w="21600" h="21600">
                <a:moveTo>
                  <a:pt x="0" y="0"/>
                </a:moveTo>
                <a:lnTo>
                  <a:pt x="21600" y="21600"/>
                </a:lnTo>
              </a:path>
            </a:pathLst>
          </a:custGeom>
          <a:noFill/>
          <a:ln w="12600">
            <a:solidFill>
              <a:srgbClr val="292934"/>
            </a:solidFill>
            <a:round/>
          </a:ln>
        </p:spPr>
        <p:style>
          <a:lnRef idx="0"/>
          <a:fillRef idx="0"/>
          <a:effectRef idx="0"/>
          <a:fontRef idx="minor"/>
        </p:style>
      </p:sp>
      <p:sp>
        <p:nvSpPr>
          <p:cNvPr id="551" name="CustomShape 26"/>
          <p:cNvSpPr/>
          <p:nvPr/>
        </p:nvSpPr>
        <p:spPr>
          <a:xfrm>
            <a:off x="5319720" y="3763440"/>
            <a:ext cx="3766680" cy="360"/>
          </a:xfrm>
          <a:custGeom>
            <a:avLst/>
            <a:gdLst/>
            <a:ahLst/>
            <a:rect l="l" t="t" r="r" b="b"/>
            <a:pathLst>
              <a:path w="21600" h="21600">
                <a:moveTo>
                  <a:pt x="0" y="0"/>
                </a:moveTo>
                <a:lnTo>
                  <a:pt x="21600" y="21600"/>
                </a:lnTo>
              </a:path>
            </a:pathLst>
          </a:custGeom>
          <a:noFill/>
          <a:ln w="12600">
            <a:solidFill>
              <a:srgbClr val="292934"/>
            </a:solidFill>
            <a:round/>
          </a:ln>
        </p:spPr>
        <p:style>
          <a:lnRef idx="0"/>
          <a:fillRef idx="0"/>
          <a:effectRef idx="0"/>
          <a:fontRef idx="minor"/>
        </p:style>
      </p:sp>
      <p:sp>
        <p:nvSpPr>
          <p:cNvPr id="552" name="CustomShape 27"/>
          <p:cNvSpPr/>
          <p:nvPr/>
        </p:nvSpPr>
        <p:spPr>
          <a:xfrm>
            <a:off x="8402760" y="3079080"/>
            <a:ext cx="968040" cy="276480"/>
          </a:xfrm>
          <a:prstGeom prst="rect">
            <a:avLst/>
          </a:prstGeom>
          <a:noFill/>
          <a:ln>
            <a:noFill/>
          </a:ln>
        </p:spPr>
        <p:style>
          <a:lnRef idx="0"/>
          <a:fillRef idx="0"/>
          <a:effectRef idx="0"/>
          <a:fontRef idx="minor"/>
        </p:style>
        <p:txBody>
          <a:bodyPr/>
          <a:p>
            <a:pPr>
              <a:lnSpc>
                <a:spcPct val="100000"/>
              </a:lnSpc>
            </a:pPr>
            <a:r>
              <a:rPr b="1" lang="en-US" sz="1200" spc="-1" strike="noStrike">
                <a:solidFill>
                  <a:srgbClr val="292934"/>
                </a:solidFill>
                <a:latin typeface="Roboto"/>
                <a:ea typeface="Roboto"/>
              </a:rPr>
              <a:t>User Space</a:t>
            </a:r>
            <a:endParaRPr b="0" lang="en-US" sz="1200" spc="-1" strike="noStrike">
              <a:latin typeface="Cambria"/>
            </a:endParaRPr>
          </a:p>
        </p:txBody>
      </p:sp>
      <p:sp>
        <p:nvSpPr>
          <p:cNvPr id="553" name="CustomShape 28"/>
          <p:cNvSpPr/>
          <p:nvPr/>
        </p:nvSpPr>
        <p:spPr>
          <a:xfrm>
            <a:off x="8402760" y="4099680"/>
            <a:ext cx="1096560" cy="276480"/>
          </a:xfrm>
          <a:prstGeom prst="rect">
            <a:avLst/>
          </a:prstGeom>
          <a:noFill/>
          <a:ln>
            <a:noFill/>
          </a:ln>
        </p:spPr>
        <p:style>
          <a:lnRef idx="0"/>
          <a:fillRef idx="0"/>
          <a:effectRef idx="0"/>
          <a:fontRef idx="minor"/>
        </p:style>
        <p:txBody>
          <a:bodyPr/>
          <a:p>
            <a:pPr>
              <a:lnSpc>
                <a:spcPct val="100000"/>
              </a:lnSpc>
            </a:pPr>
            <a:r>
              <a:rPr b="1" lang="en-US" sz="1200" spc="-1" strike="noStrike">
                <a:solidFill>
                  <a:srgbClr val="292934"/>
                </a:solidFill>
                <a:latin typeface="Roboto"/>
                <a:ea typeface="Roboto"/>
              </a:rPr>
              <a:t>Kernel Space</a:t>
            </a:r>
            <a:endParaRPr b="0" lang="en-US" sz="1200" spc="-1" strike="noStrike">
              <a:latin typeface="Cambria"/>
            </a:endParaRPr>
          </a:p>
        </p:txBody>
      </p:sp>
      <p:sp>
        <p:nvSpPr>
          <p:cNvPr id="554" name="CustomShape 29"/>
          <p:cNvSpPr/>
          <p:nvPr/>
        </p:nvSpPr>
        <p:spPr>
          <a:xfrm>
            <a:off x="8402760" y="5279400"/>
            <a:ext cx="852840" cy="276480"/>
          </a:xfrm>
          <a:prstGeom prst="rect">
            <a:avLst/>
          </a:prstGeom>
          <a:noFill/>
          <a:ln>
            <a:noFill/>
          </a:ln>
        </p:spPr>
        <p:style>
          <a:lnRef idx="0"/>
          <a:fillRef idx="0"/>
          <a:effectRef idx="0"/>
          <a:fontRef idx="minor"/>
        </p:style>
        <p:txBody>
          <a:bodyPr/>
          <a:p>
            <a:pPr>
              <a:lnSpc>
                <a:spcPct val="100000"/>
              </a:lnSpc>
            </a:pPr>
            <a:r>
              <a:rPr b="1" lang="en-US" sz="1200" spc="-1" strike="noStrike">
                <a:solidFill>
                  <a:srgbClr val="292934"/>
                </a:solidFill>
                <a:latin typeface="Roboto"/>
                <a:ea typeface="Roboto"/>
              </a:rPr>
              <a:t>Hardware</a:t>
            </a:r>
            <a:endParaRPr b="0" lang="en-US" sz="1200" spc="-1" strike="noStrike">
              <a:latin typeface="Cambria"/>
            </a:endParaRPr>
          </a:p>
        </p:txBody>
      </p:sp>
      <p:sp>
        <p:nvSpPr>
          <p:cNvPr id="555" name="CustomShape 30"/>
          <p:cNvSpPr/>
          <p:nvPr/>
        </p:nvSpPr>
        <p:spPr>
          <a:xfrm>
            <a:off x="5197320" y="1679040"/>
            <a:ext cx="4265280" cy="4339800"/>
          </a:xfrm>
          <a:prstGeom prst="rect">
            <a:avLst/>
          </a:prstGeom>
          <a:noFill/>
          <a:ln w="12600">
            <a:solidFill>
              <a:srgbClr val="292934"/>
            </a:solidFill>
            <a:miter/>
          </a:ln>
        </p:spPr>
        <p:style>
          <a:lnRef idx="0"/>
          <a:fillRef idx="0"/>
          <a:effectRef idx="0"/>
          <a:fontRef idx="minor"/>
        </p:style>
      </p:sp>
      <p:sp>
        <p:nvSpPr>
          <p:cNvPr id="556" name="CustomShape 31"/>
          <p:cNvSpPr/>
          <p:nvPr/>
        </p:nvSpPr>
        <p:spPr>
          <a:xfrm>
            <a:off x="5992920" y="2853720"/>
            <a:ext cx="2037240" cy="338040"/>
          </a:xfrm>
          <a:prstGeom prst="rect">
            <a:avLst/>
          </a:prstGeom>
          <a:noFill/>
          <a:ln>
            <a:noFill/>
          </a:ln>
        </p:spPr>
        <p:style>
          <a:lnRef idx="0"/>
          <a:fillRef idx="0"/>
          <a:effectRef idx="0"/>
          <a:fontRef idx="minor"/>
        </p:style>
        <p:txBody>
          <a:bodyPr/>
          <a:p>
            <a:pPr>
              <a:lnSpc>
                <a:spcPct val="100000"/>
              </a:lnSpc>
            </a:pPr>
            <a:r>
              <a:rPr b="0" lang="en-US" sz="1600" spc="-1" strike="noStrike">
                <a:solidFill>
                  <a:srgbClr val="292934"/>
                </a:solidFill>
                <a:latin typeface="Roboto"/>
                <a:ea typeface="Roboto"/>
              </a:rPr>
              <a:t>[Insert Components]</a:t>
            </a:r>
            <a:endParaRPr b="0" lang="en-US" sz="1600" spc="-1" strike="noStrike">
              <a:latin typeface="Cambria"/>
            </a:endParaRPr>
          </a:p>
        </p:txBody>
      </p:sp>
      <p:sp>
        <p:nvSpPr>
          <p:cNvPr id="557" name="CustomShape 32"/>
          <p:cNvSpPr/>
          <p:nvPr/>
        </p:nvSpPr>
        <p:spPr>
          <a:xfrm>
            <a:off x="5992920" y="4082400"/>
            <a:ext cx="2037240" cy="338040"/>
          </a:xfrm>
          <a:prstGeom prst="rect">
            <a:avLst/>
          </a:prstGeom>
          <a:noFill/>
          <a:ln>
            <a:noFill/>
          </a:ln>
        </p:spPr>
        <p:style>
          <a:lnRef idx="0"/>
          <a:fillRef idx="0"/>
          <a:effectRef idx="0"/>
          <a:fontRef idx="minor"/>
        </p:style>
        <p:txBody>
          <a:bodyPr/>
          <a:p>
            <a:pPr>
              <a:lnSpc>
                <a:spcPct val="100000"/>
              </a:lnSpc>
            </a:pPr>
            <a:r>
              <a:rPr b="0" lang="en-US" sz="1600" spc="-1" strike="noStrike">
                <a:solidFill>
                  <a:srgbClr val="292934"/>
                </a:solidFill>
                <a:latin typeface="Roboto"/>
                <a:ea typeface="Roboto"/>
              </a:rPr>
              <a:t>[Insert Components]</a:t>
            </a:r>
            <a:endParaRPr b="0" lang="en-US" sz="1600" spc="-1" strike="noStrike">
              <a:latin typeface="Cambria"/>
            </a:endParaRPr>
          </a:p>
        </p:txBody>
      </p:sp>
      <p:sp>
        <p:nvSpPr>
          <p:cNvPr id="558" name="CustomShape 33"/>
          <p:cNvSpPr/>
          <p:nvPr/>
        </p:nvSpPr>
        <p:spPr>
          <a:xfrm>
            <a:off x="5992920" y="5245920"/>
            <a:ext cx="2037240" cy="338040"/>
          </a:xfrm>
          <a:prstGeom prst="rect">
            <a:avLst/>
          </a:prstGeom>
          <a:noFill/>
          <a:ln>
            <a:noFill/>
          </a:ln>
        </p:spPr>
        <p:style>
          <a:lnRef idx="0"/>
          <a:fillRef idx="0"/>
          <a:effectRef idx="0"/>
          <a:fontRef idx="minor"/>
        </p:style>
        <p:txBody>
          <a:bodyPr/>
          <a:p>
            <a:pPr>
              <a:lnSpc>
                <a:spcPct val="100000"/>
              </a:lnSpc>
            </a:pPr>
            <a:r>
              <a:rPr b="0" lang="en-US" sz="1600" spc="-1" strike="noStrike">
                <a:solidFill>
                  <a:srgbClr val="292934"/>
                </a:solidFill>
                <a:latin typeface="Roboto"/>
                <a:ea typeface="Roboto"/>
              </a:rPr>
              <a:t>[Insert Components]</a:t>
            </a:r>
            <a:endParaRPr b="0" lang="en-US" sz="1600" spc="-1" strike="noStrike">
              <a:latin typeface="Cambria"/>
            </a:endParaRPr>
          </a:p>
        </p:txBody>
      </p:sp>
      <p:sp>
        <p:nvSpPr>
          <p:cNvPr id="559" name="CustomShape 34"/>
          <p:cNvSpPr/>
          <p:nvPr/>
        </p:nvSpPr>
        <p:spPr>
          <a:xfrm>
            <a:off x="6807240" y="3195000"/>
            <a:ext cx="360" cy="863280"/>
          </a:xfrm>
          <a:custGeom>
            <a:avLst/>
            <a:gdLst/>
            <a:ahLst/>
            <a:rect l="l" t="t" r="r" b="b"/>
            <a:pathLst>
              <a:path w="21600" h="21600">
                <a:moveTo>
                  <a:pt x="0" y="0"/>
                </a:moveTo>
                <a:lnTo>
                  <a:pt x="21600" y="21600"/>
                </a:lnTo>
              </a:path>
            </a:pathLst>
          </a:custGeom>
          <a:noFill/>
          <a:ln w="9360">
            <a:solidFill>
              <a:srgbClr val="292934"/>
            </a:solidFill>
            <a:round/>
            <a:headEnd len="lg" type="triangle" w="lg"/>
            <a:tailEnd len="lg" type="triangle" w="lg"/>
          </a:ln>
        </p:spPr>
        <p:style>
          <a:lnRef idx="0"/>
          <a:fillRef idx="0"/>
          <a:effectRef idx="0"/>
          <a:fontRef idx="minor"/>
        </p:style>
      </p:sp>
      <p:sp>
        <p:nvSpPr>
          <p:cNvPr id="560" name="CustomShape 35"/>
          <p:cNvSpPr/>
          <p:nvPr/>
        </p:nvSpPr>
        <p:spPr>
          <a:xfrm>
            <a:off x="6807240" y="4446000"/>
            <a:ext cx="360" cy="777600"/>
          </a:xfrm>
          <a:custGeom>
            <a:avLst/>
            <a:gdLst/>
            <a:ahLst/>
            <a:rect l="l" t="t" r="r" b="b"/>
            <a:pathLst>
              <a:path w="21600" h="21600">
                <a:moveTo>
                  <a:pt x="0" y="0"/>
                </a:moveTo>
                <a:lnTo>
                  <a:pt x="21600" y="21600"/>
                </a:lnTo>
              </a:path>
            </a:pathLst>
          </a:custGeom>
          <a:noFill/>
          <a:ln w="9360">
            <a:solidFill>
              <a:srgbClr val="292934"/>
            </a:solidFill>
            <a:round/>
            <a:headEnd len="lg" type="triangle" w="lg"/>
            <a:tailEnd len="lg" type="triangle" w="lg"/>
          </a:ln>
        </p:spPr>
        <p:style>
          <a:lnRef idx="0"/>
          <a:fillRef idx="0"/>
          <a:effectRef idx="0"/>
          <a:fontRef idx="minor"/>
        </p:style>
      </p:sp>
      <p:sp>
        <p:nvSpPr>
          <p:cNvPr id="561" name="CustomShape 36"/>
          <p:cNvSpPr/>
          <p:nvPr/>
        </p:nvSpPr>
        <p:spPr>
          <a:xfrm>
            <a:off x="6807240" y="3382200"/>
            <a:ext cx="1659240" cy="245880"/>
          </a:xfrm>
          <a:prstGeom prst="rect">
            <a:avLst/>
          </a:prstGeom>
          <a:noFill/>
          <a:ln>
            <a:noFill/>
          </a:ln>
        </p:spPr>
        <p:style>
          <a:lnRef idx="0"/>
          <a:fillRef idx="0"/>
          <a:effectRef idx="0"/>
          <a:fontRef idx="minor"/>
        </p:style>
        <p:txBody>
          <a:bodyPr/>
          <a:p>
            <a:pPr>
              <a:lnSpc>
                <a:spcPct val="100000"/>
              </a:lnSpc>
            </a:pPr>
            <a:r>
              <a:rPr b="0" i="1" lang="en-US" sz="1000" spc="-1" strike="noStrike">
                <a:solidFill>
                  <a:srgbClr val="292934"/>
                </a:solidFill>
                <a:latin typeface="Roboto"/>
                <a:ea typeface="Roboto"/>
              </a:rPr>
              <a:t>[Insert interaction method]</a:t>
            </a:r>
            <a:endParaRPr b="0" lang="en-US" sz="1000" spc="-1" strike="noStrike">
              <a:latin typeface="Cambria"/>
            </a:endParaRPr>
          </a:p>
        </p:txBody>
      </p:sp>
      <p:sp>
        <p:nvSpPr>
          <p:cNvPr id="562" name="CustomShape 37"/>
          <p:cNvSpPr/>
          <p:nvPr/>
        </p:nvSpPr>
        <p:spPr>
          <a:xfrm>
            <a:off x="6807240" y="4447440"/>
            <a:ext cx="1659240" cy="245880"/>
          </a:xfrm>
          <a:prstGeom prst="rect">
            <a:avLst/>
          </a:prstGeom>
          <a:noFill/>
          <a:ln>
            <a:noFill/>
          </a:ln>
        </p:spPr>
        <p:style>
          <a:lnRef idx="0"/>
          <a:fillRef idx="0"/>
          <a:effectRef idx="0"/>
          <a:fontRef idx="minor"/>
        </p:style>
        <p:txBody>
          <a:bodyPr/>
          <a:p>
            <a:pPr>
              <a:lnSpc>
                <a:spcPct val="100000"/>
              </a:lnSpc>
            </a:pPr>
            <a:r>
              <a:rPr b="0" i="1" lang="en-US" sz="1000" spc="-1" strike="noStrike">
                <a:solidFill>
                  <a:srgbClr val="292934"/>
                </a:solidFill>
                <a:latin typeface="Roboto"/>
                <a:ea typeface="Roboto"/>
              </a:rPr>
              <a:t>[Insert interaction method]</a:t>
            </a:r>
            <a:endParaRPr b="0" lang="en-US" sz="1000" spc="-1" strike="noStrike">
              <a:latin typeface="Cambria"/>
            </a:endParaRPr>
          </a:p>
        </p:txBody>
      </p:sp>
      <p:sp>
        <p:nvSpPr>
          <p:cNvPr id="563" name="CustomShape 3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Architecture Review (Example Template)</a:t>
            </a:r>
            <a:endParaRPr b="0" lang="en-US" sz="4000" spc="-1" strike="noStrike">
              <a:latin typeface="Cambria"/>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What is “Intellectual Property”?</a:t>
            </a:r>
            <a:endParaRPr b="0" lang="en-US" sz="4000" spc="-1" strike="noStrike">
              <a:solidFill>
                <a:srgbClr val="000000"/>
              </a:solidFill>
              <a:latin typeface="Arial"/>
            </a:endParaRPr>
          </a:p>
        </p:txBody>
      </p:sp>
      <p:sp>
        <p:nvSpPr>
          <p:cNvPr id="226" name="TextShape 2"/>
          <p:cNvSpPr txBox="1"/>
          <p:nvPr/>
        </p:nvSpPr>
        <p:spPr>
          <a:xfrm>
            <a:off x="623160" y="1600200"/>
            <a:ext cx="10945440" cy="495252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Copyright: protects original works of authorship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Protects expression (not the underlying idea)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It covers software, books, and similar works</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Patents: useful inventions that are novel and non-obvious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Limited monopoly to incentivize innovation</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Trade secrets: protects valuable confidential information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Trademarks: protects marks (word, logos, slogans, color, etc.) that identify</a:t>
            </a:r>
            <a:br/>
            <a:r>
              <a:rPr b="0" lang="en-US" sz="2400" spc="-1" strike="noStrike">
                <a:solidFill>
                  <a:srgbClr val="292934"/>
                </a:solidFill>
                <a:latin typeface="Roboto"/>
                <a:ea typeface="Roboto"/>
              </a:rPr>
              <a:t>the source of the product</a:t>
            </a:r>
            <a:r>
              <a:rPr b="0" lang="en-US" sz="2400" spc="-1" strike="noStrike">
                <a:solidFill>
                  <a:srgbClr val="292934"/>
                </a:solidFill>
                <a:latin typeface="Roboto"/>
                <a:ea typeface="Roboto"/>
              </a:rPr>
              <a:t>	</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Consumer and brand protection; avoid consumer confusion and brand dilution</a:t>
            </a:r>
            <a:endParaRPr b="0" lang="en-US" sz="2000" spc="-1" strike="noStrike">
              <a:solidFill>
                <a:srgbClr val="000000"/>
              </a:solidFill>
              <a:latin typeface="Arial"/>
            </a:endParaRPr>
          </a:p>
          <a:p>
            <a:pPr marL="182880" indent="-182520">
              <a:lnSpc>
                <a:spcPct val="100000"/>
              </a:lnSpc>
              <a:spcBef>
                <a:spcPts val="479"/>
              </a:spcBef>
            </a:pPr>
            <a:endParaRPr b="0" lang="en-US" sz="2000" spc="-1" strike="noStrike">
              <a:solidFill>
                <a:srgbClr val="000000"/>
              </a:solidFill>
              <a:latin typeface="Arial"/>
            </a:endParaRPr>
          </a:p>
          <a:p>
            <a:pPr algn="ctr">
              <a:lnSpc>
                <a:spcPct val="100000"/>
              </a:lnSpc>
              <a:spcBef>
                <a:spcPts val="479"/>
              </a:spcBef>
            </a:pPr>
            <a:r>
              <a:rPr b="0" i="1" lang="en-US" sz="2400" spc="-1" strike="noStrike">
                <a:solidFill>
                  <a:srgbClr val="292934"/>
                </a:solidFill>
                <a:latin typeface="Roboto Condensed"/>
                <a:ea typeface="Roboto Condensed"/>
              </a:rPr>
              <a:t>This chapter will focus on copyright and patents,</a:t>
            </a:r>
            <a:br/>
            <a:r>
              <a:rPr b="0" i="1" lang="en-US" sz="2400" spc="-1" strike="noStrike">
                <a:solidFill>
                  <a:srgbClr val="292934"/>
                </a:solidFill>
                <a:latin typeface="Roboto Condensed"/>
                <a:ea typeface="Roboto Condensed"/>
              </a:rPr>
              <a:t>the areas most relevant to FOSS compliance.</a:t>
            </a:r>
            <a:endParaRPr b="0" lang="en-US" sz="2400" spc="-1" strike="noStrike">
              <a:solidFill>
                <a:srgbClr val="000000"/>
              </a:solidFill>
              <a:latin typeface="Arial"/>
            </a:endParaRPr>
          </a:p>
          <a:p>
            <a:endParaRPr b="0" lang="en-US" sz="2400" spc="-1" strike="noStrike">
              <a:solidFill>
                <a:srgbClr val="000000"/>
              </a:solidFill>
              <a:latin typeface="Arial"/>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3524040" y="946080"/>
            <a:ext cx="5094000" cy="2371320"/>
          </a:xfrm>
          <a:prstGeom prst="cloudCallout">
            <a:avLst>
              <a:gd name="adj1" fmla="val -653"/>
              <a:gd name="adj2" fmla="val 11648"/>
            </a:avLst>
          </a:prstGeom>
          <a:solidFill>
            <a:srgbClr val="dddddd"/>
          </a:solidFill>
          <a:ln>
            <a:noFill/>
          </a:ln>
        </p:spPr>
        <p:style>
          <a:lnRef idx="0"/>
          <a:fillRef idx="0"/>
          <a:effectRef idx="0"/>
          <a:fontRef idx="minor"/>
        </p:style>
      </p:sp>
      <p:sp>
        <p:nvSpPr>
          <p:cNvPr id="565" name="CustomShape 2"/>
          <p:cNvSpPr/>
          <p:nvPr/>
        </p:nvSpPr>
        <p:spPr>
          <a:xfrm>
            <a:off x="8614440" y="2131920"/>
            <a:ext cx="53784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66" name="CustomShape 3"/>
          <p:cNvSpPr/>
          <p:nvPr/>
        </p:nvSpPr>
        <p:spPr>
          <a:xfrm rot="10800000">
            <a:off x="5227560" y="1167120"/>
            <a:ext cx="345960" cy="17452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567" name="CustomShape 4"/>
          <p:cNvSpPr/>
          <p:nvPr/>
        </p:nvSpPr>
        <p:spPr>
          <a:xfrm rot="16200000">
            <a:off x="4518360" y="1839240"/>
            <a:ext cx="1745280" cy="345960"/>
          </a:xfrm>
          <a:prstGeom prst="rect">
            <a:avLst/>
          </a:prstGeom>
          <a:noFill/>
          <a:ln>
            <a:noFill/>
          </a:ln>
        </p:spPr>
        <p:style>
          <a:lnRef idx="0"/>
          <a:fillRef idx="0"/>
          <a:effectRef idx="0"/>
          <a:fontRef idx="minor"/>
        </p:style>
        <p:txBody>
          <a:bodyPr anchor="ctr" anchorCtr="1"/>
          <a:p>
            <a:pPr algn="ctr">
              <a:lnSpc>
                <a:spcPct val="100000"/>
              </a:lnSpc>
            </a:pPr>
            <a:r>
              <a:rPr b="1" lang="en-US" sz="1050" spc="-1" strike="noStrike">
                <a:solidFill>
                  <a:srgbClr val="000000"/>
                </a:solidFill>
                <a:latin typeface="Roboto"/>
                <a:ea typeface="Roboto"/>
              </a:rPr>
              <a:t>Reviews</a:t>
            </a:r>
            <a:endParaRPr b="0" lang="en-US" sz="1050" spc="-1" strike="noStrike">
              <a:latin typeface="Cambria"/>
            </a:endParaRPr>
          </a:p>
        </p:txBody>
      </p:sp>
      <p:sp>
        <p:nvSpPr>
          <p:cNvPr id="568" name="CustomShape 5"/>
          <p:cNvSpPr/>
          <p:nvPr/>
        </p:nvSpPr>
        <p:spPr>
          <a:xfrm rot="16200000">
            <a:off x="3386880" y="1857240"/>
            <a:ext cx="118224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identification</a:t>
            </a:r>
            <a:endParaRPr b="0" lang="en-US" sz="1200" spc="-1" strike="noStrike">
              <a:latin typeface="Cambria"/>
            </a:endParaRPr>
          </a:p>
        </p:txBody>
      </p:sp>
      <p:sp>
        <p:nvSpPr>
          <p:cNvPr id="569" name="CustomShape 6"/>
          <p:cNvSpPr/>
          <p:nvPr/>
        </p:nvSpPr>
        <p:spPr>
          <a:xfrm rot="16200000">
            <a:off x="3861000" y="1842120"/>
            <a:ext cx="117396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Audit</a:t>
            </a:r>
            <a:endParaRPr b="0" lang="en-US" sz="1200" spc="-1" strike="noStrike">
              <a:latin typeface="Cambria"/>
            </a:endParaRPr>
          </a:p>
        </p:txBody>
      </p:sp>
      <p:sp>
        <p:nvSpPr>
          <p:cNvPr id="570" name="CustomShape 7"/>
          <p:cNvSpPr/>
          <p:nvPr/>
        </p:nvSpPr>
        <p:spPr>
          <a:xfrm rot="16200000">
            <a:off x="4314240" y="183924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Resolve Issues</a:t>
            </a:r>
            <a:endParaRPr b="0" lang="en-US" sz="1200" spc="-1" strike="noStrike">
              <a:latin typeface="Cambria"/>
            </a:endParaRPr>
          </a:p>
        </p:txBody>
      </p:sp>
      <p:sp>
        <p:nvSpPr>
          <p:cNvPr id="571" name="CustomShape 8"/>
          <p:cNvSpPr/>
          <p:nvPr/>
        </p:nvSpPr>
        <p:spPr>
          <a:xfrm rot="16200000">
            <a:off x="5315760" y="185184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Approvals</a:t>
            </a:r>
            <a:endParaRPr b="0" lang="en-US" sz="1200" spc="-1" strike="noStrike">
              <a:latin typeface="Cambria"/>
            </a:endParaRPr>
          </a:p>
        </p:txBody>
      </p:sp>
      <p:sp>
        <p:nvSpPr>
          <p:cNvPr id="572" name="CustomShape 9"/>
          <p:cNvSpPr/>
          <p:nvPr/>
        </p:nvSpPr>
        <p:spPr>
          <a:xfrm rot="16200000">
            <a:off x="5762880" y="1847520"/>
            <a:ext cx="116748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Registration</a:t>
            </a:r>
            <a:endParaRPr b="0" lang="en-US" sz="1200" spc="-1" strike="noStrike">
              <a:latin typeface="Cambria"/>
            </a:endParaRPr>
          </a:p>
        </p:txBody>
      </p:sp>
      <p:sp>
        <p:nvSpPr>
          <p:cNvPr id="573" name="CustomShape 10"/>
          <p:cNvSpPr/>
          <p:nvPr/>
        </p:nvSpPr>
        <p:spPr>
          <a:xfrm rot="16200000">
            <a:off x="6207480" y="183924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Notices</a:t>
            </a:r>
            <a:endParaRPr b="0" lang="en-US" sz="1200" spc="-1" strike="noStrike">
              <a:latin typeface="Cambria"/>
            </a:endParaRPr>
          </a:p>
        </p:txBody>
      </p:sp>
      <p:sp>
        <p:nvSpPr>
          <p:cNvPr id="574" name="CustomShape 11"/>
          <p:cNvSpPr/>
          <p:nvPr/>
        </p:nvSpPr>
        <p:spPr>
          <a:xfrm rot="16200000">
            <a:off x="6654240" y="183924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Verifications</a:t>
            </a:r>
            <a:endParaRPr b="0" lang="en-US" sz="1200" spc="-1" strike="noStrike">
              <a:latin typeface="Cambria"/>
            </a:endParaRPr>
          </a:p>
        </p:txBody>
      </p:sp>
      <p:sp>
        <p:nvSpPr>
          <p:cNvPr id="575" name="CustomShape 12"/>
          <p:cNvSpPr/>
          <p:nvPr/>
        </p:nvSpPr>
        <p:spPr>
          <a:xfrm rot="16200000">
            <a:off x="7101000" y="183276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Distribution</a:t>
            </a:r>
            <a:endParaRPr b="0" lang="en-US" sz="1200" spc="-1" strike="noStrike">
              <a:latin typeface="Cambria"/>
            </a:endParaRPr>
          </a:p>
        </p:txBody>
      </p:sp>
      <p:sp>
        <p:nvSpPr>
          <p:cNvPr id="576" name="CustomShape 13"/>
          <p:cNvSpPr/>
          <p:nvPr/>
        </p:nvSpPr>
        <p:spPr>
          <a:xfrm rot="16200000">
            <a:off x="7555320" y="1834920"/>
            <a:ext cx="1171800" cy="36936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200" spc="-1" strike="noStrike">
                <a:solidFill>
                  <a:srgbClr val="000000"/>
                </a:solidFill>
                <a:latin typeface="Roboto"/>
                <a:ea typeface="Roboto"/>
              </a:rPr>
              <a:t>Verifications</a:t>
            </a:r>
            <a:endParaRPr b="0" lang="en-US" sz="1200" spc="-1" strike="noStrike">
              <a:latin typeface="Cambria"/>
            </a:endParaRPr>
          </a:p>
        </p:txBody>
      </p:sp>
      <p:sp>
        <p:nvSpPr>
          <p:cNvPr id="577" name="CustomShape 14"/>
          <p:cNvSpPr/>
          <p:nvPr/>
        </p:nvSpPr>
        <p:spPr>
          <a:xfrm>
            <a:off x="3782520" y="204048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578" name="CustomShape 15"/>
          <p:cNvSpPr/>
          <p:nvPr/>
        </p:nvSpPr>
        <p:spPr>
          <a:xfrm>
            <a:off x="6132240" y="3735360"/>
            <a:ext cx="5434200" cy="2833200"/>
          </a:xfrm>
          <a:prstGeom prst="rect">
            <a:avLst/>
          </a:prstGeom>
          <a:noFill/>
          <a:ln>
            <a:noFill/>
          </a:ln>
        </p:spPr>
        <p:style>
          <a:lnRef idx="0"/>
          <a:fillRef idx="0"/>
          <a:effectRef idx="0"/>
          <a:fontRef idx="minor"/>
        </p:style>
        <p:txBody>
          <a:bodyPr/>
          <a:p>
            <a:pPr>
              <a:lnSpc>
                <a:spcPct val="90000"/>
              </a:lnSpc>
            </a:pPr>
            <a:r>
              <a:rPr b="0" lang="en-US" sz="1800" spc="-1" strike="noStrike" u="sng">
                <a:solidFill>
                  <a:srgbClr val="0070c0"/>
                </a:solidFill>
                <a:uFillTx/>
                <a:latin typeface="Roboto"/>
                <a:ea typeface="Roboto"/>
              </a:rPr>
              <a:t>Outcome: </a:t>
            </a:r>
            <a:endParaRPr b="0" lang="en-US" sz="1800" spc="-1" strike="noStrike">
              <a:latin typeface="Cambria"/>
            </a:endParaRPr>
          </a:p>
          <a:p>
            <a:pPr marL="228600" indent="-228240">
              <a:lnSpc>
                <a:spcPct val="90000"/>
              </a:lnSpc>
              <a:spcBef>
                <a:spcPts val="1001"/>
              </a:spcBef>
              <a:buClr>
                <a:srgbClr val="292934"/>
              </a:buClr>
              <a:buFont typeface="Arial"/>
              <a:buChar char="•"/>
            </a:pPr>
            <a:r>
              <a:rPr b="0" lang="en-US" sz="1600" spc="-1" strike="noStrike">
                <a:solidFill>
                  <a:srgbClr val="292934"/>
                </a:solidFill>
                <a:latin typeface="Roboto"/>
                <a:ea typeface="Roboto"/>
              </a:rPr>
              <a:t>Ensure the software in the audit report conforms with FOSS policies </a:t>
            </a:r>
            <a:endParaRPr b="0" lang="en-US" sz="1600" spc="-1" strike="noStrike">
              <a:latin typeface="Cambria"/>
            </a:endParaRPr>
          </a:p>
          <a:p>
            <a:pPr marL="228600" indent="-228240">
              <a:lnSpc>
                <a:spcPct val="90000"/>
              </a:lnSpc>
              <a:spcBef>
                <a:spcPts val="1001"/>
              </a:spcBef>
              <a:buClr>
                <a:srgbClr val="292934"/>
              </a:buClr>
              <a:buFont typeface="Arial"/>
              <a:buChar char="•"/>
            </a:pPr>
            <a:r>
              <a:rPr b="0" lang="en-US" sz="1600" spc="-1" strike="noStrike">
                <a:solidFill>
                  <a:srgbClr val="292934"/>
                </a:solidFill>
                <a:latin typeface="Roboto"/>
                <a:ea typeface="Roboto"/>
              </a:rPr>
              <a:t>Preserve audit report findings and mark resolved issues as ready for the next step (i.e. Approval)</a:t>
            </a: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p:txBody>
      </p:sp>
      <p:sp>
        <p:nvSpPr>
          <p:cNvPr id="579" name="CustomShape 16"/>
          <p:cNvSpPr/>
          <p:nvPr/>
        </p:nvSpPr>
        <p:spPr>
          <a:xfrm>
            <a:off x="498600" y="3781440"/>
            <a:ext cx="5357160" cy="2771280"/>
          </a:xfrm>
          <a:prstGeom prst="rect">
            <a:avLst/>
          </a:prstGeom>
          <a:noFill/>
          <a:ln>
            <a:noFill/>
          </a:ln>
        </p:spPr>
        <p:style>
          <a:lnRef idx="0"/>
          <a:fillRef idx="0"/>
          <a:effectRef idx="0"/>
          <a:fontRef idx="minor"/>
        </p:style>
        <p:txBody>
          <a:bodyPr/>
          <a:p>
            <a:pPr>
              <a:lnSpc>
                <a:spcPct val="90000"/>
              </a:lnSpc>
            </a:pPr>
            <a:r>
              <a:rPr b="0" lang="en-US" sz="1800" spc="-1" strike="noStrike" u="sng">
                <a:solidFill>
                  <a:srgbClr val="0070c0"/>
                </a:solidFill>
                <a:uFillTx/>
                <a:latin typeface="Roboto"/>
                <a:ea typeface="Roboto"/>
              </a:rPr>
              <a:t>Steps: </a:t>
            </a:r>
            <a:endParaRPr b="0" lang="en-US" sz="1800" spc="-1" strike="noStrike">
              <a:latin typeface="Cambria"/>
            </a:endParaRPr>
          </a:p>
          <a:p>
            <a:pPr marL="285840" indent="-285480">
              <a:lnSpc>
                <a:spcPct val="90000"/>
              </a:lnSpc>
              <a:spcBef>
                <a:spcPts val="1001"/>
              </a:spcBef>
              <a:buClr>
                <a:srgbClr val="292934"/>
              </a:buClr>
              <a:buFont typeface="Arial"/>
              <a:buChar char="•"/>
            </a:pPr>
            <a:r>
              <a:rPr b="0" lang="en-US" sz="1600" spc="-1" strike="noStrike">
                <a:solidFill>
                  <a:srgbClr val="292934"/>
                </a:solidFill>
                <a:latin typeface="Roboto"/>
                <a:ea typeface="Roboto"/>
              </a:rPr>
              <a:t>Include appropriate authority levels in review staff</a:t>
            </a:r>
            <a:endParaRPr b="0" lang="en-US" sz="1600" spc="-1" strike="noStrike">
              <a:latin typeface="Cambria"/>
            </a:endParaRPr>
          </a:p>
          <a:p>
            <a:pPr marL="285840" indent="-285480">
              <a:lnSpc>
                <a:spcPct val="90000"/>
              </a:lnSpc>
              <a:spcBef>
                <a:spcPts val="1001"/>
              </a:spcBef>
              <a:buClr>
                <a:srgbClr val="292934"/>
              </a:buClr>
              <a:buFont typeface="Arial"/>
              <a:buChar char="•"/>
            </a:pPr>
            <a:r>
              <a:rPr b="0" lang="en-US" sz="1600" spc="-1" strike="noStrike">
                <a:solidFill>
                  <a:srgbClr val="292934"/>
                </a:solidFill>
                <a:latin typeface="Roboto"/>
                <a:ea typeface="Roboto"/>
              </a:rPr>
              <a:t>Conduct review with reference to your FOSS policy</a:t>
            </a:r>
            <a:endParaRPr b="0" lang="en-US" sz="1600" spc="-1" strike="noStrike">
              <a:latin typeface="Cambria"/>
            </a:endParaRPr>
          </a:p>
        </p:txBody>
      </p:sp>
      <p:sp>
        <p:nvSpPr>
          <p:cNvPr id="580" name="CustomShape 17"/>
          <p:cNvSpPr/>
          <p:nvPr/>
        </p:nvSpPr>
        <p:spPr>
          <a:xfrm>
            <a:off x="246600" y="3279600"/>
            <a:ext cx="119451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Review the resolved issues to confirm it matches your FOSS policy</a:t>
            </a:r>
            <a:endParaRPr b="0" lang="en-US" sz="2400" spc="-1" strike="noStrike">
              <a:latin typeface="Cambria"/>
            </a:endParaRPr>
          </a:p>
        </p:txBody>
      </p:sp>
      <p:sp>
        <p:nvSpPr>
          <p:cNvPr id="581"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Performing Reviews</a:t>
            </a:r>
            <a:endParaRPr b="0" lang="en-US" sz="4000" spc="-1" strike="noStrike">
              <a:latin typeface="Cambria"/>
            </a:endParaRPr>
          </a:p>
        </p:txBody>
      </p:sp>
      <p:sp>
        <p:nvSpPr>
          <p:cNvPr id="582" name="CustomShape 19"/>
          <p:cNvSpPr/>
          <p:nvPr/>
        </p:nvSpPr>
        <p:spPr>
          <a:xfrm>
            <a:off x="2343240" y="189972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583" name="CustomShape 20"/>
          <p:cNvSpPr/>
          <p:nvPr/>
        </p:nvSpPr>
        <p:spPr>
          <a:xfrm>
            <a:off x="3198960" y="213408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84" name="CustomShape 21"/>
          <p:cNvSpPr/>
          <p:nvPr/>
        </p:nvSpPr>
        <p:spPr>
          <a:xfrm>
            <a:off x="9169560" y="189972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0" y="1446120"/>
            <a:ext cx="8457840" cy="2738160"/>
          </a:xfrm>
          <a:prstGeom prst="rect">
            <a:avLst/>
          </a:prstGeom>
          <a:noFill/>
          <a:ln>
            <a:noFill/>
          </a:ln>
        </p:spPr>
        <p:txBody>
          <a:bodyPr lIns="252000" rIns="180000" tIns="180000" bIns="216000"/>
          <a:p>
            <a:pPr marL="182880" indent="-182520">
              <a:lnSpc>
                <a:spcPct val="100000"/>
              </a:lnSpc>
              <a:buClr>
                <a:srgbClr val="93a299"/>
              </a:buClr>
              <a:buSzPct val="85000"/>
              <a:buFont typeface="Arial"/>
              <a:buChar char="•"/>
            </a:pPr>
            <a:r>
              <a:rPr b="0" lang="en-US" sz="2000" spc="-1" strike="noStrike">
                <a:solidFill>
                  <a:srgbClr val="292934"/>
                </a:solidFill>
                <a:latin typeface="Roboto"/>
                <a:ea typeface="Roboto"/>
              </a:rPr>
              <a:t>Based on the results of the software audit and review in previous steps, software may or may not be approved for use</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approval should specify versions of approved FOSS components, the approved usage model for the component, and any other applicable obligations under the FOSS license</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Approvals should be made at appropriate authority levels</a:t>
            </a:r>
            <a:endParaRPr b="0" lang="en-US" sz="2000" spc="-1" strike="noStrike">
              <a:solidFill>
                <a:srgbClr val="000000"/>
              </a:solidFill>
              <a:latin typeface="Arial"/>
            </a:endParaRPr>
          </a:p>
          <a:p>
            <a:pPr marL="182880" indent="-182520">
              <a:lnSpc>
                <a:spcPct val="100000"/>
              </a:lnSpc>
              <a:spcBef>
                <a:spcPts val="400"/>
              </a:spcBef>
            </a:pPr>
            <a:endParaRPr b="0" lang="en-US" sz="2000" spc="-1" strike="noStrike">
              <a:solidFill>
                <a:srgbClr val="000000"/>
              </a:solidFill>
              <a:latin typeface="Arial"/>
            </a:endParaRPr>
          </a:p>
        </p:txBody>
      </p:sp>
      <p:sp>
        <p:nvSpPr>
          <p:cNvPr id="586" name="CustomShape 2"/>
          <p:cNvSpPr/>
          <p:nvPr/>
        </p:nvSpPr>
        <p:spPr>
          <a:xfrm>
            <a:off x="3946680" y="468864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587" name="CustomShape 3"/>
          <p:cNvSpPr/>
          <p:nvPr/>
        </p:nvSpPr>
        <p:spPr>
          <a:xfrm>
            <a:off x="8450280" y="558540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588" name="CustomShape 4"/>
          <p:cNvSpPr/>
          <p:nvPr/>
        </p:nvSpPr>
        <p:spPr>
          <a:xfrm rot="10800000">
            <a:off x="5843160" y="48556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589" name="CustomShape 5"/>
          <p:cNvSpPr/>
          <p:nvPr/>
        </p:nvSpPr>
        <p:spPr>
          <a:xfrm rot="16200000">
            <a:off x="5352480" y="534600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Approvals</a:t>
            </a:r>
            <a:endParaRPr b="0" lang="en-US" sz="1000" spc="-1" strike="noStrike">
              <a:latin typeface="Cambria"/>
            </a:endParaRPr>
          </a:p>
        </p:txBody>
      </p:sp>
      <p:sp>
        <p:nvSpPr>
          <p:cNvPr id="590" name="CustomShape 6"/>
          <p:cNvSpPr/>
          <p:nvPr/>
        </p:nvSpPr>
        <p:spPr>
          <a:xfrm rot="16200000">
            <a:off x="3901320" y="525348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591" name="CustomShape 7"/>
          <p:cNvSpPr/>
          <p:nvPr/>
        </p:nvSpPr>
        <p:spPr>
          <a:xfrm rot="16200000">
            <a:off x="4322160" y="532872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592" name="CustomShape 8"/>
          <p:cNvSpPr/>
          <p:nvPr/>
        </p:nvSpPr>
        <p:spPr>
          <a:xfrm rot="16200000">
            <a:off x="4721040" y="52416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593" name="CustomShape 9"/>
          <p:cNvSpPr/>
          <p:nvPr/>
        </p:nvSpPr>
        <p:spPr>
          <a:xfrm rot="16200000">
            <a:off x="5129280" y="53341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594" name="CustomShape 10"/>
          <p:cNvSpPr/>
          <p:nvPr/>
        </p:nvSpPr>
        <p:spPr>
          <a:xfrm rot="16200000">
            <a:off x="5999760" y="533160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595" name="CustomShape 11"/>
          <p:cNvSpPr/>
          <p:nvPr/>
        </p:nvSpPr>
        <p:spPr>
          <a:xfrm rot="16200000">
            <a:off x="6394320" y="53262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596" name="CustomShape 12"/>
          <p:cNvSpPr/>
          <p:nvPr/>
        </p:nvSpPr>
        <p:spPr>
          <a:xfrm rot="16200000">
            <a:off x="6789600" y="52416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597" name="CustomShape 13"/>
          <p:cNvSpPr/>
          <p:nvPr/>
        </p:nvSpPr>
        <p:spPr>
          <a:xfrm rot="16200000">
            <a:off x="7184880" y="53215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598" name="CustomShape 14"/>
          <p:cNvSpPr/>
          <p:nvPr/>
        </p:nvSpPr>
        <p:spPr>
          <a:xfrm rot="16200000">
            <a:off x="7586640" y="52383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599" name="CustomShape 15"/>
          <p:cNvSpPr/>
          <p:nvPr/>
        </p:nvSpPr>
        <p:spPr>
          <a:xfrm>
            <a:off x="4175280" y="551556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00" name="CustomShape 16"/>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Approvals</a:t>
            </a:r>
            <a:endParaRPr b="0" lang="en-US" sz="4000" spc="-1" strike="noStrike">
              <a:latin typeface="Cambria"/>
            </a:endParaRPr>
          </a:p>
        </p:txBody>
      </p:sp>
      <p:sp>
        <p:nvSpPr>
          <p:cNvPr id="601" name="CustomShape 17"/>
          <p:cNvSpPr/>
          <p:nvPr/>
        </p:nvSpPr>
        <p:spPr>
          <a:xfrm>
            <a:off x="2765880" y="535284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02" name="CustomShape 18"/>
          <p:cNvSpPr/>
          <p:nvPr/>
        </p:nvSpPr>
        <p:spPr>
          <a:xfrm>
            <a:off x="3621600" y="558720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03" name="CustomShape 19"/>
          <p:cNvSpPr/>
          <p:nvPr/>
        </p:nvSpPr>
        <p:spPr>
          <a:xfrm>
            <a:off x="8716320" y="535284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4016520" y="1576440"/>
            <a:ext cx="8175240" cy="3049200"/>
          </a:xfrm>
          <a:prstGeom prst="rect">
            <a:avLst/>
          </a:prstGeom>
          <a:noFill/>
          <a:ln>
            <a:noFill/>
          </a:ln>
        </p:spPr>
        <p:txBody>
          <a:bodyPr lIns="252000" rIns="180000" tIns="180000" bIns="216000"/>
          <a:p>
            <a:pPr marL="182880" indent="-182520">
              <a:lnSpc>
                <a:spcPct val="100000"/>
              </a:lnSpc>
              <a:buClr>
                <a:srgbClr val="93a299"/>
              </a:buClr>
              <a:buSzPct val="85000"/>
              <a:buFont typeface="Arial"/>
              <a:buChar char="•"/>
            </a:pPr>
            <a:r>
              <a:rPr b="0" lang="en-US" sz="2000" spc="-1" strike="noStrike">
                <a:solidFill>
                  <a:srgbClr val="292934"/>
                </a:solidFill>
                <a:latin typeface="Roboto"/>
                <a:ea typeface="Roboto"/>
              </a:rPr>
              <a:t>Once a FOSS component has been approved for usage in a product, it should be added to the software inventory for that product </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approval and its conditions should be registered in a tracking system </a:t>
            </a:r>
            <a:endParaRPr b="0" lang="en-US" sz="2000" spc="-1" strike="noStrike">
              <a:solidFill>
                <a:srgbClr val="000000"/>
              </a:solidFill>
              <a:latin typeface="Arial"/>
            </a:endParaRPr>
          </a:p>
          <a:p>
            <a:pPr marL="182880" indent="-18252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tracking system should make it clear that a new approval is needed for a new version of a FOSS component or if a new usage model is proposed </a:t>
            </a:r>
            <a:endParaRPr b="0" lang="en-US" sz="2000" spc="-1" strike="noStrike">
              <a:solidFill>
                <a:srgbClr val="000000"/>
              </a:solidFill>
              <a:latin typeface="Arial"/>
            </a:endParaRPr>
          </a:p>
        </p:txBody>
      </p:sp>
      <p:sp>
        <p:nvSpPr>
          <p:cNvPr id="605" name="CustomShape 2"/>
          <p:cNvSpPr/>
          <p:nvPr/>
        </p:nvSpPr>
        <p:spPr>
          <a:xfrm>
            <a:off x="3594960" y="457524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06" name="CustomShape 3"/>
          <p:cNvSpPr/>
          <p:nvPr/>
        </p:nvSpPr>
        <p:spPr>
          <a:xfrm>
            <a:off x="8098560" y="547236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07" name="CustomShape 4"/>
          <p:cNvSpPr/>
          <p:nvPr/>
        </p:nvSpPr>
        <p:spPr>
          <a:xfrm rot="10800000">
            <a:off x="5880240" y="47426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08" name="CustomShape 5"/>
          <p:cNvSpPr/>
          <p:nvPr/>
        </p:nvSpPr>
        <p:spPr>
          <a:xfrm rot="16200000">
            <a:off x="5389560" y="523260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Registration</a:t>
            </a:r>
            <a:endParaRPr b="0" lang="en-US" sz="1000" spc="-1" strike="noStrike">
              <a:latin typeface="Cambria"/>
            </a:endParaRPr>
          </a:p>
        </p:txBody>
      </p:sp>
      <p:sp>
        <p:nvSpPr>
          <p:cNvPr id="609" name="CustomShape 6"/>
          <p:cNvSpPr/>
          <p:nvPr/>
        </p:nvSpPr>
        <p:spPr>
          <a:xfrm rot="16200000">
            <a:off x="3549600" y="514044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900" spc="-1" strike="noStrike">
                <a:solidFill>
                  <a:srgbClr val="000000"/>
                </a:solidFill>
                <a:latin typeface="Roboto"/>
                <a:ea typeface="Roboto"/>
              </a:rPr>
              <a:t>identification</a:t>
            </a:r>
            <a:endParaRPr b="0" lang="en-US" sz="900" spc="-1" strike="noStrike">
              <a:latin typeface="Cambria"/>
            </a:endParaRPr>
          </a:p>
        </p:txBody>
      </p:sp>
      <p:sp>
        <p:nvSpPr>
          <p:cNvPr id="610" name="CustomShape 7"/>
          <p:cNvSpPr/>
          <p:nvPr/>
        </p:nvSpPr>
        <p:spPr>
          <a:xfrm rot="16200000">
            <a:off x="3970440" y="521532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11" name="CustomShape 8"/>
          <p:cNvSpPr/>
          <p:nvPr/>
        </p:nvSpPr>
        <p:spPr>
          <a:xfrm rot="16200000">
            <a:off x="4369320" y="51285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12" name="CustomShape 9"/>
          <p:cNvSpPr/>
          <p:nvPr/>
        </p:nvSpPr>
        <p:spPr>
          <a:xfrm rot="16200000">
            <a:off x="4777560" y="522108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13" name="CustomShape 10"/>
          <p:cNvSpPr/>
          <p:nvPr/>
        </p:nvSpPr>
        <p:spPr>
          <a:xfrm rot="16200000">
            <a:off x="5179680" y="521856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14" name="CustomShape 11"/>
          <p:cNvSpPr/>
          <p:nvPr/>
        </p:nvSpPr>
        <p:spPr>
          <a:xfrm rot="16200000">
            <a:off x="6042600" y="52131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615" name="CustomShape 12"/>
          <p:cNvSpPr/>
          <p:nvPr/>
        </p:nvSpPr>
        <p:spPr>
          <a:xfrm rot="16200000">
            <a:off x="6437880" y="51285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16" name="CustomShape 13"/>
          <p:cNvSpPr/>
          <p:nvPr/>
        </p:nvSpPr>
        <p:spPr>
          <a:xfrm rot="16200000">
            <a:off x="6833160" y="52081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617" name="CustomShape 14"/>
          <p:cNvSpPr/>
          <p:nvPr/>
        </p:nvSpPr>
        <p:spPr>
          <a:xfrm rot="16200000">
            <a:off x="7233120" y="512532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18" name="CustomShape 15"/>
          <p:cNvSpPr/>
          <p:nvPr/>
        </p:nvSpPr>
        <p:spPr>
          <a:xfrm>
            <a:off x="3823560" y="540252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19" name="CustomShape 16"/>
          <p:cNvSpPr/>
          <p:nvPr/>
        </p:nvSpPr>
        <p:spPr>
          <a:xfrm>
            <a:off x="974880" y="4655160"/>
            <a:ext cx="10639080" cy="369000"/>
          </a:xfrm>
          <a:prstGeom prst="rect">
            <a:avLst/>
          </a:prstGeom>
          <a:noFill/>
          <a:ln>
            <a:noFill/>
          </a:ln>
        </p:spPr>
        <p:style>
          <a:lnRef idx="0"/>
          <a:fillRef idx="0"/>
          <a:effectRef idx="0"/>
          <a:fontRef idx="minor"/>
        </p:style>
      </p:sp>
      <p:sp>
        <p:nvSpPr>
          <p:cNvPr id="620" name="CustomShape 17"/>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Registration / Approval Tracking</a:t>
            </a:r>
            <a:endParaRPr b="0" lang="en-US" sz="4000" spc="-1" strike="noStrike">
              <a:latin typeface="Cambria"/>
            </a:endParaRPr>
          </a:p>
        </p:txBody>
      </p:sp>
      <p:sp>
        <p:nvSpPr>
          <p:cNvPr id="621" name="CustomShape 18"/>
          <p:cNvSpPr/>
          <p:nvPr/>
        </p:nvSpPr>
        <p:spPr>
          <a:xfrm>
            <a:off x="2414160" y="523728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22" name="CustomShape 19"/>
          <p:cNvSpPr/>
          <p:nvPr/>
        </p:nvSpPr>
        <p:spPr>
          <a:xfrm>
            <a:off x="3269520" y="547128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23" name="CustomShape 20"/>
          <p:cNvSpPr/>
          <p:nvPr/>
        </p:nvSpPr>
        <p:spPr>
          <a:xfrm>
            <a:off x="8334000" y="523980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TextShape 1"/>
          <p:cNvSpPr txBox="1"/>
          <p:nvPr/>
        </p:nvSpPr>
        <p:spPr>
          <a:xfrm>
            <a:off x="2176560" y="3925800"/>
            <a:ext cx="10015200" cy="2504880"/>
          </a:xfrm>
          <a:prstGeom prst="rect">
            <a:avLst/>
          </a:prstGeom>
          <a:noFill/>
          <a:ln>
            <a:noFill/>
          </a:ln>
        </p:spPr>
        <p:txBody>
          <a:bodyPr lIns="252000" rIns="180000" tIns="180000" bIns="216000"/>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Prepare appropriate notices for any FOSS used in a product release:</a:t>
            </a:r>
            <a:endParaRPr b="0" lang="en-US" sz="24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Acknowledge the use of FOSS by providing full copyright and attribution notices </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Inform the end user of the product on how to obtain a copy of the FOSS source code (when applicable, for example in the case of GPL and LGPL)</a:t>
            </a:r>
            <a:endParaRPr b="0" lang="en-US" sz="1800" spc="-1" strike="noStrike">
              <a:solidFill>
                <a:srgbClr val="000000"/>
              </a:solidFill>
              <a:latin typeface="Arial"/>
            </a:endParaRPr>
          </a:p>
          <a:p>
            <a:pPr lvl="1" marL="457200" indent="-190080">
              <a:lnSpc>
                <a:spcPct val="100000"/>
              </a:lnSpc>
              <a:spcBef>
                <a:spcPts val="360"/>
              </a:spcBef>
              <a:buClr>
                <a:srgbClr val="93a299"/>
              </a:buClr>
              <a:buSzPct val="85000"/>
              <a:buFont typeface="Arial"/>
              <a:buChar char="•"/>
            </a:pPr>
            <a:r>
              <a:rPr b="0" lang="en-US" sz="1800" spc="-1" strike="noStrike">
                <a:solidFill>
                  <a:srgbClr val="292934"/>
                </a:solidFill>
                <a:latin typeface="Roboto"/>
                <a:ea typeface="Roboto"/>
              </a:rPr>
              <a:t>Reproduce the entire text of the license agreements for the FOSS code included in the product as needed </a:t>
            </a:r>
            <a:endParaRPr b="0" lang="en-US" sz="1800" spc="-1" strike="noStrike">
              <a:solidFill>
                <a:srgbClr val="000000"/>
              </a:solidFill>
              <a:latin typeface="Arial"/>
            </a:endParaRPr>
          </a:p>
        </p:txBody>
      </p:sp>
      <p:sp>
        <p:nvSpPr>
          <p:cNvPr id="625" name="CustomShape 2"/>
          <p:cNvSpPr/>
          <p:nvPr/>
        </p:nvSpPr>
        <p:spPr>
          <a:xfrm>
            <a:off x="3097800" y="169308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26" name="CustomShape 3"/>
          <p:cNvSpPr/>
          <p:nvPr/>
        </p:nvSpPr>
        <p:spPr>
          <a:xfrm>
            <a:off x="7601400" y="259020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27" name="CustomShape 4"/>
          <p:cNvSpPr/>
          <p:nvPr/>
        </p:nvSpPr>
        <p:spPr>
          <a:xfrm rot="10800000">
            <a:off x="5788080" y="18604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28" name="CustomShape 5"/>
          <p:cNvSpPr/>
          <p:nvPr/>
        </p:nvSpPr>
        <p:spPr>
          <a:xfrm rot="16200000">
            <a:off x="5297040" y="235080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Notices</a:t>
            </a:r>
            <a:endParaRPr b="0" lang="en-US" sz="1000" spc="-1" strike="noStrike">
              <a:latin typeface="Cambria"/>
            </a:endParaRPr>
          </a:p>
        </p:txBody>
      </p:sp>
      <p:sp>
        <p:nvSpPr>
          <p:cNvPr id="629" name="CustomShape 6"/>
          <p:cNvSpPr/>
          <p:nvPr/>
        </p:nvSpPr>
        <p:spPr>
          <a:xfrm rot="16200000">
            <a:off x="3052440" y="225828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630" name="CustomShape 7"/>
          <p:cNvSpPr/>
          <p:nvPr/>
        </p:nvSpPr>
        <p:spPr>
          <a:xfrm rot="16200000">
            <a:off x="3473280" y="233352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31" name="CustomShape 8"/>
          <p:cNvSpPr/>
          <p:nvPr/>
        </p:nvSpPr>
        <p:spPr>
          <a:xfrm rot="16200000">
            <a:off x="3872160" y="22464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32" name="CustomShape 9"/>
          <p:cNvSpPr/>
          <p:nvPr/>
        </p:nvSpPr>
        <p:spPr>
          <a:xfrm rot="16200000">
            <a:off x="4280400" y="23389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33" name="CustomShape 10"/>
          <p:cNvSpPr/>
          <p:nvPr/>
        </p:nvSpPr>
        <p:spPr>
          <a:xfrm rot="16200000">
            <a:off x="4690440" y="233640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34" name="CustomShape 11"/>
          <p:cNvSpPr/>
          <p:nvPr/>
        </p:nvSpPr>
        <p:spPr>
          <a:xfrm rot="16200000">
            <a:off x="5085000" y="23310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635" name="CustomShape 12"/>
          <p:cNvSpPr/>
          <p:nvPr/>
        </p:nvSpPr>
        <p:spPr>
          <a:xfrm rot="16200000">
            <a:off x="5940720" y="22464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36" name="CustomShape 13"/>
          <p:cNvSpPr/>
          <p:nvPr/>
        </p:nvSpPr>
        <p:spPr>
          <a:xfrm rot="16200000">
            <a:off x="6336000" y="23263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637" name="CustomShape 14"/>
          <p:cNvSpPr/>
          <p:nvPr/>
        </p:nvSpPr>
        <p:spPr>
          <a:xfrm rot="16200000">
            <a:off x="6737760" y="22431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38" name="CustomShape 15"/>
          <p:cNvSpPr/>
          <p:nvPr/>
        </p:nvSpPr>
        <p:spPr>
          <a:xfrm>
            <a:off x="3326400" y="252036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39" name="CustomShape 16"/>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Notices</a:t>
            </a:r>
            <a:endParaRPr b="0" lang="en-US" sz="4000" spc="-1" strike="noStrike">
              <a:latin typeface="Cambria"/>
            </a:endParaRPr>
          </a:p>
        </p:txBody>
      </p:sp>
      <p:sp>
        <p:nvSpPr>
          <p:cNvPr id="640" name="CustomShape 17"/>
          <p:cNvSpPr/>
          <p:nvPr/>
        </p:nvSpPr>
        <p:spPr>
          <a:xfrm>
            <a:off x="1917000" y="235512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41" name="CustomShape 18"/>
          <p:cNvSpPr/>
          <p:nvPr/>
        </p:nvSpPr>
        <p:spPr>
          <a:xfrm>
            <a:off x="2772360" y="258948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42" name="CustomShape 19"/>
          <p:cNvSpPr/>
          <p:nvPr/>
        </p:nvSpPr>
        <p:spPr>
          <a:xfrm>
            <a:off x="7853040" y="235764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CustomShape 1"/>
          <p:cNvSpPr/>
          <p:nvPr/>
        </p:nvSpPr>
        <p:spPr>
          <a:xfrm>
            <a:off x="3778200" y="147420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44" name="CustomShape 2"/>
          <p:cNvSpPr/>
          <p:nvPr/>
        </p:nvSpPr>
        <p:spPr>
          <a:xfrm>
            <a:off x="8282160" y="237096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45" name="CustomShape 3"/>
          <p:cNvSpPr/>
          <p:nvPr/>
        </p:nvSpPr>
        <p:spPr>
          <a:xfrm rot="10800000">
            <a:off x="6865560" y="16412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46" name="CustomShape 4"/>
          <p:cNvSpPr/>
          <p:nvPr/>
        </p:nvSpPr>
        <p:spPr>
          <a:xfrm rot="16200000">
            <a:off x="6374520" y="213156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Verifications</a:t>
            </a:r>
            <a:endParaRPr b="0" lang="en-US" sz="1000" spc="-1" strike="noStrike">
              <a:latin typeface="Cambria"/>
            </a:endParaRPr>
          </a:p>
        </p:txBody>
      </p:sp>
      <p:sp>
        <p:nvSpPr>
          <p:cNvPr id="647" name="CustomShape 5"/>
          <p:cNvSpPr/>
          <p:nvPr/>
        </p:nvSpPr>
        <p:spPr>
          <a:xfrm rot="16200000">
            <a:off x="3732840" y="203904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648" name="CustomShape 6"/>
          <p:cNvSpPr/>
          <p:nvPr/>
        </p:nvSpPr>
        <p:spPr>
          <a:xfrm rot="16200000">
            <a:off x="4153680" y="211428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49" name="CustomShape 7"/>
          <p:cNvSpPr/>
          <p:nvPr/>
        </p:nvSpPr>
        <p:spPr>
          <a:xfrm rot="16200000">
            <a:off x="4552920" y="20271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50" name="CustomShape 8"/>
          <p:cNvSpPr/>
          <p:nvPr/>
        </p:nvSpPr>
        <p:spPr>
          <a:xfrm rot="16200000">
            <a:off x="4960800" y="211968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51" name="CustomShape 9"/>
          <p:cNvSpPr/>
          <p:nvPr/>
        </p:nvSpPr>
        <p:spPr>
          <a:xfrm rot="16200000">
            <a:off x="5363280" y="211752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52" name="CustomShape 10"/>
          <p:cNvSpPr/>
          <p:nvPr/>
        </p:nvSpPr>
        <p:spPr>
          <a:xfrm rot="16200000">
            <a:off x="5765760" y="21117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653" name="CustomShape 11"/>
          <p:cNvSpPr/>
          <p:nvPr/>
        </p:nvSpPr>
        <p:spPr>
          <a:xfrm rot="16200000">
            <a:off x="6161040" y="21117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654" name="CustomShape 12"/>
          <p:cNvSpPr/>
          <p:nvPr/>
        </p:nvSpPr>
        <p:spPr>
          <a:xfrm rot="16200000">
            <a:off x="7016760" y="210708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655" name="CustomShape 13"/>
          <p:cNvSpPr/>
          <p:nvPr/>
        </p:nvSpPr>
        <p:spPr>
          <a:xfrm rot="16200000">
            <a:off x="7418160" y="202428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56" name="CustomShape 14"/>
          <p:cNvSpPr/>
          <p:nvPr/>
        </p:nvSpPr>
        <p:spPr>
          <a:xfrm>
            <a:off x="4006800" y="230112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57" name="CustomShape 15"/>
          <p:cNvSpPr/>
          <p:nvPr/>
        </p:nvSpPr>
        <p:spPr>
          <a:xfrm>
            <a:off x="6240960" y="3735360"/>
            <a:ext cx="5325120" cy="2679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The distribution package contains only software that has been reviewed and approved</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p:txBody>
      </p:sp>
      <p:sp>
        <p:nvSpPr>
          <p:cNvPr id="658" name="CustomShape 16"/>
          <p:cNvSpPr/>
          <p:nvPr/>
        </p:nvSpPr>
        <p:spPr>
          <a:xfrm>
            <a:off x="530280" y="3781440"/>
            <a:ext cx="5455800" cy="27712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FOSS packages destined for distribution have been identified and approved</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the reviewed source code matches the binary equivalents shipping in the product</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all appropriate notices have been included to inform end-users of their right to request source code for identified FOSS</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compliance with other identified obligations </a:t>
            </a:r>
            <a:endParaRPr b="0" lang="en-US" sz="1600" spc="-1" strike="noStrike">
              <a:latin typeface="Cambria"/>
            </a:endParaRPr>
          </a:p>
          <a:p>
            <a:pPr marL="614520" indent="-347400">
              <a:lnSpc>
                <a:spcPct val="100000"/>
              </a:lnSpc>
            </a:pPr>
            <a:endParaRPr b="0" lang="en-US" sz="1600" spc="-1" strike="noStrike">
              <a:latin typeface="Cambria"/>
            </a:endParaRPr>
          </a:p>
        </p:txBody>
      </p:sp>
      <p:sp>
        <p:nvSpPr>
          <p:cNvPr id="659" name="CustomShape 17"/>
          <p:cNvSpPr/>
          <p:nvPr/>
        </p:nvSpPr>
        <p:spPr>
          <a:xfrm>
            <a:off x="246600" y="3216960"/>
            <a:ext cx="119451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Verify that distributed software has been reviewed and approved </a:t>
            </a:r>
            <a:endParaRPr b="0" lang="en-US" sz="2400" spc="-1" strike="noStrike">
              <a:latin typeface="Cambria"/>
            </a:endParaRPr>
          </a:p>
        </p:txBody>
      </p:sp>
      <p:sp>
        <p:nvSpPr>
          <p:cNvPr id="660"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Pre-Distribution Verifications</a:t>
            </a:r>
            <a:endParaRPr b="0" lang="en-US" sz="4000" spc="-1" strike="noStrike">
              <a:latin typeface="Cambria"/>
            </a:endParaRPr>
          </a:p>
        </p:txBody>
      </p:sp>
      <p:sp>
        <p:nvSpPr>
          <p:cNvPr id="661" name="CustomShape 19"/>
          <p:cNvSpPr/>
          <p:nvPr/>
        </p:nvSpPr>
        <p:spPr>
          <a:xfrm>
            <a:off x="2597400" y="206712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62" name="CustomShape 20"/>
          <p:cNvSpPr/>
          <p:nvPr/>
        </p:nvSpPr>
        <p:spPr>
          <a:xfrm>
            <a:off x="3453120" y="230112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63" name="CustomShape 21"/>
          <p:cNvSpPr/>
          <p:nvPr/>
        </p:nvSpPr>
        <p:spPr>
          <a:xfrm>
            <a:off x="8519040" y="212724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CustomShape 1"/>
          <p:cNvSpPr/>
          <p:nvPr/>
        </p:nvSpPr>
        <p:spPr>
          <a:xfrm>
            <a:off x="3157200" y="129168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65" name="CustomShape 2"/>
          <p:cNvSpPr/>
          <p:nvPr/>
        </p:nvSpPr>
        <p:spPr>
          <a:xfrm>
            <a:off x="7660440" y="218808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66" name="CustomShape 3"/>
          <p:cNvSpPr/>
          <p:nvPr/>
        </p:nvSpPr>
        <p:spPr>
          <a:xfrm rot="10800000">
            <a:off x="6641280" y="14590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67" name="CustomShape 4"/>
          <p:cNvSpPr/>
          <p:nvPr/>
        </p:nvSpPr>
        <p:spPr>
          <a:xfrm rot="16200000">
            <a:off x="6150600" y="194940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Distribution</a:t>
            </a:r>
            <a:endParaRPr b="0" lang="en-US" sz="1000" spc="-1" strike="noStrike">
              <a:latin typeface="Cambria"/>
            </a:endParaRPr>
          </a:p>
        </p:txBody>
      </p:sp>
      <p:sp>
        <p:nvSpPr>
          <p:cNvPr id="668" name="CustomShape 5"/>
          <p:cNvSpPr/>
          <p:nvPr/>
        </p:nvSpPr>
        <p:spPr>
          <a:xfrm rot="16200000">
            <a:off x="3111840" y="185688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669" name="CustomShape 6"/>
          <p:cNvSpPr/>
          <p:nvPr/>
        </p:nvSpPr>
        <p:spPr>
          <a:xfrm rot="16200000">
            <a:off x="3532680" y="193212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70" name="CustomShape 7"/>
          <p:cNvSpPr/>
          <p:nvPr/>
        </p:nvSpPr>
        <p:spPr>
          <a:xfrm rot="16200000">
            <a:off x="3931920" y="18450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71" name="CustomShape 8"/>
          <p:cNvSpPr/>
          <p:nvPr/>
        </p:nvSpPr>
        <p:spPr>
          <a:xfrm rot="16200000">
            <a:off x="4339800" y="19375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72" name="CustomShape 9"/>
          <p:cNvSpPr/>
          <p:nvPr/>
        </p:nvSpPr>
        <p:spPr>
          <a:xfrm rot="16200000">
            <a:off x="5146920" y="194292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673" name="CustomShape 10"/>
          <p:cNvSpPr/>
          <p:nvPr/>
        </p:nvSpPr>
        <p:spPr>
          <a:xfrm rot="16200000">
            <a:off x="5541480" y="193752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674" name="CustomShape 11"/>
          <p:cNvSpPr/>
          <p:nvPr/>
        </p:nvSpPr>
        <p:spPr>
          <a:xfrm rot="16200000">
            <a:off x="5936760" y="185292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75" name="CustomShape 12"/>
          <p:cNvSpPr/>
          <p:nvPr/>
        </p:nvSpPr>
        <p:spPr>
          <a:xfrm rot="16200000">
            <a:off x="4752720" y="193284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76" name="CustomShape 13"/>
          <p:cNvSpPr/>
          <p:nvPr/>
        </p:nvSpPr>
        <p:spPr>
          <a:xfrm rot="16200000">
            <a:off x="6797160" y="184176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77" name="CustomShape 14"/>
          <p:cNvSpPr/>
          <p:nvPr/>
        </p:nvSpPr>
        <p:spPr>
          <a:xfrm>
            <a:off x="3385800" y="211896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78" name="CustomShape 15"/>
          <p:cNvSpPr/>
          <p:nvPr/>
        </p:nvSpPr>
        <p:spPr>
          <a:xfrm>
            <a:off x="5524200" y="3908520"/>
            <a:ext cx="6041880" cy="2301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Obligations to provide accompanying source code are met</a:t>
            </a: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p:txBody>
      </p:sp>
      <p:sp>
        <p:nvSpPr>
          <p:cNvPr id="679" name="CustomShape 16"/>
          <p:cNvSpPr/>
          <p:nvPr/>
        </p:nvSpPr>
        <p:spPr>
          <a:xfrm>
            <a:off x="480960" y="3954600"/>
            <a:ext cx="4934880" cy="27712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Accompanying source code is identified with labels as to which product and version to which it corresponds</a:t>
            </a:r>
            <a:endParaRPr b="0" lang="en-US" sz="1600" spc="-1" strike="noStrike">
              <a:latin typeface="Cambria"/>
            </a:endParaRPr>
          </a:p>
          <a:p>
            <a:pPr marL="614520" indent="-347400">
              <a:lnSpc>
                <a:spcPct val="100000"/>
              </a:lnSpc>
            </a:pPr>
            <a:endParaRPr b="0" lang="en-US" sz="1600" spc="-1" strike="noStrike">
              <a:latin typeface="Cambria"/>
            </a:endParaRPr>
          </a:p>
        </p:txBody>
      </p:sp>
      <p:sp>
        <p:nvSpPr>
          <p:cNvPr id="680" name="CustomShape 17"/>
          <p:cNvSpPr/>
          <p:nvPr/>
        </p:nvSpPr>
        <p:spPr>
          <a:xfrm>
            <a:off x="246600" y="3279960"/>
            <a:ext cx="119451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Provide accompanying source code as required </a:t>
            </a:r>
            <a:endParaRPr b="0" lang="en-US" sz="2400" spc="-1" strike="noStrike">
              <a:latin typeface="Cambria"/>
            </a:endParaRPr>
          </a:p>
        </p:txBody>
      </p:sp>
      <p:sp>
        <p:nvSpPr>
          <p:cNvPr id="681"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Accompanying Source Code Distribution</a:t>
            </a:r>
            <a:endParaRPr b="0" lang="en-US" sz="4000" spc="-1" strike="noStrike">
              <a:latin typeface="Cambria"/>
            </a:endParaRPr>
          </a:p>
        </p:txBody>
      </p:sp>
      <p:sp>
        <p:nvSpPr>
          <p:cNvPr id="682" name="CustomShape 19"/>
          <p:cNvSpPr/>
          <p:nvPr/>
        </p:nvSpPr>
        <p:spPr>
          <a:xfrm>
            <a:off x="1976400" y="195552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683" name="CustomShape 20"/>
          <p:cNvSpPr/>
          <p:nvPr/>
        </p:nvSpPr>
        <p:spPr>
          <a:xfrm>
            <a:off x="2832120" y="218952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84" name="CustomShape 21"/>
          <p:cNvSpPr/>
          <p:nvPr/>
        </p:nvSpPr>
        <p:spPr>
          <a:xfrm>
            <a:off x="7916040" y="195552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CustomShape 1"/>
          <p:cNvSpPr/>
          <p:nvPr/>
        </p:nvSpPr>
        <p:spPr>
          <a:xfrm>
            <a:off x="3065760" y="1393560"/>
            <a:ext cx="4506480" cy="1792080"/>
          </a:xfrm>
          <a:prstGeom prst="cloudCallout">
            <a:avLst>
              <a:gd name="adj1" fmla="val -653"/>
              <a:gd name="adj2" fmla="val 11648"/>
            </a:avLst>
          </a:prstGeom>
          <a:solidFill>
            <a:srgbClr val="dddddd"/>
          </a:solidFill>
          <a:ln>
            <a:noFill/>
          </a:ln>
        </p:spPr>
        <p:style>
          <a:lnRef idx="0"/>
          <a:fillRef idx="0"/>
          <a:effectRef idx="0"/>
          <a:fontRef idx="minor"/>
        </p:style>
      </p:sp>
      <p:sp>
        <p:nvSpPr>
          <p:cNvPr id="686" name="CustomShape 2"/>
          <p:cNvSpPr/>
          <p:nvPr/>
        </p:nvSpPr>
        <p:spPr>
          <a:xfrm>
            <a:off x="7569000" y="2289600"/>
            <a:ext cx="255240" cy="288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687" name="CustomShape 3"/>
          <p:cNvSpPr/>
          <p:nvPr/>
        </p:nvSpPr>
        <p:spPr>
          <a:xfrm rot="10800000">
            <a:off x="6960960" y="157032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fillRef idx="0"/>
          <a:effectRef idx="0"/>
          <a:fontRef idx="minor"/>
        </p:style>
      </p:sp>
      <p:sp>
        <p:nvSpPr>
          <p:cNvPr id="688" name="CustomShape 4"/>
          <p:cNvSpPr/>
          <p:nvPr/>
        </p:nvSpPr>
        <p:spPr>
          <a:xfrm rot="16200000">
            <a:off x="6470280" y="2060640"/>
            <a:ext cx="1318680" cy="338040"/>
          </a:xfrm>
          <a:prstGeom prst="rect">
            <a:avLst/>
          </a:prstGeom>
          <a:noFill/>
          <a:ln>
            <a:noFill/>
          </a:ln>
        </p:spPr>
        <p:style>
          <a:lnRef idx="0"/>
          <a:fillRef idx="0"/>
          <a:effectRef idx="0"/>
          <a:fontRef idx="minor"/>
        </p:style>
        <p:txBody>
          <a:bodyPr anchor="ctr" anchorCtr="1"/>
          <a:p>
            <a:pPr algn="ctr">
              <a:lnSpc>
                <a:spcPct val="100000"/>
              </a:lnSpc>
            </a:pPr>
            <a:r>
              <a:rPr b="1" lang="en-US" sz="1000" spc="-1" strike="noStrike">
                <a:solidFill>
                  <a:srgbClr val="000000"/>
                </a:solidFill>
                <a:latin typeface="Roboto"/>
                <a:ea typeface="Roboto"/>
              </a:rPr>
              <a:t>Verifications</a:t>
            </a:r>
            <a:endParaRPr b="0" lang="en-US" sz="1000" spc="-1" strike="noStrike">
              <a:latin typeface="Cambria"/>
            </a:endParaRPr>
          </a:p>
        </p:txBody>
      </p:sp>
      <p:sp>
        <p:nvSpPr>
          <p:cNvPr id="689" name="CustomShape 5"/>
          <p:cNvSpPr/>
          <p:nvPr/>
        </p:nvSpPr>
        <p:spPr>
          <a:xfrm rot="16200000">
            <a:off x="3020400" y="1958760"/>
            <a:ext cx="89352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identification</a:t>
            </a:r>
            <a:endParaRPr b="0" lang="en-US" sz="1100" spc="-1" strike="noStrike">
              <a:latin typeface="Cambria"/>
            </a:endParaRPr>
          </a:p>
        </p:txBody>
      </p:sp>
      <p:sp>
        <p:nvSpPr>
          <p:cNvPr id="690" name="CustomShape 6"/>
          <p:cNvSpPr/>
          <p:nvPr/>
        </p:nvSpPr>
        <p:spPr>
          <a:xfrm rot="16200000">
            <a:off x="3441240" y="2033640"/>
            <a:ext cx="88704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Audit</a:t>
            </a:r>
            <a:endParaRPr b="0" lang="en-US" sz="1100" spc="-1" strike="noStrike">
              <a:latin typeface="Cambria"/>
            </a:endParaRPr>
          </a:p>
        </p:txBody>
      </p:sp>
      <p:sp>
        <p:nvSpPr>
          <p:cNvPr id="691" name="CustomShape 7"/>
          <p:cNvSpPr/>
          <p:nvPr/>
        </p:nvSpPr>
        <p:spPr>
          <a:xfrm rot="16200000">
            <a:off x="3840480" y="194652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Resolve Issues</a:t>
            </a:r>
            <a:endParaRPr b="0" lang="en-US" sz="1100" spc="-1" strike="noStrike">
              <a:latin typeface="Cambria"/>
            </a:endParaRPr>
          </a:p>
        </p:txBody>
      </p:sp>
      <p:sp>
        <p:nvSpPr>
          <p:cNvPr id="692" name="CustomShape 8"/>
          <p:cNvSpPr/>
          <p:nvPr/>
        </p:nvSpPr>
        <p:spPr>
          <a:xfrm rot="16200000">
            <a:off x="4248360" y="20394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Reviews</a:t>
            </a:r>
            <a:endParaRPr b="0" lang="en-US" sz="1100" spc="-1" strike="noStrike">
              <a:latin typeface="Cambria"/>
            </a:endParaRPr>
          </a:p>
        </p:txBody>
      </p:sp>
      <p:sp>
        <p:nvSpPr>
          <p:cNvPr id="693" name="CustomShape 9"/>
          <p:cNvSpPr/>
          <p:nvPr/>
        </p:nvSpPr>
        <p:spPr>
          <a:xfrm rot="16200000">
            <a:off x="4650840" y="2036880"/>
            <a:ext cx="8838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Approvals</a:t>
            </a:r>
            <a:endParaRPr b="0" lang="en-US" sz="1100" spc="-1" strike="noStrike">
              <a:latin typeface="Cambria"/>
            </a:endParaRPr>
          </a:p>
        </p:txBody>
      </p:sp>
      <p:sp>
        <p:nvSpPr>
          <p:cNvPr id="694" name="CustomShape 10"/>
          <p:cNvSpPr/>
          <p:nvPr/>
        </p:nvSpPr>
        <p:spPr>
          <a:xfrm rot="16200000">
            <a:off x="5450040" y="203940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Notices</a:t>
            </a:r>
            <a:endParaRPr b="0" lang="en-US" sz="1100" spc="-1" strike="noStrike">
              <a:latin typeface="Cambria"/>
            </a:endParaRPr>
          </a:p>
        </p:txBody>
      </p:sp>
      <p:sp>
        <p:nvSpPr>
          <p:cNvPr id="695" name="CustomShape 11"/>
          <p:cNvSpPr/>
          <p:nvPr/>
        </p:nvSpPr>
        <p:spPr>
          <a:xfrm rot="16200000">
            <a:off x="5845320" y="1954800"/>
            <a:ext cx="885600" cy="5227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Verifications</a:t>
            </a:r>
            <a:endParaRPr b="0" lang="en-US" sz="1100" spc="-1" strike="noStrike">
              <a:latin typeface="Cambria"/>
            </a:endParaRPr>
          </a:p>
        </p:txBody>
      </p:sp>
      <p:sp>
        <p:nvSpPr>
          <p:cNvPr id="696" name="CustomShape 12"/>
          <p:cNvSpPr/>
          <p:nvPr/>
        </p:nvSpPr>
        <p:spPr>
          <a:xfrm rot="16200000">
            <a:off x="6240600" y="20343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Distribution</a:t>
            </a:r>
            <a:endParaRPr b="0" lang="en-US" sz="1100" spc="-1" strike="noStrike">
              <a:latin typeface="Cambria"/>
            </a:endParaRPr>
          </a:p>
        </p:txBody>
      </p:sp>
      <p:sp>
        <p:nvSpPr>
          <p:cNvPr id="697" name="CustomShape 13"/>
          <p:cNvSpPr/>
          <p:nvPr/>
        </p:nvSpPr>
        <p:spPr>
          <a:xfrm rot="16200000">
            <a:off x="5046840" y="2036160"/>
            <a:ext cx="885600" cy="353520"/>
          </a:xfrm>
          <a:prstGeom prst="rect">
            <a:avLst/>
          </a:prstGeom>
          <a:solidFill>
            <a:srgbClr val="ffffff"/>
          </a:solidFill>
          <a:ln w="9360">
            <a:solidFill>
              <a:srgbClr val="292934"/>
            </a:solidFill>
            <a:miter/>
          </a:ln>
        </p:spPr>
        <p:style>
          <a:lnRef idx="0"/>
          <a:fillRef idx="0"/>
          <a:effectRef idx="0"/>
          <a:fontRef idx="minor"/>
        </p:style>
        <p:txBody>
          <a:bodyPr anchor="ctr" anchorCtr="1"/>
          <a:p>
            <a:pPr algn="ctr">
              <a:lnSpc>
                <a:spcPct val="100000"/>
              </a:lnSpc>
            </a:pPr>
            <a:r>
              <a:rPr b="1" lang="en-US" sz="1100" spc="-1" strike="noStrike">
                <a:solidFill>
                  <a:srgbClr val="000000"/>
                </a:solidFill>
                <a:latin typeface="Roboto"/>
                <a:ea typeface="Roboto"/>
              </a:rPr>
              <a:t>Registration</a:t>
            </a:r>
            <a:endParaRPr b="0" lang="en-US" sz="1100" spc="-1" strike="noStrike">
              <a:latin typeface="Cambria"/>
            </a:endParaRPr>
          </a:p>
        </p:txBody>
      </p:sp>
      <p:sp>
        <p:nvSpPr>
          <p:cNvPr id="698" name="CustomShape 14"/>
          <p:cNvSpPr/>
          <p:nvPr/>
        </p:nvSpPr>
        <p:spPr>
          <a:xfrm>
            <a:off x="3294360" y="2220480"/>
            <a:ext cx="360" cy="360"/>
          </a:xfrm>
          <a:custGeom>
            <a:avLst/>
            <a:gdLst/>
            <a:ahLst/>
            <a:rect l="l" t="t" r="r" b="b"/>
            <a:pathLst>
              <a:path w="21600" h="21600">
                <a:moveTo>
                  <a:pt x="0" y="0"/>
                </a:moveTo>
                <a:lnTo>
                  <a:pt x="21600" y="21600"/>
                </a:lnTo>
              </a:path>
            </a:pathLst>
          </a:custGeom>
          <a:noFill/>
          <a:ln w="9360">
            <a:solidFill>
              <a:srgbClr val="292934"/>
            </a:solidFill>
            <a:round/>
          </a:ln>
        </p:spPr>
        <p:style>
          <a:lnRef idx="0"/>
          <a:fillRef idx="0"/>
          <a:effectRef idx="0"/>
          <a:fontRef idx="minor"/>
        </p:style>
      </p:sp>
      <p:sp>
        <p:nvSpPr>
          <p:cNvPr id="699" name="CustomShape 15"/>
          <p:cNvSpPr/>
          <p:nvPr/>
        </p:nvSpPr>
        <p:spPr>
          <a:xfrm>
            <a:off x="5426640" y="3944880"/>
            <a:ext cx="6139800" cy="23014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Outcome: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Verified Distributed Compliance Artifacts are appropriately provided</a:t>
            </a:r>
            <a:endParaRPr b="0" lang="en-US" sz="1600" spc="-1" strike="noStrike">
              <a:latin typeface="Cambria"/>
            </a:endParaRPr>
          </a:p>
          <a:p>
            <a:pPr marL="685800">
              <a:lnSpc>
                <a:spcPct val="100000"/>
              </a:lnSpc>
            </a:pPr>
            <a:endParaRPr b="0" lang="en-US" sz="1600" spc="-1" strike="noStrike">
              <a:latin typeface="Cambria"/>
            </a:endParaRPr>
          </a:p>
          <a:p>
            <a:pPr marL="685800">
              <a:lnSpc>
                <a:spcPct val="100000"/>
              </a:lnSpc>
            </a:pPr>
            <a:endParaRPr b="0" lang="en-US" sz="1600" spc="-1" strike="noStrike">
              <a:latin typeface="Cambria"/>
            </a:endParaRPr>
          </a:p>
        </p:txBody>
      </p:sp>
      <p:sp>
        <p:nvSpPr>
          <p:cNvPr id="700" name="CustomShape 16"/>
          <p:cNvSpPr/>
          <p:nvPr/>
        </p:nvSpPr>
        <p:spPr>
          <a:xfrm>
            <a:off x="465120" y="3990960"/>
            <a:ext cx="4869360" cy="2771280"/>
          </a:xfrm>
          <a:prstGeom prst="rect">
            <a:avLst/>
          </a:prstGeom>
          <a:noFill/>
          <a:ln>
            <a:noFill/>
          </a:ln>
        </p:spPr>
        <p:style>
          <a:lnRef idx="0"/>
          <a:fillRef idx="0"/>
          <a:effectRef idx="0"/>
          <a:fontRef idx="minor"/>
        </p:style>
        <p:txBody>
          <a:bodyPr/>
          <a:p>
            <a:pPr marL="228600" indent="-228240">
              <a:lnSpc>
                <a:spcPct val="90000"/>
              </a:lnSpc>
              <a:buClr>
                <a:srgbClr val="0070c0"/>
              </a:buClr>
              <a:buFont typeface="Arial"/>
              <a:buChar char="•"/>
            </a:pPr>
            <a:r>
              <a:rPr b="0" lang="en-US" sz="1800" spc="-1" strike="noStrike" u="sng">
                <a:solidFill>
                  <a:srgbClr val="0070c0"/>
                </a:solidFill>
                <a:uFillTx/>
                <a:latin typeface="Roboto"/>
                <a:ea typeface="Roboto"/>
              </a:rPr>
              <a:t>Steps: </a:t>
            </a:r>
            <a:endParaRPr b="0" lang="en-US" sz="18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accompanying source code (if any) has been uploaded or distributed correctly </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uploaded or distributed source code corresponds to the same version that was approved </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notices have been properly published and made available</a:t>
            </a:r>
            <a:endParaRPr b="0" lang="en-US" sz="1600" spc="-1" strike="noStrike">
              <a:latin typeface="Cambria"/>
            </a:endParaRPr>
          </a:p>
          <a:p>
            <a:pPr marL="614520" indent="-347400">
              <a:lnSpc>
                <a:spcPct val="100000"/>
              </a:lnSpc>
              <a:buClr>
                <a:srgbClr val="292934"/>
              </a:buClr>
              <a:buFont typeface="Arial"/>
              <a:buChar char="•"/>
            </a:pPr>
            <a:r>
              <a:rPr b="0" lang="en-US" sz="1600" spc="-1" strike="noStrike">
                <a:solidFill>
                  <a:srgbClr val="292934"/>
                </a:solidFill>
                <a:latin typeface="Roboto"/>
                <a:ea typeface="Roboto"/>
              </a:rPr>
              <a:t>Verify other identified obligations are met</a:t>
            </a:r>
            <a:endParaRPr b="0" lang="en-US" sz="1600" spc="-1" strike="noStrike">
              <a:latin typeface="Cambria"/>
            </a:endParaRPr>
          </a:p>
          <a:p>
            <a:pPr marL="614520" indent="-347400">
              <a:lnSpc>
                <a:spcPct val="100000"/>
              </a:lnSpc>
            </a:pPr>
            <a:endParaRPr b="0" lang="en-US" sz="1600" spc="-1" strike="noStrike">
              <a:latin typeface="Cambria"/>
            </a:endParaRPr>
          </a:p>
          <a:p>
            <a:pPr marL="614520" indent="-347400">
              <a:lnSpc>
                <a:spcPct val="100000"/>
              </a:lnSpc>
            </a:pPr>
            <a:endParaRPr b="0" lang="en-US" sz="1600" spc="-1" strike="noStrike">
              <a:latin typeface="Cambria"/>
            </a:endParaRPr>
          </a:p>
          <a:p>
            <a:pPr marL="614520" indent="-347400">
              <a:lnSpc>
                <a:spcPct val="100000"/>
              </a:lnSpc>
            </a:pPr>
            <a:endParaRPr b="0" lang="en-US" sz="1600" spc="-1" strike="noStrike">
              <a:latin typeface="Cambria"/>
            </a:endParaRPr>
          </a:p>
        </p:txBody>
      </p:sp>
      <p:sp>
        <p:nvSpPr>
          <p:cNvPr id="701" name="CustomShape 17"/>
          <p:cNvSpPr/>
          <p:nvPr/>
        </p:nvSpPr>
        <p:spPr>
          <a:xfrm>
            <a:off x="246600" y="3316680"/>
            <a:ext cx="11945160" cy="461160"/>
          </a:xfrm>
          <a:prstGeom prst="rect">
            <a:avLst/>
          </a:prstGeom>
          <a:noFill/>
          <a:ln>
            <a:noFill/>
          </a:ln>
        </p:spPr>
        <p:style>
          <a:lnRef idx="0"/>
          <a:fillRef idx="0"/>
          <a:effectRef idx="0"/>
          <a:fontRef idx="minor"/>
        </p:style>
        <p:txBody>
          <a:bodyPr/>
          <a:p>
            <a:pPr>
              <a:lnSpc>
                <a:spcPct val="100000"/>
              </a:lnSpc>
            </a:pPr>
            <a:r>
              <a:rPr b="0" lang="en-US" sz="2400" spc="-1" strike="noStrike">
                <a:solidFill>
                  <a:srgbClr val="292934"/>
                </a:solidFill>
                <a:latin typeface="Roboto"/>
                <a:ea typeface="Roboto"/>
              </a:rPr>
              <a:t>Validate compliance with license obligations</a:t>
            </a:r>
            <a:endParaRPr b="0" lang="en-US" sz="2400" spc="-1" strike="noStrike">
              <a:latin typeface="Cambria"/>
            </a:endParaRPr>
          </a:p>
        </p:txBody>
      </p:sp>
      <p:sp>
        <p:nvSpPr>
          <p:cNvPr id="702" name="CustomShape 18"/>
          <p:cNvSpPr/>
          <p:nvPr/>
        </p:nvSpPr>
        <p:spPr>
          <a:xfrm>
            <a:off x="246600" y="515160"/>
            <a:ext cx="10972440" cy="990360"/>
          </a:xfrm>
          <a:prstGeom prst="rect">
            <a:avLst/>
          </a:prstGeom>
          <a:noFill/>
          <a:ln>
            <a:noFill/>
          </a:ln>
        </p:spPr>
        <p:style>
          <a:lnRef idx="0"/>
          <a:fillRef idx="0"/>
          <a:effectRef idx="0"/>
          <a:fontRef idx="minor"/>
        </p:style>
        <p:txBody>
          <a:bodyPr anchor="ctr"/>
          <a:p>
            <a:pPr>
              <a:lnSpc>
                <a:spcPct val="100000"/>
              </a:lnSpc>
            </a:pPr>
            <a:r>
              <a:rPr b="0" lang="en-US" sz="4000" spc="-1" strike="noStrike">
                <a:solidFill>
                  <a:srgbClr val="d2533c"/>
                </a:solidFill>
                <a:latin typeface="Roboto"/>
                <a:ea typeface="Roboto"/>
              </a:rPr>
              <a:t>Final Verifications</a:t>
            </a:r>
            <a:endParaRPr b="0" lang="en-US" sz="4000" spc="-1" strike="noStrike">
              <a:latin typeface="Cambria"/>
            </a:endParaRPr>
          </a:p>
        </p:txBody>
      </p:sp>
      <p:sp>
        <p:nvSpPr>
          <p:cNvPr id="703" name="CustomShape 19"/>
          <p:cNvSpPr/>
          <p:nvPr/>
        </p:nvSpPr>
        <p:spPr>
          <a:xfrm>
            <a:off x="1884960" y="1973880"/>
            <a:ext cx="85536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65000"/>
              </a:lnSpc>
            </a:pPr>
            <a:r>
              <a:rPr b="1" lang="en-US" sz="1100" spc="-1" strike="noStrike">
                <a:solidFill>
                  <a:srgbClr val="000000"/>
                </a:solidFill>
                <a:latin typeface="Roboto"/>
                <a:ea typeface="Roboto"/>
              </a:rPr>
              <a:t>Incoming: </a:t>
            </a:r>
            <a:endParaRPr b="0" lang="en-US" sz="1100" spc="-1" strike="noStrike">
              <a:latin typeface="Cambria"/>
            </a:endParaRPr>
          </a:p>
          <a:p>
            <a:pPr algn="ctr">
              <a:lnSpc>
                <a:spcPct val="65000"/>
              </a:lnSpc>
            </a:pPr>
            <a:r>
              <a:rPr b="1" lang="en-US" sz="1100" spc="-1" strike="noStrike">
                <a:solidFill>
                  <a:srgbClr val="000000"/>
                </a:solidFill>
                <a:latin typeface="Roboto"/>
                <a:ea typeface="Roboto"/>
              </a:rPr>
              <a:t>FOSS</a:t>
            </a:r>
            <a:endParaRPr b="0" lang="en-US" sz="1100" spc="-1" strike="noStrike">
              <a:latin typeface="Cambria"/>
            </a:endParaRPr>
          </a:p>
        </p:txBody>
      </p:sp>
      <p:sp>
        <p:nvSpPr>
          <p:cNvPr id="704" name="CustomShape 20"/>
          <p:cNvSpPr/>
          <p:nvPr/>
        </p:nvSpPr>
        <p:spPr>
          <a:xfrm>
            <a:off x="2740680" y="2207880"/>
            <a:ext cx="324720" cy="360"/>
          </a:xfrm>
          <a:custGeom>
            <a:avLst/>
            <a:gdLst/>
            <a:ahLst/>
            <a:rect l="l" t="t" r="r" b="b"/>
            <a:pathLst>
              <a:path w="21600" h="21600">
                <a:moveTo>
                  <a:pt x="0" y="0"/>
                </a:moveTo>
                <a:lnTo>
                  <a:pt x="21600" y="21600"/>
                </a:lnTo>
              </a:path>
            </a:pathLst>
          </a:custGeom>
          <a:noFill/>
          <a:ln w="9360">
            <a:solidFill>
              <a:srgbClr val="292934"/>
            </a:solidFill>
            <a:round/>
            <a:tailEnd len="lg" type="triangle" w="lg"/>
          </a:ln>
        </p:spPr>
        <p:style>
          <a:lnRef idx="0"/>
          <a:fillRef idx="0"/>
          <a:effectRef idx="0"/>
          <a:fontRef idx="minor"/>
        </p:style>
      </p:sp>
      <p:sp>
        <p:nvSpPr>
          <p:cNvPr id="705" name="CustomShape 21"/>
          <p:cNvSpPr/>
          <p:nvPr/>
        </p:nvSpPr>
        <p:spPr>
          <a:xfrm>
            <a:off x="7836840" y="2057040"/>
            <a:ext cx="1319400" cy="468000"/>
          </a:xfrm>
          <a:prstGeom prst="rect">
            <a:avLst/>
          </a:prstGeom>
          <a:solidFill>
            <a:srgbClr val="ffffff"/>
          </a:solidFill>
          <a:ln w="9360">
            <a:solidFill>
              <a:srgbClr val="292934"/>
            </a:solidFill>
            <a:miter/>
          </a:ln>
        </p:spPr>
        <p:style>
          <a:lnRef idx="0"/>
          <a:fillRef idx="0"/>
          <a:effectRef idx="0"/>
          <a:fontRef idx="minor"/>
        </p:style>
        <p:txBody>
          <a:bodyPr/>
          <a:p>
            <a:pPr algn="ctr">
              <a:lnSpc>
                <a:spcPct val="70000"/>
              </a:lnSpc>
            </a:pPr>
            <a:r>
              <a:rPr b="1" lang="en-US" sz="1100" spc="-1" strike="noStrike">
                <a:solidFill>
                  <a:srgbClr val="000000"/>
                </a:solidFill>
                <a:latin typeface="Roboto"/>
                <a:ea typeface="Roboto"/>
              </a:rPr>
              <a:t>Outgoing: </a:t>
            </a:r>
            <a:endParaRPr b="0" lang="en-US" sz="1100" spc="-1" strike="noStrike">
              <a:latin typeface="Cambria"/>
            </a:endParaRPr>
          </a:p>
          <a:p>
            <a:pPr algn="ctr">
              <a:lnSpc>
                <a:spcPct val="70000"/>
              </a:lnSpc>
            </a:pPr>
            <a:r>
              <a:rPr b="1" lang="en-US" sz="1100" spc="-1" strike="noStrike">
                <a:solidFill>
                  <a:srgbClr val="000000"/>
                </a:solidFill>
                <a:latin typeface="Roboto"/>
                <a:ea typeface="Roboto"/>
              </a:rPr>
              <a:t>FOSS + Mods</a:t>
            </a:r>
            <a:endParaRPr b="0" lang="en-US" sz="1100" spc="-1" strike="noStrike">
              <a:latin typeface="Cambria"/>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707"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What is involved in compliance due diligence (for our example process, describe the steps at a high level)?</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Identification</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Audit source code</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Resolving issues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Performing reviews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Approvals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Registration/approval tracking</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Notices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Pre-distribution verifications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Accompanying source code distribution</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Verification</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does an architecture review look for?</a:t>
            </a:r>
            <a:endParaRPr b="0" lang="en-US" sz="2400" spc="-1" strike="noStrike">
              <a:solidFill>
                <a:srgbClr val="000000"/>
              </a:solidFill>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7</a:t>
            </a:r>
            <a:endParaRPr b="0" lang="en-US" sz="3200" spc="-1" strike="noStrike">
              <a:solidFill>
                <a:srgbClr val="000000"/>
              </a:solidFill>
              <a:latin typeface="Arial"/>
            </a:endParaRPr>
          </a:p>
        </p:txBody>
      </p:sp>
      <p:sp>
        <p:nvSpPr>
          <p:cNvPr id="709"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Avoiding Compliance Pitfalls</a:t>
            </a:r>
            <a:endParaRPr b="0" lang="en-US" sz="4800" spc="-1" strike="noStrike">
              <a:solidFill>
                <a:srgbClr val="000000"/>
              </a:solidFill>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Compliance Pitfalls</a:t>
            </a:r>
            <a:endParaRPr b="0" lang="en-US" sz="4000" spc="-1" strike="noStrike">
              <a:solidFill>
                <a:srgbClr val="000000"/>
              </a:solidFill>
              <a:latin typeface="Arial"/>
            </a:endParaRPr>
          </a:p>
        </p:txBody>
      </p:sp>
      <p:sp>
        <p:nvSpPr>
          <p:cNvPr id="711" name="TextShape 2"/>
          <p:cNvSpPr txBox="1"/>
          <p:nvPr/>
        </p:nvSpPr>
        <p:spPr>
          <a:xfrm>
            <a:off x="609480" y="1608120"/>
            <a:ext cx="10972440" cy="4876560"/>
          </a:xfrm>
          <a:prstGeom prst="rect">
            <a:avLst/>
          </a:prstGeom>
          <a:noFill/>
          <a:ln>
            <a:noFill/>
          </a:ln>
        </p:spPr>
        <p:txBody>
          <a:bodyPr/>
          <a:p>
            <a:pPr>
              <a:lnSpc>
                <a:spcPct val="100000"/>
              </a:lnSpc>
            </a:pPr>
            <a:r>
              <a:rPr b="0" lang="en-US" sz="2400" spc="-1" strike="noStrike">
                <a:solidFill>
                  <a:srgbClr val="292934"/>
                </a:solidFill>
                <a:latin typeface="Roboto"/>
                <a:ea typeface="Roboto"/>
              </a:rPr>
              <a:t>This chapter will describe some potential pitfalls to avoid in the compliance process:</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Intellectual Property (IP) pitfalls</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License Compliance pitfalls</a:t>
            </a:r>
            <a:endParaRPr b="0" lang="en-US" sz="2400" spc="-1" strike="noStrike">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b="0" lang="en-US" sz="2400" spc="-1" strike="noStrike">
                <a:solidFill>
                  <a:srgbClr val="292934"/>
                </a:solidFill>
                <a:latin typeface="Roboto"/>
                <a:ea typeface="Roboto"/>
              </a:rPr>
              <a:t>Compliance Process pitfalls</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Copyright Concepts in Software</a:t>
            </a:r>
            <a:endParaRPr b="0" lang="en-US" sz="4000" spc="-1" strike="noStrike">
              <a:solidFill>
                <a:srgbClr val="000000"/>
              </a:solidFill>
              <a:latin typeface="Arial"/>
            </a:endParaRPr>
          </a:p>
        </p:txBody>
      </p:sp>
      <p:sp>
        <p:nvSpPr>
          <p:cNvPr id="228" name="TextShape 2"/>
          <p:cNvSpPr txBox="1"/>
          <p:nvPr/>
        </p:nvSpPr>
        <p:spPr>
          <a:xfrm>
            <a:off x="712800" y="1470960"/>
            <a:ext cx="10640520" cy="499104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Basic rule: copyright protects creative works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Copyright generally applies to literary works, such as books, movies, pictures, music, maps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Software is protected by copyright</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Not the functionality (that’s protected by patents) but the expression (creativity in implementation details)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Includes Binary Code and Source Code </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copyright owner only has control over the work that he or she created, not someone else’s independent creation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Infringement may occur if copying without the permission of the author</a:t>
            </a:r>
            <a:endParaRPr b="0" lang="en-US" sz="2400" spc="-1" strike="noStrike">
              <a:solidFill>
                <a:srgbClr val="000000"/>
              </a:solidFill>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Intellectual Property Pitfalls</a:t>
            </a:r>
            <a:endParaRPr b="0" lang="en-US" sz="4000" spc="-1" strike="noStrike">
              <a:solidFill>
                <a:srgbClr val="000000"/>
              </a:solidFill>
              <a:latin typeface="Arial"/>
            </a:endParaRPr>
          </a:p>
        </p:txBody>
      </p:sp>
      <p:graphicFrame>
        <p:nvGraphicFramePr>
          <p:cNvPr id="713" name="Table 2"/>
          <p:cNvGraphicFramePr/>
          <p:nvPr/>
        </p:nvGraphicFramePr>
        <p:xfrm>
          <a:off x="667440" y="1590480"/>
          <a:ext cx="10719360" cy="4650840"/>
        </p:xfrm>
        <a:graphic>
          <a:graphicData uri="http://schemas.openxmlformats.org/drawingml/2006/table">
            <a:tbl>
              <a:tblPr/>
              <a:tblGrid>
                <a:gridCol w="3659760"/>
                <a:gridCol w="3529080"/>
                <a:gridCol w="3530880"/>
              </a:tblGrid>
              <a:tr h="457200">
                <a:tc>
                  <a:txBody>
                    <a:bodyPr lIns="90000" rIns="90000" tIns="46800" bIns="46800"/>
                    <a:p>
                      <a:pPr marL="343080" indent="-342720" algn="ctr">
                        <a:lnSpc>
                          <a:spcPct val="100000"/>
                        </a:lnSpc>
                      </a:pPr>
                      <a:r>
                        <a:rPr b="1" lang="en-US" sz="1600" spc="-1" strike="noStrike">
                          <a:solidFill>
                            <a:srgbClr val="292934"/>
                          </a:solidFill>
                          <a:latin typeface="Roboto"/>
                          <a:ea typeface="Roboto"/>
                        </a:rPr>
                        <a:t>Type &amp; Description</a:t>
                      </a:r>
                      <a:endParaRPr b="0" lang="en-US" sz="16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600" spc="-1" strike="noStrike">
                          <a:solidFill>
                            <a:srgbClr val="292934"/>
                          </a:solidFill>
                          <a:latin typeface="Roboto"/>
                          <a:ea typeface="Roboto"/>
                        </a:rPr>
                        <a:t> </a:t>
                      </a:r>
                      <a:r>
                        <a:rPr b="1" lang="en-US" sz="1600" spc="-1" strike="noStrike">
                          <a:solidFill>
                            <a:srgbClr val="292934"/>
                          </a:solidFill>
                          <a:latin typeface="Roboto"/>
                          <a:ea typeface="Roboto"/>
                        </a:rPr>
                        <a:t>Discovery</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600" spc="-1" strike="noStrike">
                          <a:solidFill>
                            <a:srgbClr val="292934"/>
                          </a:solidFill>
                          <a:latin typeface="Roboto"/>
                          <a:ea typeface="Roboto"/>
                        </a:rPr>
                        <a:t>Avoidance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194000">
                <a:tc>
                  <a:txBody>
                    <a:bodyPr lIns="90000" rIns="90000" tIns="46800" bIns="46800"/>
                    <a:p>
                      <a:pPr>
                        <a:lnSpc>
                          <a:spcPct val="100000"/>
                        </a:lnSpc>
                      </a:pPr>
                      <a:r>
                        <a:rPr b="1" lang="en-US" sz="1800" spc="-1" strike="noStrike">
                          <a:solidFill>
                            <a:srgbClr val="0070c0"/>
                          </a:solidFill>
                          <a:latin typeface="Roboto"/>
                          <a:ea typeface="Roboto"/>
                        </a:rPr>
                        <a:t>Unplanned inclusion of copyleft FOSS into proprietary or 3rd party code:</a:t>
                      </a:r>
                      <a:r>
                        <a:rPr b="0" lang="en-US" sz="1800" spc="-1" strike="noStrike">
                          <a:solidFill>
                            <a:srgbClr val="0070c0"/>
                          </a:solidFill>
                          <a:latin typeface="Roboto"/>
                          <a:ea typeface="Roboto"/>
                        </a:rPr>
                        <a: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600" spc="-1" strike="noStrike">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a:t>
                      </a:r>
                      <a:endParaRPr b="0" lang="en-US" sz="1600" spc="-1" strike="noStrike">
                        <a:latin typeface="Arial"/>
                      </a:endParaRPr>
                    </a:p>
                    <a:p>
                      <a:pPr>
                        <a:lnSpc>
                          <a:spcPct val="100000"/>
                        </a:lnSpc>
                      </a:pPr>
                      <a:r>
                        <a:rPr b="0" lang="en-US" sz="1600" spc="-1" strike="noStrike">
                          <a:solidFill>
                            <a:srgbClr val="292934"/>
                          </a:solidFill>
                          <a:latin typeface="Roboto"/>
                          <a:ea typeface="Roboto"/>
                        </a:rPr>
                        <a:t>discovered by scanning or auditing the source code for possible</a:t>
                      </a:r>
                      <a:endParaRPr b="0" lang="en-US" sz="1600" spc="-1" strike="noStrike">
                        <a:latin typeface="Arial"/>
                      </a:endParaRPr>
                    </a:p>
                    <a:p>
                      <a:pPr>
                        <a:lnSpc>
                          <a:spcPct val="100000"/>
                        </a:lnSpc>
                      </a:pPr>
                      <a:r>
                        <a:rPr b="0" lang="en-US" sz="1600" spc="-1" strike="noStrike">
                          <a:solidFill>
                            <a:srgbClr val="292934"/>
                          </a:solidFill>
                          <a:latin typeface="Roboto"/>
                          <a:ea typeface="Roboto"/>
                        </a:rPr>
                        <a:t>matches with:</a:t>
                      </a:r>
                      <a:endParaRPr b="0" lang="en-US" sz="1600" spc="-1" strike="noStrike">
                        <a:latin typeface="Arial"/>
                      </a:endParaRPr>
                    </a:p>
                    <a:p>
                      <a:pPr marL="285840" indent="-285480">
                        <a:lnSpc>
                          <a:spcPct val="100000"/>
                        </a:lnSpc>
                        <a:buClr>
                          <a:srgbClr val="292934"/>
                        </a:buClr>
                        <a:buFont typeface="Arial"/>
                        <a:buChar char="•"/>
                      </a:pPr>
                      <a:r>
                        <a:rPr b="0" lang="en-US" sz="1600" spc="-1" strike="noStrike">
                          <a:solidFill>
                            <a:srgbClr val="292934"/>
                          </a:solidFill>
                          <a:latin typeface="Roboto"/>
                          <a:ea typeface="Roboto"/>
                        </a:rPr>
                        <a:t>FOSS source code </a:t>
                      </a:r>
                      <a:endParaRPr b="0" lang="en-US" sz="1600" spc="-1" strike="noStrike">
                        <a:latin typeface="Arial"/>
                      </a:endParaRPr>
                    </a:p>
                    <a:p>
                      <a:pPr marL="285840" indent="-285480">
                        <a:lnSpc>
                          <a:spcPct val="100000"/>
                        </a:lnSpc>
                        <a:buClr>
                          <a:srgbClr val="292934"/>
                        </a:buClr>
                        <a:buFont typeface="Arial"/>
                        <a:buChar char="•"/>
                      </a:pPr>
                      <a:r>
                        <a:rPr b="0" lang="en-US" sz="1600" spc="-1" strike="noStrike">
                          <a:solidFill>
                            <a:srgbClr val="292934"/>
                          </a:solidFill>
                          <a:latin typeface="Roboto"/>
                          <a:ea typeface="Roboto"/>
                        </a:rPr>
                        <a:t>Copyright notices</a:t>
                      </a:r>
                      <a:endParaRPr b="0" lang="en-US" sz="1600" spc="-1" strike="noStrike">
                        <a:latin typeface="Arial"/>
                      </a:endParaRPr>
                    </a:p>
                    <a:p>
                      <a:pPr>
                        <a:lnSpc>
                          <a:spcPct val="100000"/>
                        </a:lnSpc>
                      </a:pPr>
                      <a:r>
                        <a:rPr b="0" lang="en-US" sz="1600" spc="-1" strike="noStrike">
                          <a:solidFill>
                            <a:srgbClr val="292934"/>
                          </a:solidFill>
                          <a:latin typeface="Roboto"/>
                          <a:ea typeface="Roboto"/>
                        </a:rPr>
                        <a:t>Automated source code scanning tools may be used for this purpose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avoided by: </a:t>
                      </a:r>
                      <a:endParaRPr b="0" lang="en-US" sz="1600" spc="-1" strike="noStrike">
                        <a:latin typeface="Arial"/>
                      </a:endParaRPr>
                    </a:p>
                    <a:p>
                      <a:pPr marL="343080" indent="-342720">
                        <a:lnSpc>
                          <a:spcPct val="100000"/>
                        </a:lnSpc>
                        <a:buClr>
                          <a:srgbClr val="292934"/>
                        </a:buClr>
                        <a:buFont typeface="Arial"/>
                        <a:buChar char="•"/>
                      </a:pPr>
                      <a:r>
                        <a:rPr b="0" lang="en-US" sz="1600" spc="-1" strike="noStrike">
                          <a:solidFill>
                            <a:srgbClr val="292934"/>
                          </a:solidFill>
                          <a:latin typeface="Roboto"/>
                          <a:ea typeface="Roboto"/>
                        </a:rPr>
                        <a:t>Offering training to engineering staff about compliance issues, the different types of FOSS licenses and the implications of including FOSS in proprietary source code </a:t>
                      </a:r>
                      <a:endParaRPr b="0" lang="en-US" sz="1600" spc="-1" strike="noStrike">
                        <a:latin typeface="Arial"/>
                      </a:endParaRPr>
                    </a:p>
                    <a:p>
                      <a:pPr marL="343080" indent="-342720">
                        <a:lnSpc>
                          <a:spcPct val="100000"/>
                        </a:lnSpc>
                        <a:buClr>
                          <a:srgbClr val="292934"/>
                        </a:buClr>
                        <a:buFont typeface="Arial"/>
                        <a:buChar char="•"/>
                      </a:pPr>
                      <a:r>
                        <a:rPr b="0" lang="en-US" sz="1600" spc="-1" strike="noStrike">
                          <a:solidFill>
                            <a:srgbClr val="292934"/>
                          </a:solidFill>
                          <a:latin typeface="Roboto"/>
                          <a:ea typeface="Roboto"/>
                        </a:rPr>
                        <a:t>Conducting regular source code scans or audits for all the source code in the build environment. </a:t>
                      </a:r>
                      <a:endParaRPr b="0" lang="en-US" sz="1600" spc="-1" strike="noStrike">
                        <a:latin typeface="Arial"/>
                      </a:endParaRPr>
                    </a:p>
                    <a:p>
                      <a:pPr marL="343080" indent="-342720">
                        <a:lnSpc>
                          <a:spcPct val="100000"/>
                        </a:lnSpc>
                      </a:pPr>
                      <a:endParaRPr b="0" lang="en-US" sz="1600" spc="-1" strike="noStrike">
                        <a:latin typeface="Arial"/>
                      </a:endParaRPr>
                    </a:p>
                    <a:p>
                      <a:pPr marL="343080" indent="-342720">
                        <a:lnSpc>
                          <a:spcPct val="100000"/>
                        </a:lnSpc>
                      </a:pP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Intellectual Property Pitfalls</a:t>
            </a:r>
            <a:endParaRPr b="0" lang="en-US" sz="4000" spc="-1" strike="noStrike">
              <a:solidFill>
                <a:srgbClr val="000000"/>
              </a:solidFill>
              <a:latin typeface="Arial"/>
            </a:endParaRPr>
          </a:p>
        </p:txBody>
      </p:sp>
      <p:graphicFrame>
        <p:nvGraphicFramePr>
          <p:cNvPr id="715" name="Table 2"/>
          <p:cNvGraphicFramePr/>
          <p:nvPr/>
        </p:nvGraphicFramePr>
        <p:xfrm>
          <a:off x="753480" y="1479600"/>
          <a:ext cx="10666800" cy="5181120"/>
        </p:xfrm>
        <a:graphic>
          <a:graphicData uri="http://schemas.openxmlformats.org/drawingml/2006/table">
            <a:tbl>
              <a:tblPr/>
              <a:tblGrid>
                <a:gridCol w="3642120"/>
                <a:gridCol w="3512520"/>
                <a:gridCol w="3512520"/>
              </a:tblGrid>
              <a:tr h="379080">
                <a:tc>
                  <a:txBody>
                    <a:bodyPr lIns="90000" rIns="90000" tIns="46800" bIns="46800"/>
                    <a:p>
                      <a:pPr marL="343080" indent="-342720" algn="ctr">
                        <a:lnSpc>
                          <a:spcPct val="100000"/>
                        </a:lnSpc>
                      </a:pPr>
                      <a:r>
                        <a:rPr b="1" lang="en-US" sz="1600" spc="-1" strike="noStrike">
                          <a:solidFill>
                            <a:srgbClr val="292934"/>
                          </a:solidFill>
                          <a:latin typeface="Roboto"/>
                          <a:ea typeface="Roboto"/>
                        </a:rPr>
                        <a:t>Type &amp; Description</a:t>
                      </a:r>
                      <a:endParaRPr b="0" lang="en-US" sz="16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600" spc="-1" strike="noStrike">
                          <a:solidFill>
                            <a:srgbClr val="292934"/>
                          </a:solidFill>
                          <a:latin typeface="Roboto"/>
                          <a:ea typeface="Roboto"/>
                        </a:rPr>
                        <a:t> </a:t>
                      </a:r>
                      <a:r>
                        <a:rPr b="1" lang="en-US" sz="1600" spc="-1" strike="noStrike">
                          <a:solidFill>
                            <a:srgbClr val="292934"/>
                          </a:solidFill>
                          <a:latin typeface="Roboto"/>
                          <a:ea typeface="Roboto"/>
                        </a:rPr>
                        <a:t>Discovery</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gn="ctr">
                        <a:lnSpc>
                          <a:spcPct val="100000"/>
                        </a:lnSpc>
                      </a:pPr>
                      <a:r>
                        <a:rPr b="1" lang="en-US" sz="1600" spc="-1" strike="noStrike">
                          <a:solidFill>
                            <a:srgbClr val="292934"/>
                          </a:solidFill>
                          <a:latin typeface="Roboto"/>
                          <a:ea typeface="Roboto"/>
                        </a:rPr>
                        <a:t>Avoidance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079800">
                <a:tc>
                  <a:txBody>
                    <a:bodyPr lIns="90000" rIns="90000" tIns="46800" bIns="46800"/>
                    <a:p>
                      <a:pPr>
                        <a:lnSpc>
                          <a:spcPct val="100000"/>
                        </a:lnSpc>
                      </a:pPr>
                      <a:r>
                        <a:rPr b="1" lang="en-US" sz="1800" spc="-1" strike="noStrike">
                          <a:solidFill>
                            <a:srgbClr val="0070c0"/>
                          </a:solidFill>
                          <a:latin typeface="Roboto"/>
                          <a:ea typeface="Roboto"/>
                        </a:rPr>
                        <a:t>Unplanned linking of copyleft FOSS and proprietary source code: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600" spc="-1" strike="noStrike">
                          <a:solidFill>
                            <a:srgbClr val="292934"/>
                          </a:solidFill>
                          <a:latin typeface="Roboto"/>
                          <a:ea typeface="Roboto"/>
                        </a:rPr>
                        <a:t>This type of failure occurs as </a:t>
                      </a:r>
                      <a:endParaRPr b="0" lang="en-US" sz="1600" spc="-1" strike="noStrike">
                        <a:latin typeface="Arial"/>
                      </a:endParaRPr>
                    </a:p>
                    <a:p>
                      <a:pPr>
                        <a:lnSpc>
                          <a:spcPct val="100000"/>
                        </a:lnSpc>
                      </a:pPr>
                      <a:r>
                        <a:rPr b="0" lang="en-US" sz="1600" spc="-1" strike="noStrike">
                          <a:solidFill>
                            <a:srgbClr val="292934"/>
                          </a:solidFill>
                          <a:latin typeface="Roboto"/>
                          <a:ea typeface="Roboto"/>
                        </a:rPr>
                        <a:t>a result of linking software with conflicting or incompatible licenses. The legal effect of linking is subject to debate in the FOSS community.</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a:lnSpc>
                          <a:spcPct val="100000"/>
                        </a:lnSpc>
                      </a:pPr>
                      <a:r>
                        <a:rPr b="0" lang="en-US" sz="1600" spc="-1" strike="noStrike">
                          <a:solidFill>
                            <a:srgbClr val="292934"/>
                          </a:solidFill>
                          <a:latin typeface="Roboto"/>
                          <a:ea typeface="Roboto"/>
                        </a:rPr>
                        <a:t>discovered using a</a:t>
                      </a:r>
                      <a:endParaRPr b="0" lang="en-US" sz="1600" spc="-1" strike="noStrike">
                        <a:latin typeface="Arial"/>
                      </a:endParaRPr>
                    </a:p>
                    <a:p>
                      <a:pPr>
                        <a:lnSpc>
                          <a:spcPct val="100000"/>
                        </a:lnSpc>
                      </a:pPr>
                      <a:r>
                        <a:rPr b="0" lang="en-US" sz="1600" spc="-1" strike="noStrike">
                          <a:solidFill>
                            <a:srgbClr val="292934"/>
                          </a:solidFill>
                          <a:latin typeface="Roboto"/>
                          <a:ea typeface="Roboto"/>
                        </a:rPr>
                        <a:t>dependency tracking tool </a:t>
                      </a:r>
                      <a:endParaRPr b="0" lang="en-US" sz="1600" spc="-1" strike="noStrike">
                        <a:latin typeface="Arial"/>
                      </a:endParaRPr>
                    </a:p>
                    <a:p>
                      <a:pPr>
                        <a:lnSpc>
                          <a:spcPct val="100000"/>
                        </a:lnSpc>
                      </a:pPr>
                      <a:r>
                        <a:rPr b="0" lang="en-US" sz="1600" spc="-1" strike="noStrike">
                          <a:solidFill>
                            <a:srgbClr val="292934"/>
                          </a:solidFill>
                          <a:latin typeface="Roboto"/>
                          <a:ea typeface="Roboto"/>
                        </a:rPr>
                        <a:t>that shows any linking between</a:t>
                      </a:r>
                      <a:endParaRPr b="0" lang="en-US" sz="1600" spc="-1" strike="noStrike">
                        <a:latin typeface="Arial"/>
                      </a:endParaRPr>
                    </a:p>
                    <a:p>
                      <a:pPr>
                        <a:lnSpc>
                          <a:spcPct val="100000"/>
                        </a:lnSpc>
                      </a:pPr>
                      <a:r>
                        <a:rPr b="0" lang="en-US" sz="1600" spc="-1" strike="noStrike">
                          <a:solidFill>
                            <a:srgbClr val="292934"/>
                          </a:solidFill>
                          <a:latin typeface="Roboto"/>
                          <a:ea typeface="Roboto"/>
                        </a:rPr>
                        <a:t>different software</a:t>
                      </a:r>
                      <a:endParaRPr b="0" lang="en-US" sz="1600" spc="-1" strike="noStrike">
                        <a:latin typeface="Arial"/>
                      </a:endParaRPr>
                    </a:p>
                    <a:p>
                      <a:pPr>
                        <a:lnSpc>
                          <a:spcPct val="100000"/>
                        </a:lnSpc>
                      </a:pPr>
                      <a:r>
                        <a:rPr b="0" lang="en-US" sz="1600" spc="-1" strike="noStrike">
                          <a:solidFill>
                            <a:srgbClr val="292934"/>
                          </a:solidFill>
                          <a:latin typeface="Roboto"/>
                          <a:ea typeface="Roboto"/>
                        </a:rPr>
                        <a:t>components.</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a:t>
                      </a:r>
                      <a:endParaRPr b="0" lang="en-US" sz="1600" spc="-1" strike="noStrike">
                        <a:latin typeface="Arial"/>
                      </a:endParaRPr>
                    </a:p>
                    <a:p>
                      <a:pPr marL="533520" indent="-533160">
                        <a:lnSpc>
                          <a:spcPct val="100000"/>
                        </a:lnSpc>
                      </a:pPr>
                      <a:r>
                        <a:rPr b="0" lang="en-US" sz="1600" spc="-1" strike="noStrike">
                          <a:solidFill>
                            <a:srgbClr val="292934"/>
                          </a:solidFill>
                          <a:latin typeface="Roboto"/>
                          <a:ea typeface="Roboto"/>
                        </a:rPr>
                        <a:t>avoided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Continuously running the dependency tracking tool over your build environment</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722600">
                <a:tc>
                  <a:txBody>
                    <a:bodyPr lIns="90000" rIns="90000" tIns="46800" bIns="46800"/>
                    <a:p>
                      <a:pPr>
                        <a:lnSpc>
                          <a:spcPct val="100000"/>
                        </a:lnSpc>
                      </a:pPr>
                      <a:r>
                        <a:rPr b="1" lang="en-US" sz="1800" spc="-1" strike="noStrike">
                          <a:solidFill>
                            <a:srgbClr val="0070c0"/>
                          </a:solidFill>
                          <a:latin typeface="Roboto"/>
                          <a:ea typeface="Roboto"/>
                        </a:rPr>
                        <a:t>Inclusion of proprietary </a:t>
                      </a:r>
                      <a:endParaRPr b="0" lang="en-US" sz="1800" spc="-1" strike="noStrike">
                        <a:latin typeface="Arial"/>
                      </a:endParaRPr>
                    </a:p>
                    <a:p>
                      <a:pPr>
                        <a:lnSpc>
                          <a:spcPct val="100000"/>
                        </a:lnSpc>
                      </a:pPr>
                      <a:r>
                        <a:rPr b="1" lang="en-US" sz="1800" spc="-1" strike="noStrike">
                          <a:solidFill>
                            <a:srgbClr val="0070c0"/>
                          </a:solidFill>
                          <a:latin typeface="Roboto"/>
                          <a:ea typeface="Roboto"/>
                        </a:rPr>
                        <a:t>code into copyleft FOSS through </a:t>
                      </a:r>
                      <a:endParaRPr b="0" lang="en-US" sz="1800" spc="-1" strike="noStrike">
                        <a:latin typeface="Arial"/>
                      </a:endParaRPr>
                    </a:p>
                    <a:p>
                      <a:pPr>
                        <a:lnSpc>
                          <a:spcPct val="100000"/>
                        </a:lnSpc>
                      </a:pPr>
                      <a:r>
                        <a:rPr b="1" lang="en-US" sz="1800" spc="-1" strike="noStrike">
                          <a:solidFill>
                            <a:srgbClr val="0070c0"/>
                          </a:solidFill>
                          <a:latin typeface="Roboto"/>
                          <a:ea typeface="Roboto"/>
                        </a:rPr>
                        <a:t>source code modifications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a:t>
                      </a:r>
                      <a:endParaRPr b="0" lang="en-US" sz="1600" spc="-1" strike="noStrike">
                        <a:latin typeface="Arial"/>
                      </a:endParaRPr>
                    </a:p>
                    <a:p>
                      <a:pPr>
                        <a:lnSpc>
                          <a:spcPct val="100000"/>
                        </a:lnSpc>
                      </a:pPr>
                      <a:r>
                        <a:rPr b="0" lang="en-US" sz="1600" spc="-1" strike="noStrike">
                          <a:solidFill>
                            <a:srgbClr val="292934"/>
                          </a:solidFill>
                          <a:latin typeface="Roboto"/>
                          <a:ea typeface="Roboto"/>
                        </a:rPr>
                        <a:t>discovered using the audits or scans to identify and analyze the source code you introduced to the FOSS component.</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failures can be</a:t>
                      </a:r>
                      <a:endParaRPr b="0" lang="en-US" sz="1600" spc="-1" strike="noStrike">
                        <a:latin typeface="Arial"/>
                      </a:endParaRPr>
                    </a:p>
                    <a:p>
                      <a:pPr marL="533520" indent="-533160">
                        <a:lnSpc>
                          <a:spcPct val="100000"/>
                        </a:lnSpc>
                      </a:pPr>
                      <a:r>
                        <a:rPr b="0" lang="en-US" sz="1600" spc="-1" strike="noStrike">
                          <a:solidFill>
                            <a:srgbClr val="292934"/>
                          </a:solidFill>
                          <a:latin typeface="Roboto"/>
                          <a:ea typeface="Roboto"/>
                        </a:rPr>
                        <a:t>avoided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Offering training to engineering staff</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Conducting regular code audits</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716" name="Table 1"/>
          <p:cNvGraphicFramePr/>
          <p:nvPr/>
        </p:nvGraphicFramePr>
        <p:xfrm>
          <a:off x="903960" y="1550880"/>
          <a:ext cx="10317600" cy="5647320"/>
        </p:xfrm>
        <a:graphic>
          <a:graphicData uri="http://schemas.openxmlformats.org/drawingml/2006/table">
            <a:tbl>
              <a:tblPr/>
              <a:tblGrid>
                <a:gridCol w="3762720"/>
                <a:gridCol w="6555240"/>
              </a:tblGrid>
              <a:tr h="379080">
                <a:tc>
                  <a:txBody>
                    <a:bodyPr lIns="90000" rIns="90000" tIns="46800" bIns="46800"/>
                    <a:p>
                      <a:pPr marL="343080" indent="-342720" algn="ctr">
                        <a:lnSpc>
                          <a:spcPct val="100000"/>
                        </a:lnSpc>
                      </a:pPr>
                      <a:r>
                        <a:rPr b="1" lang="en-US" sz="1600" spc="-1" strike="noStrike">
                          <a:solidFill>
                            <a:srgbClr val="292934"/>
                          </a:solidFill>
                          <a:latin typeface="Roboto"/>
                          <a:ea typeface="Roboto"/>
                        </a:rPr>
                        <a:t>Type &amp; Description </a:t>
                      </a:r>
                      <a:endParaRPr b="0" lang="en-US" sz="16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600" spc="-1" strike="noStrike">
                          <a:solidFill>
                            <a:srgbClr val="292934"/>
                          </a:solidFill>
                          <a:latin typeface="Roboto"/>
                          <a:ea typeface="Roboto"/>
                        </a:rPr>
                        <a:t>Avoidance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009520">
                <a:tc>
                  <a:txBody>
                    <a:bodyPr lIns="90000" rIns="90000" tIns="46800" bIns="46800"/>
                    <a:p>
                      <a:pPr>
                        <a:lnSpc>
                          <a:spcPct val="100000"/>
                        </a:lnSpc>
                      </a:pPr>
                      <a:r>
                        <a:rPr b="1" lang="en-US" sz="1800" spc="-1" strike="noStrike">
                          <a:solidFill>
                            <a:srgbClr val="0070c0"/>
                          </a:solidFill>
                          <a:latin typeface="Roboto"/>
                          <a:ea typeface="Roboto"/>
                        </a:rPr>
                        <a:t>Failure to Provide Accompanying Source Code/appropriate license, attribution or notice information </a:t>
                      </a:r>
                      <a:endParaRPr b="0" lang="en-US" sz="1800" spc="-1" strike="noStrike">
                        <a:latin typeface="Arial"/>
                      </a:endParaRPr>
                    </a:p>
                    <a:p>
                      <a:pPr>
                        <a:lnSpc>
                          <a:spcPct val="100000"/>
                        </a:lnSpc>
                      </a:pP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03800">
                <a:tc>
                  <a:txBody>
                    <a:bodyPr lIns="90000" rIns="90000" tIns="46800" bIns="46800"/>
                    <a:p>
                      <a:pPr>
                        <a:lnSpc>
                          <a:spcPct val="100000"/>
                        </a:lnSpc>
                      </a:pPr>
                      <a:r>
                        <a:rPr b="1" lang="en-US" sz="1800" spc="-1" strike="noStrike">
                          <a:solidFill>
                            <a:srgbClr val="0070c0"/>
                          </a:solidFill>
                          <a:latin typeface="Roboto"/>
                          <a:ea typeface="Roboto"/>
                        </a:rPr>
                        <a:t>Providing the Incorrect Version of Accompanying Source Code</a:t>
                      </a:r>
                      <a:endParaRPr b="0" lang="en-US" sz="1800" spc="-1" strike="noStrike">
                        <a:latin typeface="Arial"/>
                      </a:endParaRPr>
                    </a:p>
                    <a:p>
                      <a:pPr>
                        <a:lnSpc>
                          <a:spcPct val="100000"/>
                        </a:lnSpc>
                      </a:pP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nSpc>
                          <a:spcPct val="100000"/>
                        </a:lnSpc>
                      </a:pPr>
                      <a:r>
                        <a:rPr b="0" lang="en-US" sz="1600" spc="-1" strike="noStrike">
                          <a:solidFill>
                            <a:srgbClr val="292934"/>
                          </a:solidFill>
                          <a:latin typeface="Roboto"/>
                          <a:ea typeface="Roboto"/>
                        </a:rPr>
                        <a:t>This type of failure can be avoided by adding a verification </a:t>
                      </a:r>
                      <a:endParaRPr b="0" lang="en-US" sz="1600" spc="-1" strike="noStrike">
                        <a:latin typeface="Arial"/>
                      </a:endParaRPr>
                    </a:p>
                    <a:p>
                      <a:pPr>
                        <a:lnSpc>
                          <a:spcPct val="100000"/>
                        </a:lnSpc>
                      </a:pPr>
                      <a:r>
                        <a:rPr b="0" lang="en-US" sz="1600" spc="-1" strike="noStrike">
                          <a:solidFill>
                            <a:srgbClr val="292934"/>
                          </a:solidFill>
                          <a:latin typeface="Roboto"/>
                          <a:ea typeface="Roboto"/>
                        </a:rPr>
                        <a:t>step into the compliance process to ensure that the accompanying source code for the binary version is being published.</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55280">
                <a:tc>
                  <a:txBody>
                    <a:bodyPr lIns="90000" rIns="90000" tIns="46800" bIns="46800"/>
                    <a:p>
                      <a:pPr>
                        <a:lnSpc>
                          <a:spcPct val="100000"/>
                        </a:lnSpc>
                      </a:pPr>
                      <a:r>
                        <a:rPr b="1" lang="en-US" sz="1800" spc="-1" strike="noStrike">
                          <a:solidFill>
                            <a:srgbClr val="0070c0"/>
                          </a:solidFill>
                          <a:latin typeface="Roboto"/>
                          <a:ea typeface="Roboto"/>
                        </a:rPr>
                        <a:t>Failure to Provide Accompanying Source Code for FOSS Component Modifications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avoided by adding a verification </a:t>
                      </a:r>
                      <a:endParaRPr b="0" lang="en-US" sz="1600" spc="-1" strike="noStrike">
                        <a:latin typeface="Arial"/>
                      </a:endParaRPr>
                    </a:p>
                    <a:p>
                      <a:pPr>
                        <a:lnSpc>
                          <a:spcPct val="100000"/>
                        </a:lnSpc>
                      </a:pPr>
                      <a:r>
                        <a:rPr b="0" lang="en-US" sz="1600" spc="-1" strike="noStrike">
                          <a:solidFill>
                            <a:srgbClr val="292934"/>
                          </a:solidFill>
                          <a:latin typeface="Roboto"/>
                          <a:ea typeface="Roboto"/>
                        </a:rPr>
                        <a:t>step into the compliance process to ensure that source code for modifications are published, rather than only the original source code for the FOSS component</a:t>
                      </a:r>
                      <a:endParaRPr b="0" lang="en-US" sz="1600" spc="-1" strike="noStrike">
                        <a:latin typeface="Arial"/>
                      </a:endParaRPr>
                    </a:p>
                    <a:p>
                      <a:pPr>
                        <a:lnSpc>
                          <a:spcPct val="100000"/>
                        </a:lnSpc>
                      </a:pPr>
                      <a:r>
                        <a:rPr b="0" lang="en-US" sz="2800" spc="-1" strike="noStrike">
                          <a:solidFill>
                            <a:srgbClr val="292934"/>
                          </a:solidFill>
                          <a:latin typeface="Roboto"/>
                          <a:ea typeface="Roboto"/>
                        </a:rPr>
                        <a:t> </a:t>
                      </a:r>
                      <a:endParaRPr b="0" lang="en-US"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
        <p:nvSpPr>
          <p:cNvPr id="717" name="TextShape 2"/>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 Compliance Pitfalls</a:t>
            </a:r>
            <a:endParaRPr b="0" lang="en-US" sz="4000" spc="-1" strike="noStrike">
              <a:solidFill>
                <a:srgbClr val="000000"/>
              </a:solidFill>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License Compliance Pitfalls</a:t>
            </a:r>
            <a:endParaRPr b="0" lang="en-US" sz="4000" spc="-1" strike="noStrike">
              <a:solidFill>
                <a:srgbClr val="000000"/>
              </a:solidFill>
              <a:latin typeface="Arial"/>
            </a:endParaRPr>
          </a:p>
        </p:txBody>
      </p:sp>
      <p:graphicFrame>
        <p:nvGraphicFramePr>
          <p:cNvPr id="719" name="Table 2"/>
          <p:cNvGraphicFramePr/>
          <p:nvPr/>
        </p:nvGraphicFramePr>
        <p:xfrm>
          <a:off x="784080" y="1516320"/>
          <a:ext cx="10517040" cy="4574160"/>
        </p:xfrm>
        <a:graphic>
          <a:graphicData uri="http://schemas.openxmlformats.org/drawingml/2006/table">
            <a:tbl>
              <a:tblPr/>
              <a:tblGrid>
                <a:gridCol w="3835440"/>
                <a:gridCol w="6681960"/>
              </a:tblGrid>
              <a:tr h="480600">
                <a:tc>
                  <a:txBody>
                    <a:bodyPr lIns="90000" rIns="90000" tIns="46800" bIns="46800"/>
                    <a:p>
                      <a:pPr marL="343080" indent="-342720" algn="ctr">
                        <a:lnSpc>
                          <a:spcPct val="100000"/>
                        </a:lnSpc>
                      </a:pPr>
                      <a:r>
                        <a:rPr b="1" lang="en-US" sz="1600" spc="-1" strike="noStrike">
                          <a:solidFill>
                            <a:srgbClr val="292934"/>
                          </a:solidFill>
                          <a:latin typeface="Roboto"/>
                          <a:ea typeface="Roboto"/>
                        </a:rPr>
                        <a:t>Type &amp; Description </a:t>
                      </a:r>
                      <a:endParaRPr b="0" lang="en-US" sz="16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gn="ctr">
                        <a:lnSpc>
                          <a:spcPct val="100000"/>
                        </a:lnSpc>
                      </a:pPr>
                      <a:r>
                        <a:rPr b="1" lang="en-US" sz="1600" spc="-1" strike="noStrike">
                          <a:solidFill>
                            <a:srgbClr val="292934"/>
                          </a:solidFill>
                          <a:latin typeface="Roboto"/>
                          <a:ea typeface="Roboto"/>
                        </a:rPr>
                        <a:t>Avoidance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093920">
                <a:tc>
                  <a:txBody>
                    <a:bodyPr lIns="90000" rIns="90000" tIns="46800" bIns="46800"/>
                    <a:p>
                      <a:pPr>
                        <a:lnSpc>
                          <a:spcPct val="100000"/>
                        </a:lnSpc>
                      </a:pPr>
                      <a:r>
                        <a:rPr b="1" lang="en-US" sz="1800" spc="-1" strike="noStrike">
                          <a:solidFill>
                            <a:srgbClr val="0070c0"/>
                          </a:solidFill>
                          <a:latin typeface="Roboto"/>
                          <a:ea typeface="Roboto"/>
                        </a:rPr>
                        <a:t>Failure to mark FOSS </a:t>
                      </a:r>
                      <a:endParaRPr b="0" lang="en-US" sz="1800" spc="-1" strike="noStrike">
                        <a:latin typeface="Arial"/>
                      </a:endParaRPr>
                    </a:p>
                    <a:p>
                      <a:pPr>
                        <a:lnSpc>
                          <a:spcPct val="100000"/>
                        </a:lnSpc>
                      </a:pPr>
                      <a:r>
                        <a:rPr b="1" lang="en-US" sz="1800" spc="-1" strike="noStrike">
                          <a:solidFill>
                            <a:srgbClr val="0070c0"/>
                          </a:solidFill>
                          <a:latin typeface="Roboto"/>
                          <a:ea typeface="Roboto"/>
                        </a:rPr>
                        <a:t>Source Code </a:t>
                      </a:r>
                      <a:endParaRPr b="0" lang="en-US" sz="1800" spc="-1" strike="noStrike">
                        <a:latin typeface="Arial"/>
                      </a:endParaRPr>
                    </a:p>
                    <a:p>
                      <a:pPr>
                        <a:lnSpc>
                          <a:spcPct val="100000"/>
                        </a:lnSpc>
                      </a:pPr>
                      <a:r>
                        <a:rPr b="1" lang="en-US" sz="1800" spc="-1" strike="noStrike">
                          <a:solidFill>
                            <a:srgbClr val="0070c0"/>
                          </a:solidFill>
                          <a:latin typeface="Roboto"/>
                          <a:ea typeface="Roboto"/>
                        </a:rPr>
                        <a:t>Modifications: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600" spc="-1" strike="noStrike">
                          <a:solidFill>
                            <a:srgbClr val="292934"/>
                          </a:solidFill>
                          <a:latin typeface="Roboto"/>
                          <a:ea typeface="Roboto"/>
                        </a:rPr>
                        <a:t>Failure to mark FOSS source</a:t>
                      </a:r>
                      <a:endParaRPr b="0" lang="en-US" sz="1600" spc="-1" strike="noStrike">
                        <a:latin typeface="Arial"/>
                      </a:endParaRPr>
                    </a:p>
                    <a:p>
                      <a:pPr>
                        <a:lnSpc>
                          <a:spcPct val="100000"/>
                        </a:lnSpc>
                      </a:pPr>
                      <a:r>
                        <a:rPr b="0" lang="en-US" sz="1600" spc="-1" strike="noStrike">
                          <a:solidFill>
                            <a:srgbClr val="292934"/>
                          </a:solidFill>
                          <a:latin typeface="Roboto"/>
                          <a:ea typeface="Roboto"/>
                        </a:rPr>
                        <a:t>code that has been changed </a:t>
                      </a:r>
                      <a:endParaRPr b="0" lang="en-US" sz="1600" spc="-1" strike="noStrike">
                        <a:latin typeface="Arial"/>
                      </a:endParaRPr>
                    </a:p>
                    <a:p>
                      <a:pPr>
                        <a:lnSpc>
                          <a:spcPct val="100000"/>
                        </a:lnSpc>
                      </a:pPr>
                      <a:r>
                        <a:rPr b="0" lang="en-US" sz="1600" spc="-1" strike="noStrike">
                          <a:solidFill>
                            <a:srgbClr val="292934"/>
                          </a:solidFill>
                          <a:latin typeface="Roboto"/>
                          <a:ea typeface="Roboto"/>
                        </a:rPr>
                        <a:t>as required by the FOSS license (or providing information about modifications which has an insufficient level of detail or clarity to satisfy the license)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avoided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Adding source code modification marking as a verification step before releasing the source code </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Compliance Process Failures</a:t>
            </a:r>
            <a:endParaRPr b="0" lang="en-US" sz="4000" spc="-1" strike="noStrike">
              <a:solidFill>
                <a:srgbClr val="000000"/>
              </a:solidFill>
              <a:latin typeface="Arial"/>
            </a:endParaRPr>
          </a:p>
        </p:txBody>
      </p:sp>
      <p:graphicFrame>
        <p:nvGraphicFramePr>
          <p:cNvPr id="721" name="Table 2"/>
          <p:cNvGraphicFramePr/>
          <p:nvPr/>
        </p:nvGraphicFramePr>
        <p:xfrm>
          <a:off x="775080" y="1411920"/>
          <a:ext cx="10482480" cy="5217840"/>
        </p:xfrm>
        <a:graphic>
          <a:graphicData uri="http://schemas.openxmlformats.org/drawingml/2006/table">
            <a:tbl>
              <a:tblPr/>
              <a:tblGrid>
                <a:gridCol w="2690280"/>
                <a:gridCol w="3989160"/>
                <a:gridCol w="3803400"/>
              </a:tblGrid>
              <a:tr h="415800">
                <a:tc>
                  <a:txBody>
                    <a:bodyPr lIns="90000" rIns="90000" tIns="46800" bIns="46800"/>
                    <a:p>
                      <a:pPr marL="343080" indent="-342720" algn="ctr">
                        <a:lnSpc>
                          <a:spcPct val="100000"/>
                        </a:lnSpc>
                      </a:pPr>
                      <a:r>
                        <a:rPr b="1" lang="en-US" sz="1800" spc="-1" strike="noStrike">
                          <a:solidFill>
                            <a:srgbClr val="292934"/>
                          </a:solidFill>
                          <a:latin typeface="Roboto"/>
                          <a:ea typeface="Roboto"/>
                        </a:rPr>
                        <a:t>Description</a:t>
                      </a:r>
                      <a:endParaRPr b="0" lang="en-US" sz="18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800" spc="-1" strike="noStrike">
                          <a:solidFill>
                            <a:srgbClr val="292934"/>
                          </a:solidFill>
                          <a:latin typeface="Roboto"/>
                          <a:ea typeface="Roboto"/>
                        </a:rPr>
                        <a:t>Avoidance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gn="ctr">
                        <a:lnSpc>
                          <a:spcPct val="100000"/>
                        </a:lnSpc>
                      </a:pPr>
                      <a:r>
                        <a:rPr b="1" lang="en-US" sz="1800" spc="-1" strike="noStrike">
                          <a:solidFill>
                            <a:srgbClr val="292934"/>
                          </a:solidFill>
                          <a:latin typeface="Roboto"/>
                          <a:ea typeface="Roboto"/>
                        </a:rPr>
                        <a:t>Prevention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808360">
                <a:tc>
                  <a:txBody>
                    <a:bodyPr lIns="90000" rIns="90000" tIns="46800" bIns="46800"/>
                    <a:p>
                      <a:pPr>
                        <a:lnSpc>
                          <a:spcPct val="100000"/>
                        </a:lnSpc>
                      </a:pPr>
                      <a:r>
                        <a:rPr b="1" lang="en-US" sz="1800" spc="-1" strike="noStrike">
                          <a:solidFill>
                            <a:srgbClr val="0070c0"/>
                          </a:solidFill>
                          <a:latin typeface="Roboto"/>
                          <a:ea typeface="Roboto"/>
                        </a:rPr>
                        <a:t>Failure by developers to seek approval</a:t>
                      </a:r>
                      <a:endParaRPr b="0" lang="en-US" sz="1800" spc="-1" strike="noStrike">
                        <a:latin typeface="Arial"/>
                      </a:endParaRPr>
                    </a:p>
                    <a:p>
                      <a:pPr>
                        <a:lnSpc>
                          <a:spcPct val="100000"/>
                        </a:lnSpc>
                      </a:pPr>
                      <a:r>
                        <a:rPr b="1" lang="en-US" sz="1800" spc="-1" strike="noStrike">
                          <a:solidFill>
                            <a:srgbClr val="0070c0"/>
                          </a:solidFill>
                          <a:latin typeface="Roboto"/>
                          <a:ea typeface="Roboto"/>
                        </a:rPr>
                        <a:t>to use FOSS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avoided by offering training to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Engineering staff on the </a:t>
                      </a:r>
                      <a:endParaRPr b="0" lang="en-US" sz="1600" spc="-1" strike="noStrike">
                        <a:latin typeface="Arial"/>
                      </a:endParaRPr>
                    </a:p>
                    <a:p>
                      <a:pPr marL="343080" indent="-342720">
                        <a:lnSpc>
                          <a:spcPct val="100000"/>
                        </a:lnSpc>
                      </a:pPr>
                      <a:r>
                        <a:rPr b="0" lang="en-US" sz="1600" spc="-1" strike="noStrike">
                          <a:solidFill>
                            <a:srgbClr val="000000"/>
                          </a:solidFill>
                          <a:latin typeface="Roboto"/>
                          <a:ea typeface="Roboto"/>
                        </a:rPr>
                        <a:t>company’s </a:t>
                      </a:r>
                      <a:r>
                        <a:rPr b="0" lang="en-US" sz="1600" spc="-1" strike="noStrike">
                          <a:solidFill>
                            <a:srgbClr val="292934"/>
                          </a:solidFill>
                          <a:latin typeface="Roboto"/>
                          <a:ea typeface="Roboto"/>
                        </a:rPr>
                        <a:t>FOSS policies and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processes.</a:t>
                      </a:r>
                      <a:endParaRPr b="0" lang="en-US" sz="1600" spc="-1" strike="noStrike">
                        <a:latin typeface="Arial"/>
                      </a:endParaRPr>
                    </a:p>
                    <a:p>
                      <a:pPr marL="343080" indent="-342720">
                        <a:lnSpc>
                          <a:spcPct val="100000"/>
                        </a:lnSpc>
                      </a:pPr>
                      <a:endParaRPr b="0" lang="en-US" sz="1600" spc="-1" strike="noStrike">
                        <a:latin typeface="Arial"/>
                      </a:endParaRPr>
                    </a:p>
                    <a:p>
                      <a:pPr marL="343080" indent="-342720">
                        <a:lnSpc>
                          <a:spcPct val="100000"/>
                        </a:lnSpc>
                      </a:pP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533520" indent="-533160">
                        <a:lnSpc>
                          <a:spcPct val="100000"/>
                        </a:lnSpc>
                      </a:pPr>
                      <a:r>
                        <a:rPr b="0" lang="en-US" sz="1600" spc="-1" strike="noStrike">
                          <a:solidFill>
                            <a:srgbClr val="292934"/>
                          </a:solidFill>
                          <a:latin typeface="Roboto"/>
                          <a:ea typeface="Roboto"/>
                        </a:rPr>
                        <a:t>prevented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Conducting periodic full scan for the software platform to detect any “undeclared” FOSS usage</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Offering training to engineering staff on the company's FOSS policies and processes</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Including compliance in the employees performance review</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994040">
                <a:tc>
                  <a:txBody>
                    <a:bodyPr lIns="90000" rIns="90000" tIns="46800" bIns="46800"/>
                    <a:p>
                      <a:pPr>
                        <a:lnSpc>
                          <a:spcPct val="100000"/>
                        </a:lnSpc>
                      </a:pPr>
                      <a:r>
                        <a:rPr b="1" lang="en-US" sz="1800" spc="-1" strike="noStrike">
                          <a:solidFill>
                            <a:srgbClr val="0070c0"/>
                          </a:solidFill>
                          <a:latin typeface="Roboto"/>
                          <a:ea typeface="Roboto"/>
                        </a:rPr>
                        <a:t>Failure to take the </a:t>
                      </a:r>
                      <a:endParaRPr b="0" lang="en-US" sz="1800" spc="-1" strike="noStrike">
                        <a:latin typeface="Arial"/>
                      </a:endParaRPr>
                    </a:p>
                    <a:p>
                      <a:pPr>
                        <a:lnSpc>
                          <a:spcPct val="100000"/>
                        </a:lnSpc>
                      </a:pPr>
                      <a:r>
                        <a:rPr b="1" lang="en-US" sz="1800" spc="-1" strike="noStrike">
                          <a:solidFill>
                            <a:srgbClr val="0070c0"/>
                          </a:solidFill>
                          <a:latin typeface="Roboto"/>
                          <a:ea typeface="Roboto"/>
                        </a:rPr>
                        <a:t>FOSS training</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avoided by ensuring that the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completion of the FOSS training is</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part of the employee’s</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professional development plan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and it is monitored for completion</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as part of the performance review </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prevented by mandating</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engineering staff to take the</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FOSS training by a specific date </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Compliance Process Failures</a:t>
            </a:r>
            <a:endParaRPr b="0" lang="en-US" sz="4000" spc="-1" strike="noStrike">
              <a:solidFill>
                <a:srgbClr val="000000"/>
              </a:solidFill>
              <a:latin typeface="Arial"/>
            </a:endParaRPr>
          </a:p>
        </p:txBody>
      </p:sp>
      <p:graphicFrame>
        <p:nvGraphicFramePr>
          <p:cNvPr id="723" name="Table 2"/>
          <p:cNvGraphicFramePr/>
          <p:nvPr/>
        </p:nvGraphicFramePr>
        <p:xfrm>
          <a:off x="624240" y="1542240"/>
          <a:ext cx="10934640" cy="5342760"/>
        </p:xfrm>
        <a:graphic>
          <a:graphicData uri="http://schemas.openxmlformats.org/drawingml/2006/table">
            <a:tbl>
              <a:tblPr/>
              <a:tblGrid>
                <a:gridCol w="2728800"/>
                <a:gridCol w="4690080"/>
                <a:gridCol w="3516120"/>
              </a:tblGrid>
              <a:tr h="415800">
                <a:tc>
                  <a:txBody>
                    <a:bodyPr lIns="90000" rIns="90000" tIns="46800" bIns="46800"/>
                    <a:p>
                      <a:pPr marL="343080" indent="-342720" algn="ctr">
                        <a:lnSpc>
                          <a:spcPct val="100000"/>
                        </a:lnSpc>
                      </a:pPr>
                      <a:r>
                        <a:rPr b="1" lang="en-US" sz="1800" spc="-1" strike="noStrike">
                          <a:solidFill>
                            <a:srgbClr val="292934"/>
                          </a:solidFill>
                          <a:latin typeface="Roboto"/>
                          <a:ea typeface="Roboto"/>
                        </a:rPr>
                        <a:t>Description</a:t>
                      </a:r>
                      <a:endParaRPr b="0" lang="en-US" sz="1800" spc="-1" strike="noStrike">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gn="ctr">
                        <a:lnSpc>
                          <a:spcPct val="100000"/>
                        </a:lnSpc>
                      </a:pPr>
                      <a:r>
                        <a:rPr b="1" lang="en-US" sz="1800" spc="-1" strike="noStrike">
                          <a:solidFill>
                            <a:srgbClr val="292934"/>
                          </a:solidFill>
                          <a:latin typeface="Roboto"/>
                          <a:ea typeface="Roboto"/>
                        </a:rPr>
                        <a:t>Avoidance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gn="ctr">
                        <a:lnSpc>
                          <a:spcPct val="100000"/>
                        </a:lnSpc>
                      </a:pPr>
                      <a:r>
                        <a:rPr b="1" lang="en-US" sz="1800" spc="-1" strike="noStrike">
                          <a:solidFill>
                            <a:srgbClr val="292934"/>
                          </a:solidFill>
                          <a:latin typeface="Roboto"/>
                          <a:ea typeface="Roboto"/>
                        </a:rPr>
                        <a:t>Prevention</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lIns="90000" rIns="90000" tIns="46800" bIns="46800"/>
                    <a:p>
                      <a:pPr>
                        <a:lnSpc>
                          <a:spcPct val="100000"/>
                        </a:lnSpc>
                      </a:pPr>
                      <a:r>
                        <a:rPr b="1" lang="en-US" sz="1800" spc="-1" strike="noStrike">
                          <a:solidFill>
                            <a:srgbClr val="0070c0"/>
                          </a:solidFill>
                          <a:latin typeface="Roboto"/>
                          <a:ea typeface="Roboto"/>
                        </a:rPr>
                        <a:t>Failure to audit </a:t>
                      </a:r>
                      <a:endParaRPr b="0" lang="en-US" sz="1800" spc="-1" strike="noStrike">
                        <a:latin typeface="Arial"/>
                      </a:endParaRPr>
                    </a:p>
                    <a:p>
                      <a:pPr>
                        <a:lnSpc>
                          <a:spcPct val="100000"/>
                        </a:lnSpc>
                      </a:pPr>
                      <a:r>
                        <a:rPr b="1" lang="en-US" sz="1800" spc="-1" strike="noStrike">
                          <a:solidFill>
                            <a:srgbClr val="0070c0"/>
                          </a:solidFill>
                          <a:latin typeface="Roboto"/>
                          <a:ea typeface="Roboto"/>
                        </a:rPr>
                        <a:t>the source code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avoided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Conducting periodic source code scans/audits </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Ensuring that auditing is a milestone in the iterative development process </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533520" indent="-53316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533520" indent="-533160">
                        <a:lnSpc>
                          <a:spcPct val="100000"/>
                        </a:lnSpc>
                      </a:pPr>
                      <a:r>
                        <a:rPr b="0" lang="en-US" sz="1600" spc="-1" strike="noStrike">
                          <a:solidFill>
                            <a:srgbClr val="292934"/>
                          </a:solidFill>
                          <a:latin typeface="Roboto"/>
                          <a:ea typeface="Roboto"/>
                        </a:rPr>
                        <a:t>prevented by:</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Providing proper staffing as to not fall behind in schedule</a:t>
                      </a:r>
                      <a:endParaRPr b="0" lang="en-US" sz="1600" spc="-1" strike="noStrike">
                        <a:latin typeface="Arial"/>
                      </a:endParaRPr>
                    </a:p>
                    <a:p>
                      <a:pPr marL="533520" indent="-533160">
                        <a:lnSpc>
                          <a:spcPct val="100000"/>
                        </a:lnSpc>
                        <a:buClr>
                          <a:srgbClr val="292934"/>
                        </a:buClr>
                        <a:buFont typeface="StarSymbol"/>
                        <a:buAutoNum type="arabicPeriod"/>
                      </a:pPr>
                      <a:r>
                        <a:rPr b="0" lang="en-US" sz="1600" spc="-1" strike="noStrike">
                          <a:solidFill>
                            <a:srgbClr val="292934"/>
                          </a:solidFill>
                          <a:latin typeface="Roboto"/>
                          <a:ea typeface="Roboto"/>
                        </a:rPr>
                        <a:t>Enforcing periodic audits </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025000">
                <a:tc>
                  <a:txBody>
                    <a:bodyPr lIns="90000" rIns="90000" tIns="46800" bIns="46800"/>
                    <a:p>
                      <a:pPr>
                        <a:lnSpc>
                          <a:spcPct val="100000"/>
                        </a:lnSpc>
                      </a:pPr>
                      <a:r>
                        <a:rPr b="1" lang="en-US" sz="1800" spc="-1" strike="noStrike">
                          <a:solidFill>
                            <a:srgbClr val="0070c0"/>
                          </a:solidFill>
                          <a:latin typeface="Roboto"/>
                          <a:ea typeface="Roboto"/>
                        </a:rPr>
                        <a:t>Failure to resolve </a:t>
                      </a:r>
                      <a:endParaRPr b="0" lang="en-US" sz="1800" spc="-1" strike="noStrike">
                        <a:latin typeface="Arial"/>
                      </a:endParaRPr>
                    </a:p>
                    <a:p>
                      <a:pPr>
                        <a:lnSpc>
                          <a:spcPct val="100000"/>
                        </a:lnSpc>
                      </a:pPr>
                      <a:r>
                        <a:rPr b="1" lang="en-US" sz="1800" spc="-1" strike="noStrike">
                          <a:solidFill>
                            <a:srgbClr val="0070c0"/>
                          </a:solidFill>
                          <a:latin typeface="Roboto"/>
                          <a:ea typeface="Roboto"/>
                        </a:rPr>
                        <a:t>the audit findings</a:t>
                      </a:r>
                      <a:endParaRPr b="0" lang="en-US" sz="1800" spc="-1" strike="noStrike">
                        <a:latin typeface="Arial"/>
                      </a:endParaRPr>
                    </a:p>
                    <a:p>
                      <a:pPr>
                        <a:lnSpc>
                          <a:spcPct val="100000"/>
                        </a:lnSpc>
                      </a:pPr>
                      <a:r>
                        <a:rPr b="1" lang="en-US" sz="1800" spc="-1" strike="noStrike">
                          <a:solidFill>
                            <a:srgbClr val="0070c0"/>
                          </a:solidFill>
                          <a:latin typeface="Roboto"/>
                          <a:ea typeface="Roboto"/>
                        </a:rPr>
                        <a:t>(analyzing the </a:t>
                      </a:r>
                      <a:endParaRPr b="0" lang="en-US" sz="1800" spc="-1" strike="noStrike">
                        <a:latin typeface="Arial"/>
                      </a:endParaRPr>
                    </a:p>
                    <a:p>
                      <a:pPr>
                        <a:lnSpc>
                          <a:spcPct val="100000"/>
                        </a:lnSpc>
                      </a:pPr>
                      <a:r>
                        <a:rPr b="1" lang="en-US" sz="1800" spc="-1" strike="noStrike">
                          <a:solidFill>
                            <a:srgbClr val="0070c0"/>
                          </a:solidFill>
                          <a:latin typeface="Roboto"/>
                          <a:ea typeface="Roboto"/>
                        </a:rPr>
                        <a:t>"hits" reported</a:t>
                      </a:r>
                      <a:endParaRPr b="0" lang="en-US" sz="1800" spc="-1" strike="noStrike">
                        <a:latin typeface="Arial"/>
                      </a:endParaRPr>
                    </a:p>
                    <a:p>
                      <a:pPr>
                        <a:lnSpc>
                          <a:spcPct val="100000"/>
                        </a:lnSpc>
                      </a:pPr>
                      <a:r>
                        <a:rPr b="1" lang="en-US" sz="1800" spc="-1" strike="noStrike">
                          <a:solidFill>
                            <a:srgbClr val="0070c0"/>
                          </a:solidFill>
                          <a:latin typeface="Roboto"/>
                          <a:ea typeface="Roboto"/>
                        </a:rPr>
                        <a:t>by a scan tool or audit)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avoided by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not allowing a compliance ticket to be</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resolved (i.e. closed) if the audit report </a:t>
                      </a:r>
                      <a:endParaRPr b="0" lang="en-US" sz="1600" spc="-1" strike="noStrike">
                        <a:latin typeface="Arial"/>
                      </a:endParaRPr>
                    </a:p>
                    <a:p>
                      <a:pPr marL="343080" indent="-342720">
                        <a:lnSpc>
                          <a:spcPct val="100000"/>
                        </a:lnSpc>
                      </a:pPr>
                      <a:r>
                        <a:rPr b="0" lang="en-US" sz="1600" spc="-1" strike="noStrike">
                          <a:solidFill>
                            <a:srgbClr val="000000"/>
                          </a:solidFill>
                          <a:latin typeface="Roboto"/>
                          <a:ea typeface="Roboto"/>
                        </a:rPr>
                        <a:t>is </a:t>
                      </a:r>
                      <a:r>
                        <a:rPr b="0" lang="en-US" sz="1600" spc="-1" strike="noStrike">
                          <a:solidFill>
                            <a:srgbClr val="292934"/>
                          </a:solidFill>
                          <a:latin typeface="Roboto"/>
                          <a:ea typeface="Roboto"/>
                        </a:rPr>
                        <a:t>not finalized. </a:t>
                      </a:r>
                      <a:endParaRPr b="0" lang="en-US" sz="1600" spc="-1" strike="noStrike">
                        <a:latin typeface="Arial"/>
                      </a:endParaRPr>
                    </a:p>
                    <a:p>
                      <a:pPr marL="343080" indent="-342720">
                        <a:lnSpc>
                          <a:spcPct val="100000"/>
                        </a:lnSpc>
                      </a:pP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prevented by implementing blocks in approvals in the FOSS compliance process</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lIns="90000" rIns="90000" tIns="46800" bIns="46800"/>
                    <a:p>
                      <a:pPr>
                        <a:lnSpc>
                          <a:spcPct val="100000"/>
                        </a:lnSpc>
                      </a:pPr>
                      <a:r>
                        <a:rPr b="1" lang="en-US" sz="1800" spc="-1" strike="noStrike">
                          <a:solidFill>
                            <a:srgbClr val="0070c0"/>
                          </a:solidFill>
                          <a:latin typeface="Roboto"/>
                          <a:ea typeface="Roboto"/>
                        </a:rPr>
                        <a:t>Failure to seek review of FOSS in a timely manner</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avoided</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by initiating FOSS Review requests early</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even if engineering did not yet</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decide on the adoption of the FOSS</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source code</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marL="343080" indent="-342720">
                        <a:lnSpc>
                          <a:spcPct val="100000"/>
                        </a:lnSpc>
                      </a:pPr>
                      <a:r>
                        <a:rPr b="0" lang="en-US" sz="1600" spc="-1" strike="noStrike">
                          <a:solidFill>
                            <a:srgbClr val="292934"/>
                          </a:solidFill>
                          <a:latin typeface="Roboto"/>
                          <a:ea typeface="Roboto"/>
                        </a:rPr>
                        <a:t>This type of failure can be </a:t>
                      </a:r>
                      <a:endParaRPr b="0" lang="en-US" sz="1600" spc="-1" strike="noStrike">
                        <a:latin typeface="Arial"/>
                      </a:endParaRPr>
                    </a:p>
                    <a:p>
                      <a:pPr marL="343080" indent="-342720">
                        <a:lnSpc>
                          <a:spcPct val="100000"/>
                        </a:lnSpc>
                      </a:pPr>
                      <a:r>
                        <a:rPr b="0" lang="en-US" sz="1600" spc="-1" strike="noStrike">
                          <a:solidFill>
                            <a:srgbClr val="292934"/>
                          </a:solidFill>
                          <a:latin typeface="Roboto"/>
                          <a:ea typeface="Roboto"/>
                        </a:rPr>
                        <a:t>prevented through education</a:t>
                      </a:r>
                      <a:endParaRPr b="0" lang="en-US" sz="1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Ensure Compliance Prior to Product Shipment</a:t>
            </a:r>
            <a:endParaRPr b="0" lang="en-US" sz="4000" spc="-1" strike="noStrike">
              <a:solidFill>
                <a:srgbClr val="000000"/>
              </a:solidFill>
              <a:latin typeface="Arial"/>
            </a:endParaRPr>
          </a:p>
        </p:txBody>
      </p:sp>
      <p:sp>
        <p:nvSpPr>
          <p:cNvPr id="725"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800" spc="-1" strike="noStrike">
                <a:solidFill>
                  <a:srgbClr val="292934"/>
                </a:solidFill>
                <a:latin typeface="Roboto"/>
                <a:ea typeface="Roboto"/>
              </a:rPr>
              <a:t>Companies must make compliance a priority before any product (in whatever form) ships</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Prioritizing compliance promotes:</a:t>
            </a:r>
            <a:endParaRPr b="0" lang="en-US" sz="2800" spc="-1" strike="noStrike">
              <a:solidFill>
                <a:srgbClr val="000000"/>
              </a:solidFill>
              <a:latin typeface="Arial"/>
            </a:endParaRPr>
          </a:p>
          <a:p>
            <a:pPr lvl="1" marL="457200" indent="-190080">
              <a:lnSpc>
                <a:spcPct val="100000"/>
              </a:lnSpc>
              <a:spcBef>
                <a:spcPts val="499"/>
              </a:spcBef>
              <a:buClr>
                <a:srgbClr val="93a299"/>
              </a:buClr>
              <a:buSzPct val="85000"/>
              <a:buFont typeface="Arial"/>
              <a:buChar char="•"/>
            </a:pPr>
            <a:r>
              <a:rPr b="0" lang="en-US" sz="2500" spc="-1" strike="noStrike">
                <a:solidFill>
                  <a:srgbClr val="292934"/>
                </a:solidFill>
                <a:latin typeface="Roboto"/>
                <a:ea typeface="Roboto"/>
              </a:rPr>
              <a:t>More effective use of FOSS within your organization</a:t>
            </a:r>
            <a:endParaRPr b="0" lang="en-US" sz="2500" spc="-1" strike="noStrike">
              <a:solidFill>
                <a:srgbClr val="000000"/>
              </a:solidFill>
              <a:latin typeface="Arial"/>
            </a:endParaRPr>
          </a:p>
          <a:p>
            <a:pPr lvl="1" marL="457200" indent="-190080">
              <a:lnSpc>
                <a:spcPct val="100000"/>
              </a:lnSpc>
              <a:spcBef>
                <a:spcPts val="499"/>
              </a:spcBef>
              <a:buClr>
                <a:srgbClr val="93a299"/>
              </a:buClr>
              <a:buSzPct val="85000"/>
              <a:buFont typeface="Arial"/>
              <a:buChar char="•"/>
            </a:pPr>
            <a:r>
              <a:rPr b="0" lang="en-US" sz="2500" spc="-1" strike="noStrike">
                <a:solidFill>
                  <a:srgbClr val="292934"/>
                </a:solidFill>
                <a:latin typeface="Roboto"/>
                <a:ea typeface="Roboto"/>
              </a:rPr>
              <a:t>Better relations with the FOSS community and FOSS organizations</a:t>
            </a:r>
            <a:endParaRPr b="0" lang="en-US" sz="2500" spc="-1" strike="noStrike">
              <a:solidFill>
                <a:srgbClr val="000000"/>
              </a:solidFill>
              <a:latin typeface="Arial"/>
            </a:endParaRPr>
          </a:p>
          <a:p>
            <a:pPr>
              <a:lnSpc>
                <a:spcPct val="100000"/>
              </a:lnSpc>
              <a:spcBef>
                <a:spcPts val="400"/>
              </a:spcBef>
            </a:pPr>
            <a:endParaRPr b="0" lang="en-US" sz="2500" spc="-1" strike="noStrike">
              <a:solidFill>
                <a:srgbClr val="000000"/>
              </a:solidFill>
              <a:latin typeface="Arial"/>
            </a:endParaRPr>
          </a:p>
          <a:p>
            <a:pPr>
              <a:lnSpc>
                <a:spcPct val="100000"/>
              </a:lnSpc>
              <a:spcBef>
                <a:spcPts val="400"/>
              </a:spcBef>
            </a:pPr>
            <a:endParaRPr b="0" lang="en-US" sz="2500" spc="-1" strike="noStrike">
              <a:solidFill>
                <a:srgbClr val="000000"/>
              </a:solidFill>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Establishing Community Relationships</a:t>
            </a:r>
            <a:endParaRPr b="0" lang="en-US" sz="4000" spc="-1" strike="noStrike">
              <a:solidFill>
                <a:srgbClr val="000000"/>
              </a:solidFill>
              <a:latin typeface="Arial"/>
            </a:endParaRPr>
          </a:p>
        </p:txBody>
      </p:sp>
      <p:sp>
        <p:nvSpPr>
          <p:cNvPr id="727" name="TextShape 2"/>
          <p:cNvSpPr txBox="1"/>
          <p:nvPr/>
        </p:nvSpPr>
        <p:spPr>
          <a:xfrm>
            <a:off x="609480" y="1673280"/>
            <a:ext cx="5384520" cy="3775680"/>
          </a:xfrm>
          <a:prstGeom prst="rect">
            <a:avLst/>
          </a:prstGeom>
          <a:noFill/>
          <a:ln>
            <a:noFill/>
          </a:ln>
        </p:spPr>
        <p:txBody>
          <a:bodyPr/>
          <a:p>
            <a:pPr>
              <a:lnSpc>
                <a:spcPct val="80000"/>
              </a:lnSpc>
            </a:pPr>
            <a:r>
              <a:rPr b="0" lang="en-US" sz="2380" spc="-1" strike="noStrike">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b="0" lang="en-US" sz="2380" spc="-1" strike="noStrike">
              <a:solidFill>
                <a:srgbClr val="000000"/>
              </a:solidFill>
              <a:latin typeface="Arial"/>
            </a:endParaRPr>
          </a:p>
          <a:p>
            <a:pPr>
              <a:lnSpc>
                <a:spcPct val="80000"/>
              </a:lnSpc>
              <a:spcBef>
                <a:spcPts val="476"/>
              </a:spcBef>
            </a:pPr>
            <a:endParaRPr b="0" lang="en-US" sz="2380" spc="-1" strike="noStrike">
              <a:solidFill>
                <a:srgbClr val="000000"/>
              </a:solidFill>
              <a:latin typeface="Arial"/>
            </a:endParaRPr>
          </a:p>
          <a:p>
            <a:pPr>
              <a:lnSpc>
                <a:spcPct val="80000"/>
              </a:lnSpc>
              <a:spcBef>
                <a:spcPts val="476"/>
              </a:spcBef>
            </a:pPr>
            <a:endParaRPr b="0" lang="en-US" sz="2380" spc="-1" strike="noStrike">
              <a:solidFill>
                <a:srgbClr val="000000"/>
              </a:solidFill>
              <a:latin typeface="Arial"/>
            </a:endParaRPr>
          </a:p>
          <a:p>
            <a:pPr marL="182880" indent="-182520">
              <a:lnSpc>
                <a:spcPct val="80000"/>
              </a:lnSpc>
              <a:spcBef>
                <a:spcPts val="476"/>
              </a:spcBef>
            </a:pPr>
            <a:endParaRPr b="0" lang="en-US" sz="2380" spc="-1" strike="noStrike">
              <a:solidFill>
                <a:srgbClr val="000000"/>
              </a:solidFill>
              <a:latin typeface="Arial"/>
            </a:endParaRPr>
          </a:p>
        </p:txBody>
      </p:sp>
      <p:sp>
        <p:nvSpPr>
          <p:cNvPr id="728" name="TextShape 3"/>
          <p:cNvSpPr txBox="1"/>
          <p:nvPr/>
        </p:nvSpPr>
        <p:spPr>
          <a:xfrm>
            <a:off x="6197760" y="1673280"/>
            <a:ext cx="5384520" cy="3775680"/>
          </a:xfrm>
          <a:prstGeom prst="rect">
            <a:avLst/>
          </a:prstGeom>
          <a:noFill/>
          <a:ln>
            <a:noFill/>
          </a:ln>
        </p:spPr>
        <p:txBody>
          <a:bodyPr/>
          <a:p>
            <a:pPr>
              <a:lnSpc>
                <a:spcPct val="80000"/>
              </a:lnSpc>
            </a:pPr>
            <a:r>
              <a:rPr b="0" lang="en-US" sz="2380" spc="-1" strike="noStrike">
                <a:solidFill>
                  <a:srgbClr val="292934"/>
                </a:solidFill>
                <a:latin typeface="Roboto"/>
                <a:ea typeface="Roboto"/>
              </a:rPr>
              <a:t>In addition, good relationships with FOSS organizations can be very helpful in advising on best way to be compliant and also help out if you experience a compliance issue.</a:t>
            </a:r>
            <a:endParaRPr b="0" lang="en-US" sz="2380" spc="-1" strike="noStrike">
              <a:solidFill>
                <a:srgbClr val="000000"/>
              </a:solidFill>
              <a:latin typeface="Arial"/>
            </a:endParaRPr>
          </a:p>
          <a:p>
            <a:pPr>
              <a:lnSpc>
                <a:spcPct val="80000"/>
              </a:lnSpc>
              <a:spcBef>
                <a:spcPts val="476"/>
              </a:spcBef>
            </a:pPr>
            <a:endParaRPr b="0" lang="en-US" sz="2380" spc="-1" strike="noStrike">
              <a:solidFill>
                <a:srgbClr val="000000"/>
              </a:solidFill>
              <a:latin typeface="Arial"/>
            </a:endParaRPr>
          </a:p>
          <a:p>
            <a:pPr>
              <a:lnSpc>
                <a:spcPct val="80000"/>
              </a:lnSpc>
              <a:spcBef>
                <a:spcPts val="476"/>
              </a:spcBef>
            </a:pPr>
            <a:r>
              <a:rPr b="0" lang="en-US" sz="2380" spc="-1" strike="noStrike">
                <a:solidFill>
                  <a:srgbClr val="292934"/>
                </a:solidFill>
                <a:latin typeface="Roboto"/>
                <a:ea typeface="Roboto"/>
              </a:rPr>
              <a:t>Good relationships with the software communities may also be helpful for two-way communication: upstreaming improvements and getting support from the software developers.</a:t>
            </a:r>
            <a:endParaRPr b="0" lang="en-US" sz="2380" spc="-1" strike="noStrike">
              <a:solidFill>
                <a:srgbClr val="000000"/>
              </a:solidFill>
              <a:latin typeface="Arial"/>
            </a:endParaRPr>
          </a:p>
          <a:p>
            <a:pPr>
              <a:lnSpc>
                <a:spcPct val="80000"/>
              </a:lnSpc>
              <a:spcBef>
                <a:spcPts val="476"/>
              </a:spcBef>
            </a:pPr>
            <a:endParaRPr b="0" lang="en-US" sz="2380" spc="-1" strike="noStrike">
              <a:solidFill>
                <a:srgbClr val="000000"/>
              </a:solidFill>
              <a:latin typeface="Arial"/>
            </a:endParaRPr>
          </a:p>
          <a:p>
            <a:pPr marL="182880" indent="-182520">
              <a:lnSpc>
                <a:spcPct val="80000"/>
              </a:lnSpc>
              <a:spcBef>
                <a:spcPts val="476"/>
              </a:spcBef>
            </a:pPr>
            <a:endParaRPr b="0" lang="en-US" sz="2380" spc="-1" strike="noStrike">
              <a:solidFill>
                <a:srgbClr val="000000"/>
              </a:solidFill>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730"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Symbol" charset="2"/>
              <a:buChar char=""/>
            </a:pPr>
            <a:r>
              <a:rPr b="0" lang="en-US" sz="2800" spc="-1" strike="noStrike">
                <a:solidFill>
                  <a:srgbClr val="292934"/>
                </a:solidFill>
                <a:latin typeface="Roboto"/>
                <a:ea typeface="Roboto"/>
              </a:rPr>
              <a:t>What types of pitfalls can occur in FOSS compliance? </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Give an example of an intellectual property failure.</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Give an example of a license compliance failure.</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Give an example of a compliance process failure.</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What are the benefits of prioritizing compliance?</a:t>
            </a:r>
            <a:endParaRPr b="0" lang="en-US" sz="2800" spc="-1" strike="noStrike">
              <a:solidFill>
                <a:srgbClr val="000000"/>
              </a:solidFill>
              <a:latin typeface="Arial"/>
            </a:endParaRPr>
          </a:p>
          <a:p>
            <a:pPr marL="182880" indent="-182520">
              <a:lnSpc>
                <a:spcPct val="100000"/>
              </a:lnSpc>
              <a:spcBef>
                <a:spcPts val="561"/>
              </a:spcBef>
              <a:buClr>
                <a:srgbClr val="93a299"/>
              </a:buClr>
              <a:buSzPct val="85000"/>
              <a:buFont typeface="Arial"/>
              <a:buChar char="•"/>
            </a:pPr>
            <a:r>
              <a:rPr b="0" lang="en-US" sz="2800" spc="-1" strike="noStrike">
                <a:solidFill>
                  <a:srgbClr val="292934"/>
                </a:solidFill>
                <a:latin typeface="Roboto"/>
                <a:ea typeface="Roboto"/>
              </a:rPr>
              <a:t>What are the benefits of maintaining a good community relationship?</a:t>
            </a:r>
            <a:endParaRPr b="0" lang="en-US" sz="2800" spc="-1" strike="noStrike">
              <a:solidFill>
                <a:srgbClr val="000000"/>
              </a:solidFill>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8</a:t>
            </a:r>
            <a:endParaRPr b="0" lang="en-US" sz="3200" spc="-1" strike="noStrike">
              <a:solidFill>
                <a:srgbClr val="000000"/>
              </a:solidFill>
              <a:latin typeface="Arial"/>
            </a:endParaRPr>
          </a:p>
        </p:txBody>
      </p:sp>
      <p:sp>
        <p:nvSpPr>
          <p:cNvPr id="732"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Developer Guidelines</a:t>
            </a:r>
            <a:endParaRPr b="0" lang="en-US" sz="4800" spc="-1" strike="noStrike">
              <a:solidFill>
                <a:srgbClr val="000000"/>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Copyright Rights Most Relevant to Software</a:t>
            </a:r>
            <a:endParaRPr b="0" lang="en-US" sz="4000" spc="-1" strike="noStrike">
              <a:solidFill>
                <a:srgbClr val="000000"/>
              </a:solidFill>
              <a:latin typeface="Arial"/>
            </a:endParaRPr>
          </a:p>
        </p:txBody>
      </p:sp>
      <p:sp>
        <p:nvSpPr>
          <p:cNvPr id="230" name="TextShape 2"/>
          <p:cNvSpPr txBox="1"/>
          <p:nvPr/>
        </p:nvSpPr>
        <p:spPr>
          <a:xfrm>
            <a:off x="668520" y="1559880"/>
            <a:ext cx="10685160" cy="527544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The right to </a:t>
            </a:r>
            <a:r>
              <a:rPr b="0" i="1" lang="en-US" sz="2400" spc="-1" strike="noStrike">
                <a:solidFill>
                  <a:srgbClr val="292934"/>
                </a:solidFill>
                <a:latin typeface="Roboto"/>
                <a:ea typeface="Roboto"/>
              </a:rPr>
              <a:t>reproduce </a:t>
            </a:r>
            <a:r>
              <a:rPr b="0" lang="en-US" sz="2400" spc="-1" strike="noStrike">
                <a:solidFill>
                  <a:srgbClr val="292934"/>
                </a:solidFill>
                <a:latin typeface="Roboto"/>
                <a:ea typeface="Roboto"/>
              </a:rPr>
              <a:t>the software – making copies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right to create “</a:t>
            </a:r>
            <a:r>
              <a:rPr b="0" i="1" lang="en-US" sz="2400" spc="-1" strike="noStrike">
                <a:solidFill>
                  <a:srgbClr val="292934"/>
                </a:solidFill>
                <a:latin typeface="Roboto"/>
                <a:ea typeface="Roboto"/>
              </a:rPr>
              <a:t>derivative works</a:t>
            </a:r>
            <a:r>
              <a:rPr b="0" lang="en-US" sz="2400" spc="-1" strike="noStrike">
                <a:solidFill>
                  <a:srgbClr val="292934"/>
                </a:solidFill>
                <a:latin typeface="Roboto"/>
                <a:ea typeface="Roboto"/>
              </a:rPr>
              <a:t>” – making modifications</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The term derivative work comes from the US Copyright Act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It is a “term of art” meaning that it has a particular meaning based on the statute and not the dictionary definition</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The right to </a:t>
            </a:r>
            <a:r>
              <a:rPr b="0" i="1" lang="en-US" sz="2400" spc="-1" strike="noStrike">
                <a:solidFill>
                  <a:srgbClr val="292934"/>
                </a:solidFill>
                <a:latin typeface="Roboto"/>
                <a:ea typeface="Roboto"/>
              </a:rPr>
              <a:t>distribute</a:t>
            </a:r>
            <a:endParaRPr b="0" lang="en-US" sz="2400" spc="-1" strike="noStrike">
              <a:solidFill>
                <a:srgbClr val="000000"/>
              </a:solidFill>
              <a:latin typeface="Arial"/>
            </a:endParaRPr>
          </a:p>
          <a:p>
            <a:pPr lvl="1" marL="457200" indent="-190080">
              <a:lnSpc>
                <a:spcPct val="110000"/>
              </a:lnSpc>
              <a:spcBef>
                <a:spcPts val="400"/>
              </a:spcBef>
              <a:buClr>
                <a:srgbClr val="93a299"/>
              </a:buClr>
              <a:buSzPct val="85000"/>
              <a:buFont typeface="Arial"/>
              <a:buChar char="•"/>
            </a:pPr>
            <a:r>
              <a:rPr b="0" lang="en-US" sz="2000" spc="-1" strike="noStrike">
                <a:solidFill>
                  <a:srgbClr val="292934"/>
                </a:solidFill>
                <a:latin typeface="Roboto"/>
                <a:ea typeface="Roboto"/>
              </a:rPr>
              <a:t>Distribution is generally viewed as the provision of a copy of a piece of software,</a:t>
            </a:r>
            <a:br/>
            <a:r>
              <a:rPr b="0" lang="en-US" sz="2000" spc="-1" strike="noStrike">
                <a:solidFill>
                  <a:srgbClr val="292934"/>
                </a:solidFill>
                <a:latin typeface="Roboto"/>
                <a:ea typeface="Roboto"/>
              </a:rPr>
              <a:t>in binary or source code form, to another entity (an individual or organization outside</a:t>
            </a:r>
            <a:br/>
            <a:r>
              <a:rPr b="0" lang="en-US" sz="2000" spc="-1" strike="noStrike">
                <a:solidFill>
                  <a:srgbClr val="292934"/>
                </a:solidFill>
                <a:latin typeface="Roboto"/>
                <a:ea typeface="Roboto"/>
              </a:rPr>
              <a:t>your company or organization)</a:t>
            </a:r>
            <a:endParaRPr b="0" lang="en-US" sz="2000" spc="-1" strike="noStrike">
              <a:solidFill>
                <a:srgbClr val="000000"/>
              </a:solidFill>
              <a:latin typeface="Arial"/>
            </a:endParaRPr>
          </a:p>
          <a:p>
            <a:pPr>
              <a:lnSpc>
                <a:spcPct val="100000"/>
              </a:lnSpc>
              <a:spcBef>
                <a:spcPts val="479"/>
              </a:spcBef>
            </a:pPr>
            <a:r>
              <a:rPr b="0" i="1" lang="en-US" sz="2400" spc="-1" strike="noStrike">
                <a:solidFill>
                  <a:srgbClr val="292934"/>
                </a:solidFill>
                <a:latin typeface="Roboto Condensed"/>
                <a:ea typeface="Roboto Condensed"/>
              </a:rPr>
              <a:t>Note: The interpretation of what constitutes a “derivative work” or a “distribution”</a:t>
            </a:r>
            <a:br/>
            <a:r>
              <a:rPr b="0" i="1" lang="en-US" sz="2400" spc="-1" strike="noStrike">
                <a:solidFill>
                  <a:srgbClr val="292934"/>
                </a:solidFill>
                <a:latin typeface="Roboto Condensed"/>
                <a:ea typeface="Roboto Condensed"/>
              </a:rPr>
              <a:t>is subject to debate in the FOSS community and within FOSS legal circles</a:t>
            </a:r>
            <a:endParaRPr b="0" lang="en-US" sz="2400" spc="-1" strike="noStrike">
              <a:solidFill>
                <a:srgbClr val="000000"/>
              </a:solidFill>
              <a:latin typeface="Arial"/>
            </a:endParaRPr>
          </a:p>
          <a:p>
            <a:pPr marL="182880" indent="-182520">
              <a:lnSpc>
                <a:spcPct val="100000"/>
              </a:lnSpc>
              <a:spcBef>
                <a:spcPts val="479"/>
              </a:spcBef>
            </a:pPr>
            <a:endParaRPr b="0" lang="en-US" sz="2400" spc="-1" strike="noStrike">
              <a:solidFill>
                <a:srgbClr val="000000"/>
              </a:solidFill>
              <a:latin typeface="Arial"/>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Developer Guidelines</a:t>
            </a:r>
            <a:endParaRPr b="0" lang="en-US" sz="4000" spc="-1" strike="noStrike">
              <a:solidFill>
                <a:srgbClr val="000000"/>
              </a:solidFill>
              <a:latin typeface="Arial"/>
            </a:endParaRPr>
          </a:p>
        </p:txBody>
      </p:sp>
      <p:sp>
        <p:nvSpPr>
          <p:cNvPr id="734" name="TextShape 2"/>
          <p:cNvSpPr txBox="1"/>
          <p:nvPr/>
        </p:nvSpPr>
        <p:spPr>
          <a:xfrm>
            <a:off x="609480" y="1608120"/>
            <a:ext cx="10972440" cy="4876560"/>
          </a:xfrm>
          <a:prstGeom prst="rect">
            <a:avLst/>
          </a:prstGeom>
          <a:noFill/>
          <a:ln>
            <a:noFill/>
          </a:ln>
        </p:spPr>
        <p:txBody>
          <a:bodyPr/>
          <a:p>
            <a:pPr marL="182880" indent="-182520">
              <a:lnSpc>
                <a:spcPct val="90000"/>
              </a:lnSpc>
              <a:buClr>
                <a:srgbClr val="93a299"/>
              </a:buClr>
              <a:buSzPct val="85000"/>
              <a:buFont typeface="Arial"/>
              <a:buChar char="•"/>
            </a:pPr>
            <a:r>
              <a:rPr b="0" lang="en-US" sz="2400" spc="-1" strike="noStrike">
                <a:solidFill>
                  <a:srgbClr val="292934"/>
                </a:solidFill>
                <a:latin typeface="Roboto"/>
                <a:ea typeface="Roboto"/>
              </a:rPr>
              <a:t>Select code from high quality, well supported FOSS communities</a:t>
            </a:r>
            <a:endParaRPr b="0" lang="en-US" sz="2400" spc="-1" strike="noStrike">
              <a:solidFill>
                <a:srgbClr val="000000"/>
              </a:solidFill>
              <a:latin typeface="Arial"/>
            </a:endParaRPr>
          </a:p>
          <a:p>
            <a:pPr marL="182880" indent="-182520">
              <a:lnSpc>
                <a:spcPct val="90000"/>
              </a:lnSpc>
              <a:spcBef>
                <a:spcPts val="479"/>
              </a:spcBef>
              <a:buClr>
                <a:srgbClr val="93a299"/>
              </a:buClr>
              <a:buSzPct val="85000"/>
              <a:buFont typeface="Arial"/>
              <a:buChar char="•"/>
            </a:pPr>
            <a:r>
              <a:rPr b="0" lang="en-US" sz="2400" spc="-1" strike="noStrike">
                <a:solidFill>
                  <a:srgbClr val="292934"/>
                </a:solidFill>
                <a:latin typeface="Roboto"/>
                <a:ea typeface="Roboto"/>
              </a:rPr>
              <a:t>Seek guidance</a:t>
            </a:r>
            <a:endParaRPr b="0" lang="en-US" sz="24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Request formal approval for each FOSS component you are using </a:t>
            </a:r>
            <a:endParaRPr b="0" lang="en-US" sz="20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Do not check un-reviewed code into any internal source tree</a:t>
            </a:r>
            <a:endParaRPr b="0" lang="en-US" sz="20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Request formal approval for outside contributions to FOSS projects</a:t>
            </a:r>
            <a:endParaRPr b="0" lang="en-US" sz="2000" spc="-1" strike="noStrike">
              <a:solidFill>
                <a:srgbClr val="000000"/>
              </a:solidFill>
              <a:latin typeface="Arial"/>
            </a:endParaRPr>
          </a:p>
          <a:p>
            <a:pPr marL="182880" indent="-182520">
              <a:lnSpc>
                <a:spcPct val="90000"/>
              </a:lnSpc>
              <a:spcBef>
                <a:spcPts val="479"/>
              </a:spcBef>
              <a:buClr>
                <a:srgbClr val="93a299"/>
              </a:buClr>
              <a:buSzPct val="85000"/>
              <a:buFont typeface="Arial"/>
              <a:buChar char="•"/>
            </a:pPr>
            <a:r>
              <a:rPr b="0" lang="en-US" sz="2400" spc="-1" strike="noStrike">
                <a:solidFill>
                  <a:srgbClr val="292934"/>
                </a:solidFill>
                <a:latin typeface="Roboto"/>
                <a:ea typeface="Roboto"/>
              </a:rPr>
              <a:t>Preserve existing licensing information</a:t>
            </a:r>
            <a:endParaRPr b="0" lang="en-US" sz="24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b="0" lang="en-US" sz="2000" spc="-1" strike="noStrike">
              <a:solidFill>
                <a:srgbClr val="000000"/>
              </a:solidFill>
              <a:latin typeface="Arial"/>
            </a:endParaRPr>
          </a:p>
          <a:p>
            <a:pPr lvl="1" marL="457200" indent="-190080">
              <a:lnSpc>
                <a:spcPct val="90000"/>
              </a:lnSpc>
              <a:spcBef>
                <a:spcPts val="400"/>
              </a:spcBef>
              <a:buClr>
                <a:srgbClr val="93a299"/>
              </a:buClr>
              <a:buSzPct val="85000"/>
              <a:buFont typeface="Arial"/>
              <a:buChar char="•"/>
            </a:pPr>
            <a:r>
              <a:rPr b="0" lang="en-US" sz="2000" spc="-1" strike="noStrike">
                <a:solidFill>
                  <a:srgbClr val="292934"/>
                </a:solidFill>
                <a:latin typeface="Roboto"/>
                <a:ea typeface="Roboto"/>
              </a:rPr>
              <a:t>Do not re-name FOSS components unless you are required to under the FOSS license (e.g., required renaming of modified versions)</a:t>
            </a:r>
            <a:endParaRPr b="0" lang="en-US" sz="2000" spc="-1" strike="noStrike">
              <a:solidFill>
                <a:srgbClr val="000000"/>
              </a:solidFill>
              <a:latin typeface="Arial"/>
            </a:endParaRPr>
          </a:p>
          <a:p>
            <a:pPr marL="182880" indent="-182520">
              <a:lnSpc>
                <a:spcPct val="90000"/>
              </a:lnSpc>
              <a:spcBef>
                <a:spcPts val="479"/>
              </a:spcBef>
              <a:buClr>
                <a:srgbClr val="93a299"/>
              </a:buClr>
              <a:buSzPct val="85000"/>
              <a:buFont typeface="Arial"/>
              <a:buChar char="•"/>
            </a:pPr>
            <a:r>
              <a:rPr b="0" lang="en-US" sz="2400" spc="-1" strike="noStrike">
                <a:solidFill>
                  <a:srgbClr val="292934"/>
                </a:solidFill>
                <a:latin typeface="Roboto"/>
                <a:ea typeface="Roboto"/>
              </a:rPr>
              <a:t>Gather and retain FOSS project information required for your FOSS review process</a:t>
            </a:r>
            <a:endParaRPr b="0" lang="en-US" sz="2400" spc="-1" strike="noStrike">
              <a:solidFill>
                <a:srgbClr val="000000"/>
              </a:solidFill>
              <a:latin typeface="Arial"/>
            </a:endParaRPr>
          </a:p>
          <a:p>
            <a:pPr marL="182880" indent="-182520">
              <a:lnSpc>
                <a:spcPct val="90000"/>
              </a:lnSpc>
              <a:spcBef>
                <a:spcPts val="479"/>
              </a:spcBef>
            </a:pPr>
            <a:endParaRPr b="0" lang="en-US" sz="2400" spc="-1" strike="noStrike">
              <a:solidFill>
                <a:srgbClr val="000000"/>
              </a:solidFill>
              <a:latin typeface="Arial"/>
            </a:endParaRPr>
          </a:p>
        </p:txBody>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Anticipate Compliance Process Requirements</a:t>
            </a:r>
            <a:endParaRPr b="0" lang="en-US" sz="4000" spc="-1" strike="noStrike">
              <a:solidFill>
                <a:srgbClr val="000000"/>
              </a:solidFill>
              <a:latin typeface="Arial"/>
            </a:endParaRPr>
          </a:p>
        </p:txBody>
      </p:sp>
      <p:sp>
        <p:nvSpPr>
          <p:cNvPr id="736" name="TextShape 2"/>
          <p:cNvSpPr txBox="1"/>
          <p:nvPr/>
        </p:nvSpPr>
        <p:spPr>
          <a:xfrm>
            <a:off x="609480" y="1608120"/>
            <a:ext cx="10972440" cy="4876560"/>
          </a:xfrm>
          <a:prstGeom prst="rect">
            <a:avLst/>
          </a:prstGeom>
          <a:noFill/>
          <a:ln>
            <a:noFill/>
          </a:ln>
        </p:spPr>
        <p:txBody>
          <a:bodyPr/>
          <a:p>
            <a:pPr marL="182880" indent="-182520">
              <a:lnSpc>
                <a:spcPct val="90000"/>
              </a:lnSpc>
              <a:buClr>
                <a:srgbClr val="93a299"/>
              </a:buClr>
              <a:buSzPct val="85000"/>
              <a:buFont typeface="Arial"/>
              <a:buChar char="•"/>
            </a:pPr>
            <a:r>
              <a:rPr b="0" lang="en-US" sz="2220" spc="-1" strike="noStrike">
                <a:solidFill>
                  <a:srgbClr val="292934"/>
                </a:solidFill>
                <a:latin typeface="Roboto"/>
                <a:ea typeface="Roboto"/>
              </a:rPr>
              <a:t>Include time required to follow established FOSS policy in work plans</a:t>
            </a:r>
            <a:endParaRPr b="0" lang="en-US" sz="222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Follow the developer guidelines for using FOSS software, particularly incorporating or linking FOSS code into proprietary or third party source code or vice versa </a:t>
            </a:r>
            <a:endParaRPr b="0" lang="en-US" sz="185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Review architecture plans and avoid mixing components governed by incompatible FOSS licenses</a:t>
            </a:r>
            <a:endParaRPr b="0" lang="en-US" sz="1850" spc="-1" strike="noStrike">
              <a:solidFill>
                <a:srgbClr val="000000"/>
              </a:solidFill>
              <a:latin typeface="Arial"/>
            </a:endParaRPr>
          </a:p>
          <a:p>
            <a:pPr marL="182880" indent="-182520">
              <a:lnSpc>
                <a:spcPct val="90000"/>
              </a:lnSpc>
              <a:spcBef>
                <a:spcPts val="445"/>
              </a:spcBef>
              <a:buClr>
                <a:srgbClr val="93a299"/>
              </a:buClr>
              <a:buSzPct val="85000"/>
              <a:buFont typeface="Arial"/>
              <a:buChar char="•"/>
            </a:pPr>
            <a:r>
              <a:rPr b="0" lang="en-US" sz="2220" spc="-1" strike="noStrike">
                <a:solidFill>
                  <a:srgbClr val="292934"/>
                </a:solidFill>
                <a:latin typeface="Roboto"/>
                <a:ea typeface="Roboto"/>
              </a:rPr>
              <a:t>Always update compliance verification - for every product</a:t>
            </a:r>
            <a:endParaRPr b="0" lang="en-US" sz="222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b="0" lang="en-US" sz="1850" spc="-1" strike="noStrike">
              <a:solidFill>
                <a:srgbClr val="000000"/>
              </a:solidFill>
              <a:latin typeface="Arial"/>
            </a:endParaRPr>
          </a:p>
          <a:p>
            <a:pPr marL="182880" indent="-182520">
              <a:lnSpc>
                <a:spcPct val="90000"/>
              </a:lnSpc>
              <a:spcBef>
                <a:spcPts val="445"/>
              </a:spcBef>
              <a:buClr>
                <a:srgbClr val="93a299"/>
              </a:buClr>
              <a:buSzPct val="85000"/>
              <a:buFont typeface="Arial"/>
              <a:buChar char="•"/>
            </a:pPr>
            <a:r>
              <a:rPr b="0" lang="en-US" sz="2220" spc="-1" strike="noStrike">
                <a:solidFill>
                  <a:srgbClr val="292934"/>
                </a:solidFill>
                <a:latin typeface="Roboto"/>
                <a:ea typeface="Roboto"/>
              </a:rPr>
              <a:t>And for every upgrade to newer versions of FOSS </a:t>
            </a:r>
            <a:endParaRPr b="0" lang="en-US" sz="222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Ensure that each new version of the same FOSS component is reviewed and approved </a:t>
            </a:r>
            <a:endParaRPr b="0" lang="en-US" sz="185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b="0" lang="en-US" sz="1850" spc="-1" strike="noStrike">
              <a:solidFill>
                <a:srgbClr val="000000"/>
              </a:solidFill>
              <a:latin typeface="Arial"/>
            </a:endParaRPr>
          </a:p>
          <a:p>
            <a:pPr lvl="1" marL="457200" indent="-190080">
              <a:lnSpc>
                <a:spcPct val="90000"/>
              </a:lnSpc>
              <a:spcBef>
                <a:spcPts val="371"/>
              </a:spcBef>
              <a:buClr>
                <a:srgbClr val="93a299"/>
              </a:buClr>
              <a:buSzPct val="82000"/>
              <a:buFont typeface="Arial"/>
              <a:buChar char="•"/>
            </a:pPr>
            <a:r>
              <a:rPr b="0" lang="en-US" sz="1850" spc="-1" strike="noStrike">
                <a:solidFill>
                  <a:srgbClr val="292934"/>
                </a:solidFill>
                <a:latin typeface="Roboto"/>
                <a:ea typeface="Roboto"/>
              </a:rPr>
              <a:t>If a FOSS project’s license changes, ensure that compliance records are updated and that the new license does not create a conflict</a:t>
            </a:r>
            <a:endParaRPr b="0" lang="en-US" sz="1850" spc="-1" strike="noStrike">
              <a:solidFill>
                <a:srgbClr val="000000"/>
              </a:solidFill>
              <a:latin typeface="Arial"/>
            </a:endParaRPr>
          </a:p>
          <a:p>
            <a:pPr marL="182880" indent="-182520">
              <a:lnSpc>
                <a:spcPct val="90000"/>
              </a:lnSpc>
              <a:spcBef>
                <a:spcPts val="445"/>
              </a:spcBef>
            </a:pPr>
            <a:endParaRPr b="0" lang="en-US" sz="1850" spc="-1" strike="noStrike">
              <a:solidFill>
                <a:srgbClr val="000000"/>
              </a:solidFill>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TextShape 1"/>
          <p:cNvSpPr txBox="1"/>
          <p:nvPr/>
        </p:nvSpPr>
        <p:spPr>
          <a:xfrm>
            <a:off x="609480" y="533520"/>
            <a:ext cx="10972440" cy="990360"/>
          </a:xfrm>
          <a:prstGeom prst="rect">
            <a:avLst/>
          </a:prstGeom>
          <a:noFill/>
          <a:ln>
            <a:noFill/>
          </a:ln>
        </p:spPr>
        <p:txBody>
          <a:bodyPr anchor="ctr"/>
          <a:p>
            <a:pPr>
              <a:lnSpc>
                <a:spcPct val="100000"/>
              </a:lnSpc>
            </a:pPr>
            <a:r>
              <a:rPr b="0" lang="en-US" sz="3600" spc="-1" strike="noStrike">
                <a:solidFill>
                  <a:srgbClr val="d2533c"/>
                </a:solidFill>
                <a:latin typeface="Roboto"/>
                <a:ea typeface="Roboto"/>
              </a:rPr>
              <a:t>Compliance Process Applies to all FOSS components</a:t>
            </a:r>
            <a:endParaRPr b="0" lang="en-US" sz="3600" spc="-1" strike="noStrike">
              <a:solidFill>
                <a:srgbClr val="000000"/>
              </a:solidFill>
              <a:latin typeface="Arial"/>
            </a:endParaRPr>
          </a:p>
        </p:txBody>
      </p:sp>
      <p:sp>
        <p:nvSpPr>
          <p:cNvPr id="738" name="TextShape 2"/>
          <p:cNvSpPr txBox="1"/>
          <p:nvPr/>
        </p:nvSpPr>
        <p:spPr>
          <a:xfrm>
            <a:off x="609480" y="1600200"/>
            <a:ext cx="10972440" cy="387360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In-bound software</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Take steps to understand what FOSS is included in software delivered by suppliers </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Evaluate your obligations for all of the software that will be included in your products</a:t>
            </a:r>
            <a:endParaRPr b="0" lang="en-US" sz="20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b="0" lang="en-US" sz="2000" spc="-1" strike="noStrike">
              <a:solidFill>
                <a:srgbClr val="000000"/>
              </a:solidFill>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Check Your Understanding</a:t>
            </a:r>
            <a:endParaRPr b="0" lang="en-US" sz="4000" spc="-1" strike="noStrike">
              <a:solidFill>
                <a:srgbClr val="000000"/>
              </a:solidFill>
              <a:latin typeface="Arial"/>
            </a:endParaRPr>
          </a:p>
        </p:txBody>
      </p:sp>
      <p:sp>
        <p:nvSpPr>
          <p:cNvPr id="740"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Name some general guidelines developers can practice when working with FOSS.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Should you remove or alter FOSS license header information?</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Name some important steps in a compliance process.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How can a new version of a previously-reviewed FOSS component create new compliance issues?</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What risks should you address with in-bound software?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r>
              <a:rPr b="0" lang="en-US" sz="2400" spc="-1" strike="noStrike">
                <a:solidFill>
                  <a:srgbClr val="292934"/>
                </a:solidFill>
                <a:latin typeface="Roboto"/>
                <a:ea typeface="Roboto"/>
              </a:rPr>
              <a:t>Learn more through the free Compliance Basics for Developers hosted by the Linux Foundation at: </a:t>
            </a:r>
            <a:br/>
            <a:r>
              <a:rPr b="0" lang="en-US" sz="1600" spc="-1" strike="noStrike" u="sng">
                <a:solidFill>
                  <a:srgbClr val="0000ff"/>
                </a:solidFill>
                <a:uFillTx/>
                <a:latin typeface="Roboto Mono"/>
                <a:ea typeface="Roboto Mono"/>
                <a:hlinkClick r:id="rId1"/>
              </a:rPr>
              <a:t>https://training.linuxfoundation.org/linux-courses/open-source-compliance-courses/ compliance-basics-for-developers</a:t>
            </a:r>
            <a:endParaRPr b="0" lang="en-US" sz="1600" spc="-1" strike="noStrike">
              <a:solidFill>
                <a:srgbClr val="000000"/>
              </a:solidFill>
              <a:latin typeface="Arial"/>
            </a:endParaRPr>
          </a:p>
          <a:p>
            <a:pPr marL="182880" indent="-182520">
              <a:lnSpc>
                <a:spcPct val="100000"/>
              </a:lnSpc>
              <a:spcBef>
                <a:spcPts val="479"/>
              </a:spcBef>
            </a:pPr>
            <a:endParaRPr b="0" lang="en-US" sz="1600" spc="-1" strike="noStrike">
              <a:solidFill>
                <a:srgbClr val="000000"/>
              </a:solidFill>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963000" y="2362320"/>
            <a:ext cx="10362960" cy="2199960"/>
          </a:xfrm>
          <a:prstGeom prst="rect">
            <a:avLst/>
          </a:prstGeom>
          <a:noFill/>
          <a:ln>
            <a:noFill/>
          </a:ln>
        </p:spPr>
        <p:txBody>
          <a:bodyPr anchor="b"/>
          <a:p>
            <a:pPr>
              <a:lnSpc>
                <a:spcPct val="100000"/>
              </a:lnSpc>
            </a:pPr>
            <a:r>
              <a:rPr b="0" lang="en-US" sz="3200" spc="-1" strike="noStrike">
                <a:solidFill>
                  <a:srgbClr val="f3f2dc"/>
                </a:solidFill>
                <a:latin typeface="Roboto"/>
                <a:ea typeface="Roboto"/>
              </a:rPr>
              <a:t>CHAPTER 9</a:t>
            </a:r>
            <a:endParaRPr b="0" lang="en-US" sz="3200" spc="-1" strike="noStrike">
              <a:solidFill>
                <a:srgbClr val="000000"/>
              </a:solidFill>
              <a:latin typeface="Arial"/>
            </a:endParaRPr>
          </a:p>
        </p:txBody>
      </p:sp>
      <p:sp>
        <p:nvSpPr>
          <p:cNvPr id="742" name="TextShape 2"/>
          <p:cNvSpPr txBox="1"/>
          <p:nvPr/>
        </p:nvSpPr>
        <p:spPr>
          <a:xfrm>
            <a:off x="963000" y="4626720"/>
            <a:ext cx="10362960" cy="1499760"/>
          </a:xfrm>
          <a:prstGeom prst="rect">
            <a:avLst/>
          </a:prstGeom>
          <a:noFill/>
          <a:ln>
            <a:noFill/>
          </a:ln>
        </p:spPr>
        <p:txBody>
          <a:bodyPr/>
          <a:p>
            <a:pPr>
              <a:lnSpc>
                <a:spcPct val="100000"/>
              </a:lnSpc>
            </a:pPr>
            <a:r>
              <a:rPr b="0" lang="en-US" sz="4800" spc="-1" strike="noStrike">
                <a:solidFill>
                  <a:srgbClr val="f3f2dc"/>
                </a:solidFill>
                <a:latin typeface="Roboto Medium"/>
                <a:ea typeface="Roboto Medium"/>
              </a:rPr>
              <a:t>Tooling Use Cases</a:t>
            </a:r>
            <a:endParaRPr b="0" lang="en-US" sz="4800" spc="-1" strike="noStrike">
              <a:solidFill>
                <a:srgbClr val="000000"/>
              </a:solidFill>
              <a:latin typeface="Arial"/>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CustomShape 1"/>
          <p:cNvSpPr/>
          <p:nvPr/>
        </p:nvSpPr>
        <p:spPr>
          <a:xfrm>
            <a:off x="719640" y="1513440"/>
            <a:ext cx="11036880" cy="3522600"/>
          </a:xfrm>
          <a:prstGeom prst="rect">
            <a:avLst/>
          </a:prstGeom>
          <a:noFill/>
          <a:ln>
            <a:noFill/>
          </a:ln>
        </p:spPr>
        <p:style>
          <a:lnRef idx="0"/>
          <a:fillRef idx="0"/>
          <a:effectRef idx="0"/>
          <a:fontRef idx="minor"/>
        </p:style>
        <p:txBody>
          <a:bodyPr lIns="90000" rIns="90000" tIns="45000" bIns="45000"/>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Why we would need tools?</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First demand and process, then the tool</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A tool cannot provide (difficult) decisions</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Only data for decisions</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Many cases where expert knowledge is required</a:t>
            </a:r>
            <a:endParaRPr b="0" lang="en-US" sz="2400" spc="-1" strike="noStrike">
              <a:latin typeface="Cambria"/>
            </a:endParaRPr>
          </a:p>
          <a:p>
            <a:pPr>
              <a:lnSpc>
                <a:spcPct val="115000"/>
              </a:lnSpc>
            </a:pPr>
            <a:endParaRPr b="0" lang="en-US" sz="2400" spc="-1" strike="noStrike">
              <a:latin typeface="Cambria"/>
            </a:endParaRPr>
          </a:p>
          <a:p>
            <a:pPr>
              <a:lnSpc>
                <a:spcPct val="115000"/>
              </a:lnSpc>
            </a:pPr>
            <a:r>
              <a:rPr b="0" i="1" lang="en-US" sz="2400" spc="-1" strike="noStrike">
                <a:solidFill>
                  <a:srgbClr val="000000"/>
                </a:solidFill>
                <a:latin typeface="Arial"/>
                <a:ea typeface="Arial"/>
              </a:rPr>
              <a:t>“</a:t>
            </a:r>
            <a:r>
              <a:rPr b="0" i="1" lang="en-US" sz="2400" spc="-1" strike="noStrike">
                <a:solidFill>
                  <a:srgbClr val="000000"/>
                </a:solidFill>
                <a:latin typeface="Arial"/>
                <a:ea typeface="Arial"/>
              </a:rPr>
              <a:t>A fool with a tool is still a fool” (from the hardware world)</a:t>
            </a:r>
            <a:endParaRPr b="0" lang="en-US" sz="2400" spc="-1" strike="noStrike">
              <a:latin typeface="Cambria"/>
            </a:endParaRPr>
          </a:p>
        </p:txBody>
      </p:sp>
      <p:sp>
        <p:nvSpPr>
          <p:cNvPr id="744"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Introduction</a:t>
            </a:r>
            <a:endParaRPr b="0" lang="en-US" sz="4000" spc="-1" strike="noStrike">
              <a:latin typeface="Cambria"/>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CustomShape 1"/>
          <p:cNvSpPr/>
          <p:nvPr/>
        </p:nvSpPr>
        <p:spPr>
          <a:xfrm>
            <a:off x="719640" y="1513440"/>
            <a:ext cx="11036880" cy="35226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Tools can be good for ...</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generating reports</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analyzing data</a:t>
            </a:r>
            <a:endParaRPr b="0" lang="en-US" sz="2400" spc="-1" strike="noStrike">
              <a:latin typeface="Cambria"/>
            </a:endParaRPr>
          </a:p>
          <a:p>
            <a:pPr marL="457200" indent="-353160">
              <a:lnSpc>
                <a:spcPct val="115000"/>
              </a:lnSpc>
              <a:buClr>
                <a:srgbClr val="93a299"/>
              </a:buClr>
              <a:buFont typeface="Symbol" charset="2"/>
              <a:buChar char=""/>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managing policies</a:t>
            </a:r>
            <a:endParaRPr b="0" lang="en-US" sz="2400" spc="-1" strike="noStrike">
              <a:latin typeface="Cambria"/>
            </a:endParaRPr>
          </a:p>
          <a:p>
            <a:pPr>
              <a:lnSpc>
                <a:spcPct val="115000"/>
              </a:lnSpc>
            </a:pPr>
            <a:r>
              <a:rPr b="0" lang="en-US" sz="2400" spc="-1" strike="noStrike">
                <a:solidFill>
                  <a:srgbClr val="000000"/>
                </a:solidFill>
                <a:latin typeface="Arial"/>
                <a:ea typeface="Arial"/>
              </a:rPr>
              <a:t>Where is this required?</a:t>
            </a:r>
            <a:endParaRPr b="0" lang="en-US" sz="2400" spc="-1" strike="noStrike">
              <a:latin typeface="Cambria"/>
            </a:endParaRPr>
          </a:p>
        </p:txBody>
      </p:sp>
      <p:sp>
        <p:nvSpPr>
          <p:cNvPr id="746"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d2533c"/>
                </a:solidFill>
                <a:latin typeface="Open Sans"/>
                <a:ea typeface="Open Sans"/>
              </a:rPr>
              <a:t>About Tools</a:t>
            </a:r>
            <a:endParaRPr b="0" lang="en-US" sz="4000" spc="-1" strike="noStrike">
              <a:solidFill>
                <a:srgbClr val="d2533c"/>
              </a:solidFill>
              <a:latin typeface="Open Sans"/>
            </a:endParaRPr>
          </a:p>
        </p:txBody>
      </p:sp>
      <p:sp>
        <p:nvSpPr>
          <p:cNvPr id="747" name="CustomShape 3"/>
          <p:cNvSpPr/>
          <p:nvPr/>
        </p:nvSpPr>
        <p:spPr>
          <a:xfrm>
            <a:off x="4856040" y="174456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48" name="CustomShape 4"/>
          <p:cNvSpPr/>
          <p:nvPr/>
        </p:nvSpPr>
        <p:spPr>
          <a:xfrm>
            <a:off x="8777880" y="426672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49" name="CustomShape 5"/>
          <p:cNvSpPr/>
          <p:nvPr/>
        </p:nvSpPr>
        <p:spPr>
          <a:xfrm>
            <a:off x="6766560" y="611280"/>
            <a:ext cx="292392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0" name="CustomShape 6"/>
          <p:cNvSpPr/>
          <p:nvPr/>
        </p:nvSpPr>
        <p:spPr>
          <a:xfrm>
            <a:off x="3901320" y="3900960"/>
            <a:ext cx="292392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1" name="CustomShape 7"/>
          <p:cNvSpPr/>
          <p:nvPr/>
        </p:nvSpPr>
        <p:spPr>
          <a:xfrm>
            <a:off x="6324840" y="342504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2" name="CustomShape 8"/>
          <p:cNvSpPr/>
          <p:nvPr/>
        </p:nvSpPr>
        <p:spPr>
          <a:xfrm>
            <a:off x="8592480" y="2592720"/>
            <a:ext cx="292392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3" name="CustomShape 9"/>
          <p:cNvSpPr/>
          <p:nvPr/>
        </p:nvSpPr>
        <p:spPr>
          <a:xfrm>
            <a:off x="5608440" y="4998240"/>
            <a:ext cx="292392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4" name="CustomShape 10"/>
          <p:cNvSpPr/>
          <p:nvPr/>
        </p:nvSpPr>
        <p:spPr>
          <a:xfrm>
            <a:off x="824760" y="390312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5" name="CustomShape 11"/>
          <p:cNvSpPr/>
          <p:nvPr/>
        </p:nvSpPr>
        <p:spPr>
          <a:xfrm>
            <a:off x="2370960" y="520992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6" name="CustomShape 12"/>
          <p:cNvSpPr/>
          <p:nvPr/>
        </p:nvSpPr>
        <p:spPr>
          <a:xfrm>
            <a:off x="6949080" y="1706400"/>
            <a:ext cx="2924280" cy="1583280"/>
          </a:xfrm>
          <a:custGeom>
            <a:avLst/>
            <a:gdLst/>
            <a:ah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fillRef idx="0"/>
          <a:effectRef idx="0"/>
          <a:fontRef idx="minor"/>
        </p:style>
      </p:sp>
      <p:sp>
        <p:nvSpPr>
          <p:cNvPr id="757" name="CustomShape 13"/>
          <p:cNvSpPr/>
          <p:nvPr/>
        </p:nvSpPr>
        <p:spPr>
          <a:xfrm>
            <a:off x="5027760" y="1998360"/>
            <a:ext cx="2420280" cy="127368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License</a:t>
            </a:r>
            <a:br/>
            <a:r>
              <a:rPr b="0" lang="en-US" sz="2400" spc="-1" strike="noStrike">
                <a:solidFill>
                  <a:srgbClr val="000000"/>
                </a:solidFill>
                <a:latin typeface="Arial"/>
                <a:ea typeface="Arial"/>
              </a:rPr>
              <a:t>Scanner</a:t>
            </a:r>
            <a:endParaRPr b="0" lang="en-US" sz="2400" spc="-1" strike="noStrike">
              <a:latin typeface="Cambria"/>
            </a:endParaRPr>
          </a:p>
          <a:p>
            <a:pPr>
              <a:lnSpc>
                <a:spcPct val="100000"/>
              </a:lnSpc>
            </a:pPr>
            <a:endParaRPr b="0" lang="en-US" sz="2400" spc="-1" strike="noStrike">
              <a:latin typeface="Cambria"/>
            </a:endParaRPr>
          </a:p>
        </p:txBody>
      </p:sp>
      <p:sp>
        <p:nvSpPr>
          <p:cNvPr id="758" name="CustomShape 14"/>
          <p:cNvSpPr/>
          <p:nvPr/>
        </p:nvSpPr>
        <p:spPr>
          <a:xfrm>
            <a:off x="7595280" y="2039400"/>
            <a:ext cx="1479240" cy="95040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Product</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Report</a:t>
            </a:r>
            <a:endParaRPr b="0" lang="en-US" sz="2400" spc="-1" strike="noStrike">
              <a:latin typeface="Cambria"/>
            </a:endParaRPr>
          </a:p>
          <a:p>
            <a:pPr>
              <a:lnSpc>
                <a:spcPct val="100000"/>
              </a:lnSpc>
            </a:pPr>
            <a:endParaRPr b="0" lang="en-US" sz="2400" spc="-1" strike="noStrike">
              <a:latin typeface="Cambria"/>
            </a:endParaRPr>
          </a:p>
        </p:txBody>
      </p:sp>
      <p:sp>
        <p:nvSpPr>
          <p:cNvPr id="759" name="CustomShape 15"/>
          <p:cNvSpPr/>
          <p:nvPr/>
        </p:nvSpPr>
        <p:spPr>
          <a:xfrm>
            <a:off x="7342920" y="959040"/>
            <a:ext cx="1802880" cy="104976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Snippet</a:t>
            </a:r>
            <a:br/>
            <a:r>
              <a:rPr b="0" lang="en-US" sz="2400" spc="-1" strike="noStrike">
                <a:solidFill>
                  <a:srgbClr val="000000"/>
                </a:solidFill>
                <a:latin typeface="Arial"/>
                <a:ea typeface="Arial"/>
              </a:rPr>
              <a:t>Scan</a:t>
            </a:r>
            <a:endParaRPr b="0" lang="en-US" sz="2400" spc="-1" strike="noStrike">
              <a:latin typeface="Cambria"/>
            </a:endParaRPr>
          </a:p>
          <a:p>
            <a:pPr>
              <a:lnSpc>
                <a:spcPct val="100000"/>
              </a:lnSpc>
            </a:pPr>
            <a:endParaRPr b="0" lang="en-US" sz="2400" spc="-1" strike="noStrike">
              <a:latin typeface="Cambria"/>
            </a:endParaRPr>
          </a:p>
        </p:txBody>
      </p:sp>
      <p:sp>
        <p:nvSpPr>
          <p:cNvPr id="760" name="CustomShape 16"/>
          <p:cNvSpPr/>
          <p:nvPr/>
        </p:nvSpPr>
        <p:spPr>
          <a:xfrm>
            <a:off x="8844480" y="2892960"/>
            <a:ext cx="2420280" cy="127368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Component</a:t>
            </a:r>
            <a:br/>
            <a:r>
              <a:rPr b="0" lang="en-US" sz="2400" spc="-1" strike="noStrike">
                <a:solidFill>
                  <a:srgbClr val="000000"/>
                </a:solidFill>
                <a:latin typeface="Arial"/>
                <a:ea typeface="Arial"/>
              </a:rPr>
              <a:t>Scanner</a:t>
            </a:r>
            <a:endParaRPr b="0" lang="en-US" sz="2400" spc="-1" strike="noStrike">
              <a:latin typeface="Cambria"/>
            </a:endParaRPr>
          </a:p>
          <a:p>
            <a:pPr>
              <a:lnSpc>
                <a:spcPct val="100000"/>
              </a:lnSpc>
            </a:pPr>
            <a:endParaRPr b="0" lang="en-US" sz="2400" spc="-1" strike="noStrike">
              <a:latin typeface="Cambria"/>
            </a:endParaRPr>
          </a:p>
        </p:txBody>
      </p:sp>
      <p:sp>
        <p:nvSpPr>
          <p:cNvPr id="761" name="CustomShape 17"/>
          <p:cNvSpPr/>
          <p:nvPr/>
        </p:nvSpPr>
        <p:spPr>
          <a:xfrm>
            <a:off x="6860520" y="3763800"/>
            <a:ext cx="1983240" cy="104976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Disclosure</a:t>
            </a:r>
            <a:br/>
            <a:r>
              <a:rPr b="0" lang="en-US" sz="2400" spc="-1" strike="noStrike">
                <a:solidFill>
                  <a:srgbClr val="000000"/>
                </a:solidFill>
                <a:latin typeface="Arial"/>
                <a:ea typeface="Arial"/>
              </a:rPr>
              <a:t>Document</a:t>
            </a:r>
            <a:endParaRPr b="0" lang="en-US" sz="2400" spc="-1" strike="noStrike">
              <a:latin typeface="Cambria"/>
            </a:endParaRPr>
          </a:p>
          <a:p>
            <a:pPr>
              <a:lnSpc>
                <a:spcPct val="100000"/>
              </a:lnSpc>
            </a:pPr>
            <a:endParaRPr b="0" lang="en-US" sz="2400" spc="-1" strike="noStrike">
              <a:latin typeface="Cambria"/>
            </a:endParaRPr>
          </a:p>
        </p:txBody>
      </p:sp>
      <p:sp>
        <p:nvSpPr>
          <p:cNvPr id="762" name="CustomShape 18"/>
          <p:cNvSpPr/>
          <p:nvPr/>
        </p:nvSpPr>
        <p:spPr>
          <a:xfrm>
            <a:off x="9261360" y="4587480"/>
            <a:ext cx="2204640" cy="111708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Code</a:t>
            </a:r>
            <a:br/>
            <a:r>
              <a:rPr b="0" lang="en-US" sz="2400" spc="-1" strike="noStrike">
                <a:solidFill>
                  <a:srgbClr val="000000"/>
                </a:solidFill>
                <a:latin typeface="Arial"/>
                <a:ea typeface="Arial"/>
              </a:rPr>
              <a:t>Scanner</a:t>
            </a:r>
            <a:endParaRPr b="0" lang="en-US" sz="2400" spc="-1" strike="noStrike">
              <a:latin typeface="Cambria"/>
            </a:endParaRPr>
          </a:p>
          <a:p>
            <a:pPr>
              <a:lnSpc>
                <a:spcPct val="100000"/>
              </a:lnSpc>
            </a:pPr>
            <a:endParaRPr b="0" lang="en-US" sz="2400" spc="-1" strike="noStrike">
              <a:latin typeface="Cambria"/>
            </a:endParaRPr>
          </a:p>
        </p:txBody>
      </p:sp>
      <p:sp>
        <p:nvSpPr>
          <p:cNvPr id="763" name="CustomShape 19"/>
          <p:cNvSpPr/>
          <p:nvPr/>
        </p:nvSpPr>
        <p:spPr>
          <a:xfrm>
            <a:off x="6027120" y="5331960"/>
            <a:ext cx="2204640" cy="95040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Compliance</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Workflow</a:t>
            </a:r>
            <a:endParaRPr b="0" lang="en-US" sz="2400" spc="-1" strike="noStrike">
              <a:latin typeface="Cambria"/>
            </a:endParaRPr>
          </a:p>
          <a:p>
            <a:pPr>
              <a:lnSpc>
                <a:spcPct val="100000"/>
              </a:lnSpc>
            </a:pPr>
            <a:endParaRPr b="0" lang="en-US" sz="2400" spc="-1" strike="noStrike">
              <a:latin typeface="Cambria"/>
            </a:endParaRPr>
          </a:p>
        </p:txBody>
      </p:sp>
      <p:sp>
        <p:nvSpPr>
          <p:cNvPr id="764" name="CustomShape 20"/>
          <p:cNvSpPr/>
          <p:nvPr/>
        </p:nvSpPr>
        <p:spPr>
          <a:xfrm>
            <a:off x="4390920" y="4087440"/>
            <a:ext cx="2146320" cy="119520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Binary</a:t>
            </a:r>
            <a:br/>
            <a:r>
              <a:rPr b="0" lang="en-US" sz="2400" spc="-1" strike="noStrike">
                <a:solidFill>
                  <a:srgbClr val="000000"/>
                </a:solidFill>
                <a:latin typeface="Arial"/>
                <a:ea typeface="Arial"/>
              </a:rPr>
              <a:t>Scan</a:t>
            </a:r>
            <a:endParaRPr b="0" lang="en-US" sz="2400" spc="-1" strike="noStrike">
              <a:latin typeface="Cambria"/>
            </a:endParaRPr>
          </a:p>
          <a:p>
            <a:pPr>
              <a:lnSpc>
                <a:spcPct val="100000"/>
              </a:lnSpc>
            </a:pPr>
            <a:endParaRPr b="0" lang="en-US" sz="2400" spc="-1" strike="noStrike">
              <a:latin typeface="Cambria"/>
            </a:endParaRPr>
          </a:p>
        </p:txBody>
      </p:sp>
      <p:sp>
        <p:nvSpPr>
          <p:cNvPr id="765" name="CustomShape 21"/>
          <p:cNvSpPr/>
          <p:nvPr/>
        </p:nvSpPr>
        <p:spPr>
          <a:xfrm>
            <a:off x="2734200" y="5547240"/>
            <a:ext cx="2077200" cy="104976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License</a:t>
            </a:r>
            <a:br/>
            <a:r>
              <a:rPr b="0" lang="en-US" sz="2400" spc="-1" strike="noStrike">
                <a:solidFill>
                  <a:srgbClr val="000000"/>
                </a:solidFill>
                <a:latin typeface="Arial"/>
                <a:ea typeface="Arial"/>
              </a:rPr>
              <a:t>Analysis</a:t>
            </a:r>
            <a:endParaRPr b="0" lang="en-US" sz="2400" spc="-1" strike="noStrike">
              <a:latin typeface="Cambria"/>
            </a:endParaRPr>
          </a:p>
          <a:p>
            <a:pPr>
              <a:lnSpc>
                <a:spcPct val="100000"/>
              </a:lnSpc>
            </a:pPr>
            <a:endParaRPr b="0" lang="en-US" sz="2400" spc="-1" strike="noStrike">
              <a:latin typeface="Cambria"/>
            </a:endParaRPr>
          </a:p>
        </p:txBody>
      </p:sp>
      <p:sp>
        <p:nvSpPr>
          <p:cNvPr id="766" name="CustomShape 22"/>
          <p:cNvSpPr/>
          <p:nvPr/>
        </p:nvSpPr>
        <p:spPr>
          <a:xfrm>
            <a:off x="1145160" y="4107240"/>
            <a:ext cx="2273400" cy="1195200"/>
          </a:xfrm>
          <a:prstGeom prst="rect">
            <a:avLst/>
          </a:prstGeom>
          <a:noFill/>
          <a:ln>
            <a:noFill/>
          </a:ln>
        </p:spPr>
        <p:style>
          <a:lnRef idx="0"/>
          <a:fillRef idx="0"/>
          <a:effectRef idx="0"/>
          <a:fontRef idx="minor"/>
        </p:style>
        <p:txBody>
          <a:bodyPr tIns="91440" bIns="91440"/>
          <a:p>
            <a:pPr algn="ctr">
              <a:lnSpc>
                <a:spcPct val="100000"/>
              </a:lnSpc>
            </a:pPr>
            <a:r>
              <a:rPr b="0" lang="en-US" sz="2400" spc="-1" strike="noStrike">
                <a:solidFill>
                  <a:srgbClr val="000000"/>
                </a:solidFill>
                <a:latin typeface="Arial"/>
                <a:ea typeface="Arial"/>
              </a:rPr>
              <a:t>Compliance</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Workflow</a:t>
            </a:r>
            <a:endParaRPr b="0" lang="en-US" sz="2400" spc="-1" strike="noStrike">
              <a:latin typeface="Cambria"/>
            </a:endParaRPr>
          </a:p>
          <a:p>
            <a:pPr>
              <a:lnSpc>
                <a:spcPct val="100000"/>
              </a:lnSpc>
            </a:pPr>
            <a:endParaRPr b="0" lang="en-US" sz="2400" spc="-1" strike="noStrike">
              <a:latin typeface="Cambria"/>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CustomShape 1"/>
          <p:cNvSpPr/>
          <p:nvPr/>
        </p:nvSpPr>
        <p:spPr>
          <a:xfrm>
            <a:off x="719640" y="1513440"/>
            <a:ext cx="11036880" cy="3522600"/>
          </a:xfrm>
          <a:prstGeom prst="rect">
            <a:avLst/>
          </a:prstGeom>
          <a:noFill/>
          <a:ln>
            <a:noFill/>
          </a:ln>
        </p:spPr>
        <p:style>
          <a:lnRef idx="0"/>
          <a:fillRef idx="0"/>
          <a:effectRef idx="0"/>
          <a:fontRef idx="minor"/>
        </p:style>
      </p:sp>
      <p:sp>
        <p:nvSpPr>
          <p:cNvPr id="768"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r>
              <a:rPr b="0" lang="en-US" sz="4000" spc="-1" strike="noStrike">
                <a:solidFill>
                  <a:srgbClr val="d2533c"/>
                </a:solidFill>
                <a:latin typeface="Open Sans"/>
                <a:ea typeface="Open Sans"/>
              </a:rPr>
              <a:t>Software Situation</a:t>
            </a:r>
            <a:endParaRPr b="0" lang="en-US" sz="4000" spc="-1" strike="noStrike">
              <a:solidFill>
                <a:srgbClr val="d2533c"/>
              </a:solidFill>
              <a:latin typeface="Open Sans"/>
            </a:endParaRPr>
          </a:p>
        </p:txBody>
      </p:sp>
      <p:sp>
        <p:nvSpPr>
          <p:cNvPr id="769"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70"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71" name="CustomShape 5"/>
          <p:cNvSpPr/>
          <p:nvPr/>
        </p:nvSpPr>
        <p:spPr>
          <a:xfrm>
            <a:off x="8159760" y="20156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CustomShape 1"/>
          <p:cNvSpPr/>
          <p:nvPr/>
        </p:nvSpPr>
        <p:spPr>
          <a:xfrm>
            <a:off x="719640" y="1513440"/>
            <a:ext cx="11036880" cy="3522600"/>
          </a:xfrm>
          <a:prstGeom prst="rect">
            <a:avLst/>
          </a:prstGeom>
          <a:noFill/>
          <a:ln>
            <a:noFill/>
          </a:ln>
        </p:spPr>
        <p:style>
          <a:lnRef idx="0"/>
          <a:fillRef idx="0"/>
          <a:effectRef idx="0"/>
          <a:fontRef idx="minor"/>
        </p:style>
      </p:sp>
      <p:sp>
        <p:nvSpPr>
          <p:cNvPr id="77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Software Situation – What it Means</a:t>
            </a:r>
            <a:endParaRPr b="0" lang="en-US" sz="4000" spc="-1" strike="noStrike">
              <a:latin typeface="Cambria"/>
            </a:endParaRPr>
          </a:p>
        </p:txBody>
      </p:sp>
      <p:sp>
        <p:nvSpPr>
          <p:cNvPr id="774"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75"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76" name="CustomShape 5"/>
          <p:cNvSpPr/>
          <p:nvPr/>
        </p:nvSpPr>
        <p:spPr>
          <a:xfrm>
            <a:off x="8159760" y="20156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777" name="CustomShape 6"/>
          <p:cNvSpPr/>
          <p:nvPr/>
        </p:nvSpPr>
        <p:spPr>
          <a:xfrm>
            <a:off x="2303640" y="4415400"/>
            <a:ext cx="2397240" cy="153324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3</a:t>
            </a:r>
            <a:r>
              <a:rPr b="0" lang="en-US" sz="2400" spc="-1" strike="noStrike" baseline="30000">
                <a:solidFill>
                  <a:srgbClr val="000000"/>
                </a:solidFill>
                <a:latin typeface="Arial"/>
                <a:ea typeface="Arial"/>
              </a:rPr>
              <a:t>rd</a:t>
            </a:r>
            <a:r>
              <a:rPr b="0" lang="en-US" sz="2400" spc="-1" strike="noStrike">
                <a:solidFill>
                  <a:srgbClr val="000000"/>
                </a:solidFill>
                <a:latin typeface="Arial"/>
                <a:ea typeface="Arial"/>
              </a:rPr>
              <a:t> Party SW:</a:t>
            </a:r>
            <a:br/>
            <a:r>
              <a:rPr b="0" lang="en-US" sz="2400" spc="-1" strike="noStrike">
                <a:solidFill>
                  <a:srgbClr val="000000"/>
                </a:solidFill>
                <a:latin typeface="Arial"/>
                <a:ea typeface="Arial"/>
              </a:rPr>
              <a:t>OSS, Free</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Proprietary, ...</a:t>
            </a:r>
            <a:endParaRPr b="0" lang="en-US" sz="2400" spc="-1" strike="noStrike">
              <a:latin typeface="Cambria"/>
            </a:endParaRPr>
          </a:p>
        </p:txBody>
      </p:sp>
      <p:sp>
        <p:nvSpPr>
          <p:cNvPr id="778" name="CustomShape 7"/>
          <p:cNvSpPr/>
          <p:nvPr/>
        </p:nvSpPr>
        <p:spPr>
          <a:xfrm>
            <a:off x="5759640" y="4415400"/>
            <a:ext cx="2397240" cy="153324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Your</a:t>
            </a:r>
            <a:br/>
            <a:r>
              <a:rPr b="0" lang="en-US" sz="2400" spc="-1" strike="noStrike">
                <a:solidFill>
                  <a:srgbClr val="000000"/>
                </a:solidFill>
                <a:latin typeface="Arial"/>
                <a:ea typeface="Arial"/>
              </a:rPr>
              <a:t>Development</a:t>
            </a:r>
            <a:endParaRPr b="0" lang="en-US" sz="2400" spc="-1" strike="noStrike">
              <a:latin typeface="Cambria"/>
            </a:endParaRPr>
          </a:p>
        </p:txBody>
      </p:sp>
      <p:sp>
        <p:nvSpPr>
          <p:cNvPr id="779" name="CustomShape 8"/>
          <p:cNvSpPr/>
          <p:nvPr/>
        </p:nvSpPr>
        <p:spPr>
          <a:xfrm>
            <a:off x="9311760" y="4319640"/>
            <a:ext cx="2397240" cy="1629000"/>
          </a:xfrm>
          <a:prstGeom prst="wedgeRoundRectCallout">
            <a:avLst>
              <a:gd name="adj1" fmla="val -33967"/>
              <a:gd name="adj2" fmla="val -62462"/>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Your</a:t>
            </a:r>
            <a:br/>
            <a:r>
              <a:rPr b="0" lang="en-US" sz="2400" spc="-1" strike="noStrike">
                <a:solidFill>
                  <a:srgbClr val="000000"/>
                </a:solidFill>
                <a:latin typeface="Arial"/>
                <a:ea typeface="Arial"/>
              </a:rPr>
              <a:t>Delivery:</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3</a:t>
            </a:r>
            <a:r>
              <a:rPr b="0" lang="en-US" sz="2400" spc="-1" strike="noStrike" baseline="30000">
                <a:solidFill>
                  <a:srgbClr val="000000"/>
                </a:solidFill>
                <a:latin typeface="Arial"/>
                <a:ea typeface="Arial"/>
              </a:rPr>
              <a:t>rd</a:t>
            </a:r>
            <a:r>
              <a:rPr b="0" lang="en-US" sz="2400" spc="-1" strike="noStrike">
                <a:solidFill>
                  <a:srgbClr val="000000"/>
                </a:solidFill>
                <a:latin typeface="Arial"/>
                <a:ea typeface="Arial"/>
              </a:rPr>
              <a:t> Party +</a:t>
            </a:r>
            <a:br/>
            <a:r>
              <a:rPr b="0" lang="en-US" sz="2400" spc="-1" strike="noStrike">
                <a:solidFill>
                  <a:srgbClr val="000000"/>
                </a:solidFill>
                <a:latin typeface="Arial"/>
                <a:ea typeface="Arial"/>
              </a:rPr>
              <a:t>Your Software</a:t>
            </a:r>
            <a:endParaRPr b="0" lang="en-US" sz="2400" spc="-1" strike="noStrike">
              <a:latin typeface="Cambria"/>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CustomShape 1"/>
          <p:cNvSpPr/>
          <p:nvPr/>
        </p:nvSpPr>
        <p:spPr>
          <a:xfrm>
            <a:off x="515160" y="1973880"/>
            <a:ext cx="11036880" cy="3522600"/>
          </a:xfrm>
          <a:prstGeom prst="rect">
            <a:avLst/>
          </a:prstGeom>
          <a:noFill/>
          <a:ln>
            <a:noFill/>
          </a:ln>
        </p:spPr>
        <p:style>
          <a:lnRef idx="0"/>
          <a:fillRef idx="0"/>
          <a:effectRef idx="0"/>
          <a:fontRef idx="minor"/>
        </p:style>
      </p:sp>
      <p:sp>
        <p:nvSpPr>
          <p:cNvPr id="781"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OSS License Compliance from 10k Feet </a:t>
            </a:r>
            <a:endParaRPr b="0" lang="en-US" sz="4000" spc="-1" strike="noStrike">
              <a:latin typeface="Cambria"/>
            </a:endParaRPr>
          </a:p>
        </p:txBody>
      </p:sp>
      <p:sp>
        <p:nvSpPr>
          <p:cNvPr id="782"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83"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84" name="CustomShape 5"/>
          <p:cNvSpPr/>
          <p:nvPr/>
        </p:nvSpPr>
        <p:spPr>
          <a:xfrm>
            <a:off x="8130960" y="19868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785"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786"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Meeting</a:t>
            </a:r>
            <a:br/>
            <a:r>
              <a:rPr b="0" lang="en-US" sz="2400" spc="-1" strike="noStrike">
                <a:solidFill>
                  <a:srgbClr val="000000"/>
                </a:solidFill>
                <a:latin typeface="Arial"/>
                <a:ea typeface="Arial"/>
              </a:rPr>
              <a:t>Obligations,</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Reporting acc.</a:t>
            </a:r>
            <a:br/>
            <a:r>
              <a:rPr b="0" lang="en-US" sz="2400" spc="-1" strike="noStrike">
                <a:solidFill>
                  <a:srgbClr val="000000"/>
                </a:solidFill>
                <a:latin typeface="Arial"/>
                <a:ea typeface="Arial"/>
              </a:rPr>
              <a:t>to Licensing</a:t>
            </a:r>
            <a:endParaRPr b="0" lang="en-US" sz="2400" spc="-1" strike="noStrike">
              <a:latin typeface="Cambria"/>
            </a:endParaRPr>
          </a:p>
        </p:txBody>
      </p:sp>
      <p:sp>
        <p:nvSpPr>
          <p:cNvPr id="787"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788"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609480" y="533520"/>
            <a:ext cx="10972440" cy="990360"/>
          </a:xfrm>
          <a:prstGeom prst="rect">
            <a:avLst/>
          </a:prstGeom>
          <a:noFill/>
          <a:ln>
            <a:noFill/>
          </a:ln>
        </p:spPr>
        <p:txBody>
          <a:bodyPr anchor="ctr"/>
          <a:p>
            <a:pPr>
              <a:lnSpc>
                <a:spcPct val="100000"/>
              </a:lnSpc>
            </a:pPr>
            <a:r>
              <a:rPr b="0" lang="en-US" sz="4000" spc="-1" strike="noStrike">
                <a:solidFill>
                  <a:srgbClr val="d2533c"/>
                </a:solidFill>
                <a:latin typeface="Roboto"/>
                <a:ea typeface="Roboto"/>
              </a:rPr>
              <a:t>Patent Concepts in Software</a:t>
            </a:r>
            <a:endParaRPr b="0" lang="en-US" sz="4000" spc="-1" strike="noStrike">
              <a:solidFill>
                <a:srgbClr val="000000"/>
              </a:solidFill>
              <a:latin typeface="Arial"/>
            </a:endParaRPr>
          </a:p>
        </p:txBody>
      </p:sp>
      <p:sp>
        <p:nvSpPr>
          <p:cNvPr id="232" name="TextShape 2"/>
          <p:cNvSpPr txBox="1"/>
          <p:nvPr/>
        </p:nvSpPr>
        <p:spPr>
          <a:xfrm>
            <a:off x="609480" y="1608120"/>
            <a:ext cx="10972440" cy="4876560"/>
          </a:xfrm>
          <a:prstGeom prst="rect">
            <a:avLst/>
          </a:prstGeom>
          <a:noFill/>
          <a:ln>
            <a:noFill/>
          </a:ln>
        </p:spPr>
        <p:txBody>
          <a:bodyPr/>
          <a:p>
            <a:pPr marL="182880" indent="-182520">
              <a:lnSpc>
                <a:spcPct val="100000"/>
              </a:lnSpc>
              <a:buClr>
                <a:srgbClr val="93a299"/>
              </a:buClr>
              <a:buSzPct val="85000"/>
              <a:buFont typeface="Arial"/>
              <a:buChar char="•"/>
            </a:pPr>
            <a:r>
              <a:rPr b="0" lang="en-US" sz="2400" spc="-1" strike="noStrike">
                <a:solidFill>
                  <a:srgbClr val="292934"/>
                </a:solidFill>
                <a:latin typeface="Roboto"/>
                <a:ea typeface="Roboto"/>
              </a:rPr>
              <a:t>Patents protect functionality – this can include a method of operation,</a:t>
            </a:r>
            <a:br/>
            <a:r>
              <a:rPr b="0" lang="en-US" sz="2400" spc="-1" strike="noStrike">
                <a:solidFill>
                  <a:srgbClr val="292934"/>
                </a:solidFill>
                <a:latin typeface="Roboto"/>
                <a:ea typeface="Roboto"/>
              </a:rPr>
              <a:t>such as a computer program</a:t>
            </a:r>
            <a:endParaRPr b="0" lang="en-US" sz="2400" spc="-1" strike="noStrike">
              <a:solidFill>
                <a:srgbClr val="000000"/>
              </a:solidFill>
              <a:latin typeface="Arial"/>
            </a:endParaRPr>
          </a:p>
          <a:p>
            <a:pPr lvl="1" marL="457200" indent="-190080">
              <a:lnSpc>
                <a:spcPct val="100000"/>
              </a:lnSpc>
              <a:spcBef>
                <a:spcPts val="400"/>
              </a:spcBef>
              <a:buClr>
                <a:srgbClr val="93a299"/>
              </a:buClr>
              <a:buSzPct val="85000"/>
              <a:buFont typeface="Arial"/>
              <a:buChar char="•"/>
            </a:pPr>
            <a:r>
              <a:rPr b="0" lang="en-US" sz="2000" spc="-1" strike="noStrike">
                <a:solidFill>
                  <a:srgbClr val="292934"/>
                </a:solidFill>
                <a:latin typeface="Roboto"/>
                <a:ea typeface="Roboto"/>
              </a:rPr>
              <a:t>Does not protect abstract ideas, laws of nature</a:t>
            </a:r>
            <a:endParaRPr b="0" lang="en-US" sz="20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Other parties who want to use the technology may seek a patent license (which may grant rights to use, make, have made, sell, offer for sale, and import the technology)</a:t>
            </a:r>
            <a:endParaRPr b="0" lang="en-US" sz="2400" spc="-1" strike="noStrike">
              <a:solidFill>
                <a:srgbClr val="000000"/>
              </a:solidFill>
              <a:latin typeface="Arial"/>
            </a:endParaRPr>
          </a:p>
          <a:p>
            <a:pPr marL="182880" indent="-182520">
              <a:lnSpc>
                <a:spcPct val="100000"/>
              </a:lnSpc>
              <a:spcBef>
                <a:spcPts val="479"/>
              </a:spcBef>
              <a:buClr>
                <a:srgbClr val="93a299"/>
              </a:buClr>
              <a:buSzPct val="85000"/>
              <a:buFont typeface="Arial"/>
              <a:buChar char="•"/>
            </a:pPr>
            <a:r>
              <a:rPr b="0" lang="en-US" sz="2400" spc="-1" strike="noStrike">
                <a:solidFill>
                  <a:srgbClr val="292934"/>
                </a:solidFill>
                <a:latin typeface="Roboto"/>
                <a:ea typeface="Roboto"/>
              </a:rPr>
              <a:t>Infringement may occur even if other parties independently create the same invention</a:t>
            </a:r>
            <a:endParaRPr b="0" lang="en-US" sz="2400" spc="-1" strike="noStrike">
              <a:solidFill>
                <a:srgbClr val="000000"/>
              </a:solidFill>
              <a:latin typeface="Arial"/>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CustomShape 1"/>
          <p:cNvSpPr/>
          <p:nvPr/>
        </p:nvSpPr>
        <p:spPr>
          <a:xfrm>
            <a:off x="515160" y="1973880"/>
            <a:ext cx="11036880" cy="3522600"/>
          </a:xfrm>
          <a:prstGeom prst="rect">
            <a:avLst/>
          </a:prstGeom>
          <a:noFill/>
          <a:ln>
            <a:noFill/>
          </a:ln>
        </p:spPr>
        <p:style>
          <a:lnRef idx="0"/>
          <a:fillRef idx="0"/>
          <a:effectRef idx="0"/>
          <a:fontRef idx="minor"/>
        </p:style>
      </p:sp>
      <p:sp>
        <p:nvSpPr>
          <p:cNvPr id="790"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Again What this Means</a:t>
            </a:r>
            <a:endParaRPr b="0" lang="en-US" sz="4000" spc="-1" strike="noStrike">
              <a:latin typeface="Cambria"/>
            </a:endParaRPr>
          </a:p>
        </p:txBody>
      </p:sp>
      <p:sp>
        <p:nvSpPr>
          <p:cNvPr id="791" name="CustomShape 3"/>
          <p:cNvSpPr/>
          <p:nvPr/>
        </p:nvSpPr>
        <p:spPr>
          <a:xfrm>
            <a:off x="1247760" y="2015640"/>
            <a:ext cx="3165120" cy="3453120"/>
          </a:xfrm>
          <a:prstGeom prst="rect">
            <a:avLst/>
          </a:prstGeom>
          <a:solidFill>
            <a:srgbClr val="eeeeee"/>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92"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793" name="CustomShape 5"/>
          <p:cNvSpPr/>
          <p:nvPr/>
        </p:nvSpPr>
        <p:spPr>
          <a:xfrm>
            <a:off x="8130960" y="19868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794"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795"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
        <p:nvSpPr>
          <p:cNvPr id="796"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797"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
        <p:nvSpPr>
          <p:cNvPr id="798" name="CustomShape 10"/>
          <p:cNvSpPr/>
          <p:nvPr/>
        </p:nvSpPr>
        <p:spPr>
          <a:xfrm>
            <a:off x="2115360" y="4314600"/>
            <a:ext cx="258552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Documentation</a:t>
            </a:r>
            <a:br/>
            <a:r>
              <a:rPr b="0" lang="en-US" sz="2400" spc="-1" strike="noStrike">
                <a:solidFill>
                  <a:srgbClr val="000000"/>
                </a:solidFill>
                <a:latin typeface="Arial"/>
                <a:ea typeface="Arial"/>
              </a:rPr>
              <a:t>according to actual situation</a:t>
            </a:r>
            <a:endParaRPr b="0" lang="en-US" sz="2400" spc="-1" strike="noStrike">
              <a:latin typeface="Cambria"/>
            </a:endParaRPr>
          </a:p>
        </p:txBody>
      </p:sp>
      <p:sp>
        <p:nvSpPr>
          <p:cNvPr id="799" name="CustomShape 11"/>
          <p:cNvSpPr/>
          <p:nvPr/>
        </p:nvSpPr>
        <p:spPr>
          <a:xfrm>
            <a:off x="5760360" y="4314600"/>
            <a:ext cx="239724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Hopefully Yours</a:t>
            </a:r>
            <a:endParaRPr b="0" lang="en-US" sz="2400" spc="-1" strike="noStrike">
              <a:latin typeface="Cambria"/>
            </a:endParaRPr>
          </a:p>
        </p:txBody>
      </p:sp>
      <p:sp>
        <p:nvSpPr>
          <p:cNvPr id="800" name="CustomShape 12"/>
          <p:cNvSpPr/>
          <p:nvPr/>
        </p:nvSpPr>
        <p:spPr>
          <a:xfrm>
            <a:off x="9123840" y="4218120"/>
            <a:ext cx="2585520" cy="1629000"/>
          </a:xfrm>
          <a:prstGeom prst="wedgeRoundRectCallout">
            <a:avLst>
              <a:gd name="adj1" fmla="val -33967"/>
              <a:gd name="adj2" fmla="val -62462"/>
              <a:gd name="adj3" fmla="val 16667"/>
            </a:avLst>
          </a:prstGeom>
          <a:solidFill>
            <a:srgbClr val="ffff00"/>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Understand what</a:t>
            </a:r>
            <a:br/>
            <a:r>
              <a:rPr b="0" lang="en-US" sz="2400" spc="-1" strike="noStrike">
                <a:solidFill>
                  <a:srgbClr val="000000"/>
                </a:solidFill>
                <a:latin typeface="Arial"/>
                <a:ea typeface="Arial"/>
              </a:rPr>
              <a:t>you deliver and</a:t>
            </a:r>
            <a:br/>
            <a:r>
              <a:rPr b="0" lang="en-US" sz="2400" spc="-1" strike="noStrike">
                <a:solidFill>
                  <a:srgbClr val="000000"/>
                </a:solidFill>
                <a:latin typeface="Arial"/>
                <a:ea typeface="Arial"/>
              </a:rPr>
              <a:t>act accordingly</a:t>
            </a:r>
            <a:endParaRPr b="0" lang="en-US" sz="2400" spc="-1" strike="noStrike">
              <a:latin typeface="Cambria"/>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CustomShape 1"/>
          <p:cNvSpPr/>
          <p:nvPr/>
        </p:nvSpPr>
        <p:spPr>
          <a:xfrm>
            <a:off x="515160" y="1973880"/>
            <a:ext cx="11036880" cy="3522600"/>
          </a:xfrm>
          <a:prstGeom prst="rect">
            <a:avLst/>
          </a:prstGeom>
          <a:noFill/>
          <a:ln>
            <a:noFill/>
          </a:ln>
        </p:spPr>
        <p:style>
          <a:lnRef idx="0"/>
          <a:fillRef idx="0"/>
          <a:effectRef idx="0"/>
          <a:fontRef idx="minor"/>
        </p:style>
      </p:sp>
      <p:sp>
        <p:nvSpPr>
          <p:cNvPr id="802" name="CustomShape 2"/>
          <p:cNvSpPr/>
          <p:nvPr/>
        </p:nvSpPr>
        <p:spPr>
          <a:xfrm>
            <a:off x="686160" y="1792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Part I: Analysing Inbound</a:t>
            </a:r>
            <a:endParaRPr b="0" lang="en-US" sz="4000" spc="-1" strike="noStrike">
              <a:latin typeface="Cambria"/>
            </a:endParaRPr>
          </a:p>
        </p:txBody>
      </p:sp>
      <p:sp>
        <p:nvSpPr>
          <p:cNvPr id="803" name="CustomShape 3"/>
          <p:cNvSpPr/>
          <p:nvPr/>
        </p:nvSpPr>
        <p:spPr>
          <a:xfrm>
            <a:off x="1247760" y="2015640"/>
            <a:ext cx="3165120" cy="3453120"/>
          </a:xfrm>
          <a:prstGeom prst="rect">
            <a:avLst/>
          </a:prstGeom>
          <a:solidFill>
            <a:srgbClr val="ffff00"/>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Inbound</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04" name="CustomShape 4"/>
          <p:cNvSpPr/>
          <p:nvPr/>
        </p:nvSpPr>
        <p:spPr>
          <a:xfrm>
            <a:off x="4703760" y="2015640"/>
            <a:ext cx="3165120" cy="3453120"/>
          </a:xfrm>
          <a:prstGeom prst="rect">
            <a:avLst/>
          </a:prstGeom>
          <a:solidFill>
            <a:srgbClr val="dddddd"/>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Own</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Software</a:t>
            </a:r>
            <a:endParaRPr b="0" lang="en-US" sz="2400" spc="-1" strike="noStrike">
              <a:latin typeface="Cambria"/>
            </a:endParaRPr>
          </a:p>
        </p:txBody>
      </p:sp>
      <p:sp>
        <p:nvSpPr>
          <p:cNvPr id="805" name="CustomShape 5"/>
          <p:cNvSpPr/>
          <p:nvPr/>
        </p:nvSpPr>
        <p:spPr>
          <a:xfrm>
            <a:off x="8130960" y="1986840"/>
            <a:ext cx="3165120" cy="3453120"/>
          </a:xfrm>
          <a:prstGeom prst="rect">
            <a:avLst/>
          </a:prstGeom>
          <a:solidFill>
            <a:srgbClr val="cccccc"/>
          </a:solidFill>
          <a:ln w="9360">
            <a:solidFill>
              <a:srgbClr val="3465a4"/>
            </a:solidFill>
            <a:round/>
          </a:ln>
        </p:spPr>
        <p:style>
          <a:lnRef idx="0"/>
          <a:fillRef idx="0"/>
          <a:effectRef idx="0"/>
          <a:fontRef idx="minor"/>
        </p:style>
        <p:txBody>
          <a:bodyPr lIns="90000" rIns="90000" tIns="45000" bIns="45000"/>
          <a:p>
            <a:pPr algn="ctr">
              <a:lnSpc>
                <a:spcPct val="100000"/>
              </a:lnSpc>
            </a:pPr>
            <a:r>
              <a:rPr b="0" lang="en-US" sz="2400" spc="-1" strike="noStrike">
                <a:solidFill>
                  <a:srgbClr val="000000"/>
                </a:solidFill>
                <a:latin typeface="Arial"/>
                <a:ea typeface="Arial"/>
              </a:rPr>
              <a:t>Outbound</a:t>
            </a:r>
            <a:br/>
            <a:r>
              <a:rPr b="0" lang="en-US" sz="2400" spc="-1" strike="noStrike">
                <a:solidFill>
                  <a:srgbClr val="000000"/>
                </a:solidFill>
                <a:latin typeface="Arial"/>
                <a:ea typeface="Arial"/>
              </a:rPr>
              <a:t>Software</a:t>
            </a:r>
            <a:endParaRPr b="0" lang="en-US" sz="2400" spc="-1" strike="noStrike">
              <a:latin typeface="Cambria"/>
            </a:endParaRPr>
          </a:p>
        </p:txBody>
      </p:sp>
      <p:sp>
        <p:nvSpPr>
          <p:cNvPr id="806"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fillRef idx="0"/>
          <a:effectRef idx="0"/>
          <a:fontRef idx="minor"/>
        </p:style>
      </p:sp>
      <p:sp>
        <p:nvSpPr>
          <p:cNvPr id="807"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Meeting</a:t>
            </a:r>
            <a:br/>
            <a:r>
              <a:rPr b="0" lang="en-US" sz="2400" spc="-1" strike="noStrike">
                <a:solidFill>
                  <a:srgbClr val="000000"/>
                </a:solidFill>
                <a:latin typeface="Arial"/>
                <a:ea typeface="Arial"/>
              </a:rPr>
              <a:t>Obligations,</a:t>
            </a:r>
            <a:endParaRPr b="0" lang="en-US" sz="2400" spc="-1" strike="noStrike">
              <a:latin typeface="Cambria"/>
            </a:endParaRPr>
          </a:p>
          <a:p>
            <a:pPr algn="ctr">
              <a:lnSpc>
                <a:spcPct val="100000"/>
              </a:lnSpc>
            </a:pPr>
            <a:r>
              <a:rPr b="0" lang="en-US" sz="2400" spc="-1" strike="noStrike">
                <a:solidFill>
                  <a:srgbClr val="000000"/>
                </a:solidFill>
                <a:latin typeface="Arial"/>
                <a:ea typeface="Arial"/>
              </a:rPr>
              <a:t>Reporting acc.</a:t>
            </a:r>
            <a:br/>
            <a:r>
              <a:rPr b="0" lang="en-US" sz="2400" spc="-1" strike="noStrike">
                <a:solidFill>
                  <a:srgbClr val="000000"/>
                </a:solidFill>
                <a:latin typeface="Arial"/>
                <a:ea typeface="Arial"/>
              </a:rPr>
              <a:t>to Licensing</a:t>
            </a:r>
            <a:endParaRPr b="0" lang="en-US" sz="2400" spc="-1" strike="noStrike">
              <a:latin typeface="Cambria"/>
            </a:endParaRPr>
          </a:p>
        </p:txBody>
      </p:sp>
      <p:sp>
        <p:nvSpPr>
          <p:cNvPr id="808"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Quality</a:t>
            </a:r>
            <a:br/>
            <a:r>
              <a:rPr b="0" lang="en-US" sz="2400" spc="-1" strike="noStrike">
                <a:solidFill>
                  <a:srgbClr val="000000"/>
                </a:solidFill>
                <a:latin typeface="Arial"/>
                <a:ea typeface="Arial"/>
              </a:rPr>
              <a:t>Control</a:t>
            </a:r>
            <a:endParaRPr b="0" lang="en-US" sz="2400" spc="-1" strike="noStrike">
              <a:latin typeface="Cambria"/>
            </a:endParaRPr>
          </a:p>
        </p:txBody>
      </p:sp>
      <p:sp>
        <p:nvSpPr>
          <p:cNvPr id="809"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fillRef idx="0"/>
          <a:effectRef idx="0"/>
          <a:fontRef idx="minor"/>
        </p:style>
        <p:txBody>
          <a:bodyPr lIns="90000" rIns="90000" tIns="45000" bIns="45000" anchor="ctr"/>
          <a:p>
            <a:pPr algn="ctr">
              <a:lnSpc>
                <a:spcPct val="100000"/>
              </a:lnSpc>
            </a:pPr>
            <a:r>
              <a:rPr b="0" lang="en-US" sz="2400" spc="-1" strike="noStrike">
                <a:solidFill>
                  <a:srgbClr val="000000"/>
                </a:solidFill>
                <a:latin typeface="Arial"/>
                <a:ea typeface="Arial"/>
              </a:rPr>
              <a:t>Reporting</a:t>
            </a:r>
            <a:br/>
            <a:r>
              <a:rPr b="0" lang="en-US" sz="2400" spc="-1" strike="noStrike">
                <a:solidFill>
                  <a:srgbClr val="000000"/>
                </a:solidFill>
                <a:latin typeface="Arial"/>
                <a:ea typeface="Arial"/>
              </a:rPr>
              <a:t>According to</a:t>
            </a:r>
            <a:br/>
            <a:r>
              <a:rPr b="0" lang="en-US" sz="2400" spc="-1" strike="noStrike">
                <a:solidFill>
                  <a:srgbClr val="000000"/>
                </a:solidFill>
                <a:latin typeface="Arial"/>
                <a:ea typeface="Arial"/>
              </a:rPr>
              <a:t>Licensing</a:t>
            </a:r>
            <a:endParaRPr b="0" lang="en-US" sz="2400" spc="-1" strike="noStrike">
              <a:latin typeface="Cambria"/>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Determining which software is used (commercial + OSS actually)</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Because commercial software can contain OSS as well!</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OSS components involved and their involved licensing</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Identifying licenses</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Identifying authorships and copyrights</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Determining any further points from licensing obligations</a:t>
            </a:r>
            <a:endParaRPr b="0" lang="en-US" sz="2400" spc="-1" strike="noStrike">
              <a:latin typeface="Cambria"/>
            </a:endParaRPr>
          </a:p>
        </p:txBody>
      </p:sp>
      <p:sp>
        <p:nvSpPr>
          <p:cNvPr id="81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Understanding Inbound</a:t>
            </a:r>
            <a:endParaRPr b="0" lang="en-US" sz="4000" spc="-1" strike="noStrike">
              <a:latin typeface="Cambria"/>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Depends on the software technology used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Modern software projects use dependency management</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Declaration of imports, dependencies, used libraries, etc.</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Defined dependencies can be extracted</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In some cases for OSS, used component source code can be extracted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However, involved software can be also in form of binaries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Origin and contents of binaries must be determined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a:t>
            </a:r>
            <a:r>
              <a:rPr b="0" lang="en-US" sz="2400" spc="-1" strike="noStrike">
                <a:solidFill>
                  <a:srgbClr val="000000"/>
                </a:solidFill>
                <a:latin typeface="Arial"/>
                <a:ea typeface="Arial"/>
              </a:rPr>
              <a:t>Manual dependencies”: commercial software added</a:t>
            </a:r>
            <a:endParaRPr b="0" lang="en-US" sz="2400" spc="-1" strike="noStrike">
              <a:latin typeface="Cambria"/>
            </a:endParaRPr>
          </a:p>
        </p:txBody>
      </p:sp>
      <p:sp>
        <p:nvSpPr>
          <p:cNvPr id="813"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How to Understand What is Inbound</a:t>
            </a:r>
            <a:endParaRPr b="0" lang="en-US" sz="4000" spc="-1" strike="noStrike">
              <a:latin typeface="Cambria"/>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License, copying or notice document provided along with software</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At infrastructure, home page or project pages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e.g. Github or Sourceforge metadata</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Project definition file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e.g. in Java pom.xml</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Already provided license info</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e.g debian-copyright or SPDX documentation</a:t>
            </a:r>
            <a:endParaRPr b="0" lang="en-US" sz="2400" spc="-1" strike="noStrike">
              <a:latin typeface="Cambria"/>
            </a:endParaRPr>
          </a:p>
        </p:txBody>
      </p:sp>
      <p:sp>
        <p:nvSpPr>
          <p:cNvPr id="81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3600" spc="-1" strike="noStrike">
                <a:solidFill>
                  <a:srgbClr val="d2533c"/>
                </a:solidFill>
                <a:latin typeface="Roboto"/>
                <a:ea typeface="Open Sans"/>
              </a:rPr>
              <a:t>Identifying Licensing within</a:t>
            </a:r>
            <a:br/>
            <a:r>
              <a:rPr b="0" lang="en-US" sz="3600" spc="-1" strike="noStrike">
                <a:solidFill>
                  <a:srgbClr val="d2533c"/>
                </a:solidFill>
                <a:latin typeface="Roboto"/>
                <a:ea typeface="Open Sans"/>
              </a:rPr>
              <a:t>Inbound Software:</a:t>
            </a:r>
            <a:r>
              <a:rPr b="0" lang="en-US" sz="3600" spc="-1" strike="noStrike">
                <a:solidFill>
                  <a:srgbClr val="d2533c"/>
                </a:solidFill>
                <a:latin typeface="Roboto"/>
                <a:ea typeface="Arial"/>
              </a:rPr>
              <a:t> </a:t>
            </a:r>
            <a:r>
              <a:rPr b="0" lang="en-US" sz="3600" spc="-1" strike="noStrike">
                <a:solidFill>
                  <a:srgbClr val="d2533c"/>
                </a:solidFill>
                <a:latin typeface="Roboto"/>
                <a:ea typeface="Open Sans"/>
              </a:rPr>
              <a:t>Easy Cases</a:t>
            </a:r>
            <a:endParaRPr b="0" lang="en-US" sz="3600" spc="-1" strike="noStrike">
              <a:latin typeface="Cambria"/>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License proliferation</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About 350 „main“ licenses exist</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A lot more out there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Existing licenses come at new versions </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Licenses in different languages (e.g. the French CeCILL) </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License obligations must be understood</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Commercial licenses such as an EULA lack standardization</a:t>
            </a:r>
            <a:endParaRPr b="0" lang="en-US" sz="2400" spc="-1" strike="noStrike">
              <a:latin typeface="Cambria"/>
            </a:endParaRPr>
          </a:p>
        </p:txBody>
      </p:sp>
      <p:sp>
        <p:nvSpPr>
          <p:cNvPr id="817"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3600" spc="-1" strike="noStrike">
                <a:solidFill>
                  <a:srgbClr val="d2533c"/>
                </a:solidFill>
                <a:latin typeface="Roboto"/>
                <a:ea typeface="Open Sans"/>
              </a:rPr>
              <a:t>Identifying Licenses within</a:t>
            </a:r>
            <a:endParaRPr b="0" lang="en-US" sz="3600" spc="-1" strike="noStrike">
              <a:latin typeface="Cambria"/>
            </a:endParaRPr>
          </a:p>
          <a:p>
            <a:pPr>
              <a:lnSpc>
                <a:spcPct val="100000"/>
              </a:lnSpc>
            </a:pPr>
            <a:r>
              <a:rPr b="0" lang="en-US" sz="3600" spc="-1" strike="noStrike">
                <a:solidFill>
                  <a:srgbClr val="d2533c"/>
                </a:solidFill>
                <a:latin typeface="Roboto"/>
                <a:ea typeface="Open Sans"/>
              </a:rPr>
              <a:t>Inbound Software:</a:t>
            </a:r>
            <a:r>
              <a:rPr b="0" lang="en-US" sz="3600" spc="-1" strike="noStrike">
                <a:solidFill>
                  <a:srgbClr val="d2533c"/>
                </a:solidFill>
                <a:latin typeface="Roboto"/>
                <a:ea typeface="Arial"/>
              </a:rPr>
              <a:t> </a:t>
            </a:r>
            <a:r>
              <a:rPr b="0" lang="en-US" sz="3600" spc="-1" strike="noStrike">
                <a:solidFill>
                  <a:srgbClr val="d2533c"/>
                </a:solidFill>
                <a:latin typeface="Roboto"/>
                <a:ea typeface="Open Sans"/>
              </a:rPr>
              <a:t>The Problem (1)</a:t>
            </a:r>
            <a:endParaRPr b="0" lang="en-US" sz="3600" spc="-1" strike="noStrike">
              <a:latin typeface="Cambria"/>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OSS = reuse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OSS components are not (always) homogeneous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If OSS exists, pull it from elsewhere</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Code from many sources, different licensing</a:t>
            </a:r>
            <a:endParaRPr b="0" lang="en-US" sz="2400" spc="-1" strike="noStrike">
              <a:latin typeface="Cambria"/>
            </a:endParaRPr>
          </a:p>
          <a:p>
            <a:pPr marL="216000" indent="-216000">
              <a:lnSpc>
                <a:spcPct val="115000"/>
              </a:lnSpc>
              <a:buClr>
                <a:srgbClr val="93a299"/>
              </a:buClr>
              <a:buSzPct val="45000"/>
              <a:buFont typeface="Wingdings" charset="2"/>
              <a:buChar char=""/>
            </a:pPr>
            <a:r>
              <a:rPr b="0" lang="en-US" sz="2400" spc="-1" strike="noStrike">
                <a:solidFill>
                  <a:srgbClr val="000000"/>
                </a:solidFill>
                <a:latin typeface="Arial"/>
                <a:ea typeface="Arial"/>
              </a:rPr>
              <a:t>Main license does not apply to all contents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If project does not enforce common licensing for all contributions</a:t>
            </a:r>
            <a:endParaRPr b="0" lang="en-US" sz="2400" spc="-1" strike="noStrike">
              <a:latin typeface="Cambria"/>
            </a:endParaRPr>
          </a:p>
          <a:p>
            <a:pPr lvl="1" marL="432000" indent="-216000">
              <a:lnSpc>
                <a:spcPct val="115000"/>
              </a:lnSpc>
              <a:buClr>
                <a:srgbClr val="000000"/>
              </a:buClr>
              <a:buSzPct val="45000"/>
              <a:buFont typeface="Wingdings" charset="2"/>
              <a:buChar char=""/>
            </a:pPr>
            <a:r>
              <a:rPr b="0" lang="en-US" sz="2400" spc="-1" strike="noStrike">
                <a:solidFill>
                  <a:srgbClr val="000000"/>
                </a:solidFill>
                <a:latin typeface="Arial"/>
                <a:ea typeface="Arial"/>
              </a:rPr>
              <a:t>CLA: contributor license agreements</a:t>
            </a:r>
            <a:endParaRPr b="0" lang="en-US" sz="2400" spc="-1" strike="noStrike">
              <a:latin typeface="Cambria"/>
            </a:endParaRPr>
          </a:p>
        </p:txBody>
      </p:sp>
      <p:sp>
        <p:nvSpPr>
          <p:cNvPr id="819" name="CustomShape 2"/>
          <p:cNvSpPr/>
          <p:nvPr/>
        </p:nvSpPr>
        <p:spPr>
          <a:xfrm>
            <a:off x="609480" y="48744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3600" spc="-1" strike="noStrike">
                <a:solidFill>
                  <a:srgbClr val="d2533c"/>
                </a:solidFill>
                <a:latin typeface="Open Sans"/>
                <a:ea typeface="Open Sans"/>
              </a:rPr>
              <a:t>Identifying Licenses within</a:t>
            </a:r>
            <a:br/>
            <a:r>
              <a:rPr b="0" lang="en-US" sz="3600" spc="-1" strike="noStrike">
                <a:solidFill>
                  <a:srgbClr val="d2533c"/>
                </a:solidFill>
                <a:latin typeface="Open Sans"/>
                <a:ea typeface="Open Sans"/>
              </a:rPr>
              <a:t>Inbound Software: The Problem (2)</a:t>
            </a:r>
            <a:endParaRPr b="0" lang="en-US" sz="3600" spc="-1" strike="noStrike">
              <a:latin typeface="Cambria"/>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0"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ea typeface="Arial"/>
              </a:rPr>
              <a:t>Identifying license statements is not straightforward ...</a:t>
            </a:r>
            <a:endParaRPr b="0" lang="en-US" sz="2400" spc="-1" strike="noStrike">
              <a:latin typeface="Cambria"/>
            </a:endParaRPr>
          </a:p>
        </p:txBody>
      </p:sp>
      <p:sp>
        <p:nvSpPr>
          <p:cNvPr id="821"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Licenses: The Fun (1)</a:t>
            </a:r>
            <a:endParaRPr b="0" lang="en-US" sz="4000" spc="-1" strike="noStrike">
              <a:latin typeface="Cambria"/>
            </a:endParaRPr>
          </a:p>
        </p:txBody>
      </p:sp>
      <p:sp>
        <p:nvSpPr>
          <p:cNvPr id="822" name="CustomShape 3"/>
          <p:cNvSpPr/>
          <p:nvPr/>
        </p:nvSpPr>
        <p:spPr>
          <a:xfrm>
            <a:off x="777600" y="2306520"/>
            <a:ext cx="5173560" cy="337968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See README and </a:t>
            </a:r>
            <a:r>
              <a:rPr b="1" lang="en-US" sz="2200" spc="-1" strike="noStrike">
                <a:solidFill>
                  <a:srgbClr val="000000"/>
                </a:solidFill>
                <a:latin typeface="Arial"/>
                <a:ea typeface="Arial"/>
              </a:rPr>
              <a:t>LICENS</a:t>
            </a:r>
            <a:r>
              <a:rPr b="0" lang="en-US" sz="2200" spc="-1" strike="noStrike">
                <a:solidFill>
                  <a:srgbClr val="000000"/>
                </a:solidFill>
                <a:latin typeface="Arial"/>
                <a:ea typeface="Arial"/>
              </a:rPr>
              <a:t>E files in bz/ directory</a:t>
            </a:r>
            <a:br/>
            <a:r>
              <a:rPr b="0" lang="en-US" sz="2200" spc="-1" strike="noStrike">
                <a:solidFill>
                  <a:srgbClr val="000000"/>
                </a:solidFill>
                <a:latin typeface="Arial"/>
                <a:ea typeface="Arial"/>
              </a:rPr>
              <a:t> * for more information</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about bzip2 library code.</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a:t>
            </a:r>
            <a:endParaRPr b="0" lang="en-US" sz="2200" spc="-1" strike="noStrike">
              <a:latin typeface="Cambria"/>
            </a:endParaRPr>
          </a:p>
          <a:p>
            <a:pPr>
              <a:lnSpc>
                <a:spcPct val="100000"/>
              </a:lnSpc>
            </a:pPr>
            <a:r>
              <a:rPr b="0" lang="en-US" sz="2200" spc="-1" strike="noStrike">
                <a:solidFill>
                  <a:srgbClr val="000000"/>
                </a:solidFill>
                <a:latin typeface="Arial"/>
                <a:ea typeface="Arial"/>
              </a:rPr>
              <a:t>---</a:t>
            </a:r>
            <a:endParaRPr b="0" lang="en-US" sz="2200" spc="-1" strike="noStrike">
              <a:latin typeface="Cambria"/>
            </a:endParaRPr>
          </a:p>
          <a:p>
            <a:pPr>
              <a:lnSpc>
                <a:spcPct val="100000"/>
              </a:lnSpc>
            </a:pPr>
            <a:r>
              <a:rPr b="0" lang="en-US" sz="2200" spc="-1" strike="noStrike">
                <a:solidFill>
                  <a:srgbClr val="000000"/>
                </a:solidFill>
                <a:latin typeface="Arial"/>
                <a:ea typeface="Arial"/>
              </a:rPr>
              <a:t>This file is part of Jam - see jam.</a:t>
            </a:r>
            <a:r>
              <a:rPr b="1" lang="en-US" sz="2200" spc="-1" strike="noStrike">
                <a:solidFill>
                  <a:srgbClr val="000000"/>
                </a:solidFill>
                <a:latin typeface="Arial"/>
                <a:ea typeface="Arial"/>
              </a:rPr>
              <a:t>c </a:t>
            </a:r>
            <a:r>
              <a:rPr b="0" lang="en-US" sz="2200" spc="-1" strike="noStrike">
                <a:solidFill>
                  <a:srgbClr val="000000"/>
                </a:solidFill>
                <a:latin typeface="Arial"/>
                <a:ea typeface="Arial"/>
              </a:rPr>
              <a:t>for </a:t>
            </a:r>
            <a:r>
              <a:rPr b="1" lang="en-US" sz="2200" spc="-1" strike="noStrike">
                <a:solidFill>
                  <a:srgbClr val="000000"/>
                </a:solidFill>
                <a:latin typeface="Arial"/>
                <a:ea typeface="Arial"/>
              </a:rPr>
              <a:t>Copyright</a:t>
            </a:r>
            <a:r>
              <a:rPr b="0" lang="en-US" sz="2200" spc="-1" strike="noStrike">
                <a:solidFill>
                  <a:srgbClr val="000000"/>
                </a:solidFill>
                <a:latin typeface="Arial"/>
                <a:ea typeface="Arial"/>
              </a:rPr>
              <a:t> information.</a:t>
            </a:r>
            <a:endParaRPr b="0" lang="en-US" sz="2200" spc="-1" strike="noStrike">
              <a:latin typeface="Cambria"/>
            </a:endParaRPr>
          </a:p>
          <a:p>
            <a:pPr>
              <a:lnSpc>
                <a:spcPct val="100000"/>
              </a:lnSpc>
            </a:pPr>
            <a:r>
              <a:rPr b="0" lang="en-US" sz="2200" spc="-1" strike="noStrike">
                <a:solidFill>
                  <a:srgbClr val="000000"/>
                </a:solidFill>
                <a:latin typeface="Arial"/>
                <a:ea typeface="Arial"/>
              </a:rPr>
              <a:t>---</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See </a:t>
            </a:r>
            <a:r>
              <a:rPr b="1" lang="en-US" sz="2200" spc="-1" strike="noStrike">
                <a:solidFill>
                  <a:srgbClr val="000000"/>
                </a:solidFill>
                <a:latin typeface="Arial"/>
                <a:ea typeface="Arial"/>
              </a:rPr>
              <a:t>LICENS</a:t>
            </a:r>
            <a:r>
              <a:rPr b="0" lang="en-US" sz="2200" spc="-1" strike="noStrike">
                <a:solidFill>
                  <a:srgbClr val="000000"/>
                </a:solidFill>
                <a:latin typeface="Arial"/>
                <a:ea typeface="Arial"/>
              </a:rPr>
              <a:t>E.qla2xxx for </a:t>
            </a:r>
            <a:r>
              <a:rPr b="1" lang="en-US" sz="2200" spc="-1" strike="noStrike">
                <a:solidFill>
                  <a:srgbClr val="000000"/>
                </a:solidFill>
                <a:latin typeface="Arial"/>
                <a:ea typeface="Arial"/>
              </a:rPr>
              <a:t>copyright</a:t>
            </a:r>
            <a:r>
              <a:rPr b="0" lang="en-US" sz="2200" spc="-1" strike="noStrike">
                <a:solidFill>
                  <a:srgbClr val="000000"/>
                </a:solidFill>
                <a:latin typeface="Arial"/>
                <a:ea typeface="Arial"/>
              </a:rPr>
              <a:t> and </a:t>
            </a:r>
            <a:r>
              <a:rPr b="1" lang="en-US" sz="2200" spc="-1" strike="noStrike">
                <a:solidFill>
                  <a:srgbClr val="000000"/>
                </a:solidFill>
                <a:latin typeface="Arial"/>
                <a:ea typeface="Arial"/>
              </a:rPr>
              <a:t>licens</a:t>
            </a:r>
            <a:r>
              <a:rPr b="0" lang="en-US" sz="2200" spc="-1" strike="noStrike">
                <a:solidFill>
                  <a:srgbClr val="000000"/>
                </a:solidFill>
                <a:latin typeface="Arial"/>
                <a:ea typeface="Arial"/>
              </a:rPr>
              <a:t>ing details.</a:t>
            </a:r>
            <a:endParaRPr b="0" lang="en-US" sz="2200" spc="-1" strike="noStrike">
              <a:latin typeface="Cambria"/>
            </a:endParaRPr>
          </a:p>
          <a:p>
            <a:pPr>
              <a:lnSpc>
                <a:spcPct val="100000"/>
              </a:lnSpc>
            </a:pPr>
            <a:endParaRPr b="0" lang="en-US" sz="2200" spc="-1" strike="noStrike">
              <a:latin typeface="Cambria"/>
            </a:endParaRPr>
          </a:p>
        </p:txBody>
      </p:sp>
      <p:sp>
        <p:nvSpPr>
          <p:cNvPr id="823" name="CustomShape 4"/>
          <p:cNvSpPr/>
          <p:nvPr/>
        </p:nvSpPr>
        <p:spPr>
          <a:xfrm>
            <a:off x="6359760" y="2306520"/>
            <a:ext cx="5282640" cy="33796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Arial"/>
                <a:ea typeface="Arial"/>
              </a:rPr>
              <a:t>/* </a:t>
            </a:r>
            <a:r>
              <a:rPr b="1" lang="en-US" sz="2000" spc="-1" strike="noStrike">
                <a:solidFill>
                  <a:srgbClr val="000000"/>
                </a:solidFill>
                <a:latin typeface="Arial"/>
                <a:ea typeface="Arial"/>
              </a:rPr>
              <a:t>Licens</a:t>
            </a:r>
            <a:r>
              <a:rPr b="0" lang="en-US" sz="2000" spc="-1" strike="noStrike">
                <a:solidFill>
                  <a:srgbClr val="000000"/>
                </a:solidFill>
                <a:latin typeface="Arial"/>
                <a:ea typeface="Arial"/>
              </a:rPr>
              <a:t>ing details are in the COPYING</a:t>
            </a:r>
            <a:endParaRPr b="0" lang="en-US" sz="2000" spc="-1" strike="noStrike">
              <a:latin typeface="Cambria"/>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file accompanying popt source </a:t>
            </a:r>
            <a:r>
              <a:rPr b="1" lang="en-US" sz="2000" spc="-1" strike="noStrike">
                <a:solidFill>
                  <a:srgbClr val="000000"/>
                </a:solidFill>
                <a:latin typeface="Arial"/>
                <a:ea typeface="Arial"/>
              </a:rPr>
              <a:t>distribut</a:t>
            </a:r>
            <a:r>
              <a:rPr b="0" lang="en-US" sz="2000" spc="-1" strike="noStrike">
                <a:solidFill>
                  <a:srgbClr val="000000"/>
                </a:solidFill>
                <a:latin typeface="Arial"/>
                <a:ea typeface="Arial"/>
              </a:rPr>
              <a:t>ions, available from </a:t>
            </a:r>
            <a:endParaRPr b="0" lang="en-US" sz="2000" spc="-1" strike="noStrike">
              <a:latin typeface="Cambria"/>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ftp://ftp.rpm.org/pub/rpm/dist. */</a:t>
            </a:r>
            <a:endParaRPr b="0" lang="en-US" sz="2000" spc="-1" strike="noStrike">
              <a:latin typeface="Cambria"/>
            </a:endParaRPr>
          </a:p>
          <a:p>
            <a:pPr>
              <a:lnSpc>
                <a:spcPct val="100000"/>
              </a:lnSpc>
            </a:pPr>
            <a:r>
              <a:rPr b="0" lang="en-US" sz="2000" spc="-1" strike="noStrike">
                <a:solidFill>
                  <a:srgbClr val="000000"/>
                </a:solidFill>
                <a:latin typeface="Arial"/>
                <a:ea typeface="Arial"/>
              </a:rPr>
              <a:t>---</a:t>
            </a:r>
            <a:endParaRPr b="0" lang="en-US" sz="2000" spc="-1" strike="noStrike">
              <a:latin typeface="Cambria"/>
            </a:endParaRPr>
          </a:p>
          <a:p>
            <a:pPr>
              <a:lnSpc>
                <a:spcPct val="100000"/>
              </a:lnSpc>
            </a:pPr>
            <a:r>
              <a:rPr b="1" lang="en-US" sz="2000" spc="-1" strike="noStrike">
                <a:solidFill>
                  <a:srgbClr val="000000"/>
                </a:solidFill>
                <a:latin typeface="Arial"/>
                <a:ea typeface="Arial"/>
              </a:rPr>
              <a:t>Copyright</a:t>
            </a:r>
            <a:r>
              <a:rPr b="0" lang="en-US" sz="2000" spc="-1" strike="noStrike">
                <a:solidFill>
                  <a:srgbClr val="000000"/>
                </a:solidFill>
                <a:latin typeface="Arial"/>
                <a:ea typeface="Arial"/>
              </a:rPr>
              <a:t> </a:t>
            </a:r>
            <a:r>
              <a:rPr b="1" lang="en-US" sz="2000" spc="-1" strike="noStrike">
                <a:solidFill>
                  <a:srgbClr val="000000"/>
                </a:solidFill>
                <a:latin typeface="Arial"/>
                <a:ea typeface="Arial"/>
              </a:rPr>
              <a:t>(c)</a:t>
            </a:r>
            <a:r>
              <a:rPr b="0" lang="en-US" sz="2000" spc="-1" strike="noStrike">
                <a:solidFill>
                  <a:srgbClr val="000000"/>
                </a:solidFill>
                <a:latin typeface="Arial"/>
                <a:ea typeface="Arial"/>
              </a:rPr>
              <a:t> Insight Software Consortium. All rights reserved.</a:t>
            </a:r>
            <a:endParaRPr b="0" lang="en-US" sz="2000" spc="-1" strike="noStrike">
              <a:latin typeface="Cambria"/>
            </a:endParaRPr>
          </a:p>
          <a:p>
            <a:pPr>
              <a:lnSpc>
                <a:spcPct val="100000"/>
              </a:lnSpc>
            </a:pPr>
            <a:r>
              <a:rPr b="0" lang="en-US" sz="2000" spc="-1" strike="noStrike">
                <a:solidFill>
                  <a:srgbClr val="000000"/>
                </a:solidFill>
                <a:latin typeface="Arial"/>
                <a:ea typeface="Arial"/>
              </a:rPr>
              <a:t>See ITK</a:t>
            </a:r>
            <a:r>
              <a:rPr b="1" lang="en-US" sz="2000" spc="-1" strike="noStrike">
                <a:solidFill>
                  <a:srgbClr val="000000"/>
                </a:solidFill>
                <a:latin typeface="Arial"/>
                <a:ea typeface="Arial"/>
              </a:rPr>
              <a:t>Copyright</a:t>
            </a:r>
            <a:r>
              <a:rPr b="0" lang="en-US" sz="2000" spc="-1" strike="noStrike">
                <a:solidFill>
                  <a:srgbClr val="000000"/>
                </a:solidFill>
                <a:latin typeface="Arial"/>
                <a:ea typeface="Arial"/>
              </a:rPr>
              <a:t>.txt or http://www.itk.org/HTML/</a:t>
            </a:r>
            <a:r>
              <a:rPr b="1" lang="en-US" sz="2000" spc="-1" strike="noStrike">
                <a:solidFill>
                  <a:srgbClr val="000000"/>
                </a:solidFill>
                <a:latin typeface="Arial"/>
                <a:ea typeface="Arial"/>
              </a:rPr>
              <a:t>Copyright</a:t>
            </a:r>
            <a:r>
              <a:rPr b="0" lang="en-US" sz="2000" spc="-1" strike="noStrike">
                <a:solidFill>
                  <a:srgbClr val="000000"/>
                </a:solidFill>
                <a:latin typeface="Arial"/>
                <a:ea typeface="Arial"/>
              </a:rPr>
              <a:t>.htm for details.</a:t>
            </a:r>
            <a:endParaRPr b="0" lang="en-US" sz="2000" spc="-1" strike="noStrike">
              <a:latin typeface="Cambria"/>
            </a:endParaRPr>
          </a:p>
          <a:p>
            <a:pPr>
              <a:lnSpc>
                <a:spcPct val="100000"/>
              </a:lnSpc>
            </a:pPr>
            <a:r>
              <a:rPr b="0" lang="en-US" sz="2000" spc="-1" strike="noStrike">
                <a:solidFill>
                  <a:srgbClr val="000000"/>
                </a:solidFill>
                <a:latin typeface="Arial"/>
                <a:ea typeface="Arial"/>
              </a:rPr>
              <a:t>---</a:t>
            </a:r>
            <a:endParaRPr b="0" lang="en-US" sz="2000" spc="-1" strike="noStrike">
              <a:latin typeface="Cambria"/>
            </a:endParaRPr>
          </a:p>
          <a:p>
            <a:pPr>
              <a:lnSpc>
                <a:spcPct val="100000"/>
              </a:lnSpc>
            </a:pPr>
            <a:r>
              <a:rPr b="0" lang="en-US" sz="2000" spc="-1" strike="noStrike">
                <a:solidFill>
                  <a:srgbClr val="000000"/>
                </a:solidFill>
                <a:latin typeface="Arial"/>
                <a:ea typeface="Arial"/>
              </a:rPr>
              <a:t> </a:t>
            </a:r>
            <a:r>
              <a:rPr b="0" lang="en-US" sz="2000" spc="-1" strike="noStrike">
                <a:solidFill>
                  <a:srgbClr val="000000"/>
                </a:solidFill>
                <a:latin typeface="Arial"/>
                <a:ea typeface="Arial"/>
              </a:rPr>
              <a:t>* See wps_upnp.</a:t>
            </a:r>
            <a:r>
              <a:rPr b="1" lang="en-US" sz="2000" spc="-1" strike="noStrike">
                <a:solidFill>
                  <a:srgbClr val="000000"/>
                </a:solidFill>
                <a:latin typeface="Arial"/>
                <a:ea typeface="Arial"/>
              </a:rPr>
              <a:t>c </a:t>
            </a:r>
            <a:r>
              <a:rPr b="0" lang="en-US" sz="2000" spc="-1" strike="noStrike">
                <a:solidFill>
                  <a:srgbClr val="000000"/>
                </a:solidFill>
                <a:latin typeface="Arial"/>
                <a:ea typeface="Arial"/>
              </a:rPr>
              <a:t>for more details on </a:t>
            </a:r>
            <a:r>
              <a:rPr b="1" lang="en-US" sz="2000" spc="-1" strike="noStrike">
                <a:solidFill>
                  <a:srgbClr val="000000"/>
                </a:solidFill>
                <a:latin typeface="Arial"/>
                <a:ea typeface="Arial"/>
              </a:rPr>
              <a:t>licens</a:t>
            </a:r>
            <a:r>
              <a:rPr b="0" lang="en-US" sz="2000" spc="-1" strike="noStrike">
                <a:solidFill>
                  <a:srgbClr val="000000"/>
                </a:solidFill>
                <a:latin typeface="Arial"/>
                <a:ea typeface="Arial"/>
              </a:rPr>
              <a:t>ing and code history.</a:t>
            </a:r>
            <a:endParaRPr b="0" lang="en-US" sz="2000" spc="-1" strike="noStrike">
              <a:latin typeface="Cambria"/>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Arial"/>
                <a:ea typeface="Arial"/>
              </a:rPr>
              <a:t>… </a:t>
            </a:r>
            <a:r>
              <a:rPr b="0" lang="en-US" sz="2400" spc="-1" strike="noStrike">
                <a:solidFill>
                  <a:srgbClr val="000000"/>
                </a:solidFill>
                <a:latin typeface="Arial"/>
                <a:ea typeface="Arial"/>
              </a:rPr>
              <a:t>or just very difficult statements</a:t>
            </a:r>
            <a:endParaRPr b="0" lang="en-US" sz="2400" spc="-1" strike="noStrike">
              <a:latin typeface="Cambria"/>
            </a:endParaRPr>
          </a:p>
        </p:txBody>
      </p:sp>
      <p:sp>
        <p:nvSpPr>
          <p:cNvPr id="825"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Licenses: The Fun (2)</a:t>
            </a:r>
            <a:endParaRPr b="0" lang="en-US" sz="4000" spc="-1" strike="noStrike">
              <a:latin typeface="Cambria"/>
            </a:endParaRPr>
          </a:p>
        </p:txBody>
      </p:sp>
      <p:sp>
        <p:nvSpPr>
          <p:cNvPr id="826" name="CustomShape 3"/>
          <p:cNvSpPr/>
          <p:nvPr/>
        </p:nvSpPr>
        <p:spPr>
          <a:xfrm>
            <a:off x="655560" y="2559960"/>
            <a:ext cx="10803960" cy="337968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Copyright (c) 1998-1999 Some Company, Inc. All Rights Reserved.</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This software is the confidential and proprietary information of Some</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Company, Inc. ("Confidential Information").  You shall not</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disclose such Confidential Information and shall use it only in</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accordance with the terms of the license agreement you entered into</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with Some Company.</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Some Company  MAKES NO REPRESENTATIONS</a:t>
            </a:r>
            <a:br/>
            <a:r>
              <a:rPr b="0" lang="en-US" sz="2200" spc="-1" strike="noStrike">
                <a:solidFill>
                  <a:srgbClr val="000000"/>
                </a:solidFill>
                <a:latin typeface="Arial"/>
                <a:ea typeface="Arial"/>
              </a:rPr>
              <a:t> * OR WARRANTIES ABOUT THE SUITABILITY OF THE</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SOFTWARE, EITHER EXPRESS OR IMPLIED,</a:t>
            </a:r>
            <a:endParaRPr b="0" lang="en-US" sz="2200" spc="-1" strike="noStrike">
              <a:latin typeface="Cambria"/>
            </a:endParaRPr>
          </a:p>
          <a:p>
            <a:pPr>
              <a:lnSpc>
                <a:spcPct val="100000"/>
              </a:lnSpc>
            </a:pPr>
            <a:r>
              <a:rPr b="0" lang="en-US" sz="2200" spc="-1" strike="noStrike">
                <a:solidFill>
                  <a:srgbClr val="000000"/>
                </a:solidFill>
                <a:latin typeface="Arial"/>
                <a:ea typeface="Arial"/>
              </a:rPr>
              <a:t> </a:t>
            </a:r>
            <a:r>
              <a:rPr b="0" lang="en-US" sz="2200" spc="-1" strike="noStrike">
                <a:solidFill>
                  <a:srgbClr val="000000"/>
                </a:solidFill>
                <a:latin typeface="Arial"/>
                <a:ea typeface="Arial"/>
              </a:rPr>
              <a:t>* INCLUDING BUT NOT LIMITED TO THE ….</a:t>
            </a:r>
            <a:endParaRPr b="0" lang="en-US" sz="2200" spc="-1" strike="noStrike">
              <a:latin typeface="Cambria"/>
            </a:endParaRPr>
          </a:p>
        </p:txBody>
      </p:sp>
      <p:sp>
        <p:nvSpPr>
          <p:cNvPr id="827" name="CustomShape 4"/>
          <p:cNvSpPr/>
          <p:nvPr/>
        </p:nvSpPr>
        <p:spPr>
          <a:xfrm>
            <a:off x="6359760" y="2306520"/>
            <a:ext cx="5282640" cy="3379680"/>
          </a:xfrm>
          <a:prstGeom prst="rect">
            <a:avLst/>
          </a:prstGeom>
          <a:noFill/>
          <a:ln>
            <a:noFill/>
          </a:ln>
        </p:spPr>
        <p:style>
          <a:lnRef idx="0"/>
          <a:fillRef idx="0"/>
          <a:effectRef idx="0"/>
          <a:fontRef idx="minor"/>
        </p:style>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CustomShape 1"/>
          <p:cNvSpPr/>
          <p:nvPr/>
        </p:nvSpPr>
        <p:spPr>
          <a:xfrm>
            <a:off x="719640" y="1619640"/>
            <a:ext cx="11036880" cy="4496400"/>
          </a:xfrm>
          <a:prstGeom prst="rect">
            <a:avLst/>
          </a:prstGeom>
          <a:noFill/>
          <a:ln>
            <a:noFill/>
          </a:ln>
        </p:spPr>
        <p:style>
          <a:lnRef idx="0"/>
          <a:fillRef idx="0"/>
          <a:effectRef idx="0"/>
          <a:fontRef idx="minor"/>
        </p:style>
        <p:txBody>
          <a:bodyPr lIns="90000" rIns="90000" tIns="45000" bIns="45000"/>
          <a:p>
            <a:pPr>
              <a:lnSpc>
                <a:spcPct val="115000"/>
              </a:lnSpc>
            </a:pPr>
            <a:r>
              <a:rPr b="0" lang="en-US" sz="2400" spc="-1" strike="noStrike">
                <a:solidFill>
                  <a:srgbClr val="000000"/>
                </a:solidFill>
                <a:latin typeface="Arial"/>
                <a:ea typeface="Arial"/>
              </a:rPr>
              <a:t>Some licenses ask for copyright notice or author listing</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Resulting obligation of providing these</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Generally, there is software for these</a:t>
            </a:r>
            <a:r>
              <a:rPr b="0" lang="en-US" sz="2400" spc="-1" strike="noStrike">
                <a:solidFill>
                  <a:srgbClr val="000000"/>
                </a:solidFill>
                <a:latin typeface="Open Sans"/>
                <a:ea typeface="Open Sans"/>
              </a:rPr>
              <a:t> </a:t>
            </a:r>
            <a:r>
              <a:rPr b="0" lang="en-US" sz="2400" spc="-1" strike="noStrike">
                <a:solidFill>
                  <a:srgbClr val="000000"/>
                </a:solidFill>
                <a:latin typeface="Arial"/>
                <a:ea typeface="Arial"/>
              </a:rPr>
              <a:t>problems</a:t>
            </a:r>
            <a:endParaRPr b="0" lang="en-US" sz="2400" spc="-1" strike="noStrike">
              <a:latin typeface="Cambria"/>
            </a:endParaRPr>
          </a:p>
          <a:p>
            <a:pPr marL="432000" indent="-386280">
              <a:lnSpc>
                <a:spcPct val="115000"/>
              </a:lnSpc>
              <a:buClr>
                <a:srgbClr val="93a299"/>
              </a:buClr>
              <a:buFont typeface="Symbol" charset="2"/>
              <a:buChar char=""/>
            </a:pPr>
            <a:r>
              <a:rPr b="0" lang="en-US" sz="2400" spc="-1" strike="noStrike">
                <a:solidFill>
                  <a:srgbClr val="000000"/>
                </a:solidFill>
                <a:latin typeface="Arial"/>
                <a:ea typeface="Arial"/>
              </a:rPr>
              <a:t>Challenge: wrongly expressed copyright statements</a:t>
            </a:r>
            <a:endParaRPr b="0" lang="en-US" sz="2400" spc="-1" strike="noStrike">
              <a:latin typeface="Cambria"/>
            </a:endParaRPr>
          </a:p>
        </p:txBody>
      </p:sp>
      <p:sp>
        <p:nvSpPr>
          <p:cNvPr id="829" name="CustomShape 2"/>
          <p:cNvSpPr/>
          <p:nvPr/>
        </p:nvSpPr>
        <p:spPr>
          <a:xfrm>
            <a:off x="609480" y="319680"/>
            <a:ext cx="10969560" cy="1049760"/>
          </a:xfrm>
          <a:prstGeom prst="rect">
            <a:avLst/>
          </a:prstGeom>
          <a:noFill/>
          <a:ln>
            <a:noFill/>
          </a:ln>
        </p:spPr>
        <p:style>
          <a:lnRef idx="0"/>
          <a:fillRef idx="0"/>
          <a:effectRef idx="0"/>
          <a:fontRef idx="minor"/>
        </p:style>
        <p:txBody>
          <a:bodyPr lIns="0" rIns="0" tIns="0" bIns="0" anchor="b"/>
          <a:p>
            <a:pPr>
              <a:lnSpc>
                <a:spcPct val="100000"/>
              </a:lnSpc>
            </a:pPr>
            <a:r>
              <a:rPr b="0" lang="en-US" sz="4000" spc="-1" strike="noStrike">
                <a:solidFill>
                  <a:srgbClr val="d2533c"/>
                </a:solidFill>
                <a:latin typeface="Open Sans"/>
                <a:ea typeface="Open Sans"/>
              </a:rPr>
              <a:t>Identifying Copyright</a:t>
            </a:r>
            <a:endParaRPr b="0" lang="en-US" sz="4000" spc="-1" strike="noStrike">
              <a:latin typeface="Cambria"/>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1223</TotalTime>
  <Application>LibreOffice/6.0.5.2$MacOSX_X86_64 LibreOffice_project/54c8cbb85f300ac59db32fe8a675ff7683cd5a16</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2018-07-09T00:28:16Z</dcterms:modified>
  <cp:revision>12</cp:revision>
  <dc:subject/>
  <dc:title/>
</cp:coreProperties>
</file>