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74.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3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67.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66.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7.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slides/slide48.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58.xml" ContentType="application/vnd.openxmlformats-officedocument.presentationml.slide+xml"/>
  <Override PartName="/ppt/slides/slide60.xml" ContentType="application/vnd.openxmlformats-officedocument.presentationml.slide+xml"/>
  <Override PartName="/ppt/slides/slide5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7.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1.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71.xml" ContentType="application/vnd.openxmlformats-officedocument.presentationml.notesSlide+xml"/>
  <Override PartName="/ppt/notesSlides/notesSlide70.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44.xml" ContentType="application/vnd.openxmlformats-officedocument.presentationml.notesSlide+xml"/>
  <Override PartName="/ppt/notesSlides/notesSlide55.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notesSlides/notesSlide47.xml" ContentType="application/vnd.openxmlformats-officedocument.presentationml.notesSlide+xml"/>
  <Override PartName="/ppt/notesSlides/notesSlide52.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48.xml" ContentType="application/vnd.openxmlformats-officedocument.presentationml.notesSlide+xml"/>
  <Override PartName="/ppt/notesSlides/notesSlide51.xml" ContentType="application/vnd.openxmlformats-officedocument.presentationml.notesSlide+xml"/>
  <Override PartName="/ppt/slideLayouts/slideLayout5.xml" ContentType="application/vnd.openxmlformats-officedocument.presentationml.slideLayout+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1"/>
  </p:sldMasterIdLst>
  <p:notesMasterIdLst>
    <p:notesMasterId r:id="rId76"/>
  </p:notesMasterIdLst>
  <p:handoutMasterIdLst>
    <p:handoutMasterId r:id="rId77"/>
  </p:handoutMasterIdLst>
  <p:sldIdLst>
    <p:sldId id="256" r:id="rId2"/>
    <p:sldId id="258" r:id="rId3"/>
    <p:sldId id="259" r:id="rId4"/>
    <p:sldId id="261" r:id="rId5"/>
    <p:sldId id="517" r:id="rId6"/>
    <p:sldId id="542" r:id="rId7"/>
    <p:sldId id="521" r:id="rId8"/>
    <p:sldId id="269" r:id="rId9"/>
    <p:sldId id="543" r:id="rId10"/>
    <p:sldId id="455" r:id="rId11"/>
    <p:sldId id="544" r:id="rId12"/>
    <p:sldId id="545" r:id="rId13"/>
    <p:sldId id="546" r:id="rId14"/>
    <p:sldId id="547" r:id="rId15"/>
    <p:sldId id="548" r:id="rId16"/>
    <p:sldId id="549" r:id="rId17"/>
    <p:sldId id="550" r:id="rId18"/>
    <p:sldId id="551" r:id="rId19"/>
    <p:sldId id="556" r:id="rId20"/>
    <p:sldId id="552" r:id="rId21"/>
    <p:sldId id="317" r:id="rId22"/>
    <p:sldId id="553" r:id="rId23"/>
    <p:sldId id="554" r:id="rId24"/>
    <p:sldId id="532" r:id="rId25"/>
    <p:sldId id="534" r:id="rId26"/>
    <p:sldId id="535" r:id="rId27"/>
    <p:sldId id="558" r:id="rId28"/>
    <p:sldId id="559" r:id="rId29"/>
    <p:sldId id="560" r:id="rId30"/>
    <p:sldId id="561" r:id="rId31"/>
    <p:sldId id="570" r:id="rId32"/>
    <p:sldId id="569" r:id="rId33"/>
    <p:sldId id="572" r:id="rId34"/>
    <p:sldId id="573" r:id="rId35"/>
    <p:sldId id="574" r:id="rId36"/>
    <p:sldId id="576" r:id="rId37"/>
    <p:sldId id="577" r:id="rId38"/>
    <p:sldId id="578" r:id="rId39"/>
    <p:sldId id="579" r:id="rId40"/>
    <p:sldId id="580" r:id="rId41"/>
    <p:sldId id="324" r:id="rId42"/>
    <p:sldId id="562" r:id="rId43"/>
    <p:sldId id="563" r:id="rId44"/>
    <p:sldId id="564" r:id="rId45"/>
    <p:sldId id="565" r:id="rId46"/>
    <p:sldId id="566" r:id="rId47"/>
    <p:sldId id="567" r:id="rId48"/>
    <p:sldId id="568" r:id="rId49"/>
    <p:sldId id="581" r:id="rId50"/>
    <p:sldId id="582" r:id="rId51"/>
    <p:sldId id="583" r:id="rId52"/>
    <p:sldId id="584" r:id="rId53"/>
    <p:sldId id="585" r:id="rId54"/>
    <p:sldId id="586" r:id="rId55"/>
    <p:sldId id="587" r:id="rId56"/>
    <p:sldId id="588" r:id="rId57"/>
    <p:sldId id="589" r:id="rId58"/>
    <p:sldId id="590" r:id="rId59"/>
    <p:sldId id="490" r:id="rId60"/>
    <p:sldId id="491" r:id="rId61"/>
    <p:sldId id="492" r:id="rId62"/>
    <p:sldId id="493" r:id="rId63"/>
    <p:sldId id="591" r:id="rId64"/>
    <p:sldId id="389" r:id="rId65"/>
    <p:sldId id="592" r:id="rId66"/>
    <p:sldId id="593" r:id="rId67"/>
    <p:sldId id="594" r:id="rId68"/>
    <p:sldId id="595" r:id="rId69"/>
    <p:sldId id="596" r:id="rId70"/>
    <p:sldId id="597" r:id="rId71"/>
    <p:sldId id="598" r:id="rId72"/>
    <p:sldId id="599" r:id="rId73"/>
    <p:sldId id="601" r:id="rId74"/>
    <p:sldId id="602"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2" autoAdjust="0"/>
    <p:restoredTop sz="84953" autoAdjust="0"/>
  </p:normalViewPr>
  <p:slideViewPr>
    <p:cSldViewPr snapToGrid="0">
      <p:cViewPr varScale="1">
        <p:scale>
          <a:sx n="75" d="100"/>
          <a:sy n="75" d="100"/>
        </p:scale>
        <p:origin x="1118" y="62"/>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1D9244-9FF2-0B49-BF84-CA75131E9A2F}" type="datetime1">
              <a:rPr lang="en-US" smtClean="0"/>
              <a:t>10/22/2016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A913D-26AE-814F-AC6B-6E0AC1DA0F27}" type="datetime1">
              <a:rPr lang="en-US" smtClean="0"/>
              <a:t>10/22/2016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1622836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10</a:t>
            </a:fld>
            <a:endParaRPr lang="ko-KR" altLang="en-US"/>
          </a:p>
        </p:txBody>
      </p:sp>
    </p:spTree>
    <p:extLst>
      <p:ext uri="{BB962C8B-B14F-4D97-AF65-F5344CB8AC3E}">
        <p14:creationId xmlns:p14="http://schemas.microsoft.com/office/powerpoint/2010/main" val="723225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1515035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12</a:t>
            </a:fld>
            <a:endParaRPr lang="en-US"/>
          </a:p>
        </p:txBody>
      </p:sp>
    </p:spTree>
    <p:extLst>
      <p:ext uri="{BB962C8B-B14F-4D97-AF65-F5344CB8AC3E}">
        <p14:creationId xmlns:p14="http://schemas.microsoft.com/office/powerpoint/2010/main" val="2615443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131613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981192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595089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155481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17</a:t>
            </a:fld>
            <a:endParaRPr lang="en-US"/>
          </a:p>
        </p:txBody>
      </p:sp>
    </p:spTree>
    <p:extLst>
      <p:ext uri="{BB962C8B-B14F-4D97-AF65-F5344CB8AC3E}">
        <p14:creationId xmlns:p14="http://schemas.microsoft.com/office/powerpoint/2010/main" val="47279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555348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330209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535221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2705213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2363384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1127482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2724738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24</a:t>
            </a:fld>
            <a:endParaRPr lang="en-US"/>
          </a:p>
        </p:txBody>
      </p:sp>
    </p:spTree>
    <p:extLst>
      <p:ext uri="{BB962C8B-B14F-4D97-AF65-F5344CB8AC3E}">
        <p14:creationId xmlns:p14="http://schemas.microsoft.com/office/powerpoint/2010/main" val="199954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1126801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26</a:t>
            </a:fld>
            <a:endParaRPr lang="en-GB"/>
          </a:p>
        </p:txBody>
      </p:sp>
    </p:spTree>
    <p:extLst>
      <p:ext uri="{BB962C8B-B14F-4D97-AF65-F5344CB8AC3E}">
        <p14:creationId xmlns:p14="http://schemas.microsoft.com/office/powerpoint/2010/main" val="1706694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27</a:t>
            </a:fld>
            <a:endParaRPr lang="en-US"/>
          </a:p>
        </p:txBody>
      </p:sp>
    </p:spTree>
    <p:extLst>
      <p:ext uri="{BB962C8B-B14F-4D97-AF65-F5344CB8AC3E}">
        <p14:creationId xmlns:p14="http://schemas.microsoft.com/office/powerpoint/2010/main" val="855300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16569145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410460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3</a:t>
            </a:fld>
            <a:endParaRPr lang="en-US"/>
          </a:p>
        </p:txBody>
      </p:sp>
    </p:spTree>
    <p:extLst>
      <p:ext uri="{BB962C8B-B14F-4D97-AF65-F5344CB8AC3E}">
        <p14:creationId xmlns:p14="http://schemas.microsoft.com/office/powerpoint/2010/main" val="2018143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2684940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79326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3953169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2851180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3982996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3780530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3474589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758521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39713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97894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4</a:t>
            </a:fld>
            <a:endParaRPr lang="en-GB"/>
          </a:p>
        </p:txBody>
      </p:sp>
    </p:spTree>
    <p:extLst>
      <p:ext uri="{BB962C8B-B14F-4D97-AF65-F5344CB8AC3E}">
        <p14:creationId xmlns:p14="http://schemas.microsoft.com/office/powerpoint/2010/main" val="20255529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133186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33058381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9489303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31402769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768527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833304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9396405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730752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1729517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1"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5579950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634523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51</a:t>
            </a:fld>
            <a:endParaRPr lang="en-US"/>
          </a:p>
        </p:txBody>
      </p:sp>
    </p:spTree>
    <p:extLst>
      <p:ext uri="{BB962C8B-B14F-4D97-AF65-F5344CB8AC3E}">
        <p14:creationId xmlns:p14="http://schemas.microsoft.com/office/powerpoint/2010/main" val="16827425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5976026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602028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9437214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55</a:t>
            </a:fld>
            <a:endParaRPr lang="en-US"/>
          </a:p>
        </p:txBody>
      </p:sp>
    </p:spTree>
    <p:extLst>
      <p:ext uri="{BB962C8B-B14F-4D97-AF65-F5344CB8AC3E}">
        <p14:creationId xmlns:p14="http://schemas.microsoft.com/office/powerpoint/2010/main" val="1155703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56</a:t>
            </a:fld>
            <a:endParaRPr lang="en-US"/>
          </a:p>
        </p:txBody>
      </p:sp>
    </p:spTree>
    <p:extLst>
      <p:ext uri="{BB962C8B-B14F-4D97-AF65-F5344CB8AC3E}">
        <p14:creationId xmlns:p14="http://schemas.microsoft.com/office/powerpoint/2010/main" val="814538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894294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20715885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68099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5579950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13493906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2862918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13880736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63</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15516289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1"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7069030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dirty="0">
                <a:latin typeface="Times" charset="0"/>
              </a:rPr>
              <a:t/>
            </a:r>
            <a:br>
              <a:rPr lang="en-US" dirty="0">
                <a:latin typeface="Times" charset="0"/>
              </a:rPr>
            </a:br>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73</a:t>
            </a:fld>
            <a:endParaRPr lang="en-US"/>
          </a:p>
        </p:txBody>
      </p:sp>
    </p:spTree>
    <p:extLst>
      <p:ext uri="{BB962C8B-B14F-4D97-AF65-F5344CB8AC3E}">
        <p14:creationId xmlns:p14="http://schemas.microsoft.com/office/powerpoint/2010/main" val="2865874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NOTE: re: 3rd bullet - the point here is what makes a license (under US law) a license is conditions are placed on the exercise of acts enumerated by copyright.  e.g., "I grant you a license to copy and distribute the software, provided that you reproduce this license and buy me a beer." </a:t>
            </a:r>
          </a:p>
          <a:p>
            <a:r>
              <a:rPr lang="en-US" dirty="0">
                <a:latin typeface="Calibri"/>
              </a:rPr>
              <a:t>other terms are contractual</a:t>
            </a:r>
          </a:p>
          <a:p>
            <a:r>
              <a:rPr lang="en-US" i="1" dirty="0">
                <a:latin typeface="Calibri"/>
              </a:rPr>
              <a:t>pared down the examples based on </a:t>
            </a:r>
            <a:r>
              <a:rPr lang="en-US" i="1" dirty="0" err="1">
                <a:latin typeface="Calibri"/>
              </a:rPr>
              <a:t>Jilayne's</a:t>
            </a:r>
            <a:r>
              <a:rPr lang="en-US" i="1" dirty="0">
                <a:latin typeface="Calibri"/>
              </a:rPr>
              <a:t> feedback</a:t>
            </a:r>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8</a:t>
            </a:fld>
            <a:endParaRPr lang="en-US"/>
          </a:p>
        </p:txBody>
      </p:sp>
    </p:spTree>
    <p:extLst>
      <p:ext uri="{BB962C8B-B14F-4D97-AF65-F5344CB8AC3E}">
        <p14:creationId xmlns:p14="http://schemas.microsoft.com/office/powerpoint/2010/main" val="2354263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37777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076C31-8634-7742-B9F3-4A30D174EADA}" type="datetime1">
              <a:rPr lang="en-US" smtClean="0"/>
              <a:t>10/22/2016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92565C-85F8-BE4C-8FBD-DEA46511F8CF}" type="datetime1">
              <a:rPr lang="en-US" smtClean="0"/>
              <a:t>10/22/2016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9C6C2-D85A-CD41-9583-5A15DF7B86B9}" type="datetime1">
              <a:rPr lang="en-US" smtClean="0"/>
              <a:t>10/22/2016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91BCC7-20B5-1040-AACE-F0CF5FAF6DED}" type="datetime1">
              <a:rPr lang="en-US" smtClean="0"/>
              <a:t>10/22/2016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3B4FC-43D0-6A4E-96AA-F1A5DEBE2623}" type="datetime1">
              <a:rPr lang="en-US" smtClean="0"/>
              <a:t>10/22/2016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A0ED2-80A1-1042-9EC4-412B7A301E72}" type="datetime1">
              <a:rPr lang="en-US" smtClean="0"/>
              <a:t>10/22/2016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2FD58F-D1E2-5244-A14B-9341F8727E68}" type="datetime1">
              <a:rPr lang="en-US" smtClean="0"/>
              <a:t>10/22/2016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4627E-5AE7-2640-924C-9EB1A47EBBCD}" type="datetime1">
              <a:rPr lang="en-US" smtClean="0"/>
              <a:t>10/22/2016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C0C1B-665D-DB42-ADB0-A272577F2C15}" type="datetime1">
              <a:rPr lang="en-US" smtClean="0"/>
              <a:t>10/22/2016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E66A79-0BA9-B54F-BC57-DBE5152D0769}" type="datetime1">
              <a:rPr lang="en-US" smtClean="0"/>
              <a:t>10/22/2016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78C5FE-DE35-BC4C-B305-E9A12F45650B}" type="datetime1">
              <a:rPr lang="en-US" smtClean="0"/>
              <a:t>10/22/2016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C219199-6F54-D749-87E8-5C3433F2666E}" type="datetime1">
              <a:rPr lang="en-US" smtClean="0"/>
              <a:t>10/22/2016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Curriculum</a:t>
            </a:r>
          </a:p>
        </p:txBody>
      </p:sp>
      <p:sp>
        <p:nvSpPr>
          <p:cNvPr id="3" name="Subtitle 2"/>
          <p:cNvSpPr>
            <a:spLocks noGrp="1"/>
          </p:cNvSpPr>
          <p:nvPr>
            <p:ph type="subTitle" idx="1"/>
          </p:nvPr>
        </p:nvSpPr>
        <p:spPr/>
        <p:txBody>
          <a:bodyPr vert="horz" lIns="91440" tIns="45720" rIns="91440" bIns="45720" rtlCol="0" anchor="t">
            <a:normAutofit fontScale="92500" lnSpcReduction="20000"/>
          </a:bodyPr>
          <a:lstStyle/>
          <a:p>
            <a:r>
              <a:rPr lang="en-US" dirty="0">
                <a:solidFill>
                  <a:srgbClr val="000000"/>
                </a:solidFill>
                <a:latin typeface="Calibri" charset="0"/>
              </a:rPr>
              <a:t>Core FOSS Compliance Version </a:t>
            </a:r>
            <a:r>
              <a:rPr lang="en-US" dirty="0" smtClean="0">
                <a:solidFill>
                  <a:srgbClr val="000000"/>
                </a:solidFill>
                <a:latin typeface="Calibri" charset="0"/>
              </a:rPr>
              <a:t>1</a:t>
            </a:r>
          </a:p>
          <a:p>
            <a:r>
              <a:rPr lang="en-US" dirty="0" smtClean="0">
                <a:solidFill>
                  <a:srgbClr val="000000"/>
                </a:solidFill>
                <a:latin typeface="Calibri" charset="0"/>
              </a:rPr>
              <a:t>Designed </a:t>
            </a:r>
            <a:r>
              <a:rPr lang="en-US" dirty="0">
                <a:solidFill>
                  <a:srgbClr val="000000"/>
                </a:solidFill>
                <a:latin typeface="Calibri" charset="0"/>
              </a:rPr>
              <a:t>for Version 1 of the OpenChain Specification</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Released under the </a:t>
            </a:r>
            <a:r>
              <a:rPr lang="en-US" dirty="0">
                <a:solidFill>
                  <a:srgbClr val="000000"/>
                </a:solidFill>
                <a:latin typeface="Calibri" charset="0"/>
                <a:hlinkClick r:id="rId3"/>
              </a:rPr>
              <a:t>Creative Commons CC0 1.0 Universal</a:t>
            </a:r>
            <a:r>
              <a:rPr lang="en-US" dirty="0">
                <a:solidFill>
                  <a:srgbClr val="000000"/>
                </a:solidFill>
                <a:latin typeface="Calibri" charset="0"/>
              </a:rPr>
              <a:t> license.</a:t>
            </a:r>
            <a:endParaRPr lang="en-US" dirty="0">
              <a:solidFill>
                <a:schemeClr val="tx1"/>
              </a:solidFill>
              <a:latin typeface="Calibri"/>
            </a:endParaRPr>
          </a:p>
        </p:txBody>
      </p:sp>
      <p:sp>
        <p:nvSpPr>
          <p:cNvPr id="4" name="TextBox 3"/>
          <p:cNvSpPr txBox="1"/>
          <p:nvPr/>
        </p:nvSpPr>
        <p:spPr>
          <a:xfrm>
            <a:off x="143774" y="6415897"/>
            <a:ext cx="2743200" cy="369332"/>
          </a:xfrm>
          <a:prstGeom prst="rect">
            <a:avLst/>
          </a:prstGeom>
        </p:spPr>
        <p:txBody>
          <a:bodyPr rtlCol="0">
            <a:spAutoFit/>
          </a:bodyPr>
          <a:lstStyle/>
          <a:p>
            <a:pPr algn="ctr"/>
            <a:r>
              <a:rPr lang="en-US" dirty="0">
                <a:solidFill>
                  <a:srgbClr val="7F7F7F"/>
                </a:solidFill>
              </a:rPr>
              <a:t>This is not legal advice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944212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a:latin typeface="Calibri" charset="0"/>
                <a:ea typeface="MS PGothic" charset="0"/>
              </a:rPr>
              <a:t>Introduction to FOSS Licenses</a:t>
            </a:r>
            <a:endParaRPr lang="en-US">
              <a:solidFill>
                <a:schemeClr val="tx1"/>
              </a:solidFill>
            </a:endParaRPr>
          </a:p>
        </p:txBody>
      </p:sp>
    </p:spTree>
    <p:extLst>
      <p:ext uri="{BB962C8B-B14F-4D97-AF65-F5344CB8AC3E}">
        <p14:creationId xmlns:p14="http://schemas.microsoft.com/office/powerpoint/2010/main" val="1744530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 and Open Source Software (FOSS) licenses generally make source code available under terms that allow for modification and redistribution</a:t>
            </a:r>
          </a:p>
          <a:p>
            <a:r>
              <a:rPr lang="en-US" dirty="0">
                <a:latin typeface="Calibri" charset="0"/>
                <a:ea typeface="MS PGothic" charset="0"/>
              </a:rPr>
              <a:t>FOSS licenses may have conditions related to providing attributions, copyright statement preservation, or a written offer to make the source code available</a:t>
            </a:r>
          </a:p>
          <a:p>
            <a:r>
              <a:rPr lang="en-US" dirty="0">
                <a:latin typeface="Calibri" charset="0"/>
                <a:ea typeface="MS PGothic" charset="0"/>
              </a:rPr>
              <a:t>One popular set of FOSS licenses are those approved by the Open Source Initiative (OSI) based on their Open Source Definition (OSD). A complete list of OSI-approved FOSS licenses is available at </a:t>
            </a:r>
            <a:r>
              <a:rPr lang="en-US" dirty="0">
                <a:latin typeface="Calibri" charset="0"/>
                <a:ea typeface="MS PGothic" charset="0"/>
                <a:hlinkClick r:id="rId3"/>
              </a:rPr>
              <a:t>http://www.opensource.org/licenses/</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17779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106447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Some licenses require the distribution of derivative works (or software in the same file, same program or other boundary) under the same terms as the original work</a:t>
            </a:r>
          </a:p>
          <a:p>
            <a:pPr lvl="1"/>
            <a:r>
              <a:rPr lang="en-US" dirty="0">
                <a:latin typeface="Calibri" charset="0"/>
                <a:ea typeface="MS PGothic" charset="0"/>
              </a:rPr>
              <a:t>This is referred to as a "copyleft", "reciprocal", or "hereditary" effect</a:t>
            </a:r>
          </a:p>
          <a:p>
            <a:r>
              <a:rPr lang="en-US" dirty="0">
                <a:latin typeface="Calibri" charset="0"/>
                <a:ea typeface="MS PGothic" charset="0"/>
              </a:rPr>
              <a:t>Example of license reciprocity from the GPL-2.0:</a:t>
            </a:r>
          </a:p>
          <a:p>
            <a:pPr>
              <a:buNone/>
            </a:pPr>
            <a:r>
              <a:rPr lang="en-US" altLang="ja-JP" i="1" dirty="0">
                <a:solidFill>
                  <a:srgbClr val="009900"/>
                </a:solidFill>
                <a:latin typeface="Calibri" charset="0"/>
                <a:ea typeface="MS PGothic" charset="0"/>
              </a:rPr>
              <a:t>"You must cause any work that you distribute or publish, that in whole or in part contains or is derived from the Program or any part thereof, to be licensed...under the terms of this License."</a:t>
            </a:r>
            <a:endParaRPr lang="en-US" altLang="ja-JP" i="1" dirty="0">
              <a:latin typeface="Calibri" charset="0"/>
              <a:ea typeface="MS PGothic" charset="0"/>
            </a:endParaRPr>
          </a:p>
          <a:p>
            <a:r>
              <a:rPr lang="en-US" dirty="0">
                <a:latin typeface="Calibri" charset="0"/>
                <a:ea typeface="MS PGothic" charset="0"/>
              </a:rPr>
              <a:t>Examples: all versions of GPL, LGPL, AGPL, MPL, CDDL </a:t>
            </a:r>
            <a:endParaRPr lang="en-US" altLang="ja-JP" i="1"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3807861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license" to describe a commercial non-FOSS license</a:t>
            </a:r>
            <a:endParaRPr lang="en-US" dirty="0">
              <a:latin typeface="Calibri" charset="0"/>
              <a:ea typeface="MS PGothic" charset="0"/>
            </a:endParaRPr>
          </a:p>
        </p:txBody>
      </p:sp>
    </p:spTree>
    <p:extLst>
      <p:ext uri="{BB962C8B-B14F-4D97-AF65-F5344CB8AC3E}">
        <p14:creationId xmlns:p14="http://schemas.microsoft.com/office/powerpoint/2010/main" val="1184418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85763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charset="0"/>
                <a:ea typeface="MS PGothic" charset="0"/>
              </a:rPr>
              <a:t>The enforceability of these public domain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874161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lnSpcReduction="10000"/>
          </a:bodyPr>
          <a:lstStyle/>
          <a:p>
            <a:r>
              <a:rPr lang="en-US" sz="2000" dirty="0">
                <a:solidFill>
                  <a:srgbClr val="292934"/>
                </a:solidFill>
                <a:latin typeface="Calibri" charset="0"/>
                <a:ea typeface="MS PGothic" charset="0"/>
              </a:rPr>
              <a:t>License compatibility is the process of ensuring that license terms do not conflict. 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 for example,GPLv2 extends its obligations to "derivative works" and if a second software module is combined with a GPLv2 licensed module that is not a derivative work of the GPLv2 licensed module, the second software module is not subject to GPLv2.  The definition of "derivative work" is subject to different views in the FOSS community} </a:t>
            </a:r>
          </a:p>
          <a:p>
            <a:r>
              <a:rPr lang="en-US" sz="2000" dirty="0">
                <a:latin typeface="Calibri" charset="0"/>
                <a:ea typeface="MS PGothic" charset="0"/>
              </a:rPr>
              <a:t>The Free Software Foundation provides the following example to illustrate a case of license compatibility:</a:t>
            </a:r>
            <a:endParaRPr lang="en-US" sz="2000" i="1" dirty="0">
              <a:latin typeface="Calibri" charset="0"/>
              <a:ea typeface="MS PGothic" charset="0"/>
            </a:endParaRPr>
          </a:p>
          <a:p>
            <a:pPr lvl="1">
              <a:buNone/>
            </a:pPr>
            <a:r>
              <a:rPr lang="en-US" i="1" dirty="0">
                <a:latin typeface="Calibri" charset="0"/>
                <a:ea typeface="MS PGothic" charset="0"/>
              </a:rPr>
              <a:t>	</a:t>
            </a:r>
            <a:r>
              <a:rPr lang="en-US" b="1" i="1" dirty="0">
                <a:solidFill>
                  <a:srgbClr val="009900"/>
                </a:solidFill>
                <a:latin typeface="Calibri" charset="0"/>
                <a:ea typeface="MS PGothic" charset="0"/>
              </a:rPr>
              <a:t>A license p is </a:t>
            </a:r>
            <a:r>
              <a:rPr lang="en-US" b="1" dirty="0">
                <a:solidFill>
                  <a:srgbClr val="009900"/>
                </a:solidFill>
                <a:latin typeface="Calibri" charset="0"/>
                <a:ea typeface="MS PGothic" charset="0"/>
              </a:rPr>
              <a:t>compatible with</a:t>
            </a:r>
            <a:r>
              <a:rPr lang="en-US" b="1" i="1" dirty="0">
                <a:solidFill>
                  <a:srgbClr val="009900"/>
                </a:solidFill>
                <a:latin typeface="Calibri" charset="0"/>
                <a:ea typeface="MS PGothic" charset="0"/>
              </a:rPr>
              <a:t> a license q (or is </a:t>
            </a:r>
            <a:r>
              <a:rPr lang="en-US" b="1" dirty="0">
                <a:solidFill>
                  <a:srgbClr val="009900"/>
                </a:solidFill>
                <a:latin typeface="Calibri" charset="0"/>
                <a:ea typeface="MS PGothic" charset="0"/>
              </a:rPr>
              <a:t>q-compatible</a:t>
            </a:r>
            <a:r>
              <a:rPr lang="en-US" b="1" i="1" dirty="0">
                <a:solidFill>
                  <a:srgbClr val="009900"/>
                </a:solidFill>
                <a:latin typeface="Calibri" charset="0"/>
                <a:ea typeface="MS PGothic" charset="0"/>
              </a:rPr>
              <a:t>) if</a:t>
            </a:r>
            <a:endParaRPr lang="en-US" b="1" i="1" dirty="0">
              <a:latin typeface="Calibri" charset="0"/>
              <a:ea typeface="MS PGothic" charset="0"/>
            </a:endParaRPr>
          </a:p>
          <a:p>
            <a:pPr lvl="1">
              <a:buNone/>
            </a:pPr>
            <a:r>
              <a:rPr lang="en-US" b="1" i="1" dirty="0">
                <a:solidFill>
                  <a:srgbClr val="009900"/>
                </a:solidFill>
                <a:latin typeface="Calibri" charset="0"/>
                <a:ea typeface="MS PGothic" charset="0"/>
              </a:rPr>
              <a:t>	A work licensed under p can be distributed under the terms of q.</a:t>
            </a:r>
            <a:endParaRPr lang="en-US" b="1" i="1" dirty="0">
              <a:latin typeface="Calibri" charset="0"/>
              <a:ea typeface="MS PGothic" charset="0"/>
            </a:endParaRPr>
          </a:p>
          <a:p>
            <a:r>
              <a:rPr lang="en-US" sz="2000" dirty="0">
                <a:latin typeface="Calibri" charset="0"/>
                <a:ea typeface="MS PGothic" charset="0"/>
              </a:rPr>
              <a:t>Example: GPL compatibility</a:t>
            </a:r>
          </a:p>
          <a:p>
            <a:pPr lvl="1"/>
            <a:r>
              <a:rPr lang="en-US" sz="1700" dirty="0">
                <a:latin typeface="Calibri" charset="0"/>
                <a:ea typeface="MS PGothic" charset="0"/>
              </a:rPr>
              <a:t>Many of the FOSS licenses, such as the MIT license and the LGPL, are GPL-compatible, meaning that their source code can be combined with source code that is licensed under the GPL without conflict; the new program resulting from the combination would have to be licensed under the GPL.</a:t>
            </a:r>
          </a:p>
          <a:p>
            <a:pPr lvl="1"/>
            <a:r>
              <a:rPr lang="en-US" sz="1700" dirty="0">
                <a:latin typeface="Calibri" charset="0"/>
                <a:ea typeface="MS PGothic" charset="0"/>
              </a:rPr>
              <a:t>Other FOSS and proprietary software licenses are not GPL-compatible since they have conflicting terms and conditions, but  such inconsistency is only important if these programs are combined in a way which creates a derivative work with the GPLv2 software.</a:t>
            </a:r>
          </a:p>
          <a:p>
            <a:pPr lvl="1"/>
            <a:r>
              <a:rPr lang="en-US" sz="1700" dirty="0">
                <a:solidFill>
                  <a:srgbClr val="292934"/>
                </a:solidFill>
                <a:latin typeface="Calibri" charset="0"/>
                <a:ea typeface="MS PGothic" charset="0"/>
              </a:rPr>
              <a:t>Reference:</a:t>
            </a:r>
            <a:r>
              <a:rPr lang="en-US" sz="1700" dirty="0">
                <a:latin typeface="Calibri" charset="0"/>
                <a:ea typeface="MS PGothic" charset="0"/>
              </a:rPr>
              <a:t> http://www.fsf.org/licensing/licenses/</a:t>
            </a:r>
          </a:p>
        </p:txBody>
      </p:sp>
    </p:spTree>
    <p:extLst>
      <p:ext uri="{BB962C8B-B14F-4D97-AF65-F5344CB8AC3E}">
        <p14:creationId xmlns:p14="http://schemas.microsoft.com/office/powerpoint/2010/main" val="1260290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2540723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249583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What is Intellectual Property?</a:t>
            </a:r>
          </a:p>
          <a:p>
            <a:pPr marL="514350" indent="-514350">
              <a:buFont typeface="+mj-lt"/>
              <a:buAutoNum type="arabicPeriod"/>
            </a:pPr>
            <a:r>
              <a:rPr lang="en-US" dirty="0"/>
              <a:t>Introduction to FOSS Licenses</a:t>
            </a:r>
            <a:endParaRPr lang="x-none" dirty="0"/>
          </a:p>
          <a:p>
            <a:pPr marL="514350" indent="-514350">
              <a:buFont typeface="+mj-lt"/>
              <a:buAutoNum type="arabicPeriod"/>
            </a:pPr>
            <a:r>
              <a:rPr lang="x-none" dirty="0"/>
              <a:t>Introduction to FOSS Compliance</a:t>
            </a:r>
          </a:p>
          <a:p>
            <a:pPr marL="514350" indent="-514350">
              <a:buFont typeface="+mj-lt"/>
              <a:buAutoNum type="arabicPeriod"/>
            </a:pPr>
            <a:r>
              <a:rPr lang="en-US" dirty="0"/>
              <a:t>Key Software Concepts for FOSS</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Running a FOSS Review</a:t>
            </a:r>
          </a:p>
          <a:p>
            <a:pPr marL="514350" indent="-514350">
              <a:buFont typeface="+mj-lt"/>
              <a:buAutoNum type="arabicPeriod" startAt="5"/>
            </a:pPr>
            <a:r>
              <a:rPr lang="x-none" dirty="0"/>
              <a:t>End to End Compliance Management (Example Process)</a:t>
            </a:r>
          </a:p>
          <a:p>
            <a:pPr marL="514350" indent="-514350">
              <a:buFont typeface="+mj-lt"/>
              <a:buAutoNum type="arabicPeriod" startAt="5"/>
            </a:pPr>
            <a:r>
              <a:rPr lang="en-US" dirty="0"/>
              <a:t>Avoiding Compliance </a:t>
            </a:r>
            <a:r>
              <a:rPr lang="en-US" dirty="0" smtClean="0"/>
              <a:t>Pitfalls</a:t>
            </a:r>
            <a:endParaRPr lang="x-none" dirty="0"/>
          </a:p>
        </p:txBody>
      </p:sp>
    </p:spTree>
    <p:extLst>
      <p:ext uri="{BB962C8B-B14F-4D97-AF65-F5344CB8AC3E}">
        <p14:creationId xmlns:p14="http://schemas.microsoft.com/office/powerpoint/2010/main" val="316582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en-US" dirty="0">
                <a:latin typeface="Calibri" charset="0"/>
                <a:ea typeface="ＭＳ Ｐゴシック" charset="0"/>
              </a:rPr>
              <a:t>What is a FOSS license?</a:t>
            </a:r>
          </a:p>
          <a:p>
            <a:r>
              <a:rPr lang="en-US" dirty="0">
                <a:latin typeface="Calibri" charset="0"/>
                <a:ea typeface="ＭＳ Ｐゴシック" charset="0"/>
              </a:rPr>
              <a:t>What are typical obligations of a permissive FOSS license?</a:t>
            </a:r>
          </a:p>
          <a:p>
            <a:r>
              <a:rPr lang="en-US" dirty="0">
                <a:latin typeface="Calibri" charset="0"/>
                <a:ea typeface="ＭＳ Ｐゴシック" charset="0"/>
              </a:rPr>
              <a:t>Name some permissive FOSS licenses.</a:t>
            </a:r>
          </a:p>
          <a:p>
            <a:r>
              <a:rPr lang="en-US" dirty="0">
                <a:latin typeface="Calibri" charset="0"/>
                <a:ea typeface="ＭＳ Ｐゴシック" charset="0"/>
              </a:rPr>
              <a:t>What does license reciprocity mean?</a:t>
            </a:r>
          </a:p>
          <a:p>
            <a:r>
              <a:rPr lang="en-US" dirty="0">
                <a:latin typeface="Calibri" charset="0"/>
                <a:ea typeface="ＭＳ Ｐゴシック" charset="0"/>
              </a:rPr>
              <a:t>Name some copyleft-style licenses.</a:t>
            </a:r>
          </a:p>
          <a:p>
            <a:r>
              <a:rPr lang="en-US">
                <a:latin typeface="Calibri" charset="0"/>
                <a:ea typeface="ＭＳ Ｐゴシック" charset="0"/>
              </a:rPr>
              <a:t>Are Freeware and Shareware software considered FOSS?</a:t>
            </a:r>
            <a:endParaRPr lang="en-US" dirty="0">
              <a:latin typeface="Calibri" charset="0"/>
              <a:ea typeface="ＭＳ Ｐゴシック" charset="0"/>
            </a:endParaRPr>
          </a:p>
          <a:p>
            <a:r>
              <a:rPr lang="en-US" dirty="0">
                <a:latin typeface="Calibri" charset="0"/>
                <a:ea typeface="ＭＳ Ｐゴシック" charset="0"/>
              </a:rPr>
              <a:t>What is a multi-license?</a:t>
            </a:r>
          </a:p>
        </p:txBody>
      </p:sp>
    </p:spTree>
    <p:extLst>
      <p:ext uri="{BB962C8B-B14F-4D97-AF65-F5344CB8AC3E}">
        <p14:creationId xmlns:p14="http://schemas.microsoft.com/office/powerpoint/2010/main" val="2802454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Introduction to FOSS Compliance</a:t>
            </a:r>
            <a:endParaRPr lang="en-US" dirty="0">
              <a:solidFill>
                <a:schemeClr val="tx1"/>
              </a:solidFill>
            </a:endParaRPr>
          </a:p>
        </p:txBody>
      </p:sp>
    </p:spTree>
    <p:extLst>
      <p:ext uri="{BB962C8B-B14F-4D97-AF65-F5344CB8AC3E}">
        <p14:creationId xmlns:p14="http://schemas.microsoft.com/office/powerpoint/2010/main" val="288853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135040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3602343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1624423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dirty="0" err="1"/>
              <a:t>Javascript</a:t>
            </a:r>
            <a:r>
              <a:rPr lang="en-US" dirty="0"/>
              <a:t>, 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4122494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1571992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who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4024738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a:latin typeface="Calibri" charset="0"/>
                <a:ea typeface="ＭＳ Ｐゴシック" charset="0"/>
              </a:rPr>
              <a:t>Oversight for FOSS Compliance Program, creation of policy, and compliance decisions</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682986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187223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1</a:t>
            </a:r>
          </a:p>
        </p:txBody>
      </p:sp>
      <p:sp>
        <p:nvSpPr>
          <p:cNvPr id="3" name="Text Placeholder 2"/>
          <p:cNvSpPr>
            <a:spLocks noGrp="1"/>
          </p:cNvSpPr>
          <p:nvPr>
            <p:ph type="body" idx="1"/>
          </p:nvPr>
        </p:nvSpPr>
        <p:spPr/>
        <p:txBody>
          <a:bodyPr/>
          <a:lstStyle/>
          <a:p>
            <a:r>
              <a:rPr lang="en-US" dirty="0"/>
              <a:t>What is Intellectual Property?</a:t>
            </a:r>
          </a:p>
        </p:txBody>
      </p:sp>
    </p:spTree>
    <p:extLst>
      <p:ext uri="{BB962C8B-B14F-4D97-AF65-F5344CB8AC3E}">
        <p14:creationId xmlns:p14="http://schemas.microsoft.com/office/powerpoint/2010/main" val="1477050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2857488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441960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254620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244662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6597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1120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413444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6042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71008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368223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“Intellectual Property”?</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Copyright: protects original works of authorship </a:t>
            </a:r>
          </a:p>
          <a:p>
            <a:pPr lvl="1"/>
            <a:r>
              <a:rPr lang="en-US" dirty="0">
                <a:latin typeface="Arial"/>
              </a:rPr>
              <a:t>Protects expression (not the underlying idea) </a:t>
            </a:r>
          </a:p>
          <a:p>
            <a:pPr lvl="1"/>
            <a:r>
              <a:rPr lang="en-US" dirty="0">
                <a:latin typeface="Arial"/>
              </a:rPr>
              <a:t>Software, books, audiovisual materials, semiconductor masks</a:t>
            </a:r>
          </a:p>
          <a:p>
            <a:r>
              <a:rPr lang="en-US" dirty="0">
                <a:latin typeface="Arial"/>
              </a:rPr>
              <a:t>Patents: useful inventions that are novel, useful, non-obvious </a:t>
            </a:r>
          </a:p>
          <a:p>
            <a:pPr lvl="1"/>
            <a:r>
              <a:rPr lang="en-US" dirty="0">
                <a:latin typeface="Arial"/>
              </a:rPr>
              <a:t>Limited monopoly to incentivize innovation</a:t>
            </a:r>
          </a:p>
          <a:p>
            <a:r>
              <a:rPr lang="en-US" dirty="0"/>
              <a:t>Trade secrets</a:t>
            </a:r>
            <a:r>
              <a:rPr lang="en-GB" dirty="0"/>
              <a:t>: protects confidential and valuable information</a:t>
            </a:r>
          </a:p>
          <a:p>
            <a:r>
              <a:rPr lang="en-US" dirty="0"/>
              <a:t>Trademarks: protects marks (word, logos, slogans, color, etc.) that identify the source of the product	</a:t>
            </a:r>
          </a:p>
          <a:p>
            <a:pPr lvl="1"/>
            <a:r>
              <a:rPr lang="en-US" dirty="0"/>
              <a:t>Consumer and brand protection; avoid consumer confusion and brand dilution</a:t>
            </a:r>
          </a:p>
          <a:p>
            <a:endParaRPr lang="en-US" dirty="0"/>
          </a:p>
          <a:p>
            <a:pPr marL="0" indent="0">
              <a:buNone/>
            </a:pPr>
            <a:r>
              <a:rPr lang="en-US" u="sng" dirty="0">
                <a:latin typeface="Arial"/>
              </a:rPr>
              <a:t>This chapter will focus on copyright and patents, the areas most relevant to FOSS compliance</a:t>
            </a:r>
          </a:p>
          <a:p>
            <a:pPr lvl="1"/>
            <a:endParaRPr lang="en-US" dirty="0"/>
          </a:p>
        </p:txBody>
      </p:sp>
    </p:spTree>
    <p:extLst>
      <p:ext uri="{BB962C8B-B14F-4D97-AF65-F5344CB8AC3E}">
        <p14:creationId xmlns:p14="http://schemas.microsoft.com/office/powerpoint/2010/main" val="591199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information is helpful in understanding how software is licensed?</a:t>
            </a:r>
          </a:p>
          <a:p>
            <a:r>
              <a:rPr lang="en-US" dirty="0">
                <a:latin typeface="Calibri" charset="0"/>
                <a:ea typeface="ＭＳ Ｐゴシック" charset="0"/>
              </a:rPr>
              <a:t>What information helps identify who is licensing the software?</a:t>
            </a:r>
          </a:p>
          <a:p>
            <a:r>
              <a:rPr lang="en-US" dirty="0">
                <a:latin typeface="Calibri" charset="0"/>
                <a:ea typeface="ＭＳ Ｐゴシック" charset="0"/>
              </a:rPr>
              <a:t>What is incorporation?</a:t>
            </a:r>
          </a:p>
          <a:p>
            <a:r>
              <a:rPr lang="en-US" dirty="0">
                <a:latin typeface="Calibri" charset="0"/>
                <a:ea typeface="ＭＳ Ｐゴシック" charset="0"/>
              </a:rPr>
              <a:t>What is modification?</a:t>
            </a:r>
          </a:p>
          <a:p>
            <a:r>
              <a:rPr lang="en-US" dirty="0">
                <a:latin typeface="Calibri" charset="0"/>
                <a:ea typeface="ＭＳ Ｐゴシック" charset="0"/>
              </a:rPr>
              <a:t>What is linking?</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35440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6" end="6"/>
                                            </p:txEl>
                                          </p:spTgt>
                                        </p:tgtEl>
                                        <p:attrNameLst>
                                          <p:attrName>style.visibility</p:attrName>
                                        </p:attrNameLst>
                                      </p:cBhvr>
                                      <p:to>
                                        <p:strVal val="visible"/>
                                      </p:to>
                                    </p:set>
                                    <p:animEffect transition="in" filter="fade">
                                      <p:cBhvr>
                                        <p:cTn id="37" dur="75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Running a FOSS Review</a:t>
            </a:r>
            <a:endParaRPr lang="en-US" dirty="0">
              <a:solidFill>
                <a:schemeClr val="tx1"/>
              </a:solidFill>
            </a:endParaRPr>
          </a:p>
        </p:txBody>
      </p:sp>
    </p:spTree>
    <p:extLst>
      <p:ext uri="{BB962C8B-B14F-4D97-AF65-F5344CB8AC3E}">
        <p14:creationId xmlns:p14="http://schemas.microsoft.com/office/powerpoint/2010/main" val="1392639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2566743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2925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4225988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3540124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710765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1822860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endParaRPr lang="en-US" dirty="0">
              <a:latin typeface="Calibri" charset="0"/>
              <a:ea typeface="ＭＳ Ｐゴシック" charset="0"/>
            </a:endParaRPr>
          </a:p>
          <a:p>
            <a:pPr>
              <a:buFont typeface="Arial" charset="0"/>
              <a:buChar char="•"/>
            </a:pPr>
            <a:r>
              <a:rPr lang="en-US" dirty="0">
                <a:latin typeface="Calibri" charset="0"/>
                <a:ea typeface="ＭＳ Ｐゴシック" charset="0"/>
              </a:rPr>
              <a:t>What is the first action you should take if you want to use FOSS components?</a:t>
            </a:r>
          </a:p>
          <a:p>
            <a:pPr>
              <a:buFont typeface="Arial" charset="0"/>
              <a:buChar char="•"/>
            </a:pPr>
            <a:r>
              <a:rPr lang="en-US" dirty="0">
                <a:latin typeface="Calibri" charset="0"/>
                <a:ea typeface="ＭＳ Ｐゴシック" charset="0"/>
              </a:rPr>
              <a:t>What kinds of information might you collect for a FOSS review?</a:t>
            </a:r>
          </a:p>
          <a:p>
            <a:r>
              <a:rPr lang="x-none" dirty="0">
                <a:latin typeface="Calibri" charset="0"/>
                <a:ea typeface="ＭＳ Ｐゴシック" charset="0"/>
              </a:rPr>
              <a:t>What additional information is important when reviewing a </a:t>
            </a:r>
            <a:r>
              <a:rPr lang="en-US" dirty="0">
                <a:latin typeface="Calibri" charset="0"/>
                <a:ea typeface="ＭＳ Ｐゴシック" charset="0"/>
              </a:rPr>
              <a:t>FOSS</a:t>
            </a:r>
            <a:r>
              <a:rPr lang="x-none" dirty="0">
                <a:latin typeface="Calibri" charset="0"/>
                <a:ea typeface="ＭＳ Ｐゴシック" charset="0"/>
              </a:rPr>
              <a:t> component from an outside vendor?</a:t>
            </a:r>
          </a:p>
          <a:p>
            <a:r>
              <a:rPr lang="x-none" dirty="0">
                <a:latin typeface="Calibri" charset="0"/>
                <a:ea typeface="ＭＳ Ｐゴシック" charset="0"/>
              </a:rPr>
              <a:t>What steps can be taken to assess the quality of this information?</a:t>
            </a:r>
          </a:p>
          <a:p>
            <a:pPr>
              <a:buFont typeface="Arial" charset="0"/>
              <a:buChar char="•"/>
            </a:pPr>
            <a:r>
              <a:rPr lang="en-US" dirty="0">
                <a:latin typeface="Calibri" charset="0"/>
                <a:ea typeface="ＭＳ Ｐゴシック" charset="0"/>
              </a:rPr>
              <a:t>What should you do if you have a question about using FOSS?</a:t>
            </a: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36864490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146278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concepts in software</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Basic rule = copyright protects creative works</a:t>
            </a:r>
          </a:p>
          <a:p>
            <a:r>
              <a:rPr lang="en-US" dirty="0"/>
              <a:t>Copyright generally applies to literary works, such as books, movies, pictures, music, maps</a:t>
            </a:r>
          </a:p>
          <a:p>
            <a:r>
              <a:rPr lang="en-US" dirty="0"/>
              <a:t>Software is protected by copyright, not the functionality (that’s protected by patents) but the expression (creativity in implementation details)</a:t>
            </a:r>
          </a:p>
          <a:p>
            <a:r>
              <a:rPr lang="en-US" dirty="0"/>
              <a:t>The copyright owner only has control over the work that he or she created, not someone else’s independent creation</a:t>
            </a:r>
          </a:p>
        </p:txBody>
      </p:sp>
    </p:spTree>
    <p:extLst>
      <p:ext uri="{BB962C8B-B14F-4D97-AF65-F5344CB8AC3E}">
        <p14:creationId xmlns:p14="http://schemas.microsoft.com/office/powerpoint/2010/main" val="2319605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and confirmation that all FOSS license obligations have been or will be met</a:t>
            </a:r>
          </a:p>
          <a:p>
            <a:pPr>
              <a:buFont typeface="Arial"/>
              <a:buChar char="•"/>
            </a:pPr>
            <a:r>
              <a:rPr lang="en-US" dirty="0">
                <a:latin typeface="Calibri" charset="0"/>
                <a:ea typeface="MS PGothic" charset="0"/>
              </a:rPr>
              <a:t>This chapter provides an example of such a process, and may serve as a resource for forming or improving your internal processes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395319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1910730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631818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898897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376654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28496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2080759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3134635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3274136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66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rights most relevant to software</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The right to </a:t>
            </a:r>
            <a:r>
              <a:rPr lang="en-US" i="1" dirty="0"/>
              <a:t>reproduce </a:t>
            </a:r>
            <a:r>
              <a:rPr lang="en-US" dirty="0"/>
              <a:t>the software – making copies</a:t>
            </a:r>
          </a:p>
          <a:p>
            <a:r>
              <a:rPr lang="en-US" dirty="0"/>
              <a:t>The right to create "</a:t>
            </a:r>
            <a:r>
              <a:rPr lang="en-US" i="1" dirty="0"/>
              <a:t>derivative works</a:t>
            </a:r>
            <a:r>
              <a:rPr lang="en-US" dirty="0"/>
              <a:t>" – making modifications</a:t>
            </a:r>
          </a:p>
          <a:p>
            <a:pPr lvl="1"/>
            <a:r>
              <a:rPr lang="en-US" dirty="0">
                <a:latin typeface="Calibri" charset="0"/>
                <a:ea typeface="MS PGothic" charset="0"/>
              </a:rPr>
              <a:t>The term derivative work refers to a new work based upon an original work to which enough original creative work has been added so that the new work represents an original work of authorship rather than a copy (note that this is a term of art under US law)</a:t>
            </a:r>
          </a:p>
          <a:p>
            <a:r>
              <a:rPr lang="en-US" dirty="0"/>
              <a:t>The right to </a:t>
            </a:r>
            <a:r>
              <a:rPr lang="en-US" i="1" dirty="0"/>
              <a:t>distribute</a:t>
            </a:r>
          </a:p>
          <a:p>
            <a:pPr lvl="1">
              <a:lnSpc>
                <a:spcPct val="110000"/>
              </a:lnSpc>
            </a:pPr>
            <a:r>
              <a:rPr lang="en-US" dirty="0">
                <a:latin typeface="Calibri" charset="0"/>
                <a:ea typeface="MS PGothic" charset="0"/>
              </a:rPr>
              <a:t>Distribution is generally viewed as the provision of a copy of a piece of software in binary or source code form to another entity (an individual or organization outside your company or organization)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Note: The interpretation of what constitutes a “derivative work” or a “distribution” is subject to debate in the FOSS community and within FOSS legal circles</a:t>
            </a:r>
          </a:p>
          <a:p>
            <a:endParaRPr lang="en-US" i="1" dirty="0"/>
          </a:p>
        </p:txBody>
      </p:sp>
    </p:spTree>
    <p:extLst>
      <p:ext uri="{BB962C8B-B14F-4D97-AF65-F5344CB8AC3E}">
        <p14:creationId xmlns:p14="http://schemas.microsoft.com/office/powerpoint/2010/main" val="6889344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241316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817455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21361944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a:bodyPr>
          <a:lstStyle/>
          <a:p>
            <a:r>
              <a:rPr lang="en-US" dirty="0">
                <a:latin typeface="Calibri" charset="0"/>
                <a:ea typeface="ＭＳ Ｐゴシック" charset="0"/>
              </a:rPr>
              <a:t>What is involved in compliance due diligence (describe the steps at a high level)?</a:t>
            </a:r>
          </a:p>
          <a:p>
            <a:r>
              <a:rPr lang="en-US" dirty="0">
                <a:latin typeface="Calibri" charset="0"/>
                <a:ea typeface="ＭＳ Ｐゴシック" charset="0"/>
              </a:rPr>
              <a:t>What types of issues may need to be resolved as part of compliance management?</a:t>
            </a:r>
          </a:p>
          <a:p>
            <a:r>
              <a:rPr lang="en-US" dirty="0">
                <a:latin typeface="Calibri" charset="0"/>
                <a:ea typeface="ＭＳ Ｐゴシック" charset="0"/>
              </a:rPr>
              <a:t>Who should be involved in reviewing audit results?</a:t>
            </a:r>
          </a:p>
          <a:p>
            <a:r>
              <a:rPr lang="en-US" dirty="0">
                <a:latin typeface="Calibri" charset="0"/>
                <a:ea typeface="ＭＳ Ｐゴシック" charset="0"/>
              </a:rPr>
              <a:t>What does an architecture review look for?</a:t>
            </a:r>
          </a:p>
          <a:p>
            <a:r>
              <a:rPr lang="en-US" dirty="0">
                <a:latin typeface="Calibri" charset="0"/>
                <a:ea typeface="ＭＳ Ｐゴシック" charset="0"/>
              </a:rPr>
              <a:t>What should be included in the FOSS Notices?</a:t>
            </a:r>
          </a:p>
          <a:p>
            <a:r>
              <a:rPr lang="en-US" dirty="0">
                <a:latin typeface="Calibri" charset="0"/>
                <a:ea typeface="ＭＳ Ｐゴシック" charset="0"/>
              </a:rPr>
              <a:t>What needs to be distributed for code used under a copyleft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408151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Avoiding Compliance Pitfalls</a:t>
            </a:r>
          </a:p>
        </p:txBody>
      </p:sp>
    </p:spTree>
    <p:extLst>
      <p:ext uri="{BB962C8B-B14F-4D97-AF65-F5344CB8AC3E}">
        <p14:creationId xmlns:p14="http://schemas.microsoft.com/office/powerpoint/2010/main" val="7073567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398237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1111557294"/>
              </p:ext>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4736596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384068751"/>
              </p:ext>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have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289836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79028904"/>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publishing a checklist item in the product release cycle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Publish Accompanying 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7391727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617027093"/>
              </p:ext>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code that has been changed or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include a description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 the changes.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27123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Patent concepts in software</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Patents protect functionality - this can include a method of operation, such as a computer program</a:t>
            </a:r>
          </a:p>
          <a:p>
            <a:pPr lvl="1"/>
            <a:r>
              <a:rPr lang="en-US" dirty="0"/>
              <a:t>Does not protect abstract ideas, laws of nature</a:t>
            </a:r>
          </a:p>
          <a:p>
            <a:r>
              <a:rPr lang="en-US" dirty="0"/>
              <a:t>The patent owner has the right to stop anybody from exercising that functionality, regardless of independent creation </a:t>
            </a:r>
          </a:p>
          <a:p>
            <a:r>
              <a:rPr lang="en-US" dirty="0"/>
              <a:t>Other parties who want to use the technology may seek a patent license (which may grant rights to use, make, have made, sell, offer for sale, and import the technology)</a:t>
            </a:r>
          </a:p>
          <a:p>
            <a:endParaRPr lang="en-US" dirty="0"/>
          </a:p>
        </p:txBody>
      </p:sp>
    </p:spTree>
    <p:extLst>
      <p:ext uri="{BB962C8B-B14F-4D97-AF65-F5344CB8AC3E}">
        <p14:creationId xmlns:p14="http://schemas.microsoft.com/office/powerpoint/2010/main" val="35179756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481648814"/>
              </p:ext>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646897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1515339561"/>
              </p:ext>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875096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235899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2516539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169124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 "license" is the way a copyright or patent holder gives permission or rights to someone else</a:t>
            </a:r>
          </a:p>
          <a:p>
            <a:r>
              <a:rPr lang="en-US" dirty="0">
                <a:solidFill>
                  <a:srgbClr val="000000"/>
                </a:solidFill>
              </a:rPr>
              <a:t>The license can be limited to:</a:t>
            </a:r>
            <a:endParaRPr lang="en-US" dirty="0"/>
          </a:p>
          <a:p>
            <a:pPr lvl="1"/>
            <a:r>
              <a:rPr lang="en-US" dirty="0">
                <a:solidFill>
                  <a:srgbClr val="000000"/>
                </a:solidFill>
              </a:rPr>
              <a:t>Types of use allowed (distribution, derivative works / to make, have made, manufacture)</a:t>
            </a:r>
            <a:endParaRPr lang="en-US" dirty="0"/>
          </a:p>
          <a:p>
            <a:pPr lvl="1"/>
            <a:r>
              <a:rPr lang="en-US" dirty="0">
                <a:solidFill>
                  <a:srgbClr val="000000"/>
                </a:solidFill>
              </a:rPr>
              <a:t>Exclusive or non-exclusive terms</a:t>
            </a:r>
            <a:endParaRPr lang="en-US" dirty="0"/>
          </a:p>
          <a:p>
            <a:pPr lvl="1"/>
            <a:r>
              <a:rPr lang="en-US" dirty="0">
                <a:solidFill>
                  <a:srgbClr val="000000"/>
                </a:solidFill>
              </a:rPr>
              <a:t>Geographical scope</a:t>
            </a:r>
            <a:endParaRPr lang="en-US" dirty="0"/>
          </a:p>
          <a:p>
            <a:pPr lvl="1"/>
            <a:r>
              <a:rPr lang="en-US" dirty="0">
                <a:solidFill>
                  <a:srgbClr val="000000"/>
                </a:solidFill>
              </a:rPr>
              <a:t>Perpetual or time limited duration</a:t>
            </a:r>
            <a:endParaRPr lang="en-US" dirty="0"/>
          </a:p>
          <a:p>
            <a:r>
              <a:rPr lang="en-US" dirty="0"/>
              <a:t>The license can have conditions on the grants, meaning you only get the license if you comply with certain obligations</a:t>
            </a:r>
          </a:p>
          <a:p>
            <a:pPr lvl="1"/>
            <a:r>
              <a:rPr lang="en-US" dirty="0"/>
              <a:t>E.g, provide attribution, give a reciprocal license</a:t>
            </a:r>
          </a:p>
          <a:p>
            <a:r>
              <a:rPr lang="en-US" dirty="0">
                <a:solidFill>
                  <a:srgbClr val="000000"/>
                </a:solidFill>
              </a:rPr>
              <a:t>May also include contractual terms regarding warranties, indemnification, support, upgrade, maintenance</a:t>
            </a:r>
            <a:endParaRPr lang="en-US" dirty="0"/>
          </a:p>
        </p:txBody>
      </p:sp>
    </p:spTree>
    <p:extLst>
      <p:ext uri="{BB962C8B-B14F-4D97-AF65-F5344CB8AC3E}">
        <p14:creationId xmlns:p14="http://schemas.microsoft.com/office/powerpoint/2010/main" val="204116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What type of material does copyright law protect?</a:t>
            </a:r>
          </a:p>
          <a:p>
            <a:r>
              <a:rPr lang="en-US" dirty="0">
                <a:latin typeface="Calibri" charset="0"/>
                <a:ea typeface="ＭＳ Ｐゴシック" charset="0"/>
              </a:rPr>
              <a:t>What copyright rights are most important for software?</a:t>
            </a:r>
          </a:p>
          <a:p>
            <a:r>
              <a:rPr lang="en-US" dirty="0">
                <a:latin typeface="Calibri" charset="0"/>
                <a:ea typeface="ＭＳ Ｐゴシック" charset="0"/>
              </a:rPr>
              <a:t>Can software be subject to a patent? </a:t>
            </a:r>
          </a:p>
          <a:p>
            <a:r>
              <a:rPr lang="en-US" dirty="0">
                <a:latin typeface="Calibri" charset="0"/>
                <a:ea typeface="ＭＳ Ｐゴシック" charset="0"/>
              </a:rPr>
              <a:t>Does a patent give rights to the patent owner?</a:t>
            </a:r>
          </a:p>
          <a:p>
            <a:r>
              <a:rPr lang="en-US" dirty="0">
                <a:latin typeface="Calibri" charset="0"/>
                <a:ea typeface="ＭＳ Ｐゴシック" charset="0"/>
              </a:rPr>
              <a:t>If you independently develop your own software, is it possible that you might need a copyright license from a third party for that software? A patent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1586778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0</TotalTime>
  <Words>5904</Words>
  <Application>Microsoft Office PowerPoint</Application>
  <PresentationFormat>Widescreen</PresentationFormat>
  <Paragraphs>923</Paragraphs>
  <Slides>74</Slides>
  <Notes>74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74</vt:i4>
      </vt:variant>
    </vt:vector>
  </HeadingPairs>
  <TitlesOfParts>
    <vt:vector size="85" baseType="lpstr">
      <vt:lpstr>맑은 고딕</vt:lpstr>
      <vt:lpstr>MS PGothic</vt:lpstr>
      <vt:lpstr>MS PGothic</vt:lpstr>
      <vt:lpstr>Arial</vt:lpstr>
      <vt:lpstr>Calibri</vt:lpstr>
      <vt:lpstr>DejaVu Sans</vt:lpstr>
      <vt:lpstr>돋움</vt:lpstr>
      <vt:lpstr>Lucida Sans Unicode</vt:lpstr>
      <vt:lpstr>Times</vt:lpstr>
      <vt:lpstr>Times New Roman</vt:lpstr>
      <vt:lpstr>Clarity</vt:lpstr>
      <vt:lpstr>Curriculum</vt:lpstr>
      <vt:lpstr>Contents</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What information do you need to gather?</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2016-10-22T23:45:42Z</dcterms:created>
  <dcterms:modified xsi:type="dcterms:W3CDTF">2016-10-22T23:52:23Z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-542876733</vt:i4>
  </property>
  <property fmtid="{D5CDD505-2E9C-101B-9397-08002B2CF9AE}" pid="3" name="_NewReviewCycle">
    <vt:lpwstr/>
  </property>
</Properties>
</file>