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88"/>
  </p:notesMasterIdLst>
  <p:sldIdLst>
    <p:sldId id="256" r:id="rId5"/>
    <p:sldId id="257" r:id="rId6"/>
    <p:sldId id="403"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9" d="100"/>
          <a:sy n="119" d="100"/>
        </p:scale>
        <p:origin x="-128" y="-504"/>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70" Type="http://schemas.openxmlformats.org/officeDocument/2006/relationships/slide" Target="slides/slide66.xml"/><Relationship Id="rId71" Type="http://schemas.openxmlformats.org/officeDocument/2006/relationships/slide" Target="slides/slide67.xml"/><Relationship Id="rId72" Type="http://schemas.openxmlformats.org/officeDocument/2006/relationships/slide" Target="slides/slide68.xml"/><Relationship Id="rId73" Type="http://schemas.openxmlformats.org/officeDocument/2006/relationships/slide" Target="slides/slide69.xml"/><Relationship Id="rId74" Type="http://schemas.openxmlformats.org/officeDocument/2006/relationships/slide" Target="slides/slide70.xml"/><Relationship Id="rId75" Type="http://schemas.openxmlformats.org/officeDocument/2006/relationships/slide" Target="slides/slide71.xml"/><Relationship Id="rId76" Type="http://schemas.openxmlformats.org/officeDocument/2006/relationships/slide" Target="slides/slide72.xml"/><Relationship Id="rId77" Type="http://schemas.openxmlformats.org/officeDocument/2006/relationships/slide" Target="slides/slide73.xml"/><Relationship Id="rId78" Type="http://schemas.openxmlformats.org/officeDocument/2006/relationships/slide" Target="slides/slide74.xml"/><Relationship Id="rId79" Type="http://schemas.openxmlformats.org/officeDocument/2006/relationships/slide" Target="slides/slide75.xml"/><Relationship Id="rId90" Type="http://schemas.openxmlformats.org/officeDocument/2006/relationships/presProps" Target="presProps.xml"/><Relationship Id="rId91" Type="http://schemas.openxmlformats.org/officeDocument/2006/relationships/viewProps" Target="viewProps.xml"/><Relationship Id="rId92" Type="http://schemas.openxmlformats.org/officeDocument/2006/relationships/theme" Target="theme/theme1.xml"/><Relationship Id="rId93" Type="http://schemas.openxmlformats.org/officeDocument/2006/relationships/tableStyles" Target="tableStyles.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slide" Target="slides/slide63.xml"/><Relationship Id="rId68" Type="http://schemas.openxmlformats.org/officeDocument/2006/relationships/slide" Target="slides/slide64.xml"/><Relationship Id="rId69" Type="http://schemas.openxmlformats.org/officeDocument/2006/relationships/slide" Target="slides/slide65.xml"/><Relationship Id="rId80" Type="http://schemas.openxmlformats.org/officeDocument/2006/relationships/slide" Target="slides/slide76.xml"/><Relationship Id="rId81" Type="http://schemas.openxmlformats.org/officeDocument/2006/relationships/slide" Target="slides/slide77.xml"/><Relationship Id="rId82" Type="http://schemas.openxmlformats.org/officeDocument/2006/relationships/slide" Target="slides/slide78.xml"/><Relationship Id="rId83" Type="http://schemas.openxmlformats.org/officeDocument/2006/relationships/slide" Target="slides/slide79.xml"/><Relationship Id="rId84" Type="http://schemas.openxmlformats.org/officeDocument/2006/relationships/slide" Target="slides/slide80.xml"/><Relationship Id="rId85" Type="http://schemas.openxmlformats.org/officeDocument/2006/relationships/slide" Target="slides/slide81.xml"/><Relationship Id="rId86" Type="http://schemas.openxmlformats.org/officeDocument/2006/relationships/slide" Target="slides/slide82.xml"/><Relationship Id="rId87" Type="http://schemas.openxmlformats.org/officeDocument/2006/relationships/slide" Target="slides/slide83.xml"/><Relationship Id="rId88" Type="http://schemas.openxmlformats.org/officeDocument/2006/relationships/notesMaster" Target="notesMasters/notesMaster1.xml"/><Relationship Id="rId89" Type="http://schemas.openxmlformats.org/officeDocument/2006/relationships/printerSettings" Target="printerSettings/printerSettings1.bin"/></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0"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r>
              <a:rPr lang="en-US" sz="1800" b="0" strike="noStrike" spc="-1">
                <a:solidFill>
                  <a:srgbClr val="000000"/>
                </a:solidFill>
                <a:latin typeface="Arial"/>
              </a:rPr>
              <a:t>Click to move the slide</a:t>
            </a:r>
          </a:p>
        </p:txBody>
      </p:sp>
      <p:sp>
        <p:nvSpPr>
          <p:cNvPr id="211" name="PlaceHolder 2"/>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a:rPr>
              <a:t>Click to edit the notes format</a:t>
            </a:r>
          </a:p>
        </p:txBody>
      </p:sp>
      <p:sp>
        <p:nvSpPr>
          <p:cNvPr id="212" name="PlaceHolder 3"/>
          <p:cNvSpPr>
            <a:spLocks noGrp="1"/>
          </p:cNvSpPr>
          <p:nvPr>
            <p:ph type="hdr"/>
          </p:nvPr>
        </p:nvSpPr>
        <p:spPr>
          <a:xfrm>
            <a:off x="0" y="0"/>
            <a:ext cx="3280680" cy="534240"/>
          </a:xfrm>
          <a:prstGeom prst="rect">
            <a:avLst/>
          </a:prstGeom>
        </p:spPr>
        <p:txBody>
          <a:bodyPr lIns="0" tIns="0" rIns="0" bIns="0"/>
          <a:lstStyle/>
          <a:p>
            <a:r>
              <a:rPr lang="en-US" sz="1400" b="0" strike="noStrike" spc="-1">
                <a:latin typeface="Times New Roman"/>
              </a:rPr>
              <a:t>&lt;header&gt;</a:t>
            </a:r>
          </a:p>
        </p:txBody>
      </p:sp>
      <p:sp>
        <p:nvSpPr>
          <p:cNvPr id="213" name="PlaceHolder 4"/>
          <p:cNvSpPr>
            <a:spLocks noGrp="1"/>
          </p:cNvSpPr>
          <p:nvPr>
            <p:ph type="dt"/>
          </p:nvPr>
        </p:nvSpPr>
        <p:spPr>
          <a:xfrm>
            <a:off x="4278960" y="0"/>
            <a:ext cx="3280680" cy="534240"/>
          </a:xfrm>
          <a:prstGeom prst="rect">
            <a:avLst/>
          </a:prstGeom>
        </p:spPr>
        <p:txBody>
          <a:bodyPr lIns="0" tIns="0" rIns="0" bIns="0"/>
          <a:lstStyle/>
          <a:p>
            <a:pPr algn="r"/>
            <a:r>
              <a:rPr lang="en-US" sz="1400" b="0" strike="noStrike" spc="-1">
                <a:latin typeface="Times New Roman"/>
              </a:rPr>
              <a:t>&lt;date/time&gt;</a:t>
            </a:r>
          </a:p>
        </p:txBody>
      </p:sp>
      <p:sp>
        <p:nvSpPr>
          <p:cNvPr id="214" name="PlaceHolder 5"/>
          <p:cNvSpPr>
            <a:spLocks noGrp="1"/>
          </p:cNvSpPr>
          <p:nvPr>
            <p:ph type="ftr"/>
          </p:nvPr>
        </p:nvSpPr>
        <p:spPr>
          <a:xfrm>
            <a:off x="0" y="10157400"/>
            <a:ext cx="3280680" cy="534240"/>
          </a:xfrm>
          <a:prstGeom prst="rect">
            <a:avLst/>
          </a:prstGeom>
        </p:spPr>
        <p:txBody>
          <a:bodyPr lIns="0" tIns="0" rIns="0" bIns="0" anchor="b"/>
          <a:lstStyle/>
          <a:p>
            <a:r>
              <a:rPr lang="en-US" sz="1400" b="0" strike="noStrike" spc="-1">
                <a:latin typeface="Times New Roman"/>
              </a:rPr>
              <a:t>&lt;footer&gt;</a:t>
            </a:r>
          </a:p>
        </p:txBody>
      </p:sp>
      <p:sp>
        <p:nvSpPr>
          <p:cNvPr id="215" name="PlaceHolder 6"/>
          <p:cNvSpPr>
            <a:spLocks noGrp="1"/>
          </p:cNvSpPr>
          <p:nvPr>
            <p:ph type="sldNum"/>
          </p:nvPr>
        </p:nvSpPr>
        <p:spPr>
          <a:xfrm>
            <a:off x="4278960" y="10157400"/>
            <a:ext cx="3280680" cy="534240"/>
          </a:xfrm>
          <a:prstGeom prst="rect">
            <a:avLst/>
          </a:prstGeom>
        </p:spPr>
        <p:txBody>
          <a:bodyPr lIns="0" tIns="0" rIns="0" bIns="0" anchor="b"/>
          <a:lstStyle/>
          <a:p>
            <a:pPr algn="r"/>
            <a:fld id="{35FE8F02-00A8-4932-A96B-0D2FE04DEDC9}" type="slidenum">
              <a:rPr lang="en-US" sz="1400" b="0" strike="noStrike" spc="-1">
                <a:latin typeface="Times New Roman"/>
              </a:rPr>
              <a:t>‹#›</a:t>
            </a:fld>
            <a:endParaRPr lang="en-US" sz="1400" b="0" strike="noStrike" spc="-1">
              <a:latin typeface="Times New Roman"/>
            </a:endParaRPr>
          </a:p>
        </p:txBody>
      </p:sp>
    </p:spTree>
    <p:extLst>
      <p:ext uri="{BB962C8B-B14F-4D97-AF65-F5344CB8AC3E}">
        <p14:creationId xmlns:p14="http://schemas.microsoft.com/office/powerpoint/2010/main" val="40841183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 Id="rId3" Type="http://schemas.openxmlformats.org/officeDocument/2006/relationships/hyperlink" Target="https://en.wikipedia.org/wiki/Ghostscript"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 name="PlaceHolder 1"/>
          <p:cNvSpPr>
            <a:spLocks noGrp="1" noRot="1" noChangeAspect="1"/>
          </p:cNvSpPr>
          <p:nvPr>
            <p:ph type="sldImg"/>
          </p:nvPr>
        </p:nvSpPr>
        <p:spPr>
          <a:xfrm>
            <a:off x="685800" y="1143000"/>
            <a:ext cx="5486400" cy="3086100"/>
          </a:xfrm>
          <a:prstGeom prst="rect">
            <a:avLst/>
          </a:prstGeom>
        </p:spPr>
      </p:sp>
      <p:sp>
        <p:nvSpPr>
          <p:cNvPr id="97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Welcome to the OpenChain Curriculum Slides. These slides can be used to help train internal teams about FOSS compliance issues and to conform with the OpenChain Specification.</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You can deliver these slides as one half-day training session or you can deliver each chapter as a separate module. Please note that each chapter has “Check Your Understanding” slides with questions and answers in the slide notes. These can be used as the basis for in-house tests for FOSS compliance.</a:t>
            </a:r>
            <a:endParaRPr lang="en-US" sz="1200" b="0" strike="noStrike" spc="-1">
              <a:latin typeface="Arial"/>
            </a:endParaRPr>
          </a:p>
        </p:txBody>
      </p:sp>
      <p:sp>
        <p:nvSpPr>
          <p:cNvPr id="97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43BFB6B-8A66-4985-8BD9-AB335723D605}" type="slidenum">
              <a:rPr lang="en-US" sz="1200" b="0" strike="noStrike" spc="-1">
                <a:solidFill>
                  <a:srgbClr val="000000"/>
                </a:solidFill>
                <a:latin typeface="Roboto"/>
                <a:ea typeface="Roboto"/>
              </a:rPr>
              <a:t>1</a:t>
            </a:fld>
            <a:endParaRPr lang="en-US" sz="12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9" name="PlaceHolder 1"/>
          <p:cNvSpPr>
            <a:spLocks noGrp="1" noRot="1" noChangeAspect="1"/>
          </p:cNvSpPr>
          <p:nvPr>
            <p:ph type="sldImg"/>
          </p:nvPr>
        </p:nvSpPr>
        <p:spPr>
          <a:xfrm>
            <a:off x="380880" y="694800"/>
            <a:ext cx="6095160" cy="3428280"/>
          </a:xfrm>
          <a:prstGeom prst="rect">
            <a:avLst/>
          </a:prstGeom>
        </p:spPr>
      </p:sp>
      <p:sp>
        <p:nvSpPr>
          <p:cNvPr id="100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what is a “license.” This is different to a contract under US law. This slides explains the boundaries of what can be in a license.</a:t>
            </a:r>
            <a:endParaRPr lang="en-US" sz="1200" b="0" strike="noStrike" spc="-1">
              <a:latin typeface="Arial"/>
            </a:endParaRPr>
          </a:p>
        </p:txBody>
      </p:sp>
      <p:sp>
        <p:nvSpPr>
          <p:cNvPr id="100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343DA2F-B7AC-4A13-A582-227A6CFC167C}" type="slidenum">
              <a:rPr lang="en-US" sz="1200" b="0" strike="noStrike" spc="-1">
                <a:solidFill>
                  <a:srgbClr val="000000"/>
                </a:solidFill>
                <a:latin typeface="Roboto"/>
                <a:ea typeface="Roboto"/>
              </a:rPr>
              <a:t>10</a:t>
            </a:fld>
            <a:endParaRPr lang="en-US" sz="1200" b="0" strike="noStrike" spc="-1">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2" name="PlaceHolder 1"/>
          <p:cNvSpPr>
            <a:spLocks noGrp="1" noRot="1" noChangeAspect="1"/>
          </p:cNvSpPr>
          <p:nvPr>
            <p:ph type="sldImg"/>
          </p:nvPr>
        </p:nvSpPr>
        <p:spPr>
          <a:xfrm>
            <a:off x="380880" y="694800"/>
            <a:ext cx="6095160" cy="3428280"/>
          </a:xfrm>
          <a:prstGeom prst="rect">
            <a:avLst/>
          </a:prstGeom>
        </p:spPr>
      </p:sp>
      <p:sp>
        <p:nvSpPr>
          <p:cNvPr id="100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Copyright protects original works of authorship. It's different than patent in that copyright protects the expression of an idea, whereas patent protects the underlying idea itself. Examples of works of authorship include photographs, songs, and computer code.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Most important copyright concepts for software are: right to reproduce, right to make creative works (or right to modify), and right to distribute.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Software can be subject to a patent. Patent protects method of operation, such as computer program. However, patent protects functionality, and not abstract ideas.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Patent holder can exclude others from practicing the patent, regardless of whether the others have independently created the product.</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FFMpeg, which is a free software project that provides the codecs for encoding and decoding videos. However, you would still need a patent license to encode and decode a certain format.</a:t>
            </a:r>
            <a:endParaRPr lang="en-US" sz="1200" b="0" strike="noStrike" spc="-1">
              <a:latin typeface="Arial"/>
            </a:endParaRPr>
          </a:p>
        </p:txBody>
      </p:sp>
      <p:sp>
        <p:nvSpPr>
          <p:cNvPr id="100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515E410-B5A3-4248-8085-7B59E95B9A90}" type="slidenum">
              <a:rPr lang="en-US" sz="1200" b="0" strike="noStrike" spc="-1">
                <a:solidFill>
                  <a:srgbClr val="000000"/>
                </a:solidFill>
                <a:latin typeface="Roboto"/>
                <a:ea typeface="Roboto"/>
              </a:rPr>
              <a:t>11</a:t>
            </a:fld>
            <a:endParaRPr lang="en-US" sz="1200" b="0" strike="noStrike" spc="-1">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5" name="PlaceHolder 1"/>
          <p:cNvSpPr>
            <a:spLocks noGrp="1" noRot="1" noChangeAspect="1"/>
          </p:cNvSpPr>
          <p:nvPr>
            <p:ph type="sldImg"/>
          </p:nvPr>
        </p:nvSpPr>
        <p:spPr>
          <a:xfrm>
            <a:off x="685800" y="1143000"/>
            <a:ext cx="5485680" cy="3085200"/>
          </a:xfrm>
          <a:prstGeom prst="rect">
            <a:avLst/>
          </a:prstGeom>
        </p:spPr>
      </p:sp>
      <p:sp>
        <p:nvSpPr>
          <p:cNvPr id="100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chapter is useful for lawyers, managers or developers who may not be familiar with FOSS licenses.</a:t>
            </a:r>
            <a:endParaRPr lang="en-US" sz="1200" b="0" strike="noStrike" spc="-1">
              <a:latin typeface="Arial"/>
            </a:endParaRPr>
          </a:p>
        </p:txBody>
      </p:sp>
      <p:sp>
        <p:nvSpPr>
          <p:cNvPr id="100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9447992-935F-4E02-A0B4-B54D63F02986}" type="slidenum">
              <a:rPr lang="en-US" sz="1200" b="0" strike="noStrike" spc="-1">
                <a:solidFill>
                  <a:srgbClr val="000000"/>
                </a:solidFill>
                <a:latin typeface="Roboto"/>
                <a:ea typeface="Roboto"/>
              </a:rPr>
              <a:t>12</a:t>
            </a:fld>
            <a:endParaRPr lang="en-US" sz="1200" b="0" strike="noStrike" spc="-1">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8" name="PlaceHolder 1"/>
          <p:cNvSpPr>
            <a:spLocks noGrp="1" noRot="1" noChangeAspect="1"/>
          </p:cNvSpPr>
          <p:nvPr>
            <p:ph type="sldImg"/>
          </p:nvPr>
        </p:nvSpPr>
        <p:spPr>
          <a:xfrm>
            <a:off x="380880" y="694800"/>
            <a:ext cx="6095160" cy="3428280"/>
          </a:xfrm>
          <a:prstGeom prst="rect">
            <a:avLst/>
          </a:prstGeom>
        </p:spPr>
      </p:sp>
      <p:sp>
        <p:nvSpPr>
          <p:cNvPr id="100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provides the “big picture” about what FOSS licenses do. It also explains a resource where you can find out more about some FOSS licenses.</a:t>
            </a:r>
            <a:endParaRPr lang="en-US" sz="1200" b="0" strike="noStrike" spc="-1">
              <a:latin typeface="Arial"/>
            </a:endParaRPr>
          </a:p>
        </p:txBody>
      </p:sp>
      <p:sp>
        <p:nvSpPr>
          <p:cNvPr id="101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60E002F-3B21-427D-833D-845B2AB18A12}" type="slidenum">
              <a:rPr lang="en-US" sz="1200" b="0" strike="noStrike" spc="-1">
                <a:solidFill>
                  <a:srgbClr val="000000"/>
                </a:solidFill>
                <a:latin typeface="Roboto"/>
                <a:ea typeface="Roboto"/>
              </a:rPr>
              <a:t>13</a:t>
            </a:fld>
            <a:endParaRPr lang="en-US" sz="1200" b="0" strike="noStrike" spc="-1">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1" name="PlaceHolder 1"/>
          <p:cNvSpPr>
            <a:spLocks noGrp="1" noRot="1" noChangeAspect="1"/>
          </p:cNvSpPr>
          <p:nvPr>
            <p:ph type="sldImg"/>
          </p:nvPr>
        </p:nvSpPr>
        <p:spPr>
          <a:xfrm>
            <a:off x="380880" y="694800"/>
            <a:ext cx="6095160" cy="3428280"/>
          </a:xfrm>
          <a:prstGeom prst="rect">
            <a:avLst/>
          </a:prstGeom>
        </p:spPr>
      </p:sp>
      <p:sp>
        <p:nvSpPr>
          <p:cNvPr id="101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”permissive” FOSS licenses, the most basic type of FOSS license, which usually have minimal requirements. The most basic requirement is to include a copyright notice.  Permissive licenses do not require source code to be made available to downstream recipients. The code owner is providing the source code under the FOSS license, but is not requiring that you provide the source code to others.  </a:t>
            </a:r>
            <a:endParaRPr lang="en-US" sz="1200" b="0" strike="noStrike" spc="-1">
              <a:latin typeface="Arial"/>
            </a:endParaRPr>
          </a:p>
        </p:txBody>
      </p:sp>
      <p:sp>
        <p:nvSpPr>
          <p:cNvPr id="101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B54206B-924F-43DE-A3B5-D8FA50048FE2}" type="slidenum">
              <a:rPr lang="en-US" sz="1200" b="0" strike="noStrike" spc="-1">
                <a:solidFill>
                  <a:srgbClr val="000000"/>
                </a:solidFill>
                <a:latin typeface="Roboto"/>
                <a:ea typeface="Roboto"/>
              </a:rPr>
              <a:t>14</a:t>
            </a:fld>
            <a:endParaRPr lang="en-US" sz="1200" b="0" strike="noStrike" spc="-1">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 name="PlaceHolder 1"/>
          <p:cNvSpPr>
            <a:spLocks noGrp="1" noRot="1" noChangeAspect="1"/>
          </p:cNvSpPr>
          <p:nvPr>
            <p:ph type="sldImg"/>
          </p:nvPr>
        </p:nvSpPr>
        <p:spPr>
          <a:xfrm>
            <a:off x="380880" y="694800"/>
            <a:ext cx="6095160" cy="3428280"/>
          </a:xfrm>
          <a:prstGeom prst="rect">
            <a:avLst/>
          </a:prstGeom>
        </p:spPr>
      </p:sp>
      <p:sp>
        <p:nvSpPr>
          <p:cNvPr id="101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reciprocity and Copyleft, a more complex type of FOSS license that have additional requirements above permissive licenses. They require distribution of the original work and derivative works under the same terms as the original work. </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01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BF2CEAA-6DA1-45F6-947D-B4125AF76319}" type="slidenum">
              <a:rPr lang="en-US" sz="1200" b="0" strike="noStrike" spc="-1">
                <a:solidFill>
                  <a:srgbClr val="000000"/>
                </a:solidFill>
                <a:latin typeface="Roboto"/>
                <a:ea typeface="Roboto"/>
              </a:rPr>
              <a:t>15</a:t>
            </a:fld>
            <a:endParaRPr lang="en-US" sz="1200" b="0" strike="noStrike" spc="-1">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7" name="PlaceHolder 1"/>
          <p:cNvSpPr>
            <a:spLocks noGrp="1" noRot="1" noChangeAspect="1"/>
          </p:cNvSpPr>
          <p:nvPr>
            <p:ph type="sldImg"/>
          </p:nvPr>
        </p:nvSpPr>
        <p:spPr>
          <a:xfrm>
            <a:off x="380880" y="694800"/>
            <a:ext cx="6095160" cy="3428280"/>
          </a:xfrm>
          <a:prstGeom prst="rect">
            <a:avLst/>
          </a:prstGeom>
        </p:spPr>
      </p:sp>
      <p:sp>
        <p:nvSpPr>
          <p:cNvPr id="101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proprietary or closed source licenses. These licenses often have very different requirements and rules compared to FOSS licenses.</a:t>
            </a:r>
            <a:endParaRPr lang="en-US" sz="1200" b="0" strike="noStrike" spc="-1">
              <a:latin typeface="Arial"/>
            </a:endParaRPr>
          </a:p>
        </p:txBody>
      </p:sp>
      <p:sp>
        <p:nvSpPr>
          <p:cNvPr id="101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4DDEC2E-057F-4379-B8A9-F273D8787B1E}" type="slidenum">
              <a:rPr lang="en-US" sz="1200" b="0" strike="noStrike" spc="-1">
                <a:solidFill>
                  <a:srgbClr val="000000"/>
                </a:solidFill>
                <a:latin typeface="Roboto"/>
                <a:ea typeface="Roboto"/>
              </a:rPr>
              <a:t>16</a:t>
            </a:fld>
            <a:endParaRPr lang="en-US" sz="1200" b="0" strike="noStrike" spc="-1">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0" name="PlaceHolder 1"/>
          <p:cNvSpPr>
            <a:spLocks noGrp="1" noRot="1" noChangeAspect="1"/>
          </p:cNvSpPr>
          <p:nvPr>
            <p:ph type="sldImg"/>
          </p:nvPr>
        </p:nvSpPr>
        <p:spPr>
          <a:xfrm>
            <a:off x="380880" y="694800"/>
            <a:ext cx="6095160" cy="3428280"/>
          </a:xfrm>
          <a:prstGeom prst="rect">
            <a:avLst/>
          </a:prstGeom>
        </p:spPr>
      </p:sp>
      <p:sp>
        <p:nvSpPr>
          <p:cNvPr id="102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There are other types of license used. Sometimes these are confused with FOSS but their requirements are actually different. Freeware or Shareware licensing should not be regarded as the same or compatible with FOSS licensing.</a:t>
            </a:r>
            <a:endParaRPr lang="en-US" sz="1200" b="0" strike="noStrike" spc="-1">
              <a:latin typeface="Arial"/>
            </a:endParaRPr>
          </a:p>
        </p:txBody>
      </p:sp>
      <p:sp>
        <p:nvSpPr>
          <p:cNvPr id="102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A3D6EC3-A207-4672-907E-C3379B54F489}" type="slidenum">
              <a:rPr lang="en-US" sz="1200" b="0" strike="noStrike" spc="-1">
                <a:solidFill>
                  <a:srgbClr val="000000"/>
                </a:solidFill>
                <a:latin typeface="Roboto"/>
                <a:ea typeface="Roboto"/>
              </a:rPr>
              <a:t>17</a:t>
            </a:fld>
            <a:endParaRPr lang="en-US" sz="1200" b="0" strike="noStrike" spc="-1">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3" name="PlaceHolder 1"/>
          <p:cNvSpPr>
            <a:spLocks noGrp="1" noRot="1" noChangeAspect="1"/>
          </p:cNvSpPr>
          <p:nvPr>
            <p:ph type="sldImg"/>
          </p:nvPr>
        </p:nvSpPr>
        <p:spPr>
          <a:xfrm>
            <a:off x="380880" y="694800"/>
            <a:ext cx="6095160" cy="3428280"/>
          </a:xfrm>
          <a:prstGeom prst="rect">
            <a:avLst/>
          </a:prstGeom>
        </p:spPr>
      </p:sp>
      <p:sp>
        <p:nvSpPr>
          <p:cNvPr id="102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There are other types of license used. Sometimes these are confused with FOSS but their requirements are actually different. Freeware or Shareware licensing should not be regarded as the same or compatible with FOSS licensing.</a:t>
            </a:r>
            <a:endParaRPr lang="en-US" sz="1200" b="0" strike="noStrike" spc="-1">
              <a:latin typeface="Arial"/>
            </a:endParaRPr>
          </a:p>
        </p:txBody>
      </p:sp>
      <p:sp>
        <p:nvSpPr>
          <p:cNvPr id="102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E5C5871-2AD2-4900-93C2-9D8CA9049AAC}" type="slidenum">
              <a:rPr lang="en-US" sz="1200" b="0" strike="noStrike" spc="-1">
                <a:solidFill>
                  <a:srgbClr val="000000"/>
                </a:solidFill>
                <a:latin typeface="Roboto"/>
                <a:ea typeface="Roboto"/>
              </a:rPr>
              <a:t>18</a:t>
            </a:fld>
            <a:endParaRPr lang="en-US" sz="1200" b="0" strike="noStrike" spc="-1">
              <a:latin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PlaceHolder 1"/>
          <p:cNvSpPr>
            <a:spLocks noGrp="1" noRot="1" noChangeAspect="1"/>
          </p:cNvSpPr>
          <p:nvPr>
            <p:ph type="sldImg"/>
          </p:nvPr>
        </p:nvSpPr>
        <p:spPr>
          <a:xfrm>
            <a:off x="381000" y="695325"/>
            <a:ext cx="6094413" cy="3427413"/>
          </a:xfrm>
          <a:prstGeom prst="rect">
            <a:avLst/>
          </a:prstGeom>
        </p:spPr>
      </p:sp>
      <p:sp>
        <p:nvSpPr>
          <p:cNvPr id="102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public domain, a type of release that means the work is released without any restrictions whatsoever by the authors. In the US public domain software can be included in FOSS code, but it should be noted that not all legal jurisdictions recognize the existence or permit the release of authorship under public domain. Germany is one example.</a:t>
            </a:r>
            <a:endParaRPr lang="en-US" sz="1200" b="0" strike="noStrike" spc="-1">
              <a:latin typeface="Arial"/>
            </a:endParaRPr>
          </a:p>
        </p:txBody>
      </p:sp>
      <p:sp>
        <p:nvSpPr>
          <p:cNvPr id="102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6DBDFE8-1765-421F-BFD2-F8604627E838}" type="slidenum">
              <a:rPr lang="en-US" sz="1200" b="0" strike="noStrike" spc="-1">
                <a:solidFill>
                  <a:srgbClr val="000000"/>
                </a:solidFill>
                <a:latin typeface="Roboto"/>
                <a:ea typeface="Roboto"/>
              </a:rPr>
              <a:t>19</a:t>
            </a:fld>
            <a:endParaRPr lang="en-US" sz="12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5" name="PlaceHolder 1"/>
          <p:cNvSpPr>
            <a:spLocks noGrp="1" noRot="1" noChangeAspect="1"/>
          </p:cNvSpPr>
          <p:nvPr>
            <p:ph type="sldImg"/>
          </p:nvPr>
        </p:nvSpPr>
        <p:spPr>
          <a:xfrm>
            <a:off x="381000" y="695325"/>
            <a:ext cx="6094413" cy="3427413"/>
          </a:xfrm>
          <a:prstGeom prst="rect">
            <a:avLst/>
          </a:prstGeom>
        </p:spPr>
      </p:sp>
      <p:sp>
        <p:nvSpPr>
          <p:cNvPr id="97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helps explain what the OpenChain Curriculum and these slides are for.</a:t>
            </a:r>
            <a:endParaRPr lang="en-US" sz="1200" b="0" strike="noStrike" spc="-1">
              <a:latin typeface="Arial"/>
            </a:endParaRPr>
          </a:p>
        </p:txBody>
      </p:sp>
      <p:sp>
        <p:nvSpPr>
          <p:cNvPr id="97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46835AC-A8CA-43DB-9701-5A56C4A08A80}" type="slidenum">
              <a:rPr lang="en-US" sz="1200" b="0" strike="noStrike" spc="-1">
                <a:solidFill>
                  <a:srgbClr val="000000"/>
                </a:solidFill>
                <a:latin typeface="Roboto"/>
                <a:ea typeface="Roboto"/>
              </a:rPr>
              <a:t>2</a:t>
            </a:fld>
            <a:endParaRPr lang="en-US" sz="1200" b="0" strike="noStrike" spc="-1">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PlaceHolder 1"/>
          <p:cNvSpPr>
            <a:spLocks noGrp="1" noRot="1" noChangeAspect="1"/>
          </p:cNvSpPr>
          <p:nvPr>
            <p:ph type="sldImg"/>
          </p:nvPr>
        </p:nvSpPr>
        <p:spPr>
          <a:xfrm>
            <a:off x="380880" y="694800"/>
            <a:ext cx="6095160" cy="3428280"/>
          </a:xfrm>
          <a:prstGeom prst="rect">
            <a:avLst/>
          </a:prstGeom>
        </p:spPr>
      </p:sp>
      <p:sp>
        <p:nvSpPr>
          <p:cNvPr id="103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license compatibility, the way of understanding what licenses can be used together. Some FOSS licenses are compatible with each other. Some are incompatible. This is an important consideration when choosing code and choosing licenses.</a:t>
            </a:r>
            <a:endParaRPr lang="en-US" sz="1200" b="0" strike="noStrike" spc="-1">
              <a:latin typeface="Arial"/>
            </a:endParaRPr>
          </a:p>
        </p:txBody>
      </p:sp>
      <p:sp>
        <p:nvSpPr>
          <p:cNvPr id="103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CC72512-38B8-4C3E-A2E6-E8F550A38765}" type="slidenum">
              <a:rPr lang="en-US" sz="1200" b="0" strike="noStrike" spc="-1">
                <a:solidFill>
                  <a:srgbClr val="000000"/>
                </a:solidFill>
                <a:latin typeface="Roboto"/>
                <a:ea typeface="Roboto"/>
              </a:rPr>
              <a:t>20</a:t>
            </a:fld>
            <a:endParaRPr lang="en-US" sz="1200" b="0" strike="noStrike" spc="-1">
              <a:latin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PlaceHolder 1"/>
          <p:cNvSpPr>
            <a:spLocks noGrp="1" noRot="1" noChangeAspect="1"/>
          </p:cNvSpPr>
          <p:nvPr>
            <p:ph type="sldImg"/>
          </p:nvPr>
        </p:nvSpPr>
        <p:spPr>
          <a:xfrm>
            <a:off x="380880" y="694800"/>
            <a:ext cx="6095160" cy="3428280"/>
          </a:xfrm>
          <a:prstGeom prst="rect">
            <a:avLst/>
          </a:prstGeom>
        </p:spPr>
      </p:sp>
      <p:sp>
        <p:nvSpPr>
          <p:cNvPr id="103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notices, the text comments in files that explain authorship and licensing, and which are often regarded as the most important way of knowing what license applies to a file.</a:t>
            </a:r>
            <a:endParaRPr lang="en-US" sz="1200" b="0" strike="noStrike" spc="-1">
              <a:latin typeface="Arial"/>
            </a:endParaRPr>
          </a:p>
        </p:txBody>
      </p:sp>
      <p:sp>
        <p:nvSpPr>
          <p:cNvPr id="103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D313107-78D5-44C1-A742-99EB08A86F33}" type="slidenum">
              <a:rPr lang="en-US" sz="1200" b="0" strike="noStrike" spc="-1">
                <a:solidFill>
                  <a:srgbClr val="000000"/>
                </a:solidFill>
                <a:latin typeface="Roboto"/>
                <a:ea typeface="Roboto"/>
              </a:rPr>
              <a:t>21</a:t>
            </a:fld>
            <a:endParaRPr lang="en-US" sz="1200" b="0" strike="noStrike" spc="-1">
              <a:latin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5" name="PlaceHolder 1"/>
          <p:cNvSpPr>
            <a:spLocks noGrp="1" noRot="1" noChangeAspect="1"/>
          </p:cNvSpPr>
          <p:nvPr>
            <p:ph type="sldImg"/>
          </p:nvPr>
        </p:nvSpPr>
        <p:spPr>
          <a:xfrm>
            <a:off x="380880" y="694800"/>
            <a:ext cx="6095160" cy="3428280"/>
          </a:xfrm>
          <a:prstGeom prst="rect">
            <a:avLst/>
          </a:prstGeom>
        </p:spPr>
      </p:sp>
      <p:sp>
        <p:nvSpPr>
          <p:cNvPr id="103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slides explains multi-licensing. This is the situation where more than set of license terms can apply to a piece of software.</a:t>
            </a:r>
            <a:r>
              <a:t/>
            </a:r>
            <a:br/>
            <a:r>
              <a:t/>
            </a:r>
            <a:br/>
            <a:r>
              <a:rPr lang="en-US" sz="1200" b="1" strike="noStrike" spc="-1">
                <a:solidFill>
                  <a:srgbClr val="000000"/>
                </a:solidFill>
                <a:latin typeface="Roboto"/>
                <a:ea typeface="Roboto"/>
              </a:rPr>
              <a:t>Conjunctive</a:t>
            </a:r>
            <a:r>
              <a:rPr lang="en-US" sz="1200" b="0" strike="noStrike" spc="-1">
                <a:solidFill>
                  <a:srgbClr val="000000"/>
                </a:solidFill>
                <a:latin typeface="Roboto"/>
                <a:ea typeface="Roboto"/>
              </a:rPr>
              <a:t> = Multiple licenses apply</a:t>
            </a:r>
            <a:endParaRPr lang="en-US" sz="1200" b="0" strike="noStrike" spc="-1">
              <a:latin typeface="Arial"/>
            </a:endParaRPr>
          </a:p>
          <a:p>
            <a:pPr marL="457200" indent="-216000">
              <a:lnSpc>
                <a:spcPct val="100000"/>
              </a:lnSpc>
            </a:pPr>
            <a:r>
              <a:rPr lang="en-US" sz="1200" b="0" strike="noStrike" spc="-1">
                <a:solidFill>
                  <a:srgbClr val="000000"/>
                </a:solidFill>
                <a:latin typeface="Roboto"/>
                <a:ea typeface="Roboto"/>
              </a:rPr>
              <a:t>GPL-2.0 project also includes code under BSD-3-Clause </a:t>
            </a:r>
            <a:endParaRPr lang="en-US" sz="1200" b="0" strike="noStrike" spc="-1">
              <a:latin typeface="Arial"/>
            </a:endParaRPr>
          </a:p>
          <a:p>
            <a:pPr marL="596520" indent="-11520">
              <a:lnSpc>
                <a:spcPct val="100000"/>
              </a:lnSpc>
            </a:pPr>
            <a:r>
              <a:rPr lang="en-US" sz="1200" b="0" strike="noStrike" spc="-1">
                <a:solidFill>
                  <a:srgbClr val="000000"/>
                </a:solidFill>
                <a:latin typeface="Roboto"/>
                <a:ea typeface="Roboto"/>
              </a:rPr>
              <a:t>In this situation you have to comply with both sets of license terms</a:t>
            </a:r>
            <a:endParaRPr lang="en-US" sz="1200" b="0" strike="noStrike" spc="-1">
              <a:latin typeface="Arial"/>
            </a:endParaRPr>
          </a:p>
          <a:p>
            <a:pPr marL="596520" indent="-11520">
              <a:lnSpc>
                <a:spcPct val="100000"/>
              </a:lnSpc>
            </a:pPr>
            <a:r>
              <a:rPr lang="en-US" sz="1200" b="1" strike="noStrike" spc="-1">
                <a:solidFill>
                  <a:srgbClr val="000000"/>
                </a:solidFill>
                <a:latin typeface="Roboto"/>
                <a:ea typeface="Roboto"/>
              </a:rPr>
              <a:t>Disjunctive</a:t>
            </a:r>
            <a:r>
              <a:rPr lang="en-US" sz="1200" b="0" strike="noStrike" spc="-1">
                <a:solidFill>
                  <a:srgbClr val="000000"/>
                </a:solidFill>
                <a:latin typeface="Roboto"/>
                <a:ea typeface="Roboto"/>
              </a:rPr>
              <a:t> = Choice of one open source license or another</a:t>
            </a: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Mozilla tri-license</a:t>
            </a: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Jetty</a:t>
            </a: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Ruby</a:t>
            </a:r>
            <a:endParaRPr lang="en-US" sz="1200" b="0" strike="noStrike" spc="-1">
              <a:latin typeface="Arial"/>
            </a:endParaRPr>
          </a:p>
          <a:p>
            <a:pPr marL="457200" indent="-11520">
              <a:lnSpc>
                <a:spcPct val="100000"/>
              </a:lnSpc>
            </a:pPr>
            <a:r>
              <a:t/>
            </a:r>
            <a:br/>
            <a:r>
              <a:rPr lang="en-US" sz="1200" b="0" strike="noStrike" spc="-1">
                <a:solidFill>
                  <a:srgbClr val="000000"/>
                </a:solidFill>
                <a:latin typeface="Roboto"/>
                <a:ea typeface="Roboto"/>
              </a:rPr>
              <a:t>Disjunctive licensing may be something important to explore more deeply when creating a FOSS policy.</a:t>
            </a:r>
            <a:endParaRPr lang="en-US" sz="1200" b="0" strike="noStrike" spc="-1">
              <a:latin typeface="Arial"/>
            </a:endParaRPr>
          </a:p>
          <a:p>
            <a:pPr marL="457200" indent="-11520">
              <a:lnSpc>
                <a:spcPct val="100000"/>
              </a:lnSpc>
            </a:pP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Under disjunctive licensing you have a choice of licensing, i.e. GPL and a more permissive license option, you may choose which license you are going to distribute under depending on license compatibility, license requirements. </a:t>
            </a: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Sometimes a project has a disjunctive licensing situation, but only one license is included in your code – so perhaps the person you got the code from already made this choice. If they choose the license you weren’t going to use, now you might have to consider if you should figure out who the original © holder is and get the code directly from them</a:t>
            </a:r>
            <a:endParaRPr lang="en-US" sz="1200" b="0" strike="noStrike" spc="-1">
              <a:latin typeface="Arial"/>
            </a:endParaRPr>
          </a:p>
          <a:p>
            <a:pPr marL="457200" indent="-11520">
              <a:lnSpc>
                <a:spcPct val="100000"/>
              </a:lnSpc>
            </a:pPr>
            <a:endParaRPr lang="en-US" sz="1200" b="0" strike="noStrike" spc="-1">
              <a:latin typeface="Arial"/>
            </a:endParaRPr>
          </a:p>
          <a:p>
            <a:pPr marL="457200" indent="-11520">
              <a:lnSpc>
                <a:spcPct val="100000"/>
              </a:lnSpc>
            </a:pPr>
            <a:r>
              <a:rPr lang="en-US" sz="1200" b="1" strike="noStrike" spc="-1">
                <a:solidFill>
                  <a:srgbClr val="000000"/>
                </a:solidFill>
                <a:latin typeface="Roboto"/>
                <a:ea typeface="Roboto"/>
              </a:rPr>
              <a:t>Example: </a:t>
            </a: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MPL 1.1/GPL 2.0/LGPL 2.1 - - </a:t>
            </a: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“The contents of this file are subject to the Mozilla Public License Version - 1.1 (the "License"); you may not use this file except in compliance with - the License.</a:t>
            </a: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 . . . </a:t>
            </a: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endParaRPr lang="en-US" sz="1200" b="0" strike="noStrike" spc="-1">
              <a:latin typeface="Arial"/>
            </a:endParaRPr>
          </a:p>
          <a:p>
            <a:pPr marL="457200" indent="-11520">
              <a:lnSpc>
                <a:spcPct val="100000"/>
              </a:lnSpc>
            </a:pP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endParaRPr lang="en-US" sz="1200" b="0" strike="noStrike" spc="-1">
              <a:latin typeface="Arial"/>
            </a:endParaRPr>
          </a:p>
          <a:p>
            <a:pPr marL="457200" indent="-11520">
              <a:lnSpc>
                <a:spcPct val="100000"/>
              </a:lnSpc>
            </a:pP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a:t>
            </a:r>
            <a:r>
              <a:rPr lang="en-US" sz="1200" b="1" strike="noStrike" spc="-1">
                <a:solidFill>
                  <a:srgbClr val="000000"/>
                </a:solidFill>
                <a:latin typeface="Roboto"/>
                <a:ea typeface="Roboto"/>
              </a:rPr>
              <a:t>dual</a:t>
            </a:r>
            <a:r>
              <a:rPr lang="en-US" sz="1200" b="0" strike="noStrike" spc="-1">
                <a:solidFill>
                  <a:srgbClr val="000000"/>
                </a:solidFill>
                <a:latin typeface="Roboto"/>
                <a:ea typeface="Roboto"/>
              </a:rPr>
              <a:t>” = confusing term that may be used for any of these situations, but usually refers to business model of OSS license or commercial license choice</a:t>
            </a: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For more on dual-licensing as a business model: http://oss-watch.ac.uk/resources/duallicence2 </a:t>
            </a:r>
            <a:endParaRPr lang="en-US" sz="1200" b="0" strike="noStrike" spc="-1">
              <a:latin typeface="Arial"/>
            </a:endParaRPr>
          </a:p>
          <a:p>
            <a:pPr marL="457200" indent="-11520">
              <a:lnSpc>
                <a:spcPct val="100000"/>
              </a:lnSpc>
            </a:pPr>
            <a:endParaRPr lang="en-US" sz="1200" b="0" strike="noStrike" spc="-1">
              <a:latin typeface="Arial"/>
            </a:endParaRPr>
          </a:p>
        </p:txBody>
      </p:sp>
      <p:sp>
        <p:nvSpPr>
          <p:cNvPr id="103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5BD94CC-3511-4CBC-996D-830D5B5C13DF}" type="slidenum">
              <a:rPr lang="en-US" sz="1200" b="0" strike="noStrike" spc="-1">
                <a:solidFill>
                  <a:srgbClr val="000000"/>
                </a:solidFill>
                <a:latin typeface="Roboto"/>
                <a:ea typeface="Roboto"/>
              </a:rPr>
              <a:t>22</a:t>
            </a:fld>
            <a:endParaRPr lang="en-US" sz="1200" b="0" strike="noStrike" spc="-1">
              <a:latin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8" name="PlaceHolder 1"/>
          <p:cNvSpPr>
            <a:spLocks noGrp="1" noRot="1" noChangeAspect="1"/>
          </p:cNvSpPr>
          <p:nvPr>
            <p:ph type="sldImg"/>
          </p:nvPr>
        </p:nvSpPr>
        <p:spPr>
          <a:xfrm>
            <a:off x="380880" y="694800"/>
            <a:ext cx="6095160" cy="3428280"/>
          </a:xfrm>
          <a:prstGeom prst="rect">
            <a:avLst/>
          </a:prstGeom>
        </p:spPr>
      </p:sp>
      <p:sp>
        <p:nvSpPr>
          <p:cNvPr id="103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FOSS licenses are Free and FOSS Software licenses generally make source code available under terms that allow for modification and redistribution.</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Typical obligations of a permissive FOSS license are that the copyright notice and warranty disclaimer are included with the software. Very often, the license would expressly prohibits users from using the author's name without permission.</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Examples of permissive FOSS licenses include MIT, BSD, and Apache.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License reciprocity means that the derivative work of the copyrighted work must be made available under the same license. Other names being used include "hereditary", "copyleft", "share-alike", and pejoratively"viral."</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Examples of copyleft-style licenses include GPL and LGPL.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Freeware and Shareware are not FOSS.The reason is that even though freeware and shareware are available without cost, they don't allow the users to make modifications to the software.In fact, many of the freeware and shareware contain similar license restrictions common in proprietary software.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Multi-license refers to the practice where software is made available under multiple licenses. For example, an open source software can be dual-licensed under MIT and GPLv2. In that case, you are free to choose the license that suits your need.</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FOSS Notices may include information about the identity of the copyright holders and the license governing the software. FOSS Notices may provide notice about modifications. Some licenses require that FOSS Notices be retained or reproduced for attribution purposes.</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04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B7382CF-DC80-45C2-9409-D6C498639A24}" type="slidenum">
              <a:rPr lang="en-US" sz="1200" b="0" strike="noStrike" spc="-1">
                <a:solidFill>
                  <a:srgbClr val="000000"/>
                </a:solidFill>
                <a:latin typeface="Roboto"/>
                <a:ea typeface="Roboto"/>
              </a:rPr>
              <a:t>23</a:t>
            </a:fld>
            <a:endParaRPr lang="en-US" sz="1200" b="0" strike="noStrike" spc="-1">
              <a:latin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1" name="PlaceHolder 1"/>
          <p:cNvSpPr>
            <a:spLocks noGrp="1" noRot="1" noChangeAspect="1"/>
          </p:cNvSpPr>
          <p:nvPr>
            <p:ph type="sldImg"/>
          </p:nvPr>
        </p:nvSpPr>
        <p:spPr>
          <a:xfrm>
            <a:off x="685800" y="1143000"/>
            <a:ext cx="5485680" cy="3085200"/>
          </a:xfrm>
          <a:prstGeom prst="rect">
            <a:avLst/>
          </a:prstGeom>
        </p:spPr>
      </p:sp>
      <p:sp>
        <p:nvSpPr>
          <p:cNvPr id="104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chapter covers the big picture of FOSS compliance. It explains how compliance works from first principles.</a:t>
            </a:r>
            <a:endParaRPr lang="en-US" sz="1200" b="0" strike="noStrike" spc="-1">
              <a:latin typeface="Arial"/>
            </a:endParaRPr>
          </a:p>
        </p:txBody>
      </p:sp>
      <p:sp>
        <p:nvSpPr>
          <p:cNvPr id="104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CD1DF24-1738-4162-9D3A-C433D8EC6D27}" type="slidenum">
              <a:rPr lang="en-US" sz="1200" b="0" strike="noStrike" spc="-1">
                <a:solidFill>
                  <a:srgbClr val="000000"/>
                </a:solidFill>
                <a:latin typeface="Roboto"/>
                <a:ea typeface="Roboto"/>
              </a:rPr>
              <a:t>24</a:t>
            </a:fld>
            <a:endParaRPr lang="en-US" sz="1200" b="0" strike="noStrike" spc="-1">
              <a:latin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 name="PlaceHolder 1"/>
          <p:cNvSpPr>
            <a:spLocks noGrp="1" noRot="1" noChangeAspect="1"/>
          </p:cNvSpPr>
          <p:nvPr>
            <p:ph type="sldImg"/>
          </p:nvPr>
        </p:nvSpPr>
        <p:spPr>
          <a:xfrm>
            <a:off x="380880" y="694800"/>
            <a:ext cx="6095160" cy="3428280"/>
          </a:xfrm>
          <a:prstGeom prst="rect">
            <a:avLst/>
          </a:prstGeom>
        </p:spPr>
      </p:sp>
      <p:sp>
        <p:nvSpPr>
          <p:cNvPr id="104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that FOSS compliance is really a two-part goal. The first is to know your obligations and have a process to support this knowledge. The second is to satisfy the obligations.</a:t>
            </a:r>
            <a:endParaRPr lang="en-US" sz="1200" b="0" strike="noStrike" spc="-1">
              <a:latin typeface="Arial"/>
            </a:endParaRPr>
          </a:p>
        </p:txBody>
      </p:sp>
      <p:sp>
        <p:nvSpPr>
          <p:cNvPr id="104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4855F43-11DA-4C05-82C5-2EFAD69D91E4}" type="slidenum">
              <a:rPr lang="en-US" sz="1200" b="0" strike="noStrike" spc="-1">
                <a:solidFill>
                  <a:srgbClr val="000000"/>
                </a:solidFill>
                <a:latin typeface="Roboto"/>
                <a:ea typeface="Roboto"/>
              </a:rPr>
              <a:t>25</a:t>
            </a:fld>
            <a:endParaRPr lang="en-US" sz="1200" b="0" strike="noStrike" spc="-1">
              <a:latin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7" name="PlaceHolder 1"/>
          <p:cNvSpPr>
            <a:spLocks noGrp="1" noRot="1" noChangeAspect="1"/>
          </p:cNvSpPr>
          <p:nvPr>
            <p:ph type="sldImg"/>
          </p:nvPr>
        </p:nvSpPr>
        <p:spPr>
          <a:xfrm>
            <a:off x="380880" y="694800"/>
            <a:ext cx="6095160" cy="3428280"/>
          </a:xfrm>
          <a:prstGeom prst="rect">
            <a:avLst/>
          </a:prstGeom>
        </p:spPr>
      </p:sp>
      <p:sp>
        <p:nvSpPr>
          <p:cNvPr id="104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expands on what compliance obligations must be satisfied in typical FOSS licenses.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The scope of source code availability is determined by the FOSS license. Some licenses may require source code availability for only the FOSS software. Others may require all the software described in the slide.</a:t>
            </a:r>
            <a:endParaRPr lang="en-US" sz="1200" b="0" strike="noStrike" spc="-1">
              <a:latin typeface="Arial"/>
            </a:endParaRPr>
          </a:p>
        </p:txBody>
      </p:sp>
      <p:sp>
        <p:nvSpPr>
          <p:cNvPr id="104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CD33650-BA91-4B2D-9568-B88B30B80FE4}" type="slidenum">
              <a:rPr lang="en-US" sz="1200" b="0" strike="noStrike" spc="-1">
                <a:solidFill>
                  <a:srgbClr val="000000"/>
                </a:solidFill>
                <a:latin typeface="Roboto"/>
                <a:ea typeface="Roboto"/>
              </a:rPr>
              <a:t>26</a:t>
            </a:fld>
            <a:endParaRPr lang="en-US" sz="1200" b="0" strike="noStrike" spc="-1">
              <a:latin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 name="PlaceHolder 1"/>
          <p:cNvSpPr>
            <a:spLocks noGrp="1" noRot="1" noChangeAspect="1"/>
          </p:cNvSpPr>
          <p:nvPr>
            <p:ph type="sldImg"/>
          </p:nvPr>
        </p:nvSpPr>
        <p:spPr>
          <a:xfrm>
            <a:off x="380880" y="694800"/>
            <a:ext cx="6095160" cy="3428280"/>
          </a:xfrm>
          <a:prstGeom prst="rect">
            <a:avLst/>
          </a:prstGeom>
        </p:spPr>
      </p:sp>
      <p:sp>
        <p:nvSpPr>
          <p:cNvPr id="105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when FOSS obligations are “triggered.” FOSS licenses are copyright licenses and the basic compliance trigger is when you distribute code to another legal entity.</a:t>
            </a:r>
            <a:endParaRPr lang="en-US" sz="1200" b="0" strike="noStrike" spc="-1">
              <a:latin typeface="Arial"/>
            </a:endParaRPr>
          </a:p>
        </p:txBody>
      </p:sp>
      <p:sp>
        <p:nvSpPr>
          <p:cNvPr id="105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B0686D5-9088-4350-B9A1-23F4DBBC617C}" type="slidenum">
              <a:rPr lang="en-US" sz="1200" b="0" strike="noStrike" spc="-1">
                <a:solidFill>
                  <a:srgbClr val="000000"/>
                </a:solidFill>
                <a:latin typeface="Roboto"/>
                <a:ea typeface="Roboto"/>
              </a:rPr>
              <a:t>27</a:t>
            </a:fld>
            <a:endParaRPr lang="en-US" sz="1200" b="0" strike="noStrike" spc="-1">
              <a:latin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3" name="PlaceHolder 1"/>
          <p:cNvSpPr>
            <a:spLocks noGrp="1" noRot="1" noChangeAspect="1"/>
          </p:cNvSpPr>
          <p:nvPr>
            <p:ph type="sldImg"/>
          </p:nvPr>
        </p:nvSpPr>
        <p:spPr>
          <a:xfrm>
            <a:off x="380880" y="694800"/>
            <a:ext cx="6095160" cy="3428280"/>
          </a:xfrm>
          <a:prstGeom prst="rect">
            <a:avLst/>
          </a:prstGeom>
        </p:spPr>
      </p:sp>
      <p:sp>
        <p:nvSpPr>
          <p:cNvPr id="105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that modifying code can impose obligations under FOSS licenses. It explains a little bit about derivative works.</a:t>
            </a:r>
            <a:endParaRPr lang="en-US" sz="1200" b="0" strike="noStrike" spc="-1">
              <a:latin typeface="Arial"/>
            </a:endParaRPr>
          </a:p>
        </p:txBody>
      </p:sp>
      <p:sp>
        <p:nvSpPr>
          <p:cNvPr id="105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C6F39DF-5532-4A18-AE9B-4D71F0165F9D}" type="slidenum">
              <a:rPr lang="en-US" sz="1200" b="0" strike="noStrike" spc="-1">
                <a:solidFill>
                  <a:srgbClr val="000000"/>
                </a:solidFill>
                <a:latin typeface="Roboto"/>
                <a:ea typeface="Roboto"/>
              </a:rPr>
              <a:t>28</a:t>
            </a:fld>
            <a:endParaRPr lang="en-US" sz="1200" b="0" strike="noStrike" spc="-1">
              <a:latin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6" name="PlaceHolder 1"/>
          <p:cNvSpPr>
            <a:spLocks noGrp="1" noRot="1" noChangeAspect="1"/>
          </p:cNvSpPr>
          <p:nvPr>
            <p:ph type="sldImg"/>
          </p:nvPr>
        </p:nvSpPr>
        <p:spPr>
          <a:xfrm>
            <a:off x="380880" y="694800"/>
            <a:ext cx="6095160" cy="3428280"/>
          </a:xfrm>
          <a:prstGeom prst="rect">
            <a:avLst/>
          </a:prstGeom>
        </p:spPr>
      </p:sp>
      <p:sp>
        <p:nvSpPr>
          <p:cNvPr id="105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how FOSS compliance programs work in “broad strokes” (a basic overview). </a:t>
            </a:r>
            <a:endParaRPr lang="en-US" sz="1200" b="0" strike="noStrike" spc="-1">
              <a:latin typeface="Arial"/>
            </a:endParaRPr>
          </a:p>
        </p:txBody>
      </p:sp>
      <p:sp>
        <p:nvSpPr>
          <p:cNvPr id="105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B991740-AF4D-42BC-8A84-39BEE4580F87}" type="slidenum">
              <a:rPr lang="en-US" sz="1200" b="0" strike="noStrike" spc="-1">
                <a:solidFill>
                  <a:srgbClr val="000000"/>
                </a:solidFill>
                <a:latin typeface="Roboto"/>
                <a:ea typeface="Roboto"/>
              </a:rPr>
              <a:t>29</a:t>
            </a:fld>
            <a:endParaRPr lang="en-US" sz="12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5" name="PlaceHolder 1"/>
          <p:cNvSpPr>
            <a:spLocks noGrp="1" noRot="1" noChangeAspect="1"/>
          </p:cNvSpPr>
          <p:nvPr>
            <p:ph type="sldImg"/>
          </p:nvPr>
        </p:nvSpPr>
        <p:spPr>
          <a:xfrm>
            <a:off x="685800" y="1143000"/>
            <a:ext cx="5486400" cy="3086100"/>
          </a:xfrm>
          <a:prstGeom prst="rect">
            <a:avLst/>
          </a:prstGeom>
        </p:spPr>
      </p:sp>
      <p:sp>
        <p:nvSpPr>
          <p:cNvPr id="976" name="PlaceHolder 2"/>
          <p:cNvSpPr>
            <a:spLocks noGrp="1"/>
          </p:cNvSpPr>
          <p:nvPr>
            <p:ph type="body"/>
          </p:nvPr>
        </p:nvSpPr>
        <p:spPr>
          <a:xfrm>
            <a:off x="685800" y="4400640"/>
            <a:ext cx="5486040" cy="3600000"/>
          </a:xfrm>
          <a:prstGeom prst="rect">
            <a:avLst/>
          </a:prstGeom>
        </p:spPr>
        <p:txBody>
          <a:bodyPr/>
          <a:lstStyle/>
          <a:p>
            <a:pPr>
              <a:lnSpc>
                <a:spcPct val="100000"/>
              </a:lnSpc>
            </a:pPr>
            <a:r>
              <a:rPr lang="en-US" sz="1200" b="0" strike="noStrike" spc="-1">
                <a:solidFill>
                  <a:srgbClr val="000000"/>
                </a:solidFill>
                <a:latin typeface="Roboto"/>
                <a:ea typeface="Roboto"/>
              </a:rPr>
              <a:t>This slide is relevant to providing either a single three hour training session or explaining how a series of shorter sessions focused on “per chapter” training will work. </a:t>
            </a:r>
            <a:r>
              <a:t/>
            </a:r>
            <a:br/>
            <a:r>
              <a:t/>
            </a:r>
            <a:br/>
            <a:endParaRPr lang="en-US" sz="1200" b="0" strike="noStrike" spc="-1">
              <a:latin typeface="Cambria"/>
            </a:endParaRPr>
          </a:p>
        </p:txBody>
      </p:sp>
      <p:sp>
        <p:nvSpPr>
          <p:cNvPr id="977" name="TextShape 3"/>
          <p:cNvSpPr txBox="1"/>
          <p:nvPr/>
        </p:nvSpPr>
        <p:spPr>
          <a:xfrm>
            <a:off x="3884760" y="8685360"/>
            <a:ext cx="2971440" cy="458280"/>
          </a:xfrm>
          <a:prstGeom prst="rect">
            <a:avLst/>
          </a:prstGeom>
          <a:noFill/>
          <a:ln>
            <a:noFill/>
          </a:ln>
        </p:spPr>
        <p:txBody>
          <a:bodyPr anchor="b"/>
          <a:lstStyle/>
          <a:p>
            <a:pPr algn="r">
              <a:lnSpc>
                <a:spcPct val="100000"/>
              </a:lnSpc>
            </a:pPr>
            <a:fld id="{8CF91A67-3719-481B-9040-346BB666F722}" type="slidenum">
              <a:rPr lang="en-US" sz="1200" b="0" strike="noStrike" spc="-1">
                <a:solidFill>
                  <a:srgbClr val="000000"/>
                </a:solidFill>
                <a:latin typeface="Roboto"/>
                <a:ea typeface="Roboto"/>
              </a:rPr>
              <a:t>3</a:t>
            </a:fld>
            <a:endParaRPr lang="en-US" sz="1200" b="0" strike="noStrike" spc="-1">
              <a:latin typeface="Cambria"/>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9" name="PlaceHolder 1"/>
          <p:cNvSpPr>
            <a:spLocks noGrp="1" noRot="1" noChangeAspect="1"/>
          </p:cNvSpPr>
          <p:nvPr>
            <p:ph type="sldImg"/>
          </p:nvPr>
        </p:nvSpPr>
        <p:spPr>
          <a:xfrm>
            <a:off x="380880" y="694800"/>
            <a:ext cx="6095160" cy="3428280"/>
          </a:xfrm>
          <a:prstGeom prst="rect">
            <a:avLst/>
          </a:prstGeom>
        </p:spPr>
      </p:sp>
      <p:sp>
        <p:nvSpPr>
          <p:cNvPr id="106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more about how FOSS compliance practices can work in an organization. </a:t>
            </a:r>
            <a:endParaRPr lang="en-US" sz="1200" b="0" strike="noStrike" spc="-1">
              <a:latin typeface="Arial"/>
            </a:endParaRPr>
          </a:p>
        </p:txBody>
      </p:sp>
      <p:sp>
        <p:nvSpPr>
          <p:cNvPr id="106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1F4A7F3-BC9F-406E-8A90-2CD5406EC281}" type="slidenum">
              <a:rPr lang="en-US" sz="1200" b="0" strike="noStrike" spc="-1">
                <a:solidFill>
                  <a:srgbClr val="000000"/>
                </a:solidFill>
                <a:latin typeface="Roboto"/>
                <a:ea typeface="Roboto"/>
              </a:rPr>
              <a:t>30</a:t>
            </a:fld>
            <a:endParaRPr lang="en-US" sz="1200" b="0" strike="noStrike" spc="-1">
              <a:latin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2" name="PlaceHolder 1"/>
          <p:cNvSpPr>
            <a:spLocks noGrp="1" noRot="1" noChangeAspect="1"/>
          </p:cNvSpPr>
          <p:nvPr>
            <p:ph type="sldImg"/>
          </p:nvPr>
        </p:nvSpPr>
        <p:spPr>
          <a:xfrm>
            <a:off x="380880" y="694800"/>
            <a:ext cx="6095160" cy="3428280"/>
          </a:xfrm>
          <a:prstGeom prst="rect">
            <a:avLst/>
          </a:prstGeom>
        </p:spPr>
      </p:sp>
      <p:sp>
        <p:nvSpPr>
          <p:cNvPr id="106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describes some of the benefits that compliance brings to an organization beyond the fact of fulfilling the legal obligations of the license.</a:t>
            </a:r>
            <a:endParaRPr lang="en-US" sz="1200" b="0" strike="noStrike" spc="-1">
              <a:latin typeface="Arial"/>
            </a:endParaRPr>
          </a:p>
        </p:txBody>
      </p:sp>
      <p:sp>
        <p:nvSpPr>
          <p:cNvPr id="106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E54ED18-D894-44B4-AB51-B7E149790F60}" type="slidenum">
              <a:rPr lang="en-US" sz="1200" b="0" strike="noStrike" spc="-1">
                <a:solidFill>
                  <a:srgbClr val="000000"/>
                </a:solidFill>
                <a:latin typeface="Roboto"/>
                <a:ea typeface="Roboto"/>
              </a:rPr>
              <a:t>31</a:t>
            </a:fld>
            <a:endParaRPr lang="en-US" sz="1200" b="0" strike="noStrike" spc="-1">
              <a:latin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 name="PlaceHolder 1"/>
          <p:cNvSpPr>
            <a:spLocks noGrp="1" noRot="1" noChangeAspect="1"/>
          </p:cNvSpPr>
          <p:nvPr>
            <p:ph type="sldImg"/>
          </p:nvPr>
        </p:nvSpPr>
        <p:spPr>
          <a:xfrm>
            <a:off x="380880" y="694800"/>
            <a:ext cx="6095160" cy="3428280"/>
          </a:xfrm>
          <a:prstGeom prst="rect">
            <a:avLst/>
          </a:prstGeom>
        </p:spPr>
      </p:sp>
      <p:sp>
        <p:nvSpPr>
          <p:cNvPr id="106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FOSS compliance means following the licensing terms of FOSS licenses. It involves understanding the licenses, having processes to support the license terms, and having processes to address any oversights or errors.</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The two main goals of a FOSS compliance program are </a:t>
            </a:r>
            <a:r>
              <a:rPr lang="en-US" sz="1200" b="1" strike="noStrike" spc="-1">
                <a:solidFill>
                  <a:srgbClr val="000000"/>
                </a:solidFill>
                <a:latin typeface="Roboto"/>
                <a:ea typeface="Roboto"/>
              </a:rPr>
              <a:t>know your obligations</a:t>
            </a:r>
            <a:r>
              <a:rPr lang="en-US" sz="1200" b="0" strike="noStrike" spc="-1">
                <a:solidFill>
                  <a:srgbClr val="000000"/>
                </a:solidFill>
                <a:latin typeface="Roboto"/>
                <a:ea typeface="Roboto"/>
              </a:rPr>
              <a:t> and to </a:t>
            </a:r>
            <a:r>
              <a:rPr lang="en-US" sz="1200" b="1" strike="noStrike" spc="-1">
                <a:solidFill>
                  <a:srgbClr val="000000"/>
                </a:solidFill>
                <a:latin typeface="Roboto"/>
                <a:ea typeface="Roboto"/>
              </a:rPr>
              <a:t>satisfy your obligations</a:t>
            </a:r>
            <a:r>
              <a:rPr lang="en-US" sz="1200" b="0" strike="noStrike" spc="-1">
                <a:solidFill>
                  <a:srgbClr val="000000"/>
                </a:solidFill>
                <a:latin typeface="Roboto"/>
                <a:ea typeface="Roboto"/>
              </a:rPr>
              <a:t>.</a:t>
            </a:r>
            <a:r>
              <a:t/>
            </a:r>
            <a:br/>
            <a:r>
              <a:t/>
            </a:r>
            <a:br/>
            <a:r>
              <a:rPr lang="en-US" sz="1200" b="0" strike="noStrike" spc="-1">
                <a:solidFill>
                  <a:srgbClr val="000000"/>
                </a:solidFill>
                <a:latin typeface="Roboto"/>
                <a:ea typeface="Roboto"/>
              </a:rPr>
              <a:t>The important business practices of a FOSS compliance program include:</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Identification of the origin and license of FOSS software</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Tracking FOSS software within the development process</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Performing FOSS review and identifying license obligations</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Fulfillment of license obligations when product ships </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Oversight for FOSS Compliance Program, creation of policy, and compliance decisions</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Training</a:t>
            </a:r>
            <a:endParaRPr lang="en-US" sz="1200" b="0" strike="noStrike" spc="-1">
              <a:latin typeface="Arial"/>
            </a:endParaRPr>
          </a:p>
          <a:p>
            <a:pPr marL="171360" indent="-170640">
              <a:lnSpc>
                <a:spcPct val="100000"/>
              </a:lnSpc>
            </a:pPr>
            <a:endParaRPr lang="en-US" sz="1200" b="0" strike="noStrike" spc="-1">
              <a:latin typeface="Arial"/>
            </a:endParaRPr>
          </a:p>
          <a:p>
            <a:pPr marL="171360" indent="-170640">
              <a:lnSpc>
                <a:spcPct val="100000"/>
              </a:lnSpc>
            </a:pPr>
            <a:r>
              <a:rPr lang="en-US" sz="1200" b="0" strike="noStrike" spc="-1">
                <a:solidFill>
                  <a:srgbClr val="000000"/>
                </a:solidFill>
                <a:latin typeface="Roboto"/>
                <a:ea typeface="Roboto"/>
              </a:rPr>
              <a:t>A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endParaRPr lang="en-US" sz="1200" b="0" strike="noStrike" spc="-1">
              <a:latin typeface="Arial"/>
            </a:endParaRPr>
          </a:p>
          <a:p>
            <a:pPr marL="171360" indent="-170640">
              <a:lnSpc>
                <a:spcPct val="100000"/>
              </a:lnSpc>
            </a:pPr>
            <a:endParaRPr lang="en-US" sz="1200" b="0" strike="noStrike" spc="-1">
              <a:latin typeface="Arial"/>
            </a:endParaRPr>
          </a:p>
          <a:p>
            <a:pPr marL="171360" indent="-170640">
              <a:lnSpc>
                <a:spcPct val="100000"/>
              </a:lnSpc>
            </a:pPr>
            <a:endParaRPr lang="en-US" sz="1200" b="0" strike="noStrike" spc="-1">
              <a:latin typeface="Arial"/>
            </a:endParaRPr>
          </a:p>
          <a:p>
            <a:pPr marL="171360" indent="-170640">
              <a:lnSpc>
                <a:spcPct val="100000"/>
              </a:lnSpc>
            </a:pPr>
            <a:endParaRPr lang="en-US" sz="1200" b="0" strike="noStrike" spc="-1">
              <a:latin typeface="Arial"/>
            </a:endParaRPr>
          </a:p>
        </p:txBody>
      </p:sp>
      <p:sp>
        <p:nvSpPr>
          <p:cNvPr id="106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44BCE05-1D39-41F1-AB75-4E4B95600356}" type="slidenum">
              <a:rPr lang="en-US" sz="1200" b="0" strike="noStrike" spc="-1">
                <a:solidFill>
                  <a:srgbClr val="000000"/>
                </a:solidFill>
                <a:latin typeface="Roboto"/>
                <a:ea typeface="Roboto"/>
              </a:rPr>
              <a:t>32</a:t>
            </a:fld>
            <a:endParaRPr lang="en-US" sz="1200" b="0" strike="noStrike" spc="-1">
              <a:latin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8" name="PlaceHolder 1"/>
          <p:cNvSpPr>
            <a:spLocks noGrp="1" noRot="1" noChangeAspect="1"/>
          </p:cNvSpPr>
          <p:nvPr>
            <p:ph type="sldImg"/>
          </p:nvPr>
        </p:nvSpPr>
        <p:spPr>
          <a:xfrm>
            <a:off x="685800" y="1143000"/>
            <a:ext cx="5485680" cy="3085200"/>
          </a:xfrm>
          <a:prstGeom prst="rect">
            <a:avLst/>
          </a:prstGeom>
        </p:spPr>
      </p:sp>
      <p:sp>
        <p:nvSpPr>
          <p:cNvPr id="106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chapter describes some fundamental concepts in understanding FOSS usage</a:t>
            </a:r>
            <a:endParaRPr lang="en-US" sz="1200" b="0" strike="noStrike" spc="-1">
              <a:latin typeface="Arial"/>
            </a:endParaRPr>
          </a:p>
        </p:txBody>
      </p:sp>
      <p:sp>
        <p:nvSpPr>
          <p:cNvPr id="107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125C62A-3BB3-49D0-BC7C-4E83EC75BD12}" type="slidenum">
              <a:rPr lang="en-US" sz="1200" b="0" strike="noStrike" spc="-1">
                <a:solidFill>
                  <a:srgbClr val="000000"/>
                </a:solidFill>
                <a:latin typeface="Roboto"/>
                <a:ea typeface="Roboto"/>
              </a:rPr>
              <a:t>33</a:t>
            </a:fld>
            <a:endParaRPr lang="en-US" sz="1200" b="0" strike="noStrike" spc="-1">
              <a:latin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1" name="PlaceHolder 1"/>
          <p:cNvSpPr>
            <a:spLocks noGrp="1" noRot="1" noChangeAspect="1"/>
          </p:cNvSpPr>
          <p:nvPr>
            <p:ph type="sldImg"/>
          </p:nvPr>
        </p:nvSpPr>
        <p:spPr>
          <a:xfrm>
            <a:off x="380880" y="694800"/>
            <a:ext cx="6095160" cy="3428280"/>
          </a:xfrm>
          <a:prstGeom prst="rect">
            <a:avLst/>
          </a:prstGeom>
        </p:spPr>
      </p:sp>
      <p:sp>
        <p:nvSpPr>
          <p:cNvPr id="107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This slide is about how the use of FOSS components is a consideration for your compliance. Different use cases will have different legal effects. The next few slides explain these concepts in more detail.</a:t>
            </a:r>
            <a:endParaRPr lang="en-US" sz="1200" b="0" strike="noStrike" spc="-1">
              <a:latin typeface="Arial"/>
            </a:endParaRPr>
          </a:p>
        </p:txBody>
      </p:sp>
      <p:sp>
        <p:nvSpPr>
          <p:cNvPr id="107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B7A338A-9D67-4C96-9DF0-6B1501AD0D78}" type="slidenum">
              <a:rPr lang="en-US" sz="1200" b="0" strike="noStrike" spc="-1">
                <a:solidFill>
                  <a:srgbClr val="000000"/>
                </a:solidFill>
                <a:latin typeface="Roboto"/>
                <a:ea typeface="Roboto"/>
              </a:rPr>
              <a:t>34</a:t>
            </a:fld>
            <a:endParaRPr lang="en-US" sz="1200" b="0" strike="noStrike" spc="-1">
              <a:latin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4" name="PlaceHolder 1"/>
          <p:cNvSpPr>
            <a:spLocks noGrp="1" noRot="1" noChangeAspect="1"/>
          </p:cNvSpPr>
          <p:nvPr>
            <p:ph type="sldImg"/>
          </p:nvPr>
        </p:nvSpPr>
        <p:spPr>
          <a:xfrm>
            <a:off x="380880" y="694800"/>
            <a:ext cx="6095160" cy="3428280"/>
          </a:xfrm>
          <a:prstGeom prst="rect">
            <a:avLst/>
          </a:prstGeom>
        </p:spPr>
      </p:sp>
      <p:sp>
        <p:nvSpPr>
          <p:cNvPr id="1075"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Times New Roman"/>
                <a:ea typeface="Times New Roman"/>
              </a:rPr>
              <a:t>This slides outlines what incorporation means when using FOSS.</a:t>
            </a:r>
            <a:endParaRPr lang="en-US" sz="1200" b="0" strike="noStrike" spc="-1">
              <a:latin typeface="Arial"/>
            </a:endParaRPr>
          </a:p>
        </p:txBody>
      </p:sp>
      <p:sp>
        <p:nvSpPr>
          <p:cNvPr id="107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6292AD2-EF7E-4F47-99F0-2D22A18C4A6A}" type="slidenum">
              <a:rPr lang="en-US" sz="1200" b="0" strike="noStrike" spc="-1">
                <a:solidFill>
                  <a:srgbClr val="000000"/>
                </a:solidFill>
                <a:latin typeface="Roboto"/>
                <a:ea typeface="Roboto"/>
              </a:rPr>
              <a:t>35</a:t>
            </a:fld>
            <a:endParaRPr lang="en-US" sz="1200" b="0" strike="noStrike" spc="-1">
              <a:latin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7" name="PlaceHolder 1"/>
          <p:cNvSpPr>
            <a:spLocks noGrp="1" noRot="1" noChangeAspect="1"/>
          </p:cNvSpPr>
          <p:nvPr>
            <p:ph type="sldImg"/>
          </p:nvPr>
        </p:nvSpPr>
        <p:spPr>
          <a:xfrm>
            <a:off x="380880" y="694800"/>
            <a:ext cx="6095160" cy="3428280"/>
          </a:xfrm>
          <a:prstGeom prst="rect">
            <a:avLst/>
          </a:prstGeom>
        </p:spPr>
      </p:sp>
      <p:sp>
        <p:nvSpPr>
          <p:cNvPr id="1078"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Times New Roman"/>
                <a:ea typeface="Times New Roman"/>
              </a:rPr>
              <a:t>This slides outlines what linking means when using FOSS.</a:t>
            </a:r>
            <a:endParaRPr lang="en-US" sz="1200" b="0" strike="noStrike" spc="-1">
              <a:latin typeface="Arial"/>
            </a:endParaRPr>
          </a:p>
          <a:p>
            <a:pPr marL="226440" indent="-225720">
              <a:lnSpc>
                <a:spcPct val="100000"/>
              </a:lnSpc>
            </a:pPr>
            <a:endParaRPr lang="en-US" sz="1200" b="0" strike="noStrike" spc="-1">
              <a:latin typeface="Arial"/>
            </a:endParaRPr>
          </a:p>
        </p:txBody>
      </p:sp>
      <p:sp>
        <p:nvSpPr>
          <p:cNvPr id="107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9EE739A-B5F8-4490-A9BC-DE3766F1F507}" type="slidenum">
              <a:rPr lang="en-US" sz="1200" b="0" strike="noStrike" spc="-1">
                <a:solidFill>
                  <a:srgbClr val="000000"/>
                </a:solidFill>
                <a:latin typeface="Roboto"/>
                <a:ea typeface="Roboto"/>
              </a:rPr>
              <a:t>36</a:t>
            </a:fld>
            <a:endParaRPr lang="en-US" sz="1200" b="0" strike="noStrike" spc="-1">
              <a:latin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0" name="PlaceHolder 1"/>
          <p:cNvSpPr>
            <a:spLocks noGrp="1" noRot="1" noChangeAspect="1"/>
          </p:cNvSpPr>
          <p:nvPr>
            <p:ph type="sldImg"/>
          </p:nvPr>
        </p:nvSpPr>
        <p:spPr>
          <a:xfrm>
            <a:off x="380880" y="694800"/>
            <a:ext cx="6095160" cy="3428280"/>
          </a:xfrm>
          <a:prstGeom prst="rect">
            <a:avLst/>
          </a:prstGeom>
        </p:spPr>
      </p:sp>
      <p:sp>
        <p:nvSpPr>
          <p:cNvPr id="1081"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Times New Roman"/>
                <a:ea typeface="Times New Roman"/>
              </a:rPr>
              <a:t>This slides outlines what modification means when using FOSS.</a:t>
            </a:r>
            <a:endParaRPr lang="en-US" sz="1200" b="0" strike="noStrike" spc="-1">
              <a:latin typeface="Arial"/>
            </a:endParaRPr>
          </a:p>
          <a:p>
            <a:pPr marL="226440" indent="-225720">
              <a:lnSpc>
                <a:spcPct val="100000"/>
              </a:lnSpc>
            </a:pPr>
            <a:endParaRPr lang="en-US" sz="1200" b="0" strike="noStrike" spc="-1">
              <a:latin typeface="Arial"/>
            </a:endParaRPr>
          </a:p>
        </p:txBody>
      </p:sp>
      <p:sp>
        <p:nvSpPr>
          <p:cNvPr id="108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F9A025E-D355-4F99-8074-09106731FD4F}" type="slidenum">
              <a:rPr lang="en-US" sz="1200" b="0" strike="noStrike" spc="-1">
                <a:solidFill>
                  <a:srgbClr val="000000"/>
                </a:solidFill>
                <a:latin typeface="Roboto"/>
                <a:ea typeface="Roboto"/>
              </a:rPr>
              <a:t>37</a:t>
            </a:fld>
            <a:endParaRPr lang="en-US" sz="1200" b="0" strike="noStrike" spc="-1">
              <a:latin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3" name="PlaceHolder 1"/>
          <p:cNvSpPr>
            <a:spLocks noGrp="1" noRot="1" noChangeAspect="1"/>
          </p:cNvSpPr>
          <p:nvPr>
            <p:ph type="sldImg"/>
          </p:nvPr>
        </p:nvSpPr>
        <p:spPr>
          <a:xfrm>
            <a:off x="380880" y="694800"/>
            <a:ext cx="6095160" cy="3428280"/>
          </a:xfrm>
          <a:prstGeom prst="rect">
            <a:avLst/>
          </a:prstGeom>
        </p:spPr>
      </p:sp>
      <p:sp>
        <p:nvSpPr>
          <p:cNvPr id="1084"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Times New Roman"/>
                <a:ea typeface="Times New Roman"/>
              </a:rPr>
              <a:t>This slides outlines what translation means when using FOSS.</a:t>
            </a:r>
            <a:endParaRPr lang="en-US" sz="1200" b="0" strike="noStrike" spc="-1">
              <a:latin typeface="Arial"/>
            </a:endParaRPr>
          </a:p>
          <a:p>
            <a:pPr marL="226440" indent="-225720">
              <a:lnSpc>
                <a:spcPct val="100000"/>
              </a:lnSpc>
            </a:pPr>
            <a:endParaRPr lang="en-US" sz="1200" b="0" strike="noStrike" spc="-1">
              <a:latin typeface="Arial"/>
            </a:endParaRPr>
          </a:p>
        </p:txBody>
      </p:sp>
      <p:sp>
        <p:nvSpPr>
          <p:cNvPr id="108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452F5DC-DFEC-414A-96AF-BEB7579982FC}" type="slidenum">
              <a:rPr lang="en-US" sz="1200" b="0" strike="noStrike" spc="-1">
                <a:solidFill>
                  <a:srgbClr val="000000"/>
                </a:solidFill>
                <a:latin typeface="Roboto"/>
                <a:ea typeface="Roboto"/>
              </a:rPr>
              <a:t>38</a:t>
            </a:fld>
            <a:endParaRPr lang="en-US" sz="1200" b="0" strike="noStrike" spc="-1">
              <a:latin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6" name="PlaceHolder 1"/>
          <p:cNvSpPr>
            <a:spLocks noGrp="1" noRot="1" noChangeAspect="1"/>
          </p:cNvSpPr>
          <p:nvPr>
            <p:ph type="sldImg"/>
          </p:nvPr>
        </p:nvSpPr>
        <p:spPr>
          <a:xfrm>
            <a:off x="380880" y="694800"/>
            <a:ext cx="6095160" cy="3428280"/>
          </a:xfrm>
          <a:prstGeom prst="rect">
            <a:avLst/>
          </a:prstGeom>
        </p:spPr>
      </p:sp>
      <p:sp>
        <p:nvSpPr>
          <p:cNvPr id="108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This slides explains that development tools may do some of these actions “behind the scene”, and this is an area that companies should be aware of.</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08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39C894D-6096-4486-903D-3086087E51D2}" type="slidenum">
              <a:rPr lang="en-US" sz="1200" b="0" strike="noStrike" spc="-1">
                <a:solidFill>
                  <a:srgbClr val="000000"/>
                </a:solidFill>
                <a:latin typeface="Roboto"/>
                <a:ea typeface="Roboto"/>
              </a:rPr>
              <a:t>39</a:t>
            </a:fld>
            <a:endParaRPr lang="en-US" sz="12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1" name="PlaceHolder 1"/>
          <p:cNvSpPr>
            <a:spLocks noGrp="1" noRot="1" noChangeAspect="1"/>
          </p:cNvSpPr>
          <p:nvPr>
            <p:ph type="sldImg"/>
          </p:nvPr>
        </p:nvSpPr>
        <p:spPr>
          <a:xfrm>
            <a:off x="380880" y="694800"/>
            <a:ext cx="6095160" cy="3428280"/>
          </a:xfrm>
          <a:prstGeom prst="rect">
            <a:avLst/>
          </a:prstGeom>
        </p:spPr>
      </p:sp>
      <p:sp>
        <p:nvSpPr>
          <p:cNvPr id="98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is intended to help a company identify where their internal FOSS policy is located in the company documentation.</a:t>
            </a:r>
            <a:endParaRPr lang="en-US" sz="1200" b="0" strike="noStrike" spc="-1">
              <a:latin typeface="Arial"/>
            </a:endParaRPr>
          </a:p>
        </p:txBody>
      </p:sp>
      <p:sp>
        <p:nvSpPr>
          <p:cNvPr id="98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B0212BD-966F-4063-BA2B-3E7F600AF952}" type="slidenum">
              <a:rPr lang="en-US" sz="1200" b="0" strike="noStrike" spc="-1">
                <a:solidFill>
                  <a:srgbClr val="000000"/>
                </a:solidFill>
                <a:latin typeface="Roboto"/>
                <a:ea typeface="Roboto"/>
              </a:rPr>
              <a:t>4</a:t>
            </a:fld>
            <a:endParaRPr lang="en-US" sz="1200" b="0" strike="noStrike" spc="-1">
              <a:latin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9" name="PlaceHolder 1"/>
          <p:cNvSpPr>
            <a:spLocks noGrp="1" noRot="1" noChangeAspect="1"/>
          </p:cNvSpPr>
          <p:nvPr>
            <p:ph type="sldImg"/>
          </p:nvPr>
        </p:nvSpPr>
        <p:spPr>
          <a:xfrm>
            <a:off x="380880" y="694800"/>
            <a:ext cx="6095160" cy="3428280"/>
          </a:xfrm>
          <a:prstGeom prst="rect">
            <a:avLst/>
          </a:prstGeom>
        </p:spPr>
      </p:sp>
      <p:sp>
        <p:nvSpPr>
          <p:cNvPr id="109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This slide explains some of the concepts behind distribution. Because FOSS licenses usually apply during distribution, this is a key point to consider in a compliance program.</a:t>
            </a:r>
            <a:endParaRPr lang="en-US" sz="1200" b="0" strike="noStrike" spc="-1">
              <a:latin typeface="Arial"/>
            </a:endParaRPr>
          </a:p>
        </p:txBody>
      </p:sp>
      <p:sp>
        <p:nvSpPr>
          <p:cNvPr id="109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62FE06D-7E64-4D90-8CF4-F9BCFF76F9C9}" type="slidenum">
              <a:rPr lang="en-US" sz="1200" b="0" strike="noStrike" spc="-1">
                <a:solidFill>
                  <a:srgbClr val="000000"/>
                </a:solidFill>
                <a:latin typeface="Roboto"/>
                <a:ea typeface="Roboto"/>
              </a:rPr>
              <a:t>40</a:t>
            </a:fld>
            <a:endParaRPr lang="en-US" sz="1200" b="0" strike="noStrike" spc="-1">
              <a:latin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2" name="PlaceHolder 1"/>
          <p:cNvSpPr>
            <a:spLocks noGrp="1" noRot="1" noChangeAspect="1"/>
          </p:cNvSpPr>
          <p:nvPr>
            <p:ph type="sldImg"/>
          </p:nvPr>
        </p:nvSpPr>
        <p:spPr>
          <a:xfrm>
            <a:off x="380880" y="694800"/>
            <a:ext cx="6095160" cy="3428280"/>
          </a:xfrm>
          <a:prstGeom prst="rect">
            <a:avLst/>
          </a:prstGeom>
        </p:spPr>
      </p:sp>
      <p:sp>
        <p:nvSpPr>
          <p:cNvPr id="109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Incorporation is when you copy portions of a FOSS component into your software product.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Linking is when you link or join a FOSS component with your software product.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Modification is when you make changes to a FOSS component.</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Translation is when you transform the code from one state to another.</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When thinking about distribution of Open Source you should consider to things:</a:t>
            </a: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Who receives the software?</a:t>
            </a:r>
            <a:endParaRPr lang="en-US" sz="1200" b="0" strike="noStrike" spc="-1">
              <a:latin typeface="Arial"/>
            </a:endParaRPr>
          </a:p>
          <a:p>
            <a:pPr marL="617400" lvl="1" indent="-349920">
              <a:lnSpc>
                <a:spcPct val="100000"/>
              </a:lnSpc>
              <a:buClr>
                <a:srgbClr val="000000"/>
              </a:buClr>
              <a:buFont typeface="Arial"/>
              <a:buChar char="•"/>
            </a:pPr>
            <a:r>
              <a:rPr lang="en-US" sz="2400" b="0" strike="noStrike" spc="-1">
                <a:solidFill>
                  <a:srgbClr val="000000"/>
                </a:solidFill>
                <a:latin typeface="Roboto"/>
                <a:ea typeface="Roboto"/>
              </a:rPr>
              <a:t>Customer/Partner</a:t>
            </a:r>
            <a:endParaRPr lang="en-US" sz="2400" b="0" strike="noStrike" spc="-1">
              <a:latin typeface="Arial"/>
            </a:endParaRPr>
          </a:p>
          <a:p>
            <a:pPr marL="617400" lvl="1" indent="-349920">
              <a:lnSpc>
                <a:spcPct val="100000"/>
              </a:lnSpc>
              <a:buClr>
                <a:srgbClr val="000000"/>
              </a:buClr>
              <a:buFont typeface="Arial"/>
              <a:buChar char="•"/>
            </a:pPr>
            <a:r>
              <a:rPr lang="en-US" sz="2400" b="0" strike="noStrike" spc="-1">
                <a:solidFill>
                  <a:srgbClr val="000000"/>
                </a:solidFill>
                <a:latin typeface="Roboto"/>
                <a:ea typeface="Roboto"/>
              </a:rPr>
              <a:t>Community project</a:t>
            </a:r>
            <a:endParaRPr lang="en-US" sz="2400" b="0" strike="noStrike" spc="-1">
              <a:latin typeface="Arial"/>
            </a:endParaRPr>
          </a:p>
          <a:p>
            <a:pPr>
              <a:lnSpc>
                <a:spcPct val="100000"/>
              </a:lnSpc>
            </a:pPr>
            <a:r>
              <a:rPr lang="en-US" sz="1200" b="0" strike="noStrike" spc="-1">
                <a:solidFill>
                  <a:srgbClr val="000000"/>
                </a:solidFill>
                <a:latin typeface="Roboto"/>
                <a:ea typeface="Roboto"/>
              </a:rPr>
              <a:t>What is the format for delivery?</a:t>
            </a:r>
            <a:endParaRPr lang="en-US" sz="1200" b="0" strike="noStrike" spc="-1">
              <a:latin typeface="Arial"/>
            </a:endParaRPr>
          </a:p>
          <a:p>
            <a:pPr marL="617400" lvl="1" indent="-349920">
              <a:lnSpc>
                <a:spcPct val="100000"/>
              </a:lnSpc>
              <a:buClr>
                <a:srgbClr val="000000"/>
              </a:buClr>
              <a:buFont typeface="Arial"/>
              <a:buChar char="•"/>
            </a:pPr>
            <a:r>
              <a:rPr lang="en-US" sz="2400" b="0" strike="noStrike" spc="-1">
                <a:solidFill>
                  <a:srgbClr val="000000"/>
                </a:solidFill>
                <a:latin typeface="Roboto"/>
                <a:ea typeface="Roboto"/>
              </a:rPr>
              <a:t>Source code delivery</a:t>
            </a:r>
            <a:endParaRPr lang="en-US" sz="2400" b="0" strike="noStrike" spc="-1">
              <a:latin typeface="Arial"/>
            </a:endParaRPr>
          </a:p>
          <a:p>
            <a:pPr marL="617400" lvl="1" indent="-349920">
              <a:lnSpc>
                <a:spcPct val="100000"/>
              </a:lnSpc>
              <a:buClr>
                <a:srgbClr val="000000"/>
              </a:buClr>
              <a:buFont typeface="Arial"/>
              <a:buChar char="•"/>
            </a:pPr>
            <a:r>
              <a:rPr lang="en-US" sz="2400" b="0" strike="noStrike" spc="-1">
                <a:solidFill>
                  <a:srgbClr val="000000"/>
                </a:solidFill>
                <a:latin typeface="Roboto"/>
                <a:ea typeface="Roboto"/>
              </a:rPr>
              <a:t>Binary delivery</a:t>
            </a:r>
            <a:endParaRPr lang="en-US" sz="2400" b="0" strike="noStrike" spc="-1">
              <a:latin typeface="Arial"/>
            </a:endParaRPr>
          </a:p>
          <a:p>
            <a:pPr marL="617400" lvl="1" indent="-349920">
              <a:lnSpc>
                <a:spcPct val="100000"/>
              </a:lnSpc>
              <a:buClr>
                <a:srgbClr val="000000"/>
              </a:buClr>
              <a:buFont typeface="Arial"/>
              <a:buChar char="•"/>
            </a:pPr>
            <a:r>
              <a:rPr lang="en-US" sz="2400" b="0" strike="noStrike" spc="-1">
                <a:solidFill>
                  <a:srgbClr val="000000"/>
                </a:solidFill>
                <a:latin typeface="Roboto"/>
                <a:ea typeface="Roboto"/>
              </a:rPr>
              <a:t>Pre-loaded onto hardware</a:t>
            </a:r>
            <a:endParaRPr lang="en-US" sz="2400" b="0" strike="noStrike" spc="-1">
              <a:latin typeface="Arial"/>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p:txBody>
      </p:sp>
      <p:sp>
        <p:nvSpPr>
          <p:cNvPr id="109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FA8358C-6DB4-49D7-A187-DD5824EF0717}" type="slidenum">
              <a:rPr lang="en-US" sz="1200" b="0" strike="noStrike" spc="-1">
                <a:solidFill>
                  <a:srgbClr val="000000"/>
                </a:solidFill>
                <a:latin typeface="Roboto"/>
                <a:ea typeface="Roboto"/>
              </a:rPr>
              <a:t>41</a:t>
            </a:fld>
            <a:endParaRPr lang="en-US" sz="1200" b="0" strike="noStrike" spc="-1">
              <a:latin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 name="PlaceHolder 1"/>
          <p:cNvSpPr>
            <a:spLocks noGrp="1" noRot="1" noChangeAspect="1"/>
          </p:cNvSpPr>
          <p:nvPr>
            <p:ph type="sldImg"/>
          </p:nvPr>
        </p:nvSpPr>
        <p:spPr>
          <a:xfrm>
            <a:off x="685800" y="1143000"/>
            <a:ext cx="5485680" cy="3085200"/>
          </a:xfrm>
          <a:prstGeom prst="rect">
            <a:avLst/>
          </a:prstGeom>
        </p:spPr>
      </p:sp>
      <p:sp>
        <p:nvSpPr>
          <p:cNvPr id="109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chapter describes a “FOSS Review” process in which FOSS usage is analyzed and the relevant obligations are determined</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09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1731CFB-CA59-458F-94FC-527C278A3BA1}" type="slidenum">
              <a:rPr lang="en-US" sz="1200" b="0" strike="noStrike" spc="-1">
                <a:solidFill>
                  <a:srgbClr val="000000"/>
                </a:solidFill>
                <a:latin typeface="Roboto"/>
                <a:ea typeface="Roboto"/>
              </a:rPr>
              <a:t>42</a:t>
            </a:fld>
            <a:endParaRPr lang="en-US" sz="1200" b="0" strike="noStrike" spc="-1">
              <a:latin typeface="Aria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8" name="PlaceHolder 1"/>
          <p:cNvSpPr>
            <a:spLocks noGrp="1" noRot="1" noChangeAspect="1"/>
          </p:cNvSpPr>
          <p:nvPr>
            <p:ph type="sldImg"/>
          </p:nvPr>
        </p:nvSpPr>
        <p:spPr>
          <a:xfrm>
            <a:off x="380880" y="694800"/>
            <a:ext cx="6095160" cy="3428280"/>
          </a:xfrm>
          <a:prstGeom prst="rect">
            <a:avLst/>
          </a:prstGeom>
        </p:spPr>
      </p:sp>
      <p:sp>
        <p:nvSpPr>
          <p:cNvPr id="109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The FOSS Review is a basic building block of a FOSS Compliance Program.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A FOSS Review can be the meeting point for engineering, business and legal teams, and can require planning and organization to successfully conduct on a large scale.</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Engineering or developer teams may participate in gathering relevant information</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Legal teams analyze and determine license obligations and provide guidance</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Business and engineering teams may receive and implement guidance</a:t>
            </a:r>
            <a:endParaRPr lang="en-US" sz="1200" b="0" strike="noStrike" spc="-1">
              <a:latin typeface="Arial"/>
            </a:endParaRPr>
          </a:p>
          <a:p>
            <a:pPr>
              <a:lnSpc>
                <a:spcPct val="100000"/>
              </a:lnSpc>
            </a:pPr>
            <a:endParaRPr lang="en-US" sz="1200" b="0" strike="noStrike" spc="-1">
              <a:latin typeface="Arial"/>
            </a:endParaRPr>
          </a:p>
        </p:txBody>
      </p:sp>
      <p:sp>
        <p:nvSpPr>
          <p:cNvPr id="110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4769EB6-7206-4B44-AA19-C51A2AB64D69}" type="slidenum">
              <a:rPr lang="en-US" sz="1200" b="0" strike="noStrike" spc="-1">
                <a:solidFill>
                  <a:srgbClr val="000000"/>
                </a:solidFill>
                <a:latin typeface="Roboto"/>
                <a:ea typeface="Roboto"/>
              </a:rPr>
              <a:t>43</a:t>
            </a:fld>
            <a:endParaRPr lang="en-US" sz="1200" b="0" strike="noStrike" spc="-1">
              <a:latin typeface="Aria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1" name="PlaceHolder 1"/>
          <p:cNvSpPr>
            <a:spLocks noGrp="1" noRot="1" noChangeAspect="1"/>
          </p:cNvSpPr>
          <p:nvPr>
            <p:ph type="sldImg"/>
          </p:nvPr>
        </p:nvSpPr>
        <p:spPr>
          <a:xfrm>
            <a:off x="382680" y="695160"/>
            <a:ext cx="6092640" cy="3427200"/>
          </a:xfrm>
          <a:prstGeom prst="rect">
            <a:avLst/>
          </a:prstGeom>
        </p:spPr>
      </p:sp>
      <p:sp>
        <p:nvSpPr>
          <p:cNvPr id="110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The first step is to identify the proper parties to initiate a FOSS Review</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Important questions to ask include:</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Who are the decision makers about FOSS usage (managers, architects, individual engineers, etc.)? </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How can they raise questions about FOSS usage?</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Is there a regular point in your development process where FOSS Reviews can begin?</a:t>
            </a:r>
            <a:endParaRPr lang="en-US" sz="1200" b="0" strike="noStrike" spc="-1">
              <a:latin typeface="Arial"/>
            </a:endParaRPr>
          </a:p>
          <a:p>
            <a:pPr>
              <a:lnSpc>
                <a:spcPct val="100000"/>
              </a:lnSpc>
            </a:pPr>
            <a:endParaRPr lang="en-US" sz="1200" b="0" strike="noStrike" spc="-1">
              <a:latin typeface="Arial"/>
            </a:endParaRPr>
          </a:p>
        </p:txBody>
      </p:sp>
      <p:sp>
        <p:nvSpPr>
          <p:cNvPr id="110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9CF487D-87C9-4D15-A914-082561E0C12B}" type="slidenum">
              <a:rPr lang="en-US" sz="1200" b="0" strike="noStrike" spc="-1">
                <a:solidFill>
                  <a:srgbClr val="000000"/>
                </a:solidFill>
                <a:latin typeface="Roboto"/>
                <a:ea typeface="Roboto"/>
              </a:rPr>
              <a:t>44</a:t>
            </a:fld>
            <a:endParaRPr lang="en-US" sz="1200" b="0" strike="noStrike" spc="-1">
              <a:latin typeface="Aria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4" name="PlaceHolder 1"/>
          <p:cNvSpPr>
            <a:spLocks noGrp="1" noRot="1" noChangeAspect="1"/>
          </p:cNvSpPr>
          <p:nvPr>
            <p:ph type="sldImg"/>
          </p:nvPr>
        </p:nvSpPr>
        <p:spPr>
          <a:xfrm>
            <a:off x="382680" y="695160"/>
            <a:ext cx="6092640" cy="3427200"/>
          </a:xfrm>
          <a:prstGeom prst="rect">
            <a:avLst/>
          </a:prstGeom>
        </p:spPr>
      </p:sp>
      <p:sp>
        <p:nvSpPr>
          <p:cNvPr id="110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It should be noted that this list of information looks quite large. However, the amount of information required depends on the size of your company and what you intend to do with the FOSS code. Large entities tend to require more information than small entities.</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endParaRPr lang="en-US" sz="1200" b="0" strike="noStrike" spc="-1">
              <a:latin typeface="Arial"/>
            </a:endParaRPr>
          </a:p>
        </p:txBody>
      </p:sp>
      <p:sp>
        <p:nvSpPr>
          <p:cNvPr id="110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3D32BFC-E87F-4DFF-AF82-C8E6284C1F06}" type="slidenum">
              <a:rPr lang="en-US" sz="1200" b="0" strike="noStrike" spc="-1">
                <a:solidFill>
                  <a:srgbClr val="000000"/>
                </a:solidFill>
                <a:latin typeface="Roboto"/>
                <a:ea typeface="Roboto"/>
              </a:rPr>
              <a:t>45</a:t>
            </a:fld>
            <a:endParaRPr lang="en-US" sz="1200" b="0" strike="noStrike" spc="-1">
              <a:latin typeface="Aria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7" name="PlaceHolder 1"/>
          <p:cNvSpPr>
            <a:spLocks noGrp="1" noRot="1" noChangeAspect="1"/>
          </p:cNvSpPr>
          <p:nvPr>
            <p:ph type="sldImg"/>
          </p:nvPr>
        </p:nvSpPr>
        <p:spPr>
          <a:xfrm>
            <a:off x="380880" y="694800"/>
            <a:ext cx="6095160" cy="3428280"/>
          </a:xfrm>
          <a:prstGeom prst="rect">
            <a:avLst/>
          </a:prstGeom>
        </p:spPr>
      </p:sp>
      <p:sp>
        <p:nvSpPr>
          <p:cNvPr id="110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The FOSS Review team may consist of an interdisciplinary team</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The legal team, which may include in-house or outside attorneys, reviews and evaluates the FOSS usage for license obligations</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The legal team may be supported by others, including:</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Other specialists or representatives that may be impacted by FOSS-related issues, such as commercial licensing, compliance or business planning teams. </a:t>
            </a:r>
            <a:endParaRPr lang="en-US" sz="1200" b="0" strike="noStrike" spc="-1">
              <a:latin typeface="Arial"/>
            </a:endParaRPr>
          </a:p>
          <a:p>
            <a:pPr>
              <a:lnSpc>
                <a:spcPct val="100000"/>
              </a:lnSpc>
            </a:pPr>
            <a:endParaRPr lang="en-US" sz="1200" b="0" strike="noStrike" spc="-1">
              <a:latin typeface="Arial"/>
            </a:endParaRPr>
          </a:p>
        </p:txBody>
      </p:sp>
      <p:sp>
        <p:nvSpPr>
          <p:cNvPr id="110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4B67F12-DADF-419E-BE26-65C2E76BA2A0}" type="slidenum">
              <a:rPr lang="en-US" sz="1200" b="0" strike="noStrike" spc="-1">
                <a:solidFill>
                  <a:srgbClr val="000000"/>
                </a:solidFill>
                <a:latin typeface="Roboto"/>
                <a:ea typeface="Roboto"/>
              </a:rPr>
              <a:t>46</a:t>
            </a:fld>
            <a:endParaRPr lang="en-US" sz="1200" b="0" strike="noStrike" spc="-1">
              <a:latin typeface="Aria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0" name="PlaceHolder 1"/>
          <p:cNvSpPr>
            <a:spLocks noGrp="1" noRot="1" noChangeAspect="1"/>
          </p:cNvSpPr>
          <p:nvPr>
            <p:ph type="sldImg"/>
          </p:nvPr>
        </p:nvSpPr>
        <p:spPr>
          <a:xfrm>
            <a:off x="380880" y="694800"/>
            <a:ext cx="6095160" cy="3428280"/>
          </a:xfrm>
          <a:prstGeom prst="rect">
            <a:avLst/>
          </a:prstGeom>
        </p:spPr>
      </p:sp>
      <p:sp>
        <p:nvSpPr>
          <p:cNvPr id="111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The FOSS Review team should have the expertise to properly assess the FOSS usage. This may require support from engineering teams to educate legal and business teams about the proposed FOSS usage. For example, code scanning may be used to locate undisclosed FOSS usage.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Once the proposed FOSS usage has been fully assessed, the legal team will then have the necessary information on which to make its judgments.</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1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613D41E-FB5E-4003-B630-7A2D0EA9433C}" type="slidenum">
              <a:rPr lang="en-US" sz="1200" b="0" strike="noStrike" spc="-1">
                <a:solidFill>
                  <a:srgbClr val="000000"/>
                </a:solidFill>
                <a:latin typeface="Roboto"/>
                <a:ea typeface="Roboto"/>
              </a:rPr>
              <a:t>47</a:t>
            </a:fld>
            <a:endParaRPr lang="en-US" sz="1200" b="0" strike="noStrike" spc="-1">
              <a:latin typeface="Aria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3" name="PlaceHolder 1"/>
          <p:cNvSpPr>
            <a:spLocks noGrp="1" noRot="1" noChangeAspect="1"/>
          </p:cNvSpPr>
          <p:nvPr>
            <p:ph type="sldImg"/>
          </p:nvPr>
        </p:nvSpPr>
        <p:spPr>
          <a:xfrm>
            <a:off x="380880" y="694800"/>
            <a:ext cx="6095160" cy="3428280"/>
          </a:xfrm>
          <a:prstGeom prst="rect">
            <a:avLst/>
          </a:prstGeom>
        </p:spPr>
      </p:sp>
      <p:sp>
        <p:nvSpPr>
          <p:cNvPr id="111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the big picture of what Open Source code scanning tools are, how they work, and where a new user can start to gather knowledge about the subject.</a:t>
            </a:r>
            <a:endParaRPr lang="en-US" sz="1200" b="0" strike="noStrike" spc="-1">
              <a:latin typeface="Arial"/>
            </a:endParaRPr>
          </a:p>
        </p:txBody>
      </p:sp>
      <p:sp>
        <p:nvSpPr>
          <p:cNvPr id="111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AFD248F-10D6-4BFD-B88C-CA0846B1D3C1}" type="slidenum">
              <a:rPr lang="en-US" sz="1200" b="0" strike="noStrike" spc="-1">
                <a:solidFill>
                  <a:srgbClr val="000000"/>
                </a:solidFill>
                <a:latin typeface="Roboto"/>
                <a:ea typeface="Roboto"/>
              </a:rPr>
              <a:t>48</a:t>
            </a:fld>
            <a:endParaRPr lang="en-US" sz="1200" b="0" strike="noStrike" spc="-1">
              <a:latin typeface="Aria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 name="PlaceHolder 1"/>
          <p:cNvSpPr>
            <a:spLocks noGrp="1" noRot="1" noChangeAspect="1"/>
          </p:cNvSpPr>
          <p:nvPr>
            <p:ph type="sldImg"/>
          </p:nvPr>
        </p:nvSpPr>
        <p:spPr>
          <a:xfrm>
            <a:off x="380880" y="694800"/>
            <a:ext cx="6095160" cy="3428280"/>
          </a:xfrm>
          <a:prstGeom prst="rect">
            <a:avLst/>
          </a:prstGeom>
        </p:spPr>
      </p:sp>
      <p:sp>
        <p:nvSpPr>
          <p:cNvPr id="111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team.</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1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8ABF72A-1943-4F70-AFAD-F4C573AC179D}" type="slidenum">
              <a:rPr lang="en-US" sz="1200" b="0" strike="noStrike" spc="-1">
                <a:solidFill>
                  <a:srgbClr val="000000"/>
                </a:solidFill>
                <a:latin typeface="Roboto"/>
                <a:ea typeface="Roboto"/>
              </a:rPr>
              <a:t>49</a:t>
            </a:fld>
            <a:endParaRPr lang="en-US" sz="1200" b="0" strike="noStrike" spc="-1">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4" name="PlaceHolder 1"/>
          <p:cNvSpPr>
            <a:spLocks noGrp="1" noRot="1" noChangeAspect="1"/>
          </p:cNvSpPr>
          <p:nvPr>
            <p:ph type="sldImg"/>
          </p:nvPr>
        </p:nvSpPr>
        <p:spPr>
          <a:xfrm>
            <a:off x="380880" y="685800"/>
            <a:ext cx="6095160" cy="3428280"/>
          </a:xfrm>
          <a:prstGeom prst="rect">
            <a:avLst/>
          </a:prstGeom>
        </p:spPr>
      </p:sp>
      <p:sp>
        <p:nvSpPr>
          <p:cNvPr id="98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chapter is focused on the “big picture” of Intellectual Property. This chapter is probably most useful for managers or developers who might not fully understand the fundamentals of copyright, patent and trademark law.</a:t>
            </a:r>
            <a:endParaRPr lang="en-US" sz="1200" b="0" strike="noStrike" spc="-1">
              <a:latin typeface="Arial"/>
            </a:endParaRPr>
          </a:p>
        </p:txBody>
      </p:sp>
      <p:sp>
        <p:nvSpPr>
          <p:cNvPr id="98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0C7C775-7090-4E66-BCBA-320F83DEF0F2}" type="slidenum">
              <a:rPr lang="en-US" sz="1200" b="0" strike="noStrike" spc="-1">
                <a:solidFill>
                  <a:srgbClr val="000000"/>
                </a:solidFill>
                <a:latin typeface="Roboto"/>
                <a:ea typeface="Roboto"/>
              </a:rPr>
              <a:t>5</a:t>
            </a:fld>
            <a:endParaRPr lang="en-US" sz="1200" b="0" strike="noStrike" spc="-1">
              <a:latin typeface="Aria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9" name="PlaceHolder 1"/>
          <p:cNvSpPr>
            <a:spLocks noGrp="1" noRot="1" noChangeAspect="1"/>
          </p:cNvSpPr>
          <p:nvPr>
            <p:ph type="sldImg"/>
          </p:nvPr>
        </p:nvSpPr>
        <p:spPr>
          <a:xfrm>
            <a:off x="380880" y="694800"/>
            <a:ext cx="6095160" cy="3428280"/>
          </a:xfrm>
          <a:prstGeom prst="rect">
            <a:avLst/>
          </a:prstGeom>
        </p:spPr>
      </p:sp>
      <p:sp>
        <p:nvSpPr>
          <p:cNvPr id="112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The FOSS Review process should have oversight (for example, an Executive Review Committee in this diagram). The oversight committee may make important policy decisions or resolve disagreements between parties in the review process.</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2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89B08B4-B019-4A48-89D3-752E1992BCCA}" type="slidenum">
              <a:rPr lang="en-US" sz="1200" b="0" strike="noStrike" spc="-1">
                <a:solidFill>
                  <a:srgbClr val="000000"/>
                </a:solidFill>
                <a:latin typeface="Roboto"/>
                <a:ea typeface="Roboto"/>
              </a:rPr>
              <a:t>50</a:t>
            </a:fld>
            <a:endParaRPr lang="en-US" sz="1200" b="0" strike="noStrike" spc="-1">
              <a:latin typeface="Aria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2" name="PlaceHolder 1"/>
          <p:cNvSpPr>
            <a:spLocks noGrp="1" noRot="1" noChangeAspect="1"/>
          </p:cNvSpPr>
          <p:nvPr>
            <p:ph type="sldImg"/>
          </p:nvPr>
        </p:nvSpPr>
        <p:spPr>
          <a:xfrm>
            <a:off x="380880" y="694800"/>
            <a:ext cx="6095160" cy="3428280"/>
          </a:xfrm>
          <a:prstGeom prst="rect">
            <a:avLst/>
          </a:prstGeom>
        </p:spPr>
      </p:sp>
      <p:sp>
        <p:nvSpPr>
          <p:cNvPr id="112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To gather and analyze information regarding FOSS usage and to produce appropriate guidance.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Initiate a FOSS review process. The method for initiating this process may vary by company, but should be open to those who are involved in using FOSS in development.</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Initiate a FOSS review process or contact the FOSS review team. The process should be flexible enough so that FOSS users in your organization have access to guidance.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The package name, version, download URL, license, description and intended use in your product is a good starting point. The precisely level of detail you will need depends on your organization and intended use case.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The copyright notices, attribution and source code normally helps to identify who is licensing the FOSS software.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Check information for completeness, consistency and accuracy. This process may be assisted by support teams, including teams that run code scanning tools to scan for undisclosed FOSS usage. </a:t>
            </a:r>
            <a:endParaRPr lang="en-US" sz="1200" b="0" strike="noStrike" spc="-1">
              <a:latin typeface="Arial"/>
            </a:endParaRPr>
          </a:p>
        </p:txBody>
      </p:sp>
      <p:sp>
        <p:nvSpPr>
          <p:cNvPr id="112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65645F3-B83C-4B0D-9C6A-CA564742A350}" type="slidenum">
              <a:rPr lang="en-US" sz="1200" b="0" strike="noStrike" spc="-1">
                <a:solidFill>
                  <a:srgbClr val="000000"/>
                </a:solidFill>
                <a:latin typeface="Roboto"/>
                <a:ea typeface="Roboto"/>
              </a:rPr>
              <a:t>51</a:t>
            </a:fld>
            <a:endParaRPr lang="en-US" sz="1200" b="0" strike="noStrike" spc="-1">
              <a:latin typeface="Aria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5" name="PlaceHolder 1"/>
          <p:cNvSpPr>
            <a:spLocks noGrp="1" noRot="1" noChangeAspect="1"/>
          </p:cNvSpPr>
          <p:nvPr>
            <p:ph type="sldImg"/>
          </p:nvPr>
        </p:nvSpPr>
        <p:spPr>
          <a:xfrm>
            <a:off x="685800" y="1143000"/>
            <a:ext cx="5485680" cy="3085200"/>
          </a:xfrm>
          <a:prstGeom prst="rect">
            <a:avLst/>
          </a:prstGeom>
        </p:spPr>
      </p:sp>
      <p:sp>
        <p:nvSpPr>
          <p:cNvPr id="112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chapter contains an example of a detailed end to end compliance management process. </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2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1AFED1A-49A0-4372-A5A2-7FD43E0F4E94}" type="slidenum">
              <a:rPr lang="en-US" sz="1200" b="0" strike="noStrike" spc="-1">
                <a:solidFill>
                  <a:srgbClr val="000000"/>
                </a:solidFill>
                <a:latin typeface="Roboto"/>
                <a:ea typeface="Roboto"/>
              </a:rPr>
              <a:t>52</a:t>
            </a:fld>
            <a:endParaRPr lang="en-US" sz="1200" b="0" strike="noStrike" spc="-1">
              <a:latin typeface="Aria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8" name="PlaceHolder 1"/>
          <p:cNvSpPr>
            <a:spLocks noGrp="1" noRot="1" noChangeAspect="1"/>
          </p:cNvSpPr>
          <p:nvPr>
            <p:ph type="sldImg"/>
          </p:nvPr>
        </p:nvSpPr>
        <p:spPr>
          <a:xfrm>
            <a:off x="380880" y="694800"/>
            <a:ext cx="6095160" cy="3428280"/>
          </a:xfrm>
          <a:prstGeom prst="rect">
            <a:avLst/>
          </a:prstGeom>
        </p:spPr>
      </p:sp>
      <p:sp>
        <p:nvSpPr>
          <p:cNvPr id="1129"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Times New Roman"/>
                <a:ea typeface="Times New Roman"/>
              </a:rPr>
              <a:t>This slide describes the definition of compliance management and its end goals. </a:t>
            </a:r>
            <a:endParaRPr lang="en-US" sz="1200" b="0" strike="noStrike" spc="-1">
              <a:latin typeface="Arial"/>
            </a:endParaRPr>
          </a:p>
          <a:p>
            <a:pPr marL="226440" indent="-225720">
              <a:lnSpc>
                <a:spcPct val="100000"/>
              </a:lnSpc>
            </a:pPr>
            <a:endParaRPr lang="en-US" sz="1200" b="0" strike="noStrike" spc="-1">
              <a:latin typeface="Arial"/>
            </a:endParaRPr>
          </a:p>
          <a:p>
            <a:pPr marL="226440" indent="-225720">
              <a:lnSpc>
                <a:spcPct val="100000"/>
              </a:lnSpc>
            </a:pPr>
            <a:r>
              <a:rPr lang="en-US" sz="1200" b="0" strike="noStrike" spc="-1">
                <a:solidFill>
                  <a:srgbClr val="000000"/>
                </a:solidFill>
                <a:latin typeface="Times New Roman"/>
                <a:ea typeface="Times New Roman"/>
              </a:rPr>
              <a:t>Note that this section provides a detailed example of what may take place in a large enterprise. Smaller companies may wish to approach the process in a more streamlined way.</a:t>
            </a:r>
            <a:endParaRPr lang="en-US" sz="1200" b="0" strike="noStrike" spc="-1">
              <a:latin typeface="Arial"/>
            </a:endParaRPr>
          </a:p>
          <a:p>
            <a:pPr marL="226440" indent="-225720">
              <a:lnSpc>
                <a:spcPct val="100000"/>
              </a:lnSpc>
            </a:pPr>
            <a:endParaRPr lang="en-US" sz="1200" b="0" strike="noStrike" spc="-1">
              <a:latin typeface="Arial"/>
            </a:endParaRPr>
          </a:p>
        </p:txBody>
      </p:sp>
      <p:sp>
        <p:nvSpPr>
          <p:cNvPr id="113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79B99DA-0416-42F0-A4CF-6E60E20B22A4}" type="slidenum">
              <a:rPr lang="en-US" sz="1200" b="0" strike="noStrike" spc="-1">
                <a:solidFill>
                  <a:srgbClr val="000000"/>
                </a:solidFill>
                <a:latin typeface="Roboto"/>
                <a:ea typeface="Roboto"/>
              </a:rPr>
              <a:t>53</a:t>
            </a:fld>
            <a:endParaRPr lang="en-US" sz="1200" b="0" strike="noStrike" spc="-1">
              <a:latin typeface="Aria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1" name="PlaceHolder 1"/>
          <p:cNvSpPr>
            <a:spLocks noGrp="1" noRot="1" noChangeAspect="1"/>
          </p:cNvSpPr>
          <p:nvPr>
            <p:ph type="sldImg"/>
          </p:nvPr>
        </p:nvSpPr>
        <p:spPr>
          <a:xfrm>
            <a:off x="380880" y="694800"/>
            <a:ext cx="6095160" cy="3428280"/>
          </a:xfrm>
          <a:prstGeom prst="rect">
            <a:avLst/>
          </a:prstGeom>
        </p:spPr>
      </p:sp>
      <p:sp>
        <p:nvSpPr>
          <p:cNvPr id="113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describes what a Small to Medium Enterprise (SME)might need to do to build and deploy an effective compliance program.</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3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A8ECF6D-A1DF-40A3-B84F-259844465E8D}" type="slidenum">
              <a:rPr lang="en-US" sz="1200" b="0" strike="noStrike" spc="-1">
                <a:solidFill>
                  <a:srgbClr val="000000"/>
                </a:solidFill>
                <a:latin typeface="Roboto"/>
                <a:ea typeface="Roboto"/>
              </a:rPr>
              <a:t>54</a:t>
            </a:fld>
            <a:endParaRPr lang="en-US" sz="1200" b="0" strike="noStrike" spc="-1">
              <a:latin typeface="Aria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 name="PlaceHolder 1"/>
          <p:cNvSpPr>
            <a:spLocks noGrp="1" noRot="1" noChangeAspect="1"/>
          </p:cNvSpPr>
          <p:nvPr>
            <p:ph type="sldImg"/>
          </p:nvPr>
        </p:nvSpPr>
        <p:spPr>
          <a:xfrm>
            <a:off x="382680" y="695160"/>
            <a:ext cx="6092640" cy="3427200"/>
          </a:xfrm>
          <a:prstGeom prst="rect">
            <a:avLst/>
          </a:prstGeom>
        </p:spPr>
      </p:sp>
      <p:sp>
        <p:nvSpPr>
          <p:cNvPr id="113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is an overview of the steps that a larger enterprise might use for their process.</a:t>
            </a:r>
            <a:endParaRPr lang="en-US" sz="1200" b="0" strike="noStrike" spc="-1">
              <a:latin typeface="Arial"/>
            </a:endParaRPr>
          </a:p>
        </p:txBody>
      </p:sp>
      <p:sp>
        <p:nvSpPr>
          <p:cNvPr id="113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24FDA18-7E65-42C7-9C47-98249C311F4A}" type="slidenum">
              <a:rPr lang="en-US" sz="1200" b="0" strike="noStrike" spc="-1">
                <a:solidFill>
                  <a:srgbClr val="000000"/>
                </a:solidFill>
                <a:latin typeface="Roboto"/>
                <a:ea typeface="Roboto"/>
              </a:rPr>
              <a:t>55</a:t>
            </a:fld>
            <a:endParaRPr lang="en-US" sz="1200" b="0" strike="noStrike" spc="-1">
              <a:latin typeface="Aria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7" name="PlaceHolder 1"/>
          <p:cNvSpPr>
            <a:spLocks noGrp="1" noRot="1" noChangeAspect="1"/>
          </p:cNvSpPr>
          <p:nvPr>
            <p:ph type="sldImg"/>
          </p:nvPr>
        </p:nvSpPr>
        <p:spPr>
          <a:xfrm>
            <a:off x="380880" y="694800"/>
            <a:ext cx="6095160" cy="3428280"/>
          </a:xfrm>
          <a:prstGeom prst="rect">
            <a:avLst/>
          </a:prstGeom>
        </p:spPr>
      </p:sp>
      <p:sp>
        <p:nvSpPr>
          <p:cNvPr id="113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The first step in our example process is to identify FOSS usage.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This step may have been initiated by one of the events listed in “prerequisites.” 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endParaRPr lang="en-US" sz="1200" b="0" strike="noStrike" spc="-1">
              <a:latin typeface="Arial"/>
            </a:endParaRPr>
          </a:p>
        </p:txBody>
      </p:sp>
      <p:sp>
        <p:nvSpPr>
          <p:cNvPr id="113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7AE4C0A-EAEC-48AC-9A3A-5294837E2473}" type="slidenum">
              <a:rPr lang="en-US" sz="1200" b="0" strike="noStrike" spc="-1">
                <a:solidFill>
                  <a:srgbClr val="000000"/>
                </a:solidFill>
                <a:latin typeface="Roboto"/>
                <a:ea typeface="Roboto"/>
              </a:rPr>
              <a:t>56</a:t>
            </a:fld>
            <a:endParaRPr lang="en-US" sz="1200" b="0" strike="noStrike" spc="-1">
              <a:latin typeface="Aria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0" name="PlaceHolder 1"/>
          <p:cNvSpPr>
            <a:spLocks noGrp="1" noRot="1" noChangeAspect="1"/>
          </p:cNvSpPr>
          <p:nvPr>
            <p:ph type="sldImg"/>
          </p:nvPr>
        </p:nvSpPr>
        <p:spPr>
          <a:xfrm>
            <a:off x="380880" y="694800"/>
            <a:ext cx="6095160" cy="3428280"/>
          </a:xfrm>
          <a:prstGeom prst="rect">
            <a:avLst/>
          </a:prstGeom>
        </p:spPr>
      </p:sp>
      <p:sp>
        <p:nvSpPr>
          <p:cNvPr id="114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The next step is auditing source code identified in the previous step.</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In our example, the company may conduct research into the identified FOSS component (e.g., review declared licenses, research origins of the FOSS component). The company may also scan the source code to verify the origin and composition of the code.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The review team may then produce an audit report with its conclusions regarding the origin and licensing of the source code.</a:t>
            </a:r>
            <a:endParaRPr lang="en-US" sz="1200" b="0" strike="noStrike" spc="-1">
              <a:latin typeface="Arial"/>
            </a:endParaRPr>
          </a:p>
        </p:txBody>
      </p:sp>
      <p:sp>
        <p:nvSpPr>
          <p:cNvPr id="114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9B0A8CD-1CE0-492F-BE34-AD434685037C}" type="slidenum">
              <a:rPr lang="en-US" sz="1200" b="0" strike="noStrike" spc="-1">
                <a:solidFill>
                  <a:srgbClr val="000000"/>
                </a:solidFill>
                <a:latin typeface="Roboto"/>
                <a:ea typeface="Roboto"/>
              </a:rPr>
              <a:t>57</a:t>
            </a:fld>
            <a:endParaRPr lang="en-US" sz="1200" b="0" strike="noStrike" spc="-1">
              <a:latin typeface="Aria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3" name="PlaceHolder 1"/>
          <p:cNvSpPr>
            <a:spLocks noGrp="1" noRot="1" noChangeAspect="1"/>
          </p:cNvSpPr>
          <p:nvPr>
            <p:ph type="sldImg"/>
          </p:nvPr>
        </p:nvSpPr>
        <p:spPr>
          <a:xfrm>
            <a:off x="380880" y="694800"/>
            <a:ext cx="6095160" cy="3428280"/>
          </a:xfrm>
          <a:prstGeom prst="rect">
            <a:avLst/>
          </a:prstGeom>
        </p:spPr>
      </p:sp>
      <p:sp>
        <p:nvSpPr>
          <p:cNvPr id="114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endParaRPr lang="en-US" sz="1200" b="0" strike="noStrike" spc="-1">
              <a:latin typeface="Arial"/>
            </a:endParaRPr>
          </a:p>
        </p:txBody>
      </p:sp>
      <p:sp>
        <p:nvSpPr>
          <p:cNvPr id="114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3692F4B-29C0-4463-A1E6-0DF0158EBD6A}" type="slidenum">
              <a:rPr lang="en-US" sz="1200" b="0" strike="noStrike" spc="-1">
                <a:solidFill>
                  <a:srgbClr val="000000"/>
                </a:solidFill>
                <a:latin typeface="Roboto"/>
                <a:ea typeface="Roboto"/>
              </a:rPr>
              <a:t>58</a:t>
            </a:fld>
            <a:endParaRPr lang="en-US" sz="1200" b="0" strike="noStrike" spc="-1">
              <a:latin typeface="Aria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 name="PlaceHolder 1"/>
          <p:cNvSpPr>
            <a:spLocks noGrp="1" noRot="1" noChangeAspect="1"/>
          </p:cNvSpPr>
          <p:nvPr>
            <p:ph type="sldImg"/>
          </p:nvPr>
        </p:nvSpPr>
        <p:spPr>
          <a:xfrm>
            <a:off x="382680" y="695160"/>
            <a:ext cx="6092640" cy="3427200"/>
          </a:xfrm>
          <a:prstGeom prst="rect">
            <a:avLst/>
          </a:prstGeom>
        </p:spPr>
      </p:sp>
      <p:sp>
        <p:nvSpPr>
          <p:cNvPr id="114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4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FDEC747-AAE7-4B51-8720-EF4090522D48}" type="slidenum">
              <a:rPr lang="en-US" sz="1200" b="0" strike="noStrike" spc="-1">
                <a:solidFill>
                  <a:srgbClr val="000000"/>
                </a:solidFill>
                <a:latin typeface="Roboto"/>
                <a:ea typeface="Roboto"/>
              </a:rPr>
              <a:t>59</a:t>
            </a:fld>
            <a:endParaRPr lang="en-US" sz="1200" b="0" strike="noStrike" spc="-1">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7" name="PlaceHolder 1"/>
          <p:cNvSpPr>
            <a:spLocks noGrp="1" noRot="1" noChangeAspect="1"/>
          </p:cNvSpPr>
          <p:nvPr>
            <p:ph type="sldImg"/>
          </p:nvPr>
        </p:nvSpPr>
        <p:spPr>
          <a:xfrm>
            <a:off x="380880" y="694800"/>
            <a:ext cx="6095160" cy="3428280"/>
          </a:xfrm>
          <a:prstGeom prst="rect">
            <a:avLst/>
          </a:prstGeom>
        </p:spPr>
      </p:sp>
      <p:sp>
        <p:nvSpPr>
          <p:cNvPr id="98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overview is not intended to cover all aspects of Intellectual Property. It is intended to provide context for the “big picture” and to establish that today we are only discussing copyright and patents, the areas most relevant to FOSS compliance.</a:t>
            </a:r>
            <a:endParaRPr lang="en-US" sz="1200" b="0" strike="noStrike" spc="-1">
              <a:latin typeface="Arial"/>
            </a:endParaRPr>
          </a:p>
        </p:txBody>
      </p:sp>
      <p:sp>
        <p:nvSpPr>
          <p:cNvPr id="98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1FA460F-FA6E-41E5-9A9C-C80BDCD5F925}" type="slidenum">
              <a:rPr lang="en-US" sz="1200" b="0" strike="noStrike" spc="-1">
                <a:solidFill>
                  <a:srgbClr val="000000"/>
                </a:solidFill>
                <a:latin typeface="Roboto"/>
                <a:ea typeface="Roboto"/>
              </a:rPr>
              <a:t>6</a:t>
            </a:fld>
            <a:endParaRPr lang="en-US" sz="1200" b="0" strike="noStrike" spc="-1">
              <a:latin typeface="Aria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9" name="PlaceHolder 1"/>
          <p:cNvSpPr>
            <a:spLocks noGrp="1" noRot="1" noChangeAspect="1"/>
          </p:cNvSpPr>
          <p:nvPr>
            <p:ph type="sldImg"/>
          </p:nvPr>
        </p:nvSpPr>
        <p:spPr>
          <a:xfrm>
            <a:off x="382680" y="695160"/>
            <a:ext cx="6092640" cy="3427200"/>
          </a:xfrm>
          <a:prstGeom prst="rect">
            <a:avLst/>
          </a:prstGeom>
        </p:spPr>
      </p:sp>
      <p:sp>
        <p:nvSpPr>
          <p:cNvPr id="115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In this step, the FOSS review team reviews the facts collected in the previous steps and identifies the company’s obligations under the FOSS licenses.</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This step may be closely linked with the previous step (Resolving Audit Issues). In the previous step we removed FOSS usage that did not conform to company policy. In this step, we evaluate and identify the license obligations for FOSS usage that is retained.</a:t>
            </a:r>
            <a:endParaRPr lang="en-US" sz="1200" b="0" strike="noStrike" spc="-1">
              <a:latin typeface="Arial"/>
            </a:endParaRPr>
          </a:p>
        </p:txBody>
      </p:sp>
      <p:sp>
        <p:nvSpPr>
          <p:cNvPr id="115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62D4297-C1A6-49F2-9AA0-528081868869}" type="slidenum">
              <a:rPr lang="en-US" sz="1200" b="0" strike="noStrike" spc="-1">
                <a:solidFill>
                  <a:srgbClr val="000000"/>
                </a:solidFill>
                <a:latin typeface="Roboto"/>
                <a:ea typeface="Roboto"/>
              </a:rPr>
              <a:t>60</a:t>
            </a:fld>
            <a:endParaRPr lang="en-US" sz="1200" b="0" strike="noStrike" spc="-1">
              <a:latin typeface="Aria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2" name="PlaceHolder 1"/>
          <p:cNvSpPr>
            <a:spLocks noGrp="1" noRot="1" noChangeAspect="1"/>
          </p:cNvSpPr>
          <p:nvPr>
            <p:ph type="sldImg"/>
          </p:nvPr>
        </p:nvSpPr>
        <p:spPr>
          <a:xfrm>
            <a:off x="382680" y="695160"/>
            <a:ext cx="6092640" cy="3427200"/>
          </a:xfrm>
          <a:prstGeom prst="rect">
            <a:avLst/>
          </a:prstGeom>
        </p:spPr>
      </p:sp>
      <p:sp>
        <p:nvSpPr>
          <p:cNvPr id="115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5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0850E0E-A171-4847-89CC-533019F1E04A}" type="slidenum">
              <a:rPr lang="en-US" sz="1200" b="0" strike="noStrike" spc="-1">
                <a:solidFill>
                  <a:srgbClr val="000000"/>
                </a:solidFill>
                <a:latin typeface="Roboto"/>
                <a:ea typeface="Roboto"/>
              </a:rPr>
              <a:t>61</a:t>
            </a:fld>
            <a:endParaRPr lang="en-US" sz="1200" b="0" strike="noStrike" spc="-1">
              <a:latin typeface="Aria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 name="PlaceHolder 1"/>
          <p:cNvSpPr>
            <a:spLocks noGrp="1" noRot="1" noChangeAspect="1"/>
          </p:cNvSpPr>
          <p:nvPr>
            <p:ph type="sldImg"/>
          </p:nvPr>
        </p:nvSpPr>
        <p:spPr>
          <a:xfrm>
            <a:off x="382680" y="695160"/>
            <a:ext cx="6092640" cy="3427200"/>
          </a:xfrm>
          <a:prstGeom prst="rect">
            <a:avLst/>
          </a:prstGeom>
        </p:spPr>
      </p:sp>
      <p:sp>
        <p:nvSpPr>
          <p:cNvPr id="115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Approval information from the previous step should be tracked or registered so that anyone releasing the software can understand and comply with the relevant license obligations. </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8F26E7F-121C-4760-B3BE-71BFDD4895B6}" type="slidenum">
              <a:rPr lang="en-US" sz="1200" b="0" strike="noStrike" spc="-1">
                <a:solidFill>
                  <a:srgbClr val="000000"/>
                </a:solidFill>
                <a:latin typeface="Roboto"/>
                <a:ea typeface="Roboto"/>
              </a:rPr>
              <a:t>62</a:t>
            </a:fld>
            <a:endParaRPr lang="en-US" sz="1200" b="0" strike="noStrike" spc="-1">
              <a:latin typeface="Aria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8" name="PlaceHolder 1"/>
          <p:cNvSpPr>
            <a:spLocks noGrp="1" noRot="1" noChangeAspect="1"/>
          </p:cNvSpPr>
          <p:nvPr>
            <p:ph type="sldImg"/>
          </p:nvPr>
        </p:nvSpPr>
        <p:spPr>
          <a:xfrm>
            <a:off x="382680" y="695160"/>
            <a:ext cx="6092640" cy="3427200"/>
          </a:xfrm>
          <a:prstGeom prst="rect">
            <a:avLst/>
          </a:prstGeom>
        </p:spPr>
      </p:sp>
      <p:sp>
        <p:nvSpPr>
          <p:cNvPr id="115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endParaRPr lang="en-US" sz="1200" b="0" strike="noStrike" spc="-1">
              <a:latin typeface="Arial"/>
            </a:endParaRPr>
          </a:p>
          <a:p>
            <a:pPr marL="216000" indent="-216000">
              <a:lnSpc>
                <a:spcPct val="100000"/>
              </a:lnSpc>
            </a:pPr>
            <a:r>
              <a:t/>
            </a:r>
            <a:br/>
            <a:endParaRPr lang="en-US" sz="1200" b="0" strike="noStrike" spc="-1">
              <a:latin typeface="Arial"/>
            </a:endParaRPr>
          </a:p>
          <a:p>
            <a:pPr marL="216000" indent="-216000">
              <a:lnSpc>
                <a:spcPct val="100000"/>
              </a:lnSpc>
            </a:pPr>
            <a:r>
              <a:t/>
            </a:r>
            <a:br/>
            <a:endParaRPr lang="en-US" sz="1200" b="0" strike="noStrike" spc="-1">
              <a:latin typeface="Arial"/>
            </a:endParaRPr>
          </a:p>
        </p:txBody>
      </p:sp>
      <p:sp>
        <p:nvSpPr>
          <p:cNvPr id="116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7556821-52B2-4720-A4CB-C8BDE43E19A1}" type="slidenum">
              <a:rPr lang="en-US" sz="1200" b="0" strike="noStrike" spc="-1">
                <a:solidFill>
                  <a:srgbClr val="000000"/>
                </a:solidFill>
                <a:latin typeface="Roboto"/>
                <a:ea typeface="Roboto"/>
              </a:rPr>
              <a:t>63</a:t>
            </a:fld>
            <a:endParaRPr lang="en-US" sz="1200" b="0" strike="noStrike" spc="-1">
              <a:latin typeface="Arial"/>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1" name="PlaceHolder 1"/>
          <p:cNvSpPr>
            <a:spLocks noGrp="1" noRot="1" noChangeAspect="1"/>
          </p:cNvSpPr>
          <p:nvPr>
            <p:ph type="sldImg"/>
          </p:nvPr>
        </p:nvSpPr>
        <p:spPr>
          <a:xfrm>
            <a:off x="382680" y="695160"/>
            <a:ext cx="6092640" cy="3427200"/>
          </a:xfrm>
          <a:prstGeom prst="rect">
            <a:avLst/>
          </a:prstGeom>
        </p:spPr>
      </p:sp>
      <p:sp>
        <p:nvSpPr>
          <p:cNvPr id="116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6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B6300CA-BFE9-407D-9A91-99F503653732}" type="slidenum">
              <a:rPr lang="en-US" sz="1200" b="0" strike="noStrike" spc="-1">
                <a:solidFill>
                  <a:srgbClr val="000000"/>
                </a:solidFill>
                <a:latin typeface="Roboto"/>
                <a:ea typeface="Roboto"/>
              </a:rPr>
              <a:t>64</a:t>
            </a:fld>
            <a:endParaRPr lang="en-US" sz="1200" b="0" strike="noStrike" spc="-1">
              <a:latin typeface="Arial"/>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4" name="PlaceHolder 1"/>
          <p:cNvSpPr>
            <a:spLocks noGrp="1" noRot="1" noChangeAspect="1"/>
          </p:cNvSpPr>
          <p:nvPr>
            <p:ph type="sldImg"/>
          </p:nvPr>
        </p:nvSpPr>
        <p:spPr>
          <a:xfrm>
            <a:off x="382680" y="695160"/>
            <a:ext cx="6092640" cy="3427200"/>
          </a:xfrm>
          <a:prstGeom prst="rect">
            <a:avLst/>
          </a:prstGeom>
        </p:spPr>
      </p:sp>
      <p:sp>
        <p:nvSpPr>
          <p:cNvPr id="116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endParaRPr lang="en-US" sz="1200" b="0" strike="noStrike" spc="-1">
              <a:latin typeface="Arial"/>
            </a:endParaRPr>
          </a:p>
          <a:p>
            <a:pPr marL="216000" indent="-216000">
              <a:lnSpc>
                <a:spcPct val="100000"/>
              </a:lnSpc>
            </a:pPr>
            <a:r>
              <a:t/>
            </a:r>
            <a:br/>
            <a:endParaRPr lang="en-US" sz="1200" b="0" strike="noStrike" spc="-1">
              <a:latin typeface="Arial"/>
            </a:endParaRPr>
          </a:p>
        </p:txBody>
      </p:sp>
      <p:sp>
        <p:nvSpPr>
          <p:cNvPr id="116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A84CE57-2799-4A95-8432-CB09208881E1}" type="slidenum">
              <a:rPr lang="en-US" sz="1200" b="0" strike="noStrike" spc="-1">
                <a:solidFill>
                  <a:srgbClr val="000000"/>
                </a:solidFill>
                <a:latin typeface="Roboto"/>
                <a:ea typeface="Roboto"/>
              </a:rPr>
              <a:t>65</a:t>
            </a:fld>
            <a:endParaRPr lang="en-US" sz="1200" b="0" strike="noStrike" spc="-1">
              <a:latin typeface="Arial"/>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 name="PlaceHolder 1"/>
          <p:cNvSpPr>
            <a:spLocks noGrp="1" noRot="1" noChangeAspect="1"/>
          </p:cNvSpPr>
          <p:nvPr>
            <p:ph type="sldImg"/>
          </p:nvPr>
        </p:nvSpPr>
        <p:spPr>
          <a:xfrm>
            <a:off x="382680" y="695160"/>
            <a:ext cx="6092640" cy="3427200"/>
          </a:xfrm>
          <a:prstGeom prst="rect">
            <a:avLst/>
          </a:prstGeom>
        </p:spPr>
      </p:sp>
      <p:sp>
        <p:nvSpPr>
          <p:cNvPr id="116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In this step, the company verifies that its distribution complies with its FOSS license obligations. This step could be a function of an entity providing oversight for the overall FOSS review process.</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6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5678D38-C7DB-4E23-9A43-E7858A5691B6}" type="slidenum">
              <a:rPr lang="en-US" sz="1200" b="0" strike="noStrike" spc="-1">
                <a:solidFill>
                  <a:srgbClr val="000000"/>
                </a:solidFill>
                <a:latin typeface="Roboto"/>
                <a:ea typeface="Roboto"/>
              </a:rPr>
              <a:t>66</a:t>
            </a:fld>
            <a:endParaRPr lang="en-US" sz="1200" b="0" strike="noStrike" spc="-1">
              <a:latin typeface="Arial"/>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 name="PlaceHolder 1"/>
          <p:cNvSpPr>
            <a:spLocks noGrp="1" noRot="1" noChangeAspect="1"/>
          </p:cNvSpPr>
          <p:nvPr>
            <p:ph type="sldImg"/>
          </p:nvPr>
        </p:nvSpPr>
        <p:spPr>
          <a:xfrm>
            <a:off x="380880" y="694800"/>
            <a:ext cx="6095160" cy="3428280"/>
          </a:xfrm>
          <a:prstGeom prst="rect">
            <a:avLst/>
          </a:prstGeom>
        </p:spPr>
      </p:sp>
      <p:sp>
        <p:nvSpPr>
          <p:cNvPr id="1171"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Times New Roman"/>
                <a:ea typeface="Times New Roman"/>
              </a:rPr>
              <a:t>For our example process, the steps include:</a:t>
            </a:r>
            <a:endParaRPr lang="en-US" sz="1200" b="0" strike="noStrike" spc="-1">
              <a:latin typeface="Arial"/>
            </a:endParaRPr>
          </a:p>
          <a:p>
            <a:pPr marL="226440" indent="-225720">
              <a:lnSpc>
                <a:spcPct val="100000"/>
              </a:lnSpc>
              <a:buClr>
                <a:srgbClr val="000000"/>
              </a:buClr>
              <a:buFont typeface="Arial"/>
              <a:buChar char="•"/>
            </a:pPr>
            <a:r>
              <a:rPr lang="en-US" sz="1200" b="0" strike="noStrike" spc="-1">
                <a:solidFill>
                  <a:srgbClr val="000000"/>
                </a:solidFill>
                <a:latin typeface="Times New Roman"/>
                <a:ea typeface="Times New Roman"/>
              </a:rPr>
              <a:t>Identification - Identify and track FOSS usage. This may take place through engineer requests, third party disclosures, or code scanning.</a:t>
            </a:r>
            <a:endParaRPr lang="en-US" sz="1200" b="0" strike="noStrike" spc="-1">
              <a:latin typeface="Arial"/>
            </a:endParaRPr>
          </a:p>
          <a:p>
            <a:pPr marL="226440" indent="-225720">
              <a:lnSpc>
                <a:spcPct val="100000"/>
              </a:lnSpc>
              <a:buClr>
                <a:srgbClr val="000000"/>
              </a:buClr>
              <a:buFont typeface="Arial"/>
              <a:buChar char="•"/>
            </a:pPr>
            <a:r>
              <a:rPr lang="en-US" sz="1200" b="0" strike="noStrike" spc="-1">
                <a:solidFill>
                  <a:srgbClr val="000000"/>
                </a:solidFill>
                <a:latin typeface="Times New Roman"/>
                <a:ea typeface="Times New Roman"/>
              </a:rPr>
              <a:t>Auditing source code - Review identified FOSS components for license and origin information.</a:t>
            </a:r>
            <a:endParaRPr lang="en-US" sz="1200" b="0" strike="noStrike" spc="-1">
              <a:latin typeface="Arial"/>
            </a:endParaRPr>
          </a:p>
          <a:p>
            <a:pPr marL="226440" indent="-225720">
              <a:lnSpc>
                <a:spcPct val="100000"/>
              </a:lnSpc>
              <a:buClr>
                <a:srgbClr val="000000"/>
              </a:buClr>
              <a:buFont typeface="Arial"/>
              <a:buChar char="•"/>
            </a:pPr>
            <a:r>
              <a:rPr lang="en-US" sz="1200" b="0" strike="noStrike" spc="-1">
                <a:solidFill>
                  <a:srgbClr val="000000"/>
                </a:solidFill>
                <a:latin typeface="Times New Roman"/>
                <a:ea typeface="Times New Roman"/>
              </a:rPr>
              <a:t>Resolving issues - Remove FOSS usage that is incompatible with FOSS policies.</a:t>
            </a:r>
            <a:endParaRPr lang="en-US" sz="1200" b="0" strike="noStrike" spc="-1">
              <a:latin typeface="Arial"/>
            </a:endParaRPr>
          </a:p>
          <a:p>
            <a:pPr marL="226440" indent="-225720">
              <a:lnSpc>
                <a:spcPct val="100000"/>
              </a:lnSpc>
              <a:buClr>
                <a:srgbClr val="000000"/>
              </a:buClr>
              <a:buFont typeface="Arial"/>
              <a:buChar char="•"/>
            </a:pPr>
            <a:r>
              <a:rPr lang="en-US" sz="1200" b="0" strike="noStrike" spc="-1">
                <a:solidFill>
                  <a:srgbClr val="000000"/>
                </a:solidFill>
                <a:latin typeface="Times New Roman"/>
                <a:ea typeface="Times New Roman"/>
              </a:rPr>
              <a:t>Performing reviews - Assess and determine obligations for FOSS usage.</a:t>
            </a:r>
            <a:endParaRPr lang="en-US" sz="1200" b="0" strike="noStrike" spc="-1">
              <a:latin typeface="Arial"/>
            </a:endParaRPr>
          </a:p>
          <a:p>
            <a:pPr marL="226440" indent="-225720">
              <a:lnSpc>
                <a:spcPct val="100000"/>
              </a:lnSpc>
              <a:buClr>
                <a:srgbClr val="000000"/>
              </a:buClr>
              <a:buFont typeface="Arial"/>
              <a:buChar char="•"/>
            </a:pPr>
            <a:r>
              <a:rPr lang="en-US" sz="1200" b="0" strike="noStrike" spc="-1">
                <a:solidFill>
                  <a:srgbClr val="000000"/>
                </a:solidFill>
                <a:latin typeface="Times New Roman"/>
                <a:ea typeface="Times New Roman"/>
              </a:rPr>
              <a:t>Approvals - Communicate approval conditions and license obligations.</a:t>
            </a:r>
            <a:endParaRPr lang="en-US" sz="1200" b="0" strike="noStrike" spc="-1">
              <a:latin typeface="Arial"/>
            </a:endParaRPr>
          </a:p>
          <a:p>
            <a:pPr marL="226440" indent="-225720">
              <a:lnSpc>
                <a:spcPct val="100000"/>
              </a:lnSpc>
              <a:buClr>
                <a:srgbClr val="000000"/>
              </a:buClr>
              <a:buFont typeface="Arial"/>
              <a:buChar char="•"/>
            </a:pPr>
            <a:r>
              <a:rPr lang="en-US" sz="1200" b="0" strike="noStrike" spc="-1">
                <a:solidFill>
                  <a:srgbClr val="000000"/>
                </a:solidFill>
                <a:latin typeface="Times New Roman"/>
                <a:ea typeface="Times New Roman"/>
              </a:rPr>
              <a:t>Registration/approval tracking – Track approval conditions and license obligations for later compliance steps.</a:t>
            </a:r>
            <a:endParaRPr lang="en-US" sz="1200" b="0" strike="noStrike" spc="-1">
              <a:latin typeface="Arial"/>
            </a:endParaRPr>
          </a:p>
          <a:p>
            <a:pPr marL="226440" indent="-225720">
              <a:lnSpc>
                <a:spcPct val="100000"/>
              </a:lnSpc>
              <a:buClr>
                <a:srgbClr val="000000"/>
              </a:buClr>
              <a:buFont typeface="Arial"/>
              <a:buChar char="•"/>
            </a:pPr>
            <a:r>
              <a:rPr lang="en-US" sz="1200" b="0" strike="noStrike" spc="-1">
                <a:solidFill>
                  <a:srgbClr val="000000"/>
                </a:solidFill>
                <a:latin typeface="Times New Roman"/>
                <a:ea typeface="Times New Roman"/>
              </a:rPr>
              <a:t>Notices - Prepare notices as required by FOSS licenses.</a:t>
            </a:r>
            <a:endParaRPr lang="en-US" sz="1200" b="0" strike="noStrike" spc="-1">
              <a:latin typeface="Arial"/>
            </a:endParaRPr>
          </a:p>
          <a:p>
            <a:pPr marL="226440" indent="-225720">
              <a:lnSpc>
                <a:spcPct val="100000"/>
              </a:lnSpc>
              <a:buClr>
                <a:srgbClr val="000000"/>
              </a:buClr>
              <a:buFont typeface="Arial"/>
              <a:buChar char="•"/>
            </a:pPr>
            <a:r>
              <a:rPr lang="en-US" sz="1200" b="0" strike="noStrike" spc="-1">
                <a:solidFill>
                  <a:srgbClr val="000000"/>
                </a:solidFill>
                <a:latin typeface="Times New Roman"/>
                <a:ea typeface="Times New Roman"/>
              </a:rPr>
              <a:t>Pre-distribution verifications – Review distributions for compliance before release. </a:t>
            </a:r>
            <a:endParaRPr lang="en-US" sz="1200" b="0" strike="noStrike" spc="-1">
              <a:latin typeface="Arial"/>
            </a:endParaRPr>
          </a:p>
          <a:p>
            <a:pPr marL="226440" indent="-225720">
              <a:lnSpc>
                <a:spcPct val="100000"/>
              </a:lnSpc>
              <a:buClr>
                <a:srgbClr val="000000"/>
              </a:buClr>
              <a:buFont typeface="Arial"/>
              <a:buChar char="•"/>
            </a:pPr>
            <a:r>
              <a:rPr lang="en-US" sz="1200" b="0" strike="noStrike" spc="-1">
                <a:solidFill>
                  <a:srgbClr val="000000"/>
                </a:solidFill>
                <a:latin typeface="Times New Roman"/>
                <a:ea typeface="Times New Roman"/>
              </a:rPr>
              <a:t>Accompanying Source Code Distribution – Make source code available as needed.</a:t>
            </a:r>
            <a:endParaRPr lang="en-US" sz="1200" b="0" strike="noStrike" spc="-1">
              <a:latin typeface="Arial"/>
            </a:endParaRPr>
          </a:p>
          <a:p>
            <a:pPr marL="226440" indent="-225720">
              <a:lnSpc>
                <a:spcPct val="100000"/>
              </a:lnSpc>
              <a:buClr>
                <a:srgbClr val="000000"/>
              </a:buClr>
              <a:buFont typeface="Arial"/>
              <a:buChar char="•"/>
            </a:pPr>
            <a:r>
              <a:rPr lang="en-US" sz="1200" b="0" strike="noStrike" spc="-1">
                <a:solidFill>
                  <a:srgbClr val="000000"/>
                </a:solidFill>
                <a:latin typeface="Times New Roman"/>
                <a:ea typeface="Times New Roman"/>
              </a:rPr>
              <a:t>Verification – Provide oversight for compliance process.</a:t>
            </a:r>
            <a:endParaRPr lang="en-US" sz="1200" b="0" strike="noStrike" spc="-1">
              <a:latin typeface="Arial"/>
            </a:endParaRPr>
          </a:p>
          <a:p>
            <a:pPr>
              <a:lnSpc>
                <a:spcPct val="100000"/>
              </a:lnSpc>
            </a:pPr>
            <a:endParaRPr lang="en-US" sz="1200" b="0" strike="noStrike" spc="-1">
              <a:latin typeface="Arial"/>
            </a:endParaRPr>
          </a:p>
          <a:p>
            <a:pPr>
              <a:lnSpc>
                <a:spcPct val="100000"/>
              </a:lnSpc>
            </a:pPr>
            <a:r>
              <a:rPr lang="en-US" sz="1200" b="0" strike="noStrike" spc="-1">
                <a:solidFill>
                  <a:srgbClr val="000000"/>
                </a:solidFill>
                <a:latin typeface="Times New Roman"/>
                <a:ea typeface="Times New Roman"/>
              </a:rPr>
              <a:t>Architecture reviews examine the relationships between FOSS components and company software. For example, how are FOSS and company components linked together?</a:t>
            </a:r>
            <a:endParaRPr lang="en-US" sz="1200" b="0" strike="noStrike" spc="-1">
              <a:latin typeface="Arial"/>
            </a:endParaRPr>
          </a:p>
          <a:p>
            <a:pPr>
              <a:lnSpc>
                <a:spcPct val="100000"/>
              </a:lnSpc>
            </a:pPr>
            <a:endParaRPr lang="en-US" sz="1200" b="0" strike="noStrike" spc="-1">
              <a:latin typeface="Arial"/>
            </a:endParaRPr>
          </a:p>
          <a:p>
            <a:pPr>
              <a:lnSpc>
                <a:spcPct val="100000"/>
              </a:lnSpc>
            </a:pPr>
            <a:endParaRPr lang="en-US" sz="1200" b="0" strike="noStrike" spc="-1">
              <a:latin typeface="Arial"/>
            </a:endParaRPr>
          </a:p>
        </p:txBody>
      </p:sp>
      <p:sp>
        <p:nvSpPr>
          <p:cNvPr id="117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E6EF056-4182-4C80-9659-9A4FE0C066E1}" type="slidenum">
              <a:rPr lang="en-US" sz="1200" b="0" strike="noStrike" spc="-1">
                <a:solidFill>
                  <a:srgbClr val="000000"/>
                </a:solidFill>
                <a:latin typeface="Roboto"/>
                <a:ea typeface="Roboto"/>
              </a:rPr>
              <a:t>67</a:t>
            </a:fld>
            <a:endParaRPr lang="en-US" sz="1200" b="0" strike="noStrike" spc="-1">
              <a:latin typeface="Arial"/>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 name="PlaceHolder 1"/>
          <p:cNvSpPr>
            <a:spLocks noGrp="1" noRot="1" noChangeAspect="1"/>
          </p:cNvSpPr>
          <p:nvPr>
            <p:ph type="sldImg"/>
          </p:nvPr>
        </p:nvSpPr>
        <p:spPr>
          <a:xfrm>
            <a:off x="685800" y="1143000"/>
            <a:ext cx="5485680" cy="3085200"/>
          </a:xfrm>
          <a:prstGeom prst="rect">
            <a:avLst/>
          </a:prstGeom>
        </p:spPr>
      </p:sp>
      <p:sp>
        <p:nvSpPr>
          <p:cNvPr id="117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chapter describes some common pitfalls in FOSS compliance processes, and discusses approaches to avoiding these pitfalls</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7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C44FEA0-5A0B-46C6-8EF5-EEBDAAE5DB57}" type="slidenum">
              <a:rPr lang="en-US" sz="1200" b="0" strike="noStrike" spc="-1">
                <a:solidFill>
                  <a:srgbClr val="000000"/>
                </a:solidFill>
                <a:latin typeface="Roboto"/>
                <a:ea typeface="Roboto"/>
              </a:rPr>
              <a:t>68</a:t>
            </a:fld>
            <a:endParaRPr lang="en-US" sz="1200" b="0" strike="noStrike" spc="-1">
              <a:latin typeface="Arial"/>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6" name="PlaceHolder 1"/>
          <p:cNvSpPr>
            <a:spLocks noGrp="1" noRot="1" noChangeAspect="1"/>
          </p:cNvSpPr>
          <p:nvPr>
            <p:ph type="sldImg"/>
          </p:nvPr>
        </p:nvSpPr>
        <p:spPr>
          <a:xfrm>
            <a:off x="380880" y="694800"/>
            <a:ext cx="6095160" cy="3428280"/>
          </a:xfrm>
          <a:prstGeom prst="rect">
            <a:avLst/>
          </a:prstGeom>
        </p:spPr>
      </p:sp>
      <p:sp>
        <p:nvSpPr>
          <p:cNvPr id="1177"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Times New Roman"/>
                <a:ea typeface="Times New Roman"/>
              </a:rPr>
              <a:t>In this chapter, we will describe some common pitfalls to avoid in the FOSS compliance process.</a:t>
            </a:r>
            <a:endParaRPr lang="en-US" sz="1200" b="0" strike="noStrike" spc="-1">
              <a:latin typeface="Arial"/>
            </a:endParaRPr>
          </a:p>
          <a:p>
            <a:pPr marL="226440" indent="-225720">
              <a:lnSpc>
                <a:spcPct val="100000"/>
              </a:lnSpc>
            </a:pPr>
            <a:endParaRPr lang="en-US" sz="1200" b="0" strike="noStrike" spc="-1">
              <a:latin typeface="Arial"/>
            </a:endParaRPr>
          </a:p>
        </p:txBody>
      </p:sp>
      <p:sp>
        <p:nvSpPr>
          <p:cNvPr id="117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D9CDE7E-376B-4CF1-A87C-1F17C1B992B1}" type="slidenum">
              <a:rPr lang="en-US" sz="1200" b="0" strike="noStrike" spc="-1">
                <a:solidFill>
                  <a:srgbClr val="000000"/>
                </a:solidFill>
                <a:latin typeface="Roboto"/>
                <a:ea typeface="Roboto"/>
              </a:rPr>
              <a:t>69</a:t>
            </a:fld>
            <a:endParaRPr lang="en-US" sz="1200" b="0" strike="noStrike" spc="-1">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0" name="PlaceHolder 1"/>
          <p:cNvSpPr>
            <a:spLocks noGrp="1" noRot="1" noChangeAspect="1"/>
          </p:cNvSpPr>
          <p:nvPr>
            <p:ph type="sldImg"/>
          </p:nvPr>
        </p:nvSpPr>
        <p:spPr>
          <a:xfrm>
            <a:off x="380880" y="694800"/>
            <a:ext cx="6095160" cy="3428280"/>
          </a:xfrm>
          <a:prstGeom prst="rect">
            <a:avLst/>
          </a:prstGeom>
        </p:spPr>
      </p:sp>
      <p:sp>
        <p:nvSpPr>
          <p:cNvPr id="99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the “big picture” of copyright in software.</a:t>
            </a:r>
            <a:endParaRPr lang="en-US" sz="1200" b="0" strike="noStrike" spc="-1">
              <a:latin typeface="Arial"/>
            </a:endParaRPr>
          </a:p>
        </p:txBody>
      </p:sp>
      <p:sp>
        <p:nvSpPr>
          <p:cNvPr id="99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AF7B1A2-3FEC-4EEC-A0D3-5E7033D95B9E}" type="slidenum">
              <a:rPr lang="en-US" sz="1200" b="0" strike="noStrike" spc="-1">
                <a:solidFill>
                  <a:srgbClr val="000000"/>
                </a:solidFill>
                <a:latin typeface="Roboto"/>
                <a:ea typeface="Roboto"/>
              </a:rPr>
              <a:t>7</a:t>
            </a:fld>
            <a:endParaRPr lang="en-US" sz="1200" b="0" strike="noStrike" spc="-1">
              <a:latin typeface="Arial"/>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9" name="PlaceHolder 1"/>
          <p:cNvSpPr>
            <a:spLocks noGrp="1" noRot="1" noChangeAspect="1"/>
          </p:cNvSpPr>
          <p:nvPr>
            <p:ph type="sldImg"/>
          </p:nvPr>
        </p:nvSpPr>
        <p:spPr>
          <a:xfrm>
            <a:off x="380880" y="694800"/>
            <a:ext cx="6095160" cy="3428280"/>
          </a:xfrm>
          <a:prstGeom prst="rect">
            <a:avLst/>
          </a:prstGeom>
        </p:spPr>
      </p:sp>
      <p:sp>
        <p:nvSpPr>
          <p:cNvPr id="1180"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Times New Roman"/>
                <a:ea typeface="Times New Roman"/>
              </a:rPr>
              <a:t>The first pitfall described in this slide arises where copyleft-style licensed FOSS is inadvertently mixed with proprietary code. </a:t>
            </a:r>
            <a:endParaRPr lang="en-US" sz="1200" b="0" strike="noStrike" spc="-1">
              <a:latin typeface="Arial"/>
            </a:endParaRPr>
          </a:p>
          <a:p>
            <a:pPr marL="226440" indent="-225720">
              <a:lnSpc>
                <a:spcPct val="100000"/>
              </a:lnSpc>
            </a:pPr>
            <a:endParaRPr lang="en-US" sz="1200" b="0" strike="noStrike" spc="-1">
              <a:latin typeface="Arial"/>
            </a:endParaRPr>
          </a:p>
          <a:p>
            <a:pPr marL="226440" indent="-225720">
              <a:lnSpc>
                <a:spcPct val="100000"/>
              </a:lnSpc>
            </a:pPr>
            <a:r>
              <a:rPr lang="en-US" sz="1200" b="0" strike="noStrike" spc="-1">
                <a:solidFill>
                  <a:srgbClr val="000000"/>
                </a:solidFill>
                <a:latin typeface="Times New Roman"/>
                <a:ea typeface="Times New Roman"/>
              </a:rPr>
              <a:t>This may be discovered through auditing source code for license notices or using code scanning tools.</a:t>
            </a:r>
            <a:endParaRPr lang="en-US" sz="1200" b="0" strike="noStrike" spc="-1">
              <a:latin typeface="Arial"/>
            </a:endParaRPr>
          </a:p>
          <a:p>
            <a:pPr marL="226440" indent="-225720">
              <a:lnSpc>
                <a:spcPct val="100000"/>
              </a:lnSpc>
            </a:pPr>
            <a:endParaRPr lang="en-US" sz="1200" b="0" strike="noStrike" spc="-1">
              <a:latin typeface="Arial"/>
            </a:endParaRPr>
          </a:p>
          <a:p>
            <a:pPr marL="226440" indent="-225720">
              <a:lnSpc>
                <a:spcPct val="100000"/>
              </a:lnSpc>
            </a:pPr>
            <a:r>
              <a:rPr lang="en-US" sz="1200" b="0" strike="noStrike" spc="-1">
                <a:solidFill>
                  <a:srgbClr val="000000"/>
                </a:solidFill>
                <a:latin typeface="Times New Roman"/>
                <a:ea typeface="Times New Roman"/>
              </a:rPr>
              <a:t>Preventative measures include training of engineering staff, and building regular audits or scans into the development process.</a:t>
            </a:r>
            <a:endParaRPr lang="en-US" sz="1200" b="0" strike="noStrike" spc="-1">
              <a:latin typeface="Arial"/>
            </a:endParaRPr>
          </a:p>
          <a:p>
            <a:pPr marL="226440" indent="-225720">
              <a:lnSpc>
                <a:spcPct val="100000"/>
              </a:lnSpc>
            </a:pPr>
            <a:endParaRPr lang="en-US" sz="1200" b="0" strike="noStrike" spc="-1">
              <a:latin typeface="Arial"/>
            </a:endParaRPr>
          </a:p>
        </p:txBody>
      </p:sp>
      <p:sp>
        <p:nvSpPr>
          <p:cNvPr id="118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CD5DF6B-7937-4A89-AFAD-825FB86C557E}" type="slidenum">
              <a:rPr lang="en-US" sz="1200" b="0" strike="noStrike" spc="-1">
                <a:solidFill>
                  <a:srgbClr val="000000"/>
                </a:solidFill>
                <a:latin typeface="Roboto"/>
                <a:ea typeface="Roboto"/>
              </a:rPr>
              <a:t>70</a:t>
            </a:fld>
            <a:endParaRPr lang="en-US" sz="1200" b="0" strike="noStrike" spc="-1">
              <a:latin typeface="Arial"/>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 name="PlaceHolder 1"/>
          <p:cNvSpPr>
            <a:spLocks noGrp="1" noRot="1" noChangeAspect="1"/>
          </p:cNvSpPr>
          <p:nvPr>
            <p:ph type="sldImg"/>
          </p:nvPr>
        </p:nvSpPr>
        <p:spPr>
          <a:xfrm>
            <a:off x="380880" y="694800"/>
            <a:ext cx="6095160" cy="3428280"/>
          </a:xfrm>
          <a:prstGeom prst="rect">
            <a:avLst/>
          </a:prstGeom>
        </p:spPr>
      </p:sp>
      <p:sp>
        <p:nvSpPr>
          <p:cNvPr id="118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The first pitfall in this slide arises where copyleft-style licensed FOSS is inadvertently linked to proprietary code.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This type of failure may be detected using dependency tracking tools or reviews of architecture.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Preventative measures include training of engineering staff, and building architectural reviews into the development process.</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The second pitfall arises where proprietary code is included in copyleft-style licensed FOSS. For example, an engineering team making modifications to a FOSS component may include proprietary code in the modifications.</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This type of failure may be discovered through auditing source code introduced into the FOSS component.</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Preventative measures include training of engineering staff and building regular audits into the development process.</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8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5662117-B47E-41B9-8A83-4BFF9500DB24}" type="slidenum">
              <a:rPr lang="en-US" sz="1200" b="0" strike="noStrike" spc="-1">
                <a:solidFill>
                  <a:srgbClr val="000000"/>
                </a:solidFill>
                <a:latin typeface="Roboto"/>
                <a:ea typeface="Roboto"/>
              </a:rPr>
              <a:t>71</a:t>
            </a:fld>
            <a:endParaRPr lang="en-US" sz="1200" b="0" strike="noStrike" spc="-1">
              <a:latin typeface="Arial"/>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 name="PlaceHolder 1"/>
          <p:cNvSpPr>
            <a:spLocks noGrp="1" noRot="1" noChangeAspect="1"/>
          </p:cNvSpPr>
          <p:nvPr>
            <p:ph type="sldImg"/>
          </p:nvPr>
        </p:nvSpPr>
        <p:spPr>
          <a:xfrm>
            <a:off x="382680" y="695160"/>
            <a:ext cx="6092640" cy="3427200"/>
          </a:xfrm>
          <a:prstGeom prst="rect">
            <a:avLst/>
          </a:prstGeom>
        </p:spPr>
      </p:sp>
      <p:sp>
        <p:nvSpPr>
          <p:cNvPr id="118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The first pitfall in this slide arises where a company has an obligation to provide accompanying source code, but fails to do so.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The second pitfall arises where a company provides accompanying source code, but fails to provide the correct version that matches the distributed binary version.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The third pitfall arises where a company modifies a FOSS component, but fails to publish the modified version of the source code. The company instead publishes the source code for the original version of the FOSS component.</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8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BD7F4FE-4C08-4846-A98B-67315454AB46}" type="slidenum">
              <a:rPr lang="en-US" sz="1200" b="0" strike="noStrike" spc="-1">
                <a:solidFill>
                  <a:srgbClr val="000000"/>
                </a:solidFill>
                <a:latin typeface="Roboto"/>
                <a:ea typeface="Roboto"/>
              </a:rPr>
              <a:t>72</a:t>
            </a:fld>
            <a:endParaRPr lang="en-US" sz="1200" b="0" strike="noStrike" spc="-1">
              <a:latin typeface="Arial"/>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8" name="PlaceHolder 1"/>
          <p:cNvSpPr>
            <a:spLocks noGrp="1" noRot="1" noChangeAspect="1"/>
          </p:cNvSpPr>
          <p:nvPr>
            <p:ph type="sldImg"/>
          </p:nvPr>
        </p:nvSpPr>
        <p:spPr>
          <a:xfrm>
            <a:off x="380880" y="694800"/>
            <a:ext cx="6095160" cy="3428280"/>
          </a:xfrm>
          <a:prstGeom prst="rect">
            <a:avLst/>
          </a:prstGeom>
        </p:spPr>
      </p:sp>
      <p:sp>
        <p:nvSpPr>
          <p:cNvPr id="118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The pitfall in this slide arises where a company modifies a FOSS component, then fails to mark its modifications when required by the FOSS license. This pitfall may be prevented through implementing processes for marking code or within verification steps.</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9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1C5F0A8-95E3-4296-9224-36AF8AC709BE}" type="slidenum">
              <a:rPr lang="en-US" sz="1200" b="0" strike="noStrike" spc="-1">
                <a:solidFill>
                  <a:srgbClr val="000000"/>
                </a:solidFill>
                <a:latin typeface="Roboto"/>
                <a:ea typeface="Roboto"/>
              </a:rPr>
              <a:t>73</a:t>
            </a:fld>
            <a:endParaRPr lang="en-US" sz="1200" b="0" strike="noStrike" spc="-1">
              <a:latin typeface="Arial"/>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1" name="PlaceHolder 1"/>
          <p:cNvSpPr>
            <a:spLocks noGrp="1" noRot="1" noChangeAspect="1"/>
          </p:cNvSpPr>
          <p:nvPr>
            <p:ph type="sldImg"/>
          </p:nvPr>
        </p:nvSpPr>
        <p:spPr>
          <a:xfrm>
            <a:off x="380880" y="694800"/>
            <a:ext cx="6095160" cy="3428280"/>
          </a:xfrm>
          <a:prstGeom prst="rect">
            <a:avLst/>
          </a:prstGeom>
        </p:spPr>
      </p:sp>
      <p:sp>
        <p:nvSpPr>
          <p:cNvPr id="119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The pitfalls in this slide arise from a failure to integrate the FOSS compliance process with the engineering team. In these cases, the engineering team does not raise FOSS usage to the review process, or does not receive the training on how to handle FOSS usage.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Preventative measures include monitoring of engineering training, and also making the compliance process easily accessible to the engineering team.</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9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2499652-A60A-4687-BB6B-85BB49CC6301}" type="slidenum">
              <a:rPr lang="en-US" sz="1200" b="0" strike="noStrike" spc="-1">
                <a:solidFill>
                  <a:srgbClr val="000000"/>
                </a:solidFill>
                <a:latin typeface="Roboto"/>
                <a:ea typeface="Roboto"/>
              </a:rPr>
              <a:t>74</a:t>
            </a:fld>
            <a:endParaRPr lang="en-US" sz="1200" b="0" strike="noStrike" spc="-1">
              <a:latin typeface="Arial"/>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4" name="PlaceHolder 1"/>
          <p:cNvSpPr>
            <a:spLocks noGrp="1" noRot="1" noChangeAspect="1"/>
          </p:cNvSpPr>
          <p:nvPr>
            <p:ph type="sldImg"/>
          </p:nvPr>
        </p:nvSpPr>
        <p:spPr>
          <a:xfrm>
            <a:off x="380880" y="694800"/>
            <a:ext cx="6095160" cy="3428280"/>
          </a:xfrm>
          <a:prstGeom prst="rect">
            <a:avLst/>
          </a:prstGeom>
        </p:spPr>
      </p:sp>
      <p:sp>
        <p:nvSpPr>
          <p:cNvPr id="119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tasks.</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9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A515DC2-D764-4CB5-95B9-9254587ED9AD}" type="slidenum">
              <a:rPr lang="en-US" sz="1200" b="0" strike="noStrike" spc="-1">
                <a:solidFill>
                  <a:srgbClr val="000000"/>
                </a:solidFill>
                <a:latin typeface="Roboto"/>
                <a:ea typeface="Roboto"/>
              </a:rPr>
              <a:t>75</a:t>
            </a:fld>
            <a:endParaRPr lang="en-US" sz="1200" b="0" strike="noStrike" spc="-1">
              <a:latin typeface="Arial"/>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7" name="PlaceHolder 1"/>
          <p:cNvSpPr>
            <a:spLocks noGrp="1" noRot="1" noChangeAspect="1"/>
          </p:cNvSpPr>
          <p:nvPr>
            <p:ph type="sldImg"/>
          </p:nvPr>
        </p:nvSpPr>
        <p:spPr>
          <a:xfrm>
            <a:off x="380880" y="694800"/>
            <a:ext cx="6095160" cy="3428280"/>
          </a:xfrm>
          <a:prstGeom prst="rect">
            <a:avLst/>
          </a:prstGeom>
        </p:spPr>
      </p:sp>
      <p:sp>
        <p:nvSpPr>
          <p:cNvPr id="119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community.</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9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A5F3380-D794-45BB-A2C7-92427EFE7748}" type="slidenum">
              <a:rPr lang="en-US" sz="1200" b="0" strike="noStrike" spc="-1">
                <a:solidFill>
                  <a:srgbClr val="000000"/>
                </a:solidFill>
                <a:latin typeface="Roboto"/>
                <a:ea typeface="Roboto"/>
              </a:rPr>
              <a:t>76</a:t>
            </a:fld>
            <a:endParaRPr lang="en-US" sz="1200" b="0" strike="noStrike" spc="-1">
              <a:latin typeface="Arial"/>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0" name="PlaceHolder 1"/>
          <p:cNvSpPr>
            <a:spLocks noGrp="1" noRot="1" noChangeAspect="1"/>
          </p:cNvSpPr>
          <p:nvPr>
            <p:ph type="sldImg"/>
          </p:nvPr>
        </p:nvSpPr>
        <p:spPr>
          <a:xfrm>
            <a:off x="685800" y="1143000"/>
            <a:ext cx="5486040" cy="3085920"/>
          </a:xfrm>
          <a:prstGeom prst="rect">
            <a:avLst/>
          </a:prstGeom>
        </p:spPr>
      </p:sp>
      <p:sp>
        <p:nvSpPr>
          <p:cNvPr id="120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Your FOSS compliance process is a building block to establishing good working relationships within the FOSS community.</a:t>
            </a:r>
            <a:endParaRPr lang="en-US" sz="1200" b="0" strike="noStrike" spc="-1">
              <a:latin typeface="Arial"/>
            </a:endParaRPr>
          </a:p>
          <a:p>
            <a:pPr marL="216000" indent="-216000">
              <a:lnSpc>
                <a:spcPct val="100000"/>
              </a:lnSpc>
            </a:pPr>
            <a:r>
              <a:t/>
            </a:r>
            <a:br/>
            <a:endParaRPr lang="en-US" sz="1200" b="0" strike="noStrike" spc="-1">
              <a:latin typeface="Arial"/>
            </a:endParaRPr>
          </a:p>
        </p:txBody>
      </p:sp>
      <p:sp>
        <p:nvSpPr>
          <p:cNvPr id="120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BA8E1C2-4816-4CC4-99CE-2D8AC372BE90}" type="slidenum">
              <a:rPr lang="en-US" sz="1200" b="0" strike="noStrike" spc="-1">
                <a:solidFill>
                  <a:srgbClr val="000000"/>
                </a:solidFill>
                <a:latin typeface="Roboto"/>
                <a:ea typeface="Roboto"/>
              </a:rPr>
              <a:t>77</a:t>
            </a:fld>
            <a:endParaRPr lang="en-US" sz="1200" b="0" strike="noStrike" spc="-1">
              <a:latin typeface="Arial"/>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3" name="PlaceHolder 1"/>
          <p:cNvSpPr>
            <a:spLocks noGrp="1" noRot="1" noChangeAspect="1"/>
          </p:cNvSpPr>
          <p:nvPr>
            <p:ph type="sldImg"/>
          </p:nvPr>
        </p:nvSpPr>
        <p:spPr>
          <a:xfrm>
            <a:off x="380880" y="694800"/>
            <a:ext cx="6095160" cy="3428280"/>
          </a:xfrm>
          <a:prstGeom prst="rect">
            <a:avLst/>
          </a:prstGeom>
        </p:spPr>
      </p:sp>
      <p:sp>
        <p:nvSpPr>
          <p:cNvPr id="120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Pitfalls can occur under the following categories: IP failure, license compliance failure, and compliance process failure.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An example of IP failure would be commingling of proprietary code and open source code, which may result in making proprietary software available to general public despite company's preference.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An example of license compliance failure would be a failure to mark an open source software after modification or to properly list the open source software components in the software or to make the complete and corresponding source code available.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An example of compliance process failure would be a failure in the process related to audit, review, or approving the open source software. Auditors "waived" all the red-flagged items in a report, or that the review and approval process takes too long.</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The benefits of prioritizing compliance are that you become more efficient in your use of FOSS, and that you build a better relationship with the open source community.</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The benefits of maintaining a good community relationship are that you can better assess how you can comply with the FOSS license requirements, and you have a better two-way communication with regard to contribution and use of the FOSS.</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endParaRPr lang="en-US" sz="1200" b="0" strike="noStrike" spc="-1">
              <a:latin typeface="Arial"/>
            </a:endParaRPr>
          </a:p>
        </p:txBody>
      </p:sp>
      <p:sp>
        <p:nvSpPr>
          <p:cNvPr id="120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874424A-F49E-43D5-873F-F2FD24A5AFB0}" type="slidenum">
              <a:rPr lang="en-US" sz="1200" b="0" strike="noStrike" spc="-1">
                <a:solidFill>
                  <a:srgbClr val="000000"/>
                </a:solidFill>
                <a:latin typeface="Roboto"/>
                <a:ea typeface="Roboto"/>
              </a:rPr>
              <a:t>78</a:t>
            </a:fld>
            <a:endParaRPr lang="en-US" sz="1200" b="0" strike="noStrike" spc="-1">
              <a:latin typeface="Arial"/>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6" name="PlaceHolder 1"/>
          <p:cNvSpPr>
            <a:spLocks noGrp="1" noRot="1" noChangeAspect="1"/>
          </p:cNvSpPr>
          <p:nvPr>
            <p:ph type="sldImg"/>
          </p:nvPr>
        </p:nvSpPr>
        <p:spPr>
          <a:xfrm>
            <a:off x="685800" y="1143000"/>
            <a:ext cx="5485680" cy="3085200"/>
          </a:xfrm>
          <a:prstGeom prst="rect">
            <a:avLst/>
          </a:prstGeom>
        </p:spPr>
      </p:sp>
      <p:sp>
        <p:nvSpPr>
          <p:cNvPr id="120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i="1" strike="noStrike" spc="-1">
                <a:solidFill>
                  <a:srgbClr val="000000"/>
                </a:solidFill>
                <a:latin typeface="Roboto"/>
                <a:ea typeface="Roboto"/>
              </a:rPr>
              <a:t>(Nathan) I think this chapter could be useful if we can work out a "developer cheat sheet" or something similar. As it is now,this content seems to be more fully reproduced in other chapters and we are not adding much.</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i="1" strike="noStrike" spc="-1">
                <a:solidFill>
                  <a:srgbClr val="000000"/>
                </a:solidFill>
                <a:latin typeface="Roboto"/>
                <a:ea typeface="Roboto"/>
              </a:rPr>
              <a:t>(shane) this chapter needs expansion, so this will be one of our key focuses in 2017</a:t>
            </a:r>
            <a:r>
              <a:t/>
            </a:r>
            <a:br/>
            <a:endParaRPr lang="en-US" sz="1200" b="0" strike="noStrike" spc="-1">
              <a:latin typeface="Arial"/>
            </a:endParaRPr>
          </a:p>
        </p:txBody>
      </p:sp>
      <p:sp>
        <p:nvSpPr>
          <p:cNvPr id="120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4532416-95B5-4CD7-8E11-AFD2EF870FA7}" type="slidenum">
              <a:rPr lang="en-US" sz="1200" b="0" strike="noStrike" spc="-1">
                <a:solidFill>
                  <a:srgbClr val="000000"/>
                </a:solidFill>
                <a:latin typeface="Roboto"/>
                <a:ea typeface="Roboto"/>
              </a:rPr>
              <a:t>79</a:t>
            </a:fld>
            <a:endParaRPr lang="en-US" sz="1200" b="0" strike="noStrike" spc="-1">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 name="PlaceHolder 1"/>
          <p:cNvSpPr>
            <a:spLocks noGrp="1" noRot="1" noChangeAspect="1"/>
          </p:cNvSpPr>
          <p:nvPr>
            <p:ph type="sldImg"/>
          </p:nvPr>
        </p:nvSpPr>
        <p:spPr>
          <a:xfrm>
            <a:off x="382680" y="695160"/>
            <a:ext cx="6092640" cy="3427200"/>
          </a:xfrm>
          <a:prstGeom prst="rect">
            <a:avLst/>
          </a:prstGeom>
        </p:spPr>
      </p:sp>
      <p:sp>
        <p:nvSpPr>
          <p:cNvPr id="99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clarifies the most important parts of copyright law to software.</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99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7A6E40F-4B02-4FE4-8668-737723D8867C}" type="slidenum">
              <a:rPr lang="en-US" sz="1200" b="0" strike="noStrike" spc="-1">
                <a:solidFill>
                  <a:srgbClr val="000000"/>
                </a:solidFill>
                <a:latin typeface="Roboto"/>
                <a:ea typeface="Roboto"/>
              </a:rPr>
              <a:t>8</a:t>
            </a:fld>
            <a:endParaRPr lang="en-US" sz="1200" b="0" strike="noStrike" spc="-1">
              <a:latin typeface="Arial"/>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9" name="PlaceHolder 1"/>
          <p:cNvSpPr>
            <a:spLocks noGrp="1" noRot="1" noChangeAspect="1"/>
          </p:cNvSpPr>
          <p:nvPr>
            <p:ph type="sldImg"/>
          </p:nvPr>
        </p:nvSpPr>
        <p:spPr>
          <a:xfrm>
            <a:off x="380880" y="694800"/>
            <a:ext cx="6095160" cy="3428280"/>
          </a:xfrm>
          <a:prstGeom prst="rect">
            <a:avLst/>
          </a:prstGeom>
        </p:spPr>
      </p:sp>
      <p:sp>
        <p:nvSpPr>
          <p:cNvPr id="1210"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Roboto"/>
                <a:ea typeface="Roboto"/>
              </a:rPr>
              <a:t>This slide outlines the key developer guidelines necessary for a high quality compliance approach.</a:t>
            </a:r>
            <a:endParaRPr lang="en-US" sz="1200" b="0" strike="noStrike" spc="-1">
              <a:latin typeface="Arial"/>
            </a:endParaRPr>
          </a:p>
        </p:txBody>
      </p:sp>
      <p:sp>
        <p:nvSpPr>
          <p:cNvPr id="121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113B5B3-B9FB-44E4-8703-432A7BFF7191}" type="slidenum">
              <a:rPr lang="en-US" sz="1200" b="0" strike="noStrike" spc="-1">
                <a:solidFill>
                  <a:srgbClr val="000000"/>
                </a:solidFill>
                <a:latin typeface="Roboto"/>
                <a:ea typeface="Roboto"/>
              </a:rPr>
              <a:t>80</a:t>
            </a:fld>
            <a:endParaRPr lang="en-US" sz="1200" b="0" strike="noStrike" spc="-1">
              <a:latin typeface="Arial"/>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2" name="PlaceHolder 1"/>
          <p:cNvSpPr>
            <a:spLocks noGrp="1" noRot="1" noChangeAspect="1"/>
          </p:cNvSpPr>
          <p:nvPr>
            <p:ph type="sldImg"/>
          </p:nvPr>
        </p:nvSpPr>
        <p:spPr>
          <a:xfrm>
            <a:off x="380880" y="694800"/>
            <a:ext cx="6095160" cy="3428280"/>
          </a:xfrm>
          <a:prstGeom prst="rect">
            <a:avLst/>
          </a:prstGeom>
        </p:spPr>
      </p:sp>
      <p:sp>
        <p:nvSpPr>
          <p:cNvPr id="1213"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Roboto"/>
                <a:ea typeface="Roboto"/>
              </a:rPr>
              <a:t>This slides explains how to anticipate compliance process requirements.</a:t>
            </a:r>
            <a:endParaRPr lang="en-US" sz="1200" b="0" strike="noStrike" spc="-1">
              <a:latin typeface="Arial"/>
            </a:endParaRPr>
          </a:p>
        </p:txBody>
      </p:sp>
      <p:sp>
        <p:nvSpPr>
          <p:cNvPr id="121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421CB26-705B-4CB2-843A-32B5B681A211}" type="slidenum">
              <a:rPr lang="en-US" sz="1200" b="0" strike="noStrike" spc="-1">
                <a:solidFill>
                  <a:srgbClr val="000000"/>
                </a:solidFill>
                <a:latin typeface="Roboto"/>
                <a:ea typeface="Roboto"/>
              </a:rPr>
              <a:t>81</a:t>
            </a:fld>
            <a:endParaRPr lang="en-US" sz="1200" b="0" strike="noStrike" spc="-1">
              <a:latin typeface="Arial"/>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5" name="PlaceHolder 1"/>
          <p:cNvSpPr>
            <a:spLocks noGrp="1" noRot="1" noChangeAspect="1"/>
          </p:cNvSpPr>
          <p:nvPr>
            <p:ph type="sldImg"/>
          </p:nvPr>
        </p:nvSpPr>
        <p:spPr>
          <a:xfrm>
            <a:off x="380880" y="694800"/>
            <a:ext cx="6095160" cy="3428280"/>
          </a:xfrm>
          <a:prstGeom prst="rect">
            <a:avLst/>
          </a:prstGeom>
        </p:spPr>
      </p:sp>
      <p:sp>
        <p:nvSpPr>
          <p:cNvPr id="1216"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Roboto"/>
                <a:ea typeface="Roboto"/>
              </a:rPr>
              <a:t>This slide emphasizes how a compliance process can and should apply to all FOSS components entering your company.</a:t>
            </a:r>
            <a:endParaRPr lang="en-US" sz="1200" b="0" strike="noStrike" spc="-1">
              <a:latin typeface="Arial"/>
            </a:endParaRPr>
          </a:p>
        </p:txBody>
      </p:sp>
      <p:sp>
        <p:nvSpPr>
          <p:cNvPr id="121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45A8BFD-24D4-4565-85CC-1B8B38699720}" type="slidenum">
              <a:rPr lang="en-US" sz="1200" b="0" strike="noStrike" spc="-1">
                <a:solidFill>
                  <a:srgbClr val="000000"/>
                </a:solidFill>
                <a:latin typeface="Roboto"/>
                <a:ea typeface="Roboto"/>
              </a:rPr>
              <a:t>82</a:t>
            </a:fld>
            <a:endParaRPr lang="en-US" sz="1200" b="0" strike="noStrike" spc="-1">
              <a:latin typeface="Arial"/>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 name="PlaceHolder 1"/>
          <p:cNvSpPr>
            <a:spLocks noGrp="1" noRot="1" noChangeAspect="1"/>
          </p:cNvSpPr>
          <p:nvPr>
            <p:ph type="sldImg"/>
          </p:nvPr>
        </p:nvSpPr>
        <p:spPr>
          <a:xfrm>
            <a:off x="380880" y="694800"/>
            <a:ext cx="6095160" cy="3428280"/>
          </a:xfrm>
          <a:prstGeom prst="rect">
            <a:avLst/>
          </a:prstGeom>
        </p:spPr>
      </p:sp>
      <p:sp>
        <p:nvSpPr>
          <p:cNvPr id="1219"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Roboto"/>
                <a:ea typeface="Roboto"/>
              </a:rPr>
              <a:t>General guidelines developers can practices when working with FOSS: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Select code from high quality FOSS communities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Seek guidance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Preserve existing licensing information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Gather and retain FOSS project information for your review process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Should you remove or alter FOSS license header information? No – existing license information should be preserved, additional header information can be added for modifications or additions to source code (note, some licenses require documenting changes) .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Important steps in a compliance process: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Follow developer guidelines, especially for any FOSS code included in or linked to proprietary code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Review and approve all FOSS early in the cycle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Review architecture and avoid mixing components governed by incompatible licenses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Verify OSS compliance for every product and every version prior to release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Review OSS compliance for new versions of OSS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A new version of a previously reviewed FOSS component can create new compliance issues by: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A change in the FOSS license for the new version of the FOSS component(e.g. ghostscript </a:t>
            </a:r>
            <a:r>
              <a:rPr lang="en-US" sz="1200" b="0" u="sng" strike="noStrike" spc="-1">
                <a:solidFill>
                  <a:srgbClr val="000000"/>
                </a:solidFill>
                <a:uFillTx/>
                <a:latin typeface="Roboto"/>
                <a:ea typeface="Roboto"/>
                <a:hlinkClick r:id="rId3"/>
              </a:rPr>
              <a:t>https://en.wikipedia.org/wiki/Ghostscript</a:t>
            </a:r>
            <a:r>
              <a:rPr lang="en-US" sz="1200" b="0" strike="noStrike" spc="-1">
                <a:solidFill>
                  <a:srgbClr val="000000"/>
                </a:solidFill>
                <a:latin typeface="Roboto"/>
                <a:ea typeface="Roboto"/>
              </a:rPr>
              <a:t>)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New dependencies introduced with new versions which create additional FOSS obligations. These dependencies may be embedded in the FOSS distribution or they may be dependencies resolved at build time.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What risks should you address with in-bound software?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License compliance for any disclosed FOSS embedded in the in-bound software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The potential for creating license conflicts by integrating inbound software with other FOSS or proprietary software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Undisclosed or unknown FOSS included in the in-bound software </a:t>
            </a:r>
            <a:endParaRPr lang="en-US" sz="1200" b="0" strike="noStrike" spc="-1">
              <a:latin typeface="Arial"/>
            </a:endParaRPr>
          </a:p>
        </p:txBody>
      </p:sp>
      <p:sp>
        <p:nvSpPr>
          <p:cNvPr id="122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1550F80-D10A-49CD-8621-8C96C25F01A5}" type="slidenum">
              <a:rPr lang="en-US" sz="1200" b="0" strike="noStrike" spc="-1">
                <a:solidFill>
                  <a:srgbClr val="000000"/>
                </a:solidFill>
                <a:latin typeface="Roboto"/>
                <a:ea typeface="Roboto"/>
              </a:rPr>
              <a:t>83</a:t>
            </a:fld>
            <a:endParaRPr lang="en-US" sz="1200" b="0" strike="noStrike" spc="-1">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6" name="PlaceHolder 1"/>
          <p:cNvSpPr>
            <a:spLocks noGrp="1" noRot="1" noChangeAspect="1"/>
          </p:cNvSpPr>
          <p:nvPr>
            <p:ph type="sldImg"/>
          </p:nvPr>
        </p:nvSpPr>
        <p:spPr>
          <a:xfrm>
            <a:off x="380880" y="694800"/>
            <a:ext cx="6095160" cy="3428280"/>
          </a:xfrm>
          <a:prstGeom prst="rect">
            <a:avLst/>
          </a:prstGeom>
        </p:spPr>
      </p:sp>
      <p:sp>
        <p:nvSpPr>
          <p:cNvPr id="99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patent concepts relevant to software.</a:t>
            </a:r>
            <a:endParaRPr lang="en-US" sz="1200" b="0" strike="noStrike" spc="-1">
              <a:latin typeface="Arial"/>
            </a:endParaRPr>
          </a:p>
        </p:txBody>
      </p:sp>
      <p:sp>
        <p:nvSpPr>
          <p:cNvPr id="99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C1A0097-7995-4D32-9292-3591D8ADA2AC}" type="slidenum">
              <a:rPr lang="en-US" sz="1200" b="0" strike="noStrike" spc="-1">
                <a:solidFill>
                  <a:srgbClr val="000000"/>
                </a:solidFill>
                <a:latin typeface="Roboto"/>
                <a:ea typeface="Roboto"/>
              </a:rPr>
              <a:t>9</a:t>
            </a:fld>
            <a:endParaRPr lang="en-US"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28" name="PlaceHolder 2"/>
          <p:cNvSpPr>
            <a:spLocks noGrp="1"/>
          </p:cNvSpPr>
          <p:nvPr>
            <p:ph type="body"/>
          </p:nvPr>
        </p:nvSpPr>
        <p:spPr>
          <a:xfrm>
            <a:off x="609480" y="160452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9" name="PlaceHolder 3"/>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31"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2"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3"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4" name="PlaceHolder 5"/>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36" name="PlaceHolder 2"/>
          <p:cNvSpPr>
            <a:spLocks noGrp="1"/>
          </p:cNvSpPr>
          <p:nvPr>
            <p:ph type="body"/>
          </p:nvPr>
        </p:nvSpPr>
        <p:spPr>
          <a:xfrm>
            <a:off x="60948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7" name="PlaceHolder 3"/>
          <p:cNvSpPr>
            <a:spLocks noGrp="1"/>
          </p:cNvSpPr>
          <p:nvPr>
            <p:ph type="body"/>
          </p:nvPr>
        </p:nvSpPr>
        <p:spPr>
          <a:xfrm>
            <a:off x="241956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8" name="PlaceHolder 4"/>
          <p:cNvSpPr>
            <a:spLocks noGrp="1"/>
          </p:cNvSpPr>
          <p:nvPr>
            <p:ph type="body"/>
          </p:nvPr>
        </p:nvSpPr>
        <p:spPr>
          <a:xfrm>
            <a:off x="423000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9" name="PlaceHolder 5"/>
          <p:cNvSpPr>
            <a:spLocks noGrp="1"/>
          </p:cNvSpPr>
          <p:nvPr>
            <p:ph type="body"/>
          </p:nvPr>
        </p:nvSpPr>
        <p:spPr>
          <a:xfrm>
            <a:off x="60948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40" name="PlaceHolder 6"/>
          <p:cNvSpPr>
            <a:spLocks noGrp="1"/>
          </p:cNvSpPr>
          <p:nvPr>
            <p:ph type="body"/>
          </p:nvPr>
        </p:nvSpPr>
        <p:spPr>
          <a:xfrm>
            <a:off x="241956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41" name="PlaceHolder 7"/>
          <p:cNvSpPr>
            <a:spLocks noGrp="1"/>
          </p:cNvSpPr>
          <p:nvPr>
            <p:ph type="body"/>
          </p:nvPr>
        </p:nvSpPr>
        <p:spPr>
          <a:xfrm>
            <a:off x="423000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48" name="PlaceHolder 2"/>
          <p:cNvSpPr>
            <a:spLocks noGrp="1"/>
          </p:cNvSpPr>
          <p:nvPr>
            <p:ph type="subTitle"/>
          </p:nvPr>
        </p:nvSpPr>
        <p:spPr>
          <a:xfrm>
            <a:off x="609480" y="1604520"/>
            <a:ext cx="5353920" cy="1896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50" name="PlaceHolder 2"/>
          <p:cNvSpPr>
            <a:spLocks noGrp="1"/>
          </p:cNvSpPr>
          <p:nvPr>
            <p:ph type="body"/>
          </p:nvPr>
        </p:nvSpPr>
        <p:spPr>
          <a:xfrm>
            <a:off x="609480" y="1604520"/>
            <a:ext cx="53539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52"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3"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57"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8"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9"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7" name="PlaceHolder 2"/>
          <p:cNvSpPr>
            <a:spLocks noGrp="1"/>
          </p:cNvSpPr>
          <p:nvPr>
            <p:ph type="subTitle"/>
          </p:nvPr>
        </p:nvSpPr>
        <p:spPr>
          <a:xfrm>
            <a:off x="609480" y="1604520"/>
            <a:ext cx="5353920" cy="1896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61"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2"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3" name="PlaceHolder 4"/>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65"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6"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7" name="PlaceHolder 4"/>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69" name="PlaceHolder 2"/>
          <p:cNvSpPr>
            <a:spLocks noGrp="1"/>
          </p:cNvSpPr>
          <p:nvPr>
            <p:ph type="body"/>
          </p:nvPr>
        </p:nvSpPr>
        <p:spPr>
          <a:xfrm>
            <a:off x="609480" y="160452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0" name="PlaceHolder 3"/>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72"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3"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4"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5" name="PlaceHolder 5"/>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77" name="PlaceHolder 2"/>
          <p:cNvSpPr>
            <a:spLocks noGrp="1"/>
          </p:cNvSpPr>
          <p:nvPr>
            <p:ph type="body"/>
          </p:nvPr>
        </p:nvSpPr>
        <p:spPr>
          <a:xfrm>
            <a:off x="60948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8" name="PlaceHolder 3"/>
          <p:cNvSpPr>
            <a:spLocks noGrp="1"/>
          </p:cNvSpPr>
          <p:nvPr>
            <p:ph type="body"/>
          </p:nvPr>
        </p:nvSpPr>
        <p:spPr>
          <a:xfrm>
            <a:off x="241956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9" name="PlaceHolder 4"/>
          <p:cNvSpPr>
            <a:spLocks noGrp="1"/>
          </p:cNvSpPr>
          <p:nvPr>
            <p:ph type="body"/>
          </p:nvPr>
        </p:nvSpPr>
        <p:spPr>
          <a:xfrm>
            <a:off x="423000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80" name="PlaceHolder 5"/>
          <p:cNvSpPr>
            <a:spLocks noGrp="1"/>
          </p:cNvSpPr>
          <p:nvPr>
            <p:ph type="body"/>
          </p:nvPr>
        </p:nvSpPr>
        <p:spPr>
          <a:xfrm>
            <a:off x="60948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81" name="PlaceHolder 6"/>
          <p:cNvSpPr>
            <a:spLocks noGrp="1"/>
          </p:cNvSpPr>
          <p:nvPr>
            <p:ph type="body"/>
          </p:nvPr>
        </p:nvSpPr>
        <p:spPr>
          <a:xfrm>
            <a:off x="241956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82" name="PlaceHolder 7"/>
          <p:cNvSpPr>
            <a:spLocks noGrp="1"/>
          </p:cNvSpPr>
          <p:nvPr>
            <p:ph type="body"/>
          </p:nvPr>
        </p:nvSpPr>
        <p:spPr>
          <a:xfrm>
            <a:off x="423000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0" name="PlaceHolder 2"/>
          <p:cNvSpPr>
            <a:spLocks noGrp="1"/>
          </p:cNvSpPr>
          <p:nvPr>
            <p:ph type="subTitle"/>
          </p:nvPr>
        </p:nvSpPr>
        <p:spPr>
          <a:xfrm>
            <a:off x="609480" y="1604520"/>
            <a:ext cx="5353920" cy="1896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2" name="PlaceHolder 2"/>
          <p:cNvSpPr>
            <a:spLocks noGrp="1"/>
          </p:cNvSpPr>
          <p:nvPr>
            <p:ph type="body"/>
          </p:nvPr>
        </p:nvSpPr>
        <p:spPr>
          <a:xfrm>
            <a:off x="609480" y="1604520"/>
            <a:ext cx="53539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4"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95"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 name="PlaceHolder 2"/>
          <p:cNvSpPr>
            <a:spLocks noGrp="1"/>
          </p:cNvSpPr>
          <p:nvPr>
            <p:ph type="body"/>
          </p:nvPr>
        </p:nvSpPr>
        <p:spPr>
          <a:xfrm>
            <a:off x="609480" y="1604520"/>
            <a:ext cx="53539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7"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9"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0"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1"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03"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4"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5" name="PlaceHolder 4"/>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07"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8"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9" name="PlaceHolder 4"/>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11" name="PlaceHolder 2"/>
          <p:cNvSpPr>
            <a:spLocks noGrp="1"/>
          </p:cNvSpPr>
          <p:nvPr>
            <p:ph type="body"/>
          </p:nvPr>
        </p:nvSpPr>
        <p:spPr>
          <a:xfrm>
            <a:off x="609480" y="160452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2" name="PlaceHolder 3"/>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14"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5"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6"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7" name="PlaceHolder 5"/>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19" name="PlaceHolder 2"/>
          <p:cNvSpPr>
            <a:spLocks noGrp="1"/>
          </p:cNvSpPr>
          <p:nvPr>
            <p:ph type="body"/>
          </p:nvPr>
        </p:nvSpPr>
        <p:spPr>
          <a:xfrm>
            <a:off x="60948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0" name="PlaceHolder 3"/>
          <p:cNvSpPr>
            <a:spLocks noGrp="1"/>
          </p:cNvSpPr>
          <p:nvPr>
            <p:ph type="body"/>
          </p:nvPr>
        </p:nvSpPr>
        <p:spPr>
          <a:xfrm>
            <a:off x="241956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1" name="PlaceHolder 4"/>
          <p:cNvSpPr>
            <a:spLocks noGrp="1"/>
          </p:cNvSpPr>
          <p:nvPr>
            <p:ph type="body"/>
          </p:nvPr>
        </p:nvSpPr>
        <p:spPr>
          <a:xfrm>
            <a:off x="423000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2" name="PlaceHolder 5"/>
          <p:cNvSpPr>
            <a:spLocks noGrp="1"/>
          </p:cNvSpPr>
          <p:nvPr>
            <p:ph type="body"/>
          </p:nvPr>
        </p:nvSpPr>
        <p:spPr>
          <a:xfrm>
            <a:off x="60948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3" name="PlaceHolder 6"/>
          <p:cNvSpPr>
            <a:spLocks noGrp="1"/>
          </p:cNvSpPr>
          <p:nvPr>
            <p:ph type="body"/>
          </p:nvPr>
        </p:nvSpPr>
        <p:spPr>
          <a:xfrm>
            <a:off x="241956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4" name="PlaceHolder 7"/>
          <p:cNvSpPr>
            <a:spLocks noGrp="1"/>
          </p:cNvSpPr>
          <p:nvPr>
            <p:ph type="body"/>
          </p:nvPr>
        </p:nvSpPr>
        <p:spPr>
          <a:xfrm>
            <a:off x="423000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31" name="PlaceHolder 2"/>
          <p:cNvSpPr>
            <a:spLocks noGrp="1"/>
          </p:cNvSpPr>
          <p:nvPr>
            <p:ph type="subTitle"/>
          </p:nvPr>
        </p:nvSpPr>
        <p:spPr>
          <a:xfrm>
            <a:off x="609480" y="1604520"/>
            <a:ext cx="5353920" cy="1896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33" name="PlaceHolder 2"/>
          <p:cNvSpPr>
            <a:spLocks noGrp="1"/>
          </p:cNvSpPr>
          <p:nvPr>
            <p:ph type="body"/>
          </p:nvPr>
        </p:nvSpPr>
        <p:spPr>
          <a:xfrm>
            <a:off x="609480" y="1604520"/>
            <a:ext cx="53539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1"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35"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36"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8"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40"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1"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2"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44"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5"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6" name="PlaceHolder 4"/>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48"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9"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0" name="PlaceHolder 4"/>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52" name="PlaceHolder 2"/>
          <p:cNvSpPr>
            <a:spLocks noGrp="1"/>
          </p:cNvSpPr>
          <p:nvPr>
            <p:ph type="body"/>
          </p:nvPr>
        </p:nvSpPr>
        <p:spPr>
          <a:xfrm>
            <a:off x="609480" y="160452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3" name="PlaceHolder 3"/>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55"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6"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7"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8" name="PlaceHolder 5"/>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60" name="PlaceHolder 2"/>
          <p:cNvSpPr>
            <a:spLocks noGrp="1"/>
          </p:cNvSpPr>
          <p:nvPr>
            <p:ph type="body"/>
          </p:nvPr>
        </p:nvSpPr>
        <p:spPr>
          <a:xfrm>
            <a:off x="60948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1" name="PlaceHolder 3"/>
          <p:cNvSpPr>
            <a:spLocks noGrp="1"/>
          </p:cNvSpPr>
          <p:nvPr>
            <p:ph type="body"/>
          </p:nvPr>
        </p:nvSpPr>
        <p:spPr>
          <a:xfrm>
            <a:off x="241956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2" name="PlaceHolder 4"/>
          <p:cNvSpPr>
            <a:spLocks noGrp="1"/>
          </p:cNvSpPr>
          <p:nvPr>
            <p:ph type="body"/>
          </p:nvPr>
        </p:nvSpPr>
        <p:spPr>
          <a:xfrm>
            <a:off x="423000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3" name="PlaceHolder 5"/>
          <p:cNvSpPr>
            <a:spLocks noGrp="1"/>
          </p:cNvSpPr>
          <p:nvPr>
            <p:ph type="body"/>
          </p:nvPr>
        </p:nvSpPr>
        <p:spPr>
          <a:xfrm>
            <a:off x="60948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4" name="PlaceHolder 6"/>
          <p:cNvSpPr>
            <a:spLocks noGrp="1"/>
          </p:cNvSpPr>
          <p:nvPr>
            <p:ph type="body"/>
          </p:nvPr>
        </p:nvSpPr>
        <p:spPr>
          <a:xfrm>
            <a:off x="241956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5" name="PlaceHolder 7"/>
          <p:cNvSpPr>
            <a:spLocks noGrp="1"/>
          </p:cNvSpPr>
          <p:nvPr>
            <p:ph type="body"/>
          </p:nvPr>
        </p:nvSpPr>
        <p:spPr>
          <a:xfrm>
            <a:off x="423000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6"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7"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8"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20"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1"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2" name="PlaceHolder 4"/>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24"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5"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6" name="PlaceHolder 4"/>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 Id="rId14"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2" Type="http://schemas.openxmlformats.org/officeDocument/2006/relationships/slideLayout" Target="../slideLayouts/slideLayout36.xml"/><Relationship Id="rId13" Type="http://schemas.openxmlformats.org/officeDocument/2006/relationships/theme" Target="../theme/theme3.xml"/><Relationship Id="rId14" Type="http://schemas.openxmlformats.org/officeDocument/2006/relationships/image" Target="../media/image1.png"/><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 Id="rId9" Type="http://schemas.openxmlformats.org/officeDocument/2006/relationships/slideLayout" Target="../slideLayouts/slideLayout33.xml"/><Relationship Id="rId10"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7.xml"/><Relationship Id="rId12" Type="http://schemas.openxmlformats.org/officeDocument/2006/relationships/slideLayout" Target="../slideLayouts/slideLayout48.xml"/><Relationship Id="rId13" Type="http://schemas.openxmlformats.org/officeDocument/2006/relationships/theme" Target="../theme/theme4.xml"/><Relationship Id="rId1" Type="http://schemas.openxmlformats.org/officeDocument/2006/relationships/slideLayout" Target="../slideLayouts/slideLayout37.xml"/><Relationship Id="rId2" Type="http://schemas.openxmlformats.org/officeDocument/2006/relationships/slideLayout" Target="../slideLayouts/slideLayout38.xml"/><Relationship Id="rId3" Type="http://schemas.openxmlformats.org/officeDocument/2006/relationships/slideLayout" Target="../slideLayouts/slideLayout39.xml"/><Relationship Id="rId4" Type="http://schemas.openxmlformats.org/officeDocument/2006/relationships/slideLayout" Target="../slideLayouts/slideLayout40.xml"/><Relationship Id="rId5" Type="http://schemas.openxmlformats.org/officeDocument/2006/relationships/slideLayout" Target="../slideLayouts/slideLayout41.xml"/><Relationship Id="rId6" Type="http://schemas.openxmlformats.org/officeDocument/2006/relationships/slideLayout" Target="../slideLayouts/slideLayout42.xml"/><Relationship Id="rId7" Type="http://schemas.openxmlformats.org/officeDocument/2006/relationships/slideLayout" Target="../slideLayouts/slideLayout43.xml"/><Relationship Id="rId8" Type="http://schemas.openxmlformats.org/officeDocument/2006/relationships/slideLayout" Target="../slideLayouts/slideLayout44.xml"/><Relationship Id="rId9" Type="http://schemas.openxmlformats.org/officeDocument/2006/relationships/slideLayout" Target="../slideLayouts/slideLayout45.xml"/><Relationship Id="rId10"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CustomShape 1"/>
          <p:cNvSpPr/>
          <p:nvPr/>
        </p:nvSpPr>
        <p:spPr>
          <a:xfrm>
            <a:off x="0" y="220680"/>
            <a:ext cx="12191400" cy="2278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7" name="CustomShape 2"/>
          <p:cNvSpPr/>
          <p:nvPr/>
        </p:nvSpPr>
        <p:spPr>
          <a:xfrm>
            <a:off x="0" y="0"/>
            <a:ext cx="12191400" cy="365040"/>
          </a:xfrm>
          <a:prstGeom prst="rect">
            <a:avLst/>
          </a:prstGeom>
          <a:solidFill>
            <a:srgbClr val="93A299"/>
          </a:solidFill>
          <a:ln>
            <a:noFill/>
          </a:ln>
        </p:spPr>
        <p:style>
          <a:lnRef idx="0">
            <a:scrgbClr r="0" g="0" b="0"/>
          </a:lnRef>
          <a:fillRef idx="0">
            <a:scrgbClr r="0" g="0" b="0"/>
          </a:fillRef>
          <a:effectRef idx="0">
            <a:scrgbClr r="0" g="0" b="0"/>
          </a:effectRef>
          <a:fontRef idx="minor"/>
        </p:style>
      </p:sp>
      <p:sp>
        <p:nvSpPr>
          <p:cNvPr id="2" name="CustomShape 3"/>
          <p:cNvSpPr/>
          <p:nvPr/>
        </p:nvSpPr>
        <p:spPr>
          <a:xfrm>
            <a:off x="914400" y="3398400"/>
            <a:ext cx="10464120" cy="720"/>
          </a:xfrm>
          <a:custGeom>
            <a:avLst/>
            <a:gdLst/>
            <a:ahLst/>
            <a:cxnLst/>
            <a:rect l="l" t="t" r="r" b="b"/>
            <a:pathLst>
              <a:path w="21600" h="21600">
                <a:moveTo>
                  <a:pt x="0" y="0"/>
                </a:moveTo>
                <a:lnTo>
                  <a:pt x="21600" y="21600"/>
                </a:lnTo>
              </a:path>
            </a:pathLst>
          </a:custGeom>
          <a:noFill/>
          <a:ln w="19080">
            <a:solidFill>
              <a:srgbClr val="D2533C"/>
            </a:solidFill>
            <a:round/>
          </a:ln>
        </p:spPr>
        <p:style>
          <a:lnRef idx="0">
            <a:scrgbClr r="0" g="0" b="0"/>
          </a:lnRef>
          <a:fillRef idx="0">
            <a:scrgbClr r="0" g="0" b="0"/>
          </a:fillRef>
          <a:effectRef idx="0">
            <a:scrgbClr r="0" g="0" b="0"/>
          </a:effectRef>
          <a:fontRef idx="minor"/>
        </p:style>
      </p:sp>
      <p:sp>
        <p:nvSpPr>
          <p:cNvPr id="3" name="CustomShape 4"/>
          <p:cNvSpPr/>
          <p:nvPr/>
        </p:nvSpPr>
        <p:spPr>
          <a:xfrm>
            <a:off x="3983400" y="6488640"/>
            <a:ext cx="4325760" cy="36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7F7F7F"/>
                </a:solidFill>
                <a:latin typeface="Roboto"/>
                <a:ea typeface="Roboto"/>
              </a:rPr>
              <a:t>These slides do not contain legal advice</a:t>
            </a:r>
            <a:endParaRPr lang="en-US" sz="1800" b="0" strike="noStrike" spc="-1">
              <a:latin typeface="Arial"/>
            </a:endParaRPr>
          </a:p>
        </p:txBody>
      </p:sp>
      <p:sp>
        <p:nvSpPr>
          <p:cNvPr id="4" name="PlaceHolder 5"/>
          <p:cNvSpPr>
            <a:spLocks noGrp="1"/>
          </p:cNvSpPr>
          <p:nvPr>
            <p:ph type="title"/>
          </p:nvPr>
        </p:nvSpPr>
        <p:spPr>
          <a:xfrm>
            <a:off x="609480" y="273600"/>
            <a:ext cx="10972080" cy="114444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5"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 name="CustomShape 1"/>
          <p:cNvSpPr/>
          <p:nvPr/>
        </p:nvSpPr>
        <p:spPr>
          <a:xfrm>
            <a:off x="0" y="220680"/>
            <a:ext cx="12191400" cy="2278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43" name="CustomShape 2"/>
          <p:cNvSpPr/>
          <p:nvPr/>
        </p:nvSpPr>
        <p:spPr>
          <a:xfrm>
            <a:off x="0" y="0"/>
            <a:ext cx="12191400" cy="365040"/>
          </a:xfrm>
          <a:prstGeom prst="rect">
            <a:avLst/>
          </a:prstGeom>
          <a:solidFill>
            <a:srgbClr val="93A299"/>
          </a:solidFill>
          <a:ln>
            <a:noFill/>
          </a:ln>
        </p:spPr>
        <p:style>
          <a:lnRef idx="0">
            <a:scrgbClr r="0" g="0" b="0"/>
          </a:lnRef>
          <a:fillRef idx="0">
            <a:scrgbClr r="0" g="0" b="0"/>
          </a:fillRef>
          <a:effectRef idx="0">
            <a:scrgbClr r="0" g="0" b="0"/>
          </a:effectRef>
          <a:fontRef idx="minor"/>
        </p:style>
      </p:sp>
      <p:pic>
        <p:nvPicPr>
          <p:cNvPr id="44" name="Shape 31"/>
          <p:cNvPicPr/>
          <p:nvPr/>
        </p:nvPicPr>
        <p:blipFill>
          <a:blip r:embed="rId14"/>
          <a:stretch/>
        </p:blipFill>
        <p:spPr>
          <a:xfrm>
            <a:off x="10963800" y="501120"/>
            <a:ext cx="948960" cy="527040"/>
          </a:xfrm>
          <a:prstGeom prst="rect">
            <a:avLst/>
          </a:prstGeom>
          <a:ln>
            <a:noFill/>
          </a:ln>
        </p:spPr>
      </p:pic>
      <p:sp>
        <p:nvSpPr>
          <p:cNvPr id="45" name="PlaceHolder 3"/>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46" name="PlaceHolder 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 name="CustomShape 1"/>
          <p:cNvSpPr/>
          <p:nvPr/>
        </p:nvSpPr>
        <p:spPr>
          <a:xfrm>
            <a:off x="0" y="220680"/>
            <a:ext cx="12191400" cy="2278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84" name="CustomShape 2"/>
          <p:cNvSpPr/>
          <p:nvPr/>
        </p:nvSpPr>
        <p:spPr>
          <a:xfrm>
            <a:off x="0" y="0"/>
            <a:ext cx="12191400" cy="365040"/>
          </a:xfrm>
          <a:prstGeom prst="rect">
            <a:avLst/>
          </a:prstGeom>
          <a:solidFill>
            <a:srgbClr val="93A299"/>
          </a:solidFill>
          <a:ln>
            <a:noFill/>
          </a:ln>
        </p:spPr>
        <p:style>
          <a:lnRef idx="0">
            <a:scrgbClr r="0" g="0" b="0"/>
          </a:lnRef>
          <a:fillRef idx="0">
            <a:scrgbClr r="0" g="0" b="0"/>
          </a:fillRef>
          <a:effectRef idx="0">
            <a:scrgbClr r="0" g="0" b="0"/>
          </a:effectRef>
          <a:fontRef idx="minor"/>
        </p:style>
      </p:sp>
      <p:pic>
        <p:nvPicPr>
          <p:cNvPr id="85" name="Shape 29"/>
          <p:cNvPicPr/>
          <p:nvPr/>
        </p:nvPicPr>
        <p:blipFill>
          <a:blip r:embed="rId14"/>
          <a:stretch/>
        </p:blipFill>
        <p:spPr>
          <a:xfrm>
            <a:off x="10963800" y="501120"/>
            <a:ext cx="948960" cy="527040"/>
          </a:xfrm>
          <a:prstGeom prst="rect">
            <a:avLst/>
          </a:prstGeom>
          <a:ln>
            <a:noFill/>
          </a:ln>
        </p:spPr>
      </p:pic>
      <p:sp>
        <p:nvSpPr>
          <p:cNvPr id="86" name="PlaceHolder 3"/>
          <p:cNvSpPr>
            <a:spLocks noGrp="1"/>
          </p:cNvSpPr>
          <p:nvPr>
            <p:ph type="title"/>
          </p:nvPr>
        </p:nvSpPr>
        <p:spPr>
          <a:xfrm>
            <a:off x="609480" y="273600"/>
            <a:ext cx="10972080" cy="114444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87" name="PlaceHolder 4"/>
          <p:cNvSpPr>
            <a:spLocks noGrp="1"/>
          </p:cNvSpPr>
          <p:nvPr>
            <p:ph type="body"/>
          </p:nvPr>
        </p:nvSpPr>
        <p:spPr>
          <a:xfrm>
            <a:off x="609480" y="1604520"/>
            <a:ext cx="535392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88" name="PlaceHolder 5"/>
          <p:cNvSpPr>
            <a:spLocks noGrp="1"/>
          </p:cNvSpPr>
          <p:nvPr>
            <p:ph type="body"/>
          </p:nvPr>
        </p:nvSpPr>
        <p:spPr>
          <a:xfrm>
            <a:off x="6231960" y="1604520"/>
            <a:ext cx="535392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D2533C"/>
        </a:solidFill>
        <a:effectLst/>
      </p:bgPr>
    </p:bg>
    <p:spTree>
      <p:nvGrpSpPr>
        <p:cNvPr id="1" name=""/>
        <p:cNvGrpSpPr/>
        <p:nvPr/>
      </p:nvGrpSpPr>
      <p:grpSpPr>
        <a:xfrm>
          <a:off x="0" y="0"/>
          <a:ext cx="0" cy="0"/>
          <a:chOff x="0" y="0"/>
          <a:chExt cx="0" cy="0"/>
        </a:xfrm>
      </p:grpSpPr>
      <p:sp>
        <p:nvSpPr>
          <p:cNvPr id="125" name="CustomShape 1"/>
          <p:cNvSpPr/>
          <p:nvPr/>
        </p:nvSpPr>
        <p:spPr>
          <a:xfrm>
            <a:off x="0" y="220680"/>
            <a:ext cx="12191400" cy="2278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126" name="CustomShape 2"/>
          <p:cNvSpPr/>
          <p:nvPr/>
        </p:nvSpPr>
        <p:spPr>
          <a:xfrm>
            <a:off x="0" y="0"/>
            <a:ext cx="12191400" cy="365040"/>
          </a:xfrm>
          <a:prstGeom prst="rect">
            <a:avLst/>
          </a:prstGeom>
          <a:solidFill>
            <a:srgbClr val="93A299"/>
          </a:solidFill>
          <a:ln>
            <a:noFill/>
          </a:ln>
        </p:spPr>
        <p:style>
          <a:lnRef idx="0">
            <a:scrgbClr r="0" g="0" b="0"/>
          </a:lnRef>
          <a:fillRef idx="0">
            <a:scrgbClr r="0" g="0" b="0"/>
          </a:fillRef>
          <a:effectRef idx="0">
            <a:scrgbClr r="0" g="0" b="0"/>
          </a:effectRef>
          <a:fontRef idx="minor"/>
        </p:style>
      </p:sp>
      <p:sp>
        <p:nvSpPr>
          <p:cNvPr id="127" name="CustomShape 3"/>
          <p:cNvSpPr/>
          <p:nvPr/>
        </p:nvSpPr>
        <p:spPr>
          <a:xfrm>
            <a:off x="975240" y="4599360"/>
            <a:ext cx="10464120" cy="720"/>
          </a:xfrm>
          <a:custGeom>
            <a:avLst/>
            <a:gdLst/>
            <a:ahLst/>
            <a:cxnLst/>
            <a:rect l="l" t="t" r="r" b="b"/>
            <a:pathLst>
              <a:path w="21600" h="21600">
                <a:moveTo>
                  <a:pt x="0" y="0"/>
                </a:moveTo>
                <a:lnTo>
                  <a:pt x="21600" y="21600"/>
                </a:lnTo>
              </a:path>
            </a:pathLst>
          </a:custGeom>
          <a:noFill/>
          <a:ln w="19080">
            <a:solidFill>
              <a:srgbClr val="F3F2DC"/>
            </a:solidFill>
            <a:round/>
          </a:ln>
        </p:spPr>
        <p:style>
          <a:lnRef idx="0">
            <a:scrgbClr r="0" g="0" b="0"/>
          </a:lnRef>
          <a:fillRef idx="0">
            <a:scrgbClr r="0" g="0" b="0"/>
          </a:fillRef>
          <a:effectRef idx="0">
            <a:scrgbClr r="0" g="0" b="0"/>
          </a:effectRef>
          <a:fontRef idx="minor"/>
        </p:style>
      </p:sp>
      <p:sp>
        <p:nvSpPr>
          <p:cNvPr id="128" name="PlaceHolder 4"/>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129"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hyperlink" Target="http://www.opensource.org/license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 Id="rId3"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 Id="rId3"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 Id="rId3" Type="http://schemas.openxmlformats.org/officeDocument/2006/relationships/image" Target="../media/image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 Id="rId3"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hyperlink" Target="https://www.linux.com/publications/generic-foss-policy"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1" Type="http://schemas.openxmlformats.org/officeDocument/2006/relationships/slideLayout" Target="../slideLayouts/slideLayout1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Layout" Target="../slideLayouts/slideLayout1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Relationship Id="rId3" Type="http://schemas.openxmlformats.org/officeDocument/2006/relationships/hyperlink" Target="https://www.fossology.org/" TargetMode="External"/></Relationships>
</file>

<file path=ppt/slides/_rels/slide49.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 Id="rId9" Type="http://schemas.openxmlformats.org/officeDocument/2006/relationships/image" Target="../media/image14.png"/><Relationship Id="rId10" Type="http://schemas.openxmlformats.org/officeDocument/2006/relationships/image" Target="../media/image15.png"/><Relationship Id="rId1" Type="http://schemas.openxmlformats.org/officeDocument/2006/relationships/slideLayout" Target="../slideLayouts/slideLayout1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 Id="rId9" Type="http://schemas.openxmlformats.org/officeDocument/2006/relationships/image" Target="../media/image14.png"/><Relationship Id="rId10" Type="http://schemas.openxmlformats.org/officeDocument/2006/relationships/image" Target="../media/image15.png"/><Relationship Id="rId11" Type="http://schemas.openxmlformats.org/officeDocument/2006/relationships/image" Target="../media/image16.png"/><Relationship Id="rId1" Type="http://schemas.openxmlformats.org/officeDocument/2006/relationships/slideLayout" Target="../slideLayouts/slideLayout1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3.xml"/><Relationship Id="rId3" Type="http://schemas.openxmlformats.org/officeDocument/2006/relationships/hyperlink" Target="https://training.linuxfoundation.org/linux-courses/open-source-compliance-courses/compliance-basics-for-developer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CustomShape 1"/>
          <p:cNvSpPr/>
          <p:nvPr/>
        </p:nvSpPr>
        <p:spPr>
          <a:xfrm>
            <a:off x="914400" y="1371600"/>
            <a:ext cx="10464120" cy="1926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5400" b="0" strike="noStrike" spc="-1">
                <a:solidFill>
                  <a:srgbClr val="E56B45"/>
                </a:solidFill>
                <a:latin typeface="Roboto"/>
                <a:ea typeface="Roboto"/>
              </a:rPr>
              <a:t>CURRICULUM</a:t>
            </a:r>
            <a:endParaRPr lang="en-US" sz="5400" b="0" strike="noStrike" spc="-1">
              <a:latin typeface="Arial"/>
            </a:endParaRPr>
          </a:p>
        </p:txBody>
      </p:sp>
      <p:sp>
        <p:nvSpPr>
          <p:cNvPr id="218" name="CustomShape 2"/>
          <p:cNvSpPr/>
          <p:nvPr/>
        </p:nvSpPr>
        <p:spPr>
          <a:xfrm>
            <a:off x="914400" y="3505320"/>
            <a:ext cx="10459080" cy="2778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2590" b="0" strike="noStrike" spc="-1">
                <a:solidFill>
                  <a:srgbClr val="292934"/>
                </a:solidFill>
                <a:latin typeface="Roboto"/>
                <a:ea typeface="Roboto"/>
              </a:rPr>
              <a:t>FOSS Training Reference Slides for the OpenChain Specification 1.2</a:t>
            </a:r>
            <a:endParaRPr lang="en-US" sz="2590" b="0" strike="noStrike" spc="-1">
              <a:latin typeface="Arial"/>
            </a:endParaRPr>
          </a:p>
          <a:p>
            <a:pPr>
              <a:lnSpc>
                <a:spcPct val="90000"/>
              </a:lnSpc>
              <a:spcBef>
                <a:spcPts val="445"/>
              </a:spcBef>
            </a:pPr>
            <a:endParaRPr lang="en-US" sz="2590" b="0" strike="noStrike" spc="-1">
              <a:latin typeface="Arial"/>
            </a:endParaRPr>
          </a:p>
          <a:p>
            <a:pPr>
              <a:lnSpc>
                <a:spcPct val="90000"/>
              </a:lnSpc>
              <a:spcBef>
                <a:spcPts val="445"/>
              </a:spcBef>
            </a:pPr>
            <a:r>
              <a:rPr lang="en-US" sz="2220" b="0" strike="noStrike" spc="-1">
                <a:solidFill>
                  <a:srgbClr val="292934"/>
                </a:solidFill>
                <a:latin typeface="Roboto"/>
                <a:ea typeface="Roboto"/>
              </a:rPr>
              <a:t>Released under CC0-1.0.</a:t>
            </a:r>
            <a:r>
              <a:t/>
            </a:r>
            <a:br/>
            <a:r>
              <a:rPr lang="en-US" sz="2220" b="0" strike="noStrike" spc="-1">
                <a:solidFill>
                  <a:srgbClr val="292934"/>
                </a:solidFill>
                <a:latin typeface="Roboto"/>
                <a:ea typeface="Roboto"/>
              </a:rPr>
              <a:t>You may use, modify, and share these slides without restriction.</a:t>
            </a:r>
            <a:r>
              <a:t/>
            </a:r>
            <a:br/>
            <a:r>
              <a:rPr lang="en-US" sz="2220" b="0" strike="noStrike" spc="-1">
                <a:solidFill>
                  <a:srgbClr val="292934"/>
                </a:solidFill>
                <a:latin typeface="Roboto"/>
                <a:ea typeface="Roboto"/>
              </a:rPr>
              <a:t>They also come with no warranty.</a:t>
            </a:r>
            <a:endParaRPr lang="en-US" sz="2220" b="0" strike="noStrike" spc="-1">
              <a:latin typeface="Arial"/>
            </a:endParaRPr>
          </a:p>
          <a:p>
            <a:pPr>
              <a:lnSpc>
                <a:spcPct val="90000"/>
              </a:lnSpc>
              <a:spcBef>
                <a:spcPts val="445"/>
              </a:spcBef>
            </a:pPr>
            <a:endParaRPr lang="en-US" sz="2220" b="0" strike="noStrike" spc="-1">
              <a:latin typeface="Arial"/>
            </a:endParaRPr>
          </a:p>
          <a:p>
            <a:pPr>
              <a:lnSpc>
                <a:spcPct val="90000"/>
              </a:lnSpc>
              <a:spcBef>
                <a:spcPts val="408"/>
              </a:spcBef>
            </a:pPr>
            <a:r>
              <a:rPr lang="en-US" sz="1400" b="0" strike="noStrike" spc="-1">
                <a:solidFill>
                  <a:srgbClr val="292934"/>
                </a:solidFill>
                <a:latin typeface="Roboto"/>
                <a:ea typeface="Roboto Condensed"/>
              </a:rPr>
              <a:t>These slides follow US law. Different legal jurisdictions may have different legal requirements.</a:t>
            </a:r>
            <a:r>
              <a:rPr lang="en-US" sz="1400" b="0" strike="noStrike" spc="-1">
                <a:solidFill>
                  <a:srgbClr val="000000"/>
                </a:solidFill>
                <a:latin typeface="Roboto"/>
                <a:ea typeface="DejaVu Sans"/>
              </a:rPr>
              <a:t> </a:t>
            </a:r>
            <a:r>
              <a:rPr lang="en-US" sz="1400" b="0" strike="noStrike" spc="-1">
                <a:solidFill>
                  <a:srgbClr val="292934"/>
                </a:solidFill>
                <a:latin typeface="Roboto"/>
                <a:ea typeface="Roboto Condensed"/>
              </a:rPr>
              <a:t>This should be taken into account when using these slides as part of a compliance training program.</a:t>
            </a:r>
            <a:endParaRPr lang="en-US" sz="1400" b="0" strike="noStrike" spc="-1">
              <a:latin typeface="Arial"/>
            </a:endParaRPr>
          </a:p>
        </p:txBody>
      </p:sp>
      <p:pic>
        <p:nvPicPr>
          <p:cNvPr id="2" name="Picture 1" descr="OpenChain_Logo_Pantone.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2471" y="897204"/>
            <a:ext cx="2588785" cy="1437396"/>
          </a:xfrm>
          <a:prstGeom prst="rect">
            <a:avLst/>
          </a:prstGeom>
        </p:spPr>
      </p:pic>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Licenses</a:t>
            </a:r>
            <a:endParaRPr lang="en-US" sz="4000" b="0" strike="noStrike" spc="-1">
              <a:latin typeface="Arial"/>
            </a:endParaRPr>
          </a:p>
        </p:txBody>
      </p:sp>
      <p:sp>
        <p:nvSpPr>
          <p:cNvPr id="237" name="CustomShape 2"/>
          <p:cNvSpPr/>
          <p:nvPr/>
        </p:nvSpPr>
        <p:spPr>
          <a:xfrm>
            <a:off x="838080" y="1481760"/>
            <a:ext cx="1051488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A “license” is the way a copyright or patent holder gives permission or rights to someone else</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000000"/>
                </a:solidFill>
                <a:latin typeface="Roboto"/>
                <a:ea typeface="Roboto"/>
              </a:rPr>
              <a:t>The license can be limited to:</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000000"/>
                </a:solidFill>
                <a:latin typeface="Roboto"/>
                <a:ea typeface="Roboto"/>
              </a:rPr>
              <a:t>Types of use allowed (commercial / non-commercial, distribution, derivative works / to make, have made, manufacture)</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000000"/>
                </a:solidFill>
                <a:latin typeface="Roboto"/>
                <a:ea typeface="Roboto"/>
              </a:rPr>
              <a:t>Exclusive or non-exclusive terms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000000"/>
                </a:solidFill>
                <a:latin typeface="Roboto"/>
                <a:ea typeface="Roboto"/>
              </a:rPr>
              <a:t>Geographical scope</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000000"/>
                </a:solidFill>
                <a:latin typeface="Roboto"/>
                <a:ea typeface="Roboto"/>
              </a:rPr>
              <a:t>Perpetual or time limited duration</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The license can have conditions on the grants, meaning you only get</a:t>
            </a:r>
            <a:r>
              <a:t/>
            </a:r>
            <a:br/>
            <a:r>
              <a:rPr lang="en-US" sz="2400" b="0" strike="noStrike" spc="-1">
                <a:solidFill>
                  <a:srgbClr val="292934"/>
                </a:solidFill>
                <a:latin typeface="Roboto"/>
                <a:ea typeface="Roboto"/>
              </a:rPr>
              <a:t>the license if you comply with certain obligations</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E.g, provide attribution, or give a reciprocal license</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000000"/>
                </a:solidFill>
                <a:latin typeface="Roboto"/>
                <a:ea typeface="Roboto"/>
              </a:rPr>
              <a:t>May also include contractual terms regarding warranties, indemnification, support, upgrade, maintenance</a:t>
            </a:r>
            <a:endParaRPr lang="en-US" sz="24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239" name="CustomShape 2"/>
          <p:cNvSpPr/>
          <p:nvPr/>
        </p:nvSpPr>
        <p:spPr>
          <a:xfrm>
            <a:off x="923760" y="1682280"/>
            <a:ext cx="10514880" cy="4267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What type of material does copyright law protect?</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copyright rights are most important for software?</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Can software be subject to a patent? </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rights does a patent give to the patent owner?</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If you independently develop your own software, is it possible that</a:t>
            </a:r>
            <a:r>
              <a:t/>
            </a:r>
            <a:br/>
            <a:r>
              <a:rPr lang="en-US" sz="2400" b="0" strike="noStrike" spc="-1">
                <a:solidFill>
                  <a:srgbClr val="292934"/>
                </a:solidFill>
                <a:latin typeface="Roboto"/>
                <a:ea typeface="Roboto"/>
              </a:rPr>
              <a:t>you might need a copyright license from a third party for that software?</a:t>
            </a:r>
            <a:r>
              <a:t/>
            </a:r>
            <a:br/>
            <a:r>
              <a:rPr lang="en-US" sz="2400" b="0" strike="noStrike" spc="-1">
                <a:solidFill>
                  <a:srgbClr val="292934"/>
                </a:solidFill>
                <a:latin typeface="Roboto"/>
                <a:ea typeface="Roboto"/>
              </a:rPr>
              <a:t>A patent license?</a:t>
            </a:r>
            <a:endParaRPr lang="en-US" sz="2400" b="0" strike="noStrike" spc="-1">
              <a:latin typeface="Arial"/>
            </a:endParaRPr>
          </a:p>
          <a:p>
            <a:pPr>
              <a:lnSpc>
                <a:spcPct val="100000"/>
              </a:lnSpc>
              <a:spcBef>
                <a:spcPts val="479"/>
              </a:spcBef>
            </a:pPr>
            <a:endParaRPr lang="en-US" sz="24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2</a:t>
            </a:r>
            <a:endParaRPr lang="en-US" sz="3200" b="0" strike="noStrike" spc="-1">
              <a:latin typeface="Arial"/>
            </a:endParaRPr>
          </a:p>
        </p:txBody>
      </p:sp>
      <p:sp>
        <p:nvSpPr>
          <p:cNvPr id="241"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a:ea typeface="Roboto"/>
              </a:rPr>
              <a:t>Introduction to FOSS Licenses</a:t>
            </a:r>
            <a:endParaRPr lang="en-US" sz="48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FOSS Licenses </a:t>
            </a:r>
            <a:endParaRPr lang="en-US" sz="4000" b="0" strike="noStrike" spc="-1">
              <a:latin typeface="Arial"/>
            </a:endParaRPr>
          </a:p>
        </p:txBody>
      </p:sp>
      <p:sp>
        <p:nvSpPr>
          <p:cNvPr id="243"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FOSS licenses by definition make source code available under terms that allow for modification and redistribution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FOSS licenses may have conditions related to providing attributions, copyright statement preservation, or a written offer to make the source code available</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One popular set of licenses are those approved by the Open Source Initiative (OSI) based on their Open Source Definition (OSD). A complete list of OSI-approved licenses is available at </a:t>
            </a:r>
            <a:r>
              <a:rPr lang="en-US" sz="2000" b="0" u="sng" strike="noStrike" spc="-1">
                <a:solidFill>
                  <a:srgbClr val="0000FF"/>
                </a:solidFill>
                <a:uFillTx/>
                <a:latin typeface="Roboto Mono"/>
                <a:ea typeface="Roboto Mono"/>
                <a:hlinkClick r:id="rId3"/>
              </a:rPr>
              <a:t>http://www.opensource.org/licenses/</a:t>
            </a:r>
            <a:endParaRPr lang="en-US" sz="2000" b="0" strike="noStrike" spc="-1">
              <a:latin typeface="Arial"/>
            </a:endParaRPr>
          </a:p>
          <a:p>
            <a:pPr marL="182880" indent="-182160">
              <a:lnSpc>
                <a:spcPct val="100000"/>
              </a:lnSpc>
              <a:spcBef>
                <a:spcPts val="479"/>
              </a:spcBef>
            </a:pPr>
            <a:endParaRPr lang="en-US" sz="2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Permissive FOSS Licenses</a:t>
            </a:r>
            <a:endParaRPr lang="en-US" sz="4000" b="0" strike="noStrike" spc="-1">
              <a:latin typeface="Arial"/>
            </a:endParaRPr>
          </a:p>
        </p:txBody>
      </p:sp>
      <p:sp>
        <p:nvSpPr>
          <p:cNvPr id="245"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Permissive FOSS license: a term used often to describe minimally restrictive FOSS licenses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Example: BSD-3-Clause</a:t>
            </a:r>
            <a:endParaRPr lang="en-US" sz="2400" b="0" strike="noStrike" spc="-1">
              <a:latin typeface="Arial"/>
            </a:endParaRPr>
          </a:p>
          <a:p>
            <a:pPr marL="457200" lvl="1" indent="-189720">
              <a:lnSpc>
                <a:spcPct val="100000"/>
              </a:lnSpc>
              <a:spcBef>
                <a:spcPts val="420"/>
              </a:spcBef>
              <a:buClr>
                <a:srgbClr val="93A299"/>
              </a:buClr>
              <a:buSzPct val="85000"/>
              <a:buFont typeface="Arial"/>
              <a:buChar char="•"/>
            </a:pPr>
            <a:r>
              <a:rPr lang="en-US" sz="2100" b="0" strike="noStrike" spc="-1">
                <a:solidFill>
                  <a:srgbClr val="292934"/>
                </a:solidFill>
                <a:latin typeface="Roboto"/>
                <a:ea typeface="Roboto"/>
              </a:rPr>
              <a:t>The BSD license is an example of a permissive license that allows unlimited redistribution for any purpose in source or object code form as long as its copyright notices and the license's disclaimers of warranty are maintained</a:t>
            </a:r>
            <a:endParaRPr lang="en-US" sz="2100" b="0" strike="noStrike" spc="-1">
              <a:latin typeface="Arial"/>
            </a:endParaRPr>
          </a:p>
          <a:p>
            <a:pPr marL="457200" lvl="1" indent="-189720">
              <a:lnSpc>
                <a:spcPct val="100000"/>
              </a:lnSpc>
              <a:spcBef>
                <a:spcPts val="420"/>
              </a:spcBef>
              <a:buClr>
                <a:srgbClr val="93A299"/>
              </a:buClr>
              <a:buSzPct val="85000"/>
              <a:buFont typeface="Arial"/>
              <a:buChar char="•"/>
            </a:pPr>
            <a:r>
              <a:rPr lang="en-US" sz="2100" b="0" strike="noStrike" spc="-1">
                <a:solidFill>
                  <a:srgbClr val="292934"/>
                </a:solidFill>
                <a:latin typeface="Roboto"/>
                <a:ea typeface="Roboto"/>
              </a:rPr>
              <a:t>The license contains a clause restricting use of the names of contributors for endorsement of a derived work without specific permission</a:t>
            </a:r>
            <a:endParaRPr lang="en-US" sz="2100" b="0" strike="noStrike" spc="-1">
              <a:latin typeface="Arial"/>
            </a:endParaRPr>
          </a:p>
          <a:p>
            <a:pPr marL="182880" indent="-182160">
              <a:lnSpc>
                <a:spcPct val="100000"/>
              </a:lnSpc>
              <a:spcBef>
                <a:spcPts val="499"/>
              </a:spcBef>
              <a:buClr>
                <a:srgbClr val="93A299"/>
              </a:buClr>
              <a:buSzPct val="85000"/>
              <a:buFont typeface="Arial"/>
              <a:buChar char="•"/>
            </a:pPr>
            <a:r>
              <a:rPr lang="en-US" sz="2500" b="0" strike="noStrike" spc="-1">
                <a:solidFill>
                  <a:srgbClr val="292934"/>
                </a:solidFill>
                <a:latin typeface="Roboto"/>
                <a:ea typeface="Roboto"/>
              </a:rPr>
              <a:t>Other examples: MIT, Apache-2.0</a:t>
            </a:r>
            <a:endParaRPr lang="en-US" sz="25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License Reciprocity &amp; Copyleft Licenses</a:t>
            </a:r>
            <a:endParaRPr lang="en-US" sz="4000" b="0" strike="noStrike" spc="-1">
              <a:latin typeface="Arial"/>
            </a:endParaRPr>
          </a:p>
        </p:txBody>
      </p:sp>
      <p:sp>
        <p:nvSpPr>
          <p:cNvPr id="247"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Some licenses require that if derivative works (or software in the same file, same program or other boundary) are distributed, the distribution is under the same terms as the original work</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This is referred to as a “copyleft” or “reciprocal” effect</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Example of license reciprocity from the GPL version 2.0:</a:t>
            </a:r>
            <a:endParaRPr lang="en-US" sz="2400" b="0" strike="noStrike" spc="-1">
              <a:latin typeface="Arial"/>
            </a:endParaRPr>
          </a:p>
          <a:p>
            <a:pPr>
              <a:lnSpc>
                <a:spcPct val="100000"/>
              </a:lnSpc>
            </a:pPr>
            <a:r>
              <a:rPr lang="en-US" sz="2000" b="0" i="1" strike="noStrike" spc="-1">
                <a:solidFill>
                  <a:srgbClr val="292934"/>
                </a:solidFill>
                <a:latin typeface="Roboto"/>
                <a:ea typeface="Roboto"/>
              </a:rPr>
              <a:t>You must cause any work that you distribute or publish, that in whole or in part contains</a:t>
            </a:r>
            <a:r>
              <a:t/>
            </a:r>
            <a:br/>
            <a:r>
              <a:rPr lang="en-US" sz="2000" b="0" i="1" strike="noStrike" spc="-1">
                <a:solidFill>
                  <a:srgbClr val="292934"/>
                </a:solidFill>
                <a:latin typeface="Roboto"/>
                <a:ea typeface="Roboto"/>
              </a:rPr>
              <a:t>or is derived from the Program or any part thereof, to be licensed […] under the terms</a:t>
            </a:r>
            <a:r>
              <a:t/>
            </a:r>
            <a:br/>
            <a:r>
              <a:rPr lang="en-US" sz="2000" b="0" i="1" strike="noStrike" spc="-1">
                <a:solidFill>
                  <a:srgbClr val="292934"/>
                </a:solidFill>
                <a:latin typeface="Roboto"/>
                <a:ea typeface="Roboto"/>
              </a:rPr>
              <a:t>of this License.</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Licenses that include reciprocity or Copyleft clauses include all versions of the GPL, LGPL, AGPL, MPL and CDDL </a:t>
            </a:r>
            <a:endParaRPr lang="en-US" sz="2400" b="0" strike="noStrike" spc="-1">
              <a:latin typeface="Arial"/>
            </a:endParaRPr>
          </a:p>
          <a:p>
            <a:pPr>
              <a:lnSpc>
                <a:spcPct val="100000"/>
              </a:lnSpc>
              <a:spcBef>
                <a:spcPts val="479"/>
              </a:spcBef>
            </a:pPr>
            <a:endParaRPr lang="en-US" sz="2400" b="0" strike="noStrike" spc="-1">
              <a:latin typeface="Arial"/>
            </a:endParaRPr>
          </a:p>
          <a:p>
            <a:pPr>
              <a:lnSpc>
                <a:spcPct val="100000"/>
              </a:lnSpc>
              <a:spcBef>
                <a:spcPts val="479"/>
              </a:spcBef>
            </a:pPr>
            <a:endParaRPr lang="en-US" sz="24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Proprietary License or Closed Source</a:t>
            </a:r>
            <a:endParaRPr lang="en-US" sz="4000" b="0" strike="noStrike" spc="-1">
              <a:latin typeface="Arial"/>
            </a:endParaRPr>
          </a:p>
        </p:txBody>
      </p:sp>
      <p:sp>
        <p:nvSpPr>
          <p:cNvPr id="249"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A proprietary software license (or commercial license or EULA) has restrictions on the usage, modification and/or distribution of the software</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Proprietary licenses are unique to each vendor – there are as many variations of proprietary licenses as there are vendors and each must be evaluated individually</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FOSS developers often use the term “proprietary” to describe a commercial non-FOSS license, even though both FOSS and proprietary licenses are based on intellectual property and provide a license grant to that property</a:t>
            </a:r>
            <a:endParaRPr lang="en-US" sz="24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Other Non-FOSS Licensing Situations</a:t>
            </a:r>
            <a:endParaRPr lang="en-US" sz="4000" b="0" strike="noStrike" spc="-1">
              <a:latin typeface="Arial"/>
            </a:endParaRPr>
          </a:p>
        </p:txBody>
      </p:sp>
      <p:sp>
        <p:nvSpPr>
          <p:cNvPr id="251"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Freeware – software distributed under a proprietary license at no</a:t>
            </a:r>
            <a:r>
              <a:t/>
            </a:r>
            <a:br/>
            <a:r>
              <a:rPr lang="en-US" sz="2400" b="0" strike="noStrike" spc="-1">
                <a:solidFill>
                  <a:srgbClr val="292934"/>
                </a:solidFill>
                <a:latin typeface="Roboto"/>
                <a:ea typeface="Roboto"/>
              </a:rPr>
              <a:t>or very low cost</a:t>
            </a:r>
            <a:endParaRPr lang="en-US" sz="24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The source code may or may not be available, and creation of derivative works is usually restricted</a:t>
            </a:r>
            <a:endParaRPr lang="en-US" sz="18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Freeware software is usually fully functional (no locked features) and available for unlimited use (no locking on days of usage) </a:t>
            </a:r>
            <a:endParaRPr lang="en-US" sz="18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Freeware software licenses usually impose restrictions in relation to copying, distributing, and making derivative works of the software, as well as restrictions on the type of usage (personal, commercial, academic, etc.)</a:t>
            </a:r>
            <a:endParaRPr lang="en-US" sz="18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Shareware – proprietary software provided to users on a trial basis,</a:t>
            </a:r>
            <a:r>
              <a:t/>
            </a:r>
            <a:br/>
            <a:r>
              <a:rPr lang="en-US" sz="2400" b="0" strike="noStrike" spc="-1">
                <a:solidFill>
                  <a:srgbClr val="292934"/>
                </a:solidFill>
                <a:latin typeface="Roboto"/>
                <a:ea typeface="Roboto"/>
              </a:rPr>
              <a:t>for a limited time, free of charge and with limited functionalities or features</a:t>
            </a:r>
            <a:endParaRPr lang="en-US" sz="24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The goal of shareware is to give potential buyers the opportunity to use the program and judge its usefulness before purchasing a license for the full version of the software </a:t>
            </a:r>
            <a:endParaRPr lang="en-US" sz="18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Most companies are very leery of Shareware, because Shareware vendors often approach companies for large license payments after the software has freely propagated within their organizations.</a:t>
            </a:r>
            <a:endParaRPr lang="en-US" sz="18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Other Non-FOSS Licensing Situations</a:t>
            </a:r>
            <a:endParaRPr lang="en-US" sz="4000" b="0" strike="noStrike" spc="-1">
              <a:latin typeface="Arial"/>
            </a:endParaRPr>
          </a:p>
        </p:txBody>
      </p:sp>
      <p:sp>
        <p:nvSpPr>
          <p:cNvPr id="253"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“Non-commercial” – some licenses have most of the characteristics of a FOSS license, but are limited to non-commercial use (e.g. CC-BY-NC).</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FOSS by definition cannot limit the field of use of the software</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Commercial use is a field of use so any restriction prevents the license from being FOSS</a:t>
            </a:r>
            <a:endParaRPr lang="en-US" sz="2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Public Domain</a:t>
            </a:r>
            <a:endParaRPr lang="en-US" sz="4000" b="0" strike="noStrike" spc="-1">
              <a:latin typeface="Arial"/>
            </a:endParaRPr>
          </a:p>
        </p:txBody>
      </p:sp>
      <p:sp>
        <p:nvSpPr>
          <p:cNvPr id="255"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The term </a:t>
            </a:r>
            <a:r>
              <a:rPr lang="en-US" sz="2400" b="1" strike="noStrike" spc="-1" dirty="0">
                <a:solidFill>
                  <a:srgbClr val="292934"/>
                </a:solidFill>
                <a:latin typeface="Roboto"/>
                <a:ea typeface="Roboto"/>
              </a:rPr>
              <a:t>public domain </a:t>
            </a:r>
            <a:r>
              <a:rPr lang="en-US" sz="2400" b="0" strike="noStrike" spc="-1" dirty="0">
                <a:solidFill>
                  <a:srgbClr val="292934"/>
                </a:solidFill>
                <a:latin typeface="Roboto"/>
                <a:ea typeface="Roboto"/>
              </a:rPr>
              <a:t>refers to software not protected by law and therefore usable by the public without requiring a license </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Developers may include a </a:t>
            </a:r>
            <a:r>
              <a:rPr lang="en-US" sz="2400" b="0" i="1" strike="noStrike" spc="-1" dirty="0">
                <a:solidFill>
                  <a:srgbClr val="292934"/>
                </a:solidFill>
                <a:latin typeface="Roboto"/>
                <a:ea typeface="Roboto"/>
              </a:rPr>
              <a:t>public domain declaration</a:t>
            </a:r>
            <a:r>
              <a:rPr lang="en-US" sz="2400" b="0" strike="noStrike" spc="-1" dirty="0">
                <a:solidFill>
                  <a:srgbClr val="292934"/>
                </a:solidFill>
                <a:latin typeface="Roboto"/>
                <a:ea typeface="Roboto"/>
              </a:rPr>
              <a:t> with their software </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E.g., “All of the code and documentation in this software has been dedicated to the public domain by the authors.”</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The public domain declaration is not the same as a FOSS license</a:t>
            </a:r>
            <a:endParaRPr lang="en-US" sz="2000" b="0" strike="noStrike" spc="-1" dirty="0">
              <a:latin typeface="Arial"/>
            </a:endParaRPr>
          </a:p>
          <a:p>
            <a:pPr>
              <a:lnSpc>
                <a:spcPct val="100000"/>
              </a:lnSpc>
            </a:pP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A public domain declaration attempts to waive or eliminate any intellectual property rights that the developers may have in the software to make it clear that it can be used without restriction, but the enforceability of these declarations is subject to dispute within the FOSS community and its effectiveness at law varies from jurisdiction to jurisdiction</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Often the public domain declaration is accompanied by other terms, such as warranty disclaimers; in such cases, the software may be viewed as being under a license rather than being in the public domain</a:t>
            </a:r>
            <a:endParaRPr lang="en-US" sz="2000" b="0" strike="noStrike" spc="-1" dirty="0">
              <a:latin typeface="Arial"/>
            </a:endParaRPr>
          </a:p>
          <a:p>
            <a:pPr marL="182880" indent="-182160">
              <a:lnSpc>
                <a:spcPct val="100000"/>
              </a:lnSpc>
              <a:spcBef>
                <a:spcPts val="479"/>
              </a:spcBef>
            </a:pPr>
            <a:endParaRPr lang="en-US" sz="2000" b="0" strike="noStrike" spc="-1" dirty="0">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What is the OpenChain Curriculum?</a:t>
            </a:r>
            <a:endParaRPr lang="en-US" sz="4000" b="0" strike="noStrike" spc="-1">
              <a:latin typeface="Arial"/>
            </a:endParaRPr>
          </a:p>
        </p:txBody>
      </p:sp>
      <p:sp>
        <p:nvSpPr>
          <p:cNvPr id="220" name="CustomShape 2"/>
          <p:cNvSpPr/>
          <p:nvPr/>
        </p:nvSpPr>
        <p:spPr>
          <a:xfrm>
            <a:off x="623160" y="1600200"/>
            <a:ext cx="10945080" cy="495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The </a:t>
            </a:r>
            <a:r>
              <a:rPr lang="en-US" sz="2400" b="0" strike="noStrike" spc="-1" dirty="0" err="1">
                <a:solidFill>
                  <a:srgbClr val="292934"/>
                </a:solidFill>
                <a:latin typeface="Roboto"/>
                <a:ea typeface="Roboto"/>
              </a:rPr>
              <a:t>OpenChain</a:t>
            </a:r>
            <a:r>
              <a:rPr lang="en-US" sz="2400" b="0" strike="noStrike" spc="-1" dirty="0">
                <a:solidFill>
                  <a:srgbClr val="292934"/>
                </a:solidFill>
                <a:latin typeface="Roboto"/>
                <a:ea typeface="Roboto"/>
              </a:rPr>
              <a:t> Project helps to identify and share the core components</a:t>
            </a:r>
            <a:r>
              <a:rPr dirty="0"/>
              <a:t/>
            </a:r>
            <a:br>
              <a:rPr dirty="0"/>
            </a:br>
            <a:r>
              <a:rPr lang="en-US" sz="2400" b="0" strike="noStrike" spc="-1" dirty="0">
                <a:solidFill>
                  <a:srgbClr val="292934"/>
                </a:solidFill>
                <a:latin typeface="Roboto"/>
                <a:ea typeface="Roboto"/>
              </a:rPr>
              <a:t>of a Free and Open Source Software (FOSS) compliance program.</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The core of the </a:t>
            </a:r>
            <a:r>
              <a:rPr lang="en-US" sz="2400" b="0" strike="noStrike" spc="-1" dirty="0" err="1">
                <a:solidFill>
                  <a:srgbClr val="292934"/>
                </a:solidFill>
                <a:latin typeface="Roboto"/>
                <a:ea typeface="Roboto"/>
              </a:rPr>
              <a:t>OpenChain</a:t>
            </a:r>
            <a:r>
              <a:rPr lang="en-US" sz="2400" b="0" strike="noStrike" spc="-1" dirty="0">
                <a:solidFill>
                  <a:srgbClr val="292934"/>
                </a:solidFill>
                <a:latin typeface="Roboto"/>
                <a:ea typeface="Roboto"/>
              </a:rPr>
              <a:t> Project is the </a:t>
            </a:r>
            <a:r>
              <a:rPr lang="en-US" sz="2400" b="1" strike="noStrike" spc="-1" dirty="0">
                <a:solidFill>
                  <a:srgbClr val="292934"/>
                </a:solidFill>
                <a:latin typeface="Roboto"/>
                <a:ea typeface="Roboto"/>
              </a:rPr>
              <a:t>Specification</a:t>
            </a:r>
            <a:r>
              <a:rPr lang="en-US" sz="2400" b="0" strike="noStrike" spc="-1" dirty="0">
                <a:solidFill>
                  <a:srgbClr val="292934"/>
                </a:solidFill>
                <a:latin typeface="Roboto"/>
                <a:ea typeface="Roboto"/>
              </a:rPr>
              <a:t>. This identifies and publishes the core requirements a FOSS compliance program should satisfy.</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The </a:t>
            </a:r>
            <a:r>
              <a:rPr lang="en-US" sz="2400" b="0" strike="noStrike" spc="-1" dirty="0" err="1">
                <a:solidFill>
                  <a:srgbClr val="292934"/>
                </a:solidFill>
                <a:latin typeface="Roboto"/>
                <a:ea typeface="Roboto"/>
              </a:rPr>
              <a:t>OpenChain</a:t>
            </a:r>
            <a:r>
              <a:rPr lang="en-US" sz="2400" b="0" strike="noStrike" spc="-1" dirty="0">
                <a:solidFill>
                  <a:srgbClr val="292934"/>
                </a:solidFill>
                <a:latin typeface="Roboto"/>
                <a:ea typeface="Roboto"/>
              </a:rPr>
              <a:t> </a:t>
            </a:r>
            <a:r>
              <a:rPr lang="en-US" sz="2400" b="1" strike="noStrike" spc="-1" dirty="0">
                <a:solidFill>
                  <a:srgbClr val="292934"/>
                </a:solidFill>
                <a:latin typeface="Roboto"/>
                <a:ea typeface="Roboto"/>
              </a:rPr>
              <a:t>Curriculum</a:t>
            </a:r>
            <a:r>
              <a:rPr lang="en-US" sz="2400" b="0" strike="noStrike" spc="-1" dirty="0">
                <a:solidFill>
                  <a:srgbClr val="292934"/>
                </a:solidFill>
                <a:latin typeface="Roboto"/>
                <a:ea typeface="Roboto"/>
              </a:rPr>
              <a:t> supports the Specification by providing</a:t>
            </a:r>
            <a:r>
              <a:rPr dirty="0"/>
              <a:t/>
            </a:r>
            <a:br>
              <a:rPr dirty="0"/>
            </a:br>
            <a:r>
              <a:rPr lang="en-US" sz="2400" b="0" strike="noStrike" spc="-1" dirty="0">
                <a:solidFill>
                  <a:srgbClr val="292934"/>
                </a:solidFill>
                <a:latin typeface="Roboto"/>
                <a:ea typeface="Roboto"/>
              </a:rPr>
              <a:t>freely available training material.</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These slides help companies satisfy the requirements of the Specification Section 1.2. They can also be used for general compliance training.</a:t>
            </a:r>
            <a:endParaRPr lang="en-US" sz="2400" b="0" strike="noStrike" spc="-1" dirty="0">
              <a:latin typeface="Arial"/>
            </a:endParaRPr>
          </a:p>
          <a:p>
            <a:pPr marL="182880" indent="-182160">
              <a:lnSpc>
                <a:spcPct val="100000"/>
              </a:lnSpc>
              <a:spcBef>
                <a:spcPts val="479"/>
              </a:spcBef>
            </a:pPr>
            <a:endParaRPr lang="en-US" sz="2400" b="0" strike="noStrike" spc="-1" dirty="0">
              <a:latin typeface="Arial"/>
            </a:endParaRPr>
          </a:p>
          <a:p>
            <a:pPr algn="ctr">
              <a:lnSpc>
                <a:spcPct val="100000"/>
              </a:lnSpc>
              <a:spcBef>
                <a:spcPts val="479"/>
              </a:spcBef>
            </a:pPr>
            <a:r>
              <a:rPr lang="en-US" sz="2400" b="0" strike="noStrike" spc="-1" dirty="0">
                <a:solidFill>
                  <a:srgbClr val="292934"/>
                </a:solidFill>
                <a:latin typeface="Roboto"/>
                <a:ea typeface="Roboto"/>
              </a:rPr>
              <a:t>Learn more at: </a:t>
            </a:r>
            <a:r>
              <a:rPr lang="en-US" sz="2400" b="0" strike="noStrike" spc="-1" dirty="0">
                <a:solidFill>
                  <a:srgbClr val="292934"/>
                </a:solidFill>
                <a:latin typeface="Roboto Mono"/>
                <a:ea typeface="Roboto Mono"/>
              </a:rPr>
              <a:t>https://</a:t>
            </a:r>
            <a:r>
              <a:rPr lang="en-US" sz="2400" b="0" strike="noStrike" spc="-1" dirty="0" err="1">
                <a:solidFill>
                  <a:srgbClr val="292934"/>
                </a:solidFill>
                <a:latin typeface="Roboto Mono"/>
                <a:ea typeface="Roboto Mono"/>
              </a:rPr>
              <a:t>www.openchainproject.org</a:t>
            </a:r>
            <a:endParaRPr lang="en-US" sz="2400" b="0" strike="noStrike" spc="-1" dirty="0">
              <a:latin typeface="Arial"/>
            </a:endParaRPr>
          </a:p>
          <a:p>
            <a:pPr>
              <a:lnSpc>
                <a:spcPct val="100000"/>
              </a:lnSpc>
            </a:pPr>
            <a:endParaRPr lang="en-US" sz="2400" b="0" strike="noStrike" spc="-1" dirty="0">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License Compatibility</a:t>
            </a:r>
            <a:endParaRPr lang="en-US" sz="4000" b="0" strike="noStrike" spc="-1">
              <a:latin typeface="Arial"/>
            </a:endParaRPr>
          </a:p>
        </p:txBody>
      </p:sp>
      <p:sp>
        <p:nvSpPr>
          <p:cNvPr id="257"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License compatibility is the process of ensuring that license terms do not conflict. </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If one license requires you to do something and another prohibits doing that, the licenses conflict and are not compatible if the combination of the two software modules trigger the obligations under a license.</a:t>
            </a:r>
            <a:endParaRPr lang="en-US" sz="24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GPL-2.0 and EPL-1.0 each extend their obligations to “derivative works” which are distributed. </a:t>
            </a:r>
            <a:endParaRPr lang="en-US" sz="18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If a GPL-2.0 module is combined with an EPL-1.0 module and the merged module is distributed, that module must </a:t>
            </a:r>
            <a:endParaRPr lang="en-US" sz="1800" b="0" strike="noStrike" spc="-1">
              <a:latin typeface="Arial"/>
            </a:endParaRPr>
          </a:p>
          <a:p>
            <a:pPr marL="731520" lvl="2" indent="-184680">
              <a:lnSpc>
                <a:spcPct val="100000"/>
              </a:lnSpc>
              <a:spcBef>
                <a:spcPts val="320"/>
              </a:spcBef>
              <a:buClr>
                <a:srgbClr val="93A299"/>
              </a:buClr>
              <a:buSzPct val="90000"/>
              <a:buFont typeface="Arial"/>
              <a:buChar char="•"/>
            </a:pPr>
            <a:r>
              <a:rPr lang="en-US" sz="1600" b="0" strike="noStrike" spc="-1">
                <a:solidFill>
                  <a:srgbClr val="292934"/>
                </a:solidFill>
                <a:latin typeface="Roboto"/>
                <a:ea typeface="Roboto"/>
              </a:rPr>
              <a:t>(according to GPL-2.0) be distributed under GPL-2.0 only, and</a:t>
            </a:r>
            <a:endParaRPr lang="en-US" sz="1600" b="0" strike="noStrike" spc="-1">
              <a:latin typeface="Arial"/>
            </a:endParaRPr>
          </a:p>
          <a:p>
            <a:pPr marL="731520" lvl="2" indent="-184680">
              <a:lnSpc>
                <a:spcPct val="100000"/>
              </a:lnSpc>
              <a:spcBef>
                <a:spcPts val="320"/>
              </a:spcBef>
              <a:buClr>
                <a:srgbClr val="93A299"/>
              </a:buClr>
              <a:buSzPct val="90000"/>
              <a:buFont typeface="Arial"/>
              <a:buChar char="•"/>
            </a:pPr>
            <a:r>
              <a:rPr lang="en-US" sz="1600" b="0" strike="noStrike" spc="-1">
                <a:solidFill>
                  <a:srgbClr val="292934"/>
                </a:solidFill>
                <a:latin typeface="Roboto"/>
                <a:ea typeface="Roboto"/>
              </a:rPr>
              <a:t>(according to EPL-1.0) under EPL-1.0 only. </a:t>
            </a:r>
            <a:endParaRPr lang="en-US" sz="1600" b="0" strike="noStrike" spc="-1">
              <a:latin typeface="Arial"/>
            </a:endParaRPr>
          </a:p>
          <a:p>
            <a:pPr marL="457200" lvl="1" indent="-189720">
              <a:lnSpc>
                <a:spcPct val="100000"/>
              </a:lnSpc>
              <a:spcBef>
                <a:spcPts val="1134"/>
              </a:spcBef>
              <a:buClr>
                <a:srgbClr val="93A299"/>
              </a:buClr>
              <a:buSzPct val="85000"/>
              <a:buFont typeface="Arial"/>
              <a:buChar char="•"/>
            </a:pPr>
            <a:r>
              <a:rPr lang="en-US" sz="1600" b="0" strike="noStrike" spc="-1">
                <a:solidFill>
                  <a:srgbClr val="292934"/>
                </a:solidFill>
                <a:latin typeface="Roboto"/>
                <a:ea typeface="Roboto"/>
              </a:rPr>
              <a:t>The distributor cannot satisfy both conditions at once so the module may not be distributed. </a:t>
            </a:r>
            <a:endParaRPr lang="en-US" sz="1600" b="0" strike="noStrike" spc="-1">
              <a:latin typeface="Arial"/>
            </a:endParaRPr>
          </a:p>
          <a:p>
            <a:pPr marL="457200" lvl="1" indent="-189720">
              <a:lnSpc>
                <a:spcPct val="100000"/>
              </a:lnSpc>
              <a:spcBef>
                <a:spcPts val="1134"/>
              </a:spcBef>
              <a:buClr>
                <a:srgbClr val="93A299"/>
              </a:buClr>
              <a:buSzPct val="85000"/>
              <a:buFont typeface="Arial"/>
              <a:buChar char="•"/>
            </a:pPr>
            <a:r>
              <a:rPr lang="en-US" sz="1600" b="0" strike="noStrike" spc="-1">
                <a:solidFill>
                  <a:srgbClr val="292934"/>
                </a:solidFill>
                <a:latin typeface="Roboto"/>
                <a:ea typeface="Roboto"/>
              </a:rPr>
              <a:t>This is an example of </a:t>
            </a:r>
            <a:r>
              <a:rPr lang="en-US" sz="1600" b="0" i="1" strike="noStrike" spc="-1">
                <a:solidFill>
                  <a:srgbClr val="292934"/>
                </a:solidFill>
                <a:latin typeface="Roboto"/>
                <a:ea typeface="Roboto"/>
              </a:rPr>
              <a:t>license incompatibility.</a:t>
            </a:r>
            <a:endParaRPr lang="en-US" sz="1600" b="0" strike="noStrike" spc="-1">
              <a:latin typeface="Arial"/>
            </a:endParaRPr>
          </a:p>
          <a:p>
            <a:pPr>
              <a:lnSpc>
                <a:spcPct val="100000"/>
              </a:lnSpc>
              <a:spcBef>
                <a:spcPts val="400"/>
              </a:spcBef>
            </a:pPr>
            <a:endParaRPr lang="en-US" sz="1600" b="0" strike="noStrike" spc="-1">
              <a:latin typeface="Arial"/>
            </a:endParaRPr>
          </a:p>
          <a:p>
            <a:pPr>
              <a:lnSpc>
                <a:spcPct val="100000"/>
              </a:lnSpc>
              <a:spcBef>
                <a:spcPts val="400"/>
              </a:spcBef>
            </a:pPr>
            <a:r>
              <a:rPr lang="en-US" sz="2000" b="0" strike="noStrike" spc="-1">
                <a:solidFill>
                  <a:srgbClr val="292934"/>
                </a:solidFill>
                <a:latin typeface="Roboto Condensed"/>
                <a:ea typeface="Roboto Condensed"/>
              </a:rPr>
              <a:t>The definition of “derivative work” is subject to different views in the FOSS community and</a:t>
            </a:r>
            <a:r>
              <a:t/>
            </a:r>
            <a:br/>
            <a:r>
              <a:rPr lang="en-US" sz="2000" b="0" strike="noStrike" spc="-1">
                <a:solidFill>
                  <a:srgbClr val="292934"/>
                </a:solidFill>
                <a:latin typeface="Roboto Condensed"/>
                <a:ea typeface="Roboto Condensed"/>
              </a:rPr>
              <a:t>its interpretation in law is likely to vary from jurisdiction to jurisdiction.</a:t>
            </a:r>
            <a:endParaRPr lang="en-US" sz="2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Notices</a:t>
            </a:r>
            <a:endParaRPr lang="en-US" sz="4000" b="0" strike="noStrike" spc="-1">
              <a:latin typeface="Arial"/>
            </a:endParaRPr>
          </a:p>
        </p:txBody>
      </p:sp>
      <p:sp>
        <p:nvSpPr>
          <p:cNvPr id="259" name="CustomShape 2"/>
          <p:cNvSpPr/>
          <p:nvPr/>
        </p:nvSpPr>
        <p:spPr>
          <a:xfrm>
            <a:off x="556920" y="1481760"/>
            <a:ext cx="11450520" cy="537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Notices, such as text in comments in file headers, often provide authorship and licensing information. FOSS licenses may also require the placement of notices in or alongside source code or documentation to give credit to the author (an attribution) or to make it clear the software includes modifications. </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1" strike="noStrike" spc="-1">
                <a:solidFill>
                  <a:srgbClr val="292934"/>
                </a:solidFill>
                <a:latin typeface="Roboto"/>
                <a:ea typeface="Roboto"/>
              </a:rPr>
              <a:t>Copyright notice </a:t>
            </a:r>
            <a:r>
              <a:rPr lang="en-US" sz="2400" b="0" strike="noStrike" spc="-1">
                <a:solidFill>
                  <a:srgbClr val="292934"/>
                </a:solidFill>
                <a:latin typeface="Roboto"/>
                <a:ea typeface="Roboto"/>
              </a:rPr>
              <a:t>– an identifier placed on copies of the work to inform the world of copyright ownership. </a:t>
            </a:r>
            <a:r>
              <a:rPr lang="en-US" sz="2400" b="0" strike="noStrike" spc="-1">
                <a:solidFill>
                  <a:srgbClr val="000000"/>
                </a:solidFill>
                <a:latin typeface="Roboto"/>
                <a:ea typeface="Roboto"/>
              </a:rPr>
              <a:t>Example: </a:t>
            </a:r>
            <a:r>
              <a:rPr lang="en-US" sz="2000" b="0" strike="noStrike" spc="-1">
                <a:solidFill>
                  <a:srgbClr val="292934"/>
                </a:solidFill>
                <a:latin typeface="Roboto Mono"/>
                <a:ea typeface="Roboto Mono"/>
              </a:rPr>
              <a:t>Copyright © A. Person (2016) </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1" strike="noStrike" spc="-1">
                <a:solidFill>
                  <a:srgbClr val="292934"/>
                </a:solidFill>
                <a:latin typeface="Roboto"/>
                <a:ea typeface="Roboto"/>
              </a:rPr>
              <a:t>License notice</a:t>
            </a:r>
            <a:r>
              <a:rPr lang="en-US" sz="2400" b="0" strike="noStrike" spc="-1">
                <a:solidFill>
                  <a:srgbClr val="292934"/>
                </a:solidFill>
                <a:latin typeface="Roboto"/>
                <a:ea typeface="Roboto"/>
              </a:rPr>
              <a:t> – a notice that specifies and acknowledges the license terms and conditions of the FOSS included in the product.</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1" strike="noStrike" spc="-1">
                <a:solidFill>
                  <a:srgbClr val="292934"/>
                </a:solidFill>
                <a:latin typeface="Roboto"/>
                <a:ea typeface="Roboto"/>
              </a:rPr>
              <a:t>Attribution notice </a:t>
            </a:r>
            <a:r>
              <a:rPr lang="en-US" sz="2400" b="0" strike="noStrike" spc="-1">
                <a:solidFill>
                  <a:srgbClr val="292934"/>
                </a:solidFill>
                <a:latin typeface="Roboto"/>
                <a:ea typeface="Roboto"/>
              </a:rPr>
              <a:t>– a notice included in the product release that acknowledges the identity of the original authors and / or sponsors of the FOSS included in the product.</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1" strike="noStrike" spc="-1">
                <a:solidFill>
                  <a:srgbClr val="292934"/>
                </a:solidFill>
                <a:latin typeface="Roboto"/>
                <a:ea typeface="Roboto"/>
              </a:rPr>
              <a:t>Modification notice </a:t>
            </a:r>
            <a:r>
              <a:rPr lang="en-US" sz="2400" b="0" strike="noStrike" spc="-1">
                <a:solidFill>
                  <a:srgbClr val="292934"/>
                </a:solidFill>
                <a:latin typeface="Roboto"/>
                <a:ea typeface="Roboto"/>
              </a:rPr>
              <a:t>– a notice that you have made modifications to the source code of a file, such as adding your copyright notice to the top of the file. </a:t>
            </a:r>
            <a:endParaRPr lang="en-US" sz="24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Multi-Licensing</a:t>
            </a:r>
            <a:endParaRPr lang="en-US" sz="4000" b="0" strike="noStrike" spc="-1">
              <a:latin typeface="Arial"/>
            </a:endParaRPr>
          </a:p>
        </p:txBody>
      </p:sp>
      <p:sp>
        <p:nvSpPr>
          <p:cNvPr id="261" name="CustomShape 2"/>
          <p:cNvSpPr/>
          <p:nvPr/>
        </p:nvSpPr>
        <p:spPr>
          <a:xfrm>
            <a:off x="556920" y="1481760"/>
            <a:ext cx="11450520" cy="513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Multi-licensing refers to the practice of distributing software under two or more different sets of terms and conditions simultaneously</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E.g., when software is “dual licensed,” the copyright owner gives each recipient the choice of two licenses</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Note: This should not be confused for situations in which a licensor imposes more than one license, and you must comply with </a:t>
            </a:r>
            <a:r>
              <a:rPr lang="en-US" sz="2400" b="0" i="1" strike="noStrike" spc="-1">
                <a:solidFill>
                  <a:srgbClr val="292934"/>
                </a:solidFill>
                <a:latin typeface="Roboto"/>
                <a:ea typeface="Roboto"/>
              </a:rPr>
              <a:t>all</a:t>
            </a:r>
            <a:r>
              <a:rPr lang="en-US" sz="2400" b="0" strike="noStrike" spc="-1">
                <a:solidFill>
                  <a:srgbClr val="292934"/>
                </a:solidFill>
                <a:latin typeface="Roboto"/>
                <a:ea typeface="Roboto"/>
              </a:rPr>
              <a:t> of them</a:t>
            </a:r>
            <a:endParaRPr lang="en-US" sz="2400" b="0" strike="noStrike" spc="-1">
              <a:latin typeface="Arial"/>
            </a:endParaRPr>
          </a:p>
          <a:p>
            <a:pPr>
              <a:lnSpc>
                <a:spcPct val="100000"/>
              </a:lnSpc>
              <a:spcBef>
                <a:spcPts val="479"/>
              </a:spcBef>
            </a:pPr>
            <a:endParaRPr lang="en-US" sz="24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263" name="CustomShape 2"/>
          <p:cNvSpPr/>
          <p:nvPr/>
        </p:nvSpPr>
        <p:spPr>
          <a:xfrm>
            <a:off x="556920" y="1481760"/>
            <a:ext cx="11450520" cy="537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What is a FOSS license?</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are typical obligations of a permissive FOSS license?</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Name some permissive FOSS licenses.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does license reciprocity mean?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Name some copyleft-style licenses.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needs to be distributed for code used under a copyleft license? </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Are Freeware and Shareware software considered FOSS?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is a multi-license?</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information may you find in FOSS Notices, and how may the notices be used? </a:t>
            </a:r>
            <a:endParaRPr lang="en-US" sz="24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3</a:t>
            </a:r>
            <a:endParaRPr lang="en-US" sz="3200" b="0" strike="noStrike" spc="-1">
              <a:latin typeface="Arial"/>
            </a:endParaRPr>
          </a:p>
        </p:txBody>
      </p:sp>
      <p:sp>
        <p:nvSpPr>
          <p:cNvPr id="265"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Medium"/>
                <a:ea typeface="Roboto Medium"/>
              </a:rPr>
              <a:t>Introduction to FOSS Compliance</a:t>
            </a:r>
            <a:endParaRPr lang="en-US" sz="48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FOSS Compliance Goals</a:t>
            </a:r>
            <a:endParaRPr lang="en-US" sz="4000" b="0" strike="noStrike" spc="-1">
              <a:latin typeface="Arial"/>
            </a:endParaRPr>
          </a:p>
        </p:txBody>
      </p:sp>
      <p:sp>
        <p:nvSpPr>
          <p:cNvPr id="267"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1" strike="noStrike" spc="-1">
                <a:solidFill>
                  <a:srgbClr val="292934"/>
                </a:solidFill>
                <a:latin typeface="Roboto"/>
                <a:ea typeface="Roboto"/>
              </a:rPr>
              <a:t>Know your obligations. </a:t>
            </a:r>
            <a:r>
              <a:rPr lang="en-US" sz="2400" b="0" strike="noStrike" spc="-1">
                <a:solidFill>
                  <a:srgbClr val="292934"/>
                </a:solidFill>
                <a:latin typeface="Roboto"/>
                <a:ea typeface="Roboto"/>
              </a:rPr>
              <a:t>You should have a process for identifying and tracking FOSS components that are present in your software</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1" strike="noStrike" spc="-1">
                <a:solidFill>
                  <a:srgbClr val="292934"/>
                </a:solidFill>
                <a:latin typeface="Roboto"/>
                <a:ea typeface="Roboto"/>
              </a:rPr>
              <a:t>Satisfy license obligations. </a:t>
            </a:r>
            <a:r>
              <a:rPr lang="en-US" sz="2400" b="0" strike="noStrike" spc="-1">
                <a:solidFill>
                  <a:srgbClr val="292934"/>
                </a:solidFill>
                <a:latin typeface="Roboto"/>
                <a:ea typeface="Roboto"/>
              </a:rPr>
              <a:t>Your process should be capable of handling FOSS license obligations that arise from your organization’s business practices</a:t>
            </a:r>
            <a:endParaRPr lang="en-US" sz="2400" b="0" strike="noStrike" spc="-1">
              <a:latin typeface="Arial"/>
            </a:endParaRPr>
          </a:p>
          <a:p>
            <a:pPr>
              <a:lnSpc>
                <a:spcPct val="100000"/>
              </a:lnSpc>
              <a:spcBef>
                <a:spcPts val="479"/>
              </a:spcBef>
            </a:pP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What Compliance Obligations Must Be Satisfied?</a:t>
            </a:r>
            <a:endParaRPr lang="en-US" sz="4000" b="0" strike="noStrike" spc="-1">
              <a:latin typeface="Arial"/>
            </a:endParaRPr>
          </a:p>
        </p:txBody>
      </p:sp>
      <p:sp>
        <p:nvSpPr>
          <p:cNvPr id="269"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Depending on the FOSS license(s) involved, your compliance obligations may consist of:</a:t>
            </a:r>
            <a:endParaRPr lang="en-US" sz="2400" b="0" strike="noStrike" spc="-1">
              <a:latin typeface="Arial"/>
            </a:endParaRPr>
          </a:p>
          <a:p>
            <a:pPr marL="182880" indent="-182160">
              <a:lnSpc>
                <a:spcPct val="100000"/>
              </a:lnSpc>
              <a:spcBef>
                <a:spcPts val="400"/>
              </a:spcBef>
              <a:buClr>
                <a:srgbClr val="93A299"/>
              </a:buClr>
              <a:buSzPct val="85000"/>
              <a:buFont typeface="Arial"/>
              <a:buChar char="•"/>
            </a:pPr>
            <a:r>
              <a:rPr lang="en-US" sz="2000" b="1" strike="noStrike" spc="-1">
                <a:solidFill>
                  <a:srgbClr val="292934"/>
                </a:solidFill>
                <a:latin typeface="Roboto"/>
                <a:ea typeface="Roboto"/>
              </a:rPr>
              <a:t>Attribution and Notices.</a:t>
            </a:r>
            <a:r>
              <a:rPr lang="en-US" sz="2000" b="0" strike="noStrike" spc="-1">
                <a:solidFill>
                  <a:srgbClr val="292934"/>
                </a:solidFill>
                <a:latin typeface="Roboto"/>
                <a:ea typeface="Roboto"/>
              </a:rPr>
              <a:t> You may need to provide or retain copyright and license text in the source code and/or product documentation or user interface, so that downstream users know the origin of the software and their rights under the licenses. You may also need to provide notices regarding modifications, or full copies of the license.</a:t>
            </a:r>
            <a:endParaRPr lang="en-US" sz="2000" b="0" strike="noStrike" spc="-1">
              <a:latin typeface="Arial"/>
            </a:endParaRPr>
          </a:p>
          <a:p>
            <a:pPr marL="182880" indent="-182160">
              <a:lnSpc>
                <a:spcPct val="100000"/>
              </a:lnSpc>
              <a:spcBef>
                <a:spcPts val="400"/>
              </a:spcBef>
              <a:buClr>
                <a:srgbClr val="93A299"/>
              </a:buClr>
              <a:buSzPct val="85000"/>
              <a:buFont typeface="Arial"/>
              <a:buChar char="•"/>
            </a:pPr>
            <a:r>
              <a:rPr lang="en-US" sz="2000" b="1" strike="noStrike" spc="-1">
                <a:solidFill>
                  <a:srgbClr val="292934"/>
                </a:solidFill>
                <a:latin typeface="Roboto"/>
                <a:ea typeface="Roboto"/>
              </a:rPr>
              <a:t>Source code availability. </a:t>
            </a:r>
            <a:r>
              <a:rPr lang="en-US" sz="2000" b="0" strike="noStrike" spc="-1">
                <a:solidFill>
                  <a:srgbClr val="292934"/>
                </a:solidFill>
                <a:latin typeface="Roboto"/>
                <a:ea typeface="Roboto"/>
              </a:rPr>
              <a:t>You may need to provide source code for the FOSS software, for modifications you make, for combined or linked software, and scripts that control the build process.</a:t>
            </a:r>
            <a:endParaRPr lang="en-US" sz="2000" b="0" strike="noStrike" spc="-1">
              <a:latin typeface="Arial"/>
            </a:endParaRPr>
          </a:p>
          <a:p>
            <a:pPr marL="182880" indent="-182160">
              <a:lnSpc>
                <a:spcPct val="100000"/>
              </a:lnSpc>
              <a:spcBef>
                <a:spcPts val="400"/>
              </a:spcBef>
              <a:buClr>
                <a:srgbClr val="93A299"/>
              </a:buClr>
              <a:buSzPct val="85000"/>
              <a:buFont typeface="Arial"/>
              <a:buChar char="•"/>
            </a:pPr>
            <a:r>
              <a:rPr lang="en-US" sz="2000" b="1" strike="noStrike" spc="-1">
                <a:solidFill>
                  <a:srgbClr val="292934"/>
                </a:solidFill>
                <a:latin typeface="Roboto"/>
                <a:ea typeface="Roboto"/>
              </a:rPr>
              <a:t>Reciprocity. </a:t>
            </a:r>
            <a:r>
              <a:rPr lang="en-US" sz="2000" b="0" strike="noStrike" spc="-1">
                <a:solidFill>
                  <a:srgbClr val="292934"/>
                </a:solidFill>
                <a:latin typeface="Roboto"/>
                <a:ea typeface="Roboto"/>
              </a:rPr>
              <a:t>You may need to maintain modified versions or derivative works under the same license that governs the FOSS component.</a:t>
            </a:r>
            <a:endParaRPr lang="en-US" sz="2000" b="0" strike="noStrike" spc="-1">
              <a:latin typeface="Arial"/>
            </a:endParaRPr>
          </a:p>
          <a:p>
            <a:pPr marL="182880" indent="-182160">
              <a:lnSpc>
                <a:spcPct val="100000"/>
              </a:lnSpc>
              <a:spcBef>
                <a:spcPts val="400"/>
              </a:spcBef>
              <a:buClr>
                <a:srgbClr val="93A299"/>
              </a:buClr>
              <a:buSzPct val="85000"/>
              <a:buFont typeface="Arial"/>
              <a:buChar char="•"/>
            </a:pPr>
            <a:r>
              <a:rPr lang="en-US" sz="2000" b="1" strike="noStrike" spc="-1">
                <a:solidFill>
                  <a:srgbClr val="292934"/>
                </a:solidFill>
                <a:latin typeface="Roboto"/>
                <a:ea typeface="Roboto"/>
              </a:rPr>
              <a:t>Other terms. </a:t>
            </a:r>
            <a:r>
              <a:rPr lang="en-US" sz="2000" b="0" strike="noStrike" spc="-1">
                <a:solidFill>
                  <a:srgbClr val="292934"/>
                </a:solidFill>
                <a:latin typeface="Roboto"/>
                <a:ea typeface="Roboto"/>
              </a:rPr>
              <a:t>The FOSS license may restrict use of the copyright holder name or trademark, may require modified versions to use a different name to avoid confusion, or may terminate upon any breach.</a:t>
            </a:r>
            <a:endParaRPr lang="en-US" sz="2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FOSS Compliance Issues: Distribution</a:t>
            </a:r>
            <a:endParaRPr lang="en-US" sz="4000" b="0" strike="noStrike" spc="-1">
              <a:latin typeface="Arial"/>
            </a:endParaRPr>
          </a:p>
        </p:txBody>
      </p:sp>
      <p:sp>
        <p:nvSpPr>
          <p:cNvPr id="271" name="CustomShape 2"/>
          <p:cNvSpPr/>
          <p:nvPr/>
        </p:nvSpPr>
        <p:spPr>
          <a:xfrm>
            <a:off x="838080" y="1564920"/>
            <a:ext cx="10514880" cy="48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Dissemination of material to an outside entity </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Applications downloaded to a user’s machine or mobile device</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JavaScript, web client, or other code that is downloaded to the user’s machine </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For some FOSS licenses, access via a computer network can be</a:t>
            </a:r>
            <a:r>
              <a:t/>
            </a:r>
            <a:br/>
            <a:r>
              <a:rPr lang="en-US" sz="2400" b="0" strike="noStrike" spc="-1">
                <a:solidFill>
                  <a:srgbClr val="292934"/>
                </a:solidFill>
                <a:latin typeface="Roboto"/>
                <a:ea typeface="Roboto"/>
              </a:rPr>
              <a:t>a “trigger” event</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Some licenses define the trigger event to include permitting access to software running on a server (e.g., all versions of the Affero GPL if the software is modified) or in the case of “users interacting with it remotely through a computer network”</a:t>
            </a:r>
            <a:endParaRPr lang="en-US" sz="2000" b="0" strike="noStrike" spc="-1">
              <a:latin typeface="Arial"/>
            </a:endParaRPr>
          </a:p>
          <a:p>
            <a:pPr>
              <a:lnSpc>
                <a:spcPct val="100000"/>
              </a:lnSpc>
            </a:pPr>
            <a:endParaRPr lang="en-US" sz="2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FOSS Compliance Issues: Modification</a:t>
            </a:r>
            <a:endParaRPr lang="en-US" sz="4000" b="0" strike="noStrike" spc="-1">
              <a:latin typeface="Arial"/>
            </a:endParaRPr>
          </a:p>
        </p:txBody>
      </p:sp>
      <p:sp>
        <p:nvSpPr>
          <p:cNvPr id="273"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Changes to the existing program (e.g., additions, deletions of code in a file, combining components together)</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Under some FOSS licenses, modifications may cause additional obligations upon distribution, such as:</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Providing notice of modification </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Providing accompanying source code </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Licensing modifications under the same license that governs the FOSS component</a:t>
            </a:r>
            <a:endParaRPr lang="en-US" sz="2000" b="0" strike="noStrike" spc="-1">
              <a:latin typeface="Arial"/>
            </a:endParaRPr>
          </a:p>
          <a:p>
            <a:pPr marL="182880" indent="-182160">
              <a:lnSpc>
                <a:spcPct val="100000"/>
              </a:lnSpc>
              <a:spcBef>
                <a:spcPts val="479"/>
              </a:spcBef>
            </a:pPr>
            <a:endParaRPr lang="en-US" sz="2000" b="0" strike="noStrike" spc="-1">
              <a:latin typeface="Arial"/>
            </a:endParaRPr>
          </a:p>
          <a:p>
            <a:pPr>
              <a:lnSpc>
                <a:spcPct val="100000"/>
              </a:lnSpc>
              <a:spcBef>
                <a:spcPts val="479"/>
              </a:spcBef>
            </a:pPr>
            <a:endParaRPr lang="en-US" sz="2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FOSS Compliance Program</a:t>
            </a:r>
            <a:endParaRPr lang="en-US" sz="4000" b="0" strike="noStrike" spc="-1">
              <a:latin typeface="Arial"/>
            </a:endParaRPr>
          </a:p>
        </p:txBody>
      </p:sp>
      <p:sp>
        <p:nvSpPr>
          <p:cNvPr id="275"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Organizations that have been successful at FOSS compliance have created their own</a:t>
            </a:r>
            <a:r>
              <a:rPr lang="en-US" sz="2400" b="0" i="1" strike="noStrike" spc="-1">
                <a:solidFill>
                  <a:srgbClr val="292934"/>
                </a:solidFill>
                <a:latin typeface="Roboto"/>
                <a:ea typeface="Roboto"/>
              </a:rPr>
              <a:t> FOSS Compliance Programs</a:t>
            </a:r>
            <a:r>
              <a:rPr lang="en-US" sz="2400" b="0" strike="noStrike" spc="-1">
                <a:solidFill>
                  <a:srgbClr val="292934"/>
                </a:solidFill>
                <a:latin typeface="Roboto"/>
                <a:ea typeface="Roboto"/>
              </a:rPr>
              <a:t> (consisting of policies, processes, training and tools) to:</a:t>
            </a:r>
            <a:endParaRPr lang="en-US" sz="2400" b="0" strike="noStrike" spc="-1">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a:solidFill>
                  <a:srgbClr val="292934"/>
                </a:solidFill>
                <a:latin typeface="Roboto"/>
                <a:ea typeface="Roboto"/>
              </a:rPr>
              <a:t>Facilitate effective usage of FOSS in their products (commercial or otherwise)</a:t>
            </a:r>
            <a:endParaRPr lang="en-US" sz="2400" b="0" strike="noStrike" spc="-1">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a:solidFill>
                  <a:srgbClr val="292934"/>
                </a:solidFill>
                <a:latin typeface="Roboto"/>
                <a:ea typeface="Roboto"/>
              </a:rPr>
              <a:t>Respect FOSS developer/owner rights and comply with license obligations</a:t>
            </a:r>
            <a:endParaRPr lang="en-US" sz="2400" b="0" strike="noStrike" spc="-1">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a:solidFill>
                  <a:srgbClr val="292934"/>
                </a:solidFill>
                <a:latin typeface="Roboto"/>
                <a:ea typeface="Roboto"/>
              </a:rPr>
              <a:t>Contribute to and participate in FOSS communities</a:t>
            </a:r>
            <a:endParaRPr lang="en-US" sz="24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TextShape 1"/>
          <p:cNvSpPr txBox="1"/>
          <p:nvPr/>
        </p:nvSpPr>
        <p:spPr>
          <a:xfrm>
            <a:off x="609480" y="533520"/>
            <a:ext cx="10972440" cy="990360"/>
          </a:xfrm>
          <a:prstGeom prst="rect">
            <a:avLst/>
          </a:prstGeom>
          <a:noFill/>
          <a:ln>
            <a:noFill/>
          </a:ln>
        </p:spPr>
        <p:txBody>
          <a:bodyPr anchor="ctr"/>
          <a:lstStyle/>
          <a:p>
            <a:pPr>
              <a:lnSpc>
                <a:spcPct val="100000"/>
              </a:lnSpc>
            </a:pPr>
            <a:r>
              <a:rPr lang="en-US" sz="4000" b="0" strike="noStrike" spc="-1">
                <a:solidFill>
                  <a:srgbClr val="D2533C"/>
                </a:solidFill>
                <a:latin typeface="Roboto"/>
                <a:ea typeface="Roboto"/>
              </a:rPr>
              <a:t>Contents</a:t>
            </a:r>
            <a:endParaRPr lang="en-US" sz="4000" b="0" strike="noStrike" spc="-1">
              <a:solidFill>
                <a:srgbClr val="000000"/>
              </a:solidFill>
              <a:latin typeface="Arial"/>
            </a:endParaRPr>
          </a:p>
        </p:txBody>
      </p:sp>
      <p:sp>
        <p:nvSpPr>
          <p:cNvPr id="219" name="TextShape 2"/>
          <p:cNvSpPr txBox="1"/>
          <p:nvPr/>
        </p:nvSpPr>
        <p:spPr>
          <a:xfrm>
            <a:off x="609480" y="1673280"/>
            <a:ext cx="5384520" cy="4717800"/>
          </a:xfrm>
          <a:prstGeom prst="rect">
            <a:avLst/>
          </a:prstGeom>
          <a:noFill/>
          <a:ln>
            <a:noFill/>
          </a:ln>
        </p:spPr>
        <p:txBody>
          <a:bodyPr/>
          <a:lstStyle/>
          <a:p>
            <a:pPr marL="514440" indent="-514080">
              <a:lnSpc>
                <a:spcPct val="100000"/>
              </a:lnSpc>
              <a:buClr>
                <a:srgbClr val="93A299"/>
              </a:buClr>
              <a:buSzPct val="85000"/>
              <a:buFont typeface="StarSymbol"/>
              <a:buAutoNum type="arabicPeriod"/>
            </a:pPr>
            <a:r>
              <a:rPr lang="en-US" sz="2800" b="0" strike="noStrike" spc="-1" dirty="0">
                <a:solidFill>
                  <a:srgbClr val="292934"/>
                </a:solidFill>
                <a:latin typeface="Roboto"/>
                <a:ea typeface="Roboto"/>
              </a:rPr>
              <a:t>What is Intellectual Property?</a:t>
            </a:r>
            <a:endParaRPr lang="en-US" sz="2800" b="0" strike="noStrike" spc="-1" dirty="0">
              <a:solidFill>
                <a:srgbClr val="000000"/>
              </a:solidFill>
              <a:latin typeface="Arial"/>
            </a:endParaRPr>
          </a:p>
          <a:p>
            <a:pPr marL="514440" indent="-514080">
              <a:lnSpc>
                <a:spcPct val="100000"/>
              </a:lnSpc>
              <a:spcBef>
                <a:spcPts val="561"/>
              </a:spcBef>
              <a:buClr>
                <a:srgbClr val="93A299"/>
              </a:buClr>
              <a:buSzPct val="85000"/>
              <a:buFont typeface="StarSymbol"/>
              <a:buAutoNum type="arabicPeriod"/>
            </a:pPr>
            <a:r>
              <a:rPr lang="en-US" sz="2800" b="0" strike="noStrike" spc="-1" dirty="0">
                <a:solidFill>
                  <a:srgbClr val="292934"/>
                </a:solidFill>
                <a:latin typeface="Roboto"/>
                <a:ea typeface="Roboto"/>
              </a:rPr>
              <a:t>Introduction to FOSS Licenses</a:t>
            </a:r>
            <a:endParaRPr lang="en-US" sz="2800" b="0" strike="noStrike" spc="-1" dirty="0">
              <a:solidFill>
                <a:srgbClr val="000000"/>
              </a:solidFill>
              <a:latin typeface="Arial"/>
            </a:endParaRPr>
          </a:p>
          <a:p>
            <a:pPr marL="514440" indent="-514080">
              <a:lnSpc>
                <a:spcPct val="100000"/>
              </a:lnSpc>
              <a:spcBef>
                <a:spcPts val="561"/>
              </a:spcBef>
              <a:buClr>
                <a:srgbClr val="93A299"/>
              </a:buClr>
              <a:buSzPct val="85000"/>
              <a:buFont typeface="StarSymbol"/>
              <a:buAutoNum type="arabicPeriod"/>
            </a:pPr>
            <a:r>
              <a:rPr lang="en-US" sz="2800" b="0" strike="noStrike" spc="-1" dirty="0">
                <a:solidFill>
                  <a:srgbClr val="292934"/>
                </a:solidFill>
                <a:latin typeface="Roboto"/>
                <a:ea typeface="Roboto"/>
              </a:rPr>
              <a:t>Introduction to FOSS Compliance</a:t>
            </a:r>
            <a:endParaRPr lang="en-US" sz="2800" b="0" strike="noStrike" spc="-1" dirty="0">
              <a:solidFill>
                <a:srgbClr val="000000"/>
              </a:solidFill>
              <a:latin typeface="Arial"/>
            </a:endParaRPr>
          </a:p>
          <a:p>
            <a:pPr marL="514440" indent="-514080">
              <a:lnSpc>
                <a:spcPct val="100000"/>
              </a:lnSpc>
              <a:spcBef>
                <a:spcPts val="561"/>
              </a:spcBef>
              <a:buClr>
                <a:srgbClr val="93A299"/>
              </a:buClr>
              <a:buSzPct val="85000"/>
              <a:buFont typeface="StarSymbol"/>
              <a:buAutoNum type="arabicPeriod"/>
            </a:pPr>
            <a:r>
              <a:rPr lang="en-US" sz="2800" b="0" strike="noStrike" spc="-1" dirty="0">
                <a:solidFill>
                  <a:srgbClr val="292934"/>
                </a:solidFill>
                <a:latin typeface="Roboto"/>
                <a:ea typeface="Roboto"/>
              </a:rPr>
              <a:t>Key Software Concepts</a:t>
            </a:r>
            <a:r>
              <a:rPr dirty="0"/>
              <a:t/>
            </a:r>
            <a:br>
              <a:rPr dirty="0"/>
            </a:br>
            <a:r>
              <a:rPr lang="en-US" sz="2800" b="0" strike="noStrike" spc="-1" dirty="0">
                <a:solidFill>
                  <a:srgbClr val="292934"/>
                </a:solidFill>
                <a:latin typeface="Roboto"/>
                <a:ea typeface="Roboto"/>
              </a:rPr>
              <a:t>for FOSS Review</a:t>
            </a:r>
            <a:endParaRPr lang="en-US" sz="2800" b="0" strike="noStrike" spc="-1" dirty="0">
              <a:solidFill>
                <a:srgbClr val="000000"/>
              </a:solidFill>
              <a:latin typeface="Arial"/>
            </a:endParaRPr>
          </a:p>
        </p:txBody>
      </p:sp>
      <p:sp>
        <p:nvSpPr>
          <p:cNvPr id="220" name="TextShape 3"/>
          <p:cNvSpPr txBox="1"/>
          <p:nvPr/>
        </p:nvSpPr>
        <p:spPr>
          <a:xfrm>
            <a:off x="6197760" y="1673280"/>
            <a:ext cx="5384520" cy="4717800"/>
          </a:xfrm>
          <a:prstGeom prst="rect">
            <a:avLst/>
          </a:prstGeom>
          <a:noFill/>
          <a:ln>
            <a:noFill/>
          </a:ln>
        </p:spPr>
        <p:txBody>
          <a:bodyPr/>
          <a:lstStyle/>
          <a:p>
            <a:pPr marL="514440" indent="-514080">
              <a:lnSpc>
                <a:spcPct val="100000"/>
              </a:lnSpc>
              <a:buClr>
                <a:srgbClr val="93A299"/>
              </a:buClr>
              <a:buSzPct val="85000"/>
              <a:buFont typeface="StarSymbol"/>
              <a:buAutoNum type="arabicPeriod" startAt="5"/>
            </a:pPr>
            <a:r>
              <a:rPr lang="en-US" sz="2800" b="0" strike="noStrike" spc="-1" dirty="0">
                <a:solidFill>
                  <a:srgbClr val="292934"/>
                </a:solidFill>
                <a:latin typeface="Roboto"/>
                <a:ea typeface="Roboto"/>
              </a:rPr>
              <a:t>Running a FOSS Review</a:t>
            </a:r>
            <a:endParaRPr lang="en-US" sz="2800" b="0" strike="noStrike" spc="-1" dirty="0">
              <a:solidFill>
                <a:srgbClr val="000000"/>
              </a:solidFill>
              <a:latin typeface="Arial"/>
            </a:endParaRPr>
          </a:p>
          <a:p>
            <a:pPr marL="514440" indent="-514080">
              <a:lnSpc>
                <a:spcPct val="100000"/>
              </a:lnSpc>
              <a:spcBef>
                <a:spcPts val="561"/>
              </a:spcBef>
              <a:buClr>
                <a:srgbClr val="93A299"/>
              </a:buClr>
              <a:buSzPct val="85000"/>
              <a:buFont typeface="StarSymbol"/>
              <a:buAutoNum type="arabicPeriod" startAt="5"/>
            </a:pPr>
            <a:r>
              <a:rPr lang="en-US" sz="2800" b="0" strike="noStrike" spc="-1" dirty="0">
                <a:solidFill>
                  <a:srgbClr val="292934"/>
                </a:solidFill>
                <a:latin typeface="Roboto"/>
                <a:ea typeface="Roboto"/>
              </a:rPr>
              <a:t>End to End Compliance Management</a:t>
            </a:r>
            <a:r>
              <a:rPr dirty="0"/>
              <a:t/>
            </a:r>
            <a:br>
              <a:rPr dirty="0"/>
            </a:br>
            <a:r>
              <a:rPr lang="en-US" sz="2800" b="0" strike="noStrike" spc="-1" dirty="0">
                <a:solidFill>
                  <a:srgbClr val="292934"/>
                </a:solidFill>
                <a:latin typeface="Roboto"/>
                <a:ea typeface="Roboto"/>
              </a:rPr>
              <a:t>(Example Process)</a:t>
            </a:r>
            <a:endParaRPr lang="en-US" sz="2800" b="0" strike="noStrike" spc="-1" dirty="0">
              <a:solidFill>
                <a:srgbClr val="000000"/>
              </a:solidFill>
              <a:latin typeface="Arial"/>
            </a:endParaRPr>
          </a:p>
          <a:p>
            <a:pPr marL="514440" indent="-514080">
              <a:lnSpc>
                <a:spcPct val="100000"/>
              </a:lnSpc>
              <a:spcBef>
                <a:spcPts val="561"/>
              </a:spcBef>
              <a:buClr>
                <a:srgbClr val="93A299"/>
              </a:buClr>
              <a:buSzPct val="85000"/>
              <a:buFont typeface="StarSymbol"/>
              <a:buAutoNum type="arabicPeriod" startAt="5"/>
            </a:pPr>
            <a:r>
              <a:rPr lang="en-US" sz="2800" b="0" strike="noStrike" spc="-1" dirty="0">
                <a:solidFill>
                  <a:srgbClr val="292934"/>
                </a:solidFill>
                <a:latin typeface="Roboto"/>
                <a:ea typeface="Roboto"/>
              </a:rPr>
              <a:t>Avoiding Compliance Pitfalls</a:t>
            </a:r>
            <a:endParaRPr lang="en-US" sz="2800" b="0" strike="noStrike" spc="-1" dirty="0">
              <a:solidFill>
                <a:srgbClr val="000000"/>
              </a:solidFill>
              <a:latin typeface="Arial"/>
            </a:endParaRPr>
          </a:p>
          <a:p>
            <a:pPr marL="514440" indent="-514080">
              <a:lnSpc>
                <a:spcPct val="100000"/>
              </a:lnSpc>
              <a:spcBef>
                <a:spcPts val="561"/>
              </a:spcBef>
              <a:buClr>
                <a:srgbClr val="93A299"/>
              </a:buClr>
              <a:buSzPct val="85000"/>
              <a:buFont typeface="StarSymbol"/>
              <a:buAutoNum type="arabicPeriod" startAt="5"/>
            </a:pPr>
            <a:r>
              <a:rPr lang="en-US" sz="2800" b="0" strike="noStrike" spc="-1" dirty="0">
                <a:solidFill>
                  <a:srgbClr val="292934"/>
                </a:solidFill>
                <a:latin typeface="Roboto"/>
                <a:ea typeface="Roboto"/>
              </a:rPr>
              <a:t>Developer </a:t>
            </a:r>
            <a:r>
              <a:rPr lang="en-US" sz="2800" b="0" strike="noStrike" spc="-1" dirty="0" smtClean="0">
                <a:solidFill>
                  <a:srgbClr val="292934"/>
                </a:solidFill>
                <a:latin typeface="Roboto"/>
                <a:ea typeface="Roboto"/>
              </a:rPr>
              <a:t>Guidelines</a:t>
            </a:r>
            <a:endParaRPr lang="en-US" sz="2800" b="0" strike="noStrike" spc="-1" dirty="0">
              <a:solidFill>
                <a:srgbClr val="000000"/>
              </a:solidFill>
              <a:latin typeface="Arial"/>
            </a:endParaRPr>
          </a:p>
        </p:txBody>
      </p:sp>
    </p:spTree>
    <p:extLst>
      <p:ext uri="{BB962C8B-B14F-4D97-AF65-F5344CB8AC3E}">
        <p14:creationId xmlns:p14="http://schemas.microsoft.com/office/powerpoint/2010/main" val="36939251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Implementing Compliance Practices</a:t>
            </a:r>
            <a:endParaRPr lang="en-US" sz="4000" b="0" strike="noStrike" spc="-1">
              <a:latin typeface="Arial"/>
            </a:endParaRPr>
          </a:p>
        </p:txBody>
      </p:sp>
      <p:sp>
        <p:nvSpPr>
          <p:cNvPr id="277"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30000"/>
              </a:lnSpc>
            </a:pPr>
            <a:r>
              <a:rPr lang="en-US" sz="2400" b="0" strike="noStrike" spc="-1">
                <a:solidFill>
                  <a:srgbClr val="292934"/>
                </a:solidFill>
                <a:latin typeface="Roboto"/>
                <a:ea typeface="Roboto"/>
              </a:rPr>
              <a:t>Prepare business processes and sufficient staff to handle:</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Identification of the origin and license of all internal and external software</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Tracking FOSS software within the development process</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Performing FOSS review and identifying license obligations</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Fulfillment of license obligations when product ships </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Oversight for FOSS Compliance Program, creation of policy, and compliance decisions</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Training</a:t>
            </a:r>
            <a:endParaRPr lang="en-US" sz="24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Compliance Benefits</a:t>
            </a:r>
            <a:endParaRPr lang="en-US" sz="4000" b="0" strike="noStrike" spc="-1">
              <a:latin typeface="Arial"/>
            </a:endParaRPr>
          </a:p>
        </p:txBody>
      </p:sp>
      <p:sp>
        <p:nvSpPr>
          <p:cNvPr id="279"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Benefits of a robust FOSS Compliance program include:</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Increased understanding of the benefits of FOSS and how it impacts your organization</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Increased understanding of the costs and risks associated with using FOSS </a:t>
            </a:r>
            <a:endParaRPr lang="en-US" sz="2400" b="0" strike="noStrike" spc="-1">
              <a:latin typeface="Arial"/>
            </a:endParaRPr>
          </a:p>
          <a:p>
            <a:pPr marL="182880" indent="-182160">
              <a:lnSpc>
                <a:spcPct val="129000"/>
              </a:lnSpc>
              <a:spcBef>
                <a:spcPts val="479"/>
              </a:spcBef>
              <a:buClr>
                <a:srgbClr val="93A299"/>
              </a:buClr>
              <a:buSzPct val="85000"/>
              <a:buFont typeface="Arial"/>
              <a:buChar char="•"/>
            </a:pPr>
            <a:r>
              <a:rPr lang="en-US" sz="2400" b="0" strike="noStrike" spc="-1">
                <a:solidFill>
                  <a:srgbClr val="292934"/>
                </a:solidFill>
                <a:latin typeface="Roboto"/>
                <a:ea typeface="Roboto"/>
              </a:rPr>
              <a:t>Increased knowledge of available FOSS solutions</a:t>
            </a:r>
            <a:endParaRPr lang="en-US" sz="2400" b="0" strike="noStrike" spc="-1">
              <a:latin typeface="Arial"/>
            </a:endParaRPr>
          </a:p>
          <a:p>
            <a:pPr marL="182880" indent="-182160">
              <a:lnSpc>
                <a:spcPct val="129000"/>
              </a:lnSpc>
              <a:spcBef>
                <a:spcPts val="479"/>
              </a:spcBef>
              <a:buClr>
                <a:srgbClr val="93A299"/>
              </a:buClr>
              <a:buSzPct val="85000"/>
              <a:buFont typeface="Arial"/>
              <a:buChar char="•"/>
            </a:pPr>
            <a:r>
              <a:rPr lang="en-US" sz="2400" b="0" strike="noStrike" spc="-1">
                <a:solidFill>
                  <a:srgbClr val="292934"/>
                </a:solidFill>
                <a:latin typeface="Roboto"/>
                <a:ea typeface="Roboto"/>
              </a:rPr>
              <a:t>Reduction and management of infringement risk, increased respect of FOSS developers/owners’ licensing choices</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Fostering relationships with the FOSS community and FOSS organizations</a:t>
            </a:r>
            <a:endParaRPr lang="en-US" sz="2400" b="0" strike="noStrike" spc="-1">
              <a:latin typeface="Arial"/>
            </a:endParaRPr>
          </a:p>
          <a:p>
            <a:pPr marL="182880" indent="-182160">
              <a:lnSpc>
                <a:spcPct val="129000"/>
              </a:lnSpc>
              <a:spcBef>
                <a:spcPts val="479"/>
              </a:spcBef>
            </a:pPr>
            <a:endParaRPr lang="en-US" sz="24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281"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30000"/>
              </a:lnSpc>
              <a:buClr>
                <a:srgbClr val="93A299"/>
              </a:buClr>
              <a:buSzPct val="85000"/>
              <a:buFont typeface="Arial"/>
              <a:buChar char="•"/>
            </a:pPr>
            <a:r>
              <a:rPr lang="en-US" sz="2400" b="0" strike="noStrike" spc="-1">
                <a:solidFill>
                  <a:srgbClr val="292934"/>
                </a:solidFill>
                <a:latin typeface="Roboto"/>
                <a:ea typeface="Roboto"/>
              </a:rPr>
              <a:t>What does FOSS compliance mean?</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What are two main goals of a FOSS Compliance Program?</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List and describe important business practices of a FOSS Compliance Program.</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What are some benefits of a FOSS Compliance Program?</a:t>
            </a:r>
            <a:endParaRPr lang="en-US" sz="2400" b="0" strike="noStrike" spc="-1">
              <a:latin typeface="Arial"/>
            </a:endParaRPr>
          </a:p>
          <a:p>
            <a:pPr>
              <a:lnSpc>
                <a:spcPct val="130000"/>
              </a:lnSpc>
              <a:spcBef>
                <a:spcPts val="479"/>
              </a:spcBef>
            </a:pPr>
            <a:endParaRPr lang="en-US" sz="24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4</a:t>
            </a:r>
            <a:endParaRPr lang="en-US" sz="3200" b="0" strike="noStrike" spc="-1">
              <a:latin typeface="Arial"/>
            </a:endParaRPr>
          </a:p>
        </p:txBody>
      </p:sp>
      <p:sp>
        <p:nvSpPr>
          <p:cNvPr id="283"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4800" b="0" strike="noStrike" spc="-1">
                <a:solidFill>
                  <a:srgbClr val="F3F2DC"/>
                </a:solidFill>
                <a:latin typeface="Roboto Medium"/>
                <a:ea typeface="Roboto Medium"/>
              </a:rPr>
              <a:t>Key Software Concepts</a:t>
            </a:r>
            <a:r>
              <a:t/>
            </a:r>
            <a:br/>
            <a:r>
              <a:rPr lang="en-US" sz="4800" b="0" strike="noStrike" spc="-1">
                <a:solidFill>
                  <a:srgbClr val="F3F2DC"/>
                </a:solidFill>
                <a:latin typeface="Roboto Medium"/>
                <a:ea typeface="Roboto Medium"/>
              </a:rPr>
              <a:t>for FOSS Review</a:t>
            </a:r>
            <a:endParaRPr lang="en-US" sz="48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How do you want to use a FOSS component?</a:t>
            </a:r>
            <a:endParaRPr lang="en-US" sz="4000" b="0" strike="noStrike" spc="-1">
              <a:latin typeface="Arial"/>
            </a:endParaRPr>
          </a:p>
        </p:txBody>
      </p:sp>
      <p:sp>
        <p:nvSpPr>
          <p:cNvPr id="285"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Common scenarios include:</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Incorporation</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Linking</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Modification</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Translation</a:t>
            </a:r>
            <a:endParaRPr lang="en-US" sz="2400" b="0" strike="noStrike" spc="-1">
              <a:latin typeface="Arial"/>
            </a:endParaRPr>
          </a:p>
          <a:p>
            <a:pPr marL="343080" indent="-342360">
              <a:lnSpc>
                <a:spcPct val="100000"/>
              </a:lnSpc>
              <a:spcBef>
                <a:spcPts val="479"/>
              </a:spcBef>
            </a:pP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Incorporation</a:t>
            </a:r>
            <a:endParaRPr lang="en-US" sz="4000" b="0" strike="noStrike" spc="-1">
              <a:latin typeface="Arial"/>
            </a:endParaRPr>
          </a:p>
        </p:txBody>
      </p:sp>
      <p:sp>
        <p:nvSpPr>
          <p:cNvPr id="287" name="CustomShape 2"/>
          <p:cNvSpPr/>
          <p:nvPr/>
        </p:nvSpPr>
        <p:spPr>
          <a:xfrm>
            <a:off x="609480" y="1600200"/>
            <a:ext cx="563940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A developer may copy portions of a FOSS component into your software product. </a:t>
            </a:r>
            <a:endParaRPr lang="en-US" sz="2400" b="0" strike="noStrike" spc="-1">
              <a:latin typeface="Arial"/>
            </a:endParaRPr>
          </a:p>
          <a:p>
            <a:pPr>
              <a:lnSpc>
                <a:spcPct val="100000"/>
              </a:lnSpc>
              <a:spcBef>
                <a:spcPts val="479"/>
              </a:spcBef>
            </a:pPr>
            <a:endParaRPr lang="en-US" sz="2400" b="0" strike="noStrike" spc="-1">
              <a:latin typeface="Arial"/>
            </a:endParaRPr>
          </a:p>
          <a:p>
            <a:pPr>
              <a:lnSpc>
                <a:spcPct val="100000"/>
              </a:lnSpc>
              <a:spcBef>
                <a:spcPts val="479"/>
              </a:spcBef>
            </a:pPr>
            <a:r>
              <a:rPr lang="en-US" sz="2400" b="0" strike="noStrike" spc="-1">
                <a:solidFill>
                  <a:srgbClr val="292934"/>
                </a:solidFill>
                <a:latin typeface="Roboto"/>
                <a:ea typeface="Roboto"/>
              </a:rPr>
              <a:t>Relevant terms include:</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Integrating</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Merging</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Pasting</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Adapting</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Inserting</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pic>
        <p:nvPicPr>
          <p:cNvPr id="288" name="Shape 294"/>
          <p:cNvPicPr/>
          <p:nvPr/>
        </p:nvPicPr>
        <p:blipFill>
          <a:blip r:embed="rId3"/>
          <a:stretch/>
        </p:blipFill>
        <p:spPr>
          <a:xfrm>
            <a:off x="5321880" y="1377360"/>
            <a:ext cx="7600320" cy="4274640"/>
          </a:xfrm>
          <a:prstGeom prst="rect">
            <a:avLst/>
          </a:prstGeom>
          <a:ln>
            <a:noFill/>
          </a:ln>
        </p:spPr>
      </p:pic>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Linking</a:t>
            </a:r>
            <a:endParaRPr lang="en-US" sz="4000" b="0" strike="noStrike" spc="-1">
              <a:latin typeface="Arial"/>
            </a:endParaRPr>
          </a:p>
        </p:txBody>
      </p:sp>
      <p:sp>
        <p:nvSpPr>
          <p:cNvPr id="290" name="CustomShape 2"/>
          <p:cNvSpPr/>
          <p:nvPr/>
        </p:nvSpPr>
        <p:spPr>
          <a:xfrm>
            <a:off x="609480" y="1600200"/>
            <a:ext cx="563940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A developer may link or join a FOSS component with your software product. </a:t>
            </a:r>
            <a:endParaRPr lang="en-US" sz="2400" b="0" strike="noStrike" spc="-1">
              <a:latin typeface="Arial"/>
            </a:endParaRPr>
          </a:p>
          <a:p>
            <a:pPr>
              <a:lnSpc>
                <a:spcPct val="100000"/>
              </a:lnSpc>
              <a:spcBef>
                <a:spcPts val="479"/>
              </a:spcBef>
            </a:pPr>
            <a:endParaRPr lang="en-US" sz="2400" b="0" strike="noStrike" spc="-1">
              <a:latin typeface="Arial"/>
            </a:endParaRPr>
          </a:p>
          <a:p>
            <a:pPr>
              <a:lnSpc>
                <a:spcPct val="100000"/>
              </a:lnSpc>
              <a:spcBef>
                <a:spcPts val="479"/>
              </a:spcBef>
            </a:pPr>
            <a:r>
              <a:rPr lang="en-US" sz="2400" b="0" strike="noStrike" spc="-1">
                <a:solidFill>
                  <a:srgbClr val="292934"/>
                </a:solidFill>
                <a:latin typeface="Roboto"/>
                <a:ea typeface="Roboto"/>
              </a:rPr>
              <a:t>Relevant terms include:</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Static/Dynamic Linking</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Pairing</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Combining</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Utilizing</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Packaging</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Creating interdependency</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pic>
        <p:nvPicPr>
          <p:cNvPr id="291" name="Shape 302"/>
          <p:cNvPicPr/>
          <p:nvPr/>
        </p:nvPicPr>
        <p:blipFill>
          <a:blip r:embed="rId3"/>
          <a:stretch/>
        </p:blipFill>
        <p:spPr>
          <a:xfrm>
            <a:off x="4365000" y="1441440"/>
            <a:ext cx="9234360" cy="5194080"/>
          </a:xfrm>
          <a:prstGeom prst="rect">
            <a:avLst/>
          </a:prstGeom>
          <a:ln>
            <a:noFill/>
          </a:ln>
        </p:spPr>
      </p:pic>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Modification</a:t>
            </a:r>
            <a:endParaRPr lang="en-US" sz="4000" b="0" strike="noStrike" spc="-1">
              <a:latin typeface="Arial"/>
            </a:endParaRPr>
          </a:p>
        </p:txBody>
      </p:sp>
      <p:sp>
        <p:nvSpPr>
          <p:cNvPr id="293" name="CustomShape 2"/>
          <p:cNvSpPr/>
          <p:nvPr/>
        </p:nvSpPr>
        <p:spPr>
          <a:xfrm>
            <a:off x="609480" y="1600200"/>
            <a:ext cx="360432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A developer may make changes to a FOSS component, including:</a:t>
            </a:r>
            <a:endParaRPr lang="en-US" sz="2400" b="0" strike="noStrike" spc="-1">
              <a:latin typeface="Arial"/>
            </a:endParaRPr>
          </a:p>
          <a:p>
            <a:pPr>
              <a:lnSpc>
                <a:spcPct val="100000"/>
              </a:lnSpc>
              <a:spcBef>
                <a:spcPts val="479"/>
              </a:spcBef>
            </a:pP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Adding/injecting new code into the FOSS component</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Fixing, optimizing or making changes to the FOSS component</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Deleting or removing code</a:t>
            </a:r>
            <a:endParaRPr lang="en-US" sz="2400" b="0" strike="noStrike" spc="-1">
              <a:latin typeface="Arial"/>
            </a:endParaRPr>
          </a:p>
        </p:txBody>
      </p:sp>
      <p:pic>
        <p:nvPicPr>
          <p:cNvPr id="294" name="Shape 310"/>
          <p:cNvPicPr/>
          <p:nvPr/>
        </p:nvPicPr>
        <p:blipFill>
          <a:blip r:embed="rId3"/>
          <a:stretch/>
        </p:blipFill>
        <p:spPr>
          <a:xfrm>
            <a:off x="3499560" y="482400"/>
            <a:ext cx="7619400" cy="5819040"/>
          </a:xfrm>
          <a:prstGeom prst="rect">
            <a:avLst/>
          </a:prstGeom>
          <a:ln>
            <a:noFill/>
          </a:ln>
        </p:spPr>
      </p:pic>
      <p:sp>
        <p:nvSpPr>
          <p:cNvPr id="295" name="CustomShape 3"/>
          <p:cNvSpPr/>
          <p:nvPr/>
        </p:nvSpPr>
        <p:spPr>
          <a:xfrm>
            <a:off x="9891360" y="2744280"/>
            <a:ext cx="1849320" cy="156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Fixing </a:t>
            </a:r>
            <a:endParaRPr lang="en-US" sz="2400" b="0" strike="noStrike" spc="-1">
              <a:latin typeface="Arial"/>
            </a:endParaRPr>
          </a:p>
          <a:p>
            <a:pPr>
              <a:lnSpc>
                <a:spcPct val="100000"/>
              </a:lnSpc>
            </a:pPr>
            <a:r>
              <a:rPr lang="en-US" sz="2400" b="0" strike="noStrike" spc="-1">
                <a:solidFill>
                  <a:srgbClr val="292934"/>
                </a:solidFill>
                <a:latin typeface="Roboto Condensed"/>
                <a:ea typeface="Roboto Condensed"/>
              </a:rPr>
              <a:t>Optimizing</a:t>
            </a:r>
            <a:endParaRPr lang="en-US" sz="2400" b="0" strike="noStrike" spc="-1">
              <a:latin typeface="Arial"/>
            </a:endParaRPr>
          </a:p>
          <a:p>
            <a:pPr>
              <a:lnSpc>
                <a:spcPct val="100000"/>
              </a:lnSpc>
            </a:pPr>
            <a:r>
              <a:rPr lang="en-US" sz="2400" b="0" strike="noStrike" spc="-1">
                <a:solidFill>
                  <a:srgbClr val="292934"/>
                </a:solidFill>
                <a:latin typeface="Roboto Condensed"/>
                <a:ea typeface="Roboto Condensed"/>
              </a:rPr>
              <a:t>Changing</a:t>
            </a:r>
            <a:endParaRPr lang="en-US" sz="2400" b="0" strike="noStrike" spc="-1">
              <a:latin typeface="Arial"/>
            </a:endParaRPr>
          </a:p>
          <a:p>
            <a:pPr>
              <a:lnSpc>
                <a:spcPct val="100000"/>
              </a:lnSpc>
            </a:pPr>
            <a:endParaRPr lang="en-US" sz="2400" b="0" strike="noStrike" spc="-1">
              <a:latin typeface="Arial"/>
            </a:endParaRPr>
          </a:p>
        </p:txBody>
      </p:sp>
      <p:sp>
        <p:nvSpPr>
          <p:cNvPr id="296" name="CustomShape 4"/>
          <p:cNvSpPr/>
          <p:nvPr/>
        </p:nvSpPr>
        <p:spPr>
          <a:xfrm>
            <a:off x="4427640" y="1459080"/>
            <a:ext cx="1740600" cy="1107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Adding</a:t>
            </a:r>
            <a:endParaRPr lang="en-US" sz="2400" b="0" strike="noStrike" spc="-1">
              <a:latin typeface="Arial"/>
            </a:endParaRPr>
          </a:p>
          <a:p>
            <a:pPr>
              <a:lnSpc>
                <a:spcPct val="100000"/>
              </a:lnSpc>
            </a:pPr>
            <a:r>
              <a:rPr lang="en-US" sz="2400" b="0" strike="noStrike" spc="-1">
                <a:solidFill>
                  <a:srgbClr val="292934"/>
                </a:solidFill>
                <a:latin typeface="Roboto Condensed"/>
                <a:ea typeface="Roboto Condensed"/>
              </a:rPr>
              <a:t>Injecting</a:t>
            </a:r>
            <a:endParaRPr lang="en-US" sz="2400" b="0" strike="noStrike" spc="-1">
              <a:latin typeface="Arial"/>
            </a:endParaRPr>
          </a:p>
          <a:p>
            <a:pPr>
              <a:lnSpc>
                <a:spcPct val="100000"/>
              </a:lnSpc>
            </a:pPr>
            <a:endParaRPr lang="en-US" sz="2400" b="0" strike="noStrike" spc="-1">
              <a:latin typeface="Arial"/>
            </a:endParaRPr>
          </a:p>
        </p:txBody>
      </p:sp>
      <p:sp>
        <p:nvSpPr>
          <p:cNvPr id="297" name="CustomShape 5"/>
          <p:cNvSpPr/>
          <p:nvPr/>
        </p:nvSpPr>
        <p:spPr>
          <a:xfrm>
            <a:off x="4380840" y="5853240"/>
            <a:ext cx="193932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Deleting</a:t>
            </a:r>
            <a:endParaRPr lang="en-US" sz="24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Translation</a:t>
            </a:r>
            <a:endParaRPr lang="en-US" sz="4000" b="0" strike="noStrike" spc="-1">
              <a:latin typeface="Arial"/>
            </a:endParaRPr>
          </a:p>
        </p:txBody>
      </p:sp>
      <p:sp>
        <p:nvSpPr>
          <p:cNvPr id="299" name="CustomShape 2"/>
          <p:cNvSpPr/>
          <p:nvPr/>
        </p:nvSpPr>
        <p:spPr>
          <a:xfrm>
            <a:off x="609480" y="1600200"/>
            <a:ext cx="563940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A developer may transform the code from one state to another.</a:t>
            </a:r>
            <a:endParaRPr lang="en-US" sz="2400" b="0" strike="noStrike" spc="-1">
              <a:latin typeface="Arial"/>
            </a:endParaRPr>
          </a:p>
          <a:p>
            <a:pPr>
              <a:lnSpc>
                <a:spcPct val="100000"/>
              </a:lnSpc>
              <a:spcBef>
                <a:spcPts val="479"/>
              </a:spcBef>
            </a:pPr>
            <a:endParaRPr lang="en-US" sz="2400" b="0" strike="noStrike" spc="-1">
              <a:latin typeface="Arial"/>
            </a:endParaRPr>
          </a:p>
          <a:p>
            <a:pPr>
              <a:lnSpc>
                <a:spcPct val="100000"/>
              </a:lnSpc>
              <a:spcBef>
                <a:spcPts val="479"/>
              </a:spcBef>
            </a:pPr>
            <a:r>
              <a:rPr lang="en-US" sz="2400" b="0" strike="noStrike" spc="-1">
                <a:solidFill>
                  <a:srgbClr val="292934"/>
                </a:solidFill>
                <a:latin typeface="Roboto"/>
                <a:ea typeface="Roboto"/>
              </a:rPr>
              <a:t>Examples include:</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Translating Chinese to English </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Converting C++ to Java </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Compiling into binary</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pic>
        <p:nvPicPr>
          <p:cNvPr id="300" name="Shape 321"/>
          <p:cNvPicPr/>
          <p:nvPr/>
        </p:nvPicPr>
        <p:blipFill>
          <a:blip r:embed="rId3"/>
          <a:stretch/>
        </p:blipFill>
        <p:spPr>
          <a:xfrm>
            <a:off x="4454640" y="913680"/>
            <a:ext cx="10157760" cy="5713560"/>
          </a:xfrm>
          <a:prstGeom prst="rect">
            <a:avLst/>
          </a:prstGeom>
          <a:ln>
            <a:noFill/>
          </a:ln>
        </p:spPr>
      </p:pic>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Development Tools</a:t>
            </a:r>
            <a:endParaRPr lang="en-US" sz="4000" b="0" strike="noStrike" spc="-1">
              <a:latin typeface="Arial"/>
            </a:endParaRPr>
          </a:p>
        </p:txBody>
      </p:sp>
      <p:sp>
        <p:nvSpPr>
          <p:cNvPr id="302" name="CustomShape 2"/>
          <p:cNvSpPr/>
          <p:nvPr/>
        </p:nvSpPr>
        <p:spPr>
          <a:xfrm>
            <a:off x="609480" y="1600200"/>
            <a:ext cx="453924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Development tools may perform some of these operations behind the scenes.</a:t>
            </a:r>
            <a:endParaRPr lang="en-US" sz="2400" b="0" strike="noStrike" spc="-1">
              <a:latin typeface="Arial"/>
            </a:endParaRPr>
          </a:p>
          <a:p>
            <a:pPr>
              <a:lnSpc>
                <a:spcPct val="100000"/>
              </a:lnSpc>
              <a:spcBef>
                <a:spcPts val="479"/>
              </a:spcBef>
            </a:pPr>
            <a:endParaRPr lang="en-US" sz="2400" b="0" strike="noStrike" spc="-1">
              <a:latin typeface="Arial"/>
            </a:endParaRPr>
          </a:p>
          <a:p>
            <a:pPr>
              <a:lnSpc>
                <a:spcPct val="100000"/>
              </a:lnSpc>
              <a:spcBef>
                <a:spcPts val="479"/>
              </a:spcBef>
            </a:pPr>
            <a:r>
              <a:rPr lang="en-US" sz="2400" b="0" strike="noStrike" spc="-1">
                <a:solidFill>
                  <a:srgbClr val="292934"/>
                </a:solidFill>
                <a:latin typeface="Roboto"/>
                <a:ea typeface="Roboto"/>
              </a:rPr>
              <a:t>For example, a tool may inject portions of its own code into output of the tool.</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pic>
        <p:nvPicPr>
          <p:cNvPr id="303" name="Shape 329"/>
          <p:cNvPicPr/>
          <p:nvPr/>
        </p:nvPicPr>
        <p:blipFill>
          <a:blip r:embed="rId3"/>
          <a:stretch/>
        </p:blipFill>
        <p:spPr>
          <a:xfrm>
            <a:off x="4850640" y="1104120"/>
            <a:ext cx="6156000" cy="4701600"/>
          </a:xfrm>
          <a:prstGeom prst="rect">
            <a:avLst/>
          </a:prstGeom>
          <a:ln>
            <a:noFill/>
          </a:ln>
        </p:spPr>
      </p:pic>
      <p:sp>
        <p:nvSpPr>
          <p:cNvPr id="304" name="CustomShape 3"/>
          <p:cNvSpPr/>
          <p:nvPr/>
        </p:nvSpPr>
        <p:spPr>
          <a:xfrm>
            <a:off x="7337880" y="1166760"/>
            <a:ext cx="242316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Inject material</a:t>
            </a:r>
            <a:endParaRPr lang="en-US" sz="2400" b="0" strike="noStrike" spc="-1">
              <a:latin typeface="Arial"/>
            </a:endParaRPr>
          </a:p>
        </p:txBody>
      </p:sp>
      <p:sp>
        <p:nvSpPr>
          <p:cNvPr id="305" name="CustomShape 4"/>
          <p:cNvSpPr/>
          <p:nvPr/>
        </p:nvSpPr>
        <p:spPr>
          <a:xfrm>
            <a:off x="7200360" y="5575320"/>
            <a:ext cx="29430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Modify the material</a:t>
            </a:r>
            <a:endParaRPr lang="en-US" sz="2400" b="0" strike="noStrike" spc="-1">
              <a:latin typeface="Arial"/>
            </a:endParaRPr>
          </a:p>
        </p:txBody>
      </p:sp>
      <p:sp>
        <p:nvSpPr>
          <p:cNvPr id="306" name="CustomShape 5"/>
          <p:cNvSpPr/>
          <p:nvPr/>
        </p:nvSpPr>
        <p:spPr>
          <a:xfrm>
            <a:off x="8885880" y="4339080"/>
            <a:ext cx="34002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Translate the material</a:t>
            </a:r>
            <a:endParaRPr lang="en-US" sz="24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FOSS Policy</a:t>
            </a:r>
            <a:endParaRPr lang="en-US" sz="4000" b="0" strike="noStrike" spc="-1">
              <a:latin typeface="Arial"/>
            </a:endParaRPr>
          </a:p>
        </p:txBody>
      </p:sp>
      <p:sp>
        <p:nvSpPr>
          <p:cNvPr id="225"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&lt;&lt;</a:t>
            </a:r>
            <a:r>
              <a:rPr lang="en-US" sz="2400" b="0" strike="noStrike" spc="-1">
                <a:solidFill>
                  <a:srgbClr val="292934"/>
                </a:solidFill>
                <a:latin typeface="Roboto Condensed"/>
                <a:ea typeface="Roboto Condensed"/>
              </a:rPr>
              <a:t>This is a placeholder slide to identify where your FOSS policy can be found (OpenChain Specification 1.1, section 1.1.1)</a:t>
            </a:r>
            <a:r>
              <a:rPr lang="en-US" sz="2400" b="0" strike="noStrike" spc="-1">
                <a:solidFill>
                  <a:srgbClr val="292934"/>
                </a:solidFill>
                <a:latin typeface="Roboto"/>
                <a:ea typeface="Roboto"/>
              </a:rPr>
              <a:t>&gt;&gt;</a:t>
            </a:r>
            <a:endParaRPr lang="en-US" sz="2400" b="0" strike="noStrike" spc="-1">
              <a:latin typeface="Arial"/>
            </a:endParaRPr>
          </a:p>
          <a:p>
            <a:pPr>
              <a:lnSpc>
                <a:spcPct val="100000"/>
              </a:lnSpc>
              <a:spcBef>
                <a:spcPts val="479"/>
              </a:spcBef>
            </a:pP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You can get an example FOSS policy via the Linux Foundation</a:t>
            </a:r>
            <a:r>
              <a:t/>
            </a:r>
            <a:br/>
            <a:r>
              <a:rPr lang="en-US" sz="2400" b="0" strike="noStrike" spc="-1">
                <a:solidFill>
                  <a:srgbClr val="292934"/>
                </a:solidFill>
                <a:latin typeface="Roboto"/>
                <a:ea typeface="Roboto"/>
              </a:rPr>
              <a:t>Open Compliance Program at:</a:t>
            </a:r>
            <a:r>
              <a:t/>
            </a:r>
            <a:br/>
            <a:r>
              <a:rPr lang="en-US" sz="2000" b="0" u="sng" strike="noStrike" spc="-1">
                <a:solidFill>
                  <a:srgbClr val="0000FF"/>
                </a:solidFill>
                <a:uFillTx/>
                <a:latin typeface="Roboto Mono"/>
                <a:ea typeface="Roboto Mono"/>
                <a:hlinkClick r:id="rId3"/>
              </a:rPr>
              <a:t>https://www.linux.com/publications/generic-foss-policy</a:t>
            </a:r>
            <a:endParaRPr lang="en-US" sz="2000" b="0" strike="noStrike" spc="-1">
              <a:latin typeface="Arial"/>
            </a:endParaRPr>
          </a:p>
          <a:p>
            <a:pPr marL="182880" indent="-182160">
              <a:lnSpc>
                <a:spcPct val="100000"/>
              </a:lnSpc>
              <a:spcBef>
                <a:spcPts val="479"/>
              </a:spcBef>
            </a:pPr>
            <a:endParaRPr lang="en-US" sz="2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How is the FOSS component distributed?</a:t>
            </a:r>
            <a:endParaRPr lang="en-US" sz="4000" b="0" strike="noStrike" spc="-1">
              <a:latin typeface="Arial"/>
            </a:endParaRPr>
          </a:p>
        </p:txBody>
      </p:sp>
      <p:sp>
        <p:nvSpPr>
          <p:cNvPr id="308" name="CustomShape 2"/>
          <p:cNvSpPr/>
          <p:nvPr/>
        </p:nvSpPr>
        <p:spPr>
          <a:xfrm>
            <a:off x="609480" y="1600200"/>
            <a:ext cx="10972080" cy="5123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Who receives the software?</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Customer/Partner</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Community project</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Another legal entity within the business group (this may count as distribution)</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format for delivery?</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Source code delivery</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Binary delivery</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Pre-loaded onto hardware</a:t>
            </a:r>
            <a:endParaRPr lang="en-US" sz="24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310"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What is incorporation?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is linking?</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is modification?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is translation?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factors are important in assessing a distribution?</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5</a:t>
            </a:r>
            <a:endParaRPr lang="en-US" sz="3200" b="0" strike="noStrike" spc="-1">
              <a:latin typeface="Arial"/>
            </a:endParaRPr>
          </a:p>
        </p:txBody>
      </p:sp>
      <p:sp>
        <p:nvSpPr>
          <p:cNvPr id="312"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Medium"/>
                <a:ea typeface="Roboto Medium"/>
              </a:rPr>
              <a:t>Running a FOSS Review</a:t>
            </a:r>
            <a:endParaRPr lang="en-US" sz="48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FOSS Review</a:t>
            </a:r>
            <a:endParaRPr lang="en-US" sz="4000" b="0" strike="noStrike" spc="-1">
              <a:latin typeface="Arial"/>
            </a:endParaRPr>
          </a:p>
        </p:txBody>
      </p:sp>
      <p:sp>
        <p:nvSpPr>
          <p:cNvPr id="314"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After Program and Product Management and Engineers have reviewed proposed FOSS components for usefulness and quality, a review of the rights and obligations</a:t>
            </a:r>
            <a:r>
              <a:t/>
            </a:r>
            <a:br/>
            <a:r>
              <a:rPr lang="en-US" sz="2400" b="0" strike="noStrike" spc="-1">
                <a:solidFill>
                  <a:srgbClr val="292934"/>
                </a:solidFill>
                <a:latin typeface="Roboto"/>
                <a:ea typeface="Roboto"/>
              </a:rPr>
              <a:t>associated with the use of the selected components should be initiated</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A key element to a FOSS Compliance Program is a </a:t>
            </a:r>
            <a:r>
              <a:rPr lang="en-US" sz="2400" b="0" i="1" strike="noStrike" spc="-1">
                <a:solidFill>
                  <a:srgbClr val="292934"/>
                </a:solidFill>
                <a:latin typeface="Roboto"/>
                <a:ea typeface="Roboto"/>
              </a:rPr>
              <a:t>FOSS Review </a:t>
            </a:r>
            <a:r>
              <a:rPr lang="en-US" sz="2400" b="0" strike="noStrike" spc="-1">
                <a:solidFill>
                  <a:srgbClr val="292934"/>
                </a:solidFill>
                <a:latin typeface="Roboto"/>
                <a:ea typeface="Roboto"/>
              </a:rPr>
              <a:t>process. This process is where a company can analyze the FOSS software it uses and understand its rights and obligations </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The FOSS Review process includes the following steps:</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Gather relevant information</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Analyze and understand license obligations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Provide guidance compatible with company policy and business objectives</a:t>
            </a:r>
            <a:endParaRPr lang="en-US" sz="2000" b="0" strike="noStrike" spc="-1">
              <a:latin typeface="Arial"/>
            </a:endParaRPr>
          </a:p>
          <a:p>
            <a:pPr>
              <a:lnSpc>
                <a:spcPct val="100000"/>
              </a:lnSpc>
              <a:spcBef>
                <a:spcPts val="479"/>
              </a:spcBef>
            </a:pPr>
            <a:endParaRPr lang="en-US" sz="2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Initiating a FOSS Review</a:t>
            </a:r>
            <a:endParaRPr lang="en-US" sz="4000" b="0" strike="noStrike" spc="-1">
              <a:latin typeface="Arial"/>
            </a:endParaRPr>
          </a:p>
        </p:txBody>
      </p:sp>
      <p:sp>
        <p:nvSpPr>
          <p:cNvPr id="316" name="CustomShape 2"/>
          <p:cNvSpPr/>
          <p:nvPr/>
        </p:nvSpPr>
        <p:spPr>
          <a:xfrm>
            <a:off x="304920" y="5109840"/>
            <a:ext cx="11277000" cy="1776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Anyone working with FOSS in the company should be able to initiate a FOSS Review, including Program or Product Managers, Engineers, and Legal. </a:t>
            </a:r>
            <a:endParaRPr lang="en-US" sz="2400" b="0" strike="noStrike" spc="-1">
              <a:latin typeface="Arial"/>
            </a:endParaRPr>
          </a:p>
          <a:p>
            <a:pPr>
              <a:lnSpc>
                <a:spcPct val="100000"/>
              </a:lnSpc>
              <a:spcBef>
                <a:spcPts val="479"/>
              </a:spcBef>
            </a:pPr>
            <a:r>
              <a:rPr lang="en-US" sz="1600" b="0" i="1" strike="noStrike" spc="-1">
                <a:solidFill>
                  <a:srgbClr val="292934"/>
                </a:solidFill>
                <a:latin typeface="Roboto"/>
                <a:ea typeface="Roboto"/>
              </a:rPr>
              <a:t>Note: The process often starts when new FOSS-based software is selected by engineering or outside vendors</a:t>
            </a:r>
            <a:r>
              <a:rPr lang="en-US" sz="2400" b="0" i="1" strike="noStrike" spc="-1">
                <a:solidFill>
                  <a:srgbClr val="292934"/>
                </a:solidFill>
                <a:latin typeface="Roboto"/>
                <a:ea typeface="Roboto"/>
              </a:rPr>
              <a:t>.</a:t>
            </a:r>
            <a:endParaRPr lang="en-US" sz="2400" b="0" strike="noStrike" spc="-1">
              <a:latin typeface="Arial"/>
            </a:endParaRPr>
          </a:p>
          <a:p>
            <a:pPr marL="457200" indent="-456480">
              <a:lnSpc>
                <a:spcPct val="100000"/>
              </a:lnSpc>
              <a:spcBef>
                <a:spcPts val="479"/>
              </a:spcBef>
            </a:pPr>
            <a:endParaRPr lang="en-US" sz="2400" b="0" strike="noStrike" spc="-1">
              <a:latin typeface="Arial"/>
            </a:endParaRPr>
          </a:p>
        </p:txBody>
      </p:sp>
      <p:pic>
        <p:nvPicPr>
          <p:cNvPr id="317" name="Shape 368"/>
          <p:cNvPicPr/>
          <p:nvPr/>
        </p:nvPicPr>
        <p:blipFill>
          <a:blip r:embed="rId3"/>
          <a:stretch/>
        </p:blipFill>
        <p:spPr>
          <a:xfrm>
            <a:off x="3959280" y="1703160"/>
            <a:ext cx="4272120" cy="1459440"/>
          </a:xfrm>
          <a:prstGeom prst="rect">
            <a:avLst/>
          </a:prstGeom>
          <a:ln>
            <a:noFill/>
          </a:ln>
        </p:spPr>
      </p:pic>
      <p:sp>
        <p:nvSpPr>
          <p:cNvPr id="318" name="CustomShape 3"/>
          <p:cNvSpPr/>
          <p:nvPr/>
        </p:nvSpPr>
        <p:spPr>
          <a:xfrm>
            <a:off x="4748040" y="2332080"/>
            <a:ext cx="2609280" cy="829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Initiate a FOSS Review </a:t>
            </a:r>
            <a:endParaRPr lang="en-US" sz="2400" b="0" strike="noStrike" spc="-1">
              <a:latin typeface="Arial"/>
            </a:endParaRPr>
          </a:p>
        </p:txBody>
      </p:sp>
      <p:pic>
        <p:nvPicPr>
          <p:cNvPr id="319" name="Shape 370"/>
          <p:cNvPicPr/>
          <p:nvPr/>
        </p:nvPicPr>
        <p:blipFill>
          <a:blip r:embed="rId4"/>
          <a:stretch/>
        </p:blipFill>
        <p:spPr>
          <a:xfrm>
            <a:off x="3325680" y="3284640"/>
            <a:ext cx="658080" cy="1298160"/>
          </a:xfrm>
          <a:prstGeom prst="rect">
            <a:avLst/>
          </a:prstGeom>
          <a:ln>
            <a:noFill/>
          </a:ln>
        </p:spPr>
      </p:pic>
      <p:grpSp>
        <p:nvGrpSpPr>
          <p:cNvPr id="320" name="Group 4"/>
          <p:cNvGrpSpPr/>
          <p:nvPr/>
        </p:nvGrpSpPr>
        <p:grpSpPr>
          <a:xfrm>
            <a:off x="1873080" y="3284640"/>
            <a:ext cx="1425960" cy="1211760"/>
            <a:chOff x="1873080" y="3284640"/>
            <a:chExt cx="1425960" cy="1211760"/>
          </a:xfrm>
        </p:grpSpPr>
        <p:grpSp>
          <p:nvGrpSpPr>
            <p:cNvPr id="321" name="Group 5"/>
            <p:cNvGrpSpPr/>
            <p:nvPr/>
          </p:nvGrpSpPr>
          <p:grpSpPr>
            <a:xfrm>
              <a:off x="1873080" y="3284640"/>
              <a:ext cx="1425960" cy="770400"/>
              <a:chOff x="1873080" y="3284640"/>
              <a:chExt cx="1425960" cy="770400"/>
            </a:xfrm>
          </p:grpSpPr>
          <p:sp>
            <p:nvSpPr>
              <p:cNvPr id="322" name="CustomShape 6"/>
              <p:cNvSpPr/>
              <p:nvPr/>
            </p:nvSpPr>
            <p:spPr>
              <a:xfrm>
                <a:off x="1873080" y="3778920"/>
                <a:ext cx="13669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Product Manager</a:t>
                </a:r>
                <a:endParaRPr lang="en-US" sz="1200" b="0" strike="noStrike" spc="-1">
                  <a:latin typeface="Arial"/>
                </a:endParaRPr>
              </a:p>
            </p:txBody>
          </p:sp>
          <p:sp>
            <p:nvSpPr>
              <p:cNvPr id="323" name="CustomShape 7"/>
              <p:cNvSpPr/>
              <p:nvPr/>
            </p:nvSpPr>
            <p:spPr>
              <a:xfrm>
                <a:off x="1877760" y="3284640"/>
                <a:ext cx="14212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Program Manager</a:t>
                </a:r>
                <a:endParaRPr lang="en-US" sz="1200" b="0" strike="noStrike" spc="-1">
                  <a:latin typeface="Arial"/>
                </a:endParaRPr>
              </a:p>
            </p:txBody>
          </p:sp>
        </p:grpSp>
        <p:sp>
          <p:nvSpPr>
            <p:cNvPr id="324" name="CustomShape 8"/>
            <p:cNvSpPr/>
            <p:nvPr/>
          </p:nvSpPr>
          <p:spPr>
            <a:xfrm>
              <a:off x="2421360" y="4220280"/>
              <a:ext cx="8186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 Engineer</a:t>
              </a:r>
              <a:endParaRPr lang="en-US" sz="1200" b="0" strike="noStrike" spc="-1">
                <a:latin typeface="Arial"/>
              </a:endParaRPr>
            </a:p>
          </p:txBody>
        </p:sp>
      </p:gr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What information do you need to gather?</a:t>
            </a:r>
            <a:endParaRPr lang="en-US" sz="4000" b="0" strike="noStrike" spc="-1">
              <a:latin typeface="Arial"/>
            </a:endParaRPr>
          </a:p>
        </p:txBody>
      </p:sp>
      <p:sp>
        <p:nvSpPr>
          <p:cNvPr id="326"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When analyzing FOSS usage, collect information about the identity of the FOSS component, its origin, and how the FOSS component will be used. This may include:</a:t>
            </a:r>
            <a:endParaRPr lang="en-US" sz="2400" b="0" strike="noStrike" spc="-1">
              <a:latin typeface="Arial"/>
            </a:endParaRPr>
          </a:p>
        </p:txBody>
      </p:sp>
      <p:graphicFrame>
        <p:nvGraphicFramePr>
          <p:cNvPr id="327" name="Table 3"/>
          <p:cNvGraphicFramePr/>
          <p:nvPr/>
        </p:nvGraphicFramePr>
        <p:xfrm>
          <a:off x="952560" y="2998440"/>
          <a:ext cx="10286640" cy="3546360"/>
        </p:xfrm>
        <a:graphic>
          <a:graphicData uri="http://schemas.openxmlformats.org/drawingml/2006/table">
            <a:tbl>
              <a:tblPr/>
              <a:tblGrid>
                <a:gridCol w="5143320"/>
                <a:gridCol w="5143320"/>
              </a:tblGrid>
              <a:tr h="3546360">
                <a:tc>
                  <a:txBody>
                    <a:bodyPr/>
                    <a:lstStyle/>
                    <a:p>
                      <a:pPr marL="457200" indent="-342360">
                        <a:lnSpc>
                          <a:spcPct val="100000"/>
                        </a:lnSpc>
                        <a:buClr>
                          <a:srgbClr val="000000"/>
                        </a:buClr>
                        <a:buFont typeface="Roboto"/>
                        <a:buChar char="●"/>
                      </a:pPr>
                      <a:r>
                        <a:rPr lang="en-US" sz="1600" b="0" strike="noStrike" spc="-1">
                          <a:solidFill>
                            <a:srgbClr val="000000"/>
                          </a:solidFill>
                          <a:latin typeface="Roboto"/>
                          <a:ea typeface="Roboto"/>
                        </a:rPr>
                        <a:t>Package name</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Status of the community around the package (activity, diverse membership, responsiveness)</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Version</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Download or source code URL</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Copyright owner</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License and License URL</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Attribution and other notices and URLs</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Description of modifications intended to be made</a:t>
                      </a:r>
                      <a:endParaRPr lang="en-US" sz="16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marL="457200" indent="-342360">
                        <a:lnSpc>
                          <a:spcPct val="100000"/>
                        </a:lnSpc>
                        <a:buClr>
                          <a:srgbClr val="000000"/>
                        </a:buClr>
                        <a:buFont typeface="Roboto"/>
                        <a:buChar char="●"/>
                      </a:pPr>
                      <a:r>
                        <a:rPr lang="en-US" sz="1600" b="0" strike="noStrike" spc="-1">
                          <a:solidFill>
                            <a:srgbClr val="000000"/>
                          </a:solidFill>
                          <a:latin typeface="Roboto"/>
                          <a:ea typeface="Roboto"/>
                        </a:rPr>
                        <a:t>List of dependencies</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Intended use in your product</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First product release that will include the package</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Location where the source code will be maintained</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Possible previous approvals in another context</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If from an external vendor: </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Development team's point of contact</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Copyright notices, attribution, source code for vendor modifications if needed to satisfy license obligations</a:t>
                      </a:r>
                      <a:endParaRPr lang="en-US" sz="16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FOSS Review Team</a:t>
            </a:r>
            <a:endParaRPr lang="en-US" sz="4000" b="0" strike="noStrike" spc="-1">
              <a:latin typeface="Arial"/>
            </a:endParaRPr>
          </a:p>
        </p:txBody>
      </p:sp>
      <p:sp>
        <p:nvSpPr>
          <p:cNvPr id="329" name="CustomShape 2"/>
          <p:cNvSpPr/>
          <p:nvPr/>
        </p:nvSpPr>
        <p:spPr>
          <a:xfrm>
            <a:off x="304920" y="4307760"/>
            <a:ext cx="11277000" cy="259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292934"/>
                </a:solidFill>
                <a:latin typeface="Roboto"/>
                <a:ea typeface="Roboto"/>
              </a:rPr>
              <a:t>A FOSS Review team includes the company representatives that support, guide, coordinate and review the use of FOSS. These representatives may include:</a:t>
            </a:r>
            <a:endParaRPr lang="en-US" sz="2000" b="0" strike="noStrike" spc="-1">
              <a:latin typeface="Arial"/>
            </a:endParaRPr>
          </a:p>
          <a:p>
            <a:pPr marL="182880" indent="-182160">
              <a:lnSpc>
                <a:spcPct val="130000"/>
              </a:lnSpc>
              <a:spcBef>
                <a:spcPts val="400"/>
              </a:spcBef>
              <a:buClr>
                <a:srgbClr val="93A299"/>
              </a:buClr>
              <a:buSzPct val="85000"/>
              <a:buFont typeface="Arial"/>
              <a:buChar char="•"/>
            </a:pPr>
            <a:r>
              <a:rPr lang="en-US" sz="2000" b="0" strike="noStrike" spc="-1">
                <a:solidFill>
                  <a:srgbClr val="292934"/>
                </a:solidFill>
                <a:latin typeface="Roboto"/>
                <a:ea typeface="Roboto"/>
              </a:rPr>
              <a:t>Legal to identify and evaluate license obligations</a:t>
            </a:r>
            <a:endParaRPr lang="en-US" sz="2000" b="0" strike="noStrike" spc="-1">
              <a:latin typeface="Arial"/>
            </a:endParaRPr>
          </a:p>
          <a:p>
            <a:pPr marL="182880" indent="-182160">
              <a:lnSpc>
                <a:spcPct val="130000"/>
              </a:lnSpc>
              <a:spcBef>
                <a:spcPts val="400"/>
              </a:spcBef>
              <a:buClr>
                <a:srgbClr val="93A299"/>
              </a:buClr>
              <a:buSzPct val="85000"/>
              <a:buFont typeface="Arial"/>
              <a:buChar char="•"/>
            </a:pPr>
            <a:r>
              <a:rPr lang="en-US" sz="2000" b="0" strike="noStrike" spc="-1">
                <a:solidFill>
                  <a:srgbClr val="292934"/>
                </a:solidFill>
                <a:latin typeface="Roboto"/>
                <a:ea typeface="Roboto"/>
              </a:rPr>
              <a:t>Source code scanning and tooling support to help identify and track FOSS usage</a:t>
            </a:r>
            <a:endParaRPr lang="en-US" sz="2000" b="0" strike="noStrike" spc="-1">
              <a:latin typeface="Arial"/>
            </a:endParaRPr>
          </a:p>
          <a:p>
            <a:pPr marL="182880" indent="-182160">
              <a:lnSpc>
                <a:spcPct val="130000"/>
              </a:lnSpc>
              <a:spcBef>
                <a:spcPts val="400"/>
              </a:spcBef>
              <a:buClr>
                <a:srgbClr val="93A299"/>
              </a:buClr>
              <a:buSzPct val="85000"/>
              <a:buFont typeface="Arial"/>
              <a:buChar char="•"/>
            </a:pPr>
            <a:r>
              <a:rPr lang="en-US" sz="2000" b="0" strike="noStrike" spc="-1">
                <a:solidFill>
                  <a:srgbClr val="292934"/>
                </a:solidFill>
                <a:latin typeface="Roboto"/>
                <a:ea typeface="Roboto"/>
              </a:rPr>
              <a:t>Engineering Specialists working with business interests, commercial licensing, export compliance, etc., who may be impacted by FOSS usage</a:t>
            </a:r>
            <a:endParaRPr lang="en-US" sz="2000" b="0" strike="noStrike" spc="-1">
              <a:latin typeface="Arial"/>
            </a:endParaRPr>
          </a:p>
        </p:txBody>
      </p:sp>
      <p:pic>
        <p:nvPicPr>
          <p:cNvPr id="330" name="Shape 391"/>
          <p:cNvPicPr/>
          <p:nvPr/>
        </p:nvPicPr>
        <p:blipFill>
          <a:blip r:embed="rId3"/>
          <a:stretch/>
        </p:blipFill>
        <p:spPr>
          <a:xfrm>
            <a:off x="3959280" y="1402920"/>
            <a:ext cx="4272120" cy="1459440"/>
          </a:xfrm>
          <a:prstGeom prst="rect">
            <a:avLst/>
          </a:prstGeom>
          <a:ln>
            <a:noFill/>
          </a:ln>
        </p:spPr>
      </p:pic>
      <p:sp>
        <p:nvSpPr>
          <p:cNvPr id="331" name="CustomShape 3"/>
          <p:cNvSpPr/>
          <p:nvPr/>
        </p:nvSpPr>
        <p:spPr>
          <a:xfrm>
            <a:off x="4633920" y="2031840"/>
            <a:ext cx="2737800" cy="829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Initiate a FOSS Review </a:t>
            </a:r>
            <a:endParaRPr lang="en-US" sz="2400" b="0" strike="noStrike" spc="-1">
              <a:latin typeface="Arial"/>
            </a:endParaRPr>
          </a:p>
        </p:txBody>
      </p:sp>
      <p:pic>
        <p:nvPicPr>
          <p:cNvPr id="332" name="Shape 393"/>
          <p:cNvPicPr/>
          <p:nvPr/>
        </p:nvPicPr>
        <p:blipFill>
          <a:blip r:embed="rId4"/>
          <a:stretch/>
        </p:blipFill>
        <p:spPr>
          <a:xfrm>
            <a:off x="3325680" y="2984400"/>
            <a:ext cx="658080" cy="1298160"/>
          </a:xfrm>
          <a:prstGeom prst="rect">
            <a:avLst/>
          </a:prstGeom>
          <a:ln>
            <a:noFill/>
          </a:ln>
        </p:spPr>
      </p:pic>
      <p:grpSp>
        <p:nvGrpSpPr>
          <p:cNvPr id="333" name="Group 4"/>
          <p:cNvGrpSpPr/>
          <p:nvPr/>
        </p:nvGrpSpPr>
        <p:grpSpPr>
          <a:xfrm>
            <a:off x="1873080" y="2984400"/>
            <a:ext cx="1425960" cy="1211760"/>
            <a:chOff x="1873080" y="2984400"/>
            <a:chExt cx="1425960" cy="1211760"/>
          </a:xfrm>
        </p:grpSpPr>
        <p:grpSp>
          <p:nvGrpSpPr>
            <p:cNvPr id="334" name="Group 5"/>
            <p:cNvGrpSpPr/>
            <p:nvPr/>
          </p:nvGrpSpPr>
          <p:grpSpPr>
            <a:xfrm>
              <a:off x="1873080" y="2984400"/>
              <a:ext cx="1425960" cy="770400"/>
              <a:chOff x="1873080" y="2984400"/>
              <a:chExt cx="1425960" cy="770400"/>
            </a:xfrm>
          </p:grpSpPr>
          <p:sp>
            <p:nvSpPr>
              <p:cNvPr id="335" name="CustomShape 6"/>
              <p:cNvSpPr/>
              <p:nvPr/>
            </p:nvSpPr>
            <p:spPr>
              <a:xfrm>
                <a:off x="1873080" y="3478680"/>
                <a:ext cx="13669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Product Manager</a:t>
                </a:r>
                <a:endParaRPr lang="en-US" sz="1200" b="0" strike="noStrike" spc="-1">
                  <a:latin typeface="Arial"/>
                </a:endParaRPr>
              </a:p>
            </p:txBody>
          </p:sp>
          <p:sp>
            <p:nvSpPr>
              <p:cNvPr id="336" name="CustomShape 7"/>
              <p:cNvSpPr/>
              <p:nvPr/>
            </p:nvSpPr>
            <p:spPr>
              <a:xfrm>
                <a:off x="1877760" y="2984400"/>
                <a:ext cx="14212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Program Manager</a:t>
                </a:r>
                <a:endParaRPr lang="en-US" sz="1200" b="0" strike="noStrike" spc="-1">
                  <a:latin typeface="Arial"/>
                </a:endParaRPr>
              </a:p>
            </p:txBody>
          </p:sp>
        </p:grpSp>
        <p:sp>
          <p:nvSpPr>
            <p:cNvPr id="337" name="CustomShape 8"/>
            <p:cNvSpPr/>
            <p:nvPr/>
          </p:nvSpPr>
          <p:spPr>
            <a:xfrm>
              <a:off x="2421360" y="3920040"/>
              <a:ext cx="8186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 Engineer</a:t>
              </a:r>
              <a:endParaRPr lang="en-US" sz="1200" b="0" strike="noStrike" spc="-1">
                <a:latin typeface="Arial"/>
              </a:endParaRPr>
            </a:p>
          </p:txBody>
        </p:sp>
      </p:grpSp>
      <p:pic>
        <p:nvPicPr>
          <p:cNvPr id="338" name="Shape 399"/>
          <p:cNvPicPr/>
          <p:nvPr/>
        </p:nvPicPr>
        <p:blipFill>
          <a:blip r:embed="rId5"/>
          <a:stretch/>
        </p:blipFill>
        <p:spPr>
          <a:xfrm>
            <a:off x="8772480" y="2797560"/>
            <a:ext cx="659520" cy="1301040"/>
          </a:xfrm>
          <a:prstGeom prst="rect">
            <a:avLst/>
          </a:prstGeom>
          <a:ln>
            <a:noFill/>
          </a:ln>
        </p:spPr>
      </p:pic>
      <p:pic>
        <p:nvPicPr>
          <p:cNvPr id="339" name="Shape 400"/>
          <p:cNvPicPr/>
          <p:nvPr/>
        </p:nvPicPr>
        <p:blipFill>
          <a:blip r:embed="rId6"/>
          <a:stretch/>
        </p:blipFill>
        <p:spPr>
          <a:xfrm>
            <a:off x="7821360" y="2797560"/>
            <a:ext cx="659520" cy="1301040"/>
          </a:xfrm>
          <a:prstGeom prst="rect">
            <a:avLst/>
          </a:prstGeom>
          <a:ln>
            <a:noFill/>
          </a:ln>
        </p:spPr>
      </p:pic>
      <p:pic>
        <p:nvPicPr>
          <p:cNvPr id="340" name="Shape 401"/>
          <p:cNvPicPr/>
          <p:nvPr/>
        </p:nvPicPr>
        <p:blipFill>
          <a:blip r:embed="rId7"/>
          <a:stretch/>
        </p:blipFill>
        <p:spPr>
          <a:xfrm>
            <a:off x="9846720" y="2797560"/>
            <a:ext cx="659520" cy="1301040"/>
          </a:xfrm>
          <a:prstGeom prst="rect">
            <a:avLst/>
          </a:prstGeom>
          <a:ln>
            <a:noFill/>
          </a:ln>
        </p:spPr>
      </p:pic>
      <p:sp>
        <p:nvSpPr>
          <p:cNvPr id="341" name="CustomShape 9"/>
          <p:cNvSpPr/>
          <p:nvPr/>
        </p:nvSpPr>
        <p:spPr>
          <a:xfrm>
            <a:off x="7901640" y="4138920"/>
            <a:ext cx="5558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Legal</a:t>
            </a:r>
            <a:endParaRPr lang="en-US" sz="1200" b="0" strike="noStrike" spc="-1">
              <a:latin typeface="Arial"/>
            </a:endParaRPr>
          </a:p>
        </p:txBody>
      </p:sp>
      <p:sp>
        <p:nvSpPr>
          <p:cNvPr id="342" name="CustomShape 10"/>
          <p:cNvSpPr/>
          <p:nvPr/>
        </p:nvSpPr>
        <p:spPr>
          <a:xfrm>
            <a:off x="8577000" y="4141800"/>
            <a:ext cx="817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Scanning</a:t>
            </a:r>
            <a:endParaRPr lang="en-US" sz="1200" b="0" strike="noStrike" spc="-1">
              <a:latin typeface="Arial"/>
            </a:endParaRPr>
          </a:p>
        </p:txBody>
      </p:sp>
      <p:sp>
        <p:nvSpPr>
          <p:cNvPr id="343" name="CustomShape 11"/>
          <p:cNvSpPr/>
          <p:nvPr/>
        </p:nvSpPr>
        <p:spPr>
          <a:xfrm>
            <a:off x="9468000" y="4141800"/>
            <a:ext cx="945360" cy="27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Specialists</a:t>
            </a:r>
            <a:endParaRPr lang="en-US" sz="12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Analyzing Proposed FOSS Usage</a:t>
            </a:r>
            <a:endParaRPr lang="en-US" sz="4000" b="0" strike="noStrike" spc="-1">
              <a:latin typeface="Arial"/>
            </a:endParaRPr>
          </a:p>
        </p:txBody>
      </p:sp>
      <p:sp>
        <p:nvSpPr>
          <p:cNvPr id="345" name="CustomShape 2"/>
          <p:cNvSpPr/>
          <p:nvPr/>
        </p:nvSpPr>
        <p:spPr>
          <a:xfrm>
            <a:off x="417600" y="3539880"/>
            <a:ext cx="11277000" cy="2953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292934"/>
                </a:solidFill>
                <a:latin typeface="Roboto"/>
                <a:ea typeface="Roboto"/>
              </a:rPr>
              <a:t>The FOSS Review team should assess the information it has gathered before providing guidance for issues. This may include scanning the code to confirm the accuracy of the information.</a:t>
            </a:r>
            <a:endParaRPr lang="en-US" sz="2000" b="0" strike="noStrike" spc="-1">
              <a:latin typeface="Arial"/>
            </a:endParaRPr>
          </a:p>
          <a:p>
            <a:pPr>
              <a:lnSpc>
                <a:spcPct val="100000"/>
              </a:lnSpc>
              <a:spcBef>
                <a:spcPts val="400"/>
              </a:spcBef>
            </a:pPr>
            <a:endParaRPr lang="en-US" sz="2000" b="0" strike="noStrike" spc="-1">
              <a:latin typeface="Arial"/>
            </a:endParaRPr>
          </a:p>
          <a:p>
            <a:pPr>
              <a:lnSpc>
                <a:spcPct val="100000"/>
              </a:lnSpc>
              <a:spcBef>
                <a:spcPts val="400"/>
              </a:spcBef>
            </a:pPr>
            <a:r>
              <a:rPr lang="en-US" sz="2000" b="0" strike="noStrike" spc="-1">
                <a:solidFill>
                  <a:srgbClr val="292934"/>
                </a:solidFill>
                <a:latin typeface="Roboto"/>
                <a:ea typeface="Roboto"/>
              </a:rPr>
              <a:t>The FOSS Review team should consider:</a:t>
            </a:r>
            <a:endParaRPr lang="en-US" sz="2000" b="0" strike="noStrike" spc="-1">
              <a:latin typeface="Arial"/>
            </a:endParaRPr>
          </a:p>
          <a:p>
            <a:pPr marL="182880" indent="-18216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Is the code and associated information complete, consistent and accurate?</a:t>
            </a:r>
            <a:endParaRPr lang="en-US" sz="2000" b="0" strike="noStrike" spc="-1">
              <a:latin typeface="Arial"/>
            </a:endParaRPr>
          </a:p>
          <a:p>
            <a:pPr marL="182880" indent="-18216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Does the declared license match what is in the code files?</a:t>
            </a:r>
            <a:endParaRPr lang="en-US" sz="2000" b="0" strike="noStrike" spc="-1">
              <a:latin typeface="Arial"/>
            </a:endParaRPr>
          </a:p>
          <a:p>
            <a:pPr marL="182880" indent="-18216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Does the license permit use with other components of the software? </a:t>
            </a:r>
            <a:endParaRPr lang="en-US" sz="2000" b="0" strike="noStrike" spc="-1">
              <a:latin typeface="Arial"/>
            </a:endParaRPr>
          </a:p>
          <a:p>
            <a:pPr>
              <a:lnSpc>
                <a:spcPct val="100000"/>
              </a:lnSpc>
              <a:spcBef>
                <a:spcPts val="400"/>
              </a:spcBef>
            </a:pPr>
            <a:endParaRPr lang="en-US" sz="2000" b="0" strike="noStrike" spc="-1">
              <a:latin typeface="Arial"/>
            </a:endParaRPr>
          </a:p>
        </p:txBody>
      </p:sp>
      <p:pic>
        <p:nvPicPr>
          <p:cNvPr id="346" name="Shape 412"/>
          <p:cNvPicPr/>
          <p:nvPr/>
        </p:nvPicPr>
        <p:blipFill>
          <a:blip r:embed="rId3"/>
          <a:stretch/>
        </p:blipFill>
        <p:spPr>
          <a:xfrm>
            <a:off x="5709600" y="1916640"/>
            <a:ext cx="659520" cy="1301040"/>
          </a:xfrm>
          <a:prstGeom prst="rect">
            <a:avLst/>
          </a:prstGeom>
          <a:ln>
            <a:noFill/>
          </a:ln>
        </p:spPr>
      </p:pic>
      <p:pic>
        <p:nvPicPr>
          <p:cNvPr id="347" name="Shape 413"/>
          <p:cNvPicPr/>
          <p:nvPr/>
        </p:nvPicPr>
        <p:blipFill>
          <a:blip r:embed="rId4"/>
          <a:stretch/>
        </p:blipFill>
        <p:spPr>
          <a:xfrm>
            <a:off x="4998600" y="1916640"/>
            <a:ext cx="659520" cy="1301040"/>
          </a:xfrm>
          <a:prstGeom prst="rect">
            <a:avLst/>
          </a:prstGeom>
          <a:ln>
            <a:noFill/>
          </a:ln>
        </p:spPr>
      </p:pic>
      <p:pic>
        <p:nvPicPr>
          <p:cNvPr id="348" name="Shape 414"/>
          <p:cNvPicPr/>
          <p:nvPr/>
        </p:nvPicPr>
        <p:blipFill>
          <a:blip r:embed="rId5"/>
          <a:stretch/>
        </p:blipFill>
        <p:spPr>
          <a:xfrm>
            <a:off x="6503040" y="1916640"/>
            <a:ext cx="659520" cy="1301040"/>
          </a:xfrm>
          <a:prstGeom prst="rect">
            <a:avLst/>
          </a:prstGeom>
          <a:ln>
            <a:noFill/>
          </a:ln>
        </p:spPr>
      </p:pic>
      <p:sp>
        <p:nvSpPr>
          <p:cNvPr id="349" name="CustomShape 3"/>
          <p:cNvSpPr/>
          <p:nvPr/>
        </p:nvSpPr>
        <p:spPr>
          <a:xfrm>
            <a:off x="5023440" y="3237480"/>
            <a:ext cx="5558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Legal</a:t>
            </a:r>
            <a:endParaRPr lang="en-US" sz="1200" b="0" strike="noStrike" spc="-1">
              <a:latin typeface="Arial"/>
            </a:endParaRPr>
          </a:p>
        </p:txBody>
      </p:sp>
      <p:sp>
        <p:nvSpPr>
          <p:cNvPr id="350" name="CustomShape 4"/>
          <p:cNvSpPr/>
          <p:nvPr/>
        </p:nvSpPr>
        <p:spPr>
          <a:xfrm>
            <a:off x="5563800" y="3242520"/>
            <a:ext cx="817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Scanning</a:t>
            </a:r>
            <a:endParaRPr lang="en-US" sz="1200" b="0" strike="noStrike" spc="-1">
              <a:latin typeface="Arial"/>
            </a:endParaRPr>
          </a:p>
        </p:txBody>
      </p:sp>
      <p:sp>
        <p:nvSpPr>
          <p:cNvPr id="351" name="CustomShape 5"/>
          <p:cNvSpPr/>
          <p:nvPr/>
        </p:nvSpPr>
        <p:spPr>
          <a:xfrm>
            <a:off x="6312240" y="3242520"/>
            <a:ext cx="9277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Specialists</a:t>
            </a:r>
            <a:endParaRPr lang="en-US" sz="12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Source Code Scanning Tools</a:t>
            </a:r>
            <a:endParaRPr lang="en-US" sz="4000" b="0" strike="noStrike" spc="-1">
              <a:latin typeface="Arial"/>
            </a:endParaRPr>
          </a:p>
        </p:txBody>
      </p:sp>
      <p:sp>
        <p:nvSpPr>
          <p:cNvPr id="353" name="CustomShape 2"/>
          <p:cNvSpPr/>
          <p:nvPr/>
        </p:nvSpPr>
        <p:spPr>
          <a:xfrm>
            <a:off x="623160" y="1600200"/>
            <a:ext cx="10945080" cy="495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There are many different automated source code scanning tools. </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All of the solutions address specific needs and - for that reason - none will solve all possible challenges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Companies pick the solution most suited to their specific market area and product</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Many companies use both an automated tool and manual review</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A good example of freely available source code scanning tool is FOSSology,</a:t>
            </a:r>
            <a:r>
              <a:t/>
            </a:r>
            <a:br/>
            <a:r>
              <a:rPr lang="en-US" sz="2400" b="0" strike="noStrike" spc="-1">
                <a:solidFill>
                  <a:srgbClr val="292934"/>
                </a:solidFill>
                <a:latin typeface="Roboto"/>
                <a:ea typeface="Roboto"/>
              </a:rPr>
              <a:t>a project hosted by the Linux Foundation:</a:t>
            </a:r>
            <a:r>
              <a:t/>
            </a:r>
            <a:br/>
            <a:r>
              <a:rPr lang="en-US" sz="2000" b="0" u="sng" strike="noStrike" spc="-1">
                <a:solidFill>
                  <a:srgbClr val="0000FF"/>
                </a:solidFill>
                <a:uFillTx/>
                <a:latin typeface="Roboto Mono"/>
                <a:ea typeface="Roboto Mono"/>
                <a:hlinkClick r:id="rId3"/>
              </a:rPr>
              <a:t>https://www.fossology.org</a:t>
            </a:r>
            <a:r>
              <a:rPr lang="en-US" sz="2400" b="0" strike="noStrike" spc="-1">
                <a:solidFill>
                  <a:srgbClr val="292934"/>
                </a:solidFill>
                <a:latin typeface="Roboto"/>
                <a:ea typeface="Roboto"/>
              </a:rPr>
              <a:t> </a:t>
            </a:r>
            <a:endParaRPr lang="en-US" sz="24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Working through the FOSS Review</a:t>
            </a:r>
            <a:endParaRPr lang="en-US" sz="4000" b="0" strike="noStrike" spc="-1">
              <a:latin typeface="Arial"/>
            </a:endParaRPr>
          </a:p>
        </p:txBody>
      </p:sp>
      <p:sp>
        <p:nvSpPr>
          <p:cNvPr id="355" name="CustomShape 2"/>
          <p:cNvSpPr/>
          <p:nvPr/>
        </p:nvSpPr>
        <p:spPr>
          <a:xfrm>
            <a:off x="311760" y="5813640"/>
            <a:ext cx="11420640" cy="104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292934"/>
                </a:solidFill>
                <a:latin typeface="Roboto"/>
                <a:ea typeface="Roboto"/>
              </a:rPr>
              <a:t>The FOSS Review process crosses disciplines, including engineering, business, and legal teams. It should be interactive to ensure all those groups correctly understand the issues and can create clear, shared guidance.</a:t>
            </a:r>
            <a:endParaRPr lang="en-US" sz="2000" b="0" strike="noStrike" spc="-1">
              <a:latin typeface="Arial"/>
            </a:endParaRPr>
          </a:p>
        </p:txBody>
      </p:sp>
      <p:pic>
        <p:nvPicPr>
          <p:cNvPr id="356" name="Shape 432"/>
          <p:cNvPicPr/>
          <p:nvPr/>
        </p:nvPicPr>
        <p:blipFill>
          <a:blip r:embed="rId3"/>
          <a:stretch/>
        </p:blipFill>
        <p:spPr>
          <a:xfrm>
            <a:off x="3966120" y="1458000"/>
            <a:ext cx="4272120" cy="1459440"/>
          </a:xfrm>
          <a:prstGeom prst="rect">
            <a:avLst/>
          </a:prstGeom>
          <a:ln>
            <a:noFill/>
          </a:ln>
        </p:spPr>
      </p:pic>
      <p:sp>
        <p:nvSpPr>
          <p:cNvPr id="357" name="CustomShape 3"/>
          <p:cNvSpPr/>
          <p:nvPr/>
        </p:nvSpPr>
        <p:spPr>
          <a:xfrm>
            <a:off x="4424400" y="2087640"/>
            <a:ext cx="2976840" cy="829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Initiate a FOSS Review </a:t>
            </a:r>
            <a:endParaRPr lang="en-US" sz="2400" b="0" strike="noStrike" spc="-1">
              <a:latin typeface="Arial"/>
            </a:endParaRPr>
          </a:p>
        </p:txBody>
      </p:sp>
      <p:pic>
        <p:nvPicPr>
          <p:cNvPr id="358" name="Shape 434"/>
          <p:cNvPicPr/>
          <p:nvPr/>
        </p:nvPicPr>
        <p:blipFill>
          <a:blip r:embed="rId4"/>
          <a:stretch/>
        </p:blipFill>
        <p:spPr>
          <a:xfrm>
            <a:off x="3332880" y="3039480"/>
            <a:ext cx="658080" cy="1298160"/>
          </a:xfrm>
          <a:prstGeom prst="rect">
            <a:avLst/>
          </a:prstGeom>
          <a:ln>
            <a:noFill/>
          </a:ln>
        </p:spPr>
      </p:pic>
      <p:grpSp>
        <p:nvGrpSpPr>
          <p:cNvPr id="359" name="Group 4"/>
          <p:cNvGrpSpPr/>
          <p:nvPr/>
        </p:nvGrpSpPr>
        <p:grpSpPr>
          <a:xfrm>
            <a:off x="1879920" y="3039480"/>
            <a:ext cx="1425960" cy="1211400"/>
            <a:chOff x="1879920" y="3039480"/>
            <a:chExt cx="1425960" cy="1211400"/>
          </a:xfrm>
        </p:grpSpPr>
        <p:grpSp>
          <p:nvGrpSpPr>
            <p:cNvPr id="360" name="Group 5"/>
            <p:cNvGrpSpPr/>
            <p:nvPr/>
          </p:nvGrpSpPr>
          <p:grpSpPr>
            <a:xfrm>
              <a:off x="1879920" y="3039480"/>
              <a:ext cx="1425960" cy="770400"/>
              <a:chOff x="1879920" y="3039480"/>
              <a:chExt cx="1425960" cy="770400"/>
            </a:xfrm>
          </p:grpSpPr>
          <p:sp>
            <p:nvSpPr>
              <p:cNvPr id="361" name="CustomShape 6"/>
              <p:cNvSpPr/>
              <p:nvPr/>
            </p:nvSpPr>
            <p:spPr>
              <a:xfrm>
                <a:off x="1879920" y="3533760"/>
                <a:ext cx="13669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Product Manager</a:t>
                </a:r>
                <a:endParaRPr lang="en-US" sz="1200" b="0" strike="noStrike" spc="-1">
                  <a:latin typeface="Arial"/>
                </a:endParaRPr>
              </a:p>
            </p:txBody>
          </p:sp>
          <p:sp>
            <p:nvSpPr>
              <p:cNvPr id="362" name="CustomShape 7"/>
              <p:cNvSpPr/>
              <p:nvPr/>
            </p:nvSpPr>
            <p:spPr>
              <a:xfrm>
                <a:off x="1884600" y="3039480"/>
                <a:ext cx="14212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Program Manager</a:t>
                </a:r>
                <a:endParaRPr lang="en-US" sz="1200" b="0" strike="noStrike" spc="-1">
                  <a:latin typeface="Arial"/>
                </a:endParaRPr>
              </a:p>
            </p:txBody>
          </p:sp>
        </p:grpSp>
        <p:sp>
          <p:nvSpPr>
            <p:cNvPr id="363" name="CustomShape 8"/>
            <p:cNvSpPr/>
            <p:nvPr/>
          </p:nvSpPr>
          <p:spPr>
            <a:xfrm>
              <a:off x="2428200" y="3974760"/>
              <a:ext cx="8186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 Engineer</a:t>
              </a:r>
              <a:endParaRPr lang="en-US" sz="1200" b="0" strike="noStrike" spc="-1">
                <a:latin typeface="Arial"/>
              </a:endParaRPr>
            </a:p>
          </p:txBody>
        </p:sp>
      </p:grpSp>
      <p:pic>
        <p:nvPicPr>
          <p:cNvPr id="364" name="Shape 440"/>
          <p:cNvPicPr/>
          <p:nvPr/>
        </p:nvPicPr>
        <p:blipFill>
          <a:blip r:embed="rId5"/>
          <a:stretch/>
        </p:blipFill>
        <p:spPr>
          <a:xfrm>
            <a:off x="8539560" y="2852640"/>
            <a:ext cx="659520" cy="1301040"/>
          </a:xfrm>
          <a:prstGeom prst="rect">
            <a:avLst/>
          </a:prstGeom>
          <a:ln>
            <a:noFill/>
          </a:ln>
        </p:spPr>
      </p:pic>
      <p:pic>
        <p:nvPicPr>
          <p:cNvPr id="365" name="Shape 441"/>
          <p:cNvPicPr/>
          <p:nvPr/>
        </p:nvPicPr>
        <p:blipFill>
          <a:blip r:embed="rId6"/>
          <a:stretch/>
        </p:blipFill>
        <p:spPr>
          <a:xfrm>
            <a:off x="7828560" y="2852640"/>
            <a:ext cx="659520" cy="1301040"/>
          </a:xfrm>
          <a:prstGeom prst="rect">
            <a:avLst/>
          </a:prstGeom>
          <a:ln>
            <a:noFill/>
          </a:ln>
        </p:spPr>
      </p:pic>
      <p:pic>
        <p:nvPicPr>
          <p:cNvPr id="366" name="Shape 442"/>
          <p:cNvPicPr/>
          <p:nvPr/>
        </p:nvPicPr>
        <p:blipFill>
          <a:blip r:embed="rId7"/>
          <a:stretch/>
        </p:blipFill>
        <p:spPr>
          <a:xfrm>
            <a:off x="9333000" y="2852640"/>
            <a:ext cx="659520" cy="1301040"/>
          </a:xfrm>
          <a:prstGeom prst="rect">
            <a:avLst/>
          </a:prstGeom>
          <a:ln>
            <a:noFill/>
          </a:ln>
        </p:spPr>
      </p:pic>
      <p:sp>
        <p:nvSpPr>
          <p:cNvPr id="367" name="CustomShape 9"/>
          <p:cNvSpPr/>
          <p:nvPr/>
        </p:nvSpPr>
        <p:spPr>
          <a:xfrm>
            <a:off x="7908480" y="4194000"/>
            <a:ext cx="5558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Legal</a:t>
            </a:r>
            <a:endParaRPr lang="en-US" sz="1200" b="0" strike="noStrike" spc="-1">
              <a:latin typeface="Arial"/>
            </a:endParaRPr>
          </a:p>
        </p:txBody>
      </p:sp>
      <p:sp>
        <p:nvSpPr>
          <p:cNvPr id="368" name="CustomShape 10"/>
          <p:cNvSpPr/>
          <p:nvPr/>
        </p:nvSpPr>
        <p:spPr>
          <a:xfrm>
            <a:off x="8510400" y="4178520"/>
            <a:ext cx="817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Scanning</a:t>
            </a:r>
            <a:endParaRPr lang="en-US" sz="1200" b="0" strike="noStrike" spc="-1">
              <a:latin typeface="Arial"/>
            </a:endParaRPr>
          </a:p>
        </p:txBody>
      </p:sp>
      <p:sp>
        <p:nvSpPr>
          <p:cNvPr id="369" name="CustomShape 11"/>
          <p:cNvSpPr/>
          <p:nvPr/>
        </p:nvSpPr>
        <p:spPr>
          <a:xfrm>
            <a:off x="9141840" y="4178520"/>
            <a:ext cx="9277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Specialists</a:t>
            </a:r>
            <a:endParaRPr lang="en-US" sz="1200" b="0" strike="noStrike" spc="-1">
              <a:latin typeface="Arial"/>
            </a:endParaRPr>
          </a:p>
        </p:txBody>
      </p:sp>
      <p:pic>
        <p:nvPicPr>
          <p:cNvPr id="370" name="Shape 446"/>
          <p:cNvPicPr/>
          <p:nvPr/>
        </p:nvPicPr>
        <p:blipFill>
          <a:blip r:embed="rId8"/>
          <a:stretch/>
        </p:blipFill>
        <p:spPr>
          <a:xfrm>
            <a:off x="4938840" y="3005640"/>
            <a:ext cx="2253240" cy="507240"/>
          </a:xfrm>
          <a:prstGeom prst="rect">
            <a:avLst/>
          </a:prstGeom>
          <a:ln>
            <a:noFill/>
          </a:ln>
        </p:spPr>
      </p:pic>
      <p:pic>
        <p:nvPicPr>
          <p:cNvPr id="371" name="Shape 447"/>
          <p:cNvPicPr/>
          <p:nvPr/>
        </p:nvPicPr>
        <p:blipFill>
          <a:blip r:embed="rId9"/>
          <a:stretch/>
        </p:blipFill>
        <p:spPr>
          <a:xfrm>
            <a:off x="4904280" y="3846240"/>
            <a:ext cx="2253240" cy="507240"/>
          </a:xfrm>
          <a:prstGeom prst="rect">
            <a:avLst/>
          </a:prstGeom>
          <a:ln>
            <a:noFill/>
          </a:ln>
        </p:spPr>
      </p:pic>
      <p:sp>
        <p:nvSpPr>
          <p:cNvPr id="372" name="CustomShape 12"/>
          <p:cNvSpPr/>
          <p:nvPr/>
        </p:nvSpPr>
        <p:spPr>
          <a:xfrm>
            <a:off x="5660280" y="3458520"/>
            <a:ext cx="9054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Work</a:t>
            </a:r>
            <a:endParaRPr lang="en-US" sz="2400" b="0" strike="noStrike" spc="-1">
              <a:latin typeface="Arial"/>
            </a:endParaRPr>
          </a:p>
        </p:txBody>
      </p:sp>
      <p:pic>
        <p:nvPicPr>
          <p:cNvPr id="373" name="Shape 449"/>
          <p:cNvPicPr/>
          <p:nvPr/>
        </p:nvPicPr>
        <p:blipFill>
          <a:blip r:embed="rId10"/>
          <a:stretch/>
        </p:blipFill>
        <p:spPr>
          <a:xfrm>
            <a:off x="3964680" y="4310280"/>
            <a:ext cx="4272120" cy="1459440"/>
          </a:xfrm>
          <a:prstGeom prst="rect">
            <a:avLst/>
          </a:prstGeom>
          <a:ln>
            <a:noFill/>
          </a:ln>
        </p:spPr>
      </p:pic>
      <p:sp>
        <p:nvSpPr>
          <p:cNvPr id="374" name="CustomShape 13"/>
          <p:cNvSpPr/>
          <p:nvPr/>
        </p:nvSpPr>
        <p:spPr>
          <a:xfrm>
            <a:off x="5384520" y="4708440"/>
            <a:ext cx="148572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Guidance</a:t>
            </a:r>
            <a:endParaRPr lang="en-US" sz="24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1</a:t>
            </a:r>
            <a:endParaRPr lang="en-US" sz="3200" b="0" strike="noStrike" spc="-1">
              <a:latin typeface="Arial"/>
            </a:endParaRPr>
          </a:p>
        </p:txBody>
      </p:sp>
      <p:sp>
        <p:nvSpPr>
          <p:cNvPr id="227"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Medium"/>
                <a:ea typeface="Roboto Medium"/>
              </a:rPr>
              <a:t>What is Intellectual Property?</a:t>
            </a:r>
            <a:endParaRPr lang="en-US" sz="48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FOSS Review Oversight</a:t>
            </a:r>
            <a:endParaRPr lang="en-US" sz="4000" b="0" strike="noStrike" spc="-1">
              <a:latin typeface="Arial"/>
            </a:endParaRPr>
          </a:p>
        </p:txBody>
      </p:sp>
      <p:sp>
        <p:nvSpPr>
          <p:cNvPr id="376" name="CustomShape 2"/>
          <p:cNvSpPr/>
          <p:nvPr/>
        </p:nvSpPr>
        <p:spPr>
          <a:xfrm>
            <a:off x="325440" y="6113160"/>
            <a:ext cx="11420640" cy="70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292934"/>
                </a:solidFill>
                <a:latin typeface="Roboto"/>
                <a:ea typeface="Roboto"/>
              </a:rPr>
              <a:t>The FOSS Review process should have executive oversight to resolve disagreements and approve the most important decisions.</a:t>
            </a:r>
            <a:endParaRPr lang="en-US" sz="2000" b="0" strike="noStrike" spc="-1">
              <a:latin typeface="Arial"/>
            </a:endParaRPr>
          </a:p>
        </p:txBody>
      </p:sp>
      <p:pic>
        <p:nvPicPr>
          <p:cNvPr id="377" name="Shape 458"/>
          <p:cNvPicPr/>
          <p:nvPr/>
        </p:nvPicPr>
        <p:blipFill>
          <a:blip r:embed="rId3"/>
          <a:stretch/>
        </p:blipFill>
        <p:spPr>
          <a:xfrm>
            <a:off x="3979800" y="1230840"/>
            <a:ext cx="4272120" cy="1459440"/>
          </a:xfrm>
          <a:prstGeom prst="rect">
            <a:avLst/>
          </a:prstGeom>
          <a:ln>
            <a:noFill/>
          </a:ln>
        </p:spPr>
      </p:pic>
      <p:sp>
        <p:nvSpPr>
          <p:cNvPr id="378" name="CustomShape 3"/>
          <p:cNvSpPr/>
          <p:nvPr/>
        </p:nvSpPr>
        <p:spPr>
          <a:xfrm>
            <a:off x="4567320" y="1859400"/>
            <a:ext cx="2825280" cy="829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Initiate a FOSS Review </a:t>
            </a:r>
            <a:endParaRPr lang="en-US" sz="2400" b="0" strike="noStrike" spc="-1">
              <a:latin typeface="Arial"/>
            </a:endParaRPr>
          </a:p>
        </p:txBody>
      </p:sp>
      <p:pic>
        <p:nvPicPr>
          <p:cNvPr id="379" name="Shape 460"/>
          <p:cNvPicPr/>
          <p:nvPr/>
        </p:nvPicPr>
        <p:blipFill>
          <a:blip r:embed="rId4"/>
          <a:stretch/>
        </p:blipFill>
        <p:spPr>
          <a:xfrm>
            <a:off x="3346560" y="2812680"/>
            <a:ext cx="658080" cy="1298160"/>
          </a:xfrm>
          <a:prstGeom prst="rect">
            <a:avLst/>
          </a:prstGeom>
          <a:ln>
            <a:noFill/>
          </a:ln>
        </p:spPr>
      </p:pic>
      <p:grpSp>
        <p:nvGrpSpPr>
          <p:cNvPr id="380" name="Group 4"/>
          <p:cNvGrpSpPr/>
          <p:nvPr/>
        </p:nvGrpSpPr>
        <p:grpSpPr>
          <a:xfrm>
            <a:off x="1893600" y="2812680"/>
            <a:ext cx="1426320" cy="1211400"/>
            <a:chOff x="1893600" y="2812680"/>
            <a:chExt cx="1426320" cy="1211400"/>
          </a:xfrm>
        </p:grpSpPr>
        <p:grpSp>
          <p:nvGrpSpPr>
            <p:cNvPr id="381" name="Group 5"/>
            <p:cNvGrpSpPr/>
            <p:nvPr/>
          </p:nvGrpSpPr>
          <p:grpSpPr>
            <a:xfrm>
              <a:off x="1893600" y="2812680"/>
              <a:ext cx="1426320" cy="770040"/>
              <a:chOff x="1893600" y="2812680"/>
              <a:chExt cx="1426320" cy="770040"/>
            </a:xfrm>
          </p:grpSpPr>
          <p:sp>
            <p:nvSpPr>
              <p:cNvPr id="382" name="CustomShape 6"/>
              <p:cNvSpPr/>
              <p:nvPr/>
            </p:nvSpPr>
            <p:spPr>
              <a:xfrm>
                <a:off x="1893600" y="3306600"/>
                <a:ext cx="13669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Product Manager</a:t>
                </a:r>
                <a:endParaRPr lang="en-US" sz="1200" b="0" strike="noStrike" spc="-1">
                  <a:latin typeface="Arial"/>
                </a:endParaRPr>
              </a:p>
            </p:txBody>
          </p:sp>
          <p:sp>
            <p:nvSpPr>
              <p:cNvPr id="383" name="CustomShape 7"/>
              <p:cNvSpPr/>
              <p:nvPr/>
            </p:nvSpPr>
            <p:spPr>
              <a:xfrm>
                <a:off x="1898640" y="2812680"/>
                <a:ext cx="14212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Program Manager</a:t>
                </a:r>
                <a:endParaRPr lang="en-US" sz="1200" b="0" strike="noStrike" spc="-1">
                  <a:latin typeface="Arial"/>
                </a:endParaRPr>
              </a:p>
            </p:txBody>
          </p:sp>
        </p:grpSp>
        <p:sp>
          <p:nvSpPr>
            <p:cNvPr id="384" name="CustomShape 8"/>
            <p:cNvSpPr/>
            <p:nvPr/>
          </p:nvSpPr>
          <p:spPr>
            <a:xfrm>
              <a:off x="2441880" y="3747960"/>
              <a:ext cx="8186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 Engineer</a:t>
              </a:r>
              <a:endParaRPr lang="en-US" sz="1200" b="0" strike="noStrike" spc="-1">
                <a:latin typeface="Arial"/>
              </a:endParaRPr>
            </a:p>
          </p:txBody>
        </p:sp>
      </p:grpSp>
      <p:pic>
        <p:nvPicPr>
          <p:cNvPr id="385" name="Shape 466"/>
          <p:cNvPicPr/>
          <p:nvPr/>
        </p:nvPicPr>
        <p:blipFill>
          <a:blip r:embed="rId5"/>
          <a:stretch/>
        </p:blipFill>
        <p:spPr>
          <a:xfrm>
            <a:off x="8553240" y="2625480"/>
            <a:ext cx="659520" cy="1301040"/>
          </a:xfrm>
          <a:prstGeom prst="rect">
            <a:avLst/>
          </a:prstGeom>
          <a:ln>
            <a:noFill/>
          </a:ln>
        </p:spPr>
      </p:pic>
      <p:pic>
        <p:nvPicPr>
          <p:cNvPr id="386" name="Shape 467"/>
          <p:cNvPicPr/>
          <p:nvPr/>
        </p:nvPicPr>
        <p:blipFill>
          <a:blip r:embed="rId6"/>
          <a:stretch/>
        </p:blipFill>
        <p:spPr>
          <a:xfrm>
            <a:off x="7842240" y="2625480"/>
            <a:ext cx="659520" cy="1301040"/>
          </a:xfrm>
          <a:prstGeom prst="rect">
            <a:avLst/>
          </a:prstGeom>
          <a:ln>
            <a:noFill/>
          </a:ln>
        </p:spPr>
      </p:pic>
      <p:pic>
        <p:nvPicPr>
          <p:cNvPr id="387" name="Shape 468"/>
          <p:cNvPicPr/>
          <p:nvPr/>
        </p:nvPicPr>
        <p:blipFill>
          <a:blip r:embed="rId7"/>
          <a:stretch/>
        </p:blipFill>
        <p:spPr>
          <a:xfrm>
            <a:off x="9346680" y="2625480"/>
            <a:ext cx="659520" cy="1301040"/>
          </a:xfrm>
          <a:prstGeom prst="rect">
            <a:avLst/>
          </a:prstGeom>
          <a:ln>
            <a:noFill/>
          </a:ln>
        </p:spPr>
      </p:pic>
      <p:sp>
        <p:nvSpPr>
          <p:cNvPr id="388" name="CustomShape 9"/>
          <p:cNvSpPr/>
          <p:nvPr/>
        </p:nvSpPr>
        <p:spPr>
          <a:xfrm>
            <a:off x="7922160" y="3967200"/>
            <a:ext cx="5558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Legal</a:t>
            </a:r>
            <a:endParaRPr lang="en-US" sz="1200" b="0" strike="noStrike" spc="-1">
              <a:latin typeface="Arial"/>
            </a:endParaRPr>
          </a:p>
        </p:txBody>
      </p:sp>
      <p:sp>
        <p:nvSpPr>
          <p:cNvPr id="389" name="CustomShape 10"/>
          <p:cNvSpPr/>
          <p:nvPr/>
        </p:nvSpPr>
        <p:spPr>
          <a:xfrm>
            <a:off x="8524080" y="3951720"/>
            <a:ext cx="817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Scanning</a:t>
            </a:r>
            <a:endParaRPr lang="en-US" sz="1200" b="0" strike="noStrike" spc="-1">
              <a:latin typeface="Arial"/>
            </a:endParaRPr>
          </a:p>
        </p:txBody>
      </p:sp>
      <p:sp>
        <p:nvSpPr>
          <p:cNvPr id="390" name="CustomShape 11"/>
          <p:cNvSpPr/>
          <p:nvPr/>
        </p:nvSpPr>
        <p:spPr>
          <a:xfrm>
            <a:off x="9155880" y="3951720"/>
            <a:ext cx="9277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Specialists</a:t>
            </a:r>
            <a:endParaRPr lang="en-US" sz="1200" b="0" strike="noStrike" spc="-1">
              <a:latin typeface="Arial"/>
            </a:endParaRPr>
          </a:p>
        </p:txBody>
      </p:sp>
      <p:pic>
        <p:nvPicPr>
          <p:cNvPr id="391" name="Shape 472"/>
          <p:cNvPicPr/>
          <p:nvPr/>
        </p:nvPicPr>
        <p:blipFill>
          <a:blip r:embed="rId8"/>
          <a:stretch/>
        </p:blipFill>
        <p:spPr>
          <a:xfrm>
            <a:off x="4952520" y="2778480"/>
            <a:ext cx="2253240" cy="507240"/>
          </a:xfrm>
          <a:prstGeom prst="rect">
            <a:avLst/>
          </a:prstGeom>
          <a:ln>
            <a:noFill/>
          </a:ln>
        </p:spPr>
      </p:pic>
      <p:pic>
        <p:nvPicPr>
          <p:cNvPr id="392" name="Shape 473"/>
          <p:cNvPicPr/>
          <p:nvPr/>
        </p:nvPicPr>
        <p:blipFill>
          <a:blip r:embed="rId9"/>
          <a:stretch/>
        </p:blipFill>
        <p:spPr>
          <a:xfrm>
            <a:off x="4917960" y="3619440"/>
            <a:ext cx="2253240" cy="507240"/>
          </a:xfrm>
          <a:prstGeom prst="rect">
            <a:avLst/>
          </a:prstGeom>
          <a:ln>
            <a:noFill/>
          </a:ln>
        </p:spPr>
      </p:pic>
      <p:sp>
        <p:nvSpPr>
          <p:cNvPr id="393" name="CustomShape 12"/>
          <p:cNvSpPr/>
          <p:nvPr/>
        </p:nvSpPr>
        <p:spPr>
          <a:xfrm>
            <a:off x="5673960" y="3231720"/>
            <a:ext cx="9054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Work</a:t>
            </a:r>
            <a:endParaRPr lang="en-US" sz="2400" b="0" strike="noStrike" spc="-1">
              <a:latin typeface="Arial"/>
            </a:endParaRPr>
          </a:p>
        </p:txBody>
      </p:sp>
      <p:pic>
        <p:nvPicPr>
          <p:cNvPr id="394" name="Shape 475"/>
          <p:cNvPicPr/>
          <p:nvPr/>
        </p:nvPicPr>
        <p:blipFill>
          <a:blip r:embed="rId10"/>
          <a:stretch/>
        </p:blipFill>
        <p:spPr>
          <a:xfrm>
            <a:off x="3978720" y="4083480"/>
            <a:ext cx="4272120" cy="1459440"/>
          </a:xfrm>
          <a:prstGeom prst="rect">
            <a:avLst/>
          </a:prstGeom>
          <a:ln>
            <a:noFill/>
          </a:ln>
        </p:spPr>
      </p:pic>
      <p:sp>
        <p:nvSpPr>
          <p:cNvPr id="395" name="CustomShape 13"/>
          <p:cNvSpPr/>
          <p:nvPr/>
        </p:nvSpPr>
        <p:spPr>
          <a:xfrm>
            <a:off x="5398200" y="4481640"/>
            <a:ext cx="148572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Guidance</a:t>
            </a:r>
            <a:endParaRPr lang="en-US" sz="2400" b="0" strike="noStrike" spc="-1">
              <a:latin typeface="Arial"/>
            </a:endParaRPr>
          </a:p>
        </p:txBody>
      </p:sp>
      <p:grpSp>
        <p:nvGrpSpPr>
          <p:cNvPr id="396" name="Group 14"/>
          <p:cNvGrpSpPr/>
          <p:nvPr/>
        </p:nvGrpSpPr>
        <p:grpSpPr>
          <a:xfrm>
            <a:off x="4991400" y="5187960"/>
            <a:ext cx="2251800" cy="959400"/>
            <a:chOff x="4991400" y="5187960"/>
            <a:chExt cx="2251800" cy="959400"/>
          </a:xfrm>
        </p:grpSpPr>
        <p:pic>
          <p:nvPicPr>
            <p:cNvPr id="397" name="Shape 478"/>
            <p:cNvPicPr/>
            <p:nvPr/>
          </p:nvPicPr>
          <p:blipFill>
            <a:blip r:embed="rId11"/>
            <a:stretch/>
          </p:blipFill>
          <p:spPr>
            <a:xfrm>
              <a:off x="4991400" y="5187960"/>
              <a:ext cx="2190960" cy="659520"/>
            </a:xfrm>
            <a:prstGeom prst="rect">
              <a:avLst/>
            </a:prstGeom>
            <a:ln>
              <a:noFill/>
            </a:ln>
          </p:spPr>
        </p:pic>
        <p:sp>
          <p:nvSpPr>
            <p:cNvPr id="398" name="CustomShape 15"/>
            <p:cNvSpPr/>
            <p:nvPr/>
          </p:nvSpPr>
          <p:spPr>
            <a:xfrm>
              <a:off x="5005080" y="5871240"/>
              <a:ext cx="22381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200" b="0" strike="noStrike" spc="-1">
                  <a:solidFill>
                    <a:srgbClr val="333333"/>
                  </a:solidFill>
                  <a:latin typeface="Roboto"/>
                  <a:ea typeface="Roboto"/>
                </a:rPr>
                <a:t>Executive Review Committee</a:t>
              </a:r>
              <a:endParaRPr lang="en-US" sz="1200" b="0" strike="noStrike" spc="-1">
                <a:latin typeface="Arial"/>
              </a:endParaRPr>
            </a:p>
          </p:txBody>
        </p:sp>
      </p:gr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400"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What is the purpose of a FOSS Review?</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is the first action you should take if you want to use FOSS components?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should you do if you have a question about using FOSS?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kinds of information might you collect for a FOSS review?</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information helps identify who is licensing the software? </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additional information is important when reviewing a FOSS component from an outside vendor?</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steps can be taken to assess the quality of information collected in a FOSS Review?</a:t>
            </a:r>
            <a:endParaRPr lang="en-US" sz="2400" b="0" strike="noStrike" spc="-1">
              <a:latin typeface="Arial"/>
            </a:endParaRPr>
          </a:p>
          <a:p>
            <a:pPr>
              <a:lnSpc>
                <a:spcPct val="100000"/>
              </a:lnSpc>
              <a:spcBef>
                <a:spcPts val="479"/>
              </a:spcBef>
            </a:pPr>
            <a:endParaRPr lang="en-US" sz="24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6</a:t>
            </a:r>
            <a:endParaRPr lang="en-US" sz="3200" b="0" strike="noStrike" spc="-1">
              <a:latin typeface="Arial"/>
            </a:endParaRPr>
          </a:p>
        </p:txBody>
      </p:sp>
      <p:sp>
        <p:nvSpPr>
          <p:cNvPr id="402"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4800" b="0" strike="noStrike" spc="-1">
                <a:solidFill>
                  <a:srgbClr val="F3F2DC"/>
                </a:solidFill>
                <a:latin typeface="Roboto Medium"/>
                <a:ea typeface="Roboto Medium"/>
              </a:rPr>
              <a:t>End to End Compliance Management (Example Processes)</a:t>
            </a:r>
            <a:endParaRPr lang="en-US" sz="48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Introduction</a:t>
            </a:r>
            <a:endParaRPr lang="en-US" sz="4000" b="0" strike="noStrike" spc="-1">
              <a:latin typeface="Arial"/>
            </a:endParaRPr>
          </a:p>
        </p:txBody>
      </p:sp>
      <p:sp>
        <p:nvSpPr>
          <p:cNvPr id="404"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Compliance management is a set of actions that manages FOSS components used in products. Companies may have similar processes in place for proprietary components.</a:t>
            </a:r>
            <a:r>
              <a:rPr lang="en-US" sz="2400" b="0" strike="noStrike" spc="-1">
                <a:solidFill>
                  <a:srgbClr val="000000"/>
                </a:solidFill>
                <a:latin typeface="Roboto"/>
                <a:ea typeface="Roboto"/>
              </a:rPr>
              <a:t> </a:t>
            </a:r>
            <a:r>
              <a:rPr lang="en-US" sz="2400" b="0" strike="noStrike" spc="-1">
                <a:solidFill>
                  <a:srgbClr val="292934"/>
                </a:solidFill>
                <a:latin typeface="Roboto"/>
                <a:ea typeface="Roboto"/>
              </a:rPr>
              <a:t>FOSS components are called "Supplied Software" in the OpenChain specification.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Such actions often include: </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Identifying all the FOSS components used in Supplied Software </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Identifying and tracking all obligations created by those components </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Confirming that all obligations have been or will be met</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Small companies may use a simple checklist and enterprises a detailed process.</a:t>
            </a:r>
            <a:endParaRPr lang="en-US" sz="2400" b="0" strike="noStrike" spc="-1">
              <a:latin typeface="Arial"/>
            </a:endParaRPr>
          </a:p>
        </p:txBody>
      </p:sp>
      <p:sp>
        <p:nvSpPr>
          <p:cNvPr id="405" name="CustomShape 3"/>
          <p:cNvSpPr/>
          <p:nvPr/>
        </p:nvSpPr>
        <p:spPr>
          <a:xfrm rot="16200000">
            <a:off x="3342960" y="5277240"/>
            <a:ext cx="720000" cy="1359720"/>
          </a:xfrm>
          <a:prstGeom prst="rect">
            <a:avLst/>
          </a:prstGeom>
          <a:gradFill rotWithShape="0">
            <a:gsLst>
              <a:gs pos="0">
                <a:srgbClr val="788C81"/>
              </a:gs>
              <a:gs pos="100000">
                <a:srgbClr val="93A299"/>
              </a:gs>
            </a:gsLst>
            <a:lin ang="0"/>
          </a:gradFill>
          <a:ln>
            <a:noFill/>
          </a:ln>
          <a:effectLst>
            <a:outerShdw dist="25455" dir="2700000">
              <a:srgbClr val="000000">
                <a:alpha val="60000"/>
              </a:srgbClr>
            </a:outerShdw>
          </a:effectLst>
        </p:spPr>
        <p:style>
          <a:lnRef idx="0">
            <a:scrgbClr r="0" g="0" b="0"/>
          </a:lnRef>
          <a:fillRef idx="0">
            <a:scrgbClr r="0" g="0" b="0"/>
          </a:fillRef>
          <a:effectRef idx="0">
            <a:scrgbClr r="0" g="0" b="0"/>
          </a:effectRef>
          <a:fontRef idx="minor"/>
        </p:style>
      </p:sp>
      <p:sp>
        <p:nvSpPr>
          <p:cNvPr id="406" name="CustomShape 4"/>
          <p:cNvSpPr/>
          <p:nvPr/>
        </p:nvSpPr>
        <p:spPr>
          <a:xfrm>
            <a:off x="3023280" y="5596560"/>
            <a:ext cx="1359720" cy="72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400" b="1" strike="noStrike" spc="-1">
                <a:solidFill>
                  <a:srgbClr val="000000"/>
                </a:solidFill>
                <a:latin typeface="Roboto"/>
                <a:ea typeface="Roboto"/>
              </a:rPr>
              <a:t>Incoming </a:t>
            </a:r>
            <a:endParaRPr lang="en-US" sz="1400" b="0" strike="noStrike" spc="-1">
              <a:latin typeface="Arial"/>
            </a:endParaRPr>
          </a:p>
          <a:p>
            <a:pPr algn="ctr">
              <a:lnSpc>
                <a:spcPct val="100000"/>
              </a:lnSpc>
            </a:pPr>
            <a:r>
              <a:rPr lang="en-US" sz="1400" b="1" strike="noStrike" spc="-1">
                <a:solidFill>
                  <a:srgbClr val="000000"/>
                </a:solidFill>
                <a:latin typeface="Roboto"/>
                <a:ea typeface="Roboto"/>
              </a:rPr>
              <a:t>FOSS</a:t>
            </a:r>
            <a:endParaRPr lang="en-US" sz="1400" b="0" strike="noStrike" spc="-1">
              <a:latin typeface="Arial"/>
            </a:endParaRPr>
          </a:p>
        </p:txBody>
      </p:sp>
      <p:sp>
        <p:nvSpPr>
          <p:cNvPr id="407" name="CustomShape 5"/>
          <p:cNvSpPr/>
          <p:nvPr/>
        </p:nvSpPr>
        <p:spPr>
          <a:xfrm>
            <a:off x="4762440" y="5257800"/>
            <a:ext cx="2448720" cy="1405800"/>
          </a:xfrm>
          <a:prstGeom prst="cloudCallout">
            <a:avLst>
              <a:gd name="adj1" fmla="val -7227"/>
              <a:gd name="adj2" fmla="val 4968"/>
            </a:avLst>
          </a:prstGeom>
          <a:solidFill>
            <a:srgbClr val="DDDDDD"/>
          </a:solidFill>
          <a:ln>
            <a:noFill/>
          </a:ln>
        </p:spPr>
        <p:style>
          <a:lnRef idx="0">
            <a:scrgbClr r="0" g="0" b="0"/>
          </a:lnRef>
          <a:fillRef idx="0">
            <a:scrgbClr r="0" g="0" b="0"/>
          </a:fillRef>
          <a:effectRef idx="0">
            <a:scrgbClr r="0" g="0" b="0"/>
          </a:effectRef>
          <a:fontRef idx="minor"/>
        </p:style>
      </p:sp>
      <p:sp>
        <p:nvSpPr>
          <p:cNvPr id="408" name="CustomShape 6"/>
          <p:cNvSpPr/>
          <p:nvPr/>
        </p:nvSpPr>
        <p:spPr>
          <a:xfrm>
            <a:off x="7562520" y="5448600"/>
            <a:ext cx="1686960" cy="1038600"/>
          </a:xfrm>
          <a:prstGeom prst="rect">
            <a:avLst/>
          </a:prstGeom>
          <a:solidFill>
            <a:srgbClr val="92D050"/>
          </a:solidFill>
          <a:ln>
            <a:noFill/>
          </a:ln>
          <a:effectLst>
            <a:outerShdw dist="25455" dir="2700000">
              <a:srgbClr val="000000">
                <a:alpha val="60000"/>
              </a:srgbClr>
            </a:outerShdw>
          </a:effectLst>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400" b="1" strike="noStrike" spc="-1">
                <a:solidFill>
                  <a:srgbClr val="000000"/>
                </a:solidFill>
                <a:latin typeface="Roboto"/>
                <a:ea typeface="Roboto"/>
              </a:rPr>
              <a:t>FOSS identified;</a:t>
            </a:r>
            <a:endParaRPr lang="en-US" sz="1400" b="0" strike="noStrike" spc="-1">
              <a:latin typeface="Arial"/>
            </a:endParaRPr>
          </a:p>
          <a:p>
            <a:pPr algn="ctr">
              <a:lnSpc>
                <a:spcPct val="100000"/>
              </a:lnSpc>
            </a:pPr>
            <a:r>
              <a:rPr lang="en-US" sz="1400" b="1" strike="noStrike" spc="-1">
                <a:solidFill>
                  <a:srgbClr val="000000"/>
                </a:solidFill>
                <a:latin typeface="Roboto"/>
                <a:ea typeface="Roboto"/>
              </a:rPr>
              <a:t>Obligations met</a:t>
            </a:r>
            <a:endParaRPr lang="en-US" sz="1400" b="0" strike="noStrike" spc="-1">
              <a:latin typeface="Arial"/>
            </a:endParaRPr>
          </a:p>
        </p:txBody>
      </p:sp>
      <p:sp>
        <p:nvSpPr>
          <p:cNvPr id="409" name="CustomShape 7"/>
          <p:cNvSpPr/>
          <p:nvPr/>
        </p:nvSpPr>
        <p:spPr>
          <a:xfrm>
            <a:off x="4390920" y="5952960"/>
            <a:ext cx="385200" cy="57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410" name="CustomShape 8"/>
          <p:cNvSpPr/>
          <p:nvPr/>
        </p:nvSpPr>
        <p:spPr>
          <a:xfrm rot="10800000" flipH="1">
            <a:off x="7206840" y="5962320"/>
            <a:ext cx="326160" cy="39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411" name="CustomShape 9"/>
          <p:cNvSpPr/>
          <p:nvPr/>
        </p:nvSpPr>
        <p:spPr>
          <a:xfrm>
            <a:off x="5270040" y="5588640"/>
            <a:ext cx="1532880" cy="73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800" b="1" strike="noStrike" spc="-1">
                <a:solidFill>
                  <a:srgbClr val="292934"/>
                </a:solidFill>
                <a:latin typeface="Roboto"/>
                <a:ea typeface="Roboto"/>
              </a:rPr>
              <a:t>Compliance Process</a:t>
            </a:r>
            <a:endParaRPr lang="en-US" sz="18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CustomShape 1"/>
          <p:cNvSpPr/>
          <p:nvPr/>
        </p:nvSpPr>
        <p:spPr>
          <a:xfrm>
            <a:off x="447840" y="51444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Example Small to Medium Company Checklist</a:t>
            </a:r>
            <a:endParaRPr lang="en-US" sz="4000" b="0" strike="noStrike" spc="-1">
              <a:latin typeface="Arial"/>
            </a:endParaRPr>
          </a:p>
        </p:txBody>
      </p:sp>
      <p:sp>
        <p:nvSpPr>
          <p:cNvPr id="413" name="CustomShape 2"/>
          <p:cNvSpPr/>
          <p:nvPr/>
        </p:nvSpPr>
        <p:spPr>
          <a:xfrm>
            <a:off x="609480" y="150480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Ongoing Compliance Tasks:</a:t>
            </a:r>
            <a:endParaRPr lang="en-US" sz="2400" b="0" strike="noStrike" spc="-1">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a:solidFill>
                  <a:srgbClr val="292934"/>
                </a:solidFill>
                <a:latin typeface="Roboto"/>
                <a:ea typeface="Roboto"/>
              </a:rPr>
              <a:t>Discover all FOSS early in the procurement/development cycle</a:t>
            </a:r>
            <a:endParaRPr lang="en-US" sz="2000" b="0" strike="noStrike" spc="-1">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a:solidFill>
                  <a:srgbClr val="292934"/>
                </a:solidFill>
                <a:latin typeface="Roboto"/>
                <a:ea typeface="Roboto"/>
              </a:rPr>
              <a:t>Review and Approve all FOSS components used </a:t>
            </a:r>
            <a:endParaRPr lang="en-US" sz="2000" b="0" strike="noStrike" spc="-1">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a:solidFill>
                  <a:srgbClr val="292934"/>
                </a:solidFill>
                <a:latin typeface="Roboto"/>
                <a:ea typeface="Roboto"/>
              </a:rPr>
              <a:t>Verify the information necessary to satisfy FOSS obligations</a:t>
            </a:r>
            <a:endParaRPr lang="en-US" sz="2000" b="0" strike="noStrike" spc="-1">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a:solidFill>
                  <a:srgbClr val="292934"/>
                </a:solidFill>
                <a:latin typeface="Roboto"/>
                <a:ea typeface="Roboto"/>
              </a:rPr>
              <a:t>Review and approve any outbound contributions to FOSS projects</a:t>
            </a:r>
            <a:endParaRPr lang="en-US" sz="2000" b="0" strike="noStrike" spc="-1">
              <a:latin typeface="Arial"/>
            </a:endParaRPr>
          </a:p>
          <a:p>
            <a:pPr marL="457200" indent="-456480">
              <a:lnSpc>
                <a:spcPct val="100000"/>
              </a:lnSpc>
              <a:spcBef>
                <a:spcPts val="400"/>
              </a:spcBef>
            </a:pPr>
            <a:endParaRPr lang="en-US" sz="2000" b="0" strike="noStrike" spc="-1">
              <a:latin typeface="Arial"/>
            </a:endParaRPr>
          </a:p>
          <a:p>
            <a:pPr>
              <a:lnSpc>
                <a:spcPct val="100000"/>
              </a:lnSpc>
              <a:spcBef>
                <a:spcPts val="479"/>
              </a:spcBef>
            </a:pPr>
            <a:r>
              <a:rPr lang="en-US" sz="2400" b="0" strike="noStrike" spc="-1">
                <a:solidFill>
                  <a:srgbClr val="292934"/>
                </a:solidFill>
                <a:latin typeface="Roboto"/>
                <a:ea typeface="Roboto"/>
              </a:rPr>
              <a:t>Support Requirements:</a:t>
            </a:r>
            <a:endParaRPr lang="en-US" sz="2400" b="0" strike="noStrike" spc="-1">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a:solidFill>
                  <a:srgbClr val="292934"/>
                </a:solidFill>
                <a:latin typeface="Roboto"/>
                <a:ea typeface="Roboto"/>
              </a:rPr>
              <a:t>Ensure adequate compliance staffing and designate clear lines of responsibility </a:t>
            </a:r>
            <a:endParaRPr lang="en-US" sz="2000" b="0" strike="noStrike" spc="-1">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a:solidFill>
                  <a:srgbClr val="292934"/>
                </a:solidFill>
                <a:latin typeface="Roboto"/>
                <a:ea typeface="Roboto"/>
              </a:rPr>
              <a:t>Adapt existing Business Processes to support the FOSS compliance program</a:t>
            </a:r>
            <a:endParaRPr lang="en-US" sz="2000" b="0" strike="noStrike" spc="-1">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a:solidFill>
                  <a:srgbClr val="292934"/>
                </a:solidFill>
                <a:latin typeface="Roboto"/>
                <a:ea typeface="Roboto"/>
              </a:rPr>
              <a:t>Have training on the organization’s FOSS policy available to everyone</a:t>
            </a:r>
            <a:endParaRPr lang="en-US" sz="2000" b="0" strike="noStrike" spc="-1">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a:solidFill>
                  <a:srgbClr val="292934"/>
                </a:solidFill>
                <a:latin typeface="Roboto"/>
                <a:ea typeface="Roboto"/>
              </a:rPr>
              <a:t>Track progress of all FOSS compliance activities</a:t>
            </a:r>
            <a:endParaRPr lang="en-US" sz="2000" b="0" strike="noStrike" spc="-1">
              <a:latin typeface="Arial"/>
            </a:endParaRPr>
          </a:p>
          <a:p>
            <a:pPr>
              <a:lnSpc>
                <a:spcPct val="100000"/>
              </a:lnSpc>
              <a:spcBef>
                <a:spcPts val="479"/>
              </a:spcBef>
            </a:pPr>
            <a:endParaRPr lang="en-US" sz="2000" b="0" strike="noStrike" spc="-1">
              <a:latin typeface="Arial"/>
            </a:endParaRPr>
          </a:p>
        </p:txBody>
      </p:sp>
      <p:sp>
        <p:nvSpPr>
          <p:cNvPr id="414" name="CustomShape 3"/>
          <p:cNvSpPr/>
          <p:nvPr/>
        </p:nvSpPr>
        <p:spPr>
          <a:xfrm>
            <a:off x="447840" y="6438960"/>
            <a:ext cx="11246040" cy="30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400" b="0" strike="noStrike" spc="-1">
                <a:solidFill>
                  <a:srgbClr val="292934"/>
                </a:solidFill>
                <a:latin typeface="Roboto Condensed"/>
                <a:ea typeface="Roboto Condensed"/>
              </a:rPr>
              <a:t>You can get detailed checklists for these items here: </a:t>
            </a:r>
            <a:r>
              <a:rPr lang="en-US" sz="1050" b="0" strike="noStrike" spc="-1">
                <a:solidFill>
                  <a:srgbClr val="292934"/>
                </a:solidFill>
                <a:latin typeface="Roboto Mono"/>
                <a:ea typeface="Roboto Mono"/>
              </a:rPr>
              <a:t>https://www.linuxfoundation.org/projects/opencompliance/self-assessment-compliance-checklist</a:t>
            </a:r>
            <a:endParaRPr lang="en-US" sz="105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CustomShape 1"/>
          <p:cNvSpPr/>
          <p:nvPr/>
        </p:nvSpPr>
        <p:spPr>
          <a:xfrm>
            <a:off x="274680" y="500040"/>
            <a:ext cx="4521240" cy="1544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000" b="0" strike="noStrike" spc="-1">
                <a:solidFill>
                  <a:srgbClr val="D2533C"/>
                </a:solidFill>
                <a:latin typeface="Roboto"/>
                <a:ea typeface="Roboto"/>
              </a:rPr>
              <a:t>Example Enterprise Process</a:t>
            </a:r>
            <a:endParaRPr lang="en-US" sz="4000" b="0" strike="noStrike" spc="-1">
              <a:latin typeface="Arial"/>
            </a:endParaRPr>
          </a:p>
        </p:txBody>
      </p:sp>
      <p:sp>
        <p:nvSpPr>
          <p:cNvPr id="416" name="CustomShape 2"/>
          <p:cNvSpPr/>
          <p:nvPr/>
        </p:nvSpPr>
        <p:spPr>
          <a:xfrm>
            <a:off x="1678680" y="2072160"/>
            <a:ext cx="1829520" cy="347040"/>
          </a:xfrm>
          <a:prstGeom prst="rect">
            <a:avLst/>
          </a:prstGeom>
          <a:solidFill>
            <a:srgbClr val="009900"/>
          </a:solidFill>
          <a:ln w="9360">
            <a:solidFill>
              <a:srgbClr val="003359"/>
            </a:solidFill>
            <a:miter/>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lIns="82800" tIns="41400" rIns="82800" bIns="41400"/>
          <a:lstStyle/>
          <a:p>
            <a:pPr algn="ctr">
              <a:lnSpc>
                <a:spcPct val="100000"/>
              </a:lnSpc>
            </a:pPr>
            <a:r>
              <a:rPr lang="en-US" sz="1100" b="1" strike="noStrike" spc="-1">
                <a:solidFill>
                  <a:srgbClr val="FFFFFF"/>
                </a:solidFill>
                <a:latin typeface="Roboto"/>
                <a:ea typeface="Roboto"/>
              </a:rPr>
              <a:t>Queued for Process</a:t>
            </a:r>
            <a:endParaRPr lang="en-US" sz="1100" b="0" strike="noStrike" spc="-1">
              <a:latin typeface="Arial"/>
            </a:endParaRPr>
          </a:p>
          <a:p>
            <a:pPr algn="ctr">
              <a:lnSpc>
                <a:spcPct val="100000"/>
              </a:lnSpc>
            </a:pPr>
            <a:endParaRPr lang="en-US" sz="1100" b="0" strike="noStrike" spc="-1">
              <a:latin typeface="Arial"/>
            </a:endParaRPr>
          </a:p>
        </p:txBody>
      </p:sp>
      <p:sp>
        <p:nvSpPr>
          <p:cNvPr id="417" name="CustomShape 3"/>
          <p:cNvSpPr/>
          <p:nvPr/>
        </p:nvSpPr>
        <p:spPr>
          <a:xfrm>
            <a:off x="3843720" y="1698840"/>
            <a:ext cx="4625280" cy="2156760"/>
          </a:xfrm>
          <a:prstGeom prst="cloudCallout">
            <a:avLst>
              <a:gd name="adj1" fmla="val -27681"/>
              <a:gd name="adj2" fmla="val 18898"/>
            </a:avLst>
          </a:prstGeom>
          <a:gradFill rotWithShape="0">
            <a:gsLst>
              <a:gs pos="0">
                <a:srgbClr val="C8D0DF"/>
              </a:gs>
              <a:gs pos="100000">
                <a:srgbClr val="EAEDF3"/>
              </a:gs>
            </a:gsLst>
            <a:lin ang="16200000"/>
          </a:gradFill>
          <a:ln>
            <a:noFill/>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18" name="CustomShape 4"/>
          <p:cNvSpPr/>
          <p:nvPr/>
        </p:nvSpPr>
        <p:spPr>
          <a:xfrm rot="16200000">
            <a:off x="3503160" y="258084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Identification</a:t>
            </a:r>
            <a:endParaRPr lang="en-US" sz="1300" b="0" strike="noStrike" spc="-1">
              <a:latin typeface="Arial"/>
            </a:endParaRPr>
          </a:p>
        </p:txBody>
      </p:sp>
      <p:sp>
        <p:nvSpPr>
          <p:cNvPr id="419" name="CustomShape 5"/>
          <p:cNvSpPr/>
          <p:nvPr/>
        </p:nvSpPr>
        <p:spPr>
          <a:xfrm rot="16200000">
            <a:off x="3935160" y="258876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Audit</a:t>
            </a:r>
            <a:endParaRPr lang="en-US" sz="1300" b="0" strike="noStrike" spc="-1">
              <a:latin typeface="Arial"/>
            </a:endParaRPr>
          </a:p>
        </p:txBody>
      </p:sp>
      <p:sp>
        <p:nvSpPr>
          <p:cNvPr id="420" name="CustomShape 6"/>
          <p:cNvSpPr/>
          <p:nvPr/>
        </p:nvSpPr>
        <p:spPr>
          <a:xfrm rot="16200000">
            <a:off x="4372200" y="2584800"/>
            <a:ext cx="141696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Resolve Issues</a:t>
            </a:r>
            <a:endParaRPr lang="en-US" sz="1300" b="0" strike="noStrike" spc="-1">
              <a:latin typeface="Arial"/>
            </a:endParaRPr>
          </a:p>
        </p:txBody>
      </p:sp>
      <p:sp>
        <p:nvSpPr>
          <p:cNvPr id="421" name="CustomShape 7"/>
          <p:cNvSpPr/>
          <p:nvPr/>
        </p:nvSpPr>
        <p:spPr>
          <a:xfrm rot="16200000">
            <a:off x="4803480" y="258264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Reviews</a:t>
            </a:r>
            <a:endParaRPr lang="en-US" sz="1300" b="0" strike="noStrike" spc="-1">
              <a:latin typeface="Arial"/>
            </a:endParaRPr>
          </a:p>
        </p:txBody>
      </p:sp>
      <p:sp>
        <p:nvSpPr>
          <p:cNvPr id="422" name="CustomShape 8"/>
          <p:cNvSpPr/>
          <p:nvPr/>
        </p:nvSpPr>
        <p:spPr>
          <a:xfrm rot="16200000">
            <a:off x="5234400" y="258264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Approvals</a:t>
            </a:r>
            <a:endParaRPr lang="en-US" sz="1300" b="0" strike="noStrike" spc="-1">
              <a:latin typeface="Arial"/>
            </a:endParaRPr>
          </a:p>
        </p:txBody>
      </p:sp>
      <p:sp>
        <p:nvSpPr>
          <p:cNvPr id="423" name="CustomShape 9"/>
          <p:cNvSpPr/>
          <p:nvPr/>
        </p:nvSpPr>
        <p:spPr>
          <a:xfrm rot="16200000">
            <a:off x="5673240" y="2578680"/>
            <a:ext cx="14202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Registration</a:t>
            </a:r>
            <a:endParaRPr lang="en-US" sz="1300" b="0" strike="noStrike" spc="-1">
              <a:latin typeface="Arial"/>
            </a:endParaRPr>
          </a:p>
        </p:txBody>
      </p:sp>
      <p:sp>
        <p:nvSpPr>
          <p:cNvPr id="424" name="CustomShape 10"/>
          <p:cNvSpPr/>
          <p:nvPr/>
        </p:nvSpPr>
        <p:spPr>
          <a:xfrm rot="16200000">
            <a:off x="6113880" y="2575440"/>
            <a:ext cx="141696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Notices</a:t>
            </a:r>
            <a:endParaRPr lang="en-US" sz="1300" b="0" strike="noStrike" spc="-1">
              <a:latin typeface="Arial"/>
            </a:endParaRPr>
          </a:p>
        </p:txBody>
      </p:sp>
      <p:sp>
        <p:nvSpPr>
          <p:cNvPr id="425" name="CustomShape 11"/>
          <p:cNvSpPr/>
          <p:nvPr/>
        </p:nvSpPr>
        <p:spPr>
          <a:xfrm rot="16200000">
            <a:off x="6546240" y="2572200"/>
            <a:ext cx="141696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Verifications</a:t>
            </a:r>
            <a:endParaRPr lang="en-US" sz="1300" b="0" strike="noStrike" spc="-1">
              <a:latin typeface="Arial"/>
            </a:endParaRPr>
          </a:p>
        </p:txBody>
      </p:sp>
      <p:sp>
        <p:nvSpPr>
          <p:cNvPr id="426" name="CustomShape 12"/>
          <p:cNvSpPr/>
          <p:nvPr/>
        </p:nvSpPr>
        <p:spPr>
          <a:xfrm rot="16200000">
            <a:off x="6978240" y="2568960"/>
            <a:ext cx="141696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Distribution</a:t>
            </a:r>
            <a:endParaRPr lang="en-US" sz="1300" b="0" strike="noStrike" spc="-1">
              <a:latin typeface="Arial"/>
            </a:endParaRPr>
          </a:p>
        </p:txBody>
      </p:sp>
      <p:sp>
        <p:nvSpPr>
          <p:cNvPr id="427" name="CustomShape 13"/>
          <p:cNvSpPr/>
          <p:nvPr/>
        </p:nvSpPr>
        <p:spPr>
          <a:xfrm rot="16200000">
            <a:off x="7413120" y="258876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Verifications</a:t>
            </a:r>
            <a:endParaRPr lang="en-US" sz="1300" b="0" strike="noStrike" spc="-1">
              <a:latin typeface="Arial"/>
            </a:endParaRPr>
          </a:p>
        </p:txBody>
      </p:sp>
      <p:sp>
        <p:nvSpPr>
          <p:cNvPr id="428" name="CustomShape 14"/>
          <p:cNvSpPr/>
          <p:nvPr/>
        </p:nvSpPr>
        <p:spPr>
          <a:xfrm>
            <a:off x="1731960" y="2396880"/>
            <a:ext cx="1720800" cy="466560"/>
          </a:xfrm>
          <a:prstGeom prst="roundRect">
            <a:avLst>
              <a:gd name="adj" fmla="val 16667"/>
            </a:avLst>
          </a:prstGeom>
          <a:noFill/>
          <a:ln w="9360">
            <a:solidFill>
              <a:srgbClr val="292934"/>
            </a:solidFill>
            <a:round/>
          </a:ln>
        </p:spPr>
        <p:style>
          <a:lnRef idx="0">
            <a:scrgbClr r="0" g="0" b="0"/>
          </a:lnRef>
          <a:fillRef idx="0">
            <a:scrgbClr r="0" g="0" b="0"/>
          </a:fillRef>
          <a:effectRef idx="0">
            <a:scrgbClr r="0" g="0" b="0"/>
          </a:effectRef>
          <a:fontRef idx="minor"/>
        </p:style>
        <p:txBody>
          <a:bodyPr lIns="82800" tIns="41400" rIns="82800" bIns="41400" anchor="ctr"/>
          <a:lstStyle/>
          <a:p>
            <a:pPr algn="ctr">
              <a:lnSpc>
                <a:spcPct val="100000"/>
              </a:lnSpc>
            </a:pPr>
            <a:r>
              <a:rPr lang="en-US" sz="1100" b="1" strike="noStrike" spc="-1">
                <a:solidFill>
                  <a:srgbClr val="D2533C"/>
                </a:solidFill>
                <a:latin typeface="Roboto"/>
                <a:ea typeface="Roboto"/>
              </a:rPr>
              <a:t>Own Proprietary Software</a:t>
            </a:r>
            <a:endParaRPr lang="en-US" sz="1100" b="0" strike="noStrike" spc="-1">
              <a:latin typeface="Arial"/>
            </a:endParaRPr>
          </a:p>
        </p:txBody>
      </p:sp>
      <p:sp>
        <p:nvSpPr>
          <p:cNvPr id="429" name="CustomShape 15"/>
          <p:cNvSpPr/>
          <p:nvPr/>
        </p:nvSpPr>
        <p:spPr>
          <a:xfrm>
            <a:off x="1731960" y="2852640"/>
            <a:ext cx="1719000" cy="278640"/>
          </a:xfrm>
          <a:prstGeom prst="roundRect">
            <a:avLst>
              <a:gd name="adj" fmla="val 16667"/>
            </a:avLst>
          </a:prstGeom>
          <a:noFill/>
          <a:ln w="9360">
            <a:solidFill>
              <a:srgbClr val="292934"/>
            </a:solidFill>
            <a:round/>
          </a:ln>
        </p:spPr>
        <p:style>
          <a:lnRef idx="0">
            <a:scrgbClr r="0" g="0" b="0"/>
          </a:lnRef>
          <a:fillRef idx="0">
            <a:scrgbClr r="0" g="0" b="0"/>
          </a:fillRef>
          <a:effectRef idx="0">
            <a:scrgbClr r="0" g="0" b="0"/>
          </a:effectRef>
          <a:fontRef idx="minor"/>
        </p:style>
        <p:txBody>
          <a:bodyPr lIns="82800" tIns="41400" rIns="82800" bIns="41400" anchor="ctr"/>
          <a:lstStyle/>
          <a:p>
            <a:pPr algn="ctr">
              <a:lnSpc>
                <a:spcPct val="100000"/>
              </a:lnSpc>
            </a:pPr>
            <a:r>
              <a:rPr lang="en-US" sz="1100" b="1" strike="noStrike" spc="-1">
                <a:solidFill>
                  <a:srgbClr val="D2533C"/>
                </a:solidFill>
                <a:latin typeface="Roboto"/>
                <a:ea typeface="Roboto"/>
              </a:rPr>
              <a:t>3</a:t>
            </a:r>
            <a:r>
              <a:rPr lang="en-US" sz="1100" b="1" strike="noStrike" spc="-1" baseline="30000">
                <a:solidFill>
                  <a:srgbClr val="D2533C"/>
                </a:solidFill>
                <a:latin typeface="Roboto"/>
                <a:ea typeface="Roboto"/>
              </a:rPr>
              <a:t>rd</a:t>
            </a:r>
            <a:r>
              <a:rPr lang="en-US" sz="1100" b="1" strike="noStrike" spc="-1">
                <a:solidFill>
                  <a:srgbClr val="D2533C"/>
                </a:solidFill>
                <a:latin typeface="Roboto"/>
                <a:ea typeface="Roboto"/>
              </a:rPr>
              <a:t> Party Software</a:t>
            </a:r>
            <a:endParaRPr lang="en-US" sz="1100" b="0" strike="noStrike" spc="-1">
              <a:latin typeface="Arial"/>
            </a:endParaRPr>
          </a:p>
        </p:txBody>
      </p:sp>
      <p:sp>
        <p:nvSpPr>
          <p:cNvPr id="430" name="CustomShape 16"/>
          <p:cNvSpPr/>
          <p:nvPr/>
        </p:nvSpPr>
        <p:spPr>
          <a:xfrm>
            <a:off x="1733400" y="3213000"/>
            <a:ext cx="1720800" cy="278640"/>
          </a:xfrm>
          <a:prstGeom prst="roundRect">
            <a:avLst>
              <a:gd name="adj" fmla="val 16667"/>
            </a:avLst>
          </a:prstGeom>
          <a:noFill/>
          <a:ln w="9360">
            <a:solidFill>
              <a:srgbClr val="292934"/>
            </a:solidFill>
            <a:round/>
          </a:ln>
        </p:spPr>
        <p:style>
          <a:lnRef idx="0">
            <a:scrgbClr r="0" g="0" b="0"/>
          </a:lnRef>
          <a:fillRef idx="0">
            <a:scrgbClr r="0" g="0" b="0"/>
          </a:fillRef>
          <a:effectRef idx="0">
            <a:scrgbClr r="0" g="0" b="0"/>
          </a:effectRef>
          <a:fontRef idx="minor"/>
        </p:style>
        <p:txBody>
          <a:bodyPr lIns="82800" tIns="41400" rIns="82800" bIns="41400" anchor="ctr"/>
          <a:lstStyle/>
          <a:p>
            <a:pPr algn="ctr">
              <a:lnSpc>
                <a:spcPct val="100000"/>
              </a:lnSpc>
            </a:pPr>
            <a:r>
              <a:rPr lang="en-US" sz="1100" b="1" strike="noStrike" spc="-1">
                <a:solidFill>
                  <a:srgbClr val="D2533C"/>
                </a:solidFill>
                <a:latin typeface="Roboto"/>
                <a:ea typeface="Roboto"/>
              </a:rPr>
              <a:t>FOSS</a:t>
            </a:r>
            <a:endParaRPr lang="en-US" sz="1100" b="0" strike="noStrike" spc="-1">
              <a:latin typeface="Arial"/>
            </a:endParaRPr>
          </a:p>
        </p:txBody>
      </p:sp>
      <p:sp>
        <p:nvSpPr>
          <p:cNvPr id="431" name="CustomShape 17"/>
          <p:cNvSpPr/>
          <p:nvPr/>
        </p:nvSpPr>
        <p:spPr>
          <a:xfrm rot="10800000" flipH="1">
            <a:off x="3935160" y="2057040"/>
            <a:ext cx="273600" cy="720"/>
          </a:xfrm>
          <a:custGeom>
            <a:avLst/>
            <a:gdLst/>
            <a:ahLst/>
            <a:cxnLst/>
            <a:rect l="l" t="t" r="r" b="b"/>
            <a:pathLst>
              <a:path w="21600" h="21600">
                <a:moveTo>
                  <a:pt x="0" y="0"/>
                </a:moveTo>
                <a:lnTo>
                  <a:pt x="21600" y="21600"/>
                </a:lnTo>
              </a:path>
            </a:pathLst>
          </a:custGeom>
          <a:solidFill>
            <a:srgbClr val="00B8FF"/>
          </a:solidFill>
          <a:ln w="19080">
            <a:solidFill>
              <a:srgbClr val="31313F"/>
            </a:solidFill>
            <a:round/>
            <a:tailEnd type="triangle" w="lg" len="lg"/>
          </a:ln>
        </p:spPr>
        <p:style>
          <a:lnRef idx="0">
            <a:scrgbClr r="0" g="0" b="0"/>
          </a:lnRef>
          <a:fillRef idx="0">
            <a:scrgbClr r="0" g="0" b="0"/>
          </a:fillRef>
          <a:effectRef idx="0">
            <a:scrgbClr r="0" g="0" b="0"/>
          </a:effectRef>
          <a:fontRef idx="minor"/>
        </p:style>
      </p:sp>
      <p:sp>
        <p:nvSpPr>
          <p:cNvPr id="432" name="CustomShape 18"/>
          <p:cNvSpPr/>
          <p:nvPr/>
        </p:nvSpPr>
        <p:spPr>
          <a:xfrm>
            <a:off x="8914320" y="2116440"/>
            <a:ext cx="1612080" cy="318240"/>
          </a:xfrm>
          <a:prstGeom prst="rect">
            <a:avLst/>
          </a:prstGeom>
          <a:solidFill>
            <a:srgbClr val="CC6600"/>
          </a:solidFill>
          <a:ln w="9360">
            <a:solidFill>
              <a:srgbClr val="003359"/>
            </a:solidFill>
            <a:miter/>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lIns="82800" tIns="41400" rIns="82800" bIns="41400"/>
          <a:lstStyle/>
          <a:p>
            <a:pPr algn="ctr">
              <a:lnSpc>
                <a:spcPct val="100000"/>
              </a:lnSpc>
            </a:pPr>
            <a:r>
              <a:rPr lang="en-US" sz="1100" b="1" strike="noStrike" spc="-1">
                <a:solidFill>
                  <a:srgbClr val="FFFFFF"/>
                </a:solidFill>
                <a:latin typeface="Roboto"/>
                <a:ea typeface="Roboto"/>
              </a:rPr>
              <a:t>Outgoing Software</a:t>
            </a:r>
            <a:endParaRPr lang="en-US" sz="1100" b="0" strike="noStrike" spc="-1">
              <a:latin typeface="Arial"/>
            </a:endParaRPr>
          </a:p>
        </p:txBody>
      </p:sp>
      <p:sp>
        <p:nvSpPr>
          <p:cNvPr id="433" name="CustomShape 19"/>
          <p:cNvSpPr/>
          <p:nvPr/>
        </p:nvSpPr>
        <p:spPr>
          <a:xfrm>
            <a:off x="8123040" y="3481560"/>
            <a:ext cx="383040" cy="720"/>
          </a:xfrm>
          <a:custGeom>
            <a:avLst/>
            <a:gdLst/>
            <a:ahLst/>
            <a:cxnLst/>
            <a:rect l="l" t="t" r="r" b="b"/>
            <a:pathLst>
              <a:path w="21600" h="21600">
                <a:moveTo>
                  <a:pt x="0" y="0"/>
                </a:moveTo>
                <a:lnTo>
                  <a:pt x="21600" y="21600"/>
                </a:lnTo>
              </a:path>
            </a:pathLst>
          </a:custGeom>
          <a:solidFill>
            <a:srgbClr val="00B8FF"/>
          </a:solidFill>
          <a:ln w="19080">
            <a:solidFill>
              <a:srgbClr val="31313F"/>
            </a:solidFill>
            <a:round/>
            <a:tailEnd type="triangle" w="lg" len="lg"/>
          </a:ln>
        </p:spPr>
        <p:style>
          <a:lnRef idx="0">
            <a:scrgbClr r="0" g="0" b="0"/>
          </a:lnRef>
          <a:fillRef idx="0">
            <a:scrgbClr r="0" g="0" b="0"/>
          </a:fillRef>
          <a:effectRef idx="0">
            <a:scrgbClr r="0" g="0" b="0"/>
          </a:effectRef>
          <a:fontRef idx="minor"/>
        </p:style>
      </p:sp>
      <p:sp>
        <p:nvSpPr>
          <p:cNvPr id="434" name="CustomShape 20"/>
          <p:cNvSpPr/>
          <p:nvPr/>
        </p:nvSpPr>
        <p:spPr>
          <a:xfrm>
            <a:off x="8901360" y="2640240"/>
            <a:ext cx="1612080" cy="342360"/>
          </a:xfrm>
          <a:prstGeom prst="rect">
            <a:avLst/>
          </a:prstGeom>
          <a:solidFill>
            <a:srgbClr val="CC6600"/>
          </a:solidFill>
          <a:ln w="9360">
            <a:solidFill>
              <a:srgbClr val="003359"/>
            </a:solidFill>
            <a:miter/>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lIns="82800" tIns="41400" rIns="82800" bIns="41400"/>
          <a:lstStyle/>
          <a:p>
            <a:pPr algn="ctr">
              <a:lnSpc>
                <a:spcPct val="100000"/>
              </a:lnSpc>
            </a:pPr>
            <a:r>
              <a:rPr lang="en-US" sz="1100" b="1" strike="noStrike" spc="-1">
                <a:solidFill>
                  <a:srgbClr val="FFFFFF"/>
                </a:solidFill>
                <a:latin typeface="Roboto"/>
                <a:ea typeface="Roboto"/>
              </a:rPr>
              <a:t>Notices &amp; Attributions</a:t>
            </a:r>
            <a:endParaRPr lang="en-US" sz="1100" b="0" strike="noStrike" spc="-1">
              <a:latin typeface="Arial"/>
            </a:endParaRPr>
          </a:p>
        </p:txBody>
      </p:sp>
      <p:sp>
        <p:nvSpPr>
          <p:cNvPr id="435" name="CustomShape 21"/>
          <p:cNvSpPr/>
          <p:nvPr/>
        </p:nvSpPr>
        <p:spPr>
          <a:xfrm>
            <a:off x="8914320" y="3145320"/>
            <a:ext cx="1612080" cy="308880"/>
          </a:xfrm>
          <a:prstGeom prst="rect">
            <a:avLst/>
          </a:prstGeom>
          <a:solidFill>
            <a:srgbClr val="CC6600"/>
          </a:solidFill>
          <a:ln w="9360">
            <a:solidFill>
              <a:srgbClr val="003359"/>
            </a:solidFill>
            <a:miter/>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lIns="82800" tIns="41400" rIns="82800" bIns="41400"/>
          <a:lstStyle/>
          <a:p>
            <a:pPr algn="ctr">
              <a:lnSpc>
                <a:spcPct val="100000"/>
              </a:lnSpc>
            </a:pPr>
            <a:r>
              <a:rPr lang="en-US" sz="1100" b="1" strike="noStrike" spc="-1">
                <a:solidFill>
                  <a:srgbClr val="FFFFFF"/>
                </a:solidFill>
                <a:latin typeface="Roboto"/>
                <a:ea typeface="Roboto"/>
              </a:rPr>
              <a:t>Written Offer</a:t>
            </a:r>
            <a:endParaRPr lang="en-US" sz="1100" b="0" strike="noStrike" spc="-1">
              <a:latin typeface="Arial"/>
            </a:endParaRPr>
          </a:p>
        </p:txBody>
      </p:sp>
      <p:sp>
        <p:nvSpPr>
          <p:cNvPr id="436" name="CustomShape 22"/>
          <p:cNvSpPr/>
          <p:nvPr/>
        </p:nvSpPr>
        <p:spPr>
          <a:xfrm>
            <a:off x="3144240" y="4650120"/>
            <a:ext cx="1665000" cy="938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292934"/>
                </a:solidFill>
                <a:latin typeface="Roboto Condensed"/>
                <a:ea typeface="Roboto Condensed"/>
              </a:rPr>
              <a:t>Scan or audit source code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 and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Confirm origin and</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license of source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code</a:t>
            </a:r>
            <a:endParaRPr lang="en-US" sz="1100" b="0" strike="noStrike" spc="-1">
              <a:latin typeface="Arial"/>
            </a:endParaRPr>
          </a:p>
        </p:txBody>
      </p:sp>
      <p:sp>
        <p:nvSpPr>
          <p:cNvPr id="437" name="CustomShape 23"/>
          <p:cNvSpPr/>
          <p:nvPr/>
        </p:nvSpPr>
        <p:spPr>
          <a:xfrm>
            <a:off x="4517640" y="4646880"/>
            <a:ext cx="1485720" cy="5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292934"/>
                </a:solidFill>
                <a:latin typeface="Roboto Condensed"/>
                <a:ea typeface="Roboto Condensed"/>
              </a:rPr>
              <a:t>Resolve any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audit issues in line with</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company FOSS policies</a:t>
            </a:r>
            <a:endParaRPr lang="en-US" sz="1100" b="0" strike="noStrike" spc="-1">
              <a:latin typeface="Arial"/>
            </a:endParaRPr>
          </a:p>
        </p:txBody>
      </p:sp>
      <p:sp>
        <p:nvSpPr>
          <p:cNvPr id="438" name="CustomShape 24"/>
          <p:cNvSpPr/>
          <p:nvPr/>
        </p:nvSpPr>
        <p:spPr>
          <a:xfrm>
            <a:off x="1919160" y="4646520"/>
            <a:ext cx="1098720" cy="5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292934"/>
                </a:solidFill>
                <a:latin typeface="Roboto Condensed"/>
                <a:ea typeface="Roboto Condensed"/>
              </a:rPr>
              <a:t>Identify FOSS components for review</a:t>
            </a:r>
            <a:endParaRPr lang="en-US" sz="1100" b="0" strike="noStrike" spc="-1">
              <a:latin typeface="Arial"/>
            </a:endParaRPr>
          </a:p>
        </p:txBody>
      </p:sp>
      <p:sp>
        <p:nvSpPr>
          <p:cNvPr id="439" name="CustomShape 25"/>
          <p:cNvSpPr/>
          <p:nvPr/>
        </p:nvSpPr>
        <p:spPr>
          <a:xfrm rot="5400000">
            <a:off x="4510440" y="3876120"/>
            <a:ext cx="142200" cy="429480"/>
          </a:xfrm>
          <a:prstGeom prst="rightBrace">
            <a:avLst>
              <a:gd name="adj1" fmla="val 8336"/>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0" name="CustomShape 26"/>
          <p:cNvSpPr/>
          <p:nvPr/>
        </p:nvSpPr>
        <p:spPr>
          <a:xfrm rot="5400000">
            <a:off x="4966200" y="3876120"/>
            <a:ext cx="142200" cy="429480"/>
          </a:xfrm>
          <a:prstGeom prst="rightBrace">
            <a:avLst>
              <a:gd name="adj1" fmla="val 8336"/>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1" name="CustomShape 27"/>
          <p:cNvSpPr/>
          <p:nvPr/>
        </p:nvSpPr>
        <p:spPr>
          <a:xfrm>
            <a:off x="6931440" y="4662720"/>
            <a:ext cx="1612080" cy="1107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292934"/>
                </a:solidFill>
                <a:latin typeface="Roboto Condensed"/>
                <a:ea typeface="Roboto Condensed"/>
              </a:rPr>
              <a:t>Verify source code packages for distribution</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 and –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Verify appropriate notices are provided</a:t>
            </a:r>
            <a:endParaRPr lang="en-US" sz="1100" b="0" strike="noStrike" spc="-1">
              <a:latin typeface="Arial"/>
            </a:endParaRPr>
          </a:p>
          <a:p>
            <a:pPr algn="ctr">
              <a:lnSpc>
                <a:spcPct val="100000"/>
              </a:lnSpc>
            </a:pPr>
            <a:endParaRPr lang="en-US" sz="1100" b="0" strike="noStrike" spc="-1">
              <a:latin typeface="Arial"/>
            </a:endParaRPr>
          </a:p>
        </p:txBody>
      </p:sp>
      <p:sp>
        <p:nvSpPr>
          <p:cNvPr id="442" name="CustomShape 28"/>
          <p:cNvSpPr/>
          <p:nvPr/>
        </p:nvSpPr>
        <p:spPr>
          <a:xfrm rot="5400000">
            <a:off x="7211160" y="3881880"/>
            <a:ext cx="143640" cy="429480"/>
          </a:xfrm>
          <a:prstGeom prst="rightBrace">
            <a:avLst>
              <a:gd name="adj1" fmla="val 8327"/>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3" name="CustomShape 29"/>
          <p:cNvSpPr/>
          <p:nvPr/>
        </p:nvSpPr>
        <p:spPr>
          <a:xfrm rot="5400000">
            <a:off x="4052520" y="3881880"/>
            <a:ext cx="143640" cy="429480"/>
          </a:xfrm>
          <a:prstGeom prst="rightBrace">
            <a:avLst>
              <a:gd name="adj1" fmla="val 8327"/>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4" name="CustomShape 30"/>
          <p:cNvSpPr/>
          <p:nvPr/>
        </p:nvSpPr>
        <p:spPr>
          <a:xfrm rot="10800000" flipH="1">
            <a:off x="2736000" y="4661280"/>
            <a:ext cx="942120" cy="27504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5" name="CustomShape 31"/>
          <p:cNvSpPr/>
          <p:nvPr/>
        </p:nvSpPr>
        <p:spPr>
          <a:xfrm rot="10800000" flipH="1">
            <a:off x="4019400" y="4700880"/>
            <a:ext cx="376200" cy="42948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6" name="CustomShape 32"/>
          <p:cNvSpPr/>
          <p:nvPr/>
        </p:nvSpPr>
        <p:spPr>
          <a:xfrm rot="10800000">
            <a:off x="5067000" y="4271400"/>
            <a:ext cx="193680" cy="37548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7" name="CustomShape 33"/>
          <p:cNvSpPr/>
          <p:nvPr/>
        </p:nvSpPr>
        <p:spPr>
          <a:xfrm rot="5400000">
            <a:off x="6234480" y="3881160"/>
            <a:ext cx="142200" cy="429480"/>
          </a:xfrm>
          <a:prstGeom prst="rightBrace">
            <a:avLst>
              <a:gd name="adj1" fmla="val 8336"/>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8" name="CustomShape 34"/>
          <p:cNvSpPr/>
          <p:nvPr/>
        </p:nvSpPr>
        <p:spPr>
          <a:xfrm>
            <a:off x="5855760" y="4651560"/>
            <a:ext cx="1150560" cy="1107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292934"/>
                </a:solidFill>
                <a:latin typeface="Roboto Condensed"/>
                <a:ea typeface="Roboto Condensed"/>
              </a:rPr>
              <a:t>Record approved</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software/version</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in inventory per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product and per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release</a:t>
            </a:r>
            <a:endParaRPr lang="en-US" sz="1100" b="0" strike="noStrike" spc="-1">
              <a:latin typeface="Arial"/>
            </a:endParaRPr>
          </a:p>
          <a:p>
            <a:pPr algn="ctr">
              <a:lnSpc>
                <a:spcPct val="100000"/>
              </a:lnSpc>
            </a:pPr>
            <a:endParaRPr lang="en-US" sz="1100" b="0" strike="noStrike" spc="-1">
              <a:latin typeface="Arial"/>
            </a:endParaRPr>
          </a:p>
        </p:txBody>
      </p:sp>
      <p:sp>
        <p:nvSpPr>
          <p:cNvPr id="449" name="CustomShape 35"/>
          <p:cNvSpPr/>
          <p:nvPr/>
        </p:nvSpPr>
        <p:spPr>
          <a:xfrm rot="10800000">
            <a:off x="6306840" y="4271400"/>
            <a:ext cx="124560" cy="38016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0" name="CustomShape 36"/>
          <p:cNvSpPr/>
          <p:nvPr/>
        </p:nvSpPr>
        <p:spPr>
          <a:xfrm rot="10800000">
            <a:off x="7314480" y="4271040"/>
            <a:ext cx="423360" cy="39168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1" name="CustomShape 37"/>
          <p:cNvSpPr/>
          <p:nvPr/>
        </p:nvSpPr>
        <p:spPr>
          <a:xfrm rot="5400000">
            <a:off x="9576360" y="3180960"/>
            <a:ext cx="173880" cy="1864440"/>
          </a:xfrm>
          <a:prstGeom prst="rightBrace">
            <a:avLst>
              <a:gd name="adj1" fmla="val 8358"/>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2" name="CustomShape 38"/>
          <p:cNvSpPr/>
          <p:nvPr/>
        </p:nvSpPr>
        <p:spPr>
          <a:xfrm>
            <a:off x="8868240" y="4669200"/>
            <a:ext cx="1610640" cy="5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292934"/>
                </a:solidFill>
                <a:latin typeface="Roboto Condensed"/>
                <a:ea typeface="Roboto Condensed"/>
              </a:rPr>
              <a:t>Publish source code,</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notices and provide written offer</a:t>
            </a:r>
            <a:endParaRPr lang="en-US" sz="1100" b="0" strike="noStrike" spc="-1">
              <a:latin typeface="Arial"/>
            </a:endParaRPr>
          </a:p>
        </p:txBody>
      </p:sp>
      <p:sp>
        <p:nvSpPr>
          <p:cNvPr id="453" name="CustomShape 39"/>
          <p:cNvSpPr/>
          <p:nvPr/>
        </p:nvSpPr>
        <p:spPr>
          <a:xfrm rot="16200000">
            <a:off x="9486360" y="4443480"/>
            <a:ext cx="345240" cy="720"/>
          </a:xfrm>
          <a:custGeom>
            <a:avLst/>
            <a:gdLst/>
            <a:ahLst/>
            <a:cxnLst/>
            <a:rect l="l" t="t" r="r" b="b"/>
            <a:pathLst>
              <a:path w="21600" h="21600">
                <a:moveTo>
                  <a:pt x="0" y="0"/>
                </a:moveTo>
                <a:lnTo>
                  <a:pt x="21600" y="21600"/>
                </a:lnTo>
              </a:path>
            </a:pathLst>
          </a:custGeom>
          <a:noFill/>
          <a:ln w="19080">
            <a:solidFill>
              <a:srgbClr val="292934"/>
            </a:solidFill>
            <a:round/>
            <a:tailEnd type="stealth" w="lg" len="lg"/>
          </a:ln>
        </p:spPr>
        <p:style>
          <a:lnRef idx="0">
            <a:scrgbClr r="0" g="0" b="0"/>
          </a:lnRef>
          <a:fillRef idx="0">
            <a:scrgbClr r="0" g="0" b="0"/>
          </a:fillRef>
          <a:effectRef idx="0">
            <a:scrgbClr r="0" g="0" b="0"/>
          </a:effectRef>
          <a:fontRef idx="minor"/>
        </p:style>
      </p:sp>
      <p:sp>
        <p:nvSpPr>
          <p:cNvPr id="454" name="CustomShape 40"/>
          <p:cNvSpPr/>
          <p:nvPr/>
        </p:nvSpPr>
        <p:spPr>
          <a:xfrm rot="16200000" flipH="1">
            <a:off x="5615640" y="1298160"/>
            <a:ext cx="137520" cy="828000"/>
          </a:xfrm>
          <a:prstGeom prst="rightBrace">
            <a:avLst>
              <a:gd name="adj1" fmla="val 8333"/>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5" name="CustomShape 41"/>
          <p:cNvSpPr/>
          <p:nvPr/>
        </p:nvSpPr>
        <p:spPr>
          <a:xfrm rot="16200000" flipH="1">
            <a:off x="6732720" y="1497240"/>
            <a:ext cx="137520" cy="429480"/>
          </a:xfrm>
          <a:prstGeom prst="rightBrace">
            <a:avLst>
              <a:gd name="adj1" fmla="val 8335"/>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6" name="CustomShape 42"/>
          <p:cNvSpPr/>
          <p:nvPr/>
        </p:nvSpPr>
        <p:spPr>
          <a:xfrm rot="16200000" flipH="1">
            <a:off x="8029800" y="1497240"/>
            <a:ext cx="137520" cy="429480"/>
          </a:xfrm>
          <a:prstGeom prst="rightBrace">
            <a:avLst>
              <a:gd name="adj1" fmla="val 8335"/>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7" name="CustomShape 43"/>
          <p:cNvSpPr/>
          <p:nvPr/>
        </p:nvSpPr>
        <p:spPr>
          <a:xfrm>
            <a:off x="4651920" y="606600"/>
            <a:ext cx="1573920" cy="76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000000"/>
                </a:solidFill>
                <a:latin typeface="Roboto Condensed"/>
                <a:ea typeface="Roboto Condensed"/>
              </a:rPr>
              <a:t>Review and approve </a:t>
            </a:r>
            <a:endParaRPr lang="en-US" sz="1100" b="0" strike="noStrike" spc="-1">
              <a:latin typeface="Arial"/>
            </a:endParaRPr>
          </a:p>
          <a:p>
            <a:pPr algn="ctr">
              <a:lnSpc>
                <a:spcPct val="100000"/>
              </a:lnSpc>
            </a:pPr>
            <a:r>
              <a:rPr lang="en-US" sz="1100" b="0" strike="noStrike" spc="-1">
                <a:solidFill>
                  <a:srgbClr val="000000"/>
                </a:solidFill>
                <a:latin typeface="Roboto Condensed"/>
                <a:ea typeface="Roboto Condensed"/>
              </a:rPr>
              <a:t>compliance record of FOSS software components</a:t>
            </a:r>
            <a:endParaRPr lang="en-US" sz="1100" b="0" strike="noStrike" spc="-1">
              <a:latin typeface="Arial"/>
            </a:endParaRPr>
          </a:p>
        </p:txBody>
      </p:sp>
      <p:sp>
        <p:nvSpPr>
          <p:cNvPr id="458" name="CustomShape 44"/>
          <p:cNvSpPr/>
          <p:nvPr/>
        </p:nvSpPr>
        <p:spPr>
          <a:xfrm>
            <a:off x="6018840" y="608400"/>
            <a:ext cx="1575720" cy="44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000000"/>
                </a:solidFill>
                <a:latin typeface="Roboto Condensed"/>
                <a:ea typeface="Roboto Condensed"/>
              </a:rPr>
              <a:t>Compile notices</a:t>
            </a:r>
            <a:endParaRPr lang="en-US" sz="1100" b="0" strike="noStrike" spc="-1">
              <a:latin typeface="Arial"/>
            </a:endParaRPr>
          </a:p>
          <a:p>
            <a:pPr algn="ctr">
              <a:lnSpc>
                <a:spcPct val="100000"/>
              </a:lnSpc>
            </a:pPr>
            <a:r>
              <a:rPr lang="en-US" sz="1100" b="0" strike="noStrike" spc="-1">
                <a:solidFill>
                  <a:srgbClr val="000000"/>
                </a:solidFill>
                <a:latin typeface="Roboto Condensed"/>
                <a:ea typeface="Roboto Condensed"/>
              </a:rPr>
              <a:t>for publication</a:t>
            </a:r>
            <a:endParaRPr lang="en-US" sz="1100" b="0" strike="noStrike" spc="-1">
              <a:latin typeface="Arial"/>
            </a:endParaRPr>
          </a:p>
        </p:txBody>
      </p:sp>
      <p:sp>
        <p:nvSpPr>
          <p:cNvPr id="459" name="CustomShape 45"/>
          <p:cNvSpPr/>
          <p:nvPr/>
        </p:nvSpPr>
        <p:spPr>
          <a:xfrm>
            <a:off x="5439240" y="1376280"/>
            <a:ext cx="248760" cy="19836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60" name="CustomShape 46"/>
          <p:cNvSpPr/>
          <p:nvPr/>
        </p:nvSpPr>
        <p:spPr>
          <a:xfrm rot="5400000" flipH="1">
            <a:off x="6550920" y="1275480"/>
            <a:ext cx="483480" cy="720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61" name="CustomShape 47"/>
          <p:cNvSpPr/>
          <p:nvPr/>
        </p:nvSpPr>
        <p:spPr>
          <a:xfrm>
            <a:off x="7314120" y="606600"/>
            <a:ext cx="1575720" cy="44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000000"/>
                </a:solidFill>
                <a:latin typeface="Roboto Condensed"/>
                <a:ea typeface="Roboto Condensed"/>
              </a:rPr>
              <a:t>Post publication</a:t>
            </a:r>
            <a:endParaRPr lang="en-US" sz="1100" b="0" strike="noStrike" spc="-1">
              <a:latin typeface="Arial"/>
            </a:endParaRPr>
          </a:p>
          <a:p>
            <a:pPr algn="ctr">
              <a:lnSpc>
                <a:spcPct val="100000"/>
              </a:lnSpc>
            </a:pPr>
            <a:r>
              <a:rPr lang="en-US" sz="1100" b="0" strike="noStrike" spc="-1">
                <a:solidFill>
                  <a:srgbClr val="000000"/>
                </a:solidFill>
                <a:latin typeface="Roboto Condensed"/>
                <a:ea typeface="Roboto Condensed"/>
              </a:rPr>
              <a:t>verifications</a:t>
            </a:r>
            <a:endParaRPr lang="en-US" sz="1100" b="0" strike="noStrike" spc="-1">
              <a:latin typeface="Arial"/>
            </a:endParaRPr>
          </a:p>
        </p:txBody>
      </p:sp>
      <p:sp>
        <p:nvSpPr>
          <p:cNvPr id="462" name="CustomShape 48"/>
          <p:cNvSpPr/>
          <p:nvPr/>
        </p:nvSpPr>
        <p:spPr>
          <a:xfrm rot="5400000" flipH="1">
            <a:off x="7847640" y="1274040"/>
            <a:ext cx="483480" cy="720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63" name="CustomShape 49"/>
          <p:cNvSpPr/>
          <p:nvPr/>
        </p:nvSpPr>
        <p:spPr>
          <a:xfrm>
            <a:off x="8730360" y="2135520"/>
            <a:ext cx="161280" cy="1312200"/>
          </a:xfrm>
          <a:prstGeom prst="leftBrace">
            <a:avLst>
              <a:gd name="adj1" fmla="val 8333"/>
              <a:gd name="adj2" fmla="val 50000"/>
            </a:avLst>
          </a:prstGeom>
          <a:noFill/>
          <a:ln w="12600">
            <a:solidFill>
              <a:srgbClr val="292934"/>
            </a:solidFill>
            <a:round/>
          </a:ln>
        </p:spPr>
        <p:style>
          <a:lnRef idx="0">
            <a:scrgbClr r="0" g="0" b="0"/>
          </a:lnRef>
          <a:fillRef idx="0">
            <a:scrgbClr r="0" g="0" b="0"/>
          </a:fillRef>
          <a:effectRef idx="0">
            <a:scrgbClr r="0" g="0" b="0"/>
          </a:effectRef>
          <a:fontRef idx="minor"/>
        </p:style>
      </p:sp>
      <p:sp>
        <p:nvSpPr>
          <p:cNvPr id="464" name="CustomShape 50"/>
          <p:cNvSpPr/>
          <p:nvPr/>
        </p:nvSpPr>
        <p:spPr>
          <a:xfrm flipH="1">
            <a:off x="3540960" y="2057760"/>
            <a:ext cx="137520" cy="1451880"/>
          </a:xfrm>
          <a:prstGeom prst="leftBrace">
            <a:avLst>
              <a:gd name="adj1" fmla="val 8333"/>
              <a:gd name="adj2" fmla="val 50000"/>
            </a:avLst>
          </a:prstGeom>
          <a:noFill/>
          <a:ln w="12600">
            <a:solidFill>
              <a:srgbClr val="292934"/>
            </a:solidFill>
            <a:round/>
          </a:ln>
        </p:spPr>
        <p:style>
          <a:lnRef idx="0">
            <a:scrgbClr r="0" g="0" b="0"/>
          </a:lnRef>
          <a:fillRef idx="0">
            <a:scrgbClr r="0" g="0" b="0"/>
          </a:fillRef>
          <a:effectRef idx="0">
            <a:scrgbClr r="0" g="0" b="0"/>
          </a:effectRef>
          <a:fontRef idx="minor"/>
        </p:style>
      </p:sp>
      <p:sp>
        <p:nvSpPr>
          <p:cNvPr id="465" name="CustomShape 51"/>
          <p:cNvSpPr/>
          <p:nvPr/>
        </p:nvSpPr>
        <p:spPr>
          <a:xfrm>
            <a:off x="1678680" y="6067800"/>
            <a:ext cx="8848080" cy="483480"/>
          </a:xfrm>
          <a:prstGeom prst="rightArrow">
            <a:avLst>
              <a:gd name="adj1" fmla="val 50000"/>
              <a:gd name="adj2" fmla="val 50000"/>
            </a:avLst>
          </a:prstGeom>
          <a:solidFill>
            <a:srgbClr val="55556F"/>
          </a:solidFill>
          <a:ln w="9360">
            <a:solidFill>
              <a:srgbClr val="292934"/>
            </a:solidFill>
            <a:round/>
          </a:ln>
        </p:spPr>
        <p:style>
          <a:lnRef idx="0">
            <a:scrgbClr r="0" g="0" b="0"/>
          </a:lnRef>
          <a:fillRef idx="0">
            <a:scrgbClr r="0" g="0" b="0"/>
          </a:fillRef>
          <a:effectRef idx="0">
            <a:scrgbClr r="0" g="0" b="0"/>
          </a:effectRef>
          <a:fontRef idx="minor"/>
        </p:style>
        <p:txBody>
          <a:bodyPr lIns="82800" tIns="41400" rIns="82800" bIns="41400"/>
          <a:lstStyle/>
          <a:p>
            <a:pPr algn="ctr">
              <a:lnSpc>
                <a:spcPct val="93000"/>
              </a:lnSpc>
            </a:pPr>
            <a:r>
              <a:rPr lang="en-US" sz="1300" b="1" strike="noStrike" spc="-1">
                <a:solidFill>
                  <a:srgbClr val="FFFFFF"/>
                </a:solidFill>
                <a:latin typeface="Roboto"/>
                <a:ea typeface="Roboto"/>
              </a:rPr>
              <a:t>Example of Compliance Management End-to-End Process</a:t>
            </a:r>
            <a:endParaRPr lang="en-US" sz="13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 name="CustomShape 1"/>
          <p:cNvSpPr/>
          <p:nvPr/>
        </p:nvSpPr>
        <p:spPr>
          <a:xfrm>
            <a:off x="6264360" y="3843360"/>
            <a:ext cx="592704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1800" b="0" u="sng" strike="noStrike" spc="-1">
                <a:solidFill>
                  <a:srgbClr val="0070C0"/>
                </a:solidFill>
                <a:uFillTx/>
                <a:latin typeface="Roboto"/>
                <a:ea typeface="Roboto"/>
              </a:rPr>
              <a:t>Outcome: </a:t>
            </a:r>
            <a:endParaRPr lang="en-US" sz="1800" b="0" strike="noStrike" spc="-1">
              <a:latin typeface="Arial"/>
            </a:endParaRPr>
          </a:p>
          <a:p>
            <a:pPr marL="457200" lvl="1" indent="-189720">
              <a:lnSpc>
                <a:spcPct val="100000"/>
              </a:lnSpc>
              <a:spcBef>
                <a:spcPts val="320"/>
              </a:spcBef>
              <a:buClr>
                <a:srgbClr val="93A299"/>
              </a:buClr>
              <a:buSzPct val="85000"/>
              <a:buFont typeface="Arial"/>
              <a:buChar char="•"/>
            </a:pPr>
            <a:r>
              <a:rPr lang="en-US" sz="1600" b="0" strike="noStrike" spc="-1">
                <a:solidFill>
                  <a:srgbClr val="292934"/>
                </a:solidFill>
                <a:latin typeface="Roboto"/>
                <a:ea typeface="Roboto"/>
              </a:rPr>
              <a:t>A compliance record is created (or updated) for the FOSS </a:t>
            </a:r>
            <a:endParaRPr lang="en-US" sz="1600" b="0" strike="noStrike" spc="-1">
              <a:latin typeface="Arial"/>
            </a:endParaRPr>
          </a:p>
          <a:p>
            <a:pPr marL="457200" lvl="1" indent="-189720">
              <a:lnSpc>
                <a:spcPct val="100000"/>
              </a:lnSpc>
              <a:spcBef>
                <a:spcPts val="320"/>
              </a:spcBef>
              <a:buClr>
                <a:srgbClr val="93A299"/>
              </a:buClr>
              <a:buSzPct val="85000"/>
              <a:buFont typeface="Arial"/>
              <a:buChar char="•"/>
            </a:pPr>
            <a:r>
              <a:rPr lang="en-US" sz="1600" b="0" strike="noStrike" spc="-1">
                <a:solidFill>
                  <a:srgbClr val="292934"/>
                </a:solidFill>
                <a:latin typeface="Roboto"/>
                <a:ea typeface="Roboto"/>
              </a:rPr>
              <a:t>An audit is requested to review the source code with a scope a defined as exhaustive or limited according to FOSS policy requirements.</a:t>
            </a:r>
            <a:endParaRPr lang="en-US" sz="1600" b="0" strike="noStrike" spc="-1">
              <a:latin typeface="Arial"/>
            </a:endParaRPr>
          </a:p>
        </p:txBody>
      </p:sp>
      <p:sp>
        <p:nvSpPr>
          <p:cNvPr id="467" name="CustomShape 2"/>
          <p:cNvSpPr/>
          <p:nvPr/>
        </p:nvSpPr>
        <p:spPr>
          <a:xfrm>
            <a:off x="3843360" y="1271520"/>
            <a:ext cx="4507920" cy="1791720"/>
          </a:xfrm>
          <a:prstGeom prst="cloudCallout">
            <a:avLst>
              <a:gd name="adj1" fmla="val -24583"/>
              <a:gd name="adj2" fmla="val 15722"/>
            </a:avLst>
          </a:prstGeom>
          <a:solidFill>
            <a:srgbClr val="DDDDDD"/>
          </a:solidFill>
          <a:ln>
            <a:noFill/>
          </a:ln>
        </p:spPr>
        <p:style>
          <a:lnRef idx="0">
            <a:scrgbClr r="0" g="0" b="0"/>
          </a:lnRef>
          <a:fillRef idx="0">
            <a:scrgbClr r="0" g="0" b="0"/>
          </a:fillRef>
          <a:effectRef idx="0">
            <a:scrgbClr r="0" g="0" b="0"/>
          </a:effectRef>
          <a:fontRef idx="minor"/>
        </p:style>
      </p:sp>
      <p:sp>
        <p:nvSpPr>
          <p:cNvPr id="468" name="CustomShape 3"/>
          <p:cNvSpPr/>
          <p:nvPr/>
        </p:nvSpPr>
        <p:spPr>
          <a:xfrm>
            <a:off x="2676600" y="193356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65000"/>
              </a:lnSpc>
            </a:pPr>
            <a:r>
              <a:rPr lang="en-US" sz="1100" b="1" strike="noStrike" spc="-1">
                <a:solidFill>
                  <a:srgbClr val="000000"/>
                </a:solidFill>
                <a:latin typeface="Roboto"/>
                <a:ea typeface="Roboto"/>
              </a:rPr>
              <a:t>Incoming: </a:t>
            </a:r>
            <a:endParaRPr lang="en-US" sz="1100" b="0" strike="noStrike" spc="-1">
              <a:latin typeface="Arial"/>
            </a:endParaRPr>
          </a:p>
          <a:p>
            <a:pPr algn="ctr">
              <a:lnSpc>
                <a:spcPct val="65000"/>
              </a:lnSpc>
            </a:pPr>
            <a:r>
              <a:rPr lang="en-US" sz="1100" b="1" strike="noStrike" spc="-1">
                <a:solidFill>
                  <a:srgbClr val="000000"/>
                </a:solidFill>
                <a:latin typeface="Roboto"/>
                <a:ea typeface="Roboto"/>
              </a:rPr>
              <a:t>FOSS</a:t>
            </a:r>
            <a:endParaRPr lang="en-US" sz="1100" b="0" strike="noStrike" spc="-1">
              <a:latin typeface="Arial"/>
            </a:endParaRPr>
          </a:p>
        </p:txBody>
      </p:sp>
      <p:sp>
        <p:nvSpPr>
          <p:cNvPr id="469" name="CustomShape 4"/>
          <p:cNvSpPr/>
          <p:nvPr/>
        </p:nvSpPr>
        <p:spPr>
          <a:xfrm>
            <a:off x="8602560" y="197640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70000"/>
              </a:lnSpc>
            </a:pPr>
            <a:r>
              <a:rPr lang="en-US" sz="1100" b="1" strike="noStrike" spc="-1">
                <a:solidFill>
                  <a:srgbClr val="000000"/>
                </a:solidFill>
                <a:latin typeface="Roboto"/>
                <a:ea typeface="Roboto"/>
              </a:rPr>
              <a:t>Outgoing: </a:t>
            </a:r>
            <a:endParaRPr lang="en-US" sz="1100" b="0" strike="noStrike" spc="-1">
              <a:latin typeface="Arial"/>
            </a:endParaRPr>
          </a:p>
          <a:p>
            <a:pPr algn="ctr">
              <a:lnSpc>
                <a:spcPct val="70000"/>
              </a:lnSpc>
            </a:pPr>
            <a:r>
              <a:rPr lang="en-US" sz="1100" b="1" strike="noStrike" spc="-1">
                <a:solidFill>
                  <a:srgbClr val="000000"/>
                </a:solidFill>
                <a:latin typeface="Roboto"/>
                <a:ea typeface="Roboto"/>
              </a:rPr>
              <a:t>FOSS + Mods</a:t>
            </a:r>
            <a:endParaRPr lang="en-US" sz="1100" b="0" strike="noStrike" spc="-1">
              <a:latin typeface="Arial"/>
            </a:endParaRPr>
          </a:p>
        </p:txBody>
      </p:sp>
      <p:sp>
        <p:nvSpPr>
          <p:cNvPr id="470" name="CustomShape 5"/>
          <p:cNvSpPr/>
          <p:nvPr/>
        </p:nvSpPr>
        <p:spPr>
          <a:xfrm>
            <a:off x="3532320" y="216792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471" name="CustomShape 6"/>
          <p:cNvSpPr/>
          <p:nvPr/>
        </p:nvSpPr>
        <p:spPr>
          <a:xfrm rot="10800000" flipH="1">
            <a:off x="8344440" y="2171880"/>
            <a:ext cx="254880" cy="39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472" name="CustomShape 7"/>
          <p:cNvSpPr/>
          <p:nvPr/>
        </p:nvSpPr>
        <p:spPr>
          <a:xfrm rot="10800000">
            <a:off x="4089240" y="141552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73" name="CustomShape 8"/>
          <p:cNvSpPr/>
          <p:nvPr/>
        </p:nvSpPr>
        <p:spPr>
          <a:xfrm rot="16200000">
            <a:off x="3598200" y="190584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Identification</a:t>
            </a:r>
            <a:endParaRPr lang="en-US" sz="1000" b="0" strike="noStrike" spc="-1">
              <a:latin typeface="Arial"/>
            </a:endParaRPr>
          </a:p>
        </p:txBody>
      </p:sp>
      <p:sp>
        <p:nvSpPr>
          <p:cNvPr id="474" name="CustomShape 9"/>
          <p:cNvSpPr/>
          <p:nvPr/>
        </p:nvSpPr>
        <p:spPr>
          <a:xfrm rot="16200000">
            <a:off x="4153680" y="205236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Audit</a:t>
            </a:r>
            <a:endParaRPr lang="en-US" sz="1100" b="0" strike="noStrike" spc="-1">
              <a:latin typeface="Arial"/>
            </a:endParaRPr>
          </a:p>
        </p:txBody>
      </p:sp>
      <p:sp>
        <p:nvSpPr>
          <p:cNvPr id="475" name="CustomShape 10"/>
          <p:cNvSpPr/>
          <p:nvPr/>
        </p:nvSpPr>
        <p:spPr>
          <a:xfrm rot="16200000">
            <a:off x="4624920" y="1958400"/>
            <a:ext cx="1005480" cy="4568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Resolve Issues</a:t>
            </a:r>
            <a:endParaRPr lang="en-US" sz="1100" b="0" strike="noStrike" spc="-1">
              <a:latin typeface="Arial"/>
            </a:endParaRPr>
          </a:p>
        </p:txBody>
      </p:sp>
      <p:sp>
        <p:nvSpPr>
          <p:cNvPr id="476" name="CustomShape 11"/>
          <p:cNvSpPr/>
          <p:nvPr/>
        </p:nvSpPr>
        <p:spPr>
          <a:xfrm rot="16200000">
            <a:off x="5096160" y="204768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Reviews</a:t>
            </a:r>
            <a:endParaRPr lang="en-US" sz="1100" b="0" strike="noStrike" spc="-1">
              <a:latin typeface="Arial"/>
            </a:endParaRPr>
          </a:p>
        </p:txBody>
      </p:sp>
      <p:sp>
        <p:nvSpPr>
          <p:cNvPr id="477" name="CustomShape 12"/>
          <p:cNvSpPr/>
          <p:nvPr/>
        </p:nvSpPr>
        <p:spPr>
          <a:xfrm rot="16200000">
            <a:off x="5475600" y="204516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Approvals</a:t>
            </a:r>
            <a:endParaRPr lang="en-US" sz="1100" b="0" strike="noStrike" spc="-1">
              <a:latin typeface="Arial"/>
            </a:endParaRPr>
          </a:p>
        </p:txBody>
      </p:sp>
      <p:sp>
        <p:nvSpPr>
          <p:cNvPr id="478" name="CustomShape 13"/>
          <p:cNvSpPr/>
          <p:nvPr/>
        </p:nvSpPr>
        <p:spPr>
          <a:xfrm rot="16200000">
            <a:off x="5855400" y="204300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Registration</a:t>
            </a:r>
            <a:endParaRPr lang="en-US" sz="1100" b="0" strike="noStrike" spc="-1">
              <a:latin typeface="Arial"/>
            </a:endParaRPr>
          </a:p>
        </p:txBody>
      </p:sp>
      <p:sp>
        <p:nvSpPr>
          <p:cNvPr id="479" name="CustomShape 14"/>
          <p:cNvSpPr/>
          <p:nvPr/>
        </p:nvSpPr>
        <p:spPr>
          <a:xfrm rot="16200000">
            <a:off x="6235200" y="204048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Notices</a:t>
            </a:r>
            <a:endParaRPr lang="en-US" sz="1100" b="0" strike="noStrike" spc="-1">
              <a:latin typeface="Arial"/>
            </a:endParaRPr>
          </a:p>
        </p:txBody>
      </p:sp>
      <p:sp>
        <p:nvSpPr>
          <p:cNvPr id="480" name="CustomShape 15"/>
          <p:cNvSpPr/>
          <p:nvPr/>
        </p:nvSpPr>
        <p:spPr>
          <a:xfrm rot="16200000">
            <a:off x="6615000" y="203796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Verifications</a:t>
            </a:r>
            <a:endParaRPr lang="en-US" sz="1100" b="0" strike="noStrike" spc="-1">
              <a:latin typeface="Arial"/>
            </a:endParaRPr>
          </a:p>
        </p:txBody>
      </p:sp>
      <p:sp>
        <p:nvSpPr>
          <p:cNvPr id="481" name="CustomShape 16"/>
          <p:cNvSpPr/>
          <p:nvPr/>
        </p:nvSpPr>
        <p:spPr>
          <a:xfrm rot="16200000">
            <a:off x="6994440" y="203328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Distribution</a:t>
            </a:r>
            <a:endParaRPr lang="en-US" sz="1100" b="0" strike="noStrike" spc="-1">
              <a:latin typeface="Arial"/>
            </a:endParaRPr>
          </a:p>
        </p:txBody>
      </p:sp>
      <p:sp>
        <p:nvSpPr>
          <p:cNvPr id="482" name="CustomShape 17"/>
          <p:cNvSpPr/>
          <p:nvPr/>
        </p:nvSpPr>
        <p:spPr>
          <a:xfrm rot="16200000">
            <a:off x="7364880" y="203580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Verifications</a:t>
            </a:r>
            <a:endParaRPr lang="en-US" sz="1100" b="0" strike="noStrike" spc="-1">
              <a:latin typeface="Arial"/>
            </a:endParaRPr>
          </a:p>
        </p:txBody>
      </p:sp>
      <p:sp>
        <p:nvSpPr>
          <p:cNvPr id="483" name="CustomShape 18"/>
          <p:cNvSpPr/>
          <p:nvPr/>
        </p:nvSpPr>
        <p:spPr>
          <a:xfrm>
            <a:off x="4519440" y="207648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484" name="CustomShape 19"/>
          <p:cNvSpPr/>
          <p:nvPr/>
        </p:nvSpPr>
        <p:spPr>
          <a:xfrm>
            <a:off x="399960" y="3887640"/>
            <a:ext cx="5504040" cy="26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Steps: </a:t>
            </a:r>
            <a:endParaRPr lang="en-US" sz="18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Incoming requests from engineering</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Scans of the software</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Due diligence of 3rd-party software</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Manual recognition of new components added to the repository</a:t>
            </a:r>
            <a:endParaRPr lang="en-US" sz="1600" b="0" strike="noStrike" spc="-1">
              <a:latin typeface="Arial"/>
            </a:endParaRPr>
          </a:p>
        </p:txBody>
      </p:sp>
      <p:sp>
        <p:nvSpPr>
          <p:cNvPr id="485" name="CustomShape 20"/>
          <p:cNvSpPr/>
          <p:nvPr/>
        </p:nvSpPr>
        <p:spPr>
          <a:xfrm>
            <a:off x="237960" y="3228840"/>
            <a:ext cx="3875760" cy="83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Identify FOSS components</a:t>
            </a:r>
            <a:endParaRPr lang="en-US" sz="2400" b="0" strike="noStrike" spc="-1">
              <a:latin typeface="Arial"/>
            </a:endParaRPr>
          </a:p>
          <a:p>
            <a:pPr>
              <a:lnSpc>
                <a:spcPct val="100000"/>
              </a:lnSpc>
            </a:pPr>
            <a:endParaRPr lang="en-US" sz="2400" b="0" strike="noStrike" spc="-1">
              <a:latin typeface="Arial"/>
            </a:endParaRPr>
          </a:p>
        </p:txBody>
      </p:sp>
      <p:sp>
        <p:nvSpPr>
          <p:cNvPr id="486" name="CustomShape 21"/>
          <p:cNvSpPr/>
          <p:nvPr/>
        </p:nvSpPr>
        <p:spPr>
          <a:xfrm>
            <a:off x="261720" y="5313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Identify and Track FOSS Usage</a:t>
            </a:r>
            <a:endParaRPr lang="en-US" sz="4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 name="CustomShape 1"/>
          <p:cNvSpPr/>
          <p:nvPr/>
        </p:nvSpPr>
        <p:spPr>
          <a:xfrm>
            <a:off x="3524040" y="1013760"/>
            <a:ext cx="4507920" cy="1791720"/>
          </a:xfrm>
          <a:prstGeom prst="cloudCallout">
            <a:avLst>
              <a:gd name="adj1" fmla="val -24583"/>
              <a:gd name="adj2" fmla="val 15722"/>
            </a:avLst>
          </a:prstGeom>
          <a:solidFill>
            <a:srgbClr val="DDDDDD"/>
          </a:solidFill>
          <a:ln>
            <a:noFill/>
          </a:ln>
        </p:spPr>
        <p:style>
          <a:lnRef idx="0">
            <a:scrgbClr r="0" g="0" b="0"/>
          </a:lnRef>
          <a:fillRef idx="0">
            <a:scrgbClr r="0" g="0" b="0"/>
          </a:fillRef>
          <a:effectRef idx="0">
            <a:scrgbClr r="0" g="0" b="0"/>
          </a:effectRef>
          <a:fontRef idx="minor"/>
        </p:style>
      </p:sp>
      <p:sp>
        <p:nvSpPr>
          <p:cNvPr id="488" name="CustomShape 2"/>
          <p:cNvSpPr/>
          <p:nvPr/>
        </p:nvSpPr>
        <p:spPr>
          <a:xfrm rot="10800000" flipH="1">
            <a:off x="8025120" y="1914120"/>
            <a:ext cx="254880" cy="39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489" name="CustomShape 3"/>
          <p:cNvSpPr/>
          <p:nvPr/>
        </p:nvSpPr>
        <p:spPr>
          <a:xfrm rot="10800000">
            <a:off x="4198320" y="115740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90" name="CustomShape 4"/>
          <p:cNvSpPr/>
          <p:nvPr/>
        </p:nvSpPr>
        <p:spPr>
          <a:xfrm rot="16200000">
            <a:off x="3707280" y="164772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Audit</a:t>
            </a:r>
            <a:endParaRPr lang="en-US" sz="1000" b="0" strike="noStrike" spc="-1">
              <a:latin typeface="Arial"/>
            </a:endParaRPr>
          </a:p>
        </p:txBody>
      </p:sp>
      <p:sp>
        <p:nvSpPr>
          <p:cNvPr id="491" name="CustomShape 5"/>
          <p:cNvSpPr/>
          <p:nvPr/>
        </p:nvSpPr>
        <p:spPr>
          <a:xfrm rot="16200000">
            <a:off x="3478680" y="157932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492" name="CustomShape 6"/>
          <p:cNvSpPr/>
          <p:nvPr/>
        </p:nvSpPr>
        <p:spPr>
          <a:xfrm rot="16200000">
            <a:off x="4374000" y="1582560"/>
            <a:ext cx="88668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493" name="CustomShape 7"/>
          <p:cNvSpPr/>
          <p:nvPr/>
        </p:nvSpPr>
        <p:spPr>
          <a:xfrm rot="16200000">
            <a:off x="4785840" y="16599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494" name="CustomShape 8"/>
          <p:cNvSpPr/>
          <p:nvPr/>
        </p:nvSpPr>
        <p:spPr>
          <a:xfrm rot="16200000">
            <a:off x="5183640" y="16599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495" name="CustomShape 9"/>
          <p:cNvSpPr/>
          <p:nvPr/>
        </p:nvSpPr>
        <p:spPr>
          <a:xfrm rot="16200000">
            <a:off x="5578920" y="165744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496" name="CustomShape 10"/>
          <p:cNvSpPr/>
          <p:nvPr/>
        </p:nvSpPr>
        <p:spPr>
          <a:xfrm rot="16200000">
            <a:off x="5973480" y="165204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497" name="CustomShape 11"/>
          <p:cNvSpPr/>
          <p:nvPr/>
        </p:nvSpPr>
        <p:spPr>
          <a:xfrm rot="16200000">
            <a:off x="6368760" y="156744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498" name="CustomShape 12"/>
          <p:cNvSpPr/>
          <p:nvPr/>
        </p:nvSpPr>
        <p:spPr>
          <a:xfrm rot="16200000">
            <a:off x="6764040" y="164700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499" name="CustomShape 13"/>
          <p:cNvSpPr/>
          <p:nvPr/>
        </p:nvSpPr>
        <p:spPr>
          <a:xfrm rot="16200000">
            <a:off x="7165440" y="156420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500" name="CustomShape 14"/>
          <p:cNvSpPr/>
          <p:nvPr/>
        </p:nvSpPr>
        <p:spPr>
          <a:xfrm>
            <a:off x="3752640" y="184104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501" name="CustomShape 15"/>
          <p:cNvSpPr/>
          <p:nvPr/>
        </p:nvSpPr>
        <p:spPr>
          <a:xfrm>
            <a:off x="5784840" y="3659040"/>
            <a:ext cx="578088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Outcome: </a:t>
            </a:r>
            <a:endParaRPr lang="en-US" sz="1800" b="0" strike="noStrike" spc="-1">
              <a:latin typeface="Arial"/>
            </a:endParaRPr>
          </a:p>
          <a:p>
            <a:pPr marL="971640" indent="-285120">
              <a:lnSpc>
                <a:spcPct val="100000"/>
              </a:lnSpc>
              <a:buClr>
                <a:srgbClr val="292934"/>
              </a:buClr>
              <a:buFont typeface="Arial"/>
              <a:buChar char="•"/>
            </a:pPr>
            <a:r>
              <a:rPr lang="en-US" sz="1600" b="0" strike="noStrike" spc="-1">
                <a:solidFill>
                  <a:srgbClr val="292934"/>
                </a:solidFill>
                <a:latin typeface="Roboto"/>
                <a:ea typeface="Roboto"/>
              </a:rPr>
              <a:t>An audit report identifying:</a:t>
            </a:r>
            <a:endParaRPr lang="en-US" sz="1600" b="0" strike="noStrike" spc="-1">
              <a:latin typeface="Arial"/>
            </a:endParaRPr>
          </a:p>
          <a:p>
            <a:pPr marL="1486080" lvl="1" indent="-342360">
              <a:lnSpc>
                <a:spcPct val="100000"/>
              </a:lnSpc>
              <a:buClr>
                <a:srgbClr val="292934"/>
              </a:buClr>
              <a:buFont typeface="StarSymbol"/>
              <a:buAutoNum type="arabicPeriod"/>
            </a:pPr>
            <a:r>
              <a:rPr lang="en-US" sz="1600" b="0" strike="noStrike" spc="-1">
                <a:solidFill>
                  <a:srgbClr val="292934"/>
                </a:solidFill>
                <a:latin typeface="Roboto"/>
                <a:ea typeface="Roboto"/>
              </a:rPr>
              <a:t>The origins and licenses of the source code </a:t>
            </a:r>
            <a:endParaRPr lang="en-US" sz="1600" b="0" strike="noStrike" spc="-1">
              <a:latin typeface="Arial"/>
            </a:endParaRPr>
          </a:p>
          <a:p>
            <a:pPr marL="1486080" lvl="1" indent="-342360">
              <a:lnSpc>
                <a:spcPct val="100000"/>
              </a:lnSpc>
              <a:buClr>
                <a:srgbClr val="292934"/>
              </a:buClr>
              <a:buFont typeface="StarSymbol"/>
              <a:buAutoNum type="arabicPeriod"/>
            </a:pPr>
            <a:r>
              <a:rPr lang="en-US" sz="1600" b="0" strike="noStrike" spc="-1">
                <a:solidFill>
                  <a:srgbClr val="292934"/>
                </a:solidFill>
                <a:latin typeface="Roboto"/>
                <a:ea typeface="Roboto"/>
              </a:rPr>
              <a:t>Issues that need resolving</a:t>
            </a:r>
            <a:endParaRPr lang="en-US" sz="1600" b="0" strike="noStrike" spc="-1">
              <a:latin typeface="Arial"/>
            </a:endParaRPr>
          </a:p>
          <a:p>
            <a:pPr marL="685800">
              <a:lnSpc>
                <a:spcPct val="100000"/>
              </a:lnSpc>
            </a:pPr>
            <a:endParaRPr lang="en-US" sz="1600" b="0" strike="noStrike" spc="-1">
              <a:latin typeface="Arial"/>
            </a:endParaRPr>
          </a:p>
        </p:txBody>
      </p:sp>
      <p:sp>
        <p:nvSpPr>
          <p:cNvPr id="502" name="CustomShape 16"/>
          <p:cNvSpPr/>
          <p:nvPr/>
        </p:nvSpPr>
        <p:spPr>
          <a:xfrm>
            <a:off x="368280" y="3705120"/>
            <a:ext cx="5307840" cy="26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Steps: </a:t>
            </a:r>
            <a:endParaRPr lang="en-US" sz="18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Source code for the audit is identified</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Source may be scanned by a software tool</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“Hits” from the audit or scan are reviewed and verified as to the proper origin of the code</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Audits or scans are performed iteratively based on the software development and release lifecycles</a:t>
            </a:r>
            <a:endParaRPr lang="en-US" sz="1600" b="0" strike="noStrike" spc="-1">
              <a:latin typeface="Arial"/>
            </a:endParaRPr>
          </a:p>
        </p:txBody>
      </p:sp>
      <p:sp>
        <p:nvSpPr>
          <p:cNvPr id="503" name="CustomShape 17"/>
          <p:cNvSpPr/>
          <p:nvPr/>
        </p:nvSpPr>
        <p:spPr>
          <a:xfrm>
            <a:off x="246600" y="3092040"/>
            <a:ext cx="715968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Identify and audit FOSS licenses </a:t>
            </a:r>
            <a:endParaRPr lang="en-US" sz="2400" b="0" strike="noStrike" spc="-1">
              <a:latin typeface="Arial"/>
            </a:endParaRPr>
          </a:p>
        </p:txBody>
      </p:sp>
      <p:sp>
        <p:nvSpPr>
          <p:cNvPr id="504"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Auditing Source Code</a:t>
            </a:r>
            <a:endParaRPr lang="en-US" sz="4000" b="0" strike="noStrike" spc="-1">
              <a:latin typeface="Arial"/>
            </a:endParaRPr>
          </a:p>
        </p:txBody>
      </p:sp>
      <p:sp>
        <p:nvSpPr>
          <p:cNvPr id="505" name="CustomShape 19"/>
          <p:cNvSpPr/>
          <p:nvPr/>
        </p:nvSpPr>
        <p:spPr>
          <a:xfrm>
            <a:off x="2343240" y="167580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65000"/>
              </a:lnSpc>
            </a:pPr>
            <a:r>
              <a:rPr lang="en-US" sz="1100" b="1" strike="noStrike" spc="-1">
                <a:solidFill>
                  <a:srgbClr val="000000"/>
                </a:solidFill>
                <a:latin typeface="Roboto"/>
                <a:ea typeface="Roboto"/>
              </a:rPr>
              <a:t>Incoming: </a:t>
            </a:r>
            <a:endParaRPr lang="en-US" sz="1100" b="0" strike="noStrike" spc="-1">
              <a:latin typeface="Arial"/>
            </a:endParaRPr>
          </a:p>
          <a:p>
            <a:pPr algn="ctr">
              <a:lnSpc>
                <a:spcPct val="65000"/>
              </a:lnSpc>
            </a:pPr>
            <a:r>
              <a:rPr lang="en-US" sz="1100" b="1" strike="noStrike" spc="-1">
                <a:solidFill>
                  <a:srgbClr val="000000"/>
                </a:solidFill>
                <a:latin typeface="Roboto"/>
                <a:ea typeface="Roboto"/>
              </a:rPr>
              <a:t>FOSS</a:t>
            </a:r>
            <a:endParaRPr lang="en-US" sz="1100" b="0" strike="noStrike" spc="-1">
              <a:latin typeface="Arial"/>
            </a:endParaRPr>
          </a:p>
        </p:txBody>
      </p:sp>
      <p:sp>
        <p:nvSpPr>
          <p:cNvPr id="506" name="CustomShape 20"/>
          <p:cNvSpPr/>
          <p:nvPr/>
        </p:nvSpPr>
        <p:spPr>
          <a:xfrm>
            <a:off x="3198600" y="190980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507" name="CustomShape 21"/>
          <p:cNvSpPr/>
          <p:nvPr/>
        </p:nvSpPr>
        <p:spPr>
          <a:xfrm>
            <a:off x="8296560" y="167580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70000"/>
              </a:lnSpc>
            </a:pPr>
            <a:r>
              <a:rPr lang="en-US" sz="1100" b="1" strike="noStrike" spc="-1">
                <a:solidFill>
                  <a:srgbClr val="000000"/>
                </a:solidFill>
                <a:latin typeface="Roboto"/>
                <a:ea typeface="Roboto"/>
              </a:rPr>
              <a:t>Outgoing: </a:t>
            </a:r>
            <a:endParaRPr lang="en-US" sz="1100" b="0" strike="noStrike" spc="-1">
              <a:latin typeface="Arial"/>
            </a:endParaRPr>
          </a:p>
          <a:p>
            <a:pPr algn="ctr">
              <a:lnSpc>
                <a:spcPct val="70000"/>
              </a:lnSpc>
            </a:pPr>
            <a:r>
              <a:rPr lang="en-US" sz="1100" b="1" strike="noStrike" spc="-1">
                <a:solidFill>
                  <a:srgbClr val="000000"/>
                </a:solidFill>
                <a:latin typeface="Roboto"/>
                <a:ea typeface="Roboto"/>
              </a:rPr>
              <a:t>FOSS + Mods</a:t>
            </a:r>
            <a:endParaRPr lang="en-US" sz="11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CustomShape 1"/>
          <p:cNvSpPr/>
          <p:nvPr/>
        </p:nvSpPr>
        <p:spPr>
          <a:xfrm>
            <a:off x="6061680" y="3675240"/>
            <a:ext cx="550404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Outcome: </a:t>
            </a:r>
            <a:endParaRPr lang="en-US" sz="1800" b="0" strike="noStrike" spc="-1">
              <a:latin typeface="Arial"/>
            </a:endParaRPr>
          </a:p>
          <a:p>
            <a:pPr marL="685800">
              <a:lnSpc>
                <a:spcPct val="100000"/>
              </a:lnSpc>
            </a:pPr>
            <a:r>
              <a:rPr lang="en-US" sz="1600" b="0" strike="noStrike" spc="-1">
                <a:solidFill>
                  <a:srgbClr val="292934"/>
                </a:solidFill>
                <a:latin typeface="Roboto"/>
                <a:ea typeface="Roboto"/>
              </a:rPr>
              <a:t>A resolution for each of the flagged files in the report and a resolution for any flagged license conflict </a:t>
            </a:r>
            <a:endParaRPr lang="en-US" sz="1600" b="0" strike="noStrike" spc="-1">
              <a:latin typeface="Arial"/>
            </a:endParaRPr>
          </a:p>
          <a:p>
            <a:pPr marL="685800">
              <a:lnSpc>
                <a:spcPct val="100000"/>
              </a:lnSpc>
            </a:pPr>
            <a:endParaRPr lang="en-US" sz="1600" b="0" strike="noStrike" spc="-1">
              <a:latin typeface="Arial"/>
            </a:endParaRPr>
          </a:p>
        </p:txBody>
      </p:sp>
      <p:sp>
        <p:nvSpPr>
          <p:cNvPr id="509" name="CustomShape 2"/>
          <p:cNvSpPr/>
          <p:nvPr/>
        </p:nvSpPr>
        <p:spPr>
          <a:xfrm>
            <a:off x="433440" y="3720960"/>
            <a:ext cx="5536080" cy="26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Steps: </a:t>
            </a:r>
            <a:endParaRPr lang="en-US" sz="1800" b="0" strike="noStrike" spc="-1">
              <a:latin typeface="Arial"/>
            </a:endParaRPr>
          </a:p>
          <a:p>
            <a:pPr marL="743040" lvl="1" indent="-285120">
              <a:lnSpc>
                <a:spcPct val="90000"/>
              </a:lnSpc>
              <a:spcBef>
                <a:spcPts val="499"/>
              </a:spcBef>
              <a:buClr>
                <a:srgbClr val="292934"/>
              </a:buClr>
              <a:buFont typeface="Arial"/>
              <a:buChar char="•"/>
            </a:pPr>
            <a:r>
              <a:rPr lang="en-US" sz="1600" b="0" strike="noStrike" spc="-1">
                <a:solidFill>
                  <a:srgbClr val="292934"/>
                </a:solidFill>
                <a:latin typeface="Roboto"/>
                <a:ea typeface="Roboto"/>
              </a:rPr>
              <a:t>Provide feedback to the appropriate engineers to resolve issues in the audit report that conflict with your FOSS policy </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The appropriate engineers then conduct FOSS Reviews on the relevant source code (see next slide for template)</a:t>
            </a:r>
            <a:endParaRPr lang="en-US" sz="1600" b="0" strike="noStrike" spc="-1">
              <a:latin typeface="Arial"/>
            </a:endParaRPr>
          </a:p>
          <a:p>
            <a:pPr marL="685800" indent="-227880">
              <a:lnSpc>
                <a:spcPct val="90000"/>
              </a:lnSpc>
              <a:spcBef>
                <a:spcPts val="499"/>
              </a:spcBef>
            </a:pPr>
            <a:endParaRPr lang="en-US" sz="1600" b="0" strike="noStrike" spc="-1">
              <a:latin typeface="Arial"/>
            </a:endParaRPr>
          </a:p>
        </p:txBody>
      </p:sp>
      <p:sp>
        <p:nvSpPr>
          <p:cNvPr id="510" name="CustomShape 3"/>
          <p:cNvSpPr/>
          <p:nvPr/>
        </p:nvSpPr>
        <p:spPr>
          <a:xfrm>
            <a:off x="246600" y="3070800"/>
            <a:ext cx="723996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Resolve all issues identified in the audit</a:t>
            </a:r>
            <a:endParaRPr lang="en-US" sz="2400" b="0" strike="noStrike" spc="-1">
              <a:latin typeface="Arial"/>
            </a:endParaRPr>
          </a:p>
        </p:txBody>
      </p:sp>
      <p:sp>
        <p:nvSpPr>
          <p:cNvPr id="511" name="CustomShape 4"/>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Resolving Issues</a:t>
            </a:r>
            <a:endParaRPr lang="en-US" sz="4000" b="0" strike="noStrike" spc="-1">
              <a:latin typeface="Arial"/>
            </a:endParaRPr>
          </a:p>
        </p:txBody>
      </p:sp>
      <p:sp>
        <p:nvSpPr>
          <p:cNvPr id="512" name="CustomShape 5"/>
          <p:cNvSpPr/>
          <p:nvPr/>
        </p:nvSpPr>
        <p:spPr>
          <a:xfrm>
            <a:off x="3419640" y="961200"/>
            <a:ext cx="5032080" cy="2336400"/>
          </a:xfrm>
          <a:prstGeom prst="cloudCallout">
            <a:avLst>
              <a:gd name="adj1" fmla="val -24583"/>
              <a:gd name="adj2" fmla="val 15722"/>
            </a:avLst>
          </a:prstGeom>
          <a:solidFill>
            <a:srgbClr val="DDDDDD"/>
          </a:solidFill>
          <a:ln>
            <a:noFill/>
          </a:ln>
        </p:spPr>
        <p:style>
          <a:lnRef idx="0">
            <a:scrgbClr r="0" g="0" b="0"/>
          </a:lnRef>
          <a:fillRef idx="0">
            <a:scrgbClr r="0" g="0" b="0"/>
          </a:fillRef>
          <a:effectRef idx="0">
            <a:scrgbClr r="0" g="0" b="0"/>
          </a:effectRef>
          <a:fontRef idx="minor"/>
        </p:style>
      </p:sp>
      <p:sp>
        <p:nvSpPr>
          <p:cNvPr id="513" name="CustomShape 6"/>
          <p:cNvSpPr/>
          <p:nvPr/>
        </p:nvSpPr>
        <p:spPr>
          <a:xfrm>
            <a:off x="8448120" y="2129760"/>
            <a:ext cx="558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514" name="CustomShape 7"/>
          <p:cNvSpPr/>
          <p:nvPr/>
        </p:nvSpPr>
        <p:spPr>
          <a:xfrm rot="10800000">
            <a:off x="4514760" y="1033920"/>
            <a:ext cx="558360" cy="17521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515" name="CustomShape 8"/>
          <p:cNvSpPr/>
          <p:nvPr/>
        </p:nvSpPr>
        <p:spPr>
          <a:xfrm rot="16200000">
            <a:off x="4103280" y="1621080"/>
            <a:ext cx="1752120" cy="558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Resolving Issues</a:t>
            </a:r>
            <a:endParaRPr lang="en-US" sz="1000" b="0" strike="noStrike" spc="-1">
              <a:latin typeface="Arial"/>
            </a:endParaRPr>
          </a:p>
        </p:txBody>
      </p:sp>
      <p:sp>
        <p:nvSpPr>
          <p:cNvPr id="516" name="CustomShape 9"/>
          <p:cNvSpPr/>
          <p:nvPr/>
        </p:nvSpPr>
        <p:spPr>
          <a:xfrm rot="16200000">
            <a:off x="3405600" y="166176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517" name="CustomShape 10"/>
          <p:cNvSpPr/>
          <p:nvPr/>
        </p:nvSpPr>
        <p:spPr>
          <a:xfrm rot="16200000">
            <a:off x="3897720" y="164448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518" name="CustomShape 11"/>
          <p:cNvSpPr/>
          <p:nvPr/>
        </p:nvSpPr>
        <p:spPr>
          <a:xfrm rot="16200000">
            <a:off x="4937760" y="165204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519" name="CustomShape 12"/>
          <p:cNvSpPr/>
          <p:nvPr/>
        </p:nvSpPr>
        <p:spPr>
          <a:xfrm rot="16200000">
            <a:off x="5403960" y="165204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520" name="CustomShape 13"/>
          <p:cNvSpPr/>
          <p:nvPr/>
        </p:nvSpPr>
        <p:spPr>
          <a:xfrm rot="16200000">
            <a:off x="5866200" y="164808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521" name="CustomShape 14"/>
          <p:cNvSpPr/>
          <p:nvPr/>
        </p:nvSpPr>
        <p:spPr>
          <a:xfrm rot="16200000">
            <a:off x="6330240" y="164232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522" name="CustomShape 15"/>
          <p:cNvSpPr/>
          <p:nvPr/>
        </p:nvSpPr>
        <p:spPr>
          <a:xfrm rot="16200000">
            <a:off x="6794280" y="164232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523" name="CustomShape 16"/>
          <p:cNvSpPr/>
          <p:nvPr/>
        </p:nvSpPr>
        <p:spPr>
          <a:xfrm rot="16200000">
            <a:off x="7258320" y="163656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524" name="CustomShape 17"/>
          <p:cNvSpPr/>
          <p:nvPr/>
        </p:nvSpPr>
        <p:spPr>
          <a:xfrm rot="16200000">
            <a:off x="7729920" y="163656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525" name="CustomShape 18"/>
          <p:cNvSpPr/>
          <p:nvPr/>
        </p:nvSpPr>
        <p:spPr>
          <a:xfrm>
            <a:off x="3688200" y="197604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526" name="CustomShape 19"/>
          <p:cNvSpPr/>
          <p:nvPr/>
        </p:nvSpPr>
        <p:spPr>
          <a:xfrm>
            <a:off x="2235240" y="183564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65000"/>
              </a:lnSpc>
            </a:pPr>
            <a:r>
              <a:rPr lang="en-US" sz="1100" b="1" strike="noStrike" spc="-1">
                <a:solidFill>
                  <a:srgbClr val="000000"/>
                </a:solidFill>
                <a:latin typeface="Roboto"/>
                <a:ea typeface="Roboto"/>
              </a:rPr>
              <a:t>Incoming: </a:t>
            </a:r>
            <a:endParaRPr lang="en-US" sz="1100" b="0" strike="noStrike" spc="-1">
              <a:latin typeface="Arial"/>
            </a:endParaRPr>
          </a:p>
          <a:p>
            <a:pPr algn="ctr">
              <a:lnSpc>
                <a:spcPct val="65000"/>
              </a:lnSpc>
            </a:pPr>
            <a:r>
              <a:rPr lang="en-US" sz="1100" b="1" strike="noStrike" spc="-1">
                <a:solidFill>
                  <a:srgbClr val="000000"/>
                </a:solidFill>
                <a:latin typeface="Roboto"/>
                <a:ea typeface="Roboto"/>
              </a:rPr>
              <a:t>FOSS</a:t>
            </a:r>
            <a:endParaRPr lang="en-US" sz="1100" b="0" strike="noStrike" spc="-1">
              <a:latin typeface="Arial"/>
            </a:endParaRPr>
          </a:p>
        </p:txBody>
      </p:sp>
      <p:sp>
        <p:nvSpPr>
          <p:cNvPr id="527" name="CustomShape 20"/>
          <p:cNvSpPr/>
          <p:nvPr/>
        </p:nvSpPr>
        <p:spPr>
          <a:xfrm>
            <a:off x="3090960" y="207000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528" name="CustomShape 21"/>
          <p:cNvSpPr/>
          <p:nvPr/>
        </p:nvSpPr>
        <p:spPr>
          <a:xfrm>
            <a:off x="8970840" y="189576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70000"/>
              </a:lnSpc>
            </a:pPr>
            <a:r>
              <a:rPr lang="en-US" sz="1100" b="1" strike="noStrike" spc="-1">
                <a:solidFill>
                  <a:srgbClr val="000000"/>
                </a:solidFill>
                <a:latin typeface="Roboto"/>
                <a:ea typeface="Roboto"/>
              </a:rPr>
              <a:t>Outgoing: </a:t>
            </a:r>
            <a:endParaRPr lang="en-US" sz="1100" b="0" strike="noStrike" spc="-1">
              <a:latin typeface="Arial"/>
            </a:endParaRPr>
          </a:p>
          <a:p>
            <a:pPr algn="ctr">
              <a:lnSpc>
                <a:spcPct val="70000"/>
              </a:lnSpc>
            </a:pPr>
            <a:r>
              <a:rPr lang="en-US" sz="1100" b="1" strike="noStrike" spc="-1">
                <a:solidFill>
                  <a:srgbClr val="000000"/>
                </a:solidFill>
                <a:latin typeface="Roboto"/>
                <a:ea typeface="Roboto"/>
              </a:rPr>
              <a:t>FOSS + Mods</a:t>
            </a:r>
            <a:endParaRPr lang="en-US" sz="11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 name="CustomShape 1"/>
          <p:cNvSpPr/>
          <p:nvPr/>
        </p:nvSpPr>
        <p:spPr>
          <a:xfrm>
            <a:off x="3346560" y="2106000"/>
            <a:ext cx="934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Proprietary</a:t>
            </a:r>
            <a:endParaRPr lang="en-US" sz="1200" b="0" strike="noStrike" spc="-1">
              <a:latin typeface="Arial"/>
            </a:endParaRPr>
          </a:p>
        </p:txBody>
      </p:sp>
      <p:sp>
        <p:nvSpPr>
          <p:cNvPr id="530" name="CustomShape 2"/>
          <p:cNvSpPr/>
          <p:nvPr/>
        </p:nvSpPr>
        <p:spPr>
          <a:xfrm>
            <a:off x="2914560" y="1721880"/>
            <a:ext cx="901440" cy="30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strike="noStrike" spc="-1">
                <a:solidFill>
                  <a:srgbClr val="292934"/>
                </a:solidFill>
                <a:latin typeface="Roboto"/>
                <a:ea typeface="Roboto"/>
              </a:rPr>
              <a:t>Legend</a:t>
            </a:r>
            <a:endParaRPr lang="en-US" sz="1400" b="0" strike="noStrike" spc="-1">
              <a:latin typeface="Arial"/>
            </a:endParaRPr>
          </a:p>
        </p:txBody>
      </p:sp>
      <p:sp>
        <p:nvSpPr>
          <p:cNvPr id="531" name="CustomShape 3"/>
          <p:cNvSpPr/>
          <p:nvPr/>
        </p:nvSpPr>
        <p:spPr>
          <a:xfrm>
            <a:off x="2889360" y="1675800"/>
            <a:ext cx="2229840" cy="4339440"/>
          </a:xfrm>
          <a:prstGeom prst="rect">
            <a:avLst/>
          </a:prstGeom>
          <a:noFill/>
          <a:ln w="12600">
            <a:solidFill>
              <a:srgbClr val="292934"/>
            </a:solidFill>
            <a:miter/>
          </a:ln>
        </p:spPr>
        <p:style>
          <a:lnRef idx="0">
            <a:scrgbClr r="0" g="0" b="0"/>
          </a:lnRef>
          <a:fillRef idx="0">
            <a:scrgbClr r="0" g="0" b="0"/>
          </a:fillRef>
          <a:effectRef idx="0">
            <a:scrgbClr r="0" g="0" b="0"/>
          </a:effectRef>
          <a:fontRef idx="minor"/>
        </p:style>
      </p:sp>
      <p:sp>
        <p:nvSpPr>
          <p:cNvPr id="532" name="CustomShape 4"/>
          <p:cNvSpPr/>
          <p:nvPr/>
        </p:nvSpPr>
        <p:spPr>
          <a:xfrm>
            <a:off x="3003480" y="2059920"/>
            <a:ext cx="283320" cy="259560"/>
          </a:xfrm>
          <a:prstGeom prst="rect">
            <a:avLst/>
          </a:prstGeom>
          <a:solidFill>
            <a:srgbClr val="009900"/>
          </a:solidFill>
          <a:ln w="9360">
            <a:solidFill>
              <a:srgbClr val="292934"/>
            </a:solidFill>
            <a:miter/>
          </a:ln>
        </p:spPr>
        <p:style>
          <a:lnRef idx="0">
            <a:scrgbClr r="0" g="0" b="0"/>
          </a:lnRef>
          <a:fillRef idx="0">
            <a:scrgbClr r="0" g="0" b="0"/>
          </a:fillRef>
          <a:effectRef idx="0">
            <a:scrgbClr r="0" g="0" b="0"/>
          </a:effectRef>
          <a:fontRef idx="minor"/>
        </p:style>
      </p:sp>
      <p:sp>
        <p:nvSpPr>
          <p:cNvPr id="533" name="CustomShape 5"/>
          <p:cNvSpPr/>
          <p:nvPr/>
        </p:nvSpPr>
        <p:spPr>
          <a:xfrm>
            <a:off x="3003480" y="2424960"/>
            <a:ext cx="283320" cy="259560"/>
          </a:xfrm>
          <a:prstGeom prst="rect">
            <a:avLst/>
          </a:prstGeom>
          <a:solidFill>
            <a:srgbClr val="CC6600"/>
          </a:solidFill>
          <a:ln w="9360">
            <a:solidFill>
              <a:srgbClr val="292934"/>
            </a:solidFill>
            <a:miter/>
          </a:ln>
        </p:spPr>
        <p:style>
          <a:lnRef idx="0">
            <a:scrgbClr r="0" g="0" b="0"/>
          </a:lnRef>
          <a:fillRef idx="0">
            <a:scrgbClr r="0" g="0" b="0"/>
          </a:fillRef>
          <a:effectRef idx="0">
            <a:scrgbClr r="0" g="0" b="0"/>
          </a:effectRef>
          <a:fontRef idx="minor"/>
        </p:style>
      </p:sp>
      <p:sp>
        <p:nvSpPr>
          <p:cNvPr id="534" name="CustomShape 6"/>
          <p:cNvSpPr/>
          <p:nvPr/>
        </p:nvSpPr>
        <p:spPr>
          <a:xfrm>
            <a:off x="3003480" y="2790000"/>
            <a:ext cx="283320" cy="259560"/>
          </a:xfrm>
          <a:prstGeom prst="rect">
            <a:avLst/>
          </a:prstGeom>
          <a:solidFill>
            <a:srgbClr val="FF3300"/>
          </a:solidFill>
          <a:ln w="9360">
            <a:solidFill>
              <a:srgbClr val="292934"/>
            </a:solidFill>
            <a:miter/>
          </a:ln>
        </p:spPr>
        <p:style>
          <a:lnRef idx="0">
            <a:scrgbClr r="0" g="0" b="0"/>
          </a:lnRef>
          <a:fillRef idx="0">
            <a:scrgbClr r="0" g="0" b="0"/>
          </a:fillRef>
          <a:effectRef idx="0">
            <a:scrgbClr r="0" g="0" b="0"/>
          </a:effectRef>
          <a:fontRef idx="minor"/>
        </p:style>
      </p:sp>
      <p:sp>
        <p:nvSpPr>
          <p:cNvPr id="535" name="CustomShape 7"/>
          <p:cNvSpPr/>
          <p:nvPr/>
        </p:nvSpPr>
        <p:spPr>
          <a:xfrm>
            <a:off x="3003480" y="3153600"/>
            <a:ext cx="283320" cy="259560"/>
          </a:xfrm>
          <a:prstGeom prst="rect">
            <a:avLst/>
          </a:prstGeom>
          <a:solidFill>
            <a:srgbClr val="FFFF66"/>
          </a:solidFill>
          <a:ln w="9360">
            <a:solidFill>
              <a:srgbClr val="292934"/>
            </a:solidFill>
            <a:miter/>
          </a:ln>
        </p:spPr>
        <p:style>
          <a:lnRef idx="0">
            <a:scrgbClr r="0" g="0" b="0"/>
          </a:lnRef>
          <a:fillRef idx="0">
            <a:scrgbClr r="0" g="0" b="0"/>
          </a:fillRef>
          <a:effectRef idx="0">
            <a:scrgbClr r="0" g="0" b="0"/>
          </a:effectRef>
          <a:fontRef idx="minor"/>
        </p:style>
      </p:sp>
      <p:sp>
        <p:nvSpPr>
          <p:cNvPr id="536" name="CustomShape 8"/>
          <p:cNvSpPr/>
          <p:nvPr/>
        </p:nvSpPr>
        <p:spPr>
          <a:xfrm>
            <a:off x="3003480" y="3518640"/>
            <a:ext cx="283320" cy="259560"/>
          </a:xfrm>
          <a:prstGeom prst="rect">
            <a:avLst/>
          </a:prstGeom>
          <a:solidFill>
            <a:srgbClr val="3366CC"/>
          </a:solidFill>
          <a:ln w="9360">
            <a:solidFill>
              <a:srgbClr val="292934"/>
            </a:solidFill>
            <a:miter/>
          </a:ln>
        </p:spPr>
        <p:style>
          <a:lnRef idx="0">
            <a:scrgbClr r="0" g="0" b="0"/>
          </a:lnRef>
          <a:fillRef idx="0">
            <a:scrgbClr r="0" g="0" b="0"/>
          </a:fillRef>
          <a:effectRef idx="0">
            <a:scrgbClr r="0" g="0" b="0"/>
          </a:effectRef>
          <a:fontRef idx="minor"/>
        </p:style>
      </p:sp>
      <p:sp>
        <p:nvSpPr>
          <p:cNvPr id="537" name="CustomShape 9"/>
          <p:cNvSpPr/>
          <p:nvPr/>
        </p:nvSpPr>
        <p:spPr>
          <a:xfrm>
            <a:off x="3346560" y="2471040"/>
            <a:ext cx="16218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3</a:t>
            </a:r>
            <a:r>
              <a:rPr lang="en-US" sz="1200" b="0" strike="noStrike" spc="-1" baseline="30000">
                <a:solidFill>
                  <a:srgbClr val="292934"/>
                </a:solidFill>
                <a:latin typeface="Roboto"/>
                <a:ea typeface="Roboto"/>
              </a:rPr>
              <a:t>rd</a:t>
            </a:r>
            <a:r>
              <a:rPr lang="en-US" sz="1200" b="0" strike="noStrike" spc="-1">
                <a:solidFill>
                  <a:srgbClr val="292934"/>
                </a:solidFill>
                <a:latin typeface="Roboto"/>
                <a:ea typeface="Roboto"/>
              </a:rPr>
              <a:t> Party Commercial</a:t>
            </a:r>
            <a:endParaRPr lang="en-US" sz="1200" b="0" strike="noStrike" spc="-1">
              <a:latin typeface="Arial"/>
            </a:endParaRPr>
          </a:p>
        </p:txBody>
      </p:sp>
      <p:sp>
        <p:nvSpPr>
          <p:cNvPr id="538" name="CustomShape 10"/>
          <p:cNvSpPr/>
          <p:nvPr/>
        </p:nvSpPr>
        <p:spPr>
          <a:xfrm>
            <a:off x="3346560" y="2855160"/>
            <a:ext cx="6660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GPL</a:t>
            </a:r>
            <a:endParaRPr lang="en-US" sz="1200" b="0" strike="noStrike" spc="-1">
              <a:latin typeface="Arial"/>
            </a:endParaRPr>
          </a:p>
        </p:txBody>
      </p:sp>
      <p:sp>
        <p:nvSpPr>
          <p:cNvPr id="539" name="CustomShape 11"/>
          <p:cNvSpPr/>
          <p:nvPr/>
        </p:nvSpPr>
        <p:spPr>
          <a:xfrm>
            <a:off x="3346560" y="3220200"/>
            <a:ext cx="826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LGPL</a:t>
            </a:r>
            <a:endParaRPr lang="en-US" sz="1200" b="0" strike="noStrike" spc="-1">
              <a:latin typeface="Arial"/>
            </a:endParaRPr>
          </a:p>
        </p:txBody>
      </p:sp>
      <p:sp>
        <p:nvSpPr>
          <p:cNvPr id="540" name="CustomShape 12"/>
          <p:cNvSpPr/>
          <p:nvPr/>
        </p:nvSpPr>
        <p:spPr>
          <a:xfrm>
            <a:off x="3346560" y="3594960"/>
            <a:ext cx="13525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FOSS Permissive</a:t>
            </a:r>
            <a:endParaRPr lang="en-US" sz="1200" b="0" strike="noStrike" spc="-1">
              <a:latin typeface="Arial"/>
            </a:endParaRPr>
          </a:p>
        </p:txBody>
      </p:sp>
      <p:sp>
        <p:nvSpPr>
          <p:cNvPr id="541" name="CustomShape 13"/>
          <p:cNvSpPr/>
          <p:nvPr/>
        </p:nvSpPr>
        <p:spPr>
          <a:xfrm>
            <a:off x="3029040" y="4877640"/>
            <a:ext cx="627840" cy="360"/>
          </a:xfrm>
          <a:custGeom>
            <a:avLst/>
            <a:gdLst/>
            <a:ahLst/>
            <a:cxnLst/>
            <a:rect l="l" t="t" r="r" b="b"/>
            <a:pathLst>
              <a:path w="21600" h="21600">
                <a:moveTo>
                  <a:pt x="0" y="0"/>
                </a:moveTo>
                <a:lnTo>
                  <a:pt x="21600" y="21600"/>
                </a:lnTo>
              </a:path>
            </a:pathLst>
          </a:custGeom>
          <a:noFill/>
          <a:ln w="12600">
            <a:solidFill>
              <a:srgbClr val="292934"/>
            </a:solidFill>
            <a:round/>
            <a:headEnd type="triangle" w="lg" len="lg"/>
            <a:tailEnd type="triangle" w="lg" len="lg"/>
          </a:ln>
        </p:spPr>
        <p:style>
          <a:lnRef idx="0">
            <a:scrgbClr r="0" g="0" b="0"/>
          </a:lnRef>
          <a:fillRef idx="0">
            <a:scrgbClr r="0" g="0" b="0"/>
          </a:fillRef>
          <a:effectRef idx="0">
            <a:scrgbClr r="0" g="0" b="0"/>
          </a:effectRef>
          <a:fontRef idx="minor"/>
        </p:style>
      </p:sp>
      <p:sp>
        <p:nvSpPr>
          <p:cNvPr id="542" name="CustomShape 14"/>
          <p:cNvSpPr/>
          <p:nvPr/>
        </p:nvSpPr>
        <p:spPr>
          <a:xfrm>
            <a:off x="3029040" y="5109480"/>
            <a:ext cx="627840" cy="360"/>
          </a:xfrm>
          <a:custGeom>
            <a:avLst/>
            <a:gdLst/>
            <a:ahLst/>
            <a:cxnLst/>
            <a:rect l="l" t="t" r="r" b="b"/>
            <a:pathLst>
              <a:path w="21600" h="21600">
                <a:moveTo>
                  <a:pt x="0" y="0"/>
                </a:moveTo>
                <a:lnTo>
                  <a:pt x="21600" y="21600"/>
                </a:lnTo>
              </a:path>
            </a:pathLst>
          </a:custGeom>
          <a:noFill/>
          <a:ln w="12600" cap="rnd">
            <a:solidFill>
              <a:srgbClr val="292934"/>
            </a:solidFill>
            <a:custDash>
              <a:ds d="800000" sp="300000"/>
            </a:custDash>
            <a:round/>
            <a:headEnd type="triangle" w="lg" len="lg"/>
            <a:tailEnd type="triangle" w="lg" len="lg"/>
          </a:ln>
        </p:spPr>
        <p:style>
          <a:lnRef idx="0">
            <a:scrgbClr r="0" g="0" b="0"/>
          </a:lnRef>
          <a:fillRef idx="0">
            <a:scrgbClr r="0" g="0" b="0"/>
          </a:fillRef>
          <a:effectRef idx="0">
            <a:scrgbClr r="0" g="0" b="0"/>
          </a:effectRef>
          <a:fontRef idx="minor"/>
        </p:style>
      </p:sp>
      <p:sp>
        <p:nvSpPr>
          <p:cNvPr id="543" name="CustomShape 15"/>
          <p:cNvSpPr/>
          <p:nvPr/>
        </p:nvSpPr>
        <p:spPr>
          <a:xfrm>
            <a:off x="3841920" y="4776120"/>
            <a:ext cx="10544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Function call</a:t>
            </a:r>
            <a:endParaRPr lang="en-US" sz="1200" b="0" strike="noStrike" spc="-1">
              <a:latin typeface="Arial"/>
            </a:endParaRPr>
          </a:p>
        </p:txBody>
      </p:sp>
      <p:sp>
        <p:nvSpPr>
          <p:cNvPr id="544" name="CustomShape 16"/>
          <p:cNvSpPr/>
          <p:nvPr/>
        </p:nvSpPr>
        <p:spPr>
          <a:xfrm>
            <a:off x="3841920" y="5015880"/>
            <a:ext cx="12949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Socket interface</a:t>
            </a:r>
            <a:endParaRPr lang="en-US" sz="1200" b="0" strike="noStrike" spc="-1">
              <a:latin typeface="Arial"/>
            </a:endParaRPr>
          </a:p>
        </p:txBody>
      </p:sp>
      <p:sp>
        <p:nvSpPr>
          <p:cNvPr id="545" name="CustomShape 17"/>
          <p:cNvSpPr/>
          <p:nvPr/>
        </p:nvSpPr>
        <p:spPr>
          <a:xfrm>
            <a:off x="3162240" y="4681080"/>
            <a:ext cx="38448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strike="noStrike" spc="-1">
                <a:solidFill>
                  <a:srgbClr val="292934"/>
                </a:solidFill>
                <a:latin typeface="Roboto"/>
                <a:ea typeface="Roboto"/>
              </a:rPr>
              <a:t>(fc)</a:t>
            </a:r>
            <a:endParaRPr lang="en-US" sz="1000" b="0" strike="noStrike" spc="-1">
              <a:latin typeface="Arial"/>
            </a:endParaRPr>
          </a:p>
        </p:txBody>
      </p:sp>
      <p:sp>
        <p:nvSpPr>
          <p:cNvPr id="546" name="CustomShape 18"/>
          <p:cNvSpPr/>
          <p:nvPr/>
        </p:nvSpPr>
        <p:spPr>
          <a:xfrm>
            <a:off x="3162240" y="4910400"/>
            <a:ext cx="36828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strike="noStrike" spc="-1">
                <a:solidFill>
                  <a:srgbClr val="292934"/>
                </a:solidFill>
                <a:latin typeface="Roboto"/>
                <a:ea typeface="Roboto"/>
              </a:rPr>
              <a:t>(si)</a:t>
            </a:r>
            <a:endParaRPr lang="en-US" sz="1000" b="0" strike="noStrike" spc="-1">
              <a:latin typeface="Arial"/>
            </a:endParaRPr>
          </a:p>
        </p:txBody>
      </p:sp>
      <p:sp>
        <p:nvSpPr>
          <p:cNvPr id="547" name="CustomShape 19"/>
          <p:cNvSpPr/>
          <p:nvPr/>
        </p:nvSpPr>
        <p:spPr>
          <a:xfrm>
            <a:off x="3029040" y="5349240"/>
            <a:ext cx="627840" cy="360"/>
          </a:xfrm>
          <a:custGeom>
            <a:avLst/>
            <a:gdLst/>
            <a:ahLst/>
            <a:cxnLst/>
            <a:rect l="l" t="t" r="r" b="b"/>
            <a:pathLst>
              <a:path w="21600" h="21600">
                <a:moveTo>
                  <a:pt x="0" y="0"/>
                </a:moveTo>
                <a:lnTo>
                  <a:pt x="21600" y="21600"/>
                </a:lnTo>
              </a:path>
            </a:pathLst>
          </a:custGeom>
          <a:noFill/>
          <a:ln w="12600">
            <a:solidFill>
              <a:srgbClr val="292934"/>
            </a:solidFill>
            <a:round/>
            <a:tailEnd type="triangle" w="lg" len="lg"/>
          </a:ln>
        </p:spPr>
        <p:style>
          <a:lnRef idx="0">
            <a:scrgbClr r="0" g="0" b="0"/>
          </a:lnRef>
          <a:fillRef idx="0">
            <a:scrgbClr r="0" g="0" b="0"/>
          </a:fillRef>
          <a:effectRef idx="0">
            <a:scrgbClr r="0" g="0" b="0"/>
          </a:effectRef>
          <a:fontRef idx="minor"/>
        </p:style>
      </p:sp>
      <p:sp>
        <p:nvSpPr>
          <p:cNvPr id="548" name="CustomShape 20"/>
          <p:cNvSpPr/>
          <p:nvPr/>
        </p:nvSpPr>
        <p:spPr>
          <a:xfrm>
            <a:off x="3841920" y="5255640"/>
            <a:ext cx="9694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System call</a:t>
            </a:r>
            <a:endParaRPr lang="en-US" sz="1200" b="0" strike="noStrike" spc="-1">
              <a:latin typeface="Arial"/>
            </a:endParaRPr>
          </a:p>
        </p:txBody>
      </p:sp>
      <p:sp>
        <p:nvSpPr>
          <p:cNvPr id="549" name="CustomShape 21"/>
          <p:cNvSpPr/>
          <p:nvPr/>
        </p:nvSpPr>
        <p:spPr>
          <a:xfrm>
            <a:off x="3143160" y="5142600"/>
            <a:ext cx="40500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strike="noStrike" spc="-1">
                <a:solidFill>
                  <a:srgbClr val="292934"/>
                </a:solidFill>
                <a:latin typeface="Roboto"/>
                <a:ea typeface="Roboto"/>
              </a:rPr>
              <a:t>(sc)</a:t>
            </a:r>
            <a:endParaRPr lang="en-US" sz="1000" b="0" strike="noStrike" spc="-1">
              <a:latin typeface="Arial"/>
            </a:endParaRPr>
          </a:p>
        </p:txBody>
      </p:sp>
      <p:sp>
        <p:nvSpPr>
          <p:cNvPr id="550" name="CustomShape 22"/>
          <p:cNvSpPr/>
          <p:nvPr/>
        </p:nvSpPr>
        <p:spPr>
          <a:xfrm>
            <a:off x="3029040" y="5612760"/>
            <a:ext cx="627840" cy="360"/>
          </a:xfrm>
          <a:custGeom>
            <a:avLst/>
            <a:gdLst/>
            <a:ahLst/>
            <a:cxnLst/>
            <a:rect l="l" t="t" r="r" b="b"/>
            <a:pathLst>
              <a:path w="21600" h="21600">
                <a:moveTo>
                  <a:pt x="0" y="0"/>
                </a:moveTo>
                <a:lnTo>
                  <a:pt x="21600" y="21600"/>
                </a:lnTo>
              </a:path>
            </a:pathLst>
          </a:custGeom>
          <a:noFill/>
          <a:ln w="12600" cap="rnd">
            <a:solidFill>
              <a:srgbClr val="292934"/>
            </a:solidFill>
            <a:custDash>
              <a:ds d="400000" sp="300000"/>
            </a:custDash>
            <a:round/>
            <a:headEnd type="triangle" w="lg" len="lg"/>
            <a:tailEnd type="triangle" w="lg" len="lg"/>
          </a:ln>
        </p:spPr>
        <p:style>
          <a:lnRef idx="0">
            <a:scrgbClr r="0" g="0" b="0"/>
          </a:lnRef>
          <a:fillRef idx="0">
            <a:scrgbClr r="0" g="0" b="0"/>
          </a:fillRef>
          <a:effectRef idx="0">
            <a:scrgbClr r="0" g="0" b="0"/>
          </a:effectRef>
          <a:fontRef idx="minor"/>
        </p:style>
      </p:sp>
      <p:sp>
        <p:nvSpPr>
          <p:cNvPr id="551" name="CustomShape 23"/>
          <p:cNvSpPr/>
          <p:nvPr/>
        </p:nvSpPr>
        <p:spPr>
          <a:xfrm>
            <a:off x="3841920" y="5541120"/>
            <a:ext cx="12517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Shared headers</a:t>
            </a:r>
            <a:endParaRPr lang="en-US" sz="1200" b="0" strike="noStrike" spc="-1">
              <a:latin typeface="Arial"/>
            </a:endParaRPr>
          </a:p>
        </p:txBody>
      </p:sp>
      <p:sp>
        <p:nvSpPr>
          <p:cNvPr id="552" name="CustomShape 24"/>
          <p:cNvSpPr/>
          <p:nvPr/>
        </p:nvSpPr>
        <p:spPr>
          <a:xfrm>
            <a:off x="3143160" y="5405400"/>
            <a:ext cx="40824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strike="noStrike" spc="-1">
                <a:solidFill>
                  <a:srgbClr val="292934"/>
                </a:solidFill>
                <a:latin typeface="Roboto"/>
                <a:ea typeface="Roboto"/>
              </a:rPr>
              <a:t>(sh)</a:t>
            </a:r>
            <a:endParaRPr lang="en-US" sz="1000" b="0" strike="noStrike" spc="-1">
              <a:latin typeface="Arial"/>
            </a:endParaRPr>
          </a:p>
        </p:txBody>
      </p:sp>
      <p:sp>
        <p:nvSpPr>
          <p:cNvPr id="553" name="CustomShape 25"/>
          <p:cNvSpPr/>
          <p:nvPr/>
        </p:nvSpPr>
        <p:spPr>
          <a:xfrm>
            <a:off x="5319720" y="4926960"/>
            <a:ext cx="3766320" cy="360"/>
          </a:xfrm>
          <a:custGeom>
            <a:avLst/>
            <a:gdLst/>
            <a:ahLst/>
            <a:cxnLst/>
            <a:rect l="l" t="t" r="r" b="b"/>
            <a:pathLst>
              <a:path w="21600" h="21600">
                <a:moveTo>
                  <a:pt x="0" y="0"/>
                </a:moveTo>
                <a:lnTo>
                  <a:pt x="21600" y="21600"/>
                </a:lnTo>
              </a:path>
            </a:pathLst>
          </a:custGeom>
          <a:noFill/>
          <a:ln w="12600">
            <a:solidFill>
              <a:srgbClr val="292934"/>
            </a:solidFill>
            <a:round/>
          </a:ln>
        </p:spPr>
        <p:style>
          <a:lnRef idx="0">
            <a:scrgbClr r="0" g="0" b="0"/>
          </a:lnRef>
          <a:fillRef idx="0">
            <a:scrgbClr r="0" g="0" b="0"/>
          </a:fillRef>
          <a:effectRef idx="0">
            <a:scrgbClr r="0" g="0" b="0"/>
          </a:effectRef>
          <a:fontRef idx="minor"/>
        </p:style>
      </p:sp>
      <p:sp>
        <p:nvSpPr>
          <p:cNvPr id="554" name="CustomShape 26"/>
          <p:cNvSpPr/>
          <p:nvPr/>
        </p:nvSpPr>
        <p:spPr>
          <a:xfrm>
            <a:off x="5319720" y="3763440"/>
            <a:ext cx="3766320" cy="360"/>
          </a:xfrm>
          <a:custGeom>
            <a:avLst/>
            <a:gdLst/>
            <a:ahLst/>
            <a:cxnLst/>
            <a:rect l="l" t="t" r="r" b="b"/>
            <a:pathLst>
              <a:path w="21600" h="21600">
                <a:moveTo>
                  <a:pt x="0" y="0"/>
                </a:moveTo>
                <a:lnTo>
                  <a:pt x="21600" y="21600"/>
                </a:lnTo>
              </a:path>
            </a:pathLst>
          </a:custGeom>
          <a:noFill/>
          <a:ln w="12600">
            <a:solidFill>
              <a:srgbClr val="292934"/>
            </a:solidFill>
            <a:round/>
          </a:ln>
        </p:spPr>
        <p:style>
          <a:lnRef idx="0">
            <a:scrgbClr r="0" g="0" b="0"/>
          </a:lnRef>
          <a:fillRef idx="0">
            <a:scrgbClr r="0" g="0" b="0"/>
          </a:fillRef>
          <a:effectRef idx="0">
            <a:scrgbClr r="0" g="0" b="0"/>
          </a:effectRef>
          <a:fontRef idx="minor"/>
        </p:style>
      </p:sp>
      <p:sp>
        <p:nvSpPr>
          <p:cNvPr id="555" name="CustomShape 27"/>
          <p:cNvSpPr/>
          <p:nvPr/>
        </p:nvSpPr>
        <p:spPr>
          <a:xfrm>
            <a:off x="8402760" y="3079080"/>
            <a:ext cx="9676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1" strike="noStrike" spc="-1">
                <a:solidFill>
                  <a:srgbClr val="292934"/>
                </a:solidFill>
                <a:latin typeface="Roboto"/>
                <a:ea typeface="Roboto"/>
              </a:rPr>
              <a:t>User Space</a:t>
            </a:r>
            <a:endParaRPr lang="en-US" sz="1200" b="0" strike="noStrike" spc="-1">
              <a:latin typeface="Arial"/>
            </a:endParaRPr>
          </a:p>
        </p:txBody>
      </p:sp>
      <p:sp>
        <p:nvSpPr>
          <p:cNvPr id="556" name="CustomShape 28"/>
          <p:cNvSpPr/>
          <p:nvPr/>
        </p:nvSpPr>
        <p:spPr>
          <a:xfrm>
            <a:off x="8402760" y="4099680"/>
            <a:ext cx="1096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1" strike="noStrike" spc="-1">
                <a:solidFill>
                  <a:srgbClr val="292934"/>
                </a:solidFill>
                <a:latin typeface="Roboto"/>
                <a:ea typeface="Roboto"/>
              </a:rPr>
              <a:t>Kernel Space</a:t>
            </a:r>
            <a:endParaRPr lang="en-US" sz="1200" b="0" strike="noStrike" spc="-1">
              <a:latin typeface="Arial"/>
            </a:endParaRPr>
          </a:p>
        </p:txBody>
      </p:sp>
      <p:sp>
        <p:nvSpPr>
          <p:cNvPr id="557" name="CustomShape 29"/>
          <p:cNvSpPr/>
          <p:nvPr/>
        </p:nvSpPr>
        <p:spPr>
          <a:xfrm>
            <a:off x="8217720" y="5279400"/>
            <a:ext cx="10375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1" strike="noStrike" spc="-1">
                <a:solidFill>
                  <a:srgbClr val="292934"/>
                </a:solidFill>
                <a:latin typeface="Roboto"/>
                <a:ea typeface="Roboto"/>
              </a:rPr>
              <a:t>Hardware</a:t>
            </a:r>
            <a:endParaRPr lang="en-US" sz="1200" b="0" strike="noStrike" spc="-1">
              <a:latin typeface="Arial"/>
            </a:endParaRPr>
          </a:p>
        </p:txBody>
      </p:sp>
      <p:sp>
        <p:nvSpPr>
          <p:cNvPr id="558" name="CustomShape 30"/>
          <p:cNvSpPr/>
          <p:nvPr/>
        </p:nvSpPr>
        <p:spPr>
          <a:xfrm>
            <a:off x="5197320" y="1679040"/>
            <a:ext cx="4264920" cy="4339440"/>
          </a:xfrm>
          <a:prstGeom prst="rect">
            <a:avLst/>
          </a:prstGeom>
          <a:noFill/>
          <a:ln w="12600">
            <a:solidFill>
              <a:srgbClr val="292934"/>
            </a:solidFill>
            <a:miter/>
          </a:ln>
        </p:spPr>
        <p:style>
          <a:lnRef idx="0">
            <a:scrgbClr r="0" g="0" b="0"/>
          </a:lnRef>
          <a:fillRef idx="0">
            <a:scrgbClr r="0" g="0" b="0"/>
          </a:fillRef>
          <a:effectRef idx="0">
            <a:scrgbClr r="0" g="0" b="0"/>
          </a:effectRef>
          <a:fontRef idx="minor"/>
        </p:style>
      </p:sp>
      <p:sp>
        <p:nvSpPr>
          <p:cNvPr id="559" name="CustomShape 31"/>
          <p:cNvSpPr/>
          <p:nvPr/>
        </p:nvSpPr>
        <p:spPr>
          <a:xfrm>
            <a:off x="5992920" y="2853720"/>
            <a:ext cx="203688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292934"/>
                </a:solidFill>
                <a:latin typeface="Roboto"/>
                <a:ea typeface="Roboto"/>
              </a:rPr>
              <a:t>[Insert Components]</a:t>
            </a:r>
            <a:endParaRPr lang="en-US" sz="1600" b="0" strike="noStrike" spc="-1">
              <a:latin typeface="Arial"/>
            </a:endParaRPr>
          </a:p>
        </p:txBody>
      </p:sp>
      <p:sp>
        <p:nvSpPr>
          <p:cNvPr id="560" name="CustomShape 32"/>
          <p:cNvSpPr/>
          <p:nvPr/>
        </p:nvSpPr>
        <p:spPr>
          <a:xfrm>
            <a:off x="5992920" y="4082400"/>
            <a:ext cx="203688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292934"/>
                </a:solidFill>
                <a:latin typeface="Roboto"/>
                <a:ea typeface="Roboto"/>
              </a:rPr>
              <a:t>[Insert Components]</a:t>
            </a:r>
            <a:endParaRPr lang="en-US" sz="1600" b="0" strike="noStrike" spc="-1">
              <a:latin typeface="Arial"/>
            </a:endParaRPr>
          </a:p>
        </p:txBody>
      </p:sp>
      <p:sp>
        <p:nvSpPr>
          <p:cNvPr id="561" name="CustomShape 33"/>
          <p:cNvSpPr/>
          <p:nvPr/>
        </p:nvSpPr>
        <p:spPr>
          <a:xfrm>
            <a:off x="5992920" y="5245920"/>
            <a:ext cx="203688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292934"/>
                </a:solidFill>
                <a:latin typeface="Roboto"/>
                <a:ea typeface="Roboto"/>
              </a:rPr>
              <a:t>[Insert Components]</a:t>
            </a:r>
            <a:endParaRPr lang="en-US" sz="1600" b="0" strike="noStrike" spc="-1">
              <a:latin typeface="Arial"/>
            </a:endParaRPr>
          </a:p>
        </p:txBody>
      </p:sp>
      <p:sp>
        <p:nvSpPr>
          <p:cNvPr id="562" name="CustomShape 34"/>
          <p:cNvSpPr/>
          <p:nvPr/>
        </p:nvSpPr>
        <p:spPr>
          <a:xfrm>
            <a:off x="6807240" y="3195000"/>
            <a:ext cx="360" cy="862920"/>
          </a:xfrm>
          <a:custGeom>
            <a:avLst/>
            <a:gdLst/>
            <a:ahLst/>
            <a:cxnLst/>
            <a:rect l="l" t="t" r="r" b="b"/>
            <a:pathLst>
              <a:path w="21600" h="21600">
                <a:moveTo>
                  <a:pt x="0" y="0"/>
                </a:moveTo>
                <a:lnTo>
                  <a:pt x="21600" y="21600"/>
                </a:lnTo>
              </a:path>
            </a:pathLst>
          </a:custGeom>
          <a:noFill/>
          <a:ln w="9360">
            <a:solidFill>
              <a:srgbClr val="292934"/>
            </a:solidFill>
            <a:round/>
            <a:headEnd type="triangle" w="lg" len="lg"/>
            <a:tailEnd type="triangle" w="lg" len="lg"/>
          </a:ln>
        </p:spPr>
        <p:style>
          <a:lnRef idx="0">
            <a:scrgbClr r="0" g="0" b="0"/>
          </a:lnRef>
          <a:fillRef idx="0">
            <a:scrgbClr r="0" g="0" b="0"/>
          </a:fillRef>
          <a:effectRef idx="0">
            <a:scrgbClr r="0" g="0" b="0"/>
          </a:effectRef>
          <a:fontRef idx="minor"/>
        </p:style>
      </p:sp>
      <p:sp>
        <p:nvSpPr>
          <p:cNvPr id="563" name="CustomShape 35"/>
          <p:cNvSpPr/>
          <p:nvPr/>
        </p:nvSpPr>
        <p:spPr>
          <a:xfrm>
            <a:off x="6807240" y="4446000"/>
            <a:ext cx="360" cy="777240"/>
          </a:xfrm>
          <a:custGeom>
            <a:avLst/>
            <a:gdLst/>
            <a:ahLst/>
            <a:cxnLst/>
            <a:rect l="l" t="t" r="r" b="b"/>
            <a:pathLst>
              <a:path w="21600" h="21600">
                <a:moveTo>
                  <a:pt x="0" y="0"/>
                </a:moveTo>
                <a:lnTo>
                  <a:pt x="21600" y="21600"/>
                </a:lnTo>
              </a:path>
            </a:pathLst>
          </a:custGeom>
          <a:noFill/>
          <a:ln w="9360">
            <a:solidFill>
              <a:srgbClr val="292934"/>
            </a:solidFill>
            <a:round/>
            <a:headEnd type="triangle" w="lg" len="lg"/>
            <a:tailEnd type="triangle" w="lg" len="lg"/>
          </a:ln>
        </p:spPr>
        <p:style>
          <a:lnRef idx="0">
            <a:scrgbClr r="0" g="0" b="0"/>
          </a:lnRef>
          <a:fillRef idx="0">
            <a:scrgbClr r="0" g="0" b="0"/>
          </a:fillRef>
          <a:effectRef idx="0">
            <a:scrgbClr r="0" g="0" b="0"/>
          </a:effectRef>
          <a:fontRef idx="minor"/>
        </p:style>
      </p:sp>
      <p:sp>
        <p:nvSpPr>
          <p:cNvPr id="564" name="CustomShape 36"/>
          <p:cNvSpPr/>
          <p:nvPr/>
        </p:nvSpPr>
        <p:spPr>
          <a:xfrm>
            <a:off x="6807240" y="3382200"/>
            <a:ext cx="165888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i="1" strike="noStrike" spc="-1">
                <a:solidFill>
                  <a:srgbClr val="292934"/>
                </a:solidFill>
                <a:latin typeface="Roboto"/>
                <a:ea typeface="Roboto"/>
              </a:rPr>
              <a:t>[Insert interaction method]</a:t>
            </a:r>
            <a:endParaRPr lang="en-US" sz="1000" b="0" strike="noStrike" spc="-1">
              <a:latin typeface="Arial"/>
            </a:endParaRPr>
          </a:p>
        </p:txBody>
      </p:sp>
      <p:sp>
        <p:nvSpPr>
          <p:cNvPr id="565" name="CustomShape 37"/>
          <p:cNvSpPr/>
          <p:nvPr/>
        </p:nvSpPr>
        <p:spPr>
          <a:xfrm>
            <a:off x="6807240" y="4447440"/>
            <a:ext cx="165888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i="1" strike="noStrike" spc="-1">
                <a:solidFill>
                  <a:srgbClr val="292934"/>
                </a:solidFill>
                <a:latin typeface="Roboto"/>
                <a:ea typeface="Roboto"/>
              </a:rPr>
              <a:t>[Insert interaction method]</a:t>
            </a:r>
            <a:endParaRPr lang="en-US" sz="1000" b="0" strike="noStrike" spc="-1">
              <a:latin typeface="Arial"/>
            </a:endParaRPr>
          </a:p>
        </p:txBody>
      </p:sp>
      <p:sp>
        <p:nvSpPr>
          <p:cNvPr id="566" name="CustomShape 3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Architecture Review (Example Template)</a:t>
            </a:r>
            <a:endParaRPr lang="en-US" sz="4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What is “Intellectual Property”?</a:t>
            </a:r>
            <a:endParaRPr lang="en-US" sz="4000" b="0" strike="noStrike" spc="-1">
              <a:latin typeface="Arial"/>
            </a:endParaRPr>
          </a:p>
        </p:txBody>
      </p:sp>
      <p:sp>
        <p:nvSpPr>
          <p:cNvPr id="229" name="CustomShape 2"/>
          <p:cNvSpPr/>
          <p:nvPr/>
        </p:nvSpPr>
        <p:spPr>
          <a:xfrm>
            <a:off x="623160" y="1600200"/>
            <a:ext cx="10945080" cy="495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Copyright: protects original works of authorship </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Protects expression (not the underlying idea) </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It covers software, books, and similar works</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Patents: useful inventions that are novel and non-obvious </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Limited monopoly to incentivize innovation</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Trade secrets: protects valuable confidential information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Trademarks: protects marks (word, logos, slogans, color, etc.) that identify</a:t>
            </a:r>
            <a:r>
              <a:t/>
            </a:r>
            <a:br/>
            <a:r>
              <a:rPr lang="en-US" sz="2400" b="0" strike="noStrike" spc="-1">
                <a:solidFill>
                  <a:srgbClr val="292934"/>
                </a:solidFill>
                <a:latin typeface="Roboto"/>
                <a:ea typeface="Roboto"/>
              </a:rPr>
              <a:t>the source of the product	</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Consumer and brand protection; avoid consumer confusion and brand dilution</a:t>
            </a:r>
            <a:endParaRPr lang="en-US" sz="2000" b="0" strike="noStrike" spc="-1">
              <a:latin typeface="Arial"/>
            </a:endParaRPr>
          </a:p>
          <a:p>
            <a:pPr marL="182880" indent="-182160">
              <a:lnSpc>
                <a:spcPct val="100000"/>
              </a:lnSpc>
              <a:spcBef>
                <a:spcPts val="479"/>
              </a:spcBef>
            </a:pPr>
            <a:endParaRPr lang="en-US" sz="2000" b="0" strike="noStrike" spc="-1">
              <a:latin typeface="Arial"/>
            </a:endParaRPr>
          </a:p>
          <a:p>
            <a:pPr algn="ctr">
              <a:lnSpc>
                <a:spcPct val="100000"/>
              </a:lnSpc>
              <a:spcBef>
                <a:spcPts val="479"/>
              </a:spcBef>
            </a:pPr>
            <a:r>
              <a:rPr lang="en-US" sz="2400" b="0" i="1" strike="noStrike" spc="-1">
                <a:solidFill>
                  <a:srgbClr val="292934"/>
                </a:solidFill>
                <a:latin typeface="Roboto Condensed"/>
                <a:ea typeface="Roboto Condensed"/>
              </a:rPr>
              <a:t>This chapter will focus on copyright and patents,</a:t>
            </a:r>
            <a:r>
              <a:t/>
            </a:r>
            <a:br/>
            <a:r>
              <a:rPr lang="en-US" sz="2400" b="0" i="1" strike="noStrike" spc="-1">
                <a:solidFill>
                  <a:srgbClr val="292934"/>
                </a:solidFill>
                <a:latin typeface="Roboto Condensed"/>
                <a:ea typeface="Roboto Condensed"/>
              </a:rPr>
              <a:t>the areas most relevant to FOSS compliance.</a:t>
            </a:r>
            <a:endParaRPr lang="en-US" sz="2400" b="0" strike="noStrike" spc="-1">
              <a:latin typeface="Arial"/>
            </a:endParaRPr>
          </a:p>
          <a:p>
            <a:pPr>
              <a:lnSpc>
                <a:spcPct val="100000"/>
              </a:lnSpc>
            </a:pPr>
            <a:endParaRPr lang="en-US" sz="24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 name="CustomShape 1"/>
          <p:cNvSpPr/>
          <p:nvPr/>
        </p:nvSpPr>
        <p:spPr>
          <a:xfrm>
            <a:off x="3524040" y="946080"/>
            <a:ext cx="5093640" cy="237096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568" name="CustomShape 2"/>
          <p:cNvSpPr/>
          <p:nvPr/>
        </p:nvSpPr>
        <p:spPr>
          <a:xfrm>
            <a:off x="8614440" y="2131920"/>
            <a:ext cx="53748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569" name="CustomShape 3"/>
          <p:cNvSpPr/>
          <p:nvPr/>
        </p:nvSpPr>
        <p:spPr>
          <a:xfrm rot="10800000">
            <a:off x="5227920" y="1167480"/>
            <a:ext cx="345600" cy="17449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570" name="CustomShape 4"/>
          <p:cNvSpPr/>
          <p:nvPr/>
        </p:nvSpPr>
        <p:spPr>
          <a:xfrm rot="16200000">
            <a:off x="4518360" y="1839600"/>
            <a:ext cx="1744920" cy="34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50" b="1" strike="noStrike" spc="-1">
                <a:solidFill>
                  <a:srgbClr val="000000"/>
                </a:solidFill>
                <a:latin typeface="Roboto"/>
                <a:ea typeface="Roboto"/>
              </a:rPr>
              <a:t>Reviews</a:t>
            </a:r>
            <a:endParaRPr lang="en-US" sz="1050" b="0" strike="noStrike" spc="-1">
              <a:latin typeface="Arial"/>
            </a:endParaRPr>
          </a:p>
        </p:txBody>
      </p:sp>
      <p:sp>
        <p:nvSpPr>
          <p:cNvPr id="571" name="CustomShape 5"/>
          <p:cNvSpPr/>
          <p:nvPr/>
        </p:nvSpPr>
        <p:spPr>
          <a:xfrm rot="16200000">
            <a:off x="3386880" y="1857600"/>
            <a:ext cx="118188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identification</a:t>
            </a:r>
            <a:endParaRPr lang="en-US" sz="1200" b="0" strike="noStrike" spc="-1">
              <a:latin typeface="Arial"/>
            </a:endParaRPr>
          </a:p>
        </p:txBody>
      </p:sp>
      <p:sp>
        <p:nvSpPr>
          <p:cNvPr id="572" name="CustomShape 6"/>
          <p:cNvSpPr/>
          <p:nvPr/>
        </p:nvSpPr>
        <p:spPr>
          <a:xfrm rot="16200000">
            <a:off x="3861000" y="1842480"/>
            <a:ext cx="117360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Audit</a:t>
            </a:r>
            <a:endParaRPr lang="en-US" sz="1200" b="0" strike="noStrike" spc="-1">
              <a:latin typeface="Arial"/>
            </a:endParaRPr>
          </a:p>
        </p:txBody>
      </p:sp>
      <p:sp>
        <p:nvSpPr>
          <p:cNvPr id="573" name="CustomShape 7"/>
          <p:cNvSpPr/>
          <p:nvPr/>
        </p:nvSpPr>
        <p:spPr>
          <a:xfrm rot="16200000">
            <a:off x="4314240" y="183960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Resolve Issues</a:t>
            </a:r>
            <a:endParaRPr lang="en-US" sz="1200" b="0" strike="noStrike" spc="-1">
              <a:latin typeface="Arial"/>
            </a:endParaRPr>
          </a:p>
        </p:txBody>
      </p:sp>
      <p:sp>
        <p:nvSpPr>
          <p:cNvPr id="574" name="CustomShape 8"/>
          <p:cNvSpPr/>
          <p:nvPr/>
        </p:nvSpPr>
        <p:spPr>
          <a:xfrm rot="16200000">
            <a:off x="5315760" y="185220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Approvals</a:t>
            </a:r>
            <a:endParaRPr lang="en-US" sz="1200" b="0" strike="noStrike" spc="-1">
              <a:latin typeface="Arial"/>
            </a:endParaRPr>
          </a:p>
        </p:txBody>
      </p:sp>
      <p:sp>
        <p:nvSpPr>
          <p:cNvPr id="575" name="CustomShape 9"/>
          <p:cNvSpPr/>
          <p:nvPr/>
        </p:nvSpPr>
        <p:spPr>
          <a:xfrm rot="16200000">
            <a:off x="5762880" y="1847880"/>
            <a:ext cx="116712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Registration</a:t>
            </a:r>
            <a:endParaRPr lang="en-US" sz="1200" b="0" strike="noStrike" spc="-1">
              <a:latin typeface="Arial"/>
            </a:endParaRPr>
          </a:p>
        </p:txBody>
      </p:sp>
      <p:sp>
        <p:nvSpPr>
          <p:cNvPr id="576" name="CustomShape 10"/>
          <p:cNvSpPr/>
          <p:nvPr/>
        </p:nvSpPr>
        <p:spPr>
          <a:xfrm rot="16200000">
            <a:off x="6207480" y="183960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Notices</a:t>
            </a:r>
            <a:endParaRPr lang="en-US" sz="1200" b="0" strike="noStrike" spc="-1">
              <a:latin typeface="Arial"/>
            </a:endParaRPr>
          </a:p>
        </p:txBody>
      </p:sp>
      <p:sp>
        <p:nvSpPr>
          <p:cNvPr id="577" name="CustomShape 11"/>
          <p:cNvSpPr/>
          <p:nvPr/>
        </p:nvSpPr>
        <p:spPr>
          <a:xfrm rot="16200000">
            <a:off x="6654240" y="183960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Verifications</a:t>
            </a:r>
            <a:endParaRPr lang="en-US" sz="1200" b="0" strike="noStrike" spc="-1">
              <a:latin typeface="Arial"/>
            </a:endParaRPr>
          </a:p>
        </p:txBody>
      </p:sp>
      <p:sp>
        <p:nvSpPr>
          <p:cNvPr id="578" name="CustomShape 12"/>
          <p:cNvSpPr/>
          <p:nvPr/>
        </p:nvSpPr>
        <p:spPr>
          <a:xfrm rot="16200000">
            <a:off x="7101000" y="183312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Distribution</a:t>
            </a:r>
            <a:endParaRPr lang="en-US" sz="1200" b="0" strike="noStrike" spc="-1">
              <a:latin typeface="Arial"/>
            </a:endParaRPr>
          </a:p>
        </p:txBody>
      </p:sp>
      <p:sp>
        <p:nvSpPr>
          <p:cNvPr id="579" name="CustomShape 13"/>
          <p:cNvSpPr/>
          <p:nvPr/>
        </p:nvSpPr>
        <p:spPr>
          <a:xfrm rot="16200000">
            <a:off x="7555320" y="183528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Verifications</a:t>
            </a:r>
            <a:endParaRPr lang="en-US" sz="1200" b="0" strike="noStrike" spc="-1">
              <a:latin typeface="Arial"/>
            </a:endParaRPr>
          </a:p>
        </p:txBody>
      </p:sp>
      <p:sp>
        <p:nvSpPr>
          <p:cNvPr id="580" name="CustomShape 14"/>
          <p:cNvSpPr/>
          <p:nvPr/>
        </p:nvSpPr>
        <p:spPr>
          <a:xfrm>
            <a:off x="3782520" y="204048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581" name="CustomShape 15"/>
          <p:cNvSpPr/>
          <p:nvPr/>
        </p:nvSpPr>
        <p:spPr>
          <a:xfrm>
            <a:off x="6132240" y="3735360"/>
            <a:ext cx="5433840" cy="2832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1800" b="0" u="sng" strike="noStrike" spc="-1">
                <a:solidFill>
                  <a:srgbClr val="0070C0"/>
                </a:solidFill>
                <a:uFillTx/>
                <a:latin typeface="Roboto"/>
                <a:ea typeface="Roboto"/>
              </a:rPr>
              <a:t>Outcome: </a:t>
            </a:r>
            <a:endParaRPr lang="en-US" sz="1800" b="0" strike="noStrike" spc="-1">
              <a:latin typeface="Arial"/>
            </a:endParaRPr>
          </a:p>
          <a:p>
            <a:pPr marL="228600" indent="-227880">
              <a:lnSpc>
                <a:spcPct val="90000"/>
              </a:lnSpc>
              <a:spcBef>
                <a:spcPts val="1001"/>
              </a:spcBef>
              <a:buClr>
                <a:srgbClr val="292934"/>
              </a:buClr>
              <a:buFont typeface="Arial"/>
              <a:buChar char="•"/>
            </a:pPr>
            <a:r>
              <a:rPr lang="en-US" sz="1600" b="0" strike="noStrike" spc="-1">
                <a:solidFill>
                  <a:srgbClr val="292934"/>
                </a:solidFill>
                <a:latin typeface="Roboto"/>
                <a:ea typeface="Roboto"/>
              </a:rPr>
              <a:t>Ensure the software in the audit report conforms with FOSS policies </a:t>
            </a:r>
            <a:endParaRPr lang="en-US" sz="1600" b="0" strike="noStrike" spc="-1">
              <a:latin typeface="Arial"/>
            </a:endParaRPr>
          </a:p>
          <a:p>
            <a:pPr marL="228600" indent="-227880">
              <a:lnSpc>
                <a:spcPct val="90000"/>
              </a:lnSpc>
              <a:spcBef>
                <a:spcPts val="1001"/>
              </a:spcBef>
              <a:buClr>
                <a:srgbClr val="292934"/>
              </a:buClr>
              <a:buFont typeface="Arial"/>
              <a:buChar char="•"/>
            </a:pPr>
            <a:r>
              <a:rPr lang="en-US" sz="1600" b="0" strike="noStrike" spc="-1">
                <a:solidFill>
                  <a:srgbClr val="292934"/>
                </a:solidFill>
                <a:latin typeface="Roboto"/>
                <a:ea typeface="Roboto"/>
              </a:rPr>
              <a:t>Preserve audit report findings and mark resolved issues as ready for the next step (i.e. Approval)</a:t>
            </a:r>
            <a:endParaRPr lang="en-US" sz="1600" b="0" strike="noStrike" spc="-1">
              <a:latin typeface="Arial"/>
            </a:endParaRPr>
          </a:p>
          <a:p>
            <a:pPr marL="685800">
              <a:lnSpc>
                <a:spcPct val="100000"/>
              </a:lnSpc>
            </a:pPr>
            <a:endParaRPr lang="en-US" sz="1600" b="0" strike="noStrike" spc="-1">
              <a:latin typeface="Arial"/>
            </a:endParaRPr>
          </a:p>
          <a:p>
            <a:pPr marL="685800">
              <a:lnSpc>
                <a:spcPct val="100000"/>
              </a:lnSpc>
            </a:pPr>
            <a:endParaRPr lang="en-US" sz="1600" b="0" strike="noStrike" spc="-1">
              <a:latin typeface="Arial"/>
            </a:endParaRPr>
          </a:p>
          <a:p>
            <a:pPr marL="685800">
              <a:lnSpc>
                <a:spcPct val="100000"/>
              </a:lnSpc>
            </a:pPr>
            <a:endParaRPr lang="en-US" sz="1600" b="0" strike="noStrike" spc="-1">
              <a:latin typeface="Arial"/>
            </a:endParaRPr>
          </a:p>
        </p:txBody>
      </p:sp>
      <p:sp>
        <p:nvSpPr>
          <p:cNvPr id="582" name="CustomShape 16"/>
          <p:cNvSpPr/>
          <p:nvPr/>
        </p:nvSpPr>
        <p:spPr>
          <a:xfrm>
            <a:off x="498600" y="3781440"/>
            <a:ext cx="5356800" cy="27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1800" b="0" u="sng" strike="noStrike" spc="-1">
                <a:solidFill>
                  <a:srgbClr val="0070C0"/>
                </a:solidFill>
                <a:uFillTx/>
                <a:latin typeface="Roboto"/>
                <a:ea typeface="Roboto"/>
              </a:rPr>
              <a:t>Steps: </a:t>
            </a:r>
            <a:endParaRPr lang="en-US" sz="1800" b="0" strike="noStrike" spc="-1">
              <a:latin typeface="Arial"/>
            </a:endParaRPr>
          </a:p>
          <a:p>
            <a:pPr marL="285840" indent="-285120">
              <a:lnSpc>
                <a:spcPct val="90000"/>
              </a:lnSpc>
              <a:spcBef>
                <a:spcPts val="1001"/>
              </a:spcBef>
              <a:buClr>
                <a:srgbClr val="292934"/>
              </a:buClr>
              <a:buFont typeface="Arial"/>
              <a:buChar char="•"/>
            </a:pPr>
            <a:r>
              <a:rPr lang="en-US" sz="1600" b="0" strike="noStrike" spc="-1">
                <a:solidFill>
                  <a:srgbClr val="292934"/>
                </a:solidFill>
                <a:latin typeface="Roboto"/>
                <a:ea typeface="Roboto"/>
              </a:rPr>
              <a:t>Include appropriate authority levels in review staff</a:t>
            </a:r>
            <a:endParaRPr lang="en-US" sz="1600" b="0" strike="noStrike" spc="-1">
              <a:latin typeface="Arial"/>
            </a:endParaRPr>
          </a:p>
          <a:p>
            <a:pPr marL="285840" indent="-285120">
              <a:lnSpc>
                <a:spcPct val="90000"/>
              </a:lnSpc>
              <a:spcBef>
                <a:spcPts val="1001"/>
              </a:spcBef>
              <a:buClr>
                <a:srgbClr val="292934"/>
              </a:buClr>
              <a:buFont typeface="Arial"/>
              <a:buChar char="•"/>
            </a:pPr>
            <a:r>
              <a:rPr lang="en-US" sz="1600" b="0" strike="noStrike" spc="-1">
                <a:solidFill>
                  <a:srgbClr val="292934"/>
                </a:solidFill>
                <a:latin typeface="Roboto"/>
                <a:ea typeface="Roboto"/>
              </a:rPr>
              <a:t>Conduct review with reference to your FOSS policy</a:t>
            </a:r>
            <a:endParaRPr lang="en-US" sz="1600" b="0" strike="noStrike" spc="-1">
              <a:latin typeface="Arial"/>
            </a:endParaRPr>
          </a:p>
        </p:txBody>
      </p:sp>
      <p:sp>
        <p:nvSpPr>
          <p:cNvPr id="583" name="CustomShape 17"/>
          <p:cNvSpPr/>
          <p:nvPr/>
        </p:nvSpPr>
        <p:spPr>
          <a:xfrm>
            <a:off x="246600" y="3279600"/>
            <a:ext cx="119448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Review the resolved issues to confirm it matches your FOSS policy</a:t>
            </a:r>
            <a:endParaRPr lang="en-US" sz="2400" b="0" strike="noStrike" spc="-1">
              <a:latin typeface="Arial"/>
            </a:endParaRPr>
          </a:p>
        </p:txBody>
      </p:sp>
      <p:sp>
        <p:nvSpPr>
          <p:cNvPr id="584"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Performing Reviews</a:t>
            </a:r>
            <a:endParaRPr lang="en-US" sz="4000" b="0" strike="noStrike" spc="-1">
              <a:latin typeface="Arial"/>
            </a:endParaRPr>
          </a:p>
        </p:txBody>
      </p:sp>
      <p:sp>
        <p:nvSpPr>
          <p:cNvPr id="585" name="CustomShape 19"/>
          <p:cNvSpPr/>
          <p:nvPr/>
        </p:nvSpPr>
        <p:spPr>
          <a:xfrm>
            <a:off x="2343240" y="189972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65000"/>
              </a:lnSpc>
            </a:pPr>
            <a:r>
              <a:rPr lang="en-US" sz="1100" b="1" strike="noStrike" spc="-1">
                <a:solidFill>
                  <a:srgbClr val="000000"/>
                </a:solidFill>
                <a:latin typeface="Roboto"/>
                <a:ea typeface="Roboto"/>
              </a:rPr>
              <a:t>Incoming: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a:t>
            </a:r>
            <a:endParaRPr lang="en-US" sz="1100" b="0" strike="noStrike" spc="-1">
              <a:latin typeface="Arial"/>
            </a:endParaRPr>
          </a:p>
        </p:txBody>
      </p:sp>
      <p:sp>
        <p:nvSpPr>
          <p:cNvPr id="586" name="CustomShape 20"/>
          <p:cNvSpPr/>
          <p:nvPr/>
        </p:nvSpPr>
        <p:spPr>
          <a:xfrm>
            <a:off x="3198960" y="213408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587" name="CustomShape 21"/>
          <p:cNvSpPr/>
          <p:nvPr/>
        </p:nvSpPr>
        <p:spPr>
          <a:xfrm>
            <a:off x="9169560" y="189972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70000"/>
              </a:lnSpc>
            </a:pPr>
            <a:r>
              <a:rPr lang="en-US" sz="1100" b="1" strike="noStrike" spc="-1">
                <a:solidFill>
                  <a:srgbClr val="000000"/>
                </a:solidFill>
                <a:latin typeface="Roboto"/>
                <a:ea typeface="Roboto"/>
              </a:rPr>
              <a:t>Outgoing: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 + Mods</a:t>
            </a:r>
            <a:endParaRPr lang="en-US" sz="11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 name="CustomShape 1"/>
          <p:cNvSpPr/>
          <p:nvPr/>
        </p:nvSpPr>
        <p:spPr>
          <a:xfrm>
            <a:off x="0" y="1446120"/>
            <a:ext cx="8457480" cy="2737800"/>
          </a:xfrm>
          <a:prstGeom prst="rect">
            <a:avLst/>
          </a:prstGeom>
          <a:noFill/>
          <a:ln>
            <a:noFill/>
          </a:ln>
        </p:spPr>
        <p:style>
          <a:lnRef idx="0">
            <a:scrgbClr r="0" g="0" b="0"/>
          </a:lnRef>
          <a:fillRef idx="0">
            <a:scrgbClr r="0" g="0" b="0"/>
          </a:fillRef>
          <a:effectRef idx="0">
            <a:scrgbClr r="0" g="0" b="0"/>
          </a:effectRef>
          <a:fontRef idx="minor"/>
        </p:style>
        <p:txBody>
          <a:bodyPr lIns="252000" tIns="180000" rIns="180000" bIns="216000"/>
          <a:lstStyle/>
          <a:p>
            <a:pPr marL="182880" indent="-182160">
              <a:lnSpc>
                <a:spcPct val="100000"/>
              </a:lnSpc>
              <a:buClr>
                <a:srgbClr val="93A299"/>
              </a:buClr>
              <a:buSzPct val="85000"/>
              <a:buFont typeface="Arial"/>
              <a:buChar char="•"/>
            </a:pPr>
            <a:r>
              <a:rPr lang="en-US" sz="2000" b="0" strike="noStrike" spc="-1">
                <a:solidFill>
                  <a:srgbClr val="292934"/>
                </a:solidFill>
                <a:latin typeface="Roboto"/>
                <a:ea typeface="Roboto"/>
              </a:rPr>
              <a:t>Based on the results of the software audit and review in previous steps, software may or may not be approved for use</a:t>
            </a:r>
            <a:endParaRPr lang="en-US" sz="2000" b="0" strike="noStrike" spc="-1">
              <a:latin typeface="Arial"/>
            </a:endParaRPr>
          </a:p>
          <a:p>
            <a:pPr marL="182880" indent="-18216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The approval should specify versions of approved FOSS components, the approved usage model for the component, and any other applicable obligations under the FOSS license</a:t>
            </a:r>
            <a:endParaRPr lang="en-US" sz="2000" b="0" strike="noStrike" spc="-1">
              <a:latin typeface="Arial"/>
            </a:endParaRPr>
          </a:p>
          <a:p>
            <a:pPr marL="182880" indent="-18216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Approvals should be made at appropriate authority levels</a:t>
            </a:r>
            <a:endParaRPr lang="en-US" sz="2000" b="0" strike="noStrike" spc="-1">
              <a:latin typeface="Arial"/>
            </a:endParaRPr>
          </a:p>
          <a:p>
            <a:pPr marL="182880" indent="-182160">
              <a:lnSpc>
                <a:spcPct val="100000"/>
              </a:lnSpc>
              <a:spcBef>
                <a:spcPts val="400"/>
              </a:spcBef>
            </a:pPr>
            <a:endParaRPr lang="en-US" sz="2000" b="0" strike="noStrike" spc="-1">
              <a:latin typeface="Arial"/>
            </a:endParaRPr>
          </a:p>
        </p:txBody>
      </p:sp>
      <p:sp>
        <p:nvSpPr>
          <p:cNvPr id="589" name="CustomShape 2"/>
          <p:cNvSpPr/>
          <p:nvPr/>
        </p:nvSpPr>
        <p:spPr>
          <a:xfrm>
            <a:off x="3946680" y="468864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590" name="CustomShape 3"/>
          <p:cNvSpPr/>
          <p:nvPr/>
        </p:nvSpPr>
        <p:spPr>
          <a:xfrm>
            <a:off x="8450280" y="558540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591" name="CustomShape 4"/>
          <p:cNvSpPr/>
          <p:nvPr/>
        </p:nvSpPr>
        <p:spPr>
          <a:xfrm rot="10800000">
            <a:off x="5843520" y="485604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592" name="CustomShape 5"/>
          <p:cNvSpPr/>
          <p:nvPr/>
        </p:nvSpPr>
        <p:spPr>
          <a:xfrm rot="16200000">
            <a:off x="5352480" y="534636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Approvals</a:t>
            </a:r>
            <a:endParaRPr lang="en-US" sz="1000" b="0" strike="noStrike" spc="-1">
              <a:latin typeface="Arial"/>
            </a:endParaRPr>
          </a:p>
        </p:txBody>
      </p:sp>
      <p:sp>
        <p:nvSpPr>
          <p:cNvPr id="593" name="CustomShape 6"/>
          <p:cNvSpPr/>
          <p:nvPr/>
        </p:nvSpPr>
        <p:spPr>
          <a:xfrm rot="16200000">
            <a:off x="3901320" y="525384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594" name="CustomShape 7"/>
          <p:cNvSpPr/>
          <p:nvPr/>
        </p:nvSpPr>
        <p:spPr>
          <a:xfrm rot="16200000">
            <a:off x="4322160" y="532908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595" name="CustomShape 8"/>
          <p:cNvSpPr/>
          <p:nvPr/>
        </p:nvSpPr>
        <p:spPr>
          <a:xfrm rot="16200000">
            <a:off x="4721040" y="52419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596" name="CustomShape 9"/>
          <p:cNvSpPr/>
          <p:nvPr/>
        </p:nvSpPr>
        <p:spPr>
          <a:xfrm rot="16200000">
            <a:off x="5129280" y="53344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597" name="CustomShape 10"/>
          <p:cNvSpPr/>
          <p:nvPr/>
        </p:nvSpPr>
        <p:spPr>
          <a:xfrm rot="16200000">
            <a:off x="5999760" y="533196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598" name="CustomShape 11"/>
          <p:cNvSpPr/>
          <p:nvPr/>
        </p:nvSpPr>
        <p:spPr>
          <a:xfrm rot="16200000">
            <a:off x="6394320" y="53265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599" name="CustomShape 12"/>
          <p:cNvSpPr/>
          <p:nvPr/>
        </p:nvSpPr>
        <p:spPr>
          <a:xfrm rot="16200000">
            <a:off x="6789600" y="52419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00" name="CustomShape 13"/>
          <p:cNvSpPr/>
          <p:nvPr/>
        </p:nvSpPr>
        <p:spPr>
          <a:xfrm rot="16200000">
            <a:off x="7184880" y="53218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601" name="CustomShape 14"/>
          <p:cNvSpPr/>
          <p:nvPr/>
        </p:nvSpPr>
        <p:spPr>
          <a:xfrm rot="16200000">
            <a:off x="7586640" y="52387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02" name="CustomShape 15"/>
          <p:cNvSpPr/>
          <p:nvPr/>
        </p:nvSpPr>
        <p:spPr>
          <a:xfrm>
            <a:off x="4175280" y="551556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603" name="CustomShape 16"/>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Approvals</a:t>
            </a:r>
            <a:endParaRPr lang="en-US" sz="4000" b="0" strike="noStrike" spc="-1">
              <a:latin typeface="Arial"/>
            </a:endParaRPr>
          </a:p>
        </p:txBody>
      </p:sp>
      <p:sp>
        <p:nvSpPr>
          <p:cNvPr id="604" name="CustomShape 17"/>
          <p:cNvSpPr/>
          <p:nvPr/>
        </p:nvSpPr>
        <p:spPr>
          <a:xfrm>
            <a:off x="2765880" y="535284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Incoming: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a:t>
            </a:r>
            <a:endParaRPr lang="en-US" sz="1100" b="0" strike="noStrike" spc="-1">
              <a:latin typeface="Arial"/>
            </a:endParaRPr>
          </a:p>
        </p:txBody>
      </p:sp>
      <p:sp>
        <p:nvSpPr>
          <p:cNvPr id="605" name="CustomShape 18"/>
          <p:cNvSpPr/>
          <p:nvPr/>
        </p:nvSpPr>
        <p:spPr>
          <a:xfrm>
            <a:off x="3621600" y="558720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06" name="CustomShape 19"/>
          <p:cNvSpPr/>
          <p:nvPr/>
        </p:nvSpPr>
        <p:spPr>
          <a:xfrm>
            <a:off x="8716320" y="535284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Outgoing: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 + Mods</a:t>
            </a:r>
            <a:endParaRPr lang="en-US" sz="11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 name="CustomShape 1"/>
          <p:cNvSpPr/>
          <p:nvPr/>
        </p:nvSpPr>
        <p:spPr>
          <a:xfrm>
            <a:off x="4016520" y="1576440"/>
            <a:ext cx="8174880" cy="3048840"/>
          </a:xfrm>
          <a:prstGeom prst="rect">
            <a:avLst/>
          </a:prstGeom>
          <a:noFill/>
          <a:ln>
            <a:noFill/>
          </a:ln>
        </p:spPr>
        <p:style>
          <a:lnRef idx="0">
            <a:scrgbClr r="0" g="0" b="0"/>
          </a:lnRef>
          <a:fillRef idx="0">
            <a:scrgbClr r="0" g="0" b="0"/>
          </a:fillRef>
          <a:effectRef idx="0">
            <a:scrgbClr r="0" g="0" b="0"/>
          </a:effectRef>
          <a:fontRef idx="minor"/>
        </p:style>
        <p:txBody>
          <a:bodyPr lIns="252000" tIns="180000" rIns="180000" bIns="216000"/>
          <a:lstStyle/>
          <a:p>
            <a:pPr marL="182880" indent="-182160">
              <a:lnSpc>
                <a:spcPct val="100000"/>
              </a:lnSpc>
              <a:buClr>
                <a:srgbClr val="93A299"/>
              </a:buClr>
              <a:buSzPct val="85000"/>
              <a:buFont typeface="Arial"/>
              <a:buChar char="•"/>
            </a:pPr>
            <a:r>
              <a:rPr lang="en-US" sz="2000" b="0" strike="noStrike" spc="-1">
                <a:solidFill>
                  <a:srgbClr val="292934"/>
                </a:solidFill>
                <a:latin typeface="Roboto"/>
                <a:ea typeface="Roboto"/>
              </a:rPr>
              <a:t>Once a FOSS component has been approved for usage in a product, it should be added to the software inventory for that product </a:t>
            </a:r>
            <a:endParaRPr lang="en-US" sz="2000" b="0" strike="noStrike" spc="-1">
              <a:latin typeface="Arial"/>
            </a:endParaRPr>
          </a:p>
          <a:p>
            <a:pPr marL="182880" indent="-18216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The approval and its conditions should be registered in a tracking system </a:t>
            </a:r>
            <a:endParaRPr lang="en-US" sz="2000" b="0" strike="noStrike" spc="-1">
              <a:latin typeface="Arial"/>
            </a:endParaRPr>
          </a:p>
          <a:p>
            <a:pPr marL="182880" indent="-18216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The tracking system should make it clear that a new approval is needed for a new version of a FOSS component or if a new usage model is proposed </a:t>
            </a:r>
            <a:endParaRPr lang="en-US" sz="2000" b="0" strike="noStrike" spc="-1">
              <a:latin typeface="Arial"/>
            </a:endParaRPr>
          </a:p>
        </p:txBody>
      </p:sp>
      <p:sp>
        <p:nvSpPr>
          <p:cNvPr id="608" name="CustomShape 2"/>
          <p:cNvSpPr/>
          <p:nvPr/>
        </p:nvSpPr>
        <p:spPr>
          <a:xfrm>
            <a:off x="3594960" y="457524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609" name="CustomShape 3"/>
          <p:cNvSpPr/>
          <p:nvPr/>
        </p:nvSpPr>
        <p:spPr>
          <a:xfrm>
            <a:off x="8098560" y="547236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10" name="CustomShape 4"/>
          <p:cNvSpPr/>
          <p:nvPr/>
        </p:nvSpPr>
        <p:spPr>
          <a:xfrm rot="10800000">
            <a:off x="5880600" y="474300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11" name="CustomShape 5"/>
          <p:cNvSpPr/>
          <p:nvPr/>
        </p:nvSpPr>
        <p:spPr>
          <a:xfrm rot="16200000">
            <a:off x="5389560" y="523296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Registration</a:t>
            </a:r>
            <a:endParaRPr lang="en-US" sz="1000" b="0" strike="noStrike" spc="-1">
              <a:latin typeface="Arial"/>
            </a:endParaRPr>
          </a:p>
        </p:txBody>
      </p:sp>
      <p:sp>
        <p:nvSpPr>
          <p:cNvPr id="612" name="CustomShape 6"/>
          <p:cNvSpPr/>
          <p:nvPr/>
        </p:nvSpPr>
        <p:spPr>
          <a:xfrm rot="16200000">
            <a:off x="3549600" y="514080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900" b="1" strike="noStrike" spc="-1">
                <a:solidFill>
                  <a:srgbClr val="000000"/>
                </a:solidFill>
                <a:latin typeface="Roboto"/>
                <a:ea typeface="Roboto"/>
              </a:rPr>
              <a:t>identification</a:t>
            </a:r>
            <a:endParaRPr lang="en-US" sz="900" b="0" strike="noStrike" spc="-1">
              <a:latin typeface="Arial"/>
            </a:endParaRPr>
          </a:p>
        </p:txBody>
      </p:sp>
      <p:sp>
        <p:nvSpPr>
          <p:cNvPr id="613" name="CustomShape 7"/>
          <p:cNvSpPr/>
          <p:nvPr/>
        </p:nvSpPr>
        <p:spPr>
          <a:xfrm rot="16200000">
            <a:off x="3970440" y="521568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614" name="CustomShape 8"/>
          <p:cNvSpPr/>
          <p:nvPr/>
        </p:nvSpPr>
        <p:spPr>
          <a:xfrm rot="16200000">
            <a:off x="4369320" y="51289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615" name="CustomShape 9"/>
          <p:cNvSpPr/>
          <p:nvPr/>
        </p:nvSpPr>
        <p:spPr>
          <a:xfrm rot="16200000">
            <a:off x="4777560" y="522144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616" name="CustomShape 10"/>
          <p:cNvSpPr/>
          <p:nvPr/>
        </p:nvSpPr>
        <p:spPr>
          <a:xfrm rot="16200000">
            <a:off x="5179680" y="521892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617" name="CustomShape 11"/>
          <p:cNvSpPr/>
          <p:nvPr/>
        </p:nvSpPr>
        <p:spPr>
          <a:xfrm rot="16200000">
            <a:off x="6042600" y="521352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618" name="CustomShape 12"/>
          <p:cNvSpPr/>
          <p:nvPr/>
        </p:nvSpPr>
        <p:spPr>
          <a:xfrm rot="16200000">
            <a:off x="6437880" y="51289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19" name="CustomShape 13"/>
          <p:cNvSpPr/>
          <p:nvPr/>
        </p:nvSpPr>
        <p:spPr>
          <a:xfrm rot="16200000">
            <a:off x="6833160" y="52084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620" name="CustomShape 14"/>
          <p:cNvSpPr/>
          <p:nvPr/>
        </p:nvSpPr>
        <p:spPr>
          <a:xfrm rot="16200000">
            <a:off x="7233120" y="512568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21" name="CustomShape 15"/>
          <p:cNvSpPr/>
          <p:nvPr/>
        </p:nvSpPr>
        <p:spPr>
          <a:xfrm>
            <a:off x="3823560" y="540252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622" name="CustomShape 16"/>
          <p:cNvSpPr/>
          <p:nvPr/>
        </p:nvSpPr>
        <p:spPr>
          <a:xfrm>
            <a:off x="974880" y="4655160"/>
            <a:ext cx="10638720" cy="368640"/>
          </a:xfrm>
          <a:prstGeom prst="rect">
            <a:avLst/>
          </a:prstGeom>
          <a:noFill/>
          <a:ln>
            <a:noFill/>
          </a:ln>
        </p:spPr>
        <p:style>
          <a:lnRef idx="0">
            <a:scrgbClr r="0" g="0" b="0"/>
          </a:lnRef>
          <a:fillRef idx="0">
            <a:scrgbClr r="0" g="0" b="0"/>
          </a:fillRef>
          <a:effectRef idx="0">
            <a:scrgbClr r="0" g="0" b="0"/>
          </a:effectRef>
          <a:fontRef idx="minor"/>
        </p:style>
      </p:sp>
      <p:sp>
        <p:nvSpPr>
          <p:cNvPr id="623" name="CustomShape 17"/>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Registration / Approval Tracking</a:t>
            </a:r>
            <a:endParaRPr lang="en-US" sz="4000" b="0" strike="noStrike" spc="-1">
              <a:latin typeface="Arial"/>
            </a:endParaRPr>
          </a:p>
        </p:txBody>
      </p:sp>
      <p:sp>
        <p:nvSpPr>
          <p:cNvPr id="624" name="CustomShape 18"/>
          <p:cNvSpPr/>
          <p:nvPr/>
        </p:nvSpPr>
        <p:spPr>
          <a:xfrm>
            <a:off x="2414160" y="523728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Incoming: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a:t>
            </a:r>
            <a:endParaRPr lang="en-US" sz="1100" b="0" strike="noStrike" spc="-1">
              <a:latin typeface="Arial"/>
            </a:endParaRPr>
          </a:p>
        </p:txBody>
      </p:sp>
      <p:sp>
        <p:nvSpPr>
          <p:cNvPr id="625" name="CustomShape 19"/>
          <p:cNvSpPr/>
          <p:nvPr/>
        </p:nvSpPr>
        <p:spPr>
          <a:xfrm>
            <a:off x="3269520" y="547128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26" name="CustomShape 20"/>
          <p:cNvSpPr/>
          <p:nvPr/>
        </p:nvSpPr>
        <p:spPr>
          <a:xfrm>
            <a:off x="8334000" y="523980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Outgoing: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 + Mods</a:t>
            </a:r>
            <a:endParaRPr lang="en-US" sz="11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 name="CustomShape 1"/>
          <p:cNvSpPr/>
          <p:nvPr/>
        </p:nvSpPr>
        <p:spPr>
          <a:xfrm>
            <a:off x="2176560" y="3925800"/>
            <a:ext cx="10014840" cy="2504520"/>
          </a:xfrm>
          <a:prstGeom prst="rect">
            <a:avLst/>
          </a:prstGeom>
          <a:noFill/>
          <a:ln>
            <a:noFill/>
          </a:ln>
        </p:spPr>
        <p:style>
          <a:lnRef idx="0">
            <a:scrgbClr r="0" g="0" b="0"/>
          </a:lnRef>
          <a:fillRef idx="0">
            <a:scrgbClr r="0" g="0" b="0"/>
          </a:fillRef>
          <a:effectRef idx="0">
            <a:scrgbClr r="0" g="0" b="0"/>
          </a:effectRef>
          <a:fontRef idx="minor"/>
        </p:style>
        <p:txBody>
          <a:bodyPr lIns="252000" tIns="180000" rIns="180000" bIns="216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Prepare appropriate notices for any FOSS used in a product release:</a:t>
            </a:r>
            <a:endParaRPr lang="en-US" sz="24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Acknowledge the use of FOSS by providing full copyright and attribution notices </a:t>
            </a:r>
            <a:endParaRPr lang="en-US" sz="18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Inform the end user of the product on how to obtain a copy of the FOSS source code (when applicable, for example in the case of GPL and LGPL)</a:t>
            </a:r>
            <a:endParaRPr lang="en-US" sz="18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Reproduce the entire text of the license agreements for the FOSS code included in the product as needed </a:t>
            </a:r>
            <a:endParaRPr lang="en-US" sz="1800" b="0" strike="noStrike" spc="-1">
              <a:latin typeface="Arial"/>
            </a:endParaRPr>
          </a:p>
        </p:txBody>
      </p:sp>
      <p:sp>
        <p:nvSpPr>
          <p:cNvPr id="628" name="CustomShape 2"/>
          <p:cNvSpPr/>
          <p:nvPr/>
        </p:nvSpPr>
        <p:spPr>
          <a:xfrm>
            <a:off x="3097800" y="169308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629" name="CustomShape 3"/>
          <p:cNvSpPr/>
          <p:nvPr/>
        </p:nvSpPr>
        <p:spPr>
          <a:xfrm>
            <a:off x="7601400" y="259020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30" name="CustomShape 4"/>
          <p:cNvSpPr/>
          <p:nvPr/>
        </p:nvSpPr>
        <p:spPr>
          <a:xfrm rot="10800000">
            <a:off x="5788440" y="186084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31" name="CustomShape 5"/>
          <p:cNvSpPr/>
          <p:nvPr/>
        </p:nvSpPr>
        <p:spPr>
          <a:xfrm rot="16200000">
            <a:off x="5297040" y="235116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Notices</a:t>
            </a:r>
            <a:endParaRPr lang="en-US" sz="1000" b="0" strike="noStrike" spc="-1">
              <a:latin typeface="Arial"/>
            </a:endParaRPr>
          </a:p>
        </p:txBody>
      </p:sp>
      <p:sp>
        <p:nvSpPr>
          <p:cNvPr id="632" name="CustomShape 6"/>
          <p:cNvSpPr/>
          <p:nvPr/>
        </p:nvSpPr>
        <p:spPr>
          <a:xfrm rot="16200000">
            <a:off x="3052440" y="225864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633" name="CustomShape 7"/>
          <p:cNvSpPr/>
          <p:nvPr/>
        </p:nvSpPr>
        <p:spPr>
          <a:xfrm rot="16200000">
            <a:off x="3473280" y="233388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634" name="CustomShape 8"/>
          <p:cNvSpPr/>
          <p:nvPr/>
        </p:nvSpPr>
        <p:spPr>
          <a:xfrm rot="16200000">
            <a:off x="3872160" y="22467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635" name="CustomShape 9"/>
          <p:cNvSpPr/>
          <p:nvPr/>
        </p:nvSpPr>
        <p:spPr>
          <a:xfrm rot="16200000">
            <a:off x="4280400" y="23392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636" name="CustomShape 10"/>
          <p:cNvSpPr/>
          <p:nvPr/>
        </p:nvSpPr>
        <p:spPr>
          <a:xfrm rot="16200000">
            <a:off x="4690440" y="233676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637" name="CustomShape 11"/>
          <p:cNvSpPr/>
          <p:nvPr/>
        </p:nvSpPr>
        <p:spPr>
          <a:xfrm rot="16200000">
            <a:off x="5085000" y="23313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638" name="CustomShape 12"/>
          <p:cNvSpPr/>
          <p:nvPr/>
        </p:nvSpPr>
        <p:spPr>
          <a:xfrm rot="16200000">
            <a:off x="5940720" y="22467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39" name="CustomShape 13"/>
          <p:cNvSpPr/>
          <p:nvPr/>
        </p:nvSpPr>
        <p:spPr>
          <a:xfrm rot="16200000">
            <a:off x="6336000" y="23266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640" name="CustomShape 14"/>
          <p:cNvSpPr/>
          <p:nvPr/>
        </p:nvSpPr>
        <p:spPr>
          <a:xfrm rot="16200000">
            <a:off x="6737760" y="22435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41" name="CustomShape 15"/>
          <p:cNvSpPr/>
          <p:nvPr/>
        </p:nvSpPr>
        <p:spPr>
          <a:xfrm>
            <a:off x="3326400" y="252036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642" name="CustomShape 16"/>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Notices</a:t>
            </a:r>
            <a:endParaRPr lang="en-US" sz="4000" b="0" strike="noStrike" spc="-1">
              <a:latin typeface="Arial"/>
            </a:endParaRPr>
          </a:p>
        </p:txBody>
      </p:sp>
      <p:sp>
        <p:nvSpPr>
          <p:cNvPr id="643" name="CustomShape 17"/>
          <p:cNvSpPr/>
          <p:nvPr/>
        </p:nvSpPr>
        <p:spPr>
          <a:xfrm>
            <a:off x="1917000" y="235512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Incoming: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a:t>
            </a:r>
            <a:endParaRPr lang="en-US" sz="1100" b="0" strike="noStrike" spc="-1">
              <a:latin typeface="Arial"/>
            </a:endParaRPr>
          </a:p>
        </p:txBody>
      </p:sp>
      <p:sp>
        <p:nvSpPr>
          <p:cNvPr id="644" name="CustomShape 18"/>
          <p:cNvSpPr/>
          <p:nvPr/>
        </p:nvSpPr>
        <p:spPr>
          <a:xfrm>
            <a:off x="2772360" y="258948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45" name="CustomShape 19"/>
          <p:cNvSpPr/>
          <p:nvPr/>
        </p:nvSpPr>
        <p:spPr>
          <a:xfrm>
            <a:off x="7853040" y="235764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Outgoing: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 + Mods</a:t>
            </a:r>
            <a:endParaRPr lang="en-US" sz="11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 name="CustomShape 1"/>
          <p:cNvSpPr/>
          <p:nvPr/>
        </p:nvSpPr>
        <p:spPr>
          <a:xfrm>
            <a:off x="3778200" y="147420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647" name="CustomShape 2"/>
          <p:cNvSpPr/>
          <p:nvPr/>
        </p:nvSpPr>
        <p:spPr>
          <a:xfrm>
            <a:off x="8282160" y="237096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48" name="CustomShape 3"/>
          <p:cNvSpPr/>
          <p:nvPr/>
        </p:nvSpPr>
        <p:spPr>
          <a:xfrm rot="10800000">
            <a:off x="6865920" y="164160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49" name="CustomShape 4"/>
          <p:cNvSpPr/>
          <p:nvPr/>
        </p:nvSpPr>
        <p:spPr>
          <a:xfrm rot="16200000">
            <a:off x="6374520" y="213192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Verifications</a:t>
            </a:r>
            <a:endParaRPr lang="en-US" sz="1000" b="0" strike="noStrike" spc="-1">
              <a:latin typeface="Arial"/>
            </a:endParaRPr>
          </a:p>
        </p:txBody>
      </p:sp>
      <p:sp>
        <p:nvSpPr>
          <p:cNvPr id="650" name="CustomShape 5"/>
          <p:cNvSpPr/>
          <p:nvPr/>
        </p:nvSpPr>
        <p:spPr>
          <a:xfrm rot="16200000">
            <a:off x="3732840" y="203940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651" name="CustomShape 6"/>
          <p:cNvSpPr/>
          <p:nvPr/>
        </p:nvSpPr>
        <p:spPr>
          <a:xfrm rot="16200000">
            <a:off x="4153680" y="211464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652" name="CustomShape 7"/>
          <p:cNvSpPr/>
          <p:nvPr/>
        </p:nvSpPr>
        <p:spPr>
          <a:xfrm rot="16200000">
            <a:off x="4552920" y="20275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653" name="CustomShape 8"/>
          <p:cNvSpPr/>
          <p:nvPr/>
        </p:nvSpPr>
        <p:spPr>
          <a:xfrm rot="16200000">
            <a:off x="4960800" y="212004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654" name="CustomShape 9"/>
          <p:cNvSpPr/>
          <p:nvPr/>
        </p:nvSpPr>
        <p:spPr>
          <a:xfrm rot="16200000">
            <a:off x="5363280" y="211788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655" name="CustomShape 10"/>
          <p:cNvSpPr/>
          <p:nvPr/>
        </p:nvSpPr>
        <p:spPr>
          <a:xfrm rot="16200000">
            <a:off x="5765760" y="211212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656" name="CustomShape 11"/>
          <p:cNvSpPr/>
          <p:nvPr/>
        </p:nvSpPr>
        <p:spPr>
          <a:xfrm rot="16200000">
            <a:off x="6161040" y="211212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657" name="CustomShape 12"/>
          <p:cNvSpPr/>
          <p:nvPr/>
        </p:nvSpPr>
        <p:spPr>
          <a:xfrm rot="16200000">
            <a:off x="7016760" y="210744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658" name="CustomShape 13"/>
          <p:cNvSpPr/>
          <p:nvPr/>
        </p:nvSpPr>
        <p:spPr>
          <a:xfrm rot="16200000">
            <a:off x="7418160" y="202464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59" name="CustomShape 14"/>
          <p:cNvSpPr/>
          <p:nvPr/>
        </p:nvSpPr>
        <p:spPr>
          <a:xfrm>
            <a:off x="4006800" y="230112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660" name="CustomShape 15"/>
          <p:cNvSpPr/>
          <p:nvPr/>
        </p:nvSpPr>
        <p:spPr>
          <a:xfrm>
            <a:off x="6240960" y="3735360"/>
            <a:ext cx="5324760" cy="267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Outcome: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The distribution package contains only software that has been reviewed and approved</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"Distributed Compliance Artifacts" (as defined in the OpenChain specification), including appropriate notice files are included in the distribution package or other delivery method</a:t>
            </a:r>
            <a:endParaRPr lang="en-US" sz="1600" b="0" strike="noStrike" spc="-1">
              <a:latin typeface="Arial"/>
            </a:endParaRPr>
          </a:p>
          <a:p>
            <a:pPr marL="685800">
              <a:lnSpc>
                <a:spcPct val="100000"/>
              </a:lnSpc>
            </a:pPr>
            <a:endParaRPr lang="en-US" sz="1600" b="0" strike="noStrike" spc="-1">
              <a:latin typeface="Arial"/>
            </a:endParaRPr>
          </a:p>
          <a:p>
            <a:pPr marL="685800">
              <a:lnSpc>
                <a:spcPct val="100000"/>
              </a:lnSpc>
            </a:pPr>
            <a:endParaRPr lang="en-US" sz="1600" b="0" strike="noStrike" spc="-1">
              <a:latin typeface="Arial"/>
            </a:endParaRPr>
          </a:p>
        </p:txBody>
      </p:sp>
      <p:sp>
        <p:nvSpPr>
          <p:cNvPr id="661" name="CustomShape 16"/>
          <p:cNvSpPr/>
          <p:nvPr/>
        </p:nvSpPr>
        <p:spPr>
          <a:xfrm>
            <a:off x="530280" y="3781440"/>
            <a:ext cx="5455440" cy="27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Steps: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Verify FOSS packages destined for distribution have been identified and approved</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Verify the reviewed source code matches the binary equivalents shipping in the product</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Verify all appropriate notices have been included to inform end-users of their right to request source code for identified FOSS</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Verify compliance with other identified obligations </a:t>
            </a:r>
            <a:endParaRPr lang="en-US" sz="1600" b="0" strike="noStrike" spc="-1">
              <a:latin typeface="Arial"/>
            </a:endParaRPr>
          </a:p>
          <a:p>
            <a:pPr marL="614520" indent="-347040">
              <a:lnSpc>
                <a:spcPct val="100000"/>
              </a:lnSpc>
            </a:pPr>
            <a:endParaRPr lang="en-US" sz="1600" b="0" strike="noStrike" spc="-1">
              <a:latin typeface="Arial"/>
            </a:endParaRPr>
          </a:p>
        </p:txBody>
      </p:sp>
      <p:sp>
        <p:nvSpPr>
          <p:cNvPr id="662" name="CustomShape 17"/>
          <p:cNvSpPr/>
          <p:nvPr/>
        </p:nvSpPr>
        <p:spPr>
          <a:xfrm>
            <a:off x="246600" y="3216960"/>
            <a:ext cx="119448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Verify that distributed software has been reviewed and approved </a:t>
            </a:r>
            <a:endParaRPr lang="en-US" sz="2400" b="0" strike="noStrike" spc="-1">
              <a:latin typeface="Arial"/>
            </a:endParaRPr>
          </a:p>
        </p:txBody>
      </p:sp>
      <p:sp>
        <p:nvSpPr>
          <p:cNvPr id="663"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Pre-Distribution Verifications</a:t>
            </a:r>
            <a:endParaRPr lang="en-US" sz="4000" b="0" strike="noStrike" spc="-1">
              <a:latin typeface="Arial"/>
            </a:endParaRPr>
          </a:p>
        </p:txBody>
      </p:sp>
      <p:sp>
        <p:nvSpPr>
          <p:cNvPr id="664" name="CustomShape 19"/>
          <p:cNvSpPr/>
          <p:nvPr/>
        </p:nvSpPr>
        <p:spPr>
          <a:xfrm>
            <a:off x="2597400" y="206712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Incoming: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a:t>
            </a:r>
            <a:endParaRPr lang="en-US" sz="1100" b="0" strike="noStrike" spc="-1">
              <a:latin typeface="Arial"/>
            </a:endParaRPr>
          </a:p>
        </p:txBody>
      </p:sp>
      <p:sp>
        <p:nvSpPr>
          <p:cNvPr id="665" name="CustomShape 20"/>
          <p:cNvSpPr/>
          <p:nvPr/>
        </p:nvSpPr>
        <p:spPr>
          <a:xfrm>
            <a:off x="3453120" y="230112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66" name="CustomShape 21"/>
          <p:cNvSpPr/>
          <p:nvPr/>
        </p:nvSpPr>
        <p:spPr>
          <a:xfrm>
            <a:off x="8519040" y="212724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Outgoing: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 + Mods</a:t>
            </a:r>
            <a:endParaRPr lang="en-US" sz="11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 name="CustomShape 1"/>
          <p:cNvSpPr/>
          <p:nvPr/>
        </p:nvSpPr>
        <p:spPr>
          <a:xfrm>
            <a:off x="3157200" y="129168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668" name="CustomShape 2"/>
          <p:cNvSpPr/>
          <p:nvPr/>
        </p:nvSpPr>
        <p:spPr>
          <a:xfrm>
            <a:off x="7660440" y="218808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69" name="CustomShape 3"/>
          <p:cNvSpPr/>
          <p:nvPr/>
        </p:nvSpPr>
        <p:spPr>
          <a:xfrm rot="10800000">
            <a:off x="6641640" y="145944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70" name="CustomShape 4"/>
          <p:cNvSpPr/>
          <p:nvPr/>
        </p:nvSpPr>
        <p:spPr>
          <a:xfrm rot="16200000">
            <a:off x="6150600" y="194976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Distribution</a:t>
            </a:r>
            <a:endParaRPr lang="en-US" sz="1000" b="0" strike="noStrike" spc="-1">
              <a:latin typeface="Arial"/>
            </a:endParaRPr>
          </a:p>
        </p:txBody>
      </p:sp>
      <p:sp>
        <p:nvSpPr>
          <p:cNvPr id="671" name="CustomShape 5"/>
          <p:cNvSpPr/>
          <p:nvPr/>
        </p:nvSpPr>
        <p:spPr>
          <a:xfrm rot="16200000">
            <a:off x="3111840" y="185724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672" name="CustomShape 6"/>
          <p:cNvSpPr/>
          <p:nvPr/>
        </p:nvSpPr>
        <p:spPr>
          <a:xfrm rot="16200000">
            <a:off x="3532680" y="193248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673" name="CustomShape 7"/>
          <p:cNvSpPr/>
          <p:nvPr/>
        </p:nvSpPr>
        <p:spPr>
          <a:xfrm rot="16200000">
            <a:off x="3931920" y="18453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674" name="CustomShape 8"/>
          <p:cNvSpPr/>
          <p:nvPr/>
        </p:nvSpPr>
        <p:spPr>
          <a:xfrm rot="16200000">
            <a:off x="4339800" y="19378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675" name="CustomShape 9"/>
          <p:cNvSpPr/>
          <p:nvPr/>
        </p:nvSpPr>
        <p:spPr>
          <a:xfrm rot="16200000">
            <a:off x="5146920" y="194328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676" name="CustomShape 10"/>
          <p:cNvSpPr/>
          <p:nvPr/>
        </p:nvSpPr>
        <p:spPr>
          <a:xfrm rot="16200000">
            <a:off x="5541480" y="19378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677" name="CustomShape 11"/>
          <p:cNvSpPr/>
          <p:nvPr/>
        </p:nvSpPr>
        <p:spPr>
          <a:xfrm rot="16200000">
            <a:off x="5936760" y="185328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78" name="CustomShape 12"/>
          <p:cNvSpPr/>
          <p:nvPr/>
        </p:nvSpPr>
        <p:spPr>
          <a:xfrm rot="16200000">
            <a:off x="4752720" y="193320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679" name="CustomShape 13"/>
          <p:cNvSpPr/>
          <p:nvPr/>
        </p:nvSpPr>
        <p:spPr>
          <a:xfrm rot="16200000">
            <a:off x="6797160" y="18421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80" name="CustomShape 14"/>
          <p:cNvSpPr/>
          <p:nvPr/>
        </p:nvSpPr>
        <p:spPr>
          <a:xfrm>
            <a:off x="3385800" y="211896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681" name="CustomShape 15"/>
          <p:cNvSpPr/>
          <p:nvPr/>
        </p:nvSpPr>
        <p:spPr>
          <a:xfrm>
            <a:off x="5524200" y="3908520"/>
            <a:ext cx="604152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Outcome: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Obligations to provide accompanying source code are met</a:t>
            </a:r>
            <a:endParaRPr lang="en-US" sz="1600" b="0" strike="noStrike" spc="-1">
              <a:latin typeface="Arial"/>
            </a:endParaRPr>
          </a:p>
          <a:p>
            <a:pPr marL="685800">
              <a:lnSpc>
                <a:spcPct val="100000"/>
              </a:lnSpc>
            </a:pPr>
            <a:endParaRPr lang="en-US" sz="1600" b="0" strike="noStrike" spc="-1">
              <a:latin typeface="Arial"/>
            </a:endParaRPr>
          </a:p>
          <a:p>
            <a:pPr marL="685800">
              <a:lnSpc>
                <a:spcPct val="100000"/>
              </a:lnSpc>
            </a:pPr>
            <a:endParaRPr lang="en-US" sz="1600" b="0" strike="noStrike" spc="-1">
              <a:latin typeface="Arial"/>
            </a:endParaRPr>
          </a:p>
        </p:txBody>
      </p:sp>
      <p:sp>
        <p:nvSpPr>
          <p:cNvPr id="682" name="CustomShape 16"/>
          <p:cNvSpPr/>
          <p:nvPr/>
        </p:nvSpPr>
        <p:spPr>
          <a:xfrm>
            <a:off x="480960" y="3954600"/>
            <a:ext cx="4934520" cy="27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Steps: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Provide accompanying source code along with any associated build tools and documentation (e.g., by uploading to a distribution website or including in the distribution package) </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Accompanying source code is identified with labels as to which product and version to which it corresponds</a:t>
            </a:r>
            <a:endParaRPr lang="en-US" sz="1600" b="0" strike="noStrike" spc="-1">
              <a:latin typeface="Arial"/>
            </a:endParaRPr>
          </a:p>
          <a:p>
            <a:pPr marL="614520" indent="-347040">
              <a:lnSpc>
                <a:spcPct val="100000"/>
              </a:lnSpc>
            </a:pPr>
            <a:endParaRPr lang="en-US" sz="1600" b="0" strike="noStrike" spc="-1">
              <a:latin typeface="Arial"/>
            </a:endParaRPr>
          </a:p>
        </p:txBody>
      </p:sp>
      <p:sp>
        <p:nvSpPr>
          <p:cNvPr id="683" name="CustomShape 17"/>
          <p:cNvSpPr/>
          <p:nvPr/>
        </p:nvSpPr>
        <p:spPr>
          <a:xfrm>
            <a:off x="246600" y="3279960"/>
            <a:ext cx="119448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Provide accompanying source code as required </a:t>
            </a:r>
            <a:endParaRPr lang="en-US" sz="2400" b="0" strike="noStrike" spc="-1">
              <a:latin typeface="Arial"/>
            </a:endParaRPr>
          </a:p>
        </p:txBody>
      </p:sp>
      <p:sp>
        <p:nvSpPr>
          <p:cNvPr id="684"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Accompanying Source Code Distribution</a:t>
            </a:r>
            <a:endParaRPr lang="en-US" sz="4000" b="0" strike="noStrike" spc="-1">
              <a:latin typeface="Arial"/>
            </a:endParaRPr>
          </a:p>
        </p:txBody>
      </p:sp>
      <p:sp>
        <p:nvSpPr>
          <p:cNvPr id="685" name="CustomShape 19"/>
          <p:cNvSpPr/>
          <p:nvPr/>
        </p:nvSpPr>
        <p:spPr>
          <a:xfrm>
            <a:off x="1976400" y="195552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Incoming: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a:t>
            </a:r>
            <a:endParaRPr lang="en-US" sz="1100" b="0" strike="noStrike" spc="-1">
              <a:latin typeface="Arial"/>
            </a:endParaRPr>
          </a:p>
        </p:txBody>
      </p:sp>
      <p:sp>
        <p:nvSpPr>
          <p:cNvPr id="686" name="CustomShape 20"/>
          <p:cNvSpPr/>
          <p:nvPr/>
        </p:nvSpPr>
        <p:spPr>
          <a:xfrm>
            <a:off x="2832120" y="218952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87" name="CustomShape 21"/>
          <p:cNvSpPr/>
          <p:nvPr/>
        </p:nvSpPr>
        <p:spPr>
          <a:xfrm>
            <a:off x="7916040" y="195552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Outgoing: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 + Mods</a:t>
            </a:r>
            <a:endParaRPr lang="en-US" sz="11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 name="CustomShape 1"/>
          <p:cNvSpPr/>
          <p:nvPr/>
        </p:nvSpPr>
        <p:spPr>
          <a:xfrm>
            <a:off x="3065760" y="139356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689" name="CustomShape 2"/>
          <p:cNvSpPr/>
          <p:nvPr/>
        </p:nvSpPr>
        <p:spPr>
          <a:xfrm>
            <a:off x="7569000" y="228960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90" name="CustomShape 3"/>
          <p:cNvSpPr/>
          <p:nvPr/>
        </p:nvSpPr>
        <p:spPr>
          <a:xfrm rot="10800000">
            <a:off x="6961320" y="157068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91" name="CustomShape 4"/>
          <p:cNvSpPr/>
          <p:nvPr/>
        </p:nvSpPr>
        <p:spPr>
          <a:xfrm rot="16200000">
            <a:off x="6470280" y="206100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Verifications</a:t>
            </a:r>
            <a:endParaRPr lang="en-US" sz="1000" b="0" strike="noStrike" spc="-1">
              <a:latin typeface="Arial"/>
            </a:endParaRPr>
          </a:p>
        </p:txBody>
      </p:sp>
      <p:sp>
        <p:nvSpPr>
          <p:cNvPr id="692" name="CustomShape 5"/>
          <p:cNvSpPr/>
          <p:nvPr/>
        </p:nvSpPr>
        <p:spPr>
          <a:xfrm rot="16200000">
            <a:off x="3020400" y="195912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693" name="CustomShape 6"/>
          <p:cNvSpPr/>
          <p:nvPr/>
        </p:nvSpPr>
        <p:spPr>
          <a:xfrm rot="16200000">
            <a:off x="3441240" y="203400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694" name="CustomShape 7"/>
          <p:cNvSpPr/>
          <p:nvPr/>
        </p:nvSpPr>
        <p:spPr>
          <a:xfrm rot="16200000">
            <a:off x="3840480" y="194688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695" name="CustomShape 8"/>
          <p:cNvSpPr/>
          <p:nvPr/>
        </p:nvSpPr>
        <p:spPr>
          <a:xfrm rot="16200000">
            <a:off x="4248360" y="20397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696" name="CustomShape 9"/>
          <p:cNvSpPr/>
          <p:nvPr/>
        </p:nvSpPr>
        <p:spPr>
          <a:xfrm rot="16200000">
            <a:off x="4650840" y="203724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697" name="CustomShape 10"/>
          <p:cNvSpPr/>
          <p:nvPr/>
        </p:nvSpPr>
        <p:spPr>
          <a:xfrm rot="16200000">
            <a:off x="5450040" y="20397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698" name="CustomShape 11"/>
          <p:cNvSpPr/>
          <p:nvPr/>
        </p:nvSpPr>
        <p:spPr>
          <a:xfrm rot="16200000">
            <a:off x="5845320" y="19551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99" name="CustomShape 12"/>
          <p:cNvSpPr/>
          <p:nvPr/>
        </p:nvSpPr>
        <p:spPr>
          <a:xfrm rot="16200000">
            <a:off x="6240600" y="203472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700" name="CustomShape 13"/>
          <p:cNvSpPr/>
          <p:nvPr/>
        </p:nvSpPr>
        <p:spPr>
          <a:xfrm rot="16200000">
            <a:off x="5046840" y="203652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701" name="CustomShape 14"/>
          <p:cNvSpPr/>
          <p:nvPr/>
        </p:nvSpPr>
        <p:spPr>
          <a:xfrm>
            <a:off x="3294360" y="222048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702" name="CustomShape 15"/>
          <p:cNvSpPr/>
          <p:nvPr/>
        </p:nvSpPr>
        <p:spPr>
          <a:xfrm>
            <a:off x="5426640" y="3944880"/>
            <a:ext cx="613944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Outcome: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Verified Distributed Compliance Artifacts are appropriately provided</a:t>
            </a:r>
            <a:endParaRPr lang="en-US" sz="1600" b="0" strike="noStrike" spc="-1">
              <a:latin typeface="Arial"/>
            </a:endParaRPr>
          </a:p>
          <a:p>
            <a:pPr marL="685800">
              <a:lnSpc>
                <a:spcPct val="100000"/>
              </a:lnSpc>
            </a:pPr>
            <a:endParaRPr lang="en-US" sz="1600" b="0" strike="noStrike" spc="-1">
              <a:latin typeface="Arial"/>
            </a:endParaRPr>
          </a:p>
          <a:p>
            <a:pPr marL="685800">
              <a:lnSpc>
                <a:spcPct val="100000"/>
              </a:lnSpc>
            </a:pPr>
            <a:endParaRPr lang="en-US" sz="1600" b="0" strike="noStrike" spc="-1">
              <a:latin typeface="Arial"/>
            </a:endParaRPr>
          </a:p>
        </p:txBody>
      </p:sp>
      <p:sp>
        <p:nvSpPr>
          <p:cNvPr id="703" name="CustomShape 16"/>
          <p:cNvSpPr/>
          <p:nvPr/>
        </p:nvSpPr>
        <p:spPr>
          <a:xfrm>
            <a:off x="465120" y="3990960"/>
            <a:ext cx="4869000" cy="27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Steps: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Verify accompanying source code (if any) has been uploaded or distributed correctly </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Verify uploaded or distributed source code corresponds to the same version that was approved </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Verify notices have been properly published and made available</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Verify other identified obligations are met</a:t>
            </a:r>
            <a:endParaRPr lang="en-US" sz="1600" b="0" strike="noStrike" spc="-1">
              <a:latin typeface="Arial"/>
            </a:endParaRPr>
          </a:p>
          <a:p>
            <a:pPr marL="614520" indent="-347040">
              <a:lnSpc>
                <a:spcPct val="100000"/>
              </a:lnSpc>
            </a:pPr>
            <a:endParaRPr lang="en-US" sz="1600" b="0" strike="noStrike" spc="-1">
              <a:latin typeface="Arial"/>
            </a:endParaRPr>
          </a:p>
          <a:p>
            <a:pPr marL="614520" indent="-347040">
              <a:lnSpc>
                <a:spcPct val="100000"/>
              </a:lnSpc>
            </a:pPr>
            <a:endParaRPr lang="en-US" sz="1600" b="0" strike="noStrike" spc="-1">
              <a:latin typeface="Arial"/>
            </a:endParaRPr>
          </a:p>
          <a:p>
            <a:pPr marL="614520" indent="-347040">
              <a:lnSpc>
                <a:spcPct val="100000"/>
              </a:lnSpc>
            </a:pPr>
            <a:endParaRPr lang="en-US" sz="1600" b="0" strike="noStrike" spc="-1">
              <a:latin typeface="Arial"/>
            </a:endParaRPr>
          </a:p>
        </p:txBody>
      </p:sp>
      <p:sp>
        <p:nvSpPr>
          <p:cNvPr id="704" name="CustomShape 17"/>
          <p:cNvSpPr/>
          <p:nvPr/>
        </p:nvSpPr>
        <p:spPr>
          <a:xfrm>
            <a:off x="246600" y="3316680"/>
            <a:ext cx="119448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Validate compliance with license obligations</a:t>
            </a:r>
            <a:endParaRPr lang="en-US" sz="2400" b="0" strike="noStrike" spc="-1">
              <a:latin typeface="Arial"/>
            </a:endParaRPr>
          </a:p>
        </p:txBody>
      </p:sp>
      <p:sp>
        <p:nvSpPr>
          <p:cNvPr id="705"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Final Verifications</a:t>
            </a:r>
            <a:endParaRPr lang="en-US" sz="4000" b="0" strike="noStrike" spc="-1">
              <a:latin typeface="Arial"/>
            </a:endParaRPr>
          </a:p>
        </p:txBody>
      </p:sp>
      <p:sp>
        <p:nvSpPr>
          <p:cNvPr id="706" name="CustomShape 19"/>
          <p:cNvSpPr/>
          <p:nvPr/>
        </p:nvSpPr>
        <p:spPr>
          <a:xfrm>
            <a:off x="1884960" y="197388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Incoming: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a:t>
            </a:r>
            <a:endParaRPr lang="en-US" sz="1100" b="0" strike="noStrike" spc="-1">
              <a:latin typeface="Arial"/>
            </a:endParaRPr>
          </a:p>
        </p:txBody>
      </p:sp>
      <p:sp>
        <p:nvSpPr>
          <p:cNvPr id="707" name="CustomShape 20"/>
          <p:cNvSpPr/>
          <p:nvPr/>
        </p:nvSpPr>
        <p:spPr>
          <a:xfrm>
            <a:off x="2740680" y="220788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708" name="CustomShape 21"/>
          <p:cNvSpPr/>
          <p:nvPr/>
        </p:nvSpPr>
        <p:spPr>
          <a:xfrm>
            <a:off x="7836840" y="205704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Outgoing: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 + Mods</a:t>
            </a:r>
            <a:endParaRPr lang="en-US" sz="11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710"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What is involved in compliance due diligence (for our example process, describe the steps at a high level)?</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Identification</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Audit source code</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Resolving issues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Performing reviews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Approvals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Registration/approval tracking</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Notices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Pre-distribution verifications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Accompanying source code distribution</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Verification</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does an architecture review look for?</a:t>
            </a:r>
            <a:endParaRPr lang="en-US" sz="24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7</a:t>
            </a:r>
            <a:endParaRPr lang="en-US" sz="3200" b="0" strike="noStrike" spc="-1">
              <a:latin typeface="Arial"/>
            </a:endParaRPr>
          </a:p>
        </p:txBody>
      </p:sp>
      <p:sp>
        <p:nvSpPr>
          <p:cNvPr id="712"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Medium"/>
                <a:ea typeface="Roboto Medium"/>
              </a:rPr>
              <a:t>Avoiding Compliance Pitfalls</a:t>
            </a:r>
            <a:endParaRPr lang="en-US" sz="48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Compliance Pitfalls</a:t>
            </a:r>
            <a:endParaRPr lang="en-US" sz="4000" b="0" strike="noStrike" spc="-1">
              <a:latin typeface="Arial"/>
            </a:endParaRPr>
          </a:p>
        </p:txBody>
      </p:sp>
      <p:sp>
        <p:nvSpPr>
          <p:cNvPr id="714"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This chapter will describe some potential pitfalls to avoid in the compliance process:</a:t>
            </a:r>
            <a:endParaRPr lang="en-US" sz="2400" b="0" strike="noStrike" spc="-1">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a:solidFill>
                  <a:srgbClr val="292934"/>
                </a:solidFill>
                <a:latin typeface="Roboto"/>
                <a:ea typeface="Roboto"/>
              </a:rPr>
              <a:t>Intellectual Property (IP) pitfalls</a:t>
            </a:r>
            <a:endParaRPr lang="en-US" sz="2400" b="0" strike="noStrike" spc="-1">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a:solidFill>
                  <a:srgbClr val="292934"/>
                </a:solidFill>
                <a:latin typeface="Roboto"/>
                <a:ea typeface="Roboto"/>
              </a:rPr>
              <a:t>License Compliance pitfalls</a:t>
            </a:r>
            <a:endParaRPr lang="en-US" sz="2400" b="0" strike="noStrike" spc="-1">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a:solidFill>
                  <a:srgbClr val="292934"/>
                </a:solidFill>
                <a:latin typeface="Roboto"/>
                <a:ea typeface="Roboto"/>
              </a:rPr>
              <a:t>Compliance Process pitfalls</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Copyright Concepts in Software</a:t>
            </a:r>
            <a:endParaRPr lang="en-US" sz="4000" b="0" strike="noStrike" spc="-1">
              <a:latin typeface="Arial"/>
            </a:endParaRPr>
          </a:p>
        </p:txBody>
      </p:sp>
      <p:sp>
        <p:nvSpPr>
          <p:cNvPr id="231" name="CustomShape 2"/>
          <p:cNvSpPr/>
          <p:nvPr/>
        </p:nvSpPr>
        <p:spPr>
          <a:xfrm>
            <a:off x="712800" y="1470960"/>
            <a:ext cx="10640160" cy="499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Basic rule: copyright protects creative works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Copyright generally applies to literary works, such as books, movies, pictures, music, maps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Software is protected by copyright</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Not the functionality (that’s protected by patents) but the expression (creativity in implementation details)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Includes Binary Code and Source Code </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The copyright owner only has control over the work that he or she created, not someone else’s independent creation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Infringement may occur if copying without the permission of the author</a:t>
            </a:r>
            <a:endParaRPr lang="en-US" sz="24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Intellectual Property Pitfalls</a:t>
            </a:r>
            <a:endParaRPr lang="en-US" sz="4000" b="0" strike="noStrike" spc="-1">
              <a:latin typeface="Arial"/>
            </a:endParaRPr>
          </a:p>
        </p:txBody>
      </p:sp>
      <p:graphicFrame>
        <p:nvGraphicFramePr>
          <p:cNvPr id="716" name="Table 2"/>
          <p:cNvGraphicFramePr/>
          <p:nvPr/>
        </p:nvGraphicFramePr>
        <p:xfrm>
          <a:off x="667440" y="1590480"/>
          <a:ext cx="10719720" cy="4651200"/>
        </p:xfrm>
        <a:graphic>
          <a:graphicData uri="http://schemas.openxmlformats.org/drawingml/2006/table">
            <a:tbl>
              <a:tblPr/>
              <a:tblGrid>
                <a:gridCol w="3659760"/>
                <a:gridCol w="3529080"/>
                <a:gridCol w="3530880"/>
              </a:tblGrid>
              <a:tr h="457200">
                <a:tc>
                  <a:txBody>
                    <a:bodyPr/>
                    <a:lstStyle/>
                    <a:p>
                      <a:pPr marL="343080" indent="-342360" algn="ctr">
                        <a:lnSpc>
                          <a:spcPct val="100000"/>
                        </a:lnSpc>
                      </a:pPr>
                      <a:r>
                        <a:rPr lang="en-US" sz="1600" b="1" strike="noStrike" spc="-1">
                          <a:solidFill>
                            <a:srgbClr val="292934"/>
                          </a:solidFill>
                          <a:latin typeface="Roboto"/>
                          <a:ea typeface="Roboto"/>
                        </a:rPr>
                        <a:t>Type &amp; Description</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en-US" sz="1600" b="1" strike="noStrike" spc="-1">
                          <a:solidFill>
                            <a:srgbClr val="292934"/>
                          </a:solidFill>
                          <a:latin typeface="Roboto"/>
                          <a:ea typeface="Roboto"/>
                        </a:rPr>
                        <a:t> Discovery</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en-US" sz="1600" b="1" strike="noStrike" spc="-1">
                          <a:solidFill>
                            <a:srgbClr val="292934"/>
                          </a:solidFill>
                          <a:latin typeface="Roboto"/>
                          <a:ea typeface="Roboto"/>
                        </a:rPr>
                        <a:t>Avoidance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4194000">
                <a:tc>
                  <a:txBody>
                    <a:bodyPr/>
                    <a:lstStyle/>
                    <a:p>
                      <a:pPr>
                        <a:lnSpc>
                          <a:spcPct val="100000"/>
                        </a:lnSpc>
                      </a:pPr>
                      <a:r>
                        <a:rPr lang="en-US" sz="1800" b="1" strike="noStrike" spc="-1">
                          <a:solidFill>
                            <a:srgbClr val="0070C0"/>
                          </a:solidFill>
                          <a:latin typeface="Roboto"/>
                          <a:ea typeface="Roboto"/>
                        </a:rPr>
                        <a:t>Unplanned inclusion of copyleft FOSS into proprietary or 3rd party code:</a:t>
                      </a:r>
                      <a:r>
                        <a:rPr lang="en-US" sz="1800" b="0" strike="noStrike" spc="-1">
                          <a:solidFill>
                            <a:srgbClr val="0070C0"/>
                          </a:solidFill>
                          <a:latin typeface="Roboto"/>
                          <a:ea typeface="Roboto"/>
                        </a:rPr>
                        <a:t> </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600" b="0" strike="noStrike" spc="-1">
                          <a:solidFill>
                            <a:srgbClr val="292934"/>
                          </a:solidFill>
                          <a:latin typeface="Roboto"/>
                          <a:ea typeface="Roboto"/>
                        </a:rPr>
                        <a:t>This type of failure occurs during the development process when engineers add FOSS code into source code that is intended to be proprietary in conflict with the FOSS policy.</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en-US" sz="1600" b="0" strike="noStrike" spc="-1">
                          <a:solidFill>
                            <a:srgbClr val="292934"/>
                          </a:solidFill>
                          <a:latin typeface="Roboto"/>
                          <a:ea typeface="Roboto"/>
                        </a:rPr>
                        <a:t>This type of failure can be</a:t>
                      </a:r>
                      <a:endParaRPr lang="en-US" sz="1600" b="0" strike="noStrike" spc="-1">
                        <a:latin typeface="Arial"/>
                      </a:endParaRPr>
                    </a:p>
                    <a:p>
                      <a:pPr>
                        <a:lnSpc>
                          <a:spcPct val="100000"/>
                        </a:lnSpc>
                      </a:pPr>
                      <a:r>
                        <a:rPr lang="en-US" sz="1600" b="0" strike="noStrike" spc="-1">
                          <a:solidFill>
                            <a:srgbClr val="292934"/>
                          </a:solidFill>
                          <a:latin typeface="Roboto"/>
                          <a:ea typeface="Roboto"/>
                        </a:rPr>
                        <a:t>discovered by scanning or auditing the source code for possible</a:t>
                      </a:r>
                      <a:endParaRPr lang="en-US" sz="1600" b="0" strike="noStrike" spc="-1">
                        <a:latin typeface="Arial"/>
                      </a:endParaRPr>
                    </a:p>
                    <a:p>
                      <a:pPr>
                        <a:lnSpc>
                          <a:spcPct val="100000"/>
                        </a:lnSpc>
                      </a:pPr>
                      <a:r>
                        <a:rPr lang="en-US" sz="1600" b="0" strike="noStrike" spc="-1">
                          <a:solidFill>
                            <a:srgbClr val="292934"/>
                          </a:solidFill>
                          <a:latin typeface="Roboto"/>
                          <a:ea typeface="Roboto"/>
                        </a:rPr>
                        <a:t>matches with:</a:t>
                      </a:r>
                      <a:endParaRPr lang="en-US" sz="1600" b="0" strike="noStrike" spc="-1">
                        <a:latin typeface="Arial"/>
                      </a:endParaRPr>
                    </a:p>
                    <a:p>
                      <a:pPr marL="285840" indent="-285120">
                        <a:lnSpc>
                          <a:spcPct val="100000"/>
                        </a:lnSpc>
                        <a:buClr>
                          <a:srgbClr val="292934"/>
                        </a:buClr>
                        <a:buFont typeface="Arial"/>
                        <a:buChar char="•"/>
                      </a:pPr>
                      <a:r>
                        <a:rPr lang="en-US" sz="1600" b="0" strike="noStrike" spc="-1">
                          <a:solidFill>
                            <a:srgbClr val="292934"/>
                          </a:solidFill>
                          <a:latin typeface="Roboto"/>
                          <a:ea typeface="Roboto"/>
                        </a:rPr>
                        <a:t>FOSS source code </a:t>
                      </a:r>
                      <a:endParaRPr lang="en-US" sz="1600" b="0" strike="noStrike" spc="-1">
                        <a:latin typeface="Arial"/>
                      </a:endParaRPr>
                    </a:p>
                    <a:p>
                      <a:pPr marL="285840" indent="-285120">
                        <a:lnSpc>
                          <a:spcPct val="100000"/>
                        </a:lnSpc>
                        <a:buClr>
                          <a:srgbClr val="292934"/>
                        </a:buClr>
                        <a:buFont typeface="Arial"/>
                        <a:buChar char="•"/>
                      </a:pPr>
                      <a:r>
                        <a:rPr lang="en-US" sz="1600" b="0" strike="noStrike" spc="-1">
                          <a:solidFill>
                            <a:srgbClr val="292934"/>
                          </a:solidFill>
                          <a:latin typeface="Roboto"/>
                          <a:ea typeface="Roboto"/>
                        </a:rPr>
                        <a:t>Copyright notices</a:t>
                      </a:r>
                      <a:endParaRPr lang="en-US" sz="1600" b="0" strike="noStrike" spc="-1">
                        <a:latin typeface="Arial"/>
                      </a:endParaRPr>
                    </a:p>
                    <a:p>
                      <a:pPr>
                        <a:lnSpc>
                          <a:spcPct val="100000"/>
                        </a:lnSpc>
                      </a:pPr>
                      <a:r>
                        <a:rPr lang="en-US" sz="1600" b="0" strike="noStrike" spc="-1">
                          <a:solidFill>
                            <a:srgbClr val="292934"/>
                          </a:solidFill>
                          <a:latin typeface="Roboto"/>
                          <a:ea typeface="Roboto"/>
                        </a:rPr>
                        <a:t>Automated source code scanning tools may be used for this purpose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a:solidFill>
                            <a:srgbClr val="292934"/>
                          </a:solidFill>
                          <a:latin typeface="Roboto"/>
                          <a:ea typeface="Roboto"/>
                        </a:rPr>
                        <a:t>This type of failure can be </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avoided by: </a:t>
                      </a:r>
                      <a:endParaRPr lang="en-US" sz="1600" b="0" strike="noStrike" spc="-1">
                        <a:latin typeface="Arial"/>
                      </a:endParaRPr>
                    </a:p>
                    <a:p>
                      <a:pPr marL="343080" indent="-342360">
                        <a:lnSpc>
                          <a:spcPct val="100000"/>
                        </a:lnSpc>
                        <a:buClr>
                          <a:srgbClr val="292934"/>
                        </a:buClr>
                        <a:buFont typeface="Arial"/>
                        <a:buChar char="•"/>
                      </a:pPr>
                      <a:r>
                        <a:rPr lang="en-US" sz="1600" b="0" strike="noStrike" spc="-1">
                          <a:solidFill>
                            <a:srgbClr val="292934"/>
                          </a:solidFill>
                          <a:latin typeface="Roboto"/>
                          <a:ea typeface="Roboto"/>
                        </a:rPr>
                        <a:t>Offering training to engineering staff about compliance issues, the different types of FOSS licenses and the implications of including FOSS in proprietary source code </a:t>
                      </a:r>
                      <a:endParaRPr lang="en-US" sz="1600" b="0" strike="noStrike" spc="-1">
                        <a:latin typeface="Arial"/>
                      </a:endParaRPr>
                    </a:p>
                    <a:p>
                      <a:pPr marL="343080" indent="-342360">
                        <a:lnSpc>
                          <a:spcPct val="100000"/>
                        </a:lnSpc>
                        <a:buClr>
                          <a:srgbClr val="292934"/>
                        </a:buClr>
                        <a:buFont typeface="Arial"/>
                        <a:buChar char="•"/>
                      </a:pPr>
                      <a:r>
                        <a:rPr lang="en-US" sz="1600" b="0" strike="noStrike" spc="-1">
                          <a:solidFill>
                            <a:srgbClr val="292934"/>
                          </a:solidFill>
                          <a:latin typeface="Roboto"/>
                          <a:ea typeface="Roboto"/>
                        </a:rPr>
                        <a:t>Conducting regular source code scans or audits for all the source code in the build environment. </a:t>
                      </a:r>
                      <a:endParaRPr lang="en-US" sz="1600" b="0" strike="noStrike" spc="-1">
                        <a:latin typeface="Arial"/>
                      </a:endParaRPr>
                    </a:p>
                    <a:p>
                      <a:pPr marL="343080" indent="-342360">
                        <a:lnSpc>
                          <a:spcPct val="100000"/>
                        </a:lnSpc>
                      </a:pPr>
                      <a:endParaRPr lang="en-US" sz="1600" b="0" strike="noStrike" spc="-1">
                        <a:latin typeface="Arial"/>
                      </a:endParaRPr>
                    </a:p>
                    <a:p>
                      <a:pPr marL="343080" indent="-342360">
                        <a:lnSpc>
                          <a:spcPct val="100000"/>
                        </a:lnSpc>
                      </a:pP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bl>
          </a:graphicData>
        </a:graphic>
      </p:graphicFrame>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Intellectual Property Pitfalls</a:t>
            </a:r>
            <a:endParaRPr lang="en-US" sz="4000" b="0" strike="noStrike" spc="-1">
              <a:latin typeface="Arial"/>
            </a:endParaRPr>
          </a:p>
        </p:txBody>
      </p:sp>
      <p:graphicFrame>
        <p:nvGraphicFramePr>
          <p:cNvPr id="718" name="Table 2"/>
          <p:cNvGraphicFramePr/>
          <p:nvPr/>
        </p:nvGraphicFramePr>
        <p:xfrm>
          <a:off x="753480" y="1479600"/>
          <a:ext cx="10667160" cy="5181120"/>
        </p:xfrm>
        <a:graphic>
          <a:graphicData uri="http://schemas.openxmlformats.org/drawingml/2006/table">
            <a:tbl>
              <a:tblPr/>
              <a:tblGrid>
                <a:gridCol w="3642120"/>
                <a:gridCol w="3512520"/>
                <a:gridCol w="3512520"/>
              </a:tblGrid>
              <a:tr h="379080">
                <a:tc>
                  <a:txBody>
                    <a:bodyPr/>
                    <a:lstStyle/>
                    <a:p>
                      <a:pPr marL="343080" indent="-342360" algn="ctr">
                        <a:lnSpc>
                          <a:spcPct val="100000"/>
                        </a:lnSpc>
                      </a:pPr>
                      <a:r>
                        <a:rPr lang="en-US" sz="1600" b="1" strike="noStrike" spc="-1">
                          <a:solidFill>
                            <a:srgbClr val="292934"/>
                          </a:solidFill>
                          <a:latin typeface="Roboto"/>
                          <a:ea typeface="Roboto"/>
                        </a:rPr>
                        <a:t>Type &amp; Description</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en-US" sz="1600" b="1" strike="noStrike" spc="-1">
                          <a:solidFill>
                            <a:srgbClr val="292934"/>
                          </a:solidFill>
                          <a:latin typeface="Roboto"/>
                          <a:ea typeface="Roboto"/>
                        </a:rPr>
                        <a:t> Discovery</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gn="ctr">
                        <a:lnSpc>
                          <a:spcPct val="100000"/>
                        </a:lnSpc>
                      </a:pPr>
                      <a:r>
                        <a:rPr lang="en-US" sz="1600" b="1" strike="noStrike" spc="-1">
                          <a:solidFill>
                            <a:srgbClr val="292934"/>
                          </a:solidFill>
                          <a:latin typeface="Roboto"/>
                          <a:ea typeface="Roboto"/>
                        </a:rPr>
                        <a:t>Avoidance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3079800">
                <a:tc>
                  <a:txBody>
                    <a:bodyPr/>
                    <a:lstStyle/>
                    <a:p>
                      <a:pPr>
                        <a:lnSpc>
                          <a:spcPct val="100000"/>
                        </a:lnSpc>
                      </a:pPr>
                      <a:r>
                        <a:rPr lang="en-US" sz="1800" b="1" strike="noStrike" spc="-1">
                          <a:solidFill>
                            <a:srgbClr val="0070C0"/>
                          </a:solidFill>
                          <a:latin typeface="Roboto"/>
                          <a:ea typeface="Roboto"/>
                        </a:rPr>
                        <a:t>Unplanned linking of copyleft FOSS and proprietary source code: </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600" b="0" strike="noStrike" spc="-1">
                          <a:solidFill>
                            <a:srgbClr val="292934"/>
                          </a:solidFill>
                          <a:latin typeface="Roboto"/>
                          <a:ea typeface="Roboto"/>
                        </a:rPr>
                        <a:t>This type of failure occurs as </a:t>
                      </a:r>
                      <a:endParaRPr lang="en-US" sz="1600" b="0" strike="noStrike" spc="-1">
                        <a:latin typeface="Arial"/>
                      </a:endParaRPr>
                    </a:p>
                    <a:p>
                      <a:pPr>
                        <a:lnSpc>
                          <a:spcPct val="100000"/>
                        </a:lnSpc>
                      </a:pPr>
                      <a:r>
                        <a:rPr lang="en-US" sz="1600" b="0" strike="noStrike" spc="-1">
                          <a:solidFill>
                            <a:srgbClr val="292934"/>
                          </a:solidFill>
                          <a:latin typeface="Roboto"/>
                          <a:ea typeface="Roboto"/>
                        </a:rPr>
                        <a:t>a result of linking software with conflicting or incompatible licenses. The legal effect of linking is subject to debate in the FOSS community.</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en-US" sz="1600" b="0" strike="noStrike" spc="-1">
                          <a:solidFill>
                            <a:srgbClr val="292934"/>
                          </a:solidFill>
                          <a:latin typeface="Roboto"/>
                          <a:ea typeface="Roboto"/>
                        </a:rPr>
                        <a:t>This type of failure can be </a:t>
                      </a:r>
                      <a:endParaRPr lang="en-US" sz="1600" b="0" strike="noStrike" spc="-1">
                        <a:latin typeface="Arial"/>
                      </a:endParaRPr>
                    </a:p>
                    <a:p>
                      <a:pPr>
                        <a:lnSpc>
                          <a:spcPct val="100000"/>
                        </a:lnSpc>
                      </a:pPr>
                      <a:r>
                        <a:rPr lang="en-US" sz="1600" b="0" strike="noStrike" spc="-1">
                          <a:solidFill>
                            <a:srgbClr val="292934"/>
                          </a:solidFill>
                          <a:latin typeface="Roboto"/>
                          <a:ea typeface="Roboto"/>
                        </a:rPr>
                        <a:t>discovered using a</a:t>
                      </a:r>
                      <a:endParaRPr lang="en-US" sz="1600" b="0" strike="noStrike" spc="-1">
                        <a:latin typeface="Arial"/>
                      </a:endParaRPr>
                    </a:p>
                    <a:p>
                      <a:pPr>
                        <a:lnSpc>
                          <a:spcPct val="100000"/>
                        </a:lnSpc>
                      </a:pPr>
                      <a:r>
                        <a:rPr lang="en-US" sz="1600" b="0" strike="noStrike" spc="-1">
                          <a:solidFill>
                            <a:srgbClr val="292934"/>
                          </a:solidFill>
                          <a:latin typeface="Roboto"/>
                          <a:ea typeface="Roboto"/>
                        </a:rPr>
                        <a:t>dependency tracking tool </a:t>
                      </a:r>
                      <a:endParaRPr lang="en-US" sz="1600" b="0" strike="noStrike" spc="-1">
                        <a:latin typeface="Arial"/>
                      </a:endParaRPr>
                    </a:p>
                    <a:p>
                      <a:pPr>
                        <a:lnSpc>
                          <a:spcPct val="100000"/>
                        </a:lnSpc>
                      </a:pPr>
                      <a:r>
                        <a:rPr lang="en-US" sz="1600" b="0" strike="noStrike" spc="-1">
                          <a:solidFill>
                            <a:srgbClr val="292934"/>
                          </a:solidFill>
                          <a:latin typeface="Roboto"/>
                          <a:ea typeface="Roboto"/>
                        </a:rPr>
                        <a:t>that shows any linking between</a:t>
                      </a:r>
                      <a:endParaRPr lang="en-US" sz="1600" b="0" strike="noStrike" spc="-1">
                        <a:latin typeface="Arial"/>
                      </a:endParaRPr>
                    </a:p>
                    <a:p>
                      <a:pPr>
                        <a:lnSpc>
                          <a:spcPct val="100000"/>
                        </a:lnSpc>
                      </a:pPr>
                      <a:r>
                        <a:rPr lang="en-US" sz="1600" b="0" strike="noStrike" spc="-1">
                          <a:solidFill>
                            <a:srgbClr val="292934"/>
                          </a:solidFill>
                          <a:latin typeface="Roboto"/>
                          <a:ea typeface="Roboto"/>
                        </a:rPr>
                        <a:t>different software</a:t>
                      </a:r>
                      <a:endParaRPr lang="en-US" sz="1600" b="0" strike="noStrike" spc="-1">
                        <a:latin typeface="Arial"/>
                      </a:endParaRPr>
                    </a:p>
                    <a:p>
                      <a:pPr>
                        <a:lnSpc>
                          <a:spcPct val="100000"/>
                        </a:lnSpc>
                      </a:pPr>
                      <a:r>
                        <a:rPr lang="en-US" sz="1600" b="0" strike="noStrike" spc="-1">
                          <a:solidFill>
                            <a:srgbClr val="292934"/>
                          </a:solidFill>
                          <a:latin typeface="Roboto"/>
                          <a:ea typeface="Roboto"/>
                        </a:rPr>
                        <a:t>components.</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a:solidFill>
                            <a:srgbClr val="292934"/>
                          </a:solidFill>
                          <a:latin typeface="Roboto"/>
                          <a:ea typeface="Roboto"/>
                        </a:rPr>
                        <a:t>This type of failure can be</a:t>
                      </a:r>
                      <a:endParaRPr lang="en-US" sz="1600" b="0" strike="noStrike" spc="-1">
                        <a:latin typeface="Arial"/>
                      </a:endParaRPr>
                    </a:p>
                    <a:p>
                      <a:pPr marL="533520" indent="-532800">
                        <a:lnSpc>
                          <a:spcPct val="100000"/>
                        </a:lnSpc>
                      </a:pPr>
                      <a:r>
                        <a:rPr lang="en-US" sz="1600" b="0" strike="noStrike" spc="-1">
                          <a:solidFill>
                            <a:srgbClr val="292934"/>
                          </a:solidFill>
                          <a:latin typeface="Roboto"/>
                          <a:ea typeface="Roboto"/>
                        </a:rPr>
                        <a:t>avoided by:</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Offering training to engineering staff to avoid linking software components with licenses that conflict with you FOSS policies which will take a position on these legal risks</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Continuously running the dependency tracking tool over your build environment</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1722240">
                <a:tc>
                  <a:txBody>
                    <a:bodyPr/>
                    <a:lstStyle/>
                    <a:p>
                      <a:pPr>
                        <a:lnSpc>
                          <a:spcPct val="100000"/>
                        </a:lnSpc>
                      </a:pPr>
                      <a:r>
                        <a:rPr lang="en-US" sz="1800" b="1" strike="noStrike" spc="-1">
                          <a:solidFill>
                            <a:srgbClr val="0070C0"/>
                          </a:solidFill>
                          <a:latin typeface="Roboto"/>
                          <a:ea typeface="Roboto"/>
                        </a:rPr>
                        <a:t>Inclusion of proprietary </a:t>
                      </a:r>
                      <a:endParaRPr lang="en-US" sz="1800" b="0" strike="noStrike" spc="-1">
                        <a:latin typeface="Arial"/>
                      </a:endParaRPr>
                    </a:p>
                    <a:p>
                      <a:pPr>
                        <a:lnSpc>
                          <a:spcPct val="100000"/>
                        </a:lnSpc>
                      </a:pPr>
                      <a:r>
                        <a:rPr lang="en-US" sz="1800" b="1" strike="noStrike" spc="-1">
                          <a:solidFill>
                            <a:srgbClr val="0070C0"/>
                          </a:solidFill>
                          <a:latin typeface="Roboto"/>
                          <a:ea typeface="Roboto"/>
                        </a:rPr>
                        <a:t>code into copyleft FOSS through </a:t>
                      </a:r>
                      <a:endParaRPr lang="en-US" sz="1800" b="0" strike="noStrike" spc="-1">
                        <a:latin typeface="Arial"/>
                      </a:endParaRPr>
                    </a:p>
                    <a:p>
                      <a:pPr>
                        <a:lnSpc>
                          <a:spcPct val="100000"/>
                        </a:lnSpc>
                      </a:pPr>
                      <a:r>
                        <a:rPr lang="en-US" sz="1800" b="1" strike="noStrike" spc="-1">
                          <a:solidFill>
                            <a:srgbClr val="0070C0"/>
                          </a:solidFill>
                          <a:latin typeface="Roboto"/>
                          <a:ea typeface="Roboto"/>
                        </a:rPr>
                        <a:t>source code modifications </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en-US" sz="1600" b="0" strike="noStrike" spc="-1">
                          <a:solidFill>
                            <a:srgbClr val="292934"/>
                          </a:solidFill>
                          <a:latin typeface="Roboto"/>
                          <a:ea typeface="Roboto"/>
                        </a:rPr>
                        <a:t>This type of failure can be</a:t>
                      </a:r>
                      <a:endParaRPr lang="en-US" sz="1600" b="0" strike="noStrike" spc="-1">
                        <a:latin typeface="Arial"/>
                      </a:endParaRPr>
                    </a:p>
                    <a:p>
                      <a:pPr>
                        <a:lnSpc>
                          <a:spcPct val="100000"/>
                        </a:lnSpc>
                      </a:pPr>
                      <a:r>
                        <a:rPr lang="en-US" sz="1600" b="0" strike="noStrike" spc="-1">
                          <a:solidFill>
                            <a:srgbClr val="292934"/>
                          </a:solidFill>
                          <a:latin typeface="Roboto"/>
                          <a:ea typeface="Roboto"/>
                        </a:rPr>
                        <a:t>discovered using the audits or scans to identify and analyze the source code you introduced to the FOSS component.</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a:solidFill>
                            <a:srgbClr val="292934"/>
                          </a:solidFill>
                          <a:latin typeface="Roboto"/>
                          <a:ea typeface="Roboto"/>
                        </a:rPr>
                        <a:t>This type of failures can be</a:t>
                      </a:r>
                      <a:endParaRPr lang="en-US" sz="1600" b="0" strike="noStrike" spc="-1">
                        <a:latin typeface="Arial"/>
                      </a:endParaRPr>
                    </a:p>
                    <a:p>
                      <a:pPr marL="533520" indent="-532800">
                        <a:lnSpc>
                          <a:spcPct val="100000"/>
                        </a:lnSpc>
                      </a:pPr>
                      <a:r>
                        <a:rPr lang="en-US" sz="1600" b="0" strike="noStrike" spc="-1">
                          <a:solidFill>
                            <a:srgbClr val="292934"/>
                          </a:solidFill>
                          <a:latin typeface="Roboto"/>
                          <a:ea typeface="Roboto"/>
                        </a:rPr>
                        <a:t>avoided by:</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Offering training to engineering staff</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Conducting regular code audits</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bl>
          </a:graphicData>
        </a:graphic>
      </p:graphicFrame>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9" name="Table 1"/>
          <p:cNvGraphicFramePr/>
          <p:nvPr/>
        </p:nvGraphicFramePr>
        <p:xfrm>
          <a:off x="903960" y="1550880"/>
          <a:ext cx="10317960" cy="5108400"/>
        </p:xfrm>
        <a:graphic>
          <a:graphicData uri="http://schemas.openxmlformats.org/drawingml/2006/table">
            <a:tbl>
              <a:tblPr/>
              <a:tblGrid>
                <a:gridCol w="3762720"/>
                <a:gridCol w="6555240"/>
              </a:tblGrid>
              <a:tr h="349560">
                <a:tc>
                  <a:txBody>
                    <a:bodyPr/>
                    <a:lstStyle/>
                    <a:p>
                      <a:pPr marL="343080" indent="-342360" algn="ctr">
                        <a:lnSpc>
                          <a:spcPct val="100000"/>
                        </a:lnSpc>
                      </a:pPr>
                      <a:r>
                        <a:rPr lang="en-US" sz="1600" b="1" strike="noStrike" spc="-1">
                          <a:solidFill>
                            <a:srgbClr val="292934"/>
                          </a:solidFill>
                          <a:latin typeface="Roboto"/>
                          <a:ea typeface="Roboto"/>
                        </a:rPr>
                        <a:t>Type &amp; Description </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en-US" sz="1600" b="1" strike="noStrike" spc="-1">
                          <a:solidFill>
                            <a:srgbClr val="292934"/>
                          </a:solidFill>
                          <a:latin typeface="Roboto"/>
                          <a:ea typeface="Roboto"/>
                        </a:rPr>
                        <a:t>Avoidance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1727280">
                <a:tc>
                  <a:txBody>
                    <a:bodyPr/>
                    <a:lstStyle/>
                    <a:p>
                      <a:pPr>
                        <a:lnSpc>
                          <a:spcPct val="100000"/>
                        </a:lnSpc>
                      </a:pPr>
                      <a:r>
                        <a:rPr lang="en-US" sz="1800" b="1" strike="noStrike" spc="-1">
                          <a:solidFill>
                            <a:srgbClr val="0070C0"/>
                          </a:solidFill>
                          <a:latin typeface="Roboto"/>
                          <a:ea typeface="Roboto"/>
                        </a:rPr>
                        <a:t>Failure to Provide Accompanying Source Code/appropriate license, attribution or notice information </a:t>
                      </a:r>
                      <a:endParaRPr lang="en-US" sz="1800" b="0" strike="noStrike" spc="-1">
                        <a:latin typeface="Arial"/>
                      </a:endParaRPr>
                    </a:p>
                    <a:p>
                      <a:pPr>
                        <a:lnSpc>
                          <a:spcPct val="100000"/>
                        </a:lnSpc>
                      </a:pP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en-US" sz="1600" b="0" strike="noStrike" spc="-1">
                          <a:solidFill>
                            <a:srgbClr val="292934"/>
                          </a:solidFill>
                          <a:latin typeface="Roboto"/>
                          <a:ea typeface="Roboto"/>
                        </a:rPr>
                        <a:t>This type of failure can be avoided by making source code capture and publishing a checklist item in the product release cycle before the product becomes available in the market place.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1378440">
                <a:tc>
                  <a:txBody>
                    <a:bodyPr/>
                    <a:lstStyle/>
                    <a:p>
                      <a:pPr>
                        <a:lnSpc>
                          <a:spcPct val="100000"/>
                        </a:lnSpc>
                      </a:pPr>
                      <a:r>
                        <a:rPr lang="en-US" sz="1800" b="1" strike="noStrike" spc="-1">
                          <a:solidFill>
                            <a:srgbClr val="0070C0"/>
                          </a:solidFill>
                          <a:latin typeface="Roboto"/>
                          <a:ea typeface="Roboto"/>
                        </a:rPr>
                        <a:t>Providing the Incorrect Version of Accompanying Source Code</a:t>
                      </a:r>
                      <a:endParaRPr lang="en-US" sz="1800" b="0" strike="noStrike" spc="-1">
                        <a:latin typeface="Arial"/>
                      </a:endParaRPr>
                    </a:p>
                    <a:p>
                      <a:pPr>
                        <a:lnSpc>
                          <a:spcPct val="100000"/>
                        </a:lnSpc>
                      </a:pP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en-US" sz="1600" b="0" strike="noStrike" spc="-1">
                          <a:solidFill>
                            <a:srgbClr val="292934"/>
                          </a:solidFill>
                          <a:latin typeface="Roboto"/>
                          <a:ea typeface="Roboto"/>
                        </a:rPr>
                        <a:t>This type of failure can be avoided by adding a verification </a:t>
                      </a:r>
                      <a:endParaRPr lang="en-US" sz="1600" b="0" strike="noStrike" spc="-1">
                        <a:latin typeface="Arial"/>
                      </a:endParaRPr>
                    </a:p>
                    <a:p>
                      <a:pPr>
                        <a:lnSpc>
                          <a:spcPct val="100000"/>
                        </a:lnSpc>
                      </a:pPr>
                      <a:r>
                        <a:rPr lang="en-US" sz="1600" b="0" strike="noStrike" spc="-1">
                          <a:solidFill>
                            <a:srgbClr val="292934"/>
                          </a:solidFill>
                          <a:latin typeface="Roboto"/>
                          <a:ea typeface="Roboto"/>
                        </a:rPr>
                        <a:t>step into the compliance process to ensure that the accompanying source code for the binary version is being published.</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1653120">
                <a:tc>
                  <a:txBody>
                    <a:bodyPr/>
                    <a:lstStyle/>
                    <a:p>
                      <a:pPr>
                        <a:lnSpc>
                          <a:spcPct val="100000"/>
                        </a:lnSpc>
                      </a:pPr>
                      <a:r>
                        <a:rPr lang="en-US" sz="1800" b="1" strike="noStrike" spc="-1">
                          <a:solidFill>
                            <a:srgbClr val="0070C0"/>
                          </a:solidFill>
                          <a:latin typeface="Roboto"/>
                          <a:ea typeface="Roboto"/>
                        </a:rPr>
                        <a:t>Failure to Provide Accompanying Source Code for FOSS Component Modifications </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a:solidFill>
                            <a:srgbClr val="292934"/>
                          </a:solidFill>
                          <a:latin typeface="Roboto"/>
                          <a:ea typeface="Roboto"/>
                        </a:rPr>
                        <a:t>This type of failure can be avoided by adding a verification </a:t>
                      </a:r>
                      <a:endParaRPr lang="en-US" sz="1600" b="0" strike="noStrike" spc="-1">
                        <a:latin typeface="Arial"/>
                      </a:endParaRPr>
                    </a:p>
                    <a:p>
                      <a:pPr marL="533520" indent="-532800">
                        <a:lnSpc>
                          <a:spcPct val="100000"/>
                        </a:lnSpc>
                      </a:pPr>
                      <a:r>
                        <a:rPr lang="en-US" sz="1600" b="0" strike="noStrike" spc="-1">
                          <a:solidFill>
                            <a:srgbClr val="292934"/>
                          </a:solidFill>
                          <a:latin typeface="Roboto"/>
                          <a:ea typeface="Roboto"/>
                        </a:rPr>
                        <a:t>step into the compliance process to ensure that source code for modifications are published, rather than only the original source code for the FOSS component</a:t>
                      </a:r>
                      <a:endParaRPr lang="en-US" sz="1600" b="0" strike="noStrike" spc="-1">
                        <a:latin typeface="Arial"/>
                      </a:endParaRPr>
                    </a:p>
                    <a:p>
                      <a:pPr marL="533520" indent="-532800">
                        <a:lnSpc>
                          <a:spcPct val="100000"/>
                        </a:lnSpc>
                      </a:pPr>
                      <a:r>
                        <a:rPr lang="en-US" sz="2800" b="0" strike="noStrike" spc="-1">
                          <a:solidFill>
                            <a:srgbClr val="292934"/>
                          </a:solidFill>
                          <a:latin typeface="Roboto"/>
                          <a:ea typeface="Roboto"/>
                        </a:rPr>
                        <a:t> </a:t>
                      </a:r>
                      <a:endParaRPr lang="en-US" sz="2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bl>
          </a:graphicData>
        </a:graphic>
      </p:graphicFrame>
      <p:sp>
        <p:nvSpPr>
          <p:cNvPr id="720" name="CustomShape 2"/>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License Compliance Pitfalls</a:t>
            </a:r>
            <a:endParaRPr lang="en-US" sz="4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License Compliance Pitfalls</a:t>
            </a:r>
            <a:endParaRPr lang="en-US" sz="4000" b="0" strike="noStrike" spc="-1">
              <a:latin typeface="Arial"/>
            </a:endParaRPr>
          </a:p>
        </p:txBody>
      </p:sp>
      <p:graphicFrame>
        <p:nvGraphicFramePr>
          <p:cNvPr id="722" name="Table 2"/>
          <p:cNvGraphicFramePr/>
          <p:nvPr/>
        </p:nvGraphicFramePr>
        <p:xfrm>
          <a:off x="784080" y="1516320"/>
          <a:ext cx="10517400" cy="4574520"/>
        </p:xfrm>
        <a:graphic>
          <a:graphicData uri="http://schemas.openxmlformats.org/drawingml/2006/table">
            <a:tbl>
              <a:tblPr/>
              <a:tblGrid>
                <a:gridCol w="3835440"/>
                <a:gridCol w="6681960"/>
              </a:tblGrid>
              <a:tr h="480600">
                <a:tc>
                  <a:txBody>
                    <a:bodyPr/>
                    <a:lstStyle/>
                    <a:p>
                      <a:pPr marL="343080" indent="-342360" algn="ctr">
                        <a:lnSpc>
                          <a:spcPct val="100000"/>
                        </a:lnSpc>
                      </a:pPr>
                      <a:r>
                        <a:rPr lang="en-US" sz="1600" b="1" strike="noStrike" spc="-1">
                          <a:solidFill>
                            <a:srgbClr val="292934"/>
                          </a:solidFill>
                          <a:latin typeface="Roboto"/>
                          <a:ea typeface="Roboto"/>
                        </a:rPr>
                        <a:t>Type &amp; Description </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gn="ctr">
                        <a:lnSpc>
                          <a:spcPct val="100000"/>
                        </a:lnSpc>
                      </a:pPr>
                      <a:r>
                        <a:rPr lang="en-US" sz="1600" b="1" strike="noStrike" spc="-1">
                          <a:solidFill>
                            <a:srgbClr val="292934"/>
                          </a:solidFill>
                          <a:latin typeface="Roboto"/>
                          <a:ea typeface="Roboto"/>
                        </a:rPr>
                        <a:t>Avoidance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4093920">
                <a:tc>
                  <a:txBody>
                    <a:bodyPr/>
                    <a:lstStyle/>
                    <a:p>
                      <a:pPr>
                        <a:lnSpc>
                          <a:spcPct val="100000"/>
                        </a:lnSpc>
                      </a:pPr>
                      <a:r>
                        <a:rPr lang="en-US" sz="1800" b="1" strike="noStrike" spc="-1">
                          <a:solidFill>
                            <a:srgbClr val="0070C0"/>
                          </a:solidFill>
                          <a:latin typeface="Roboto"/>
                          <a:ea typeface="Roboto"/>
                        </a:rPr>
                        <a:t>Failure to mark FOSS </a:t>
                      </a:r>
                      <a:endParaRPr lang="en-US" sz="1800" b="0" strike="noStrike" spc="-1">
                        <a:latin typeface="Arial"/>
                      </a:endParaRPr>
                    </a:p>
                    <a:p>
                      <a:pPr>
                        <a:lnSpc>
                          <a:spcPct val="100000"/>
                        </a:lnSpc>
                      </a:pPr>
                      <a:r>
                        <a:rPr lang="en-US" sz="1800" b="1" strike="noStrike" spc="-1">
                          <a:solidFill>
                            <a:srgbClr val="0070C0"/>
                          </a:solidFill>
                          <a:latin typeface="Roboto"/>
                          <a:ea typeface="Roboto"/>
                        </a:rPr>
                        <a:t>Source Code </a:t>
                      </a:r>
                      <a:endParaRPr lang="en-US" sz="1800" b="0" strike="noStrike" spc="-1">
                        <a:latin typeface="Arial"/>
                      </a:endParaRPr>
                    </a:p>
                    <a:p>
                      <a:pPr>
                        <a:lnSpc>
                          <a:spcPct val="100000"/>
                        </a:lnSpc>
                      </a:pPr>
                      <a:r>
                        <a:rPr lang="en-US" sz="1800" b="1" strike="noStrike" spc="-1">
                          <a:solidFill>
                            <a:srgbClr val="0070C0"/>
                          </a:solidFill>
                          <a:latin typeface="Roboto"/>
                          <a:ea typeface="Roboto"/>
                        </a:rPr>
                        <a:t>Modifications:</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600" b="0" strike="noStrike" spc="-1">
                          <a:solidFill>
                            <a:srgbClr val="292934"/>
                          </a:solidFill>
                          <a:latin typeface="Roboto"/>
                          <a:ea typeface="Roboto"/>
                        </a:rPr>
                        <a:t>Failure to mark FOSS source</a:t>
                      </a:r>
                      <a:endParaRPr lang="en-US" sz="1600" b="0" strike="noStrike" spc="-1">
                        <a:latin typeface="Arial"/>
                      </a:endParaRPr>
                    </a:p>
                    <a:p>
                      <a:pPr>
                        <a:lnSpc>
                          <a:spcPct val="100000"/>
                        </a:lnSpc>
                      </a:pPr>
                      <a:r>
                        <a:rPr lang="en-US" sz="1600" b="0" strike="noStrike" spc="-1">
                          <a:solidFill>
                            <a:srgbClr val="292934"/>
                          </a:solidFill>
                          <a:latin typeface="Roboto"/>
                          <a:ea typeface="Roboto"/>
                        </a:rPr>
                        <a:t>code that has been changed </a:t>
                      </a:r>
                      <a:endParaRPr lang="en-US" sz="1600" b="0" strike="noStrike" spc="-1">
                        <a:latin typeface="Arial"/>
                      </a:endParaRPr>
                    </a:p>
                    <a:p>
                      <a:pPr>
                        <a:lnSpc>
                          <a:spcPct val="100000"/>
                        </a:lnSpc>
                      </a:pPr>
                      <a:r>
                        <a:rPr lang="en-US" sz="1600" b="0" strike="noStrike" spc="-1">
                          <a:solidFill>
                            <a:srgbClr val="292934"/>
                          </a:solidFill>
                          <a:latin typeface="Roboto"/>
                          <a:ea typeface="Roboto"/>
                        </a:rPr>
                        <a:t>as required by the FOSS license (or providing information about modifications which has an insufficient level of detail or clarity to satisfy the license)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a:solidFill>
                            <a:srgbClr val="292934"/>
                          </a:solidFill>
                          <a:latin typeface="Roboto"/>
                          <a:ea typeface="Roboto"/>
                        </a:rPr>
                        <a:t>This type of failure can be avoided by:</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Adding source code modification marking as a verification step before releasing the source code </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Offering training to engineering staff to ensure they update copyright markings or license information of all FOSS or proprietary software that is going to be released to the public</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bl>
          </a:graphicData>
        </a:graphic>
      </p:graphicFrame>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Compliance Process Failures</a:t>
            </a:r>
            <a:endParaRPr lang="en-US" sz="4000" b="0" strike="noStrike" spc="-1">
              <a:latin typeface="Arial"/>
            </a:endParaRPr>
          </a:p>
        </p:txBody>
      </p:sp>
      <p:graphicFrame>
        <p:nvGraphicFramePr>
          <p:cNvPr id="724" name="Table 2"/>
          <p:cNvGraphicFramePr/>
          <p:nvPr/>
        </p:nvGraphicFramePr>
        <p:xfrm>
          <a:off x="775080" y="1411920"/>
          <a:ext cx="10482840" cy="5218200"/>
        </p:xfrm>
        <a:graphic>
          <a:graphicData uri="http://schemas.openxmlformats.org/drawingml/2006/table">
            <a:tbl>
              <a:tblPr/>
              <a:tblGrid>
                <a:gridCol w="2690280"/>
                <a:gridCol w="3989160"/>
                <a:gridCol w="3803400"/>
              </a:tblGrid>
              <a:tr h="415800">
                <a:tc>
                  <a:txBody>
                    <a:bodyPr/>
                    <a:lstStyle/>
                    <a:p>
                      <a:pPr marL="343080" indent="-342360" algn="ctr">
                        <a:lnSpc>
                          <a:spcPct val="100000"/>
                        </a:lnSpc>
                      </a:pPr>
                      <a:r>
                        <a:rPr lang="en-US" sz="1800" b="1" strike="noStrike" spc="-1">
                          <a:solidFill>
                            <a:srgbClr val="292934"/>
                          </a:solidFill>
                          <a:latin typeface="Roboto"/>
                          <a:ea typeface="Roboto"/>
                        </a:rPr>
                        <a:t>Description</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en-US" sz="1800" b="1" strike="noStrike" spc="-1">
                          <a:solidFill>
                            <a:srgbClr val="292934"/>
                          </a:solidFill>
                          <a:latin typeface="Roboto"/>
                          <a:ea typeface="Roboto"/>
                        </a:rPr>
                        <a:t>Avoidance </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en-US" sz="1800" b="1" strike="noStrike" spc="-1">
                          <a:solidFill>
                            <a:srgbClr val="292934"/>
                          </a:solidFill>
                          <a:latin typeface="Roboto"/>
                          <a:ea typeface="Roboto"/>
                        </a:rPr>
                        <a:t>Prevention</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2808360">
                <a:tc>
                  <a:txBody>
                    <a:bodyPr/>
                    <a:lstStyle/>
                    <a:p>
                      <a:pPr>
                        <a:lnSpc>
                          <a:spcPct val="100000"/>
                        </a:lnSpc>
                      </a:pPr>
                      <a:r>
                        <a:rPr lang="en-US" sz="1800" b="1" strike="noStrike" spc="-1">
                          <a:solidFill>
                            <a:srgbClr val="0070C0"/>
                          </a:solidFill>
                          <a:latin typeface="Roboto"/>
                          <a:ea typeface="Roboto"/>
                        </a:rPr>
                        <a:t>Failure by developers to seek approval</a:t>
                      </a:r>
                      <a:endParaRPr lang="en-US" sz="1800" b="0" strike="noStrike" spc="-1">
                        <a:latin typeface="Arial"/>
                      </a:endParaRPr>
                    </a:p>
                    <a:p>
                      <a:pPr>
                        <a:lnSpc>
                          <a:spcPct val="100000"/>
                        </a:lnSpc>
                      </a:pPr>
                      <a:r>
                        <a:rPr lang="en-US" sz="1800" b="1" strike="noStrike" spc="-1">
                          <a:solidFill>
                            <a:srgbClr val="0070C0"/>
                          </a:solidFill>
                          <a:latin typeface="Roboto"/>
                          <a:ea typeface="Roboto"/>
                        </a:rPr>
                        <a:t>to use FOSS</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a:solidFill>
                            <a:srgbClr val="292934"/>
                          </a:solidFill>
                          <a:latin typeface="Roboto"/>
                          <a:ea typeface="Roboto"/>
                        </a:rPr>
                        <a:t>This type of failure can be </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avoided by offering training to </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Engineering staff on the </a:t>
                      </a:r>
                      <a:endParaRPr lang="en-US" sz="1600" b="0" strike="noStrike" spc="-1">
                        <a:latin typeface="Arial"/>
                      </a:endParaRPr>
                    </a:p>
                    <a:p>
                      <a:pPr marL="343080" indent="-342360">
                        <a:lnSpc>
                          <a:spcPct val="100000"/>
                        </a:lnSpc>
                      </a:pPr>
                      <a:r>
                        <a:rPr lang="en-US" sz="1600" b="0" strike="noStrike" spc="-1">
                          <a:solidFill>
                            <a:srgbClr val="000000"/>
                          </a:solidFill>
                          <a:latin typeface="Roboto"/>
                          <a:ea typeface="Roboto"/>
                        </a:rPr>
                        <a:t>company’s </a:t>
                      </a:r>
                      <a:r>
                        <a:rPr lang="en-US" sz="1600" b="0" strike="noStrike" spc="-1">
                          <a:solidFill>
                            <a:srgbClr val="292934"/>
                          </a:solidFill>
                          <a:latin typeface="Roboto"/>
                          <a:ea typeface="Roboto"/>
                        </a:rPr>
                        <a:t>FOSS policies and </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processes.</a:t>
                      </a:r>
                      <a:endParaRPr lang="en-US" sz="1600" b="0" strike="noStrike" spc="-1">
                        <a:latin typeface="Arial"/>
                      </a:endParaRPr>
                    </a:p>
                    <a:p>
                      <a:pPr marL="343080" indent="-342360">
                        <a:lnSpc>
                          <a:spcPct val="100000"/>
                        </a:lnSpc>
                      </a:pPr>
                      <a:endParaRPr lang="en-US" sz="1600" b="0" strike="noStrike" spc="-1">
                        <a:latin typeface="Arial"/>
                      </a:endParaRPr>
                    </a:p>
                    <a:p>
                      <a:pPr marL="343080" indent="-342360">
                        <a:lnSpc>
                          <a:spcPct val="100000"/>
                        </a:lnSpc>
                      </a:pP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a:solidFill>
                            <a:srgbClr val="292934"/>
                          </a:solidFill>
                          <a:latin typeface="Roboto"/>
                          <a:ea typeface="Roboto"/>
                        </a:rPr>
                        <a:t>This type of failure can be </a:t>
                      </a:r>
                      <a:endParaRPr lang="en-US" sz="1600" b="0" strike="noStrike" spc="-1">
                        <a:latin typeface="Arial"/>
                      </a:endParaRPr>
                    </a:p>
                    <a:p>
                      <a:pPr marL="533520" indent="-532800">
                        <a:lnSpc>
                          <a:spcPct val="100000"/>
                        </a:lnSpc>
                      </a:pPr>
                      <a:r>
                        <a:rPr lang="en-US" sz="1600" b="0" strike="noStrike" spc="-1">
                          <a:solidFill>
                            <a:srgbClr val="292934"/>
                          </a:solidFill>
                          <a:latin typeface="Roboto"/>
                          <a:ea typeface="Roboto"/>
                        </a:rPr>
                        <a:t>prevented by:</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Conducting periodic full scan for the software platform to detect any “undeclared” FOSS usage</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Offering training to engineering staff on the company's FOSS policies and processes</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Including compliance in the employees performance review</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1994040">
                <a:tc>
                  <a:txBody>
                    <a:bodyPr/>
                    <a:lstStyle/>
                    <a:p>
                      <a:pPr>
                        <a:lnSpc>
                          <a:spcPct val="100000"/>
                        </a:lnSpc>
                      </a:pPr>
                      <a:r>
                        <a:rPr lang="en-US" sz="1800" b="1" strike="noStrike" spc="-1">
                          <a:solidFill>
                            <a:srgbClr val="0070C0"/>
                          </a:solidFill>
                          <a:latin typeface="Roboto"/>
                          <a:ea typeface="Roboto"/>
                        </a:rPr>
                        <a:t>Failure to take the </a:t>
                      </a:r>
                      <a:endParaRPr lang="en-US" sz="1800" b="0" strike="noStrike" spc="-1">
                        <a:latin typeface="Arial"/>
                      </a:endParaRPr>
                    </a:p>
                    <a:p>
                      <a:pPr>
                        <a:lnSpc>
                          <a:spcPct val="100000"/>
                        </a:lnSpc>
                      </a:pPr>
                      <a:r>
                        <a:rPr lang="en-US" sz="1800" b="1" strike="noStrike" spc="-1">
                          <a:solidFill>
                            <a:srgbClr val="0070C0"/>
                          </a:solidFill>
                          <a:latin typeface="Roboto"/>
                          <a:ea typeface="Roboto"/>
                        </a:rPr>
                        <a:t>FOSS training</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a:solidFill>
                            <a:srgbClr val="292934"/>
                          </a:solidFill>
                          <a:latin typeface="Roboto"/>
                          <a:ea typeface="Roboto"/>
                        </a:rPr>
                        <a:t>This type of failure can be </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avoided by ensuring that the </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completion of the FOSS training is</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part of the employee’s</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professional development plan </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and it is monitored for completion</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as part of the performance review </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a:solidFill>
                            <a:srgbClr val="292934"/>
                          </a:solidFill>
                          <a:latin typeface="Roboto"/>
                          <a:ea typeface="Roboto"/>
                        </a:rPr>
                        <a:t>This type of failure can be </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prevented by mandating</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engineering staff to take the</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FOSS training by a specific date </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bl>
          </a:graphicData>
        </a:graphic>
      </p:graphicFrame>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Compliance Process Failures</a:t>
            </a:r>
            <a:endParaRPr lang="en-US" sz="4000" b="0" strike="noStrike" spc="-1">
              <a:latin typeface="Arial"/>
            </a:endParaRPr>
          </a:p>
        </p:txBody>
      </p:sp>
      <p:graphicFrame>
        <p:nvGraphicFramePr>
          <p:cNvPr id="726" name="Table 2"/>
          <p:cNvGraphicFramePr/>
          <p:nvPr/>
        </p:nvGraphicFramePr>
        <p:xfrm>
          <a:off x="624240" y="1542240"/>
          <a:ext cx="10935000" cy="5343120"/>
        </p:xfrm>
        <a:graphic>
          <a:graphicData uri="http://schemas.openxmlformats.org/drawingml/2006/table">
            <a:tbl>
              <a:tblPr/>
              <a:tblGrid>
                <a:gridCol w="2728800"/>
                <a:gridCol w="4690080"/>
                <a:gridCol w="3516120"/>
              </a:tblGrid>
              <a:tr h="415800">
                <a:tc>
                  <a:txBody>
                    <a:bodyPr/>
                    <a:lstStyle/>
                    <a:p>
                      <a:pPr marL="343080" indent="-342360" algn="ctr">
                        <a:lnSpc>
                          <a:spcPct val="100000"/>
                        </a:lnSpc>
                      </a:pPr>
                      <a:r>
                        <a:rPr lang="en-US" sz="1800" b="1" strike="noStrike" spc="-1">
                          <a:solidFill>
                            <a:srgbClr val="292934"/>
                          </a:solidFill>
                          <a:latin typeface="Roboto"/>
                          <a:ea typeface="Roboto"/>
                        </a:rPr>
                        <a:t>Description</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gn="ctr">
                        <a:lnSpc>
                          <a:spcPct val="100000"/>
                        </a:lnSpc>
                      </a:pPr>
                      <a:r>
                        <a:rPr lang="en-US" sz="1800" b="1" strike="noStrike" spc="-1">
                          <a:solidFill>
                            <a:srgbClr val="292934"/>
                          </a:solidFill>
                          <a:latin typeface="Roboto"/>
                          <a:ea typeface="Roboto"/>
                        </a:rPr>
                        <a:t>Avoidance </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gn="ctr">
                        <a:lnSpc>
                          <a:spcPct val="100000"/>
                        </a:lnSpc>
                      </a:pPr>
                      <a:r>
                        <a:rPr lang="en-US" sz="1800" b="1" strike="noStrike" spc="-1">
                          <a:solidFill>
                            <a:srgbClr val="292934"/>
                          </a:solidFill>
                          <a:latin typeface="Roboto"/>
                          <a:ea typeface="Roboto"/>
                        </a:rPr>
                        <a:t>Prevention</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1451160">
                <a:tc>
                  <a:txBody>
                    <a:bodyPr/>
                    <a:lstStyle/>
                    <a:p>
                      <a:pPr>
                        <a:lnSpc>
                          <a:spcPct val="100000"/>
                        </a:lnSpc>
                      </a:pPr>
                      <a:r>
                        <a:rPr lang="en-US" sz="1800" b="1" strike="noStrike" spc="-1">
                          <a:solidFill>
                            <a:srgbClr val="0070C0"/>
                          </a:solidFill>
                          <a:latin typeface="Roboto"/>
                          <a:ea typeface="Roboto"/>
                        </a:rPr>
                        <a:t>Failure to audit </a:t>
                      </a:r>
                      <a:endParaRPr lang="en-US" sz="1800" b="0" strike="noStrike" spc="-1">
                        <a:latin typeface="Arial"/>
                      </a:endParaRPr>
                    </a:p>
                    <a:p>
                      <a:pPr>
                        <a:lnSpc>
                          <a:spcPct val="100000"/>
                        </a:lnSpc>
                      </a:pPr>
                      <a:r>
                        <a:rPr lang="en-US" sz="1800" b="1" strike="noStrike" spc="-1">
                          <a:solidFill>
                            <a:srgbClr val="0070C0"/>
                          </a:solidFill>
                          <a:latin typeface="Roboto"/>
                          <a:ea typeface="Roboto"/>
                        </a:rPr>
                        <a:t>the source code</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a:solidFill>
                            <a:srgbClr val="292934"/>
                          </a:solidFill>
                          <a:latin typeface="Roboto"/>
                          <a:ea typeface="Roboto"/>
                        </a:rPr>
                        <a:t>This type of failure can be avoided by:</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Conducting periodic source code scans/audits </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Ensuring that auditing is a milestone in the iterative development process </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a:solidFill>
                            <a:srgbClr val="292934"/>
                          </a:solidFill>
                          <a:latin typeface="Roboto"/>
                          <a:ea typeface="Roboto"/>
                        </a:rPr>
                        <a:t>This type of failure can be </a:t>
                      </a:r>
                      <a:endParaRPr lang="en-US" sz="1600" b="0" strike="noStrike" spc="-1">
                        <a:latin typeface="Arial"/>
                      </a:endParaRPr>
                    </a:p>
                    <a:p>
                      <a:pPr marL="533520" indent="-532800">
                        <a:lnSpc>
                          <a:spcPct val="100000"/>
                        </a:lnSpc>
                      </a:pPr>
                      <a:r>
                        <a:rPr lang="en-US" sz="1600" b="0" strike="noStrike" spc="-1">
                          <a:solidFill>
                            <a:srgbClr val="292934"/>
                          </a:solidFill>
                          <a:latin typeface="Roboto"/>
                          <a:ea typeface="Roboto"/>
                        </a:rPr>
                        <a:t>prevented by:</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Providing proper staffing as to not fall behind in schedule</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Enforcing periodic audits </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2025000">
                <a:tc>
                  <a:txBody>
                    <a:bodyPr/>
                    <a:lstStyle/>
                    <a:p>
                      <a:pPr>
                        <a:lnSpc>
                          <a:spcPct val="100000"/>
                        </a:lnSpc>
                      </a:pPr>
                      <a:r>
                        <a:rPr lang="en-US" sz="1800" b="1" strike="noStrike" spc="-1">
                          <a:solidFill>
                            <a:srgbClr val="0070C0"/>
                          </a:solidFill>
                          <a:latin typeface="Roboto"/>
                          <a:ea typeface="Roboto"/>
                        </a:rPr>
                        <a:t>Failure to resolve </a:t>
                      </a:r>
                      <a:endParaRPr lang="en-US" sz="1800" b="0" strike="noStrike" spc="-1">
                        <a:latin typeface="Arial"/>
                      </a:endParaRPr>
                    </a:p>
                    <a:p>
                      <a:pPr>
                        <a:lnSpc>
                          <a:spcPct val="100000"/>
                        </a:lnSpc>
                      </a:pPr>
                      <a:r>
                        <a:rPr lang="en-US" sz="1800" b="1" strike="noStrike" spc="-1">
                          <a:solidFill>
                            <a:srgbClr val="0070C0"/>
                          </a:solidFill>
                          <a:latin typeface="Roboto"/>
                          <a:ea typeface="Roboto"/>
                        </a:rPr>
                        <a:t>the audit findings</a:t>
                      </a:r>
                      <a:endParaRPr lang="en-US" sz="1800" b="0" strike="noStrike" spc="-1">
                        <a:latin typeface="Arial"/>
                      </a:endParaRPr>
                    </a:p>
                    <a:p>
                      <a:pPr>
                        <a:lnSpc>
                          <a:spcPct val="100000"/>
                        </a:lnSpc>
                      </a:pPr>
                      <a:r>
                        <a:rPr lang="en-US" sz="1800" b="1" strike="noStrike" spc="-1">
                          <a:solidFill>
                            <a:srgbClr val="0070C0"/>
                          </a:solidFill>
                          <a:latin typeface="Roboto"/>
                          <a:ea typeface="Roboto"/>
                        </a:rPr>
                        <a:t>(analyzing the </a:t>
                      </a:r>
                      <a:endParaRPr lang="en-US" sz="1800" b="0" strike="noStrike" spc="-1">
                        <a:latin typeface="Arial"/>
                      </a:endParaRPr>
                    </a:p>
                    <a:p>
                      <a:pPr>
                        <a:lnSpc>
                          <a:spcPct val="100000"/>
                        </a:lnSpc>
                      </a:pPr>
                      <a:r>
                        <a:rPr lang="en-US" sz="1800" b="1" strike="noStrike" spc="-1">
                          <a:solidFill>
                            <a:srgbClr val="0070C0"/>
                          </a:solidFill>
                          <a:latin typeface="Roboto"/>
                          <a:ea typeface="Roboto"/>
                        </a:rPr>
                        <a:t>"hits" reported</a:t>
                      </a:r>
                      <a:endParaRPr lang="en-US" sz="1800" b="0" strike="noStrike" spc="-1">
                        <a:latin typeface="Arial"/>
                      </a:endParaRPr>
                    </a:p>
                    <a:p>
                      <a:pPr>
                        <a:lnSpc>
                          <a:spcPct val="100000"/>
                        </a:lnSpc>
                      </a:pPr>
                      <a:r>
                        <a:rPr lang="en-US" sz="1800" b="1" strike="noStrike" spc="-1">
                          <a:solidFill>
                            <a:srgbClr val="0070C0"/>
                          </a:solidFill>
                          <a:latin typeface="Roboto"/>
                          <a:ea typeface="Roboto"/>
                        </a:rPr>
                        <a:t>by a scan tool or audit)</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a:solidFill>
                            <a:srgbClr val="292934"/>
                          </a:solidFill>
                          <a:latin typeface="Roboto"/>
                          <a:ea typeface="Roboto"/>
                        </a:rPr>
                        <a:t>This type of failure can be avoided by </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not allowing a compliance ticket to be</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resolved (i.e. closed) if the audit report </a:t>
                      </a:r>
                      <a:endParaRPr lang="en-US" sz="1600" b="0" strike="noStrike" spc="-1">
                        <a:latin typeface="Arial"/>
                      </a:endParaRPr>
                    </a:p>
                    <a:p>
                      <a:pPr marL="343080" indent="-342360">
                        <a:lnSpc>
                          <a:spcPct val="100000"/>
                        </a:lnSpc>
                      </a:pPr>
                      <a:r>
                        <a:rPr lang="en-US" sz="1600" b="0" strike="noStrike" spc="-1">
                          <a:solidFill>
                            <a:srgbClr val="000000"/>
                          </a:solidFill>
                          <a:latin typeface="Roboto"/>
                          <a:ea typeface="Roboto"/>
                        </a:rPr>
                        <a:t>is </a:t>
                      </a:r>
                      <a:r>
                        <a:rPr lang="en-US" sz="1600" b="0" strike="noStrike" spc="-1">
                          <a:solidFill>
                            <a:srgbClr val="292934"/>
                          </a:solidFill>
                          <a:latin typeface="Roboto"/>
                          <a:ea typeface="Roboto"/>
                        </a:rPr>
                        <a:t>not finalized. </a:t>
                      </a:r>
                      <a:endParaRPr lang="en-US" sz="1600" b="0" strike="noStrike" spc="-1">
                        <a:latin typeface="Arial"/>
                      </a:endParaRPr>
                    </a:p>
                    <a:p>
                      <a:pPr marL="343080" indent="-342360">
                        <a:lnSpc>
                          <a:spcPct val="100000"/>
                        </a:lnSpc>
                      </a:pP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a:solidFill>
                            <a:srgbClr val="292934"/>
                          </a:solidFill>
                          <a:latin typeface="Roboto"/>
                          <a:ea typeface="Roboto"/>
                        </a:rPr>
                        <a:t>This type of failure can be </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prevented by implementing blocks in approvals in the FOSS compliance process</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1451160">
                <a:tc>
                  <a:txBody>
                    <a:bodyPr/>
                    <a:lstStyle/>
                    <a:p>
                      <a:pPr>
                        <a:lnSpc>
                          <a:spcPct val="100000"/>
                        </a:lnSpc>
                      </a:pPr>
                      <a:r>
                        <a:rPr lang="en-US" sz="1800" b="1" strike="noStrike" spc="-1">
                          <a:solidFill>
                            <a:srgbClr val="0070C0"/>
                          </a:solidFill>
                          <a:latin typeface="Roboto"/>
                          <a:ea typeface="Roboto"/>
                        </a:rPr>
                        <a:t>Failure to seek review of FOSS in a timely manner</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a:solidFill>
                            <a:srgbClr val="292934"/>
                          </a:solidFill>
                          <a:latin typeface="Roboto"/>
                          <a:ea typeface="Roboto"/>
                        </a:rPr>
                        <a:t>This type of failure can be avoided</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by initiating FOSS Review requests early</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even if engineering did not yet</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decide on the adoption of the FOSS</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source code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a:solidFill>
                            <a:srgbClr val="292934"/>
                          </a:solidFill>
                          <a:latin typeface="Roboto"/>
                          <a:ea typeface="Roboto"/>
                        </a:rPr>
                        <a:t>This type of failure can be </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prevented through education</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bl>
          </a:graphicData>
        </a:graphic>
      </p:graphicFrame>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Ensure Compliance Prior to Product Shipment</a:t>
            </a:r>
            <a:endParaRPr lang="en-US" sz="4000" b="0" strike="noStrike" spc="-1">
              <a:latin typeface="Arial"/>
            </a:endParaRPr>
          </a:p>
        </p:txBody>
      </p:sp>
      <p:sp>
        <p:nvSpPr>
          <p:cNvPr id="728"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800" b="0" strike="noStrike" spc="-1">
                <a:solidFill>
                  <a:srgbClr val="292934"/>
                </a:solidFill>
                <a:latin typeface="Roboto"/>
                <a:ea typeface="Roboto"/>
              </a:rPr>
              <a:t>Companies must make compliance a priority before any product (in whatever form) ships</a:t>
            </a:r>
            <a:endParaRPr lang="en-US" sz="2800" b="0" strike="noStrike" spc="-1">
              <a:latin typeface="Arial"/>
            </a:endParaRPr>
          </a:p>
          <a:p>
            <a:pPr marL="182880" indent="-182160">
              <a:lnSpc>
                <a:spcPct val="100000"/>
              </a:lnSpc>
              <a:spcBef>
                <a:spcPts val="561"/>
              </a:spcBef>
              <a:buClr>
                <a:srgbClr val="93A299"/>
              </a:buClr>
              <a:buSzPct val="85000"/>
              <a:buFont typeface="Arial"/>
              <a:buChar char="•"/>
            </a:pPr>
            <a:r>
              <a:rPr lang="en-US" sz="2800" b="0" strike="noStrike" spc="-1">
                <a:solidFill>
                  <a:srgbClr val="292934"/>
                </a:solidFill>
                <a:latin typeface="Roboto"/>
                <a:ea typeface="Roboto"/>
              </a:rPr>
              <a:t>Prioritizing compliance promotes:</a:t>
            </a:r>
            <a:endParaRPr lang="en-US" sz="2800" b="0" strike="noStrike" spc="-1">
              <a:latin typeface="Arial"/>
            </a:endParaRPr>
          </a:p>
          <a:p>
            <a:pPr marL="457200" lvl="1" indent="-189720">
              <a:lnSpc>
                <a:spcPct val="100000"/>
              </a:lnSpc>
              <a:spcBef>
                <a:spcPts val="499"/>
              </a:spcBef>
              <a:buClr>
                <a:srgbClr val="93A299"/>
              </a:buClr>
              <a:buSzPct val="85000"/>
              <a:buFont typeface="Arial"/>
              <a:buChar char="•"/>
            </a:pPr>
            <a:r>
              <a:rPr lang="en-US" sz="2500" b="0" strike="noStrike" spc="-1">
                <a:solidFill>
                  <a:srgbClr val="292934"/>
                </a:solidFill>
                <a:latin typeface="Roboto"/>
                <a:ea typeface="Roboto"/>
              </a:rPr>
              <a:t>More effective use of FOSS within your organization</a:t>
            </a:r>
            <a:endParaRPr lang="en-US" sz="2500" b="0" strike="noStrike" spc="-1">
              <a:latin typeface="Arial"/>
            </a:endParaRPr>
          </a:p>
          <a:p>
            <a:pPr marL="457200" lvl="1" indent="-189720">
              <a:lnSpc>
                <a:spcPct val="100000"/>
              </a:lnSpc>
              <a:spcBef>
                <a:spcPts val="499"/>
              </a:spcBef>
              <a:buClr>
                <a:srgbClr val="93A299"/>
              </a:buClr>
              <a:buSzPct val="85000"/>
              <a:buFont typeface="Arial"/>
              <a:buChar char="•"/>
            </a:pPr>
            <a:r>
              <a:rPr lang="en-US" sz="2500" b="0" strike="noStrike" spc="-1">
                <a:solidFill>
                  <a:srgbClr val="292934"/>
                </a:solidFill>
                <a:latin typeface="Roboto"/>
                <a:ea typeface="Roboto"/>
              </a:rPr>
              <a:t>Better relations with the FOSS community and FOSS organizations</a:t>
            </a:r>
            <a:endParaRPr lang="en-US" sz="2500" b="0" strike="noStrike" spc="-1">
              <a:latin typeface="Arial"/>
            </a:endParaRPr>
          </a:p>
          <a:p>
            <a:pPr>
              <a:lnSpc>
                <a:spcPct val="100000"/>
              </a:lnSpc>
              <a:spcBef>
                <a:spcPts val="400"/>
              </a:spcBef>
            </a:pPr>
            <a:endParaRPr lang="en-US" sz="2500" b="0" strike="noStrike" spc="-1">
              <a:latin typeface="Arial"/>
            </a:endParaRPr>
          </a:p>
          <a:p>
            <a:pPr>
              <a:lnSpc>
                <a:spcPct val="100000"/>
              </a:lnSpc>
              <a:spcBef>
                <a:spcPts val="400"/>
              </a:spcBef>
            </a:pPr>
            <a:endParaRPr lang="en-US" sz="25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Establishing Community Relationships</a:t>
            </a:r>
            <a:endParaRPr lang="en-US" sz="4000" b="0" strike="noStrike" spc="-1">
              <a:latin typeface="Arial"/>
            </a:endParaRPr>
          </a:p>
        </p:txBody>
      </p:sp>
      <p:sp>
        <p:nvSpPr>
          <p:cNvPr id="730" name="CustomShape 2"/>
          <p:cNvSpPr/>
          <p:nvPr/>
        </p:nvSpPr>
        <p:spPr>
          <a:xfrm>
            <a:off x="609480" y="1673280"/>
            <a:ext cx="5384160" cy="377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380" b="0" strike="noStrike" spc="-1">
                <a:solidFill>
                  <a:srgbClr val="292934"/>
                </a:solidFill>
                <a:latin typeface="Roboto"/>
                <a:ea typeface="Roboto"/>
              </a:rPr>
              <a:t>As a company that uses FOSS in a commercial product, it is best to create and maintain a good relationship with the FOSS community - in particular, with the specific communities related to the FOSS projects you use and deploy in your commercial products. </a:t>
            </a:r>
            <a:endParaRPr lang="en-US" sz="2380" b="0" strike="noStrike" spc="-1">
              <a:latin typeface="Arial"/>
            </a:endParaRPr>
          </a:p>
          <a:p>
            <a:pPr>
              <a:lnSpc>
                <a:spcPct val="80000"/>
              </a:lnSpc>
              <a:spcBef>
                <a:spcPts val="476"/>
              </a:spcBef>
            </a:pPr>
            <a:endParaRPr lang="en-US" sz="2380" b="0" strike="noStrike" spc="-1">
              <a:latin typeface="Arial"/>
            </a:endParaRPr>
          </a:p>
          <a:p>
            <a:pPr>
              <a:lnSpc>
                <a:spcPct val="80000"/>
              </a:lnSpc>
              <a:spcBef>
                <a:spcPts val="476"/>
              </a:spcBef>
            </a:pPr>
            <a:endParaRPr lang="en-US" sz="2380" b="0" strike="noStrike" spc="-1">
              <a:latin typeface="Arial"/>
            </a:endParaRPr>
          </a:p>
          <a:p>
            <a:pPr marL="182880" indent="-182160">
              <a:lnSpc>
                <a:spcPct val="80000"/>
              </a:lnSpc>
              <a:spcBef>
                <a:spcPts val="476"/>
              </a:spcBef>
            </a:pPr>
            <a:endParaRPr lang="en-US" sz="2380" b="0" strike="noStrike" spc="-1">
              <a:latin typeface="Arial"/>
            </a:endParaRPr>
          </a:p>
        </p:txBody>
      </p:sp>
      <p:sp>
        <p:nvSpPr>
          <p:cNvPr id="731" name="CustomShape 3"/>
          <p:cNvSpPr/>
          <p:nvPr/>
        </p:nvSpPr>
        <p:spPr>
          <a:xfrm>
            <a:off x="6197760" y="1673280"/>
            <a:ext cx="5384160" cy="377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380" b="0" strike="noStrike" spc="-1">
                <a:solidFill>
                  <a:srgbClr val="292934"/>
                </a:solidFill>
                <a:latin typeface="Roboto"/>
                <a:ea typeface="Roboto"/>
              </a:rPr>
              <a:t>In addition, good relationships with FOSS organizations can be very helpful in advising on best way to be compliant and also help out if you experience a compliance issue.</a:t>
            </a:r>
            <a:endParaRPr lang="en-US" sz="2380" b="0" strike="noStrike" spc="-1">
              <a:latin typeface="Arial"/>
            </a:endParaRPr>
          </a:p>
          <a:p>
            <a:pPr>
              <a:lnSpc>
                <a:spcPct val="80000"/>
              </a:lnSpc>
              <a:spcBef>
                <a:spcPts val="476"/>
              </a:spcBef>
            </a:pPr>
            <a:endParaRPr lang="en-US" sz="2380" b="0" strike="noStrike" spc="-1">
              <a:latin typeface="Arial"/>
            </a:endParaRPr>
          </a:p>
          <a:p>
            <a:pPr>
              <a:lnSpc>
                <a:spcPct val="100000"/>
              </a:lnSpc>
              <a:spcBef>
                <a:spcPts val="476"/>
              </a:spcBef>
            </a:pPr>
            <a:r>
              <a:rPr lang="en-US" sz="2380" b="0" strike="noStrike" spc="-1">
                <a:solidFill>
                  <a:srgbClr val="292934"/>
                </a:solidFill>
                <a:latin typeface="Roboto"/>
                <a:ea typeface="Roboto"/>
              </a:rPr>
              <a:t>Good relationships with the software communities may also be helpful for two-way communication: upstreaming improvements and getting support from the software developers.</a:t>
            </a:r>
            <a:endParaRPr lang="en-US" sz="2380" b="0" strike="noStrike" spc="-1">
              <a:latin typeface="Arial"/>
            </a:endParaRPr>
          </a:p>
          <a:p>
            <a:pPr>
              <a:lnSpc>
                <a:spcPct val="80000"/>
              </a:lnSpc>
              <a:spcBef>
                <a:spcPts val="476"/>
              </a:spcBef>
            </a:pPr>
            <a:endParaRPr lang="en-US" sz="2380" b="0" strike="noStrike" spc="-1">
              <a:latin typeface="Arial"/>
            </a:endParaRPr>
          </a:p>
          <a:p>
            <a:pPr marL="182880" indent="-182160">
              <a:lnSpc>
                <a:spcPct val="80000"/>
              </a:lnSpc>
              <a:spcBef>
                <a:spcPts val="476"/>
              </a:spcBef>
            </a:pPr>
            <a:endParaRPr lang="en-US" sz="238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733"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Symbol"/>
              <a:buChar char=""/>
            </a:pPr>
            <a:r>
              <a:rPr lang="en-US" sz="2800" b="0" strike="noStrike" spc="-1">
                <a:solidFill>
                  <a:srgbClr val="292934"/>
                </a:solidFill>
                <a:latin typeface="Roboto"/>
                <a:ea typeface="Roboto"/>
              </a:rPr>
              <a:t>What types of pitfalls can occur in FOSS compliance? </a:t>
            </a:r>
            <a:endParaRPr lang="en-US" sz="2800" b="0" strike="noStrike" spc="-1">
              <a:latin typeface="Arial"/>
            </a:endParaRPr>
          </a:p>
          <a:p>
            <a:pPr marL="182880" indent="-182160">
              <a:lnSpc>
                <a:spcPct val="100000"/>
              </a:lnSpc>
              <a:spcBef>
                <a:spcPts val="561"/>
              </a:spcBef>
              <a:buClr>
                <a:srgbClr val="93A299"/>
              </a:buClr>
              <a:buSzPct val="85000"/>
              <a:buFont typeface="Arial"/>
              <a:buChar char="•"/>
            </a:pPr>
            <a:r>
              <a:rPr lang="en-US" sz="2800" b="0" strike="noStrike" spc="-1">
                <a:solidFill>
                  <a:srgbClr val="292934"/>
                </a:solidFill>
                <a:latin typeface="Roboto"/>
                <a:ea typeface="Roboto"/>
              </a:rPr>
              <a:t>Give an example of an intellectual property failure.</a:t>
            </a:r>
            <a:endParaRPr lang="en-US" sz="2800" b="0" strike="noStrike" spc="-1">
              <a:latin typeface="Arial"/>
            </a:endParaRPr>
          </a:p>
          <a:p>
            <a:pPr marL="182880" indent="-182160">
              <a:lnSpc>
                <a:spcPct val="100000"/>
              </a:lnSpc>
              <a:spcBef>
                <a:spcPts val="561"/>
              </a:spcBef>
              <a:buClr>
                <a:srgbClr val="93A299"/>
              </a:buClr>
              <a:buSzPct val="85000"/>
              <a:buFont typeface="Arial"/>
              <a:buChar char="•"/>
            </a:pPr>
            <a:r>
              <a:rPr lang="en-US" sz="2800" b="0" strike="noStrike" spc="-1">
                <a:solidFill>
                  <a:srgbClr val="292934"/>
                </a:solidFill>
                <a:latin typeface="Roboto"/>
                <a:ea typeface="Roboto"/>
              </a:rPr>
              <a:t>Give an example of a license compliance failure.</a:t>
            </a:r>
            <a:endParaRPr lang="en-US" sz="2800" b="0" strike="noStrike" spc="-1">
              <a:latin typeface="Arial"/>
            </a:endParaRPr>
          </a:p>
          <a:p>
            <a:pPr marL="182880" indent="-182160">
              <a:lnSpc>
                <a:spcPct val="100000"/>
              </a:lnSpc>
              <a:spcBef>
                <a:spcPts val="561"/>
              </a:spcBef>
              <a:buClr>
                <a:srgbClr val="93A299"/>
              </a:buClr>
              <a:buSzPct val="85000"/>
              <a:buFont typeface="Arial"/>
              <a:buChar char="•"/>
            </a:pPr>
            <a:r>
              <a:rPr lang="en-US" sz="2800" b="0" strike="noStrike" spc="-1">
                <a:solidFill>
                  <a:srgbClr val="292934"/>
                </a:solidFill>
                <a:latin typeface="Roboto"/>
                <a:ea typeface="Roboto"/>
              </a:rPr>
              <a:t>Give an example of a compliance process failure.</a:t>
            </a:r>
            <a:endParaRPr lang="en-US" sz="2800" b="0" strike="noStrike" spc="-1">
              <a:latin typeface="Arial"/>
            </a:endParaRPr>
          </a:p>
          <a:p>
            <a:pPr marL="182880" indent="-182160">
              <a:lnSpc>
                <a:spcPct val="100000"/>
              </a:lnSpc>
              <a:spcBef>
                <a:spcPts val="561"/>
              </a:spcBef>
              <a:buClr>
                <a:srgbClr val="93A299"/>
              </a:buClr>
              <a:buSzPct val="85000"/>
              <a:buFont typeface="Arial"/>
              <a:buChar char="•"/>
            </a:pPr>
            <a:r>
              <a:rPr lang="en-US" sz="2800" b="0" strike="noStrike" spc="-1">
                <a:solidFill>
                  <a:srgbClr val="292934"/>
                </a:solidFill>
                <a:latin typeface="Roboto"/>
                <a:ea typeface="Roboto"/>
              </a:rPr>
              <a:t>What are the benefits of prioritizing compliance?</a:t>
            </a:r>
            <a:endParaRPr lang="en-US" sz="2800" b="0" strike="noStrike" spc="-1">
              <a:latin typeface="Arial"/>
            </a:endParaRPr>
          </a:p>
          <a:p>
            <a:pPr marL="182880" indent="-182160">
              <a:lnSpc>
                <a:spcPct val="100000"/>
              </a:lnSpc>
              <a:spcBef>
                <a:spcPts val="561"/>
              </a:spcBef>
              <a:buClr>
                <a:srgbClr val="93A299"/>
              </a:buClr>
              <a:buSzPct val="85000"/>
              <a:buFont typeface="Arial"/>
              <a:buChar char="•"/>
            </a:pPr>
            <a:r>
              <a:rPr lang="en-US" sz="2800" b="0" strike="noStrike" spc="-1">
                <a:solidFill>
                  <a:srgbClr val="292934"/>
                </a:solidFill>
                <a:latin typeface="Roboto"/>
                <a:ea typeface="Roboto"/>
              </a:rPr>
              <a:t>What are the benefits of maintaining a good community relationship?</a:t>
            </a:r>
            <a:endParaRPr lang="en-US" sz="28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8</a:t>
            </a:r>
            <a:endParaRPr lang="en-US" sz="3200" b="0" strike="noStrike" spc="-1">
              <a:latin typeface="Arial"/>
            </a:endParaRPr>
          </a:p>
        </p:txBody>
      </p:sp>
      <p:sp>
        <p:nvSpPr>
          <p:cNvPr id="735"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Medium"/>
                <a:ea typeface="Roboto Medium"/>
              </a:rPr>
              <a:t>Developer Guidelines</a:t>
            </a:r>
            <a:endParaRPr lang="en-US" sz="48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Copyright Rights Most Relevant to Software</a:t>
            </a:r>
            <a:endParaRPr lang="en-US" sz="4000" b="0" strike="noStrike" spc="-1">
              <a:latin typeface="Arial"/>
            </a:endParaRPr>
          </a:p>
        </p:txBody>
      </p:sp>
      <p:sp>
        <p:nvSpPr>
          <p:cNvPr id="233" name="CustomShape 2"/>
          <p:cNvSpPr/>
          <p:nvPr/>
        </p:nvSpPr>
        <p:spPr>
          <a:xfrm>
            <a:off x="668520" y="1559880"/>
            <a:ext cx="10684800" cy="5275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The right to </a:t>
            </a:r>
            <a:r>
              <a:rPr lang="en-US" sz="2400" b="0" i="1" strike="noStrike" spc="-1">
                <a:solidFill>
                  <a:srgbClr val="292934"/>
                </a:solidFill>
                <a:latin typeface="Roboto"/>
                <a:ea typeface="Roboto"/>
              </a:rPr>
              <a:t>reproduce </a:t>
            </a:r>
            <a:r>
              <a:rPr lang="en-US" sz="2400" b="0" strike="noStrike" spc="-1">
                <a:solidFill>
                  <a:srgbClr val="292934"/>
                </a:solidFill>
                <a:latin typeface="Roboto"/>
                <a:ea typeface="Roboto"/>
              </a:rPr>
              <a:t>the software – making copies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The right to create “</a:t>
            </a:r>
            <a:r>
              <a:rPr lang="en-US" sz="2400" b="0" i="1" strike="noStrike" spc="-1">
                <a:solidFill>
                  <a:srgbClr val="292934"/>
                </a:solidFill>
                <a:latin typeface="Roboto"/>
                <a:ea typeface="Roboto"/>
              </a:rPr>
              <a:t>derivative works</a:t>
            </a:r>
            <a:r>
              <a:rPr lang="en-US" sz="2400" b="0" strike="noStrike" spc="-1">
                <a:solidFill>
                  <a:srgbClr val="292934"/>
                </a:solidFill>
                <a:latin typeface="Roboto"/>
                <a:ea typeface="Roboto"/>
              </a:rPr>
              <a:t>” – making modifications</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The term derivative work comes from the US Copyright Act </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It is a “term of art” meaning that it has a particular meaning based on the statute and not the dictionary definition</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In general it refers to a new work based upon an original work to which enough original creative work has been added so that the new work represents an original work of authorship rather than a copy</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The right to </a:t>
            </a:r>
            <a:r>
              <a:rPr lang="en-US" sz="2400" b="0" i="1" strike="noStrike" spc="-1">
                <a:solidFill>
                  <a:srgbClr val="292934"/>
                </a:solidFill>
                <a:latin typeface="Roboto"/>
                <a:ea typeface="Roboto"/>
              </a:rPr>
              <a:t>distribute</a:t>
            </a:r>
            <a:endParaRPr lang="en-US" sz="2400" b="0" strike="noStrike" spc="-1">
              <a:latin typeface="Arial"/>
            </a:endParaRPr>
          </a:p>
          <a:p>
            <a:pPr marL="457200" lvl="1" indent="-189720">
              <a:lnSpc>
                <a:spcPct val="110000"/>
              </a:lnSpc>
              <a:spcBef>
                <a:spcPts val="400"/>
              </a:spcBef>
              <a:buClr>
                <a:srgbClr val="93A299"/>
              </a:buClr>
              <a:buSzPct val="85000"/>
              <a:buFont typeface="Arial"/>
              <a:buChar char="•"/>
            </a:pPr>
            <a:r>
              <a:rPr lang="en-US" sz="2000" b="0" strike="noStrike" spc="-1">
                <a:solidFill>
                  <a:srgbClr val="292934"/>
                </a:solidFill>
                <a:latin typeface="Roboto"/>
                <a:ea typeface="Roboto"/>
              </a:rPr>
              <a:t>Distribution is generally viewed as the provision of a copy of a piece of software,</a:t>
            </a:r>
            <a:r>
              <a:t/>
            </a:r>
            <a:br/>
            <a:r>
              <a:rPr lang="en-US" sz="2000" b="0" strike="noStrike" spc="-1">
                <a:solidFill>
                  <a:srgbClr val="292934"/>
                </a:solidFill>
                <a:latin typeface="Roboto"/>
                <a:ea typeface="Roboto"/>
              </a:rPr>
              <a:t>in binary or source code form, to another entity (an individual or organization outside</a:t>
            </a:r>
            <a:r>
              <a:t/>
            </a:r>
            <a:br/>
            <a:r>
              <a:rPr lang="en-US" sz="2000" b="0" strike="noStrike" spc="-1">
                <a:solidFill>
                  <a:srgbClr val="292934"/>
                </a:solidFill>
                <a:latin typeface="Roboto"/>
                <a:ea typeface="Roboto"/>
              </a:rPr>
              <a:t>your company or organization)</a:t>
            </a:r>
            <a:endParaRPr lang="en-US" sz="2000" b="0" strike="noStrike" spc="-1">
              <a:latin typeface="Arial"/>
            </a:endParaRPr>
          </a:p>
          <a:p>
            <a:pPr>
              <a:lnSpc>
                <a:spcPct val="100000"/>
              </a:lnSpc>
              <a:spcBef>
                <a:spcPts val="479"/>
              </a:spcBef>
            </a:pPr>
            <a:r>
              <a:rPr lang="en-US" sz="1600" b="0" i="1" strike="noStrike" spc="-1">
                <a:solidFill>
                  <a:srgbClr val="292934"/>
                </a:solidFill>
                <a:latin typeface="Roboto Condensed"/>
                <a:ea typeface="Roboto Condensed"/>
              </a:rPr>
              <a:t>Note: The interpretation of what constitutes a “derivative work” or a “distribution”</a:t>
            </a:r>
            <a:r>
              <a:rPr lang="en-US" sz="1600" b="0" strike="noStrike" spc="-1">
                <a:solidFill>
                  <a:srgbClr val="000000"/>
                </a:solidFill>
                <a:latin typeface="Arial"/>
                <a:ea typeface="DejaVu Sans"/>
              </a:rPr>
              <a:t> </a:t>
            </a:r>
            <a:r>
              <a:rPr lang="en-US" sz="1600" b="0" i="1" strike="noStrike" spc="-1">
                <a:solidFill>
                  <a:srgbClr val="292934"/>
                </a:solidFill>
                <a:latin typeface="Roboto Condensed"/>
                <a:ea typeface="Roboto Condensed"/>
              </a:rPr>
              <a:t>is subject to debate in the FOSS community and within FOSS legal circles</a:t>
            </a:r>
            <a:endParaRPr lang="en-US" sz="1600" b="0" strike="noStrike" spc="-1">
              <a:latin typeface="Arial"/>
            </a:endParaRPr>
          </a:p>
          <a:p>
            <a:pPr marL="182880" indent="-182160">
              <a:lnSpc>
                <a:spcPct val="100000"/>
              </a:lnSpc>
              <a:spcBef>
                <a:spcPts val="479"/>
              </a:spcBef>
            </a:pPr>
            <a:endParaRPr lang="en-US" sz="16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Developer Guidelines</a:t>
            </a:r>
            <a:endParaRPr lang="en-US" sz="4000" b="0" strike="noStrike" spc="-1">
              <a:latin typeface="Arial"/>
            </a:endParaRPr>
          </a:p>
        </p:txBody>
      </p:sp>
      <p:sp>
        <p:nvSpPr>
          <p:cNvPr id="737"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90000"/>
              </a:lnSpc>
              <a:buClr>
                <a:srgbClr val="93A299"/>
              </a:buClr>
              <a:buSzPct val="85000"/>
              <a:buFont typeface="Arial"/>
              <a:buChar char="•"/>
            </a:pPr>
            <a:r>
              <a:rPr lang="en-US" sz="2400" b="0" strike="noStrike" spc="-1">
                <a:solidFill>
                  <a:srgbClr val="292934"/>
                </a:solidFill>
                <a:latin typeface="Roboto"/>
                <a:ea typeface="Roboto"/>
              </a:rPr>
              <a:t>Select code from high quality, well supported FOSS communities</a:t>
            </a:r>
            <a:endParaRPr lang="en-US" sz="2400" b="0" strike="noStrike" spc="-1">
              <a:latin typeface="Arial"/>
            </a:endParaRPr>
          </a:p>
          <a:p>
            <a:pPr marL="182880" indent="-182160">
              <a:lnSpc>
                <a:spcPct val="90000"/>
              </a:lnSpc>
              <a:spcBef>
                <a:spcPts val="479"/>
              </a:spcBef>
              <a:buClr>
                <a:srgbClr val="93A299"/>
              </a:buClr>
              <a:buSzPct val="85000"/>
              <a:buFont typeface="Arial"/>
              <a:buChar char="•"/>
            </a:pPr>
            <a:r>
              <a:rPr lang="en-US" sz="2400" b="0" strike="noStrike" spc="-1">
                <a:solidFill>
                  <a:srgbClr val="292934"/>
                </a:solidFill>
                <a:latin typeface="Roboto"/>
                <a:ea typeface="Roboto"/>
              </a:rPr>
              <a:t>Seek guidance</a:t>
            </a:r>
            <a:endParaRPr lang="en-US" sz="2400" b="0" strike="noStrike" spc="-1">
              <a:latin typeface="Arial"/>
            </a:endParaRPr>
          </a:p>
          <a:p>
            <a:pPr marL="457200" lvl="1" indent="-189720">
              <a:lnSpc>
                <a:spcPct val="90000"/>
              </a:lnSpc>
              <a:spcBef>
                <a:spcPts val="400"/>
              </a:spcBef>
              <a:buClr>
                <a:srgbClr val="93A299"/>
              </a:buClr>
              <a:buSzPct val="85000"/>
              <a:buFont typeface="Arial"/>
              <a:buChar char="•"/>
            </a:pPr>
            <a:r>
              <a:rPr lang="en-US" sz="2000" b="0" strike="noStrike" spc="-1">
                <a:solidFill>
                  <a:srgbClr val="292934"/>
                </a:solidFill>
                <a:latin typeface="Roboto"/>
                <a:ea typeface="Roboto"/>
              </a:rPr>
              <a:t>Request formal approval for each FOSS component you are using </a:t>
            </a:r>
            <a:endParaRPr lang="en-US" sz="2000" b="0" strike="noStrike" spc="-1">
              <a:latin typeface="Arial"/>
            </a:endParaRPr>
          </a:p>
          <a:p>
            <a:pPr marL="457200" lvl="1" indent="-189720">
              <a:lnSpc>
                <a:spcPct val="90000"/>
              </a:lnSpc>
              <a:spcBef>
                <a:spcPts val="400"/>
              </a:spcBef>
              <a:buClr>
                <a:srgbClr val="93A299"/>
              </a:buClr>
              <a:buSzPct val="85000"/>
              <a:buFont typeface="Arial"/>
              <a:buChar char="•"/>
            </a:pPr>
            <a:r>
              <a:rPr lang="en-US" sz="2000" b="0" strike="noStrike" spc="-1">
                <a:solidFill>
                  <a:srgbClr val="292934"/>
                </a:solidFill>
                <a:latin typeface="Roboto"/>
                <a:ea typeface="Roboto"/>
              </a:rPr>
              <a:t>Do not check un-reviewed code into any internal source tree</a:t>
            </a:r>
            <a:endParaRPr lang="en-US" sz="2000" b="0" strike="noStrike" spc="-1">
              <a:latin typeface="Arial"/>
            </a:endParaRPr>
          </a:p>
          <a:p>
            <a:pPr marL="457200" lvl="1" indent="-189720">
              <a:lnSpc>
                <a:spcPct val="90000"/>
              </a:lnSpc>
              <a:spcBef>
                <a:spcPts val="400"/>
              </a:spcBef>
              <a:buClr>
                <a:srgbClr val="93A299"/>
              </a:buClr>
              <a:buSzPct val="85000"/>
              <a:buFont typeface="Arial"/>
              <a:buChar char="•"/>
            </a:pPr>
            <a:r>
              <a:rPr lang="en-US" sz="2000" b="0" strike="noStrike" spc="-1">
                <a:solidFill>
                  <a:srgbClr val="292934"/>
                </a:solidFill>
                <a:latin typeface="Roboto"/>
                <a:ea typeface="Roboto"/>
              </a:rPr>
              <a:t>Request formal approval for outside contributions to FOSS projects</a:t>
            </a:r>
            <a:endParaRPr lang="en-US" sz="2000" b="0" strike="noStrike" spc="-1">
              <a:latin typeface="Arial"/>
            </a:endParaRPr>
          </a:p>
          <a:p>
            <a:pPr marL="182880" indent="-182160">
              <a:lnSpc>
                <a:spcPct val="90000"/>
              </a:lnSpc>
              <a:spcBef>
                <a:spcPts val="479"/>
              </a:spcBef>
              <a:buClr>
                <a:srgbClr val="93A299"/>
              </a:buClr>
              <a:buSzPct val="85000"/>
              <a:buFont typeface="Arial"/>
              <a:buChar char="•"/>
            </a:pPr>
            <a:r>
              <a:rPr lang="en-US" sz="2400" b="0" strike="noStrike" spc="-1">
                <a:solidFill>
                  <a:srgbClr val="292934"/>
                </a:solidFill>
                <a:latin typeface="Roboto"/>
                <a:ea typeface="Roboto"/>
              </a:rPr>
              <a:t>Preserve existing licensing information</a:t>
            </a:r>
            <a:endParaRPr lang="en-US" sz="2400" b="0" strike="noStrike" spc="-1">
              <a:latin typeface="Arial"/>
            </a:endParaRPr>
          </a:p>
          <a:p>
            <a:pPr marL="457200" lvl="1" indent="-189720">
              <a:lnSpc>
                <a:spcPct val="90000"/>
              </a:lnSpc>
              <a:spcBef>
                <a:spcPts val="400"/>
              </a:spcBef>
              <a:buClr>
                <a:srgbClr val="93A299"/>
              </a:buClr>
              <a:buSzPct val="85000"/>
              <a:buFont typeface="Arial"/>
              <a:buChar char="•"/>
            </a:pPr>
            <a:r>
              <a:rPr lang="en-US" sz="2000" b="0" strike="noStrike" spc="-1">
                <a:solidFill>
                  <a:srgbClr val="292934"/>
                </a:solidFill>
                <a:latin typeface="Roboto"/>
                <a:ea typeface="Roboto"/>
              </a:rPr>
              <a:t>Do not remove or in any way disturb existing FOSS licensing copyrights or other licensing information from any FOSS components that you use. All copyright and licensing information is to remain intact in all FOSS components</a:t>
            </a:r>
            <a:endParaRPr lang="en-US" sz="2000" b="0" strike="noStrike" spc="-1">
              <a:latin typeface="Arial"/>
            </a:endParaRPr>
          </a:p>
          <a:p>
            <a:pPr marL="457200" lvl="1" indent="-189720">
              <a:lnSpc>
                <a:spcPct val="90000"/>
              </a:lnSpc>
              <a:spcBef>
                <a:spcPts val="400"/>
              </a:spcBef>
              <a:buClr>
                <a:srgbClr val="93A299"/>
              </a:buClr>
              <a:buSzPct val="85000"/>
              <a:buFont typeface="Arial"/>
              <a:buChar char="•"/>
            </a:pPr>
            <a:r>
              <a:rPr lang="en-US" sz="2000" b="0" strike="noStrike" spc="-1">
                <a:solidFill>
                  <a:srgbClr val="292934"/>
                </a:solidFill>
                <a:latin typeface="Roboto"/>
                <a:ea typeface="Roboto"/>
              </a:rPr>
              <a:t>Do not re-name FOSS components unless you are required to under the FOSS license (e.g., required renaming of modified versions)</a:t>
            </a:r>
            <a:endParaRPr lang="en-US" sz="2000" b="0" strike="noStrike" spc="-1">
              <a:latin typeface="Arial"/>
            </a:endParaRPr>
          </a:p>
          <a:p>
            <a:pPr marL="182880" indent="-182160">
              <a:lnSpc>
                <a:spcPct val="90000"/>
              </a:lnSpc>
              <a:spcBef>
                <a:spcPts val="479"/>
              </a:spcBef>
              <a:buClr>
                <a:srgbClr val="93A299"/>
              </a:buClr>
              <a:buSzPct val="85000"/>
              <a:buFont typeface="Arial"/>
              <a:buChar char="•"/>
            </a:pPr>
            <a:r>
              <a:rPr lang="en-US" sz="2400" b="0" strike="noStrike" spc="-1">
                <a:solidFill>
                  <a:srgbClr val="292934"/>
                </a:solidFill>
                <a:latin typeface="Roboto"/>
                <a:ea typeface="Roboto"/>
              </a:rPr>
              <a:t>Gather and retain FOSS project information required for your FOSS review process</a:t>
            </a:r>
            <a:endParaRPr lang="en-US" sz="2400" b="0" strike="noStrike" spc="-1">
              <a:latin typeface="Arial"/>
            </a:endParaRPr>
          </a:p>
          <a:p>
            <a:pPr marL="182880" indent="-182160">
              <a:lnSpc>
                <a:spcPct val="90000"/>
              </a:lnSpc>
              <a:spcBef>
                <a:spcPts val="479"/>
              </a:spcBef>
            </a:pPr>
            <a:endParaRPr lang="en-US" sz="24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Anticipate Compliance Process Requirements</a:t>
            </a:r>
            <a:endParaRPr lang="en-US" sz="4000" b="0" strike="noStrike" spc="-1">
              <a:latin typeface="Arial"/>
            </a:endParaRPr>
          </a:p>
        </p:txBody>
      </p:sp>
      <p:sp>
        <p:nvSpPr>
          <p:cNvPr id="739"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90000"/>
              </a:lnSpc>
              <a:buClr>
                <a:srgbClr val="93A299"/>
              </a:buClr>
              <a:buSzPct val="85000"/>
              <a:buFont typeface="Arial"/>
              <a:buChar char="•"/>
            </a:pPr>
            <a:r>
              <a:rPr lang="en-US" sz="2220" b="0" strike="noStrike" spc="-1">
                <a:solidFill>
                  <a:srgbClr val="292934"/>
                </a:solidFill>
                <a:latin typeface="Roboto"/>
                <a:ea typeface="Roboto"/>
              </a:rPr>
              <a:t>Include time required to follow established FOSS policy in work plans</a:t>
            </a:r>
            <a:endParaRPr lang="en-US" sz="2220" b="0" strike="noStrike" spc="-1">
              <a:latin typeface="Arial"/>
            </a:endParaRPr>
          </a:p>
          <a:p>
            <a:pPr marL="457200" lvl="1" indent="-189720">
              <a:lnSpc>
                <a:spcPct val="90000"/>
              </a:lnSpc>
              <a:spcBef>
                <a:spcPts val="371"/>
              </a:spcBef>
              <a:buClr>
                <a:srgbClr val="93A299"/>
              </a:buClr>
              <a:buSzPct val="82000"/>
              <a:buFont typeface="Arial"/>
              <a:buChar char="•"/>
            </a:pPr>
            <a:r>
              <a:rPr lang="en-US" sz="1850" b="0" strike="noStrike" spc="-1">
                <a:solidFill>
                  <a:srgbClr val="292934"/>
                </a:solidFill>
                <a:latin typeface="Roboto"/>
                <a:ea typeface="Roboto"/>
              </a:rPr>
              <a:t>Follow the developer guidelines for using FOSS software, particularly incorporating or linking FOSS code into proprietary or third party source code or vice versa </a:t>
            </a:r>
            <a:endParaRPr lang="en-US" sz="1850" b="0" strike="noStrike" spc="-1">
              <a:latin typeface="Arial"/>
            </a:endParaRPr>
          </a:p>
          <a:p>
            <a:pPr marL="457200" lvl="1" indent="-189720">
              <a:lnSpc>
                <a:spcPct val="90000"/>
              </a:lnSpc>
              <a:spcBef>
                <a:spcPts val="371"/>
              </a:spcBef>
              <a:buClr>
                <a:srgbClr val="93A299"/>
              </a:buClr>
              <a:buSzPct val="82000"/>
              <a:buFont typeface="Arial"/>
              <a:buChar char="•"/>
            </a:pPr>
            <a:r>
              <a:rPr lang="en-US" sz="1850" b="0" strike="noStrike" spc="-1">
                <a:solidFill>
                  <a:srgbClr val="292934"/>
                </a:solidFill>
                <a:latin typeface="Roboto"/>
                <a:ea typeface="Roboto"/>
              </a:rPr>
              <a:t>Review architecture plans and avoid mixing components governed by incompatible FOSS licenses</a:t>
            </a:r>
            <a:endParaRPr lang="en-US" sz="1850" b="0" strike="noStrike" spc="-1">
              <a:latin typeface="Arial"/>
            </a:endParaRPr>
          </a:p>
          <a:p>
            <a:pPr marL="182880" indent="-182160">
              <a:lnSpc>
                <a:spcPct val="90000"/>
              </a:lnSpc>
              <a:spcBef>
                <a:spcPts val="445"/>
              </a:spcBef>
              <a:buClr>
                <a:srgbClr val="93A299"/>
              </a:buClr>
              <a:buSzPct val="85000"/>
              <a:buFont typeface="Arial"/>
              <a:buChar char="•"/>
            </a:pPr>
            <a:r>
              <a:rPr lang="en-US" sz="2220" b="0" strike="noStrike" spc="-1">
                <a:solidFill>
                  <a:srgbClr val="292934"/>
                </a:solidFill>
                <a:latin typeface="Roboto"/>
                <a:ea typeface="Roboto"/>
              </a:rPr>
              <a:t>Always update compliance verification - for every product</a:t>
            </a:r>
            <a:endParaRPr lang="en-US" sz="2220" b="0" strike="noStrike" spc="-1">
              <a:latin typeface="Arial"/>
            </a:endParaRPr>
          </a:p>
          <a:p>
            <a:pPr marL="457200" lvl="1" indent="-189720">
              <a:lnSpc>
                <a:spcPct val="90000"/>
              </a:lnSpc>
              <a:spcBef>
                <a:spcPts val="371"/>
              </a:spcBef>
              <a:buClr>
                <a:srgbClr val="93A299"/>
              </a:buClr>
              <a:buSzPct val="82000"/>
              <a:buFont typeface="Arial"/>
              <a:buChar char="•"/>
            </a:pPr>
            <a:r>
              <a:rPr lang="en-US" sz="1850" b="0" strike="noStrike" spc="-1">
                <a:solidFill>
                  <a:srgbClr val="292934"/>
                </a:solidFill>
                <a:latin typeface="Roboto"/>
                <a:ea typeface="Roboto"/>
              </a:rPr>
              <a:t>Verify compliance on a product-by-product basis: Just because a FOSS package is approved for use in one product does not necessarily mean it will be approved for use in a second product</a:t>
            </a:r>
            <a:endParaRPr lang="en-US" sz="1850" b="0" strike="noStrike" spc="-1">
              <a:latin typeface="Arial"/>
            </a:endParaRPr>
          </a:p>
          <a:p>
            <a:pPr marL="182880" indent="-182160">
              <a:lnSpc>
                <a:spcPct val="90000"/>
              </a:lnSpc>
              <a:spcBef>
                <a:spcPts val="445"/>
              </a:spcBef>
              <a:buClr>
                <a:srgbClr val="93A299"/>
              </a:buClr>
              <a:buSzPct val="85000"/>
              <a:buFont typeface="Arial"/>
              <a:buChar char="•"/>
            </a:pPr>
            <a:r>
              <a:rPr lang="en-US" sz="2220" b="0" strike="noStrike" spc="-1">
                <a:solidFill>
                  <a:srgbClr val="292934"/>
                </a:solidFill>
                <a:latin typeface="Roboto"/>
                <a:ea typeface="Roboto"/>
              </a:rPr>
              <a:t>And for every upgrade to newer versions of FOSS </a:t>
            </a:r>
            <a:endParaRPr lang="en-US" sz="2220" b="0" strike="noStrike" spc="-1">
              <a:latin typeface="Arial"/>
            </a:endParaRPr>
          </a:p>
          <a:p>
            <a:pPr marL="457200" lvl="1" indent="-189720">
              <a:lnSpc>
                <a:spcPct val="90000"/>
              </a:lnSpc>
              <a:spcBef>
                <a:spcPts val="371"/>
              </a:spcBef>
              <a:buClr>
                <a:srgbClr val="93A299"/>
              </a:buClr>
              <a:buSzPct val="82000"/>
              <a:buFont typeface="Arial"/>
              <a:buChar char="•"/>
            </a:pPr>
            <a:r>
              <a:rPr lang="en-US" sz="1850" b="0" strike="noStrike" spc="-1">
                <a:solidFill>
                  <a:srgbClr val="292934"/>
                </a:solidFill>
                <a:latin typeface="Roboto"/>
                <a:ea typeface="Roboto"/>
              </a:rPr>
              <a:t>Ensure that each new version of the same FOSS component is reviewed and approved </a:t>
            </a:r>
            <a:endParaRPr lang="en-US" sz="1850" b="0" strike="noStrike" spc="-1">
              <a:latin typeface="Arial"/>
            </a:endParaRPr>
          </a:p>
          <a:p>
            <a:pPr marL="457200" lvl="1" indent="-189720">
              <a:lnSpc>
                <a:spcPct val="90000"/>
              </a:lnSpc>
              <a:spcBef>
                <a:spcPts val="371"/>
              </a:spcBef>
              <a:buClr>
                <a:srgbClr val="93A299"/>
              </a:buClr>
              <a:buSzPct val="82000"/>
              <a:buFont typeface="Arial"/>
              <a:buChar char="•"/>
            </a:pPr>
            <a:r>
              <a:rPr lang="en-US" sz="1850" b="0" strike="noStrike" spc="-1">
                <a:solidFill>
                  <a:srgbClr val="292934"/>
                </a:solidFill>
                <a:latin typeface="Roboto"/>
                <a:ea typeface="Roboto"/>
              </a:rPr>
              <a:t>When you upgrade the version of a FOSS package, make sure that the license of the new version is the same as the license of the older used version (license changes can occur between version upgrades)</a:t>
            </a:r>
            <a:endParaRPr lang="en-US" sz="1850" b="0" strike="noStrike" spc="-1">
              <a:latin typeface="Arial"/>
            </a:endParaRPr>
          </a:p>
          <a:p>
            <a:pPr marL="457200" lvl="1" indent="-189720">
              <a:lnSpc>
                <a:spcPct val="90000"/>
              </a:lnSpc>
              <a:spcBef>
                <a:spcPts val="371"/>
              </a:spcBef>
              <a:buClr>
                <a:srgbClr val="93A299"/>
              </a:buClr>
              <a:buSzPct val="82000"/>
              <a:buFont typeface="Arial"/>
              <a:buChar char="•"/>
            </a:pPr>
            <a:r>
              <a:rPr lang="en-US" sz="1850" b="0" strike="noStrike" spc="-1">
                <a:solidFill>
                  <a:srgbClr val="292934"/>
                </a:solidFill>
                <a:latin typeface="Roboto"/>
                <a:ea typeface="Roboto"/>
              </a:rPr>
              <a:t>If a FOSS project’s license changes, ensure that compliance records are updated and that the new license does not create a conflict</a:t>
            </a:r>
            <a:endParaRPr lang="en-US" sz="1850" b="0" strike="noStrike" spc="-1">
              <a:latin typeface="Arial"/>
            </a:endParaRPr>
          </a:p>
          <a:p>
            <a:pPr marL="182880" indent="-182160">
              <a:lnSpc>
                <a:spcPct val="90000"/>
              </a:lnSpc>
              <a:spcBef>
                <a:spcPts val="445"/>
              </a:spcBef>
            </a:pPr>
            <a:endParaRPr lang="en-US" sz="185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600" b="0" strike="noStrike" spc="-1">
                <a:solidFill>
                  <a:srgbClr val="D2533C"/>
                </a:solidFill>
                <a:latin typeface="Roboto"/>
                <a:ea typeface="Roboto"/>
              </a:rPr>
              <a:t>Compliance Process Applies to all FOSS components</a:t>
            </a:r>
            <a:endParaRPr lang="en-US" sz="3600" b="0" strike="noStrike" spc="-1">
              <a:latin typeface="Arial"/>
            </a:endParaRPr>
          </a:p>
        </p:txBody>
      </p:sp>
      <p:sp>
        <p:nvSpPr>
          <p:cNvPr id="741" name="CustomShape 2"/>
          <p:cNvSpPr/>
          <p:nvPr/>
        </p:nvSpPr>
        <p:spPr>
          <a:xfrm>
            <a:off x="609480" y="1600200"/>
            <a:ext cx="10972080" cy="387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In-bound software</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Take steps to understand what FOSS is included in software delivered by suppliers </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Evaluate your obligations for all of the software that will be included in your products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Always audit source code you received from your software providers or alternatively make it a company policy that software providers must deliver you a source code audit report for any source code you receive</a:t>
            </a:r>
            <a:endParaRPr lang="en-US" sz="2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743"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Name some general guidelines developers can practice when working with FOSS.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Should you remove or alter FOSS license header information?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Name some important steps in a compliance process.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How can a new version of a previously-reviewed FOSS component create new compliance issues?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risks should you address with in-bound software?</a:t>
            </a:r>
            <a:endParaRPr lang="en-US" sz="2400" b="0" strike="noStrike" spc="-1">
              <a:latin typeface="Arial"/>
            </a:endParaRPr>
          </a:p>
          <a:p>
            <a:pPr>
              <a:lnSpc>
                <a:spcPct val="100000"/>
              </a:lnSpc>
              <a:spcBef>
                <a:spcPts val="479"/>
              </a:spcBef>
            </a:pPr>
            <a:endParaRPr lang="en-US" sz="2400" b="0" strike="noStrike" spc="-1">
              <a:latin typeface="Arial"/>
            </a:endParaRPr>
          </a:p>
          <a:p>
            <a:pPr>
              <a:lnSpc>
                <a:spcPct val="100000"/>
              </a:lnSpc>
              <a:spcBef>
                <a:spcPts val="479"/>
              </a:spcBef>
            </a:pPr>
            <a:r>
              <a:rPr lang="en-US" sz="2400" b="0" strike="noStrike" spc="-1">
                <a:solidFill>
                  <a:srgbClr val="292934"/>
                </a:solidFill>
                <a:latin typeface="Roboto"/>
                <a:ea typeface="Roboto"/>
              </a:rPr>
              <a:t>Learn more through the free Compliance Basics for Developers hosted by the Linux Foundation at: </a:t>
            </a:r>
            <a:r>
              <a:t/>
            </a:r>
            <a:br/>
            <a:r>
              <a:rPr lang="en-US" sz="1600" b="0" u="sng" strike="noStrike" spc="-1">
                <a:solidFill>
                  <a:srgbClr val="0000FF"/>
                </a:solidFill>
                <a:uFillTx/>
                <a:latin typeface="Roboto Mono"/>
                <a:ea typeface="Roboto Mono"/>
                <a:hlinkClick r:id="rId3"/>
              </a:rPr>
              <a:t>https://training.linuxfoundation.org/linux-courses/open-source-compliance-courses/ compliance-basics-for-developers</a:t>
            </a:r>
            <a:endParaRPr lang="en-US" sz="1600" b="0" strike="noStrike" spc="-1">
              <a:latin typeface="Arial"/>
            </a:endParaRPr>
          </a:p>
          <a:p>
            <a:pPr marL="182880" indent="-182160">
              <a:lnSpc>
                <a:spcPct val="100000"/>
              </a:lnSpc>
              <a:spcBef>
                <a:spcPts val="479"/>
              </a:spcBef>
            </a:pPr>
            <a:endParaRPr lang="en-US" sz="16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Patent Concepts in Software</a:t>
            </a:r>
            <a:endParaRPr lang="en-US" sz="4000" b="0" strike="noStrike" spc="-1">
              <a:latin typeface="Arial"/>
            </a:endParaRPr>
          </a:p>
        </p:txBody>
      </p:sp>
      <p:sp>
        <p:nvSpPr>
          <p:cNvPr id="235"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Patents protect functionality – this can include a method of operation,</a:t>
            </a:r>
            <a:r>
              <a:t/>
            </a:r>
            <a:br/>
            <a:r>
              <a:rPr lang="en-US" sz="2400" b="0" strike="noStrike" spc="-1">
                <a:solidFill>
                  <a:srgbClr val="292934"/>
                </a:solidFill>
                <a:latin typeface="Roboto"/>
                <a:ea typeface="Roboto"/>
              </a:rPr>
              <a:t>such as a computer program</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Does not protect abstract ideas, laws of nature</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A patent application must be made in a specific jurisdiction in order to obtain a patent in that country. If a patent is awarded, the owner has the right to stop anybody from exercising its functionality, regardless of independent creation </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Other parties who want to use the technology may seek a patent license (which may grant rights to use, make, have made, sell, offer for sale, and import the technology)</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Infringement may occur even if other parties independently create the same invention</a:t>
            </a:r>
            <a:endParaRPr lang="en-US" sz="24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1237</TotalTime>
  <Words>8073</Words>
  <Application>Microsoft Macintosh PowerPoint</Application>
  <PresentationFormat>Custom</PresentationFormat>
  <Paragraphs>1234</Paragraphs>
  <Slides>83</Slides>
  <Notes>83</Notes>
  <HiddenSlides>0</HiddenSlides>
  <MMClips>0</MMClips>
  <ScaleCrop>false</ScaleCrop>
  <HeadingPairs>
    <vt:vector size="4" baseType="variant">
      <vt:variant>
        <vt:lpstr>Theme</vt:lpstr>
      </vt:variant>
      <vt:variant>
        <vt:i4>4</vt:i4>
      </vt:variant>
      <vt:variant>
        <vt:lpstr>Slide Titles</vt:lpstr>
      </vt:variant>
      <vt:variant>
        <vt:i4>83</vt:i4>
      </vt:variant>
    </vt:vector>
  </HeadingPairs>
  <TitlesOfParts>
    <vt:vector size="87" baseType="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Shane Coughlan</cp:lastModifiedBy>
  <cp:revision>16</cp:revision>
  <dcterms:modified xsi:type="dcterms:W3CDTF">2018-07-13T05:25:40Z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85</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147</vt:i4>
  </property>
</Properties>
</file>