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  <p:sldMasterId id="2147483724" r:id="rId2"/>
  </p:sldMasterIdLst>
  <p:notesMasterIdLst>
    <p:notesMasterId r:id="rId18"/>
  </p:notesMasterIdLst>
  <p:handoutMasterIdLst>
    <p:handoutMasterId r:id="rId19"/>
  </p:handoutMasterIdLst>
  <p:sldIdLst>
    <p:sldId id="286" r:id="rId3"/>
    <p:sldId id="299" r:id="rId4"/>
    <p:sldId id="328" r:id="rId5"/>
    <p:sldId id="287" r:id="rId6"/>
    <p:sldId id="279" r:id="rId7"/>
    <p:sldId id="329" r:id="rId8"/>
    <p:sldId id="300" r:id="rId9"/>
    <p:sldId id="344" r:id="rId10"/>
    <p:sldId id="291" r:id="rId11"/>
    <p:sldId id="343" r:id="rId12"/>
    <p:sldId id="345" r:id="rId13"/>
    <p:sldId id="331" r:id="rId14"/>
    <p:sldId id="338" r:id="rId15"/>
    <p:sldId id="339" r:id="rId16"/>
    <p:sldId id="34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7478" autoAdjust="0"/>
  </p:normalViewPr>
  <p:slideViewPr>
    <p:cSldViewPr snapToGrid="0" snapToObjects="1">
      <p:cViewPr varScale="1">
        <p:scale>
          <a:sx n="112" d="100"/>
          <a:sy n="112" d="100"/>
        </p:scale>
        <p:origin x="552" y="108"/>
      </p:cViewPr>
      <p:guideLst/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30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1515C-C965-484F-A716-44F641915B1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498A5F3B-51A8-449B-91EC-6C7267293C14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 smtClean="0"/>
            <a:t>Axe 1. L’information sur les options, les études et les formations</a:t>
          </a:r>
          <a:endParaRPr lang="fr-BE" dirty="0"/>
        </a:p>
      </dgm:t>
    </dgm:pt>
    <dgm:pt modelId="{0984714E-A14F-4FE2-895F-E213262D174E}" type="parTrans" cxnId="{1773196A-015D-4C6B-8CDB-9849FE45D963}">
      <dgm:prSet/>
      <dgm:spPr/>
      <dgm:t>
        <a:bodyPr/>
        <a:lstStyle/>
        <a:p>
          <a:endParaRPr lang="fr-BE"/>
        </a:p>
      </dgm:t>
    </dgm:pt>
    <dgm:pt modelId="{D82791A3-DF14-47F1-A9C6-A1FA4EBF2849}" type="sibTrans" cxnId="{1773196A-015D-4C6B-8CDB-9849FE45D963}">
      <dgm:prSet/>
      <dgm:spPr/>
      <dgm:t>
        <a:bodyPr/>
        <a:lstStyle/>
        <a:p>
          <a:endParaRPr lang="fr-BE"/>
        </a:p>
      </dgm:t>
    </dgm:pt>
    <dgm:pt modelId="{9A76D16F-3626-4F8D-878B-84ADA76A9DA9}">
      <dgm:prSet phldrT="[Texte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b="1" dirty="0" smtClean="0"/>
            <a:t>Axe 2. L’information sur les métiers</a:t>
          </a:r>
          <a:endParaRPr lang="fr-BE" dirty="0"/>
        </a:p>
      </dgm:t>
    </dgm:pt>
    <dgm:pt modelId="{1B9A8835-DE58-4DC9-9EAE-E08E7D47BAF1}" type="parTrans" cxnId="{73349F77-104D-4884-8C9A-ACEF6072B8C5}">
      <dgm:prSet/>
      <dgm:spPr/>
      <dgm:t>
        <a:bodyPr/>
        <a:lstStyle/>
        <a:p>
          <a:endParaRPr lang="fr-BE"/>
        </a:p>
      </dgm:t>
    </dgm:pt>
    <dgm:pt modelId="{7B469E57-93D9-4646-94A1-C81B22528F9C}" type="sibTrans" cxnId="{73349F77-104D-4884-8C9A-ACEF6072B8C5}">
      <dgm:prSet/>
      <dgm:spPr/>
      <dgm:t>
        <a:bodyPr/>
        <a:lstStyle/>
        <a:p>
          <a:endParaRPr lang="fr-BE"/>
        </a:p>
      </dgm:t>
    </dgm:pt>
    <dgm:pt modelId="{48ADB53E-F81C-4686-A456-88D824052E46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 smtClean="0"/>
            <a:t>Axe 3. Outils et processus d’aide au choix</a:t>
          </a:r>
          <a:endParaRPr lang="fr-BE" dirty="0"/>
        </a:p>
      </dgm:t>
    </dgm:pt>
    <dgm:pt modelId="{8B04890B-3776-402B-93CE-3F33B71DE284}" type="parTrans" cxnId="{F4B03D76-2AB5-401A-90E5-1BF8B27473ED}">
      <dgm:prSet/>
      <dgm:spPr/>
      <dgm:t>
        <a:bodyPr/>
        <a:lstStyle/>
        <a:p>
          <a:endParaRPr lang="fr-BE"/>
        </a:p>
      </dgm:t>
    </dgm:pt>
    <dgm:pt modelId="{FB325C46-6323-4991-B15B-BFE3BDC2FCBF}" type="sibTrans" cxnId="{F4B03D76-2AB5-401A-90E5-1BF8B27473ED}">
      <dgm:prSet/>
      <dgm:spPr/>
      <dgm:t>
        <a:bodyPr/>
        <a:lstStyle/>
        <a:p>
          <a:endParaRPr lang="fr-BE"/>
        </a:p>
      </dgm:t>
    </dgm:pt>
    <dgm:pt modelId="{1DA245D1-9685-4F68-AEDB-984A74BFA452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 smtClean="0"/>
            <a:t>Axe 4. Espace de bonnes pratiques et mise en réseau </a:t>
          </a:r>
          <a:endParaRPr lang="fr-BE" dirty="0"/>
        </a:p>
      </dgm:t>
    </dgm:pt>
    <dgm:pt modelId="{FB26EFD3-BA99-487D-9B0F-18DE247A5532}" type="parTrans" cxnId="{DB998B29-6482-4A3D-B87E-2BE5BDD73C3C}">
      <dgm:prSet/>
      <dgm:spPr/>
      <dgm:t>
        <a:bodyPr/>
        <a:lstStyle/>
        <a:p>
          <a:endParaRPr lang="fr-BE"/>
        </a:p>
      </dgm:t>
    </dgm:pt>
    <dgm:pt modelId="{9B1B656A-8A51-48F5-8914-F1DB4FB8B17B}" type="sibTrans" cxnId="{DB998B29-6482-4A3D-B87E-2BE5BDD73C3C}">
      <dgm:prSet/>
      <dgm:spPr/>
      <dgm:t>
        <a:bodyPr/>
        <a:lstStyle/>
        <a:p>
          <a:endParaRPr lang="fr-BE"/>
        </a:p>
      </dgm:t>
    </dgm:pt>
    <dgm:pt modelId="{96CC40EE-DD4E-4920-A03C-AB2AFE20BF5E}" type="pres">
      <dgm:prSet presAssocID="{7E81515C-C965-484F-A716-44F641915B19}" presName="diagram" presStyleCnt="0">
        <dgm:presLayoutVars>
          <dgm:dir/>
          <dgm:resizeHandles val="exact"/>
        </dgm:presLayoutVars>
      </dgm:prSet>
      <dgm:spPr/>
    </dgm:pt>
    <dgm:pt modelId="{0C0B17A8-773A-4234-B28B-124E0E068069}" type="pres">
      <dgm:prSet presAssocID="{498A5F3B-51A8-449B-91EC-6C7267293C1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37820902-D52F-4682-AE15-1F5872B2DE67}" type="pres">
      <dgm:prSet presAssocID="{D82791A3-DF14-47F1-A9C6-A1FA4EBF2849}" presName="sibTrans" presStyleCnt="0"/>
      <dgm:spPr/>
    </dgm:pt>
    <dgm:pt modelId="{E694D7DE-D757-47B1-A2B1-89DF8F67084F}" type="pres">
      <dgm:prSet presAssocID="{9A76D16F-3626-4F8D-878B-84ADA76A9DA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CB0A2EB7-8388-4FAE-8C64-E31F39E4C542}" type="pres">
      <dgm:prSet presAssocID="{7B469E57-93D9-4646-94A1-C81B22528F9C}" presName="sibTrans" presStyleCnt="0"/>
      <dgm:spPr/>
    </dgm:pt>
    <dgm:pt modelId="{731FA4B1-C431-43A7-82E9-098F7B70CB2E}" type="pres">
      <dgm:prSet presAssocID="{48ADB53E-F81C-4686-A456-88D824052E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  <dgm:pt modelId="{6C445697-9650-46F5-8C14-C68D2DA4893A}" type="pres">
      <dgm:prSet presAssocID="{FB325C46-6323-4991-B15B-BFE3BDC2FCBF}" presName="sibTrans" presStyleCnt="0"/>
      <dgm:spPr/>
    </dgm:pt>
    <dgm:pt modelId="{8ABD442E-729B-42F2-A85D-F9AFE7AB34FE}" type="pres">
      <dgm:prSet presAssocID="{1DA245D1-9685-4F68-AEDB-984A74BFA45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BE"/>
        </a:p>
      </dgm:t>
    </dgm:pt>
  </dgm:ptLst>
  <dgm:cxnLst>
    <dgm:cxn modelId="{04002974-02E6-478E-88B6-BDFA2373A486}" type="presOf" srcId="{48ADB53E-F81C-4686-A456-88D824052E46}" destId="{731FA4B1-C431-43A7-82E9-098F7B70CB2E}" srcOrd="0" destOrd="0" presId="urn:microsoft.com/office/officeart/2005/8/layout/default"/>
    <dgm:cxn modelId="{44E7C392-B505-47AA-8E81-46A0C84CA7B5}" type="presOf" srcId="{1DA245D1-9685-4F68-AEDB-984A74BFA452}" destId="{8ABD442E-729B-42F2-A85D-F9AFE7AB34FE}" srcOrd="0" destOrd="0" presId="urn:microsoft.com/office/officeart/2005/8/layout/default"/>
    <dgm:cxn modelId="{ACC84DB3-DF73-4E19-A612-2AFEFADCD839}" type="presOf" srcId="{498A5F3B-51A8-449B-91EC-6C7267293C14}" destId="{0C0B17A8-773A-4234-B28B-124E0E068069}" srcOrd="0" destOrd="0" presId="urn:microsoft.com/office/officeart/2005/8/layout/default"/>
    <dgm:cxn modelId="{9E396337-39F3-460E-9A6A-06C56C33BFA1}" type="presOf" srcId="{7E81515C-C965-484F-A716-44F641915B19}" destId="{96CC40EE-DD4E-4920-A03C-AB2AFE20BF5E}" srcOrd="0" destOrd="0" presId="urn:microsoft.com/office/officeart/2005/8/layout/default"/>
    <dgm:cxn modelId="{1773196A-015D-4C6B-8CDB-9849FE45D963}" srcId="{7E81515C-C965-484F-A716-44F641915B19}" destId="{498A5F3B-51A8-449B-91EC-6C7267293C14}" srcOrd="0" destOrd="0" parTransId="{0984714E-A14F-4FE2-895F-E213262D174E}" sibTransId="{D82791A3-DF14-47F1-A9C6-A1FA4EBF2849}"/>
    <dgm:cxn modelId="{73349F77-104D-4884-8C9A-ACEF6072B8C5}" srcId="{7E81515C-C965-484F-A716-44F641915B19}" destId="{9A76D16F-3626-4F8D-878B-84ADA76A9DA9}" srcOrd="1" destOrd="0" parTransId="{1B9A8835-DE58-4DC9-9EAE-E08E7D47BAF1}" sibTransId="{7B469E57-93D9-4646-94A1-C81B22528F9C}"/>
    <dgm:cxn modelId="{F4B03D76-2AB5-401A-90E5-1BF8B27473ED}" srcId="{7E81515C-C965-484F-A716-44F641915B19}" destId="{48ADB53E-F81C-4686-A456-88D824052E46}" srcOrd="2" destOrd="0" parTransId="{8B04890B-3776-402B-93CE-3F33B71DE284}" sibTransId="{FB325C46-6323-4991-B15B-BFE3BDC2FCBF}"/>
    <dgm:cxn modelId="{4034720C-DA8F-4FC1-96A5-000BFBA60A94}" type="presOf" srcId="{9A76D16F-3626-4F8D-878B-84ADA76A9DA9}" destId="{E694D7DE-D757-47B1-A2B1-89DF8F67084F}" srcOrd="0" destOrd="0" presId="urn:microsoft.com/office/officeart/2005/8/layout/default"/>
    <dgm:cxn modelId="{DB998B29-6482-4A3D-B87E-2BE5BDD73C3C}" srcId="{7E81515C-C965-484F-A716-44F641915B19}" destId="{1DA245D1-9685-4F68-AEDB-984A74BFA452}" srcOrd="3" destOrd="0" parTransId="{FB26EFD3-BA99-487D-9B0F-18DE247A5532}" sibTransId="{9B1B656A-8A51-48F5-8914-F1DB4FB8B17B}"/>
    <dgm:cxn modelId="{ED1682F5-66A4-4D56-824E-F355370268B5}" type="presParOf" srcId="{96CC40EE-DD4E-4920-A03C-AB2AFE20BF5E}" destId="{0C0B17A8-773A-4234-B28B-124E0E068069}" srcOrd="0" destOrd="0" presId="urn:microsoft.com/office/officeart/2005/8/layout/default"/>
    <dgm:cxn modelId="{24B96CC5-E6A7-4FC5-A432-2A49AEEEC94A}" type="presParOf" srcId="{96CC40EE-DD4E-4920-A03C-AB2AFE20BF5E}" destId="{37820902-D52F-4682-AE15-1F5872B2DE67}" srcOrd="1" destOrd="0" presId="urn:microsoft.com/office/officeart/2005/8/layout/default"/>
    <dgm:cxn modelId="{681D6955-3B00-470A-B54E-2364103ECF6A}" type="presParOf" srcId="{96CC40EE-DD4E-4920-A03C-AB2AFE20BF5E}" destId="{E694D7DE-D757-47B1-A2B1-89DF8F67084F}" srcOrd="2" destOrd="0" presId="urn:microsoft.com/office/officeart/2005/8/layout/default"/>
    <dgm:cxn modelId="{C963AEB2-72BC-4E54-A0C4-66770DD6DCD6}" type="presParOf" srcId="{96CC40EE-DD4E-4920-A03C-AB2AFE20BF5E}" destId="{CB0A2EB7-8388-4FAE-8C64-E31F39E4C542}" srcOrd="3" destOrd="0" presId="urn:microsoft.com/office/officeart/2005/8/layout/default"/>
    <dgm:cxn modelId="{F42E7EA4-FBDB-4865-BB0B-D9044951CE50}" type="presParOf" srcId="{96CC40EE-DD4E-4920-A03C-AB2AFE20BF5E}" destId="{731FA4B1-C431-43A7-82E9-098F7B70CB2E}" srcOrd="4" destOrd="0" presId="urn:microsoft.com/office/officeart/2005/8/layout/default"/>
    <dgm:cxn modelId="{FFA07097-A0C1-46B3-9225-3E573E8971EB}" type="presParOf" srcId="{96CC40EE-DD4E-4920-A03C-AB2AFE20BF5E}" destId="{6C445697-9650-46F5-8C14-C68D2DA4893A}" srcOrd="5" destOrd="0" presId="urn:microsoft.com/office/officeart/2005/8/layout/default"/>
    <dgm:cxn modelId="{377A23B0-C261-49B7-BE78-5F19C4034EDB}" type="presParOf" srcId="{96CC40EE-DD4E-4920-A03C-AB2AFE20BF5E}" destId="{8ABD442E-729B-42F2-A85D-F9AFE7AB34F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B17A8-773A-4234-B28B-124E0E068069}">
      <dsp:nvSpPr>
        <dsp:cNvPr id="0" name=""/>
        <dsp:cNvSpPr/>
      </dsp:nvSpPr>
      <dsp:spPr>
        <a:xfrm>
          <a:off x="287899" y="12"/>
          <a:ext cx="2790992" cy="1674595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Axe 1. L’information sur les options, les études et les formations</a:t>
          </a:r>
          <a:endParaRPr lang="fr-BE" sz="2100" kern="1200" dirty="0"/>
        </a:p>
      </dsp:txBody>
      <dsp:txXfrm>
        <a:off x="287899" y="12"/>
        <a:ext cx="2790992" cy="1674595"/>
      </dsp:txXfrm>
    </dsp:sp>
    <dsp:sp modelId="{E694D7DE-D757-47B1-A2B1-89DF8F67084F}">
      <dsp:nvSpPr>
        <dsp:cNvPr id="0" name=""/>
        <dsp:cNvSpPr/>
      </dsp:nvSpPr>
      <dsp:spPr>
        <a:xfrm>
          <a:off x="3357991" y="12"/>
          <a:ext cx="2790992" cy="1674595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b="1" kern="1200" dirty="0" smtClean="0"/>
            <a:t>Axe 2. L’information sur les métiers</a:t>
          </a:r>
          <a:endParaRPr lang="fr-BE" sz="2100" kern="1200" dirty="0"/>
        </a:p>
      </dsp:txBody>
      <dsp:txXfrm>
        <a:off x="3357991" y="12"/>
        <a:ext cx="2790992" cy="1674595"/>
      </dsp:txXfrm>
    </dsp:sp>
    <dsp:sp modelId="{731FA4B1-C431-43A7-82E9-098F7B70CB2E}">
      <dsp:nvSpPr>
        <dsp:cNvPr id="0" name=""/>
        <dsp:cNvSpPr/>
      </dsp:nvSpPr>
      <dsp:spPr>
        <a:xfrm>
          <a:off x="287899" y="1953707"/>
          <a:ext cx="2790992" cy="1674595"/>
        </a:xfrm>
        <a:prstGeom prst="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Axe 3. Outils et processus d’aide au choix</a:t>
          </a:r>
          <a:endParaRPr lang="fr-BE" sz="2100" kern="1200" dirty="0"/>
        </a:p>
      </dsp:txBody>
      <dsp:txXfrm>
        <a:off x="287899" y="1953707"/>
        <a:ext cx="2790992" cy="1674595"/>
      </dsp:txXfrm>
    </dsp:sp>
    <dsp:sp modelId="{8ABD442E-729B-42F2-A85D-F9AFE7AB34FE}">
      <dsp:nvSpPr>
        <dsp:cNvPr id="0" name=""/>
        <dsp:cNvSpPr/>
      </dsp:nvSpPr>
      <dsp:spPr>
        <a:xfrm>
          <a:off x="3357991" y="1953707"/>
          <a:ext cx="2790992" cy="1674595"/>
        </a:xfrm>
        <a:prstGeom prst="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BE" sz="2100" kern="1200" dirty="0" smtClean="0"/>
            <a:t>Axe 4. Espace de bonnes pratiques et mise en réseau </a:t>
          </a:r>
          <a:endParaRPr lang="fr-BE" sz="2100" kern="1200" dirty="0"/>
        </a:p>
      </dsp:txBody>
      <dsp:txXfrm>
        <a:off x="3357991" y="1953707"/>
        <a:ext cx="2790992" cy="167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AE37DBB6-3868-F04C-AF17-4F91324E97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B7B2D94-768A-E14F-94C2-07E3061B31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F0FD-027C-524A-AAE2-9F829104D174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5982CB5-69DD-514E-9134-C07289DCC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D473702-3479-6D4B-BC79-F7BFA52EFA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5F516-8C69-5241-9D3F-31DA9076ED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081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FD8B-BDEC-4301-818D-A1D73294393B}" type="datetimeFigureOut">
              <a:rPr lang="fr-BE" smtClean="0"/>
              <a:t>18-10-2021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40F09-BF14-4CB8-A791-0BEB99CAA2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04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- 1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CC6BD3-535E-8343-B490-2E08C8C72E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61370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95BBE09-9CC6-5D42-AC1D-C00DF023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7" y="1628775"/>
            <a:ext cx="10086242" cy="41269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43FF753B-0983-5A43-8DA9-480D3477E7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8" name="Espace réservé du texte vertical 14">
            <a:extLst>
              <a:ext uri="{FF2B5EF4-FFF2-40B4-BE49-F238E27FC236}">
                <a16:creationId xmlns:a16="http://schemas.microsoft.com/office/drawing/2014/main" xmlns="" id="{86595D6A-1C93-424D-9CC3-3A9A7D4B7EFC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4452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éments d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6E866879-488C-FE4B-BA53-128CF0AD98A2}"/>
              </a:ext>
            </a:extLst>
          </p:cNvPr>
          <p:cNvSpPr txBox="1"/>
          <p:nvPr userDrawn="1"/>
        </p:nvSpPr>
        <p:spPr>
          <a:xfrm>
            <a:off x="1029875" y="1086678"/>
            <a:ext cx="4028661" cy="979069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Test de texte à mettre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>
                <a:solidFill>
                  <a:schemeClr val="bg1"/>
                </a:solidFill>
              </a:rPr>
              <a:t>en avant 01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93E33306-E085-B147-98CD-C7B2F97548DC}"/>
              </a:ext>
            </a:extLst>
          </p:cNvPr>
          <p:cNvSpPr txBox="1"/>
          <p:nvPr userDrawn="1"/>
        </p:nvSpPr>
        <p:spPr>
          <a:xfrm>
            <a:off x="1029875" y="2332382"/>
            <a:ext cx="4028661" cy="979069"/>
          </a:xfrm>
          <a:prstGeom prst="rect">
            <a:avLst/>
          </a:prstGeom>
          <a:solidFill>
            <a:schemeClr val="accent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B8876688-7D02-7E4A-9741-5E1DEFB6469D}"/>
              </a:ext>
            </a:extLst>
          </p:cNvPr>
          <p:cNvSpPr txBox="1"/>
          <p:nvPr userDrawn="1"/>
        </p:nvSpPr>
        <p:spPr>
          <a:xfrm>
            <a:off x="1029875" y="3584712"/>
            <a:ext cx="4028661" cy="979069"/>
          </a:xfrm>
          <a:prstGeom prst="rect">
            <a:avLst/>
          </a:prstGeom>
          <a:solidFill>
            <a:schemeClr val="accent3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1B44E11-4BA1-7C4C-982C-7B252326D5BD}"/>
              </a:ext>
            </a:extLst>
          </p:cNvPr>
          <p:cNvSpPr txBox="1"/>
          <p:nvPr userDrawn="1"/>
        </p:nvSpPr>
        <p:spPr>
          <a:xfrm>
            <a:off x="1029875" y="4797286"/>
            <a:ext cx="4028661" cy="979069"/>
          </a:xfrm>
          <a:prstGeom prst="rect">
            <a:avLst/>
          </a:prstGeom>
          <a:solidFill>
            <a:schemeClr val="accent4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xmlns="" id="{B851C658-FFC0-CA43-8CE7-1B42659DB3A2}"/>
              </a:ext>
            </a:extLst>
          </p:cNvPr>
          <p:cNvSpPr/>
          <p:nvPr userDrawn="1"/>
        </p:nvSpPr>
        <p:spPr>
          <a:xfrm>
            <a:off x="5526468" y="10866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01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xmlns="" id="{6B05176D-291F-AC41-8D11-6E5B40901F2B}"/>
              </a:ext>
            </a:extLst>
          </p:cNvPr>
          <p:cNvSpPr/>
          <p:nvPr userDrawn="1"/>
        </p:nvSpPr>
        <p:spPr>
          <a:xfrm>
            <a:off x="5526468" y="233238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xmlns="" id="{4F13D4D6-93A5-264F-87F0-CF312BC8DFEB}"/>
              </a:ext>
            </a:extLst>
          </p:cNvPr>
          <p:cNvSpPr/>
          <p:nvPr userDrawn="1"/>
        </p:nvSpPr>
        <p:spPr>
          <a:xfrm>
            <a:off x="5526468" y="3578084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xmlns="" id="{C44F8818-FD8A-634D-80E7-989575451FF0}"/>
              </a:ext>
            </a:extLst>
          </p:cNvPr>
          <p:cNvSpPr/>
          <p:nvPr userDrawn="1"/>
        </p:nvSpPr>
        <p:spPr>
          <a:xfrm>
            <a:off x="5526468" y="4797286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C5706A5E-088C-C642-876F-6A01C1ED82E2}"/>
              </a:ext>
            </a:extLst>
          </p:cNvPr>
          <p:cNvSpPr txBox="1"/>
          <p:nvPr userDrawn="1"/>
        </p:nvSpPr>
        <p:spPr>
          <a:xfrm>
            <a:off x="6973475" y="1086678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BF1552CB-D651-754B-B695-4EE5C57BF952}"/>
              </a:ext>
            </a:extLst>
          </p:cNvPr>
          <p:cNvSpPr txBox="1"/>
          <p:nvPr userDrawn="1"/>
        </p:nvSpPr>
        <p:spPr>
          <a:xfrm>
            <a:off x="6973474" y="2325755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EC24821-F3AA-AF4F-B79B-17BEFE958964}"/>
              </a:ext>
            </a:extLst>
          </p:cNvPr>
          <p:cNvSpPr txBox="1"/>
          <p:nvPr userDrawn="1"/>
        </p:nvSpPr>
        <p:spPr>
          <a:xfrm>
            <a:off x="6973473" y="3584712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7C89B08E-2BEC-FB40-B86F-32B6D3B96F50}"/>
              </a:ext>
            </a:extLst>
          </p:cNvPr>
          <p:cNvSpPr txBox="1"/>
          <p:nvPr userDrawn="1"/>
        </p:nvSpPr>
        <p:spPr>
          <a:xfrm>
            <a:off x="6973472" y="4797286"/>
            <a:ext cx="4028661" cy="979069"/>
          </a:xfrm>
          <a:prstGeom prst="rect">
            <a:avLst/>
          </a:prstGeom>
          <a:noFill/>
          <a:ln w="38100" cap="rnd" cmpd="sng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Test de texte à mettre</a:t>
            </a:r>
            <a:br>
              <a:rPr lang="fr-FR" sz="2000" b="1" dirty="0">
                <a:solidFill>
                  <a:schemeClr val="accent1"/>
                </a:solidFill>
              </a:rPr>
            </a:br>
            <a:r>
              <a:rPr lang="fr-FR" sz="2000" b="1" dirty="0">
                <a:solidFill>
                  <a:schemeClr val="accent1"/>
                </a:solidFill>
              </a:rPr>
              <a:t>en avant 01</a:t>
            </a:r>
          </a:p>
        </p:txBody>
      </p:sp>
    </p:spTree>
    <p:extLst>
      <p:ext uri="{BB962C8B-B14F-4D97-AF65-F5344CB8AC3E}">
        <p14:creationId xmlns:p14="http://schemas.microsoft.com/office/powerpoint/2010/main" val="6342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851325-EF5A-6941-80D0-16CC59AECEBD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DA6CBB9-1421-9747-8DD6-4D2E116F58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175" y="653195"/>
            <a:ext cx="1987522" cy="1784207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8E58350-7ED1-DD40-A851-5A443730A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369" y="5752619"/>
            <a:ext cx="1703177" cy="66409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D509F4A4-32CF-D34C-95EB-13BC1F8E18CC}"/>
              </a:ext>
            </a:extLst>
          </p:cNvPr>
          <p:cNvCxnSpPr/>
          <p:nvPr userDrawn="1"/>
        </p:nvCxnSpPr>
        <p:spPr>
          <a:xfrm>
            <a:off x="5231757" y="3816913"/>
            <a:ext cx="0" cy="33941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5B08C96-0E03-8E4A-B8D2-350BD2926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229" y="3816913"/>
            <a:ext cx="6173161" cy="2424861"/>
          </a:xfrm>
        </p:spPr>
        <p:txBody>
          <a:bodyPr anchor="t" anchorCtr="0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xmlns="" id="{A0F2F296-0891-8741-907C-E26A1AAEE5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94383" y="3816913"/>
            <a:ext cx="1988196" cy="29312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xmlns="" id="{38905895-A7AE-074E-80C6-7A29738055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4383" y="4227730"/>
            <a:ext cx="1988196" cy="293122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5600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E46913-A786-3F4F-A54B-010C701AEF78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5D129734-42D9-684E-9657-6910AE971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002" y="2891419"/>
            <a:ext cx="6529995" cy="1474489"/>
          </a:xfrm>
        </p:spPr>
        <p:txBody>
          <a:bodyPr anchor="ctr">
            <a:normAutofit/>
          </a:bodyPr>
          <a:lstStyle>
            <a:lvl1pPr algn="ctr">
              <a:defRPr sz="40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Changez votre texte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8E58350-7ED1-DD40-A851-5A443730A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4411" y="6006473"/>
            <a:ext cx="1703177" cy="66409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D509F4A4-32CF-D34C-95EB-13BC1F8E18CC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839330"/>
            <a:ext cx="0" cy="7563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B8371029-1AE9-F145-9EFA-A4123791D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493" t="16286" r="15680" b="16786"/>
          <a:stretch/>
        </p:blipFill>
        <p:spPr>
          <a:xfrm>
            <a:off x="4952002" y="661991"/>
            <a:ext cx="2287993" cy="20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animal&#10;&#10;Description générée automatiquement">
            <a:extLst>
              <a:ext uri="{FF2B5EF4-FFF2-40B4-BE49-F238E27FC236}">
                <a16:creationId xmlns:a16="http://schemas.microsoft.com/office/drawing/2014/main" xmlns="" id="{B883E053-DA9D-9149-840F-9BE63039F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8E58350-7ED1-DD40-A851-5A443730A6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7408" y="5992419"/>
            <a:ext cx="1873495" cy="730506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4AA0D345-A3DE-AA47-BFE9-62F4E9CDF4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" y="4895366"/>
            <a:ext cx="3502211" cy="137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AEDFEB08-4588-F64C-BC8F-CFEB0A3BD2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4493" t="16286" r="15680" b="16786"/>
          <a:stretch/>
        </p:blipFill>
        <p:spPr>
          <a:xfrm>
            <a:off x="1246101" y="1057195"/>
            <a:ext cx="2850948" cy="2571036"/>
          </a:xfrm>
          <a:prstGeom prst="rect">
            <a:avLst/>
          </a:prstGeom>
        </p:spPr>
      </p:pic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6C750A57-2F86-8640-A458-9BF28458F840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93945"/>
            <a:ext cx="670143" cy="2480154"/>
          </a:xfrm>
        </p:spPr>
        <p:txBody>
          <a:bodyPr vert="eaVert" anchor="ctr">
            <a:noAutofit/>
          </a:bodyPr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F53162B6-38B5-D343-B7AC-F43590058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731" y="3524554"/>
            <a:ext cx="6529995" cy="1474489"/>
          </a:xfrm>
        </p:spPr>
        <p:txBody>
          <a:bodyPr anchor="ctr">
            <a:normAutofit/>
          </a:bodyPr>
          <a:lstStyle>
            <a:lvl1pPr algn="ctr">
              <a:defRPr sz="40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Changez votre texte</a:t>
            </a:r>
          </a:p>
        </p:txBody>
      </p:sp>
    </p:spTree>
    <p:extLst>
      <p:ext uri="{BB962C8B-B14F-4D97-AF65-F5344CB8AC3E}">
        <p14:creationId xmlns:p14="http://schemas.microsoft.com/office/powerpoint/2010/main" val="203191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883E053-DA9D-9149-840F-9BE63039F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5D129734-42D9-684E-9657-6910AE971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758" y="2823152"/>
            <a:ext cx="8350514" cy="1055368"/>
          </a:xfr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Changer votre texte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598CF334-B0CD-7046-97E6-62819B2C2DA7}"/>
              </a:ext>
            </a:extLst>
          </p:cNvPr>
          <p:cNvCxnSpPr>
            <a:cxnSpLocks/>
          </p:cNvCxnSpPr>
          <p:nvPr userDrawn="1"/>
        </p:nvCxnSpPr>
        <p:spPr>
          <a:xfrm flipH="1">
            <a:off x="866589" y="4034848"/>
            <a:ext cx="365222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883E053-DA9D-9149-840F-9BE63039F1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xmlns="" id="{5D129734-42D9-684E-9657-6910AE971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4269" y="2135476"/>
            <a:ext cx="8978043" cy="2587048"/>
          </a:xfrm>
        </p:spPr>
        <p:txBody>
          <a:bodyPr anchor="ctr"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Changer votre </a:t>
            </a:r>
            <a:br>
              <a:rPr lang="fr-FR" dirty="0"/>
            </a:br>
            <a:r>
              <a:rPr lang="fr-FR" dirty="0"/>
              <a:t>texte ici</a:t>
            </a:r>
          </a:p>
        </p:txBody>
      </p:sp>
    </p:spTree>
    <p:extLst>
      <p:ext uri="{BB962C8B-B14F-4D97-AF65-F5344CB8AC3E}">
        <p14:creationId xmlns:p14="http://schemas.microsoft.com/office/powerpoint/2010/main" val="68538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eu - 1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xmlns="" id="{E76F6A34-8B55-4000-91DA-27DBE817D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479BF93D-23B5-42A3-917E-9625DA27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77" y="1647825"/>
            <a:ext cx="10086242" cy="41269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63289F41-EE7E-C546-BE2D-A5172078039D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496907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 beu - 2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xmlns="" id="{B6DF84DA-6A8E-4946-BFAD-94959A4EC8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764D5E1F-FBE4-4D50-9F13-42549B43523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9377" y="2152875"/>
            <a:ext cx="10086242" cy="369409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xmlns="" id="{B8C2CCE4-2185-4197-B2D6-444757814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texte vertical 14">
            <a:extLst>
              <a:ext uri="{FF2B5EF4-FFF2-40B4-BE49-F238E27FC236}">
                <a16:creationId xmlns:a16="http://schemas.microsoft.com/office/drawing/2014/main" xmlns="" id="{66F0ED50-0A31-D544-8803-BB12B3862E3D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2203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 beu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0298A7D7-7BAE-42DA-AAE3-CAEC2492A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7F2D3F7-AC9B-4D4B-8CD3-17F4A68CD4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10086242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FD78F978-0FA7-4BA1-A195-29FCE2FF9F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vertical 14">
            <a:extLst>
              <a:ext uri="{FF2B5EF4-FFF2-40B4-BE49-F238E27FC236}">
                <a16:creationId xmlns:a16="http://schemas.microsoft.com/office/drawing/2014/main" xmlns="" id="{BA508E2C-59EE-D542-8AC6-87777CA4785E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60018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nd beu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xmlns="" id="{E899E920-97FC-D24A-93E9-9D4511F644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1730375"/>
            <a:ext cx="10085869" cy="425747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Texte - Titre</a:t>
            </a:r>
          </a:p>
        </p:txBody>
      </p:sp>
      <p:sp>
        <p:nvSpPr>
          <p:cNvPr id="15" name="Espace réservé du texte vertical 14">
            <a:extLst>
              <a:ext uri="{FF2B5EF4-FFF2-40B4-BE49-F238E27FC236}">
                <a16:creationId xmlns:a16="http://schemas.microsoft.com/office/drawing/2014/main" xmlns="" id="{FFC2910E-8F8A-CB45-BE01-C4205150D036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8735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blanc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617029BC-9099-4943-ACD5-623F4A026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xmlns="" id="{4EFFA44E-0B15-4647-A30C-D8160749A8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1730375"/>
            <a:ext cx="10085869" cy="425747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Texte - Titre</a:t>
            </a:r>
          </a:p>
        </p:txBody>
      </p:sp>
      <p:sp>
        <p:nvSpPr>
          <p:cNvPr id="24" name="Espace réservé du texte vertical 14">
            <a:extLst>
              <a:ext uri="{FF2B5EF4-FFF2-40B4-BE49-F238E27FC236}">
                <a16:creationId xmlns:a16="http://schemas.microsoft.com/office/drawing/2014/main" xmlns="" id="{814654C9-E7C4-5944-A3FB-7F1CFB311628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9696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eu - 3 titres - 2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0298A7D7-7BAE-42DA-AAE3-CAEC2492A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7F2D3F7-AC9B-4D4B-8CD3-17F4A68CD4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FD78F978-0FA7-4BA1-A195-29FCE2FF9F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xmlns="" id="{EF50B2A5-67AA-4884-A8EF-DD5C96008D1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93619" y="2593843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vertical 14">
            <a:extLst>
              <a:ext uri="{FF2B5EF4-FFF2-40B4-BE49-F238E27FC236}">
                <a16:creationId xmlns:a16="http://schemas.microsoft.com/office/drawing/2014/main" xmlns="" id="{5E4B5405-A379-114E-8A0A-BC424729BA47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417872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eu - 3 titres - 3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xmlns="" id="{0298A7D7-7BAE-42DA-AAE3-CAEC2492A4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7F2D3F7-AC9B-4D4B-8CD3-17F4A68CD4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xmlns="" id="{FD78F978-0FA7-4BA1-A195-29FCE2FF9F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xmlns="" id="{4D866A70-1B9E-4541-AEF5-A5BCD2317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xmlns="" id="{60E8A3F4-C561-4D6E-B3BE-839E4B4EB6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985681" y="2600131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7BE4A803-B268-4FE8-9224-B3CBEDA9E33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414431" y="2593396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58FDA08A-5BDF-1E4B-BEEF-A750AD454344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06019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3045D5A9-7BE8-D646-A747-A95DAF08DB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60735" y="5555501"/>
            <a:ext cx="1256191" cy="118191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65C6189E-5FE6-754C-8504-A31CAA6022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8421" y="2622156"/>
            <a:ext cx="10050383" cy="3366052"/>
          </a:xfrm>
        </p:spPr>
        <p:txBody>
          <a:bodyPr numCol="2" spcCol="108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9F095EAE-A7A5-4C09-B3AF-D68DF33F8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9144000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xmlns="" id="{68522162-8E99-4F6F-B33D-D4B9A324F9D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xmlns="" id="{082CFEC4-95E4-493D-B061-E82DE71CF2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F920E404-F593-F447-8254-9BC998959144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4212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84AFF91F-EF1F-8348-911D-74738BF7A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83904" y="5480390"/>
            <a:ext cx="1332555" cy="1253765"/>
          </a:xfrm>
          <a:prstGeom prst="rect">
            <a:avLst/>
          </a:prstGeom>
        </p:spPr>
      </p:pic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5C458FF9-81FE-E14A-B996-35DB96DEA91F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xmlns="" id="{A180F164-D623-6B46-9E33-85E39CB14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35" y="1501160"/>
            <a:ext cx="10086242" cy="1065059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Modifiez votre texte 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xmlns="" id="{502E70EB-9A1B-AF4F-86CB-5333B3C870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925" y="3397125"/>
            <a:ext cx="10086975" cy="963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xmlns="" id="{CF403852-817B-8D43-9E84-0A43E66D4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3925" y="2669537"/>
            <a:ext cx="10086975" cy="61443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</p:spTree>
    <p:extLst>
      <p:ext uri="{BB962C8B-B14F-4D97-AF65-F5344CB8AC3E}">
        <p14:creationId xmlns:p14="http://schemas.microsoft.com/office/powerpoint/2010/main" val="2122216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C28464D-B3D6-2F46-AF63-A8873FF28A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2621" y="750727"/>
            <a:ext cx="10086242" cy="1823372"/>
          </a:xfrm>
        </p:spPr>
        <p:txBody>
          <a:bodyPr anchor="t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TITRE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8D904FC-C506-F042-B2FE-F96645C7BE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2621" y="2574099"/>
            <a:ext cx="10086242" cy="71418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DB2EBFF7-613B-4A4F-ADE1-6A9B2D6E63C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22621" y="3288286"/>
            <a:ext cx="10086242" cy="2992560"/>
          </a:xfr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716D3794-0749-CE4D-ACC0-29FD96CBCB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83904" y="5480390"/>
            <a:ext cx="1332555" cy="1253765"/>
          </a:xfrm>
          <a:prstGeom prst="rect">
            <a:avLst/>
          </a:prstGeom>
        </p:spPr>
      </p:pic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F00689FA-4CAB-A740-B70A-C2478CF2A764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59617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F469C3-B8BC-E842-99AD-2E91A693A8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F3728E53-60D5-2C4A-A22F-004526A14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83904" y="5480390"/>
            <a:ext cx="1332555" cy="1253765"/>
          </a:xfrm>
          <a:prstGeom prst="rect">
            <a:avLst/>
          </a:prstGeom>
        </p:spPr>
      </p:pic>
      <p:sp>
        <p:nvSpPr>
          <p:cNvPr id="10" name="Espace réservé du texte vertical 14">
            <a:extLst>
              <a:ext uri="{FF2B5EF4-FFF2-40B4-BE49-F238E27FC236}">
                <a16:creationId xmlns:a16="http://schemas.microsoft.com/office/drawing/2014/main" xmlns="" id="{401BFD0A-D042-C64A-B7EA-1D63AD3F7D47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xmlns="" id="{EA5BCC19-956C-1B41-806B-1963BA81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35" y="1501160"/>
            <a:ext cx="10086242" cy="1065059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Modifiez votre texte 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xmlns="" id="{3370B45A-1A29-2A4A-B6CC-11BFF86AB5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925" y="3397125"/>
            <a:ext cx="10086975" cy="963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xmlns="" id="{83BAEF23-0EED-BE41-9586-CEB178B41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3925" y="2679371"/>
            <a:ext cx="10086975" cy="59391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</p:spTree>
    <p:extLst>
      <p:ext uri="{BB962C8B-B14F-4D97-AF65-F5344CB8AC3E}">
        <p14:creationId xmlns:p14="http://schemas.microsoft.com/office/powerpoint/2010/main" val="7157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- 2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8D904FC-C506-F042-B2FE-F96645C7BE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pic>
        <p:nvPicPr>
          <p:cNvPr id="17" name="Image 16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617029BC-9099-4943-ACD5-623F4A026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DB2EBFF7-613B-4A4F-ADE1-6A9B2D6E63C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9377" y="2152875"/>
            <a:ext cx="10086242" cy="369409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xmlns="" id="{037AD51C-94AF-4530-A5F7-5F1AFA2435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exte vertical 14">
            <a:extLst>
              <a:ext uri="{FF2B5EF4-FFF2-40B4-BE49-F238E27FC236}">
                <a16:creationId xmlns:a16="http://schemas.microsoft.com/office/drawing/2014/main" xmlns="" id="{2DE3F3AF-B41B-F44F-985F-51456DDC9D1E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06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 - 3 tit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617029BC-9099-4943-ACD5-623F4A026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8D3E91BD-8DC6-CD4E-B01C-2E36E9471B1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39377" y="2598144"/>
            <a:ext cx="10086242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609B818C-FA60-2742-BD4A-E2EB62475D6A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609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anc - 3 titres - 2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617029BC-9099-4943-ACD5-623F4A026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1C65F1E-A2B5-4B06-86A8-13FD35406D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9377" y="2612892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xmlns="" id="{DD315A89-EE09-4529-BE5E-D5F8FFBBF2B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693619" y="2612892"/>
            <a:ext cx="4932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0507F146-F8B1-4044-B0E8-5A241BD4243A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315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anc - 3 titres - 3 col. sépa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617029BC-9099-4943-ACD5-623F4A026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xmlns="" id="{F1C65F1E-A2B5-4B06-86A8-13FD35406D1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9377" y="2612892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0858B92E-1D30-4264-ACBF-0CFD1AA7207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962498" y="2612892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xmlns="" id="{E34828BA-CECD-4749-977E-27EAFD2F378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385619" y="2612892"/>
            <a:ext cx="3240000" cy="365207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vertical 14">
            <a:extLst>
              <a:ext uri="{FF2B5EF4-FFF2-40B4-BE49-F238E27FC236}">
                <a16:creationId xmlns:a16="http://schemas.microsoft.com/office/drawing/2014/main" xmlns="" id="{025F68C9-D9E1-9F4A-A368-6D7E6D0FEEB8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4626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blanc - 3 titres - 2 col fond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617029BC-9099-4943-ACD5-623F4A026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xmlns="" id="{C56B9D06-4EFB-E848-AEAD-DBFEC9FFB5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421" y="2093164"/>
            <a:ext cx="10097198" cy="480935"/>
          </a:xfrm>
        </p:spPr>
        <p:txBody>
          <a:bodyPr>
            <a:normAutofit/>
          </a:bodyPr>
          <a:lstStyle>
            <a:lvl1pPr marL="0" indent="0">
              <a:buNone/>
              <a:defRPr sz="16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3e niveau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xmlns="" id="{A9CE633B-1F10-4BF3-914A-951715ED7D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377" y="1548348"/>
            <a:ext cx="10086242" cy="52507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2e niveau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25A31A0E-8F5E-4EF2-AB2A-4154EEFBD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77" y="695196"/>
            <a:ext cx="10086242" cy="77369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xmlns="" id="{86674D12-3E2F-408C-B760-22B974D88E5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28421" y="2622156"/>
            <a:ext cx="10050383" cy="3366052"/>
          </a:xfrm>
        </p:spPr>
        <p:txBody>
          <a:bodyPr numCol="2" spcCol="108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221C26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221C26"/>
                </a:solidFill>
              </a:defRPr>
            </a:lvl2pPr>
            <a:lvl3pPr>
              <a:defRPr sz="1600">
                <a:solidFill>
                  <a:srgbClr val="221C26"/>
                </a:solidFill>
              </a:defRPr>
            </a:lvl3pPr>
            <a:lvl4pPr>
              <a:defRPr sz="1600">
                <a:solidFill>
                  <a:srgbClr val="221C26"/>
                </a:solidFill>
              </a:defRPr>
            </a:lvl4pPr>
            <a:lvl5pPr>
              <a:defRPr sz="1600">
                <a:solidFill>
                  <a:srgbClr val="221C26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Cliquez pour modifier les styles du texte du masque 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pour modifier les styles du texte du masque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14" name="Espace réservé du texte vertical 14">
            <a:extLst>
              <a:ext uri="{FF2B5EF4-FFF2-40B4-BE49-F238E27FC236}">
                <a16:creationId xmlns:a16="http://schemas.microsoft.com/office/drawing/2014/main" xmlns="" id="{7DF1A19C-FF58-554B-B6A6-F9E2E287F5F3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497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41CDAFD4-6B82-A741-862E-91CE3D742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2136" y="5755724"/>
            <a:ext cx="842477" cy="84247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9221FFED-6A07-4EFF-9B82-70EC02B6E99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7386" y="285750"/>
            <a:ext cx="10272989" cy="62102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vertical 14">
            <a:extLst>
              <a:ext uri="{FF2B5EF4-FFF2-40B4-BE49-F238E27FC236}">
                <a16:creationId xmlns:a16="http://schemas.microsoft.com/office/drawing/2014/main" xmlns="" id="{65E06076-3CB9-B741-B223-676FECD0885A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072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xmlns="" id="{42A0E111-8A75-9744-AAB5-8FD5B66064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6857" y="5717876"/>
            <a:ext cx="842477" cy="842477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xmlns="" id="{0190AC43-1284-9C4C-96D4-45E96E677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35" y="1501160"/>
            <a:ext cx="10086242" cy="1065059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Modifiez votre texte </a:t>
            </a:r>
          </a:p>
        </p:txBody>
      </p:sp>
      <p:sp>
        <p:nvSpPr>
          <p:cNvPr id="8" name="Espace réservé du texte vertical 14">
            <a:extLst>
              <a:ext uri="{FF2B5EF4-FFF2-40B4-BE49-F238E27FC236}">
                <a16:creationId xmlns:a16="http://schemas.microsoft.com/office/drawing/2014/main" xmlns="" id="{844082BA-2F60-A14D-B37A-11C2747B5302}"/>
              </a:ext>
            </a:extLst>
          </p:cNvPr>
          <p:cNvSpPr>
            <a:spLocks noGrp="1"/>
          </p:cNvSpPr>
          <p:nvPr>
            <p:ph type="body" orient="vert" sz="quarter" idx="10" hasCustomPrompt="1"/>
          </p:nvPr>
        </p:nvSpPr>
        <p:spPr>
          <a:xfrm rot="10800000">
            <a:off x="11223319" y="216489"/>
            <a:ext cx="670143" cy="2480154"/>
          </a:xfrm>
        </p:spPr>
        <p:txBody>
          <a:bodyPr vert="eaVert" anchor="ctr">
            <a:noAutofit/>
          </a:bodyPr>
          <a:lstStyle>
            <a:lvl1pPr marL="0" indent="0" algn="r">
              <a:buNone/>
              <a:defRPr sz="12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BA08A0A-9E50-0744-A275-7DFD495D7E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3925" y="2696643"/>
            <a:ext cx="10086975" cy="60479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>
            <a:lvl1pPr marL="0" indent="0">
              <a:buNone/>
              <a:defRPr b="0"/>
            </a:lvl1pPr>
          </a:lstStyle>
          <a:p>
            <a:r>
              <a:rPr lang="fr-FR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Modifiez votre sous-titre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xmlns="" id="{E55D988B-D169-8445-B8E0-D54C87D7AA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925" y="3397125"/>
            <a:ext cx="10086975" cy="963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Modifiez votre texte</a:t>
            </a:r>
          </a:p>
        </p:txBody>
      </p:sp>
    </p:spTree>
    <p:extLst>
      <p:ext uri="{BB962C8B-B14F-4D97-AF65-F5344CB8AC3E}">
        <p14:creationId xmlns:p14="http://schemas.microsoft.com/office/powerpoint/2010/main" val="11659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8E0818C1-C406-3E47-83E1-31A1F4AD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63"/>
            <a:ext cx="10515600" cy="22282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39B1AA6-9A2A-2D41-B58A-14F9C35E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47684"/>
            <a:ext cx="10515600" cy="29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xmlns="" id="{AD5EC959-62A9-4247-95DD-03B5D37A68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411849"/>
            <a:ext cx="2533794" cy="270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fld id="{A8CDAD39-05E5-4F49-A857-B013A1EC1F36}" type="slidenum">
              <a:rPr lang="fr-FR" altLang="fr-FR" sz="1200" b="1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l" eaLnBrk="1" hangingPunct="1">
                <a:spcBef>
                  <a:spcPct val="50000"/>
                </a:spcBef>
              </a:pPr>
              <a:t>‹N°›</a:t>
            </a:fld>
            <a:r>
              <a:rPr lang="fr-FR" altLang="fr-FR" sz="1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altLang="fr-FR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fr-FR" altLang="fr-FR" sz="1200" b="1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altLang="fr-FR" sz="1200" b="1" baseline="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fr-FR" altLang="fr-FR" sz="12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22" r:id="rId2"/>
    <p:sldLayoutId id="2147483680" r:id="rId3"/>
    <p:sldLayoutId id="2147483681" r:id="rId4"/>
    <p:sldLayoutId id="2147483718" r:id="rId5"/>
    <p:sldLayoutId id="2147483717" r:id="rId6"/>
    <p:sldLayoutId id="2147483721" r:id="rId7"/>
    <p:sldLayoutId id="2147483684" r:id="rId8"/>
    <p:sldLayoutId id="2147483649" r:id="rId9"/>
    <p:sldLayoutId id="214748371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AE10F4-AF2E-5349-B817-55259BC9E9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8E0818C1-C406-3E47-83E1-31A1F4AD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63"/>
            <a:ext cx="10515600" cy="22282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39B1AA6-9A2A-2D41-B58A-14F9C35E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247684"/>
            <a:ext cx="10515600" cy="299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xmlns="" id="{AD5EC959-62A9-4247-95DD-03B5D37A68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411849"/>
            <a:ext cx="2533794" cy="270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fld id="{A8CDAD39-05E5-4F49-A857-B013A1EC1F36}" type="slidenum">
              <a:rPr lang="fr-FR" altLang="fr-FR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l" eaLnBrk="1" hangingPunct="1">
                <a:spcBef>
                  <a:spcPct val="50000"/>
                </a:spcBef>
              </a:pPr>
              <a:t>‹N°›</a:t>
            </a:fld>
            <a:r>
              <a:rPr lang="fr-FR" altLang="fr-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altLang="fr-FR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fr-FR" altLang="fr-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29 (exemples)</a:t>
            </a:r>
          </a:p>
        </p:txBody>
      </p:sp>
    </p:spTree>
    <p:extLst>
      <p:ext uri="{BB962C8B-B14F-4D97-AF65-F5344CB8AC3E}">
        <p14:creationId xmlns:p14="http://schemas.microsoft.com/office/powerpoint/2010/main" val="420528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5" r:id="rId13"/>
    <p:sldLayoutId id="2147483746" r:id="rId14"/>
    <p:sldLayoutId id="214748374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1" i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DA0BDF5-FD71-654F-B0CA-7A31BC9F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Portail de l’orientation</a:t>
            </a:r>
            <a:br>
              <a:rPr lang="fr-FR" sz="3600" dirty="0" smtClean="0"/>
            </a:br>
            <a:r>
              <a:rPr lang="fr-FR" sz="2000" dirty="0" smtClean="0"/>
              <a:t>Avis d’architecture</a:t>
            </a:r>
            <a:endParaRPr lang="fr-FR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132CDAD-C7AE-CB41-8F44-ED492BD67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18-10-2021</a:t>
            </a:r>
            <a:endParaRPr lang="fr-FR" dirty="0" smtClean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AE12DA7-95BC-394F-BEA2-5410950C4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Xavier Martin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Aperçu de la solution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8" y="0"/>
            <a:ext cx="10332436" cy="635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9" y="0"/>
            <a:ext cx="10374098" cy="6383708"/>
          </a:xfrm>
          <a:prstGeom prst="rect">
            <a:avLst/>
          </a:prstGeom>
        </p:spPr>
      </p:pic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/>
              <a:t>Aperçu de la solution</a:t>
            </a:r>
            <a:endParaRPr lang="fr-FR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837488" y="991312"/>
            <a:ext cx="7093009" cy="2273181"/>
          </a:xfrm>
          <a:prstGeom prst="roundRect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/>
              <a:t>Usagers:</a:t>
            </a:r>
          </a:p>
          <a:p>
            <a:pPr algn="ctr"/>
            <a:r>
              <a:rPr lang="fr-BE" sz="2000" b="1" dirty="0" smtClean="0"/>
              <a:t>Parents, élèves, enseignants</a:t>
            </a:r>
            <a:endParaRPr lang="fr-BE" sz="2000" b="1" dirty="0" smtClean="0"/>
          </a:p>
        </p:txBody>
      </p:sp>
      <p:sp>
        <p:nvSpPr>
          <p:cNvPr id="6" name="Rectangle à coins arrondis 5"/>
          <p:cNvSpPr/>
          <p:nvPr/>
        </p:nvSpPr>
        <p:spPr>
          <a:xfrm>
            <a:off x="734937" y="4695913"/>
            <a:ext cx="7093009" cy="1687795"/>
          </a:xfrm>
          <a:prstGeom prst="round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 b="1" dirty="0" smtClean="0"/>
              <a:t>Agents</a:t>
            </a:r>
            <a:endParaRPr lang="fr-B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155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08" y="0"/>
            <a:ext cx="9213814" cy="6400800"/>
          </a:xfrm>
          <a:prstGeom prst="rect">
            <a:avLst/>
          </a:prstGeom>
        </p:spPr>
      </p:pic>
      <p:sp>
        <p:nvSpPr>
          <p:cNvPr id="4" name="Espace réservé du texte vertical 3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/>
              <a:t>Aperçu de la solution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" y="4234098"/>
            <a:ext cx="29667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BE" sz="1400" dirty="0" smtClean="0">
                <a:solidFill>
                  <a:schemeClr val="accent6"/>
                </a:solidFill>
              </a:rPr>
              <a:t>Découpler les données métiers avec un </a:t>
            </a:r>
            <a:r>
              <a:rPr lang="fr-BE" sz="1400" dirty="0" err="1" smtClean="0">
                <a:solidFill>
                  <a:schemeClr val="accent6"/>
                </a:solidFill>
              </a:rPr>
              <a:t>backend</a:t>
            </a:r>
            <a:r>
              <a:rPr lang="fr-BE" sz="1400" dirty="0" smtClean="0">
                <a:solidFill>
                  <a:schemeClr val="accent6"/>
                </a:solidFill>
              </a:rPr>
              <a:t> JEE</a:t>
            </a:r>
            <a:endParaRPr lang="fr-BE" sz="1400" dirty="0">
              <a:solidFill>
                <a:schemeClr val="accent6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204720" y="4528922"/>
            <a:ext cx="1087120" cy="22839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1" y="1855439"/>
            <a:ext cx="2966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BE" sz="1200" dirty="0" smtClean="0">
                <a:solidFill>
                  <a:srgbClr val="0070C0"/>
                </a:solidFill>
              </a:rPr>
              <a:t>Un CMS (Content Management System) à la fois pour les relations usagers (</a:t>
            </a:r>
            <a:r>
              <a:rPr lang="fr-BE" sz="1200" dirty="0" err="1" smtClean="0">
                <a:solidFill>
                  <a:srgbClr val="0070C0"/>
                </a:solidFill>
              </a:rPr>
              <a:t>Front-Office</a:t>
            </a:r>
            <a:r>
              <a:rPr lang="fr-BE" sz="1200" dirty="0" smtClean="0">
                <a:solidFill>
                  <a:srgbClr val="0070C0"/>
                </a:solidFill>
              </a:rPr>
              <a:t>) et la gestion (Back-Office)</a:t>
            </a:r>
            <a:endParaRPr lang="fr-BE" sz="1200" dirty="0">
              <a:solidFill>
                <a:srgbClr val="0070C0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2204720" y="2469023"/>
            <a:ext cx="1087120" cy="24318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 smtClean="0"/>
          </a:p>
        </p:txBody>
      </p:sp>
      <p:sp>
        <p:nvSpPr>
          <p:cNvPr id="18" name="Rectangle à coins arrondis 17"/>
          <p:cNvSpPr/>
          <p:nvPr/>
        </p:nvSpPr>
        <p:spPr>
          <a:xfrm>
            <a:off x="5132587" y="2696643"/>
            <a:ext cx="1369813" cy="8013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dirty="0" smtClean="0"/>
              <a:t>Indexer les données d’études en un point central</a:t>
            </a:r>
            <a:endParaRPr lang="fr-BE" sz="1100" dirty="0" smtClean="0"/>
          </a:p>
        </p:txBody>
      </p:sp>
    </p:spTree>
    <p:extLst>
      <p:ext uri="{BB962C8B-B14F-4D97-AF65-F5344CB8AC3E}">
        <p14:creationId xmlns:p14="http://schemas.microsoft.com/office/powerpoint/2010/main" val="2134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vertical 3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/>
              <a:t>Aperçu de la solution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3" y="0"/>
            <a:ext cx="10542901" cy="63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vertical 3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/>
              <a:t>Aperçu de la solution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5" y="0"/>
            <a:ext cx="10281140" cy="6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d’attention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EC888C1-6DA8-4442-B88C-AB35FA363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0898" y="1730375"/>
            <a:ext cx="10085869" cy="425747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CMS composant principal</a:t>
            </a:r>
          </a:p>
          <a:p>
            <a:pPr marL="1028700" lvl="1" indent="-342900"/>
            <a:r>
              <a:rPr lang="fr-BE" sz="1600" dirty="0" smtClean="0"/>
              <a:t>Capitaliser sur les compétences </a:t>
            </a:r>
            <a:r>
              <a:rPr lang="fr-BE" sz="1600" dirty="0" err="1" smtClean="0"/>
              <a:t>Drupal</a:t>
            </a:r>
            <a:r>
              <a:rPr lang="fr-BE" sz="1600" dirty="0" smtClean="0"/>
              <a:t> et les faire monter en maturité.</a:t>
            </a:r>
          </a:p>
          <a:p>
            <a:pPr marL="1028700" lvl="1" indent="-342900"/>
            <a:endParaRPr lang="fr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Découplage des informations métiers par rapport au portail CMS</a:t>
            </a:r>
          </a:p>
          <a:p>
            <a:pPr marL="1028700" lvl="1" indent="-342900"/>
            <a:r>
              <a:rPr lang="fr-BE" sz="1600" dirty="0" smtClean="0"/>
              <a:t>Dans un </a:t>
            </a:r>
            <a:r>
              <a:rPr lang="fr-BE" sz="1600" dirty="0" err="1" smtClean="0"/>
              <a:t>backend</a:t>
            </a:r>
            <a:r>
              <a:rPr lang="fr-BE" sz="1600" dirty="0" smtClean="0"/>
              <a:t> JEE accessible via API</a:t>
            </a:r>
          </a:p>
          <a:p>
            <a:pPr marL="1028700" lvl="1" indent="-342900"/>
            <a:r>
              <a:rPr lang="fr-BE" sz="1600" dirty="0" smtClean="0"/>
              <a:t>Ces données sont </a:t>
            </a:r>
            <a:r>
              <a:rPr lang="fr-BE" sz="1600" dirty="0" err="1" smtClean="0"/>
              <a:t>transversalisables</a:t>
            </a:r>
            <a:r>
              <a:rPr lang="fr-BE" sz="1600" dirty="0" smtClean="0"/>
              <a:t> au-delà du CMS</a:t>
            </a:r>
          </a:p>
          <a:p>
            <a:pPr marL="1028700" lvl="1" indent="-342900"/>
            <a:r>
              <a:rPr lang="fr-BE" sz="1600" dirty="0" smtClean="0"/>
              <a:t>Les données propres au portail (newsletter, formulaires, sondages, …) peuvent être gérées par le CMS</a:t>
            </a:r>
          </a:p>
          <a:p>
            <a:pPr marL="1028700" lvl="1" indent="-342900"/>
            <a:endParaRPr lang="fr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Moteur dédié de recherche et d’indexation pour la recherche multi-sources</a:t>
            </a:r>
          </a:p>
          <a:p>
            <a:pPr marL="1028700" lvl="1" indent="-342900"/>
            <a:r>
              <a:rPr lang="fr-BE" sz="1600" dirty="0" smtClean="0"/>
              <a:t>Apache </a:t>
            </a:r>
            <a:r>
              <a:rPr lang="fr-BE" sz="1600" dirty="0" err="1" smtClean="0"/>
              <a:t>Solr</a:t>
            </a:r>
            <a:r>
              <a:rPr lang="fr-BE" sz="1600" dirty="0" smtClean="0"/>
              <a:t> présent à l’</a:t>
            </a:r>
            <a:r>
              <a:rPr lang="fr-BE" sz="1600" dirty="0" err="1" smtClean="0"/>
              <a:t>Etnic</a:t>
            </a:r>
            <a:r>
              <a:rPr lang="fr-BE" sz="1600" dirty="0" smtClean="0"/>
              <a:t> et utilisé par équipe Typo3.</a:t>
            </a:r>
          </a:p>
          <a:p>
            <a:pPr marL="1028700" lvl="1" indent="-342900"/>
            <a:r>
              <a:rPr lang="fr-BE" sz="1600" dirty="0" smtClean="0"/>
              <a:t>Investigation technique nécessaire pour évaluer la complexité de </a:t>
            </a:r>
            <a:r>
              <a:rPr lang="fr-BE" sz="1600" dirty="0" err="1" smtClean="0"/>
              <a:t>façader</a:t>
            </a:r>
            <a:r>
              <a:rPr lang="fr-BE" sz="1600" dirty="0" smtClean="0"/>
              <a:t> et indexer les différentes sources (internes et externes) à travers divers protocoles.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dirty="0" smtClean="0"/>
          </a:p>
          <a:p>
            <a:pPr marL="342900" indent="-342900"/>
            <a:endParaRPr lang="fr-BE" dirty="0" smtClean="0"/>
          </a:p>
          <a:p>
            <a:pPr marL="1028700" lvl="1" indent="-342900"/>
            <a:endParaRPr lang="fr-BE" dirty="0"/>
          </a:p>
          <a:p>
            <a:pPr indent="-228600"/>
            <a:endParaRPr lang="fr-BE" sz="14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Points d’attention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19" y="216489"/>
            <a:ext cx="1531917" cy="15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EC888C1-6DA8-4442-B88C-AB35FA363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Le Portail de l’orientation, c’est quoi</a:t>
            </a:r>
            <a:r>
              <a:rPr lang="fr-FR" sz="20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Résumé </a:t>
            </a:r>
            <a:r>
              <a:rPr lang="fr-BE" sz="2000" dirty="0" smtClean="0"/>
              <a:t>de la demande métier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Aperçu de l’Architecture de Solution</a:t>
            </a:r>
            <a:endParaRPr lang="fr-B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Points d’attention</a:t>
            </a:r>
            <a:endParaRPr lang="fr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BE" sz="2000" dirty="0"/>
          </a:p>
        </p:txBody>
      </p:sp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document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EC888C1-6DA8-4442-B88C-AB35FA363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800" dirty="0" smtClean="0"/>
              <a:t>Le </a:t>
            </a:r>
            <a:r>
              <a:rPr lang="fr-BE" sz="1800" dirty="0"/>
              <a:t>cahier des exigences formalise le « quoi », c’est-à-dire les besoins formulés par le métier, alors que le </a:t>
            </a:r>
            <a:r>
              <a:rPr lang="fr-BE" sz="1800" u="sng" dirty="0"/>
              <a:t>dossier d’architecture</a:t>
            </a:r>
            <a:r>
              <a:rPr lang="fr-BE" sz="1800" dirty="0"/>
              <a:t> ébauche le « comment » à la fois fonctionnel et technique, en fournissant un ensemble de </a:t>
            </a:r>
            <a:r>
              <a:rPr lang="fr-BE" sz="1800" i="1" u="sng" dirty="0"/>
              <a:t>prescriptions architecturales</a:t>
            </a:r>
            <a:r>
              <a:rPr lang="fr-BE" sz="1800" dirty="0"/>
              <a:t> qui contextualisent les objectifs </a:t>
            </a:r>
            <a:r>
              <a:rPr lang="fr-BE" sz="1800" dirty="0" smtClean="0"/>
              <a:t>généraux du projet.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800" dirty="0" smtClean="0"/>
              <a:t>Ce </a:t>
            </a:r>
            <a:r>
              <a:rPr lang="fr-BE" sz="1800" dirty="0"/>
              <a:t>document </a:t>
            </a:r>
            <a:r>
              <a:rPr lang="fr-BE" sz="1800" u="sng" dirty="0"/>
              <a:t>n’est pas</a:t>
            </a:r>
            <a:r>
              <a:rPr lang="fr-BE" sz="1800" dirty="0"/>
              <a:t> une analyse technique et donc ne présente pas une architecture applicative de bas niveau (découpe en classes, …).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sz="1800" dirty="0"/>
              <a:t>Le niveau de précision des aspects architecturaux présentés dans ce document est calibré pour </a:t>
            </a:r>
            <a:r>
              <a:rPr lang="fr-BE" sz="1800" dirty="0" smtClean="0"/>
              <a:t>évaluer </a:t>
            </a:r>
            <a:r>
              <a:rPr lang="fr-BE" sz="1800" dirty="0"/>
              <a:t>la complexité du projet. Tous ces aspects architecturaux devront être étayés en cours de projet.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BE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fr-BE" sz="2000" dirty="0"/>
          </a:p>
        </p:txBody>
      </p:sp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Contexte du document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16203"/>
              </p:ext>
            </p:extLst>
          </p:nvPr>
        </p:nvGraphicFramePr>
        <p:xfrm>
          <a:off x="2859525" y="4491730"/>
          <a:ext cx="5748020" cy="1425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802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IMPORTANT – Précisions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100" dirty="0" smtClean="0">
                          <a:effectLst/>
                        </a:rPr>
                        <a:t>Les documents d’architecture priment </a:t>
                      </a:r>
                      <a:r>
                        <a:rPr lang="fr-BE" sz="1100" dirty="0">
                          <a:effectLst/>
                        </a:rPr>
                        <a:t>sur l’ensemble des éléments techniques qui sont évoqués dans les cahiers des exigences.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BE" sz="1100" dirty="0">
                          <a:effectLst/>
                        </a:rPr>
                        <a:t>Les cahiers des exigences priment sur l’ensemble des éléments métiers qui sont évoqués dans </a:t>
                      </a:r>
                      <a:r>
                        <a:rPr lang="fr-BE" sz="1100" dirty="0" smtClean="0">
                          <a:effectLst/>
                        </a:rPr>
                        <a:t>les</a:t>
                      </a:r>
                      <a:r>
                        <a:rPr lang="fr-BE" sz="1100" baseline="0" dirty="0" smtClean="0">
                          <a:effectLst/>
                        </a:rPr>
                        <a:t> documents d’architecture</a:t>
                      </a:r>
                      <a:endParaRPr lang="fr-BE" sz="1100" dirty="0">
                        <a:effectLst/>
                      </a:endParaRP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100" dirty="0">
                          <a:effectLst/>
                        </a:rPr>
                        <a:t> </a:t>
                      </a:r>
                      <a:endParaRPr lang="fr-B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A98DD5-C1FF-0043-BA0B-1A6C3C7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 smtClean="0"/>
              <a:t>Portail de l’orientation, c’est quoi?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9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Portail de l’orientation</a:t>
            </a:r>
            <a:endParaRPr lang="fr-FR" dirty="0"/>
          </a:p>
        </p:txBody>
      </p:sp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Portail de l’orientation</a:t>
            </a:r>
            <a:endParaRPr lang="fr-FR" dirty="0"/>
          </a:p>
        </p:txBody>
      </p:sp>
      <p:pic>
        <p:nvPicPr>
          <p:cNvPr id="6" name="Image 5" descr="\\scfwb12\SG\COC\08-Communication\OUT\Logos Pacte\Logo reçu Cab\logo-pe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29" y="780420"/>
            <a:ext cx="2059940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85" y="1454274"/>
            <a:ext cx="1160822" cy="10908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9" y="1458661"/>
            <a:ext cx="1348095" cy="10217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78" y="1518284"/>
            <a:ext cx="987632" cy="96209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49" y="3248227"/>
            <a:ext cx="2867292" cy="122012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49" y="4888605"/>
            <a:ext cx="468859" cy="48143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31" y="5087176"/>
            <a:ext cx="677036" cy="6951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20" y="4888605"/>
            <a:ext cx="468859" cy="48143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202" y="5087176"/>
            <a:ext cx="677036" cy="695196"/>
          </a:xfrm>
          <a:prstGeom prst="rect">
            <a:avLst/>
          </a:prstGeom>
        </p:spPr>
      </p:pic>
      <p:cxnSp>
        <p:nvCxnSpPr>
          <p:cNvPr id="18" name="Connecteur en angle 17"/>
          <p:cNvCxnSpPr>
            <a:stCxn id="13" idx="0"/>
            <a:endCxn id="11" idx="2"/>
          </p:cNvCxnSpPr>
          <p:nvPr/>
        </p:nvCxnSpPr>
        <p:spPr>
          <a:xfrm rot="5400000" flipH="1" flipV="1">
            <a:off x="3002760" y="4078870"/>
            <a:ext cx="420254" cy="1199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5" idx="0"/>
            <a:endCxn id="11" idx="2"/>
          </p:cNvCxnSpPr>
          <p:nvPr/>
        </p:nvCxnSpPr>
        <p:spPr>
          <a:xfrm rot="16200000" flipV="1">
            <a:off x="4229196" y="4051650"/>
            <a:ext cx="420254" cy="12536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040331" y="5790294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BE" sz="1400" dirty="0" smtClean="0">
                <a:solidFill>
                  <a:srgbClr val="0070C0"/>
                </a:solidFill>
              </a:rPr>
              <a:t>Études</a:t>
            </a:r>
          </a:p>
          <a:p>
            <a:pPr algn="l"/>
            <a:r>
              <a:rPr lang="fr-BE" sz="1400" dirty="0" smtClean="0">
                <a:solidFill>
                  <a:srgbClr val="0070C0"/>
                </a:solidFill>
              </a:rPr>
              <a:t>Options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564525" y="5866445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BE" sz="1400" dirty="0" smtClean="0">
                <a:solidFill>
                  <a:srgbClr val="0070C0"/>
                </a:solidFill>
              </a:rPr>
              <a:t>Métiers</a:t>
            </a:r>
            <a:endParaRPr lang="fr-BE" dirty="0">
              <a:solidFill>
                <a:srgbClr val="0070C0"/>
              </a:solidFill>
            </a:endParaRPr>
          </a:p>
        </p:txBody>
      </p:sp>
      <p:cxnSp>
        <p:nvCxnSpPr>
          <p:cNvPr id="27" name="Connecteur en angle 26"/>
          <p:cNvCxnSpPr>
            <a:stCxn id="11" idx="0"/>
            <a:endCxn id="9" idx="2"/>
          </p:cNvCxnSpPr>
          <p:nvPr/>
        </p:nvCxnSpPr>
        <p:spPr>
          <a:xfrm rot="16200000" flipV="1">
            <a:off x="2491385" y="1927117"/>
            <a:ext cx="767852" cy="1874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11" idx="0"/>
            <a:endCxn id="7" idx="2"/>
          </p:cNvCxnSpPr>
          <p:nvPr/>
        </p:nvCxnSpPr>
        <p:spPr>
          <a:xfrm rot="5400000" flipH="1" flipV="1">
            <a:off x="3460936" y="2896668"/>
            <a:ext cx="70311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>
            <a:stCxn id="11" idx="0"/>
            <a:endCxn id="10" idx="2"/>
          </p:cNvCxnSpPr>
          <p:nvPr/>
        </p:nvCxnSpPr>
        <p:spPr>
          <a:xfrm rot="5400000" flipH="1" flipV="1">
            <a:off x="4328568" y="1964302"/>
            <a:ext cx="767853" cy="1799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2541956" y="2576412"/>
            <a:ext cx="254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BE" sz="1400" dirty="0" smtClean="0">
                <a:solidFill>
                  <a:srgbClr val="0070C0"/>
                </a:solidFill>
              </a:rPr>
              <a:t>Informations d’orientation</a:t>
            </a:r>
            <a:endParaRPr lang="fr-BE" sz="1400" dirty="0">
              <a:solidFill>
                <a:srgbClr val="0070C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944665" y="3957446"/>
            <a:ext cx="622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dirty="0" smtClean="0"/>
              <a:t>Plateforme fiable et interactive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B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dirty="0" smtClean="0"/>
              <a:t>Information claire, exhaustive, centralisée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B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dirty="0" smtClean="0"/>
              <a:t>Ressources documentaires, outils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534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A98DD5-C1FF-0043-BA0B-1A6C3C7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Demande métier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6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demande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EC888C1-6DA8-4442-B88C-AB35FA363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0898" y="1730375"/>
            <a:ext cx="10085869" cy="425747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La demande consiste à concevoir </a:t>
            </a:r>
            <a:r>
              <a:rPr lang="fr-BE" sz="2000" b="1" u="sng" dirty="0" smtClean="0"/>
              <a:t>un </a:t>
            </a:r>
            <a:r>
              <a:rPr lang="fr-BE" sz="2000" b="1" u="sng" dirty="0" smtClean="0"/>
              <a:t>portail web</a:t>
            </a:r>
            <a:r>
              <a:rPr lang="fr-BE" sz="2000" b="1" i="1" dirty="0"/>
              <a:t> </a:t>
            </a:r>
            <a:r>
              <a:rPr lang="fr-BE" sz="2000" dirty="0" smtClean="0"/>
              <a:t>proposant du contenu et des fonctionnalités sur 4 axes:</a:t>
            </a:r>
            <a:endParaRPr lang="fr-BE" dirty="0"/>
          </a:p>
          <a:p>
            <a:pPr indent="-228600"/>
            <a:endParaRPr lang="fr-BE" sz="14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Demande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552869" y="507136"/>
            <a:ext cx="914400" cy="612648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1100" dirty="0" err="1" smtClean="0"/>
              <a:t>Mantis</a:t>
            </a:r>
            <a:r>
              <a:rPr lang="fr-BE" sz="1100" dirty="0" smtClean="0"/>
              <a:t> </a:t>
            </a:r>
            <a:r>
              <a:rPr lang="fr-BE" sz="1100" dirty="0"/>
              <a:t>0117611</a:t>
            </a:r>
            <a:endParaRPr lang="fr-BE" sz="1100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59373858"/>
              </p:ext>
            </p:extLst>
          </p:nvPr>
        </p:nvGraphicFramePr>
        <p:xfrm>
          <a:off x="2587476" y="2621902"/>
          <a:ext cx="6436883" cy="362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5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xmlns="" id="{8D6870AC-D56B-C54A-9773-D703E56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demande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EC888C1-6DA8-4442-B88C-AB35FA363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0898" y="1730374"/>
            <a:ext cx="10085869" cy="443114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BE" sz="2000" dirty="0" smtClean="0"/>
              <a:t>Concrètement ces 4 axes permettront:</a:t>
            </a:r>
            <a:endParaRPr lang="fr-BE" sz="2000" dirty="0" smtClean="0"/>
          </a:p>
          <a:p>
            <a:pPr lvl="0"/>
            <a:endParaRPr lang="fr-BE" sz="2000" dirty="0" smtClean="0"/>
          </a:p>
          <a:p>
            <a:pPr marL="1028700" lvl="1" indent="-342900"/>
            <a:r>
              <a:rPr lang="fr-BE" dirty="0" smtClean="0"/>
              <a:t>De consulter des ressources éducatives (articles, vidéos,…)</a:t>
            </a:r>
            <a:r>
              <a:rPr lang="fr-BE" b="1" dirty="0" smtClean="0"/>
              <a:t> </a:t>
            </a:r>
          </a:p>
          <a:p>
            <a:pPr marL="1028700" lvl="1" indent="-342900"/>
            <a:endParaRPr lang="fr-BE" b="1" dirty="0" smtClean="0"/>
          </a:p>
          <a:p>
            <a:pPr marL="1028700" lvl="1" indent="-342900"/>
            <a:r>
              <a:rPr lang="fr-BE" dirty="0" smtClean="0"/>
              <a:t>d’obtenir des renseignements sur le système éducatif de manière didactique en croisant les informations sur les programmes d’études avec celles du monde du métier. </a:t>
            </a:r>
          </a:p>
          <a:p>
            <a:pPr marL="1028700" lvl="1" indent="-342900"/>
            <a:endParaRPr lang="fr-BE" dirty="0" smtClean="0"/>
          </a:p>
          <a:p>
            <a:pPr marL="1028700" lvl="1" indent="-342900"/>
            <a:r>
              <a:rPr lang="fr-BE" dirty="0" smtClean="0"/>
              <a:t>À l’élève de disposer de son espace personnel qu’il complètera avec les données de son parcours d’orientatio</a:t>
            </a:r>
            <a:r>
              <a:rPr lang="fr-BE" dirty="0" smtClean="0"/>
              <a:t>n et avec les archives de ses recherches.</a:t>
            </a:r>
          </a:p>
          <a:p>
            <a:pPr marL="1028700" lvl="1" indent="-342900"/>
            <a:endParaRPr lang="fr-BE" dirty="0"/>
          </a:p>
          <a:p>
            <a:pPr marL="1028700" lvl="1" indent="-342900"/>
            <a:r>
              <a:rPr lang="fr-BE" dirty="0" smtClean="0"/>
              <a:t>De mettre en réseau les professionnels de l’orientation et ainsi partager des ressources.</a:t>
            </a:r>
          </a:p>
          <a:p>
            <a:pPr lvl="1" indent="0">
              <a:buNone/>
            </a:pPr>
            <a:endParaRPr lang="fr-BE" dirty="0" smtClean="0"/>
          </a:p>
          <a:p>
            <a:pPr marL="1028700" lvl="1" indent="-342900"/>
            <a:r>
              <a:rPr lang="fr-BE" dirty="0" smtClean="0"/>
              <a:t>…</a:t>
            </a:r>
            <a:endParaRPr lang="fr-BE" dirty="0" smtClean="0"/>
          </a:p>
          <a:p>
            <a:pPr marL="1028700" lvl="1" indent="-342900"/>
            <a:endParaRPr lang="fr-BE" dirty="0"/>
          </a:p>
          <a:p>
            <a:pPr indent="-228600"/>
            <a:endParaRPr lang="fr-BE" sz="14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Espace réservé du texte vertical 4">
            <a:extLst>
              <a:ext uri="{FF2B5EF4-FFF2-40B4-BE49-F238E27FC236}">
                <a16:creationId xmlns:a16="http://schemas.microsoft.com/office/drawing/2014/main" xmlns="" id="{CF407ACC-056C-5746-AF76-2B04C555EB97}"/>
              </a:ext>
            </a:extLst>
          </p:cNvPr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lang="fr-FR" dirty="0" smtClean="0"/>
              <a:t>Demande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4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A98DD5-C1FF-0043-BA0B-1A6C3C7F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Aperçu de l’Architecture </a:t>
            </a:r>
            <a:r>
              <a:rPr lang="fr-FR" dirty="0" smtClean="0"/>
              <a:t>de la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etn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B3"/>
      </a:accent1>
      <a:accent2>
        <a:srgbClr val="FBBD00"/>
      </a:accent2>
      <a:accent3>
        <a:srgbClr val="C2D888"/>
      </a:accent3>
      <a:accent4>
        <a:srgbClr val="F6D9DF"/>
      </a:accent4>
      <a:accent5>
        <a:srgbClr val="FFF2CC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alpha val="9000"/>
          </a:schemeClr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etni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B3"/>
      </a:accent1>
      <a:accent2>
        <a:srgbClr val="FBBD00"/>
      </a:accent2>
      <a:accent3>
        <a:srgbClr val="C2D888"/>
      </a:accent3>
      <a:accent4>
        <a:srgbClr val="F6D9DF"/>
      </a:accent4>
      <a:accent5>
        <a:srgbClr val="FFF2CC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38351</TotalTime>
  <Words>507</Words>
  <Application>Microsoft Office PowerPoint</Application>
  <PresentationFormat>Grand écran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Verdana</vt:lpstr>
      <vt:lpstr>1_Thème Office</vt:lpstr>
      <vt:lpstr>2_Thème Office</vt:lpstr>
      <vt:lpstr>Portail de l’orientation Avis d’architecture</vt:lpstr>
      <vt:lpstr>Contenu</vt:lpstr>
      <vt:lpstr>Contexte du document</vt:lpstr>
      <vt:lpstr>Le Portail de l’orientation, c’est quoi?</vt:lpstr>
      <vt:lpstr>Portail de l’orientation</vt:lpstr>
      <vt:lpstr>Demande métier</vt:lpstr>
      <vt:lpstr>Résumé de la demande</vt:lpstr>
      <vt:lpstr>Résumé de la demande</vt:lpstr>
      <vt:lpstr>Aperçu de l’Architecture de la solution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Points d’attention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Manon Lincé</dc:creator>
  <cp:lastModifiedBy>MARTIN Xavier</cp:lastModifiedBy>
  <cp:revision>336</cp:revision>
  <dcterms:created xsi:type="dcterms:W3CDTF">2020-01-20T09:31:35Z</dcterms:created>
  <dcterms:modified xsi:type="dcterms:W3CDTF">2021-10-19T12:48:12Z</dcterms:modified>
</cp:coreProperties>
</file>