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B41C-C761-4F47-95D5-1032ED1C6D7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1ABF6-3A18-435F-86BC-C2679954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Reported financial figures only convey the size of the company, not how well they’re performing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ABF6-3A18-435F-86BC-C26799543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Neural networks (NNs) need to be trained with many examples.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forms an internal model of how stocks behave given input features, and the model is only as accurate as the data it is provided with.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increase the accuracy of the model, we want to provide a comprehensive history of all companies, all of their reported finances, and all of their stock performances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ABF6-3A18-435F-86BC-C267995432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Neural networks (NNs) need to be trained with many examples.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forms an internal model of how stocks behave given input features, and the model is only as accurate as the data it is provided with.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increase the accuracy of the model, we want to provide a comprehensive history of all companies, all of their reported finances, and all of their stock performances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ABF6-3A18-435F-86BC-C26799543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Neural networks (NNs) need to be trained with many examples.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forms an internal model of how stocks behave given input features, and the model is only as accurate as the data it is provided with.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increase the accuracy of the model, we want to provide a comprehensive history of all companies, all of their reported finances, and all of their stock performances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ABF6-3A18-435F-86BC-C267995432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9646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593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750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120754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5744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4311"/>
      </p:ext>
    </p:extLst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5503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1539"/>
      </p:ext>
    </p:extLst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129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3142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0094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3803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391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0122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585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2156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2572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9FC3E3-30CC-40FF-9C50-AA69645A9A5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FFA1FE-176B-405F-B603-689165262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>
    <p:push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2702-52B9-4A1B-B0B6-E2BD9B22A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Analysis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C60E-2D1D-485D-817D-6C7645743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03164"/>
            <a:ext cx="9440034" cy="1049867"/>
          </a:xfrm>
        </p:spPr>
        <p:txBody>
          <a:bodyPr/>
          <a:lstStyle/>
          <a:p>
            <a:r>
              <a:rPr lang="en-US" dirty="0"/>
              <a:t>Honors Project 2024</a:t>
            </a:r>
          </a:p>
          <a:p>
            <a:r>
              <a:rPr lang="en-US" dirty="0"/>
              <a:t>Thomas O’Connor</a:t>
            </a:r>
          </a:p>
        </p:txBody>
      </p:sp>
    </p:spTree>
    <p:extLst>
      <p:ext uri="{BB962C8B-B14F-4D97-AF65-F5344CB8AC3E}">
        <p14:creationId xmlns:p14="http://schemas.microsoft.com/office/powerpoint/2010/main" val="37399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97B4-3BDF-4C07-827A-8AD44CB8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292"/>
            <a:ext cx="10353762" cy="970450"/>
          </a:xfrm>
        </p:spPr>
        <p:txBody>
          <a:bodyPr/>
          <a:lstStyle/>
          <a:p>
            <a:r>
              <a:rPr lang="en-US" dirty="0"/>
              <a:t>Dataset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6332D-1027-414D-883F-F0F92CA3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" y="1961090"/>
            <a:ext cx="1467910" cy="1467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FD377-8CA6-4B87-A3BB-D25B89405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" y="3654055"/>
            <a:ext cx="1467910" cy="14679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DBF896-78C7-4D4A-88B1-7BC0CD74AEBB}"/>
              </a:ext>
            </a:extLst>
          </p:cNvPr>
          <p:cNvSpPr/>
          <p:nvPr/>
        </p:nvSpPr>
        <p:spPr>
          <a:xfrm>
            <a:off x="1149709" y="5435734"/>
            <a:ext cx="310896" cy="301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1E6102-66C1-45E7-A516-2AE0EABA2CF3}"/>
              </a:ext>
            </a:extLst>
          </p:cNvPr>
          <p:cNvSpPr/>
          <p:nvPr/>
        </p:nvSpPr>
        <p:spPr>
          <a:xfrm>
            <a:off x="1149709" y="5859406"/>
            <a:ext cx="310896" cy="301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43C94E-6CCC-44B6-A65A-41843A37ADDE}"/>
              </a:ext>
            </a:extLst>
          </p:cNvPr>
          <p:cNvSpPr/>
          <p:nvPr/>
        </p:nvSpPr>
        <p:spPr>
          <a:xfrm>
            <a:off x="1149709" y="6283078"/>
            <a:ext cx="310896" cy="301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B850D-5E30-4673-AA8D-1D067B2C62FB}"/>
              </a:ext>
            </a:extLst>
          </p:cNvPr>
          <p:cNvSpPr txBox="1"/>
          <p:nvPr/>
        </p:nvSpPr>
        <p:spPr>
          <a:xfrm>
            <a:off x="191875" y="1302439"/>
            <a:ext cx="22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companies filing with the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FBF0C-E74E-46CD-ABE2-A72072A2C8F8}"/>
              </a:ext>
            </a:extLst>
          </p:cNvPr>
          <p:cNvSpPr txBox="1"/>
          <p:nvPr/>
        </p:nvSpPr>
        <p:spPr>
          <a:xfrm>
            <a:off x="6580699" y="2209310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33E4C-60B8-4B83-A87A-1F87571BCC7A}"/>
              </a:ext>
            </a:extLst>
          </p:cNvPr>
          <p:cNvSpPr txBox="1"/>
          <p:nvPr/>
        </p:nvSpPr>
        <p:spPr>
          <a:xfrm>
            <a:off x="6580699" y="3976103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4E47F-D178-421A-BEA9-9CD382560FB9}"/>
              </a:ext>
            </a:extLst>
          </p:cNvPr>
          <p:cNvSpPr txBox="1"/>
          <p:nvPr/>
        </p:nvSpPr>
        <p:spPr>
          <a:xfrm>
            <a:off x="6580699" y="2763307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0139CB-0740-466D-9E86-456C920FB588}"/>
              </a:ext>
            </a:extLst>
          </p:cNvPr>
          <p:cNvSpPr txBox="1"/>
          <p:nvPr/>
        </p:nvSpPr>
        <p:spPr>
          <a:xfrm>
            <a:off x="6580699" y="4506763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A46F5-FFDC-4299-A0BB-F4E3A6275AEE}"/>
              </a:ext>
            </a:extLst>
          </p:cNvPr>
          <p:cNvSpPr txBox="1"/>
          <p:nvPr/>
        </p:nvSpPr>
        <p:spPr>
          <a:xfrm>
            <a:off x="7405888" y="5352554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6916B-6FC5-4651-8C17-6C8904985FF6}"/>
              </a:ext>
            </a:extLst>
          </p:cNvPr>
          <p:cNvSpPr txBox="1"/>
          <p:nvPr/>
        </p:nvSpPr>
        <p:spPr>
          <a:xfrm>
            <a:off x="6703639" y="5352554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CF5BA-F99B-49A3-B879-BBF7F3A3F8F5}"/>
              </a:ext>
            </a:extLst>
          </p:cNvPr>
          <p:cNvSpPr txBox="1"/>
          <p:nvPr/>
        </p:nvSpPr>
        <p:spPr>
          <a:xfrm>
            <a:off x="7405888" y="5776226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408EA-0F66-48E4-8FEF-F4DC51B38480}"/>
              </a:ext>
            </a:extLst>
          </p:cNvPr>
          <p:cNvSpPr txBox="1"/>
          <p:nvPr/>
        </p:nvSpPr>
        <p:spPr>
          <a:xfrm>
            <a:off x="6703639" y="5776226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EEA21-B3BC-402E-8C83-8D502E6A4454}"/>
              </a:ext>
            </a:extLst>
          </p:cNvPr>
          <p:cNvSpPr txBox="1"/>
          <p:nvPr/>
        </p:nvSpPr>
        <p:spPr>
          <a:xfrm>
            <a:off x="7405888" y="6199898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91851F-42F3-4DE0-B1F4-DD231562668C}"/>
              </a:ext>
            </a:extLst>
          </p:cNvPr>
          <p:cNvSpPr txBox="1"/>
          <p:nvPr/>
        </p:nvSpPr>
        <p:spPr>
          <a:xfrm>
            <a:off x="6703639" y="6199898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9409A-E4BB-4EF2-998F-EF12101498B4}"/>
              </a:ext>
            </a:extLst>
          </p:cNvPr>
          <p:cNvSpPr txBox="1"/>
          <p:nvPr/>
        </p:nvSpPr>
        <p:spPr>
          <a:xfrm>
            <a:off x="6144669" y="1298712"/>
            <a:ext cx="239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Extract/calculate ratios + stock growth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B12A30-412B-4BA8-9C79-EA94F7D1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2055437"/>
            <a:ext cx="673607" cy="6736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80B3AA-E8C7-4565-9E19-A43DC229B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2058186"/>
            <a:ext cx="673607" cy="6736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B7DE1C-A2CF-4008-A99E-EE0B70132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2729044"/>
            <a:ext cx="673607" cy="6736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5B8FCB-56DF-4D68-A040-C8BE85A6D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2734542"/>
            <a:ext cx="673607" cy="6736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432EDC-6F33-4E2D-B9D8-C50720663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3771134"/>
            <a:ext cx="673607" cy="6736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55DDFE-0CF4-46F7-9E77-FF46A644E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3773883"/>
            <a:ext cx="673607" cy="6736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DF629C-2051-4BB4-A4C6-0BE86D25D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4444741"/>
            <a:ext cx="673607" cy="6736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754B63-18A9-4BE6-88F0-41683F489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4450239"/>
            <a:ext cx="673607" cy="673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9E90F2C-1849-40CC-A909-C22E0F9BE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98" y="5667787"/>
            <a:ext cx="295656" cy="2956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09E83D-5C6B-45B4-8BA0-96C9690E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5667787"/>
            <a:ext cx="295656" cy="2956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1C7562D-41A6-476B-89E9-36209E328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98" y="5973859"/>
            <a:ext cx="295656" cy="2956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A274EC1-23B0-4276-A0D0-EDF476FCA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5968651"/>
            <a:ext cx="295656" cy="2956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F555393-93A5-4E40-980B-A4DB7C6846CF}"/>
              </a:ext>
            </a:extLst>
          </p:cNvPr>
          <p:cNvSpPr txBox="1"/>
          <p:nvPr/>
        </p:nvSpPr>
        <p:spPr>
          <a:xfrm>
            <a:off x="3195058" y="1302439"/>
            <a:ext cx="19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reported 10-K and 10-Q forms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B1E2B8-D4E6-4990-95C7-BB9B0231FC5D}"/>
              </a:ext>
            </a:extLst>
          </p:cNvPr>
          <p:cNvSpPr txBox="1"/>
          <p:nvPr/>
        </p:nvSpPr>
        <p:spPr>
          <a:xfrm>
            <a:off x="9314589" y="1298711"/>
            <a:ext cx="239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Consolidate clean data into a csv file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D93B51-21F9-4601-A116-750EFC87200E}"/>
              </a:ext>
            </a:extLst>
          </p:cNvPr>
          <p:cNvCxnSpPr>
            <a:stCxn id="4" idx="3"/>
            <a:endCxn id="28" idx="1"/>
          </p:cNvCxnSpPr>
          <p:nvPr/>
        </p:nvCxnSpPr>
        <p:spPr>
          <a:xfrm flipV="1">
            <a:off x="2039112" y="2392241"/>
            <a:ext cx="1479035" cy="302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DB71A4-A3F0-4A64-941C-5099647918FA}"/>
              </a:ext>
            </a:extLst>
          </p:cNvPr>
          <p:cNvCxnSpPr>
            <a:stCxn id="4" idx="3"/>
            <a:endCxn id="30" idx="1"/>
          </p:cNvCxnSpPr>
          <p:nvPr/>
        </p:nvCxnSpPr>
        <p:spPr>
          <a:xfrm>
            <a:off x="2039112" y="2695045"/>
            <a:ext cx="1479035" cy="370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09091B-A8CE-45CB-8984-3711464DB06F}"/>
              </a:ext>
            </a:extLst>
          </p:cNvPr>
          <p:cNvCxnSpPr>
            <a:stCxn id="4" idx="3"/>
            <a:endCxn id="29" idx="1"/>
          </p:cNvCxnSpPr>
          <p:nvPr/>
        </p:nvCxnSpPr>
        <p:spPr>
          <a:xfrm flipV="1">
            <a:off x="2039112" y="2394990"/>
            <a:ext cx="2152642" cy="30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60F6BC-4172-4114-8D99-767A9769612E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039112" y="2695045"/>
            <a:ext cx="2152642" cy="376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091A9F-EC77-43D8-B487-566D2ED8C47A}"/>
              </a:ext>
            </a:extLst>
          </p:cNvPr>
          <p:cNvCxnSpPr>
            <a:stCxn id="6" idx="3"/>
            <a:endCxn id="32" idx="1"/>
          </p:cNvCxnSpPr>
          <p:nvPr/>
        </p:nvCxnSpPr>
        <p:spPr>
          <a:xfrm flipV="1">
            <a:off x="2039112" y="4107938"/>
            <a:ext cx="1479035" cy="28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492381-BF0D-4A42-A778-5BBC2D1F12C3}"/>
              </a:ext>
            </a:extLst>
          </p:cNvPr>
          <p:cNvCxnSpPr>
            <a:stCxn id="6" idx="3"/>
            <a:endCxn id="32" idx="3"/>
          </p:cNvCxnSpPr>
          <p:nvPr/>
        </p:nvCxnSpPr>
        <p:spPr>
          <a:xfrm flipV="1">
            <a:off x="2039112" y="4107938"/>
            <a:ext cx="2152642" cy="28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4FE64B-EC45-4F14-A32A-9240E320544D}"/>
              </a:ext>
            </a:extLst>
          </p:cNvPr>
          <p:cNvCxnSpPr>
            <a:stCxn id="6" idx="3"/>
            <a:endCxn id="34" idx="1"/>
          </p:cNvCxnSpPr>
          <p:nvPr/>
        </p:nvCxnSpPr>
        <p:spPr>
          <a:xfrm>
            <a:off x="2039112" y="4388010"/>
            <a:ext cx="1479035" cy="39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BE745E-1D4C-4C3E-98F6-3CABF3340D8C}"/>
              </a:ext>
            </a:extLst>
          </p:cNvPr>
          <p:cNvCxnSpPr>
            <a:stCxn id="6" idx="3"/>
            <a:endCxn id="34" idx="3"/>
          </p:cNvCxnSpPr>
          <p:nvPr/>
        </p:nvCxnSpPr>
        <p:spPr>
          <a:xfrm>
            <a:off x="2039112" y="4388010"/>
            <a:ext cx="2152642" cy="39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8C965C-2CBF-4FA7-91D2-307211FECD46}"/>
              </a:ext>
            </a:extLst>
          </p:cNvPr>
          <p:cNvCxnSpPr>
            <a:stCxn id="3" idx="6"/>
            <a:endCxn id="40" idx="1"/>
          </p:cNvCxnSpPr>
          <p:nvPr/>
        </p:nvCxnSpPr>
        <p:spPr>
          <a:xfrm>
            <a:off x="1460605" y="5586610"/>
            <a:ext cx="2435493" cy="229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98F2F3-85A2-4B5B-A7D3-9E8A359588F2}"/>
              </a:ext>
            </a:extLst>
          </p:cNvPr>
          <p:cNvCxnSpPr>
            <a:stCxn id="8" idx="6"/>
          </p:cNvCxnSpPr>
          <p:nvPr/>
        </p:nvCxnSpPr>
        <p:spPr>
          <a:xfrm flipV="1">
            <a:off x="1460605" y="5973859"/>
            <a:ext cx="2746389" cy="36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77BCDC-4B08-480A-B7AB-D17A13B8E5E8}"/>
              </a:ext>
            </a:extLst>
          </p:cNvPr>
          <p:cNvCxnSpPr>
            <a:stCxn id="9" idx="6"/>
            <a:endCxn id="42" idx="1"/>
          </p:cNvCxnSpPr>
          <p:nvPr/>
        </p:nvCxnSpPr>
        <p:spPr>
          <a:xfrm flipV="1">
            <a:off x="1460605" y="6121687"/>
            <a:ext cx="2435493" cy="31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2999F0-6374-4FC2-87D6-325CD18360C1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 flipV="1">
            <a:off x="4865361" y="2393976"/>
            <a:ext cx="1715338" cy="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9C4458-EF90-4447-9BB9-81F75F5F4B7F}"/>
              </a:ext>
            </a:extLst>
          </p:cNvPr>
          <p:cNvCxnSpPr>
            <a:stCxn id="29" idx="3"/>
            <a:endCxn id="17" idx="1"/>
          </p:cNvCxnSpPr>
          <p:nvPr/>
        </p:nvCxnSpPr>
        <p:spPr>
          <a:xfrm>
            <a:off x="4865361" y="2394990"/>
            <a:ext cx="1715338" cy="552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377A27-0AAC-49C3-B1D6-8A41627E1B62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4865361" y="4110687"/>
            <a:ext cx="1715338" cy="50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5FF283-DAFB-4414-9E0E-2507A6CE1886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>
            <a:off x="4865361" y="4110687"/>
            <a:ext cx="1715338" cy="58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1BB86B3-84C6-4F5A-A5F1-5909A3FA559B}"/>
              </a:ext>
            </a:extLst>
          </p:cNvPr>
          <p:cNvCxnSpPr>
            <a:stCxn id="41" idx="3"/>
            <a:endCxn id="22" idx="1"/>
          </p:cNvCxnSpPr>
          <p:nvPr/>
        </p:nvCxnSpPr>
        <p:spPr>
          <a:xfrm flipV="1">
            <a:off x="4487410" y="5451371"/>
            <a:ext cx="2216229" cy="364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F04A9D-5FCD-4C25-9404-85C2A11BD837}"/>
              </a:ext>
            </a:extLst>
          </p:cNvPr>
          <p:cNvCxnSpPr>
            <a:stCxn id="41" idx="2"/>
            <a:endCxn id="24" idx="1"/>
          </p:cNvCxnSpPr>
          <p:nvPr/>
        </p:nvCxnSpPr>
        <p:spPr>
          <a:xfrm flipV="1">
            <a:off x="4339582" y="5875043"/>
            <a:ext cx="2364057" cy="8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81678E-E6B1-453F-BCDB-118B54681D46}"/>
              </a:ext>
            </a:extLst>
          </p:cNvPr>
          <p:cNvCxnSpPr>
            <a:stCxn id="43" idx="3"/>
            <a:endCxn id="26" idx="1"/>
          </p:cNvCxnSpPr>
          <p:nvPr/>
        </p:nvCxnSpPr>
        <p:spPr>
          <a:xfrm>
            <a:off x="4487410" y="6116479"/>
            <a:ext cx="2216229" cy="182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71D9E9BA-3930-40FE-9861-8174EB91025C}"/>
              </a:ext>
            </a:extLst>
          </p:cNvPr>
          <p:cNvSpPr/>
          <p:nvPr/>
        </p:nvSpPr>
        <p:spPr>
          <a:xfrm>
            <a:off x="10511012" y="3531621"/>
            <a:ext cx="1371600" cy="86943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A264625-AB00-4307-9E43-210CBA7525B6}"/>
              </a:ext>
            </a:extLst>
          </p:cNvPr>
          <p:cNvCxnSpPr>
            <a:stCxn id="13" idx="3"/>
          </p:cNvCxnSpPr>
          <p:nvPr/>
        </p:nvCxnSpPr>
        <p:spPr>
          <a:xfrm>
            <a:off x="8048609" y="2393976"/>
            <a:ext cx="488906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55316A-C3AB-4A3A-8BE7-EC63876EEECB}"/>
              </a:ext>
            </a:extLst>
          </p:cNvPr>
          <p:cNvCxnSpPr>
            <a:stCxn id="17" idx="3"/>
          </p:cNvCxnSpPr>
          <p:nvPr/>
        </p:nvCxnSpPr>
        <p:spPr>
          <a:xfrm flipV="1">
            <a:off x="8048609" y="2566973"/>
            <a:ext cx="488906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A319C6-6DEF-4DA6-ABD0-9E7DDFE628AD}"/>
              </a:ext>
            </a:extLst>
          </p:cNvPr>
          <p:cNvCxnSpPr>
            <a:endCxn id="96" idx="1"/>
          </p:cNvCxnSpPr>
          <p:nvPr/>
        </p:nvCxnSpPr>
        <p:spPr>
          <a:xfrm>
            <a:off x="8537515" y="2578642"/>
            <a:ext cx="1973497" cy="1387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F65DCF-E3B4-49DA-9420-DA0448DED5FD}"/>
              </a:ext>
            </a:extLst>
          </p:cNvPr>
          <p:cNvCxnSpPr>
            <a:stCxn id="14" idx="3"/>
          </p:cNvCxnSpPr>
          <p:nvPr/>
        </p:nvCxnSpPr>
        <p:spPr>
          <a:xfrm>
            <a:off x="8048609" y="4160769"/>
            <a:ext cx="488906" cy="28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BEA735A-D92B-4D7B-9AE3-774C020EBF3A}"/>
              </a:ext>
            </a:extLst>
          </p:cNvPr>
          <p:cNvCxnSpPr>
            <a:stCxn id="18" idx="3"/>
          </p:cNvCxnSpPr>
          <p:nvPr/>
        </p:nvCxnSpPr>
        <p:spPr>
          <a:xfrm flipV="1">
            <a:off x="8048609" y="4473906"/>
            <a:ext cx="488906" cy="217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9D863F6-4062-48CD-B36E-60E23DF6D9AC}"/>
              </a:ext>
            </a:extLst>
          </p:cNvPr>
          <p:cNvCxnSpPr>
            <a:endCxn id="96" idx="1"/>
          </p:cNvCxnSpPr>
          <p:nvPr/>
        </p:nvCxnSpPr>
        <p:spPr>
          <a:xfrm flipV="1">
            <a:off x="8537515" y="3966340"/>
            <a:ext cx="1973497" cy="50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6B82B25-F112-4B9C-BAD6-E88CFAE3E815}"/>
              </a:ext>
            </a:extLst>
          </p:cNvPr>
          <p:cNvCxnSpPr>
            <a:stCxn id="21" idx="3"/>
            <a:endCxn id="96" idx="1"/>
          </p:cNvCxnSpPr>
          <p:nvPr/>
        </p:nvCxnSpPr>
        <p:spPr>
          <a:xfrm flipV="1">
            <a:off x="8000248" y="3966340"/>
            <a:ext cx="2510764" cy="1485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B8E3911-1A37-4C7F-9250-DF550248E880}"/>
              </a:ext>
            </a:extLst>
          </p:cNvPr>
          <p:cNvCxnSpPr>
            <a:stCxn id="23" idx="3"/>
            <a:endCxn id="96" idx="1"/>
          </p:cNvCxnSpPr>
          <p:nvPr/>
        </p:nvCxnSpPr>
        <p:spPr>
          <a:xfrm flipV="1">
            <a:off x="8000248" y="3966340"/>
            <a:ext cx="2510764" cy="190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10FA139-71C8-4425-B016-00562847D5A4}"/>
              </a:ext>
            </a:extLst>
          </p:cNvPr>
          <p:cNvCxnSpPr>
            <a:stCxn id="25" idx="3"/>
            <a:endCxn id="96" idx="1"/>
          </p:cNvCxnSpPr>
          <p:nvPr/>
        </p:nvCxnSpPr>
        <p:spPr>
          <a:xfrm flipV="1">
            <a:off x="8000248" y="3966340"/>
            <a:ext cx="2510764" cy="2332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F1BA3C3-A1D1-4340-AC22-E8543105CB0E}"/>
              </a:ext>
            </a:extLst>
          </p:cNvPr>
          <p:cNvSpPr txBox="1"/>
          <p:nvPr/>
        </p:nvSpPr>
        <p:spPr>
          <a:xfrm>
            <a:off x="191420" y="1295733"/>
            <a:ext cx="22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5659 unique companies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DC2BF7-1620-4A14-845A-677089FCC94A}"/>
              </a:ext>
            </a:extLst>
          </p:cNvPr>
          <p:cNvSpPr txBox="1"/>
          <p:nvPr/>
        </p:nvSpPr>
        <p:spPr>
          <a:xfrm>
            <a:off x="2961886" y="1308603"/>
            <a:ext cx="22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 to 75 forms going back to 2009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91194C-ED32-45B1-BD0F-A6AAF78B3CD8}"/>
              </a:ext>
            </a:extLst>
          </p:cNvPr>
          <p:cNvSpPr txBox="1"/>
          <p:nvPr/>
        </p:nvSpPr>
        <p:spPr>
          <a:xfrm>
            <a:off x="6138237" y="1300453"/>
            <a:ext cx="22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float datapoints per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3CB8A-B7C8-4D9D-B4CF-F5B917E7C8CE}"/>
              </a:ext>
            </a:extLst>
          </p:cNvPr>
          <p:cNvSpPr txBox="1"/>
          <p:nvPr/>
        </p:nvSpPr>
        <p:spPr>
          <a:xfrm>
            <a:off x="9321020" y="1295733"/>
            <a:ext cx="236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~425,000 entries</a:t>
            </a:r>
          </a:p>
          <a:p>
            <a:r>
              <a:rPr lang="en-US" dirty="0"/>
              <a:t>~3,800,000 datapoints</a:t>
            </a:r>
          </a:p>
        </p:txBody>
      </p:sp>
    </p:spTree>
    <p:extLst>
      <p:ext uri="{BB962C8B-B14F-4D97-AF65-F5344CB8AC3E}">
        <p14:creationId xmlns:p14="http://schemas.microsoft.com/office/powerpoint/2010/main" val="3877171288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44" grpId="0"/>
      <p:bldP spid="49" grpId="0"/>
      <p:bldP spid="62" grpId="0"/>
      <p:bldP spid="64" grpId="0"/>
      <p:bldP spid="6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8E54-6141-49D0-A7B5-22B7802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702EF-F338-4029-9F2B-2784ACE26258}"/>
              </a:ext>
            </a:extLst>
          </p:cNvPr>
          <p:cNvSpPr txBox="1"/>
          <p:nvPr/>
        </p:nvSpPr>
        <p:spPr>
          <a:xfrm>
            <a:off x="913795" y="2221992"/>
            <a:ext cx="8797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model (Feedforward network)</a:t>
            </a:r>
          </a:p>
          <a:p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Dense layers</a:t>
            </a:r>
          </a:p>
          <a:p>
            <a:r>
              <a:rPr lang="en-US" dirty="0"/>
              <a:t>Dropout layers</a:t>
            </a:r>
          </a:p>
          <a:p>
            <a:endParaRPr lang="en-US" dirty="0"/>
          </a:p>
          <a:p>
            <a:r>
              <a:rPr lang="en-US" dirty="0"/>
              <a:t>Classic NN visual</a:t>
            </a:r>
          </a:p>
        </p:txBody>
      </p:sp>
    </p:spTree>
    <p:extLst>
      <p:ext uri="{BB962C8B-B14F-4D97-AF65-F5344CB8AC3E}">
        <p14:creationId xmlns:p14="http://schemas.microsoft.com/office/powerpoint/2010/main" val="22343862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FCF-4C70-4377-9228-60952ACC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6BE4F-C129-4793-80B3-CE3442F66F01}"/>
              </a:ext>
            </a:extLst>
          </p:cNvPr>
          <p:cNvSpPr txBox="1"/>
          <p:nvPr/>
        </p:nvSpPr>
        <p:spPr>
          <a:xfrm>
            <a:off x="1883664" y="2752344"/>
            <a:ext cx="836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 the model architecture and performance before completing this</a:t>
            </a:r>
          </a:p>
        </p:txBody>
      </p:sp>
    </p:spTree>
    <p:extLst>
      <p:ext uri="{BB962C8B-B14F-4D97-AF65-F5344CB8AC3E}">
        <p14:creationId xmlns:p14="http://schemas.microsoft.com/office/powerpoint/2010/main" val="3385444001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EE1A-81B1-4D36-BA5A-6607CE98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4B9D2-77C2-480C-AB75-1DA5BBF2AAC9}"/>
              </a:ext>
            </a:extLst>
          </p:cNvPr>
          <p:cNvSpPr txBox="1"/>
          <p:nvPr/>
        </p:nvSpPr>
        <p:spPr>
          <a:xfrm>
            <a:off x="1051560" y="2130552"/>
            <a:ext cx="9765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only going back to 2009 (only bull markets no data for bear markets)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Bankrupt companies not represented (no </a:t>
            </a:r>
            <a:r>
              <a:rPr lang="en-US" dirty="0" err="1"/>
              <a:t>api</a:t>
            </a:r>
            <a:r>
              <a:rPr lang="en-US" dirty="0"/>
              <a:t> to fetch stock performance for delisted stocks)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 filings are irregular. Not every company has stockholder’s equity for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 filings can be manipulated. Assets defined as ‘</a:t>
            </a:r>
            <a:r>
              <a:rPr lang="en-US" b="0" dirty="0">
                <a:effectLst/>
              </a:rPr>
              <a:t>probable future economic benefits obtained or controlled by an entity as a result of past transactions or events.’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Incorporating amended SEC filings. </a:t>
            </a:r>
          </a:p>
        </p:txBody>
      </p:sp>
    </p:spTree>
    <p:extLst>
      <p:ext uri="{BB962C8B-B14F-4D97-AF65-F5344CB8AC3E}">
        <p14:creationId xmlns:p14="http://schemas.microsoft.com/office/powerpoint/2010/main" val="3855298967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88F-3E67-4278-97C4-7C1F37FD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612B7-F4BE-40EB-ADAD-1984587CC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66" y="758582"/>
            <a:ext cx="1231436" cy="672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878AF-1AEC-4BAA-8EB9-48644EC6A2A3}"/>
              </a:ext>
            </a:extLst>
          </p:cNvPr>
          <p:cNvSpPr txBox="1"/>
          <p:nvPr/>
        </p:nvSpPr>
        <p:spPr>
          <a:xfrm>
            <a:off x="2497084" y="1938528"/>
            <a:ext cx="71871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FAS is a program that processes financial data from companies to predict        stock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EDCF7-2E92-4E6B-8CB3-EFDD97F7B0B9}"/>
              </a:ext>
            </a:extLst>
          </p:cNvPr>
          <p:cNvSpPr txBox="1"/>
          <p:nvPr/>
        </p:nvSpPr>
        <p:spPr>
          <a:xfrm>
            <a:off x="4693585" y="5557766"/>
            <a:ext cx="27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explore how:</a:t>
            </a:r>
          </a:p>
        </p:txBody>
      </p:sp>
    </p:spTree>
    <p:extLst>
      <p:ext uri="{BB962C8B-B14F-4D97-AF65-F5344CB8AC3E}">
        <p14:creationId xmlns:p14="http://schemas.microsoft.com/office/powerpoint/2010/main" val="40182911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5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8E039A-8067-49C8-95D7-60CE62E40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34" y="2048332"/>
            <a:ext cx="2951366" cy="2951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53903-56A9-4F96-BDF3-8C3C5B74A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28" y="2381868"/>
            <a:ext cx="4229866" cy="22842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002AFDE-0EBA-4C28-84FA-2CF08299B718}"/>
              </a:ext>
            </a:extLst>
          </p:cNvPr>
          <p:cNvSpPr/>
          <p:nvPr/>
        </p:nvSpPr>
        <p:spPr>
          <a:xfrm>
            <a:off x="4669996" y="3247686"/>
            <a:ext cx="1632534" cy="552656"/>
          </a:xfrm>
          <a:prstGeom prst="right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F1815-BA6B-4187-852B-F330FF8D70A6}"/>
              </a:ext>
            </a:extLst>
          </p:cNvPr>
          <p:cNvSpPr txBox="1"/>
          <p:nvPr/>
        </p:nvSpPr>
        <p:spPr>
          <a:xfrm>
            <a:off x="1832777" y="1422900"/>
            <a:ext cx="13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F1FDE-9B4F-4979-AE91-25F66D4ED9A6}"/>
              </a:ext>
            </a:extLst>
          </p:cNvPr>
          <p:cNvSpPr txBox="1"/>
          <p:nvPr/>
        </p:nvSpPr>
        <p:spPr>
          <a:xfrm>
            <a:off x="7884444" y="1422900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 Price</a:t>
            </a:r>
          </a:p>
        </p:txBody>
      </p:sp>
    </p:spTree>
    <p:extLst>
      <p:ext uri="{BB962C8B-B14F-4D97-AF65-F5344CB8AC3E}">
        <p14:creationId xmlns:p14="http://schemas.microsoft.com/office/powerpoint/2010/main" val="15542941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8E039A-8067-49C8-95D7-60CE62E40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0" y="2063045"/>
            <a:ext cx="2951366" cy="295136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002AFDE-0EBA-4C28-84FA-2CF08299B718}"/>
              </a:ext>
            </a:extLst>
          </p:cNvPr>
          <p:cNvSpPr/>
          <p:nvPr/>
        </p:nvSpPr>
        <p:spPr>
          <a:xfrm>
            <a:off x="4660852" y="3262399"/>
            <a:ext cx="1632534" cy="552656"/>
          </a:xfrm>
          <a:prstGeom prst="right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F1815-BA6B-4187-852B-F330FF8D70A6}"/>
              </a:ext>
            </a:extLst>
          </p:cNvPr>
          <p:cNvSpPr txBox="1"/>
          <p:nvPr/>
        </p:nvSpPr>
        <p:spPr>
          <a:xfrm>
            <a:off x="1823633" y="1437613"/>
            <a:ext cx="13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F1FDE-9B4F-4979-AE91-25F66D4ED9A6}"/>
              </a:ext>
            </a:extLst>
          </p:cNvPr>
          <p:cNvSpPr txBox="1"/>
          <p:nvPr/>
        </p:nvSpPr>
        <p:spPr>
          <a:xfrm>
            <a:off x="7993573" y="1222537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 Filings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F2E9A-BBA6-40AC-B7C1-C3768F2A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99" y="1847969"/>
            <a:ext cx="2105186" cy="2105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807B83-8667-4B5A-8385-8C3B40BF3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18" y="4259618"/>
            <a:ext cx="1079433" cy="1079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D5571C-4B14-4F57-B905-4D44A924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51" y="4259618"/>
            <a:ext cx="1079433" cy="1079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4D7009-1B63-4A47-A6D4-4027C58DE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84" y="4259617"/>
            <a:ext cx="1079433" cy="1079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DB47F3-DA69-45AF-9B52-B16633C9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17" y="4259616"/>
            <a:ext cx="1079433" cy="107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1C9A0-FA51-4868-B6BD-955A670B05CC}"/>
              </a:ext>
            </a:extLst>
          </p:cNvPr>
          <p:cNvSpPr txBox="1"/>
          <p:nvPr/>
        </p:nvSpPr>
        <p:spPr>
          <a:xfrm>
            <a:off x="10157317" y="2862657"/>
            <a:ext cx="8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4ADF7-1334-4F01-97D0-F279F985ECDE}"/>
              </a:ext>
            </a:extLst>
          </p:cNvPr>
          <p:cNvSpPr txBox="1"/>
          <p:nvPr/>
        </p:nvSpPr>
        <p:spPr>
          <a:xfrm>
            <a:off x="9077884" y="5440875"/>
            <a:ext cx="8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77EB3-00E1-4205-AE3F-744671180547}"/>
              </a:ext>
            </a:extLst>
          </p:cNvPr>
          <p:cNvSpPr txBox="1"/>
          <p:nvPr/>
        </p:nvSpPr>
        <p:spPr>
          <a:xfrm>
            <a:off x="7993573" y="5440875"/>
            <a:ext cx="8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245AE-4B2E-4232-8BCD-7476E34BFE41}"/>
              </a:ext>
            </a:extLst>
          </p:cNvPr>
          <p:cNvSpPr txBox="1"/>
          <p:nvPr/>
        </p:nvSpPr>
        <p:spPr>
          <a:xfrm>
            <a:off x="6919018" y="5440875"/>
            <a:ext cx="8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BE864-08A2-4BCF-BB28-E5ECE2462100}"/>
              </a:ext>
            </a:extLst>
          </p:cNvPr>
          <p:cNvSpPr txBox="1"/>
          <p:nvPr/>
        </p:nvSpPr>
        <p:spPr>
          <a:xfrm>
            <a:off x="10157317" y="5440875"/>
            <a:ext cx="8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10-Q</a:t>
            </a:r>
          </a:p>
        </p:txBody>
      </p:sp>
    </p:spTree>
    <p:extLst>
      <p:ext uri="{BB962C8B-B14F-4D97-AF65-F5344CB8AC3E}">
        <p14:creationId xmlns:p14="http://schemas.microsoft.com/office/powerpoint/2010/main" val="288017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path" presetSubtype="0" accel="49333" decel="50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59401 0.13333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1" y="666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59362 0.15741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8" y="787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1" grpId="1"/>
      <p:bldP spid="7" grpId="0"/>
      <p:bldP spid="7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1F1815-BA6B-4187-852B-F330FF8D70A6}"/>
              </a:ext>
            </a:extLst>
          </p:cNvPr>
          <p:cNvSpPr txBox="1"/>
          <p:nvPr/>
        </p:nvSpPr>
        <p:spPr>
          <a:xfrm>
            <a:off x="1321226" y="2298200"/>
            <a:ext cx="13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 Filings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C5E1AB-6406-435A-AC11-115F763C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7" y="2792621"/>
            <a:ext cx="2105186" cy="2105186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2A2242-50BA-44A9-9122-B0836C8D7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05" y="2462422"/>
            <a:ext cx="1397481" cy="1397481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959F8B-E8D1-404A-B3D4-2AE7A0092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05" y="4990253"/>
            <a:ext cx="1397481" cy="1397481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559B1-713E-4376-8F68-219B085C2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18" y="4990253"/>
            <a:ext cx="1397481" cy="1397481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559892-D21F-4297-AF6A-B7072FA09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21" y="2462421"/>
            <a:ext cx="1397481" cy="13974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A9F62D-BF7C-481F-911E-8FA196A224B4}"/>
              </a:ext>
            </a:extLst>
          </p:cNvPr>
          <p:cNvSpPr txBox="1"/>
          <p:nvPr/>
        </p:nvSpPr>
        <p:spPr>
          <a:xfrm>
            <a:off x="4325805" y="194410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D624E-15F7-4244-8B4C-2F1B7F30426E}"/>
              </a:ext>
            </a:extLst>
          </p:cNvPr>
          <p:cNvSpPr txBox="1"/>
          <p:nvPr/>
        </p:nvSpPr>
        <p:spPr>
          <a:xfrm>
            <a:off x="3529246" y="4550353"/>
            <a:ext cx="269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Stockholder’s Equity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DE1811-ED47-4552-9DB5-55D6C4CE5F54}"/>
              </a:ext>
            </a:extLst>
          </p:cNvPr>
          <p:cNvSpPr txBox="1"/>
          <p:nvPr/>
        </p:nvSpPr>
        <p:spPr>
          <a:xfrm>
            <a:off x="5793262" y="1944108"/>
            <a:ext cx="269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of Goods Sold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A0ED7-B797-4E38-888D-701235A96604}"/>
              </a:ext>
            </a:extLst>
          </p:cNvPr>
          <p:cNvSpPr txBox="1"/>
          <p:nvPr/>
        </p:nvSpPr>
        <p:spPr>
          <a:xfrm>
            <a:off x="5793261" y="4550353"/>
            <a:ext cx="269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FF548-0687-4851-A5A9-262FF6973DC7}"/>
              </a:ext>
            </a:extLst>
          </p:cNvPr>
          <p:cNvSpPr txBox="1"/>
          <p:nvPr/>
        </p:nvSpPr>
        <p:spPr>
          <a:xfrm>
            <a:off x="8853836" y="1944108"/>
            <a:ext cx="2690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Financials in USD: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many more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FBE36B22-B59C-4B97-96DF-35C8F82D8F0B}"/>
              </a:ext>
            </a:extLst>
          </p:cNvPr>
          <p:cNvSpPr/>
          <p:nvPr/>
        </p:nvSpPr>
        <p:spPr>
          <a:xfrm rot="5400000">
            <a:off x="1990398" y="4921074"/>
            <a:ext cx="1072771" cy="1397481"/>
          </a:xfrm>
          <a:prstGeom prst="bentUp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981F16-BD17-426C-BE59-BC66243A7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39" y="3705689"/>
            <a:ext cx="1908909" cy="1908909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F58997-997A-4054-AF8B-D35D69A3C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18" y="4998986"/>
            <a:ext cx="1397481" cy="13974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F8F28FA-7BAE-473F-A902-9A069F8A8025}"/>
              </a:ext>
            </a:extLst>
          </p:cNvPr>
          <p:cNvSpPr txBox="1"/>
          <p:nvPr/>
        </p:nvSpPr>
        <p:spPr>
          <a:xfrm>
            <a:off x="5793261" y="4559086"/>
            <a:ext cx="269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E17616-761C-4371-BADD-CA4CB7C7D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48" y="3780084"/>
            <a:ext cx="1908909" cy="19089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BFAEB5-186D-44D3-B8A2-0FD9850BF4F3}"/>
              </a:ext>
            </a:extLst>
          </p:cNvPr>
          <p:cNvSpPr txBox="1"/>
          <p:nvPr/>
        </p:nvSpPr>
        <p:spPr>
          <a:xfrm>
            <a:off x="3391875" y="2186763"/>
            <a:ext cx="162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$1,000,000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306F8C-AD6C-4AEB-B52E-D7D1BE51B62A}"/>
              </a:ext>
            </a:extLst>
          </p:cNvPr>
          <p:cNvSpPr txBox="1"/>
          <p:nvPr/>
        </p:nvSpPr>
        <p:spPr>
          <a:xfrm>
            <a:off x="7078436" y="2186763"/>
            <a:ext cx="162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$1,000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4817BD-A42C-4047-AFB1-A85193DD9801}"/>
              </a:ext>
            </a:extLst>
          </p:cNvPr>
          <p:cNvSpPr txBox="1"/>
          <p:nvPr/>
        </p:nvSpPr>
        <p:spPr>
          <a:xfrm>
            <a:off x="4085669" y="4638213"/>
            <a:ext cx="7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9A6F5A-5336-4805-9BBB-AA856FCD2342}"/>
              </a:ext>
            </a:extLst>
          </p:cNvPr>
          <p:cNvSpPr txBox="1"/>
          <p:nvPr/>
        </p:nvSpPr>
        <p:spPr>
          <a:xfrm>
            <a:off x="7561612" y="4638213"/>
            <a:ext cx="7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+50%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F3820CF-A82F-4D51-9D0A-264B9F3615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7" y="3210051"/>
            <a:ext cx="2458094" cy="13274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9283237-B8DC-495D-A5B7-AEC25FE2807F}"/>
              </a:ext>
            </a:extLst>
          </p:cNvPr>
          <p:cNvSpPr txBox="1"/>
          <p:nvPr/>
        </p:nvSpPr>
        <p:spPr>
          <a:xfrm>
            <a:off x="2718009" y="5921074"/>
            <a:ext cx="674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Explicit financials are uncorrelated with stock performance.</a:t>
            </a:r>
          </a:p>
          <a:p>
            <a:pPr algn="ctr"/>
            <a:r>
              <a:rPr lang="en-US" dirty="0"/>
              <a:t>We need to normalize them!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B3A156-CC64-4C91-A9DA-26DE808BAFD7}"/>
              </a:ext>
            </a:extLst>
          </p:cNvPr>
          <p:cNvSpPr txBox="1"/>
          <p:nvPr/>
        </p:nvSpPr>
        <p:spPr>
          <a:xfrm>
            <a:off x="5381401" y="2815270"/>
            <a:ext cx="153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 Price</a:t>
            </a:r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C0D31802-6853-4362-9F77-2E6528E0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Financials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32A244-D851-4D4B-9C26-8B032C7229B8}"/>
              </a:ext>
            </a:extLst>
          </p:cNvPr>
          <p:cNvSpPr txBox="1"/>
          <p:nvPr/>
        </p:nvSpPr>
        <p:spPr>
          <a:xfrm rot="20656518">
            <a:off x="2814379" y="603804"/>
            <a:ext cx="194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problem with</a:t>
            </a:r>
          </a:p>
        </p:txBody>
      </p:sp>
    </p:spTree>
    <p:extLst>
      <p:ext uri="{BB962C8B-B14F-4D97-AF65-F5344CB8AC3E}">
        <p14:creationId xmlns:p14="http://schemas.microsoft.com/office/powerpoint/2010/main" val="178854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96296E-6 L 0.21471 -0.45209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226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3.33333E-6 L 0.2207 -0.43959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-2199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1.85185E-6 L -0.43555 -0.44051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84" y="-2203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2.22222E-6 L -0.43542 -0.4328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71" y="-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2" grpId="0"/>
      <p:bldP spid="22" grpId="1"/>
      <p:bldP spid="23" grpId="0" animBg="1"/>
      <p:bldP spid="23" grpId="1" animBg="1"/>
      <p:bldP spid="39" grpId="1"/>
      <p:bldP spid="39" grpId="2"/>
      <p:bldP spid="27" grpId="0"/>
      <p:bldP spid="42" grpId="0"/>
      <p:bldP spid="29" grpId="0"/>
      <p:bldP spid="44" grpId="0"/>
      <p:bldP spid="41" grpId="0" build="p" advAuto="0"/>
      <p:bldP spid="43" grpId="0"/>
      <p:bldP spid="47" grpId="0"/>
      <p:bldP spid="47" grpId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88F-3E67-4278-97C4-7C1F37FD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Ratios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7FD16-9CCC-4F3D-AA9A-C755B8334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376407"/>
            <a:ext cx="2105186" cy="2105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0EDAF-DB05-4F34-B1B9-504112479319}"/>
              </a:ext>
            </a:extLst>
          </p:cNvPr>
          <p:cNvSpPr txBox="1"/>
          <p:nvPr/>
        </p:nvSpPr>
        <p:spPr>
          <a:xfrm>
            <a:off x="913795" y="2007075"/>
            <a:ext cx="19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AMD 2015 10-K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A278C-7B45-4C66-944F-25E9247A43EF}"/>
              </a:ext>
            </a:extLst>
          </p:cNvPr>
          <p:cNvSpPr txBox="1"/>
          <p:nvPr/>
        </p:nvSpPr>
        <p:spPr>
          <a:xfrm>
            <a:off x="412153" y="2428606"/>
            <a:ext cx="3414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Excerpts from the code:</a:t>
            </a:r>
          </a:p>
          <a:p>
            <a:endParaRPr lang="en-US" dirty="0">
              <a:solidFill>
                <a:srgbClr val="FF9DA4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Profit_Margin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net_income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net_sales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Asset_Turnover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net_sales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total_assets</a:t>
            </a:r>
            <a:endParaRPr lang="en-US" b="0" dirty="0">
              <a:solidFill>
                <a:srgbClr val="FF9DA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9DA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DA4"/>
                </a:solidFill>
                <a:latin typeface="Consolas" panose="020B0609020204030204" pitchFamily="49" charset="0"/>
              </a:rPr>
              <a:t>ROA =              </a:t>
            </a:r>
            <a:r>
              <a:rPr lang="en-US" dirty="0" err="1">
                <a:solidFill>
                  <a:srgbClr val="FF9DA4"/>
                </a:solidFill>
                <a:latin typeface="Consolas" panose="020B0609020204030204" pitchFamily="49" charset="0"/>
              </a:rPr>
              <a:t>net_income</a:t>
            </a:r>
            <a:r>
              <a:rPr lang="en-US" dirty="0">
                <a:solidFill>
                  <a:srgbClr val="FF9DA4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FF9DA4"/>
                </a:solidFill>
                <a:latin typeface="Consolas" panose="020B0609020204030204" pitchFamily="49" charset="0"/>
              </a:rPr>
              <a:t>total_assets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982AD-564D-4FEC-A534-4203E8EA7F06}"/>
              </a:ext>
            </a:extLst>
          </p:cNvPr>
          <p:cNvSpPr txBox="1"/>
          <p:nvPr/>
        </p:nvSpPr>
        <p:spPr>
          <a:xfrm>
            <a:off x="502147" y="4785374"/>
            <a:ext cx="292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Assets:           </a:t>
            </a:r>
            <a:r>
              <a:rPr lang="en-US" b="0" dirty="0">
                <a:solidFill>
                  <a:srgbClr val="FFC58F"/>
                </a:solidFill>
                <a:effectLst/>
              </a:rPr>
              <a:t>2466000000</a:t>
            </a:r>
          </a:p>
          <a:p>
            <a:pPr algn="ctr"/>
            <a:endParaRPr lang="en-US" b="0" dirty="0">
              <a:solidFill>
                <a:srgbClr val="FFC58F"/>
              </a:solidFill>
              <a:effectLst/>
            </a:endParaRPr>
          </a:p>
          <a:p>
            <a:pPr algn="ctr"/>
            <a:r>
              <a:rPr lang="en-US" dirty="0"/>
              <a:t>Net Income:  </a:t>
            </a:r>
            <a:r>
              <a:rPr lang="en-US" b="0" dirty="0">
                <a:solidFill>
                  <a:srgbClr val="FFC58F"/>
                </a:solidFill>
                <a:effectLst/>
              </a:rPr>
              <a:t>-558000000</a:t>
            </a:r>
          </a:p>
          <a:p>
            <a:pPr algn="ctr"/>
            <a:endParaRPr lang="en-US" b="0" dirty="0">
              <a:solidFill>
                <a:srgbClr val="FFFFFF"/>
              </a:solidFill>
              <a:effectLst/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Net Sales:      </a:t>
            </a:r>
            <a:r>
              <a:rPr lang="en-US" b="0" dirty="0">
                <a:solidFill>
                  <a:srgbClr val="FFC58F"/>
                </a:solidFill>
                <a:effectLst/>
              </a:rPr>
              <a:t>3033000000</a:t>
            </a:r>
            <a:endParaRPr lang="en-US" b="0" dirty="0">
              <a:solidFill>
                <a:srgbClr val="FFFFFF"/>
              </a:solidFill>
              <a:effectLst/>
            </a:endParaRPr>
          </a:p>
          <a:p>
            <a:pPr algn="ctr"/>
            <a:endParaRPr lang="en-US" b="0" dirty="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3DBFF9A-97EE-4B3D-AA76-7C823D17D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70175"/>
              </p:ext>
            </p:extLst>
          </p:nvPr>
        </p:nvGraphicFramePr>
        <p:xfrm>
          <a:off x="3698768" y="2011614"/>
          <a:ext cx="8255517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1839">
                  <a:extLst>
                    <a:ext uri="{9D8B030D-6E8A-4147-A177-3AD203B41FA5}">
                      <a16:colId xmlns:a16="http://schemas.microsoft.com/office/drawing/2014/main" val="3848962152"/>
                    </a:ext>
                  </a:extLst>
                </a:gridCol>
                <a:gridCol w="2751839">
                  <a:extLst>
                    <a:ext uri="{9D8B030D-6E8A-4147-A177-3AD203B41FA5}">
                      <a16:colId xmlns:a16="http://schemas.microsoft.com/office/drawing/2014/main" val="4220830517"/>
                    </a:ext>
                  </a:extLst>
                </a:gridCol>
                <a:gridCol w="2751839">
                  <a:extLst>
                    <a:ext uri="{9D8B030D-6E8A-4147-A177-3AD203B41FA5}">
                      <a16:colId xmlns:a16="http://schemas.microsoft.com/office/drawing/2014/main" val="357104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on Assets (ROA)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Income / Net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Sales /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Income /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-558000000 / 3033000000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3033000000 / 2466000000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558000000 / 2466000000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-0.1839762611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1.2299270073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-0.2262773723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854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4670CE-CEC3-4E62-B250-A34953A423B7}"/>
              </a:ext>
            </a:extLst>
          </p:cNvPr>
          <p:cNvSpPr txBox="1"/>
          <p:nvPr/>
        </p:nvSpPr>
        <p:spPr>
          <a:xfrm>
            <a:off x="4196359" y="3818693"/>
            <a:ext cx="7516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Margin: The percentage of revenue that turns into profit after all expenses are deducted.</a:t>
            </a:r>
          </a:p>
          <a:p>
            <a:endParaRPr lang="en-US" dirty="0"/>
          </a:p>
          <a:p>
            <a:r>
              <a:rPr lang="en-US" dirty="0"/>
              <a:t>Asset Turnover: A ratio that measures how efficiently a company uses its assets to generate revenue.</a:t>
            </a:r>
          </a:p>
          <a:p>
            <a:endParaRPr lang="en-US" dirty="0"/>
          </a:p>
          <a:p>
            <a:r>
              <a:rPr lang="en-US" dirty="0"/>
              <a:t>Return on Assets (ROA): A metric that indicates how profitable a company is relative to its total assets, expressed as a percentage.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E2B02-EEB0-41EF-B52B-1464DD6E65C0}"/>
              </a:ext>
            </a:extLst>
          </p:cNvPr>
          <p:cNvSpPr txBox="1"/>
          <p:nvPr/>
        </p:nvSpPr>
        <p:spPr>
          <a:xfrm>
            <a:off x="4196359" y="5062372"/>
            <a:ext cx="755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 Ratios serve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explicit financials into a percentage relative to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 meaningful perspective on how the company operates</a:t>
            </a:r>
          </a:p>
        </p:txBody>
      </p:sp>
    </p:spTree>
    <p:extLst>
      <p:ext uri="{BB962C8B-B14F-4D97-AF65-F5344CB8AC3E}">
        <p14:creationId xmlns:p14="http://schemas.microsoft.com/office/powerpoint/2010/main" val="22601463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13" grpId="0"/>
      <p:bldP spid="13" grpId="1"/>
      <p:bldP spid="15" grpId="0" build="p"/>
      <p:bldP spid="15" grpId="1" build="allAtOnce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F068-9CB2-45E8-9DD4-A3C2787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Ratios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7B242-0260-4CFF-A24C-6DCBCD6703CF}"/>
              </a:ext>
            </a:extLst>
          </p:cNvPr>
          <p:cNvSpPr txBox="1"/>
          <p:nvPr/>
        </p:nvSpPr>
        <p:spPr>
          <a:xfrm>
            <a:off x="804672" y="1700784"/>
            <a:ext cx="3648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FAS ratios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Asset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Leverage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Net Operating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Operating 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Operating Asset Turnover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E53A0-614C-499F-8310-ECBC79E5C5A2}"/>
              </a:ext>
            </a:extLst>
          </p:cNvPr>
          <p:cNvSpPr txBox="1"/>
          <p:nvPr/>
        </p:nvSpPr>
        <p:spPr>
          <a:xfrm>
            <a:off x="804672" y="4683840"/>
            <a:ext cx="36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Features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9D9E84C-ACAC-489E-95E0-C6F97825F25D}"/>
              </a:ext>
            </a:extLst>
          </p:cNvPr>
          <p:cNvSpPr/>
          <p:nvPr/>
        </p:nvSpPr>
        <p:spPr>
          <a:xfrm>
            <a:off x="5190879" y="3152671"/>
            <a:ext cx="1645690" cy="552656"/>
          </a:xfrm>
          <a:prstGeom prst="right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69D63-1204-4E8E-8BE9-4C5F689E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52" y="2384226"/>
            <a:ext cx="3869251" cy="2089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F8CDFA-634C-420B-A115-E3635109E43F}"/>
              </a:ext>
            </a:extLst>
          </p:cNvPr>
          <p:cNvSpPr txBox="1"/>
          <p:nvPr/>
        </p:nvSpPr>
        <p:spPr>
          <a:xfrm>
            <a:off x="7738874" y="4683839"/>
            <a:ext cx="36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A9BB8-D4E8-407B-BC2A-B1716A479D69}"/>
              </a:ext>
            </a:extLst>
          </p:cNvPr>
          <p:cNvSpPr txBox="1"/>
          <p:nvPr/>
        </p:nvSpPr>
        <p:spPr>
          <a:xfrm>
            <a:off x="7738872" y="1527829"/>
            <a:ext cx="36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Stock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FB5A6-4DFB-45B8-BCB9-DBB6F2D9B53F}"/>
              </a:ext>
            </a:extLst>
          </p:cNvPr>
          <p:cNvSpPr txBox="1"/>
          <p:nvPr/>
        </p:nvSpPr>
        <p:spPr>
          <a:xfrm>
            <a:off x="4189496" y="2742550"/>
            <a:ext cx="364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Theoretical function to fit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F7434-6EAF-42FA-9A5C-39C18BD197DD}"/>
              </a:ext>
            </a:extLst>
          </p:cNvPr>
          <p:cNvSpPr txBox="1"/>
          <p:nvPr/>
        </p:nvSpPr>
        <p:spPr>
          <a:xfrm>
            <a:off x="771154" y="5919619"/>
            <a:ext cx="1063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A(PM) * B(AT) * C(FL) * D(ROE) * E(ROA) * F(RNOA) * G(NOPM) * H(NOAT) = </a:t>
            </a:r>
            <a:r>
              <a:rPr lang="en-US" dirty="0" err="1"/>
              <a:t>Percent_Growth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7425-1CE7-4F79-A574-91A8C1639902}"/>
              </a:ext>
            </a:extLst>
          </p:cNvPr>
          <p:cNvSpPr txBox="1"/>
          <p:nvPr/>
        </p:nvSpPr>
        <p:spPr>
          <a:xfrm>
            <a:off x="3960124" y="5919619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going to use a neural network!</a:t>
            </a:r>
          </a:p>
        </p:txBody>
      </p:sp>
    </p:spTree>
    <p:extLst>
      <p:ext uri="{BB962C8B-B14F-4D97-AF65-F5344CB8AC3E}">
        <p14:creationId xmlns:p14="http://schemas.microsoft.com/office/powerpoint/2010/main" val="352937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7" grpId="0"/>
      <p:bldP spid="8" grpId="0"/>
      <p:bldP spid="9" grpId="0"/>
      <p:bldP spid="10" grpId="0"/>
      <p:bldP spid="10" grpId="1"/>
      <p:bldP spid="10" grpId="2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97B4-3BDF-4C07-827A-8AD44CB8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292"/>
            <a:ext cx="10353762" cy="970450"/>
          </a:xfrm>
        </p:spPr>
        <p:txBody>
          <a:bodyPr/>
          <a:lstStyle/>
          <a:p>
            <a:r>
              <a:rPr lang="en-US" dirty="0"/>
              <a:t>Dataset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6332D-1027-414D-883F-F0F92CA3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" y="1961090"/>
            <a:ext cx="1467910" cy="1467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FD377-8CA6-4B87-A3BB-D25B89405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" y="3654055"/>
            <a:ext cx="1467910" cy="14679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DBF896-78C7-4D4A-88B1-7BC0CD74AEBB}"/>
              </a:ext>
            </a:extLst>
          </p:cNvPr>
          <p:cNvSpPr/>
          <p:nvPr/>
        </p:nvSpPr>
        <p:spPr>
          <a:xfrm>
            <a:off x="1149709" y="5435734"/>
            <a:ext cx="310896" cy="301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1E6102-66C1-45E7-A516-2AE0EABA2CF3}"/>
              </a:ext>
            </a:extLst>
          </p:cNvPr>
          <p:cNvSpPr/>
          <p:nvPr/>
        </p:nvSpPr>
        <p:spPr>
          <a:xfrm>
            <a:off x="1149709" y="5859406"/>
            <a:ext cx="310896" cy="301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43C94E-6CCC-44B6-A65A-41843A37ADDE}"/>
              </a:ext>
            </a:extLst>
          </p:cNvPr>
          <p:cNvSpPr/>
          <p:nvPr/>
        </p:nvSpPr>
        <p:spPr>
          <a:xfrm>
            <a:off x="1149709" y="6283078"/>
            <a:ext cx="310896" cy="3017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B850D-5E30-4673-AA8D-1D067B2C62FB}"/>
              </a:ext>
            </a:extLst>
          </p:cNvPr>
          <p:cNvSpPr txBox="1"/>
          <p:nvPr/>
        </p:nvSpPr>
        <p:spPr>
          <a:xfrm>
            <a:off x="191875" y="1302439"/>
            <a:ext cx="222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companies filing with the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FBF0C-E74E-46CD-ABE2-A72072A2C8F8}"/>
              </a:ext>
            </a:extLst>
          </p:cNvPr>
          <p:cNvSpPr txBox="1"/>
          <p:nvPr/>
        </p:nvSpPr>
        <p:spPr>
          <a:xfrm>
            <a:off x="6580699" y="2209310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33E4C-60B8-4B83-A87A-1F87571BCC7A}"/>
              </a:ext>
            </a:extLst>
          </p:cNvPr>
          <p:cNvSpPr txBox="1"/>
          <p:nvPr/>
        </p:nvSpPr>
        <p:spPr>
          <a:xfrm>
            <a:off x="6580699" y="3976103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4E47F-D178-421A-BEA9-9CD382560FB9}"/>
              </a:ext>
            </a:extLst>
          </p:cNvPr>
          <p:cNvSpPr txBox="1"/>
          <p:nvPr/>
        </p:nvSpPr>
        <p:spPr>
          <a:xfrm>
            <a:off x="6580699" y="2763307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0139CB-0740-466D-9E86-456C920FB588}"/>
              </a:ext>
            </a:extLst>
          </p:cNvPr>
          <p:cNvSpPr txBox="1"/>
          <p:nvPr/>
        </p:nvSpPr>
        <p:spPr>
          <a:xfrm>
            <a:off x="6580699" y="4506763"/>
            <a:ext cx="14679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A46F5-FFDC-4299-A0BB-F4E3A6275AEE}"/>
              </a:ext>
            </a:extLst>
          </p:cNvPr>
          <p:cNvSpPr txBox="1"/>
          <p:nvPr/>
        </p:nvSpPr>
        <p:spPr>
          <a:xfrm>
            <a:off x="7405888" y="5352554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6916B-6FC5-4651-8C17-6C8904985FF6}"/>
              </a:ext>
            </a:extLst>
          </p:cNvPr>
          <p:cNvSpPr txBox="1"/>
          <p:nvPr/>
        </p:nvSpPr>
        <p:spPr>
          <a:xfrm>
            <a:off x="6703639" y="5352554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CF5BA-F99B-49A3-B879-BBF7F3A3F8F5}"/>
              </a:ext>
            </a:extLst>
          </p:cNvPr>
          <p:cNvSpPr txBox="1"/>
          <p:nvPr/>
        </p:nvSpPr>
        <p:spPr>
          <a:xfrm>
            <a:off x="7405888" y="5776226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408EA-0F66-48E4-8FEF-F4DC51B38480}"/>
              </a:ext>
            </a:extLst>
          </p:cNvPr>
          <p:cNvSpPr txBox="1"/>
          <p:nvPr/>
        </p:nvSpPr>
        <p:spPr>
          <a:xfrm>
            <a:off x="6703639" y="5776226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EEA21-B3BC-402E-8C83-8D502E6A4454}"/>
              </a:ext>
            </a:extLst>
          </p:cNvPr>
          <p:cNvSpPr txBox="1"/>
          <p:nvPr/>
        </p:nvSpPr>
        <p:spPr>
          <a:xfrm>
            <a:off x="7405888" y="6199898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91851F-42F3-4DE0-B1F4-DD231562668C}"/>
              </a:ext>
            </a:extLst>
          </p:cNvPr>
          <p:cNvSpPr txBox="1"/>
          <p:nvPr/>
        </p:nvSpPr>
        <p:spPr>
          <a:xfrm>
            <a:off x="6703639" y="6199898"/>
            <a:ext cx="594360" cy="197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9409A-E4BB-4EF2-998F-EF12101498B4}"/>
              </a:ext>
            </a:extLst>
          </p:cNvPr>
          <p:cNvSpPr txBox="1"/>
          <p:nvPr/>
        </p:nvSpPr>
        <p:spPr>
          <a:xfrm>
            <a:off x="6144669" y="1298712"/>
            <a:ext cx="239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Extract/calculate ratios + stock growth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B12A30-412B-4BA8-9C79-EA94F7D1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2055437"/>
            <a:ext cx="673607" cy="6736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80B3AA-E8C7-4565-9E19-A43DC229B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2058186"/>
            <a:ext cx="673607" cy="6736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B7DE1C-A2CF-4008-A99E-EE0B70132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2729044"/>
            <a:ext cx="673607" cy="6736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5B8FCB-56DF-4D68-A040-C8BE85A6D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2734542"/>
            <a:ext cx="673607" cy="6736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432EDC-6F33-4E2D-B9D8-C50720663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3771134"/>
            <a:ext cx="673607" cy="6736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55DDFE-0CF4-46F7-9E77-FF46A644E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3773883"/>
            <a:ext cx="673607" cy="6736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DF629C-2051-4BB4-A4C6-0BE86D25D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7" y="4444741"/>
            <a:ext cx="673607" cy="6736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754B63-18A9-4BE6-88F0-41683F489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4450239"/>
            <a:ext cx="673607" cy="673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9E90F2C-1849-40CC-A909-C22E0F9BE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98" y="5667787"/>
            <a:ext cx="295656" cy="2956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09E83D-5C6B-45B4-8BA0-96C9690E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5667787"/>
            <a:ext cx="295656" cy="2956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1C7562D-41A6-476B-89E9-36209E328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98" y="5973859"/>
            <a:ext cx="295656" cy="2956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A274EC1-23B0-4276-A0D0-EDF476FCA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5968651"/>
            <a:ext cx="295656" cy="2956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F555393-93A5-4E40-980B-A4DB7C6846CF}"/>
              </a:ext>
            </a:extLst>
          </p:cNvPr>
          <p:cNvSpPr txBox="1"/>
          <p:nvPr/>
        </p:nvSpPr>
        <p:spPr>
          <a:xfrm>
            <a:off x="3195058" y="1302439"/>
            <a:ext cx="19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reported 10-K and 10-Q forms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B1E2B8-D4E6-4990-95C7-BB9B0231FC5D}"/>
              </a:ext>
            </a:extLst>
          </p:cNvPr>
          <p:cNvSpPr txBox="1"/>
          <p:nvPr/>
        </p:nvSpPr>
        <p:spPr>
          <a:xfrm>
            <a:off x="9314589" y="1298711"/>
            <a:ext cx="239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Consolidate clean data into a csv file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D93B51-21F9-4601-A116-750EFC87200E}"/>
              </a:ext>
            </a:extLst>
          </p:cNvPr>
          <p:cNvCxnSpPr>
            <a:stCxn id="4" idx="3"/>
            <a:endCxn id="28" idx="1"/>
          </p:cNvCxnSpPr>
          <p:nvPr/>
        </p:nvCxnSpPr>
        <p:spPr>
          <a:xfrm flipV="1">
            <a:off x="2039112" y="2392241"/>
            <a:ext cx="1479035" cy="302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DB71A4-A3F0-4A64-941C-5099647918FA}"/>
              </a:ext>
            </a:extLst>
          </p:cNvPr>
          <p:cNvCxnSpPr>
            <a:stCxn id="4" idx="3"/>
            <a:endCxn id="30" idx="1"/>
          </p:cNvCxnSpPr>
          <p:nvPr/>
        </p:nvCxnSpPr>
        <p:spPr>
          <a:xfrm>
            <a:off x="2039112" y="2695045"/>
            <a:ext cx="1479035" cy="370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09091B-A8CE-45CB-8984-3711464DB06F}"/>
              </a:ext>
            </a:extLst>
          </p:cNvPr>
          <p:cNvCxnSpPr>
            <a:stCxn id="4" idx="3"/>
            <a:endCxn id="29" idx="1"/>
          </p:cNvCxnSpPr>
          <p:nvPr/>
        </p:nvCxnSpPr>
        <p:spPr>
          <a:xfrm flipV="1">
            <a:off x="2039112" y="2394990"/>
            <a:ext cx="2152642" cy="30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60F6BC-4172-4114-8D99-767A9769612E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039112" y="2695045"/>
            <a:ext cx="2152642" cy="376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091A9F-EC77-43D8-B487-566D2ED8C47A}"/>
              </a:ext>
            </a:extLst>
          </p:cNvPr>
          <p:cNvCxnSpPr>
            <a:stCxn id="6" idx="3"/>
            <a:endCxn id="32" idx="1"/>
          </p:cNvCxnSpPr>
          <p:nvPr/>
        </p:nvCxnSpPr>
        <p:spPr>
          <a:xfrm flipV="1">
            <a:off x="2039112" y="4107938"/>
            <a:ext cx="1479035" cy="28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492381-BF0D-4A42-A778-5BBC2D1F12C3}"/>
              </a:ext>
            </a:extLst>
          </p:cNvPr>
          <p:cNvCxnSpPr>
            <a:stCxn id="6" idx="3"/>
            <a:endCxn id="32" idx="3"/>
          </p:cNvCxnSpPr>
          <p:nvPr/>
        </p:nvCxnSpPr>
        <p:spPr>
          <a:xfrm flipV="1">
            <a:off x="2039112" y="4107938"/>
            <a:ext cx="2152642" cy="28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4FE64B-EC45-4F14-A32A-9240E320544D}"/>
              </a:ext>
            </a:extLst>
          </p:cNvPr>
          <p:cNvCxnSpPr>
            <a:stCxn id="6" idx="3"/>
            <a:endCxn id="34" idx="1"/>
          </p:cNvCxnSpPr>
          <p:nvPr/>
        </p:nvCxnSpPr>
        <p:spPr>
          <a:xfrm>
            <a:off x="2039112" y="4388010"/>
            <a:ext cx="1479035" cy="39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BE745E-1D4C-4C3E-98F6-3CABF3340D8C}"/>
              </a:ext>
            </a:extLst>
          </p:cNvPr>
          <p:cNvCxnSpPr>
            <a:stCxn id="6" idx="3"/>
            <a:endCxn id="34" idx="3"/>
          </p:cNvCxnSpPr>
          <p:nvPr/>
        </p:nvCxnSpPr>
        <p:spPr>
          <a:xfrm>
            <a:off x="2039112" y="4388010"/>
            <a:ext cx="2152642" cy="39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8C965C-2CBF-4FA7-91D2-307211FECD46}"/>
              </a:ext>
            </a:extLst>
          </p:cNvPr>
          <p:cNvCxnSpPr>
            <a:stCxn id="3" idx="6"/>
            <a:endCxn id="40" idx="1"/>
          </p:cNvCxnSpPr>
          <p:nvPr/>
        </p:nvCxnSpPr>
        <p:spPr>
          <a:xfrm>
            <a:off x="1460605" y="5586610"/>
            <a:ext cx="2435493" cy="229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98F2F3-85A2-4B5B-A7D3-9E8A359588F2}"/>
              </a:ext>
            </a:extLst>
          </p:cNvPr>
          <p:cNvCxnSpPr>
            <a:stCxn id="8" idx="6"/>
          </p:cNvCxnSpPr>
          <p:nvPr/>
        </p:nvCxnSpPr>
        <p:spPr>
          <a:xfrm flipV="1">
            <a:off x="1460605" y="5973859"/>
            <a:ext cx="2746389" cy="36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77BCDC-4B08-480A-B7AB-D17A13B8E5E8}"/>
              </a:ext>
            </a:extLst>
          </p:cNvPr>
          <p:cNvCxnSpPr>
            <a:stCxn id="9" idx="6"/>
            <a:endCxn id="42" idx="1"/>
          </p:cNvCxnSpPr>
          <p:nvPr/>
        </p:nvCxnSpPr>
        <p:spPr>
          <a:xfrm flipV="1">
            <a:off x="1460605" y="6121687"/>
            <a:ext cx="2435493" cy="31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2999F0-6374-4FC2-87D6-325CD18360C1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 flipV="1">
            <a:off x="4865361" y="2393976"/>
            <a:ext cx="1715338" cy="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9C4458-EF90-4447-9BB9-81F75F5F4B7F}"/>
              </a:ext>
            </a:extLst>
          </p:cNvPr>
          <p:cNvCxnSpPr>
            <a:stCxn id="29" idx="3"/>
            <a:endCxn id="17" idx="1"/>
          </p:cNvCxnSpPr>
          <p:nvPr/>
        </p:nvCxnSpPr>
        <p:spPr>
          <a:xfrm>
            <a:off x="4865361" y="2394990"/>
            <a:ext cx="1715338" cy="552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377A27-0AAC-49C3-B1D6-8A41627E1B62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4865361" y="4110687"/>
            <a:ext cx="1715338" cy="50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5FF283-DAFB-4414-9E0E-2507A6CE1886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>
            <a:off x="4865361" y="4110687"/>
            <a:ext cx="1715338" cy="58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1BB86B3-84C6-4F5A-A5F1-5909A3FA559B}"/>
              </a:ext>
            </a:extLst>
          </p:cNvPr>
          <p:cNvCxnSpPr>
            <a:stCxn id="41" idx="3"/>
            <a:endCxn id="22" idx="1"/>
          </p:cNvCxnSpPr>
          <p:nvPr/>
        </p:nvCxnSpPr>
        <p:spPr>
          <a:xfrm flipV="1">
            <a:off x="4487410" y="5451371"/>
            <a:ext cx="2216229" cy="364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F04A9D-5FCD-4C25-9404-85C2A11BD837}"/>
              </a:ext>
            </a:extLst>
          </p:cNvPr>
          <p:cNvCxnSpPr>
            <a:stCxn id="41" idx="2"/>
            <a:endCxn id="24" idx="1"/>
          </p:cNvCxnSpPr>
          <p:nvPr/>
        </p:nvCxnSpPr>
        <p:spPr>
          <a:xfrm flipV="1">
            <a:off x="4339582" y="5875043"/>
            <a:ext cx="2364057" cy="8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81678E-E6B1-453F-BCDB-118B54681D46}"/>
              </a:ext>
            </a:extLst>
          </p:cNvPr>
          <p:cNvCxnSpPr>
            <a:stCxn id="43" idx="3"/>
            <a:endCxn id="26" idx="1"/>
          </p:cNvCxnSpPr>
          <p:nvPr/>
        </p:nvCxnSpPr>
        <p:spPr>
          <a:xfrm>
            <a:off x="4487410" y="6116479"/>
            <a:ext cx="2216229" cy="182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71D9E9BA-3930-40FE-9861-8174EB91025C}"/>
              </a:ext>
            </a:extLst>
          </p:cNvPr>
          <p:cNvSpPr/>
          <p:nvPr/>
        </p:nvSpPr>
        <p:spPr>
          <a:xfrm>
            <a:off x="10511012" y="3531621"/>
            <a:ext cx="1371600" cy="86943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A264625-AB00-4307-9E43-210CBA7525B6}"/>
              </a:ext>
            </a:extLst>
          </p:cNvPr>
          <p:cNvCxnSpPr>
            <a:stCxn id="13" idx="3"/>
          </p:cNvCxnSpPr>
          <p:nvPr/>
        </p:nvCxnSpPr>
        <p:spPr>
          <a:xfrm>
            <a:off x="8048609" y="2393976"/>
            <a:ext cx="488906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55316A-C3AB-4A3A-8BE7-EC63876EEECB}"/>
              </a:ext>
            </a:extLst>
          </p:cNvPr>
          <p:cNvCxnSpPr>
            <a:stCxn id="17" idx="3"/>
          </p:cNvCxnSpPr>
          <p:nvPr/>
        </p:nvCxnSpPr>
        <p:spPr>
          <a:xfrm flipV="1">
            <a:off x="8048609" y="2566973"/>
            <a:ext cx="488906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A319C6-6DEF-4DA6-ABD0-9E7DDFE628AD}"/>
              </a:ext>
            </a:extLst>
          </p:cNvPr>
          <p:cNvCxnSpPr>
            <a:endCxn id="96" idx="1"/>
          </p:cNvCxnSpPr>
          <p:nvPr/>
        </p:nvCxnSpPr>
        <p:spPr>
          <a:xfrm>
            <a:off x="8537515" y="2578642"/>
            <a:ext cx="1973497" cy="1387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F65DCF-E3B4-49DA-9420-DA0448DED5FD}"/>
              </a:ext>
            </a:extLst>
          </p:cNvPr>
          <p:cNvCxnSpPr>
            <a:stCxn id="14" idx="3"/>
          </p:cNvCxnSpPr>
          <p:nvPr/>
        </p:nvCxnSpPr>
        <p:spPr>
          <a:xfrm>
            <a:off x="8048609" y="4160769"/>
            <a:ext cx="488906" cy="28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BEA735A-D92B-4D7B-9AE3-774C020EBF3A}"/>
              </a:ext>
            </a:extLst>
          </p:cNvPr>
          <p:cNvCxnSpPr>
            <a:stCxn id="18" idx="3"/>
          </p:cNvCxnSpPr>
          <p:nvPr/>
        </p:nvCxnSpPr>
        <p:spPr>
          <a:xfrm flipV="1">
            <a:off x="8048609" y="4473906"/>
            <a:ext cx="488906" cy="217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9D863F6-4062-48CD-B36E-60E23DF6D9AC}"/>
              </a:ext>
            </a:extLst>
          </p:cNvPr>
          <p:cNvCxnSpPr>
            <a:endCxn id="96" idx="1"/>
          </p:cNvCxnSpPr>
          <p:nvPr/>
        </p:nvCxnSpPr>
        <p:spPr>
          <a:xfrm flipV="1">
            <a:off x="8537515" y="3966340"/>
            <a:ext cx="1973497" cy="50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6B82B25-F112-4B9C-BAD6-E88CFAE3E815}"/>
              </a:ext>
            </a:extLst>
          </p:cNvPr>
          <p:cNvCxnSpPr>
            <a:stCxn id="21" idx="3"/>
            <a:endCxn id="96" idx="1"/>
          </p:cNvCxnSpPr>
          <p:nvPr/>
        </p:nvCxnSpPr>
        <p:spPr>
          <a:xfrm flipV="1">
            <a:off x="8000248" y="3966340"/>
            <a:ext cx="2510764" cy="1485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B8E3911-1A37-4C7F-9250-DF550248E880}"/>
              </a:ext>
            </a:extLst>
          </p:cNvPr>
          <p:cNvCxnSpPr>
            <a:stCxn id="23" idx="3"/>
            <a:endCxn id="96" idx="1"/>
          </p:cNvCxnSpPr>
          <p:nvPr/>
        </p:nvCxnSpPr>
        <p:spPr>
          <a:xfrm flipV="1">
            <a:off x="8000248" y="3966340"/>
            <a:ext cx="2510764" cy="190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10FA139-71C8-4425-B016-00562847D5A4}"/>
              </a:ext>
            </a:extLst>
          </p:cNvPr>
          <p:cNvCxnSpPr>
            <a:stCxn id="25" idx="3"/>
            <a:endCxn id="96" idx="1"/>
          </p:cNvCxnSpPr>
          <p:nvPr/>
        </p:nvCxnSpPr>
        <p:spPr>
          <a:xfrm flipV="1">
            <a:off x="8000248" y="3966340"/>
            <a:ext cx="2510764" cy="2332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4632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5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50"/>
                            </p:stCondLst>
                            <p:childTnLst>
                              <p:par>
                                <p:cTn id="156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"/>
                            </p:stCondLst>
                            <p:childTnLst>
                              <p:par>
                                <p:cTn id="1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25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45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5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65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75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85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950"/>
                            </p:stCondLst>
                            <p:childTnLst>
                              <p:par>
                                <p:cTn id="246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6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7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8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900"/>
                            </p:stCondLst>
                            <p:childTnLst>
                              <p:par>
                                <p:cTn id="2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400"/>
                            </p:stCondLst>
                            <p:childTnLst>
                              <p:par>
                                <p:cTn id="29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  <p:bldP spid="10" grpId="0"/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44" grpId="0"/>
      <p:bldP spid="49" grpId="0"/>
      <p:bldP spid="96" grpId="0" animBg="1"/>
      <p:bldP spid="9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97B4-3BDF-4C07-827A-8AD44CB8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292"/>
            <a:ext cx="10353762" cy="970450"/>
          </a:xfrm>
        </p:spPr>
        <p:txBody>
          <a:bodyPr/>
          <a:lstStyle/>
          <a:p>
            <a:r>
              <a:rPr lang="en-US" dirty="0"/>
              <a:t>Dataset Development</a:t>
            </a:r>
          </a:p>
        </p:txBody>
      </p:sp>
      <p:pic>
        <p:nvPicPr>
          <p:cNvPr id="13" name="Picture 12" descr="A blue screen with many colorful lines&#10;&#10;Description automatically generated with medium confidence">
            <a:extLst>
              <a:ext uri="{FF2B5EF4-FFF2-40B4-BE49-F238E27FC236}">
                <a16:creationId xmlns:a16="http://schemas.microsoft.com/office/drawing/2014/main" id="{56C57879-B06A-4AFE-A4D5-35D7C3457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1" y="1666495"/>
            <a:ext cx="11678478" cy="2386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9FA8B-8E5E-499C-8AC7-2C2740030BC1}"/>
              </a:ext>
            </a:extLst>
          </p:cNvPr>
          <p:cNvSpPr txBox="1"/>
          <p:nvPr/>
        </p:nvSpPr>
        <p:spPr>
          <a:xfrm>
            <a:off x="1148344" y="4517136"/>
            <a:ext cx="9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‘history’ of company financial ratios and their respective stock performance after 1 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A18D8-E0B1-4365-88C8-8DE3970642A4}"/>
              </a:ext>
            </a:extLst>
          </p:cNvPr>
          <p:cNvSpPr txBox="1"/>
          <p:nvPr/>
        </p:nvSpPr>
        <p:spPr>
          <a:xfrm>
            <a:off x="1148344" y="5350702"/>
            <a:ext cx="9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dataset is complete. Time to train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939020802"/>
      </p:ext>
    </p:extLst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828</Words>
  <Application>Microsoft Office PowerPoint</Application>
  <PresentationFormat>Widescreen</PresentationFormat>
  <Paragraphs>150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Consolas</vt:lpstr>
      <vt:lpstr>Wingdings 2</vt:lpstr>
      <vt:lpstr>Slate</vt:lpstr>
      <vt:lpstr>Financial Analysis Software</vt:lpstr>
      <vt:lpstr>What is           ?</vt:lpstr>
      <vt:lpstr>PowerPoint Presentation</vt:lpstr>
      <vt:lpstr>PowerPoint Presentation</vt:lpstr>
      <vt:lpstr>Reported Financials</vt:lpstr>
      <vt:lpstr>Financial Ratios</vt:lpstr>
      <vt:lpstr>Leveraging Ratios</vt:lpstr>
      <vt:lpstr>Dataset Development</vt:lpstr>
      <vt:lpstr>Dataset Development</vt:lpstr>
      <vt:lpstr>Dataset Development</vt:lpstr>
      <vt:lpstr>Neural Network Architecture</vt:lpstr>
      <vt:lpstr>Performance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Software</dc:title>
  <dc:creator>OConnor, Thomas D</dc:creator>
  <cp:lastModifiedBy>OConnor, Thomas D</cp:lastModifiedBy>
  <cp:revision>36</cp:revision>
  <dcterms:created xsi:type="dcterms:W3CDTF">2024-09-06T20:15:23Z</dcterms:created>
  <dcterms:modified xsi:type="dcterms:W3CDTF">2024-09-07T21:43:35Z</dcterms:modified>
</cp:coreProperties>
</file>