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7" r:id="rId1"/>
  </p:sldMasterIdLst>
  <p:notesMasterIdLst>
    <p:notesMasterId r:id="rId19"/>
  </p:notesMasterIdLst>
  <p:sldIdLst>
    <p:sldId id="256" r:id="rId2"/>
    <p:sldId id="257" r:id="rId3"/>
    <p:sldId id="265" r:id="rId4"/>
    <p:sldId id="263" r:id="rId5"/>
    <p:sldId id="258" r:id="rId6"/>
    <p:sldId id="259" r:id="rId7"/>
    <p:sldId id="267" r:id="rId8"/>
    <p:sldId id="268" r:id="rId9"/>
    <p:sldId id="269" r:id="rId10"/>
    <p:sldId id="270" r:id="rId11"/>
    <p:sldId id="271" r:id="rId12"/>
    <p:sldId id="275" r:id="rId13"/>
    <p:sldId id="274" r:id="rId14"/>
    <p:sldId id="273" r:id="rId15"/>
    <p:sldId id="277" r:id="rId16"/>
    <p:sldId id="27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86257"/>
  </p:normalViewPr>
  <p:slideViewPr>
    <p:cSldViewPr snapToGrid="0" snapToObjects="1">
      <p:cViewPr>
        <p:scale>
          <a:sx n="109" d="100"/>
          <a:sy n="109" d="100"/>
        </p:scale>
        <p:origin x="144" y="160"/>
      </p:cViewPr>
      <p:guideLst/>
    </p:cSldViewPr>
  </p:slideViewPr>
  <p:outlineViewPr>
    <p:cViewPr>
      <p:scale>
        <a:sx n="33" d="100"/>
        <a:sy n="33" d="100"/>
      </p:scale>
      <p:origin x="0" y="-1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50" d="100"/>
          <a:sy n="50" d="100"/>
        </p:scale>
        <p:origin x="4680" y="14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369CB-C66E-6F43-8111-3054125DA2E8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E4FC6-394C-5146-BBE9-CF1EB501A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4FC6-394C-5146-BBE9-CF1EB501AB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4FC6-394C-5146-BBE9-CF1EB501AB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4FC6-394C-5146-BBE9-CF1EB501AB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4FC6-394C-5146-BBE9-CF1EB501AB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4FC6-394C-5146-BBE9-CF1EB501AB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4FC6-394C-5146-BBE9-CF1EB501AB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4FC6-394C-5146-BBE9-CF1EB501AB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4FC6-394C-5146-BBE9-CF1EB501AB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6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7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3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7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icketmaster/poshspec" TargetMode="External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effectLst/>
              </a:rPr>
              <a:t>Writing PowerShell </a:t>
            </a:r>
            <a:r>
              <a:rPr lang="en-US" sz="7200" b="1" dirty="0" smtClean="0">
                <a:effectLst/>
              </a:rPr>
              <a:t>Modules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Tips, Tools, and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It </a:t>
            </a:r>
            <a:r>
              <a:rPr lang="en-US" sz="3600" b="1" dirty="0"/>
              <a:t>shouldn’t collide with the user’s </a:t>
            </a:r>
            <a:r>
              <a:rPr lang="en-US" sz="3600" b="1" dirty="0" smtClean="0"/>
              <a:t>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</a:p>
          <a:p>
            <a:r>
              <a:rPr lang="en-US" dirty="0" smtClean="0"/>
              <a:t>ScriptsToProcess</a:t>
            </a:r>
          </a:p>
          <a:p>
            <a:r>
              <a:rPr lang="en-US" dirty="0" smtClean="0"/>
              <a:t>Get-VM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Tools</a:t>
            </a:r>
          </a:p>
          <a:p>
            <a:r>
              <a:rPr lang="en-US" dirty="0" smtClean="0"/>
              <a:t>Common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61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It should </a:t>
            </a:r>
            <a:r>
              <a:rPr lang="en-US" sz="3600" b="1" dirty="0"/>
              <a:t>use a collaboration and source control platform </a:t>
            </a:r>
            <a:r>
              <a:rPr lang="en-US" sz="3600" dirty="0"/>
              <a:t>like </a:t>
            </a:r>
            <a:r>
              <a:rPr lang="en-US" sz="3600" dirty="0" smtClean="0"/>
              <a:t>GitHub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-based, if you like a trove of tools and references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>
                <a:hlinkClick r:id="rId3"/>
              </a:rPr>
              <a:t>Browse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CI/CD</a:t>
            </a:r>
          </a:p>
          <a:p>
            <a:r>
              <a:rPr lang="en-US" dirty="0" smtClean="0"/>
              <a:t>Fork and pull request workflow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Tools</a:t>
            </a:r>
          </a:p>
          <a:p>
            <a:r>
              <a:rPr lang="en-US" dirty="0" smtClean="0"/>
              <a:t>GitHub, GitLab, VSTS, BitBucket, etc.</a:t>
            </a:r>
          </a:p>
          <a:p>
            <a:r>
              <a:rPr lang="en-US" dirty="0" smtClean="0"/>
              <a:t>GitHub ecosystem</a:t>
            </a:r>
          </a:p>
          <a:p>
            <a:pPr lvl="1"/>
            <a:r>
              <a:rPr lang="en-US" dirty="0" smtClean="0"/>
              <a:t>Waffle.io, Gitter, etc.</a:t>
            </a:r>
          </a:p>
          <a:p>
            <a:pPr lvl="1"/>
            <a:r>
              <a:rPr lang="en-US" dirty="0" smtClean="0"/>
              <a:t>Octotree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4245" y="5671013"/>
            <a:ext cx="1038200" cy="10789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2698" y="5674336"/>
            <a:ext cx="1047833" cy="1075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8018" y="5671013"/>
            <a:ext cx="1035807" cy="10835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84824" y="5664828"/>
            <a:ext cx="1057275" cy="1085098"/>
          </a:xfrm>
          <a:prstGeom prst="rect">
            <a:avLst/>
          </a:prstGeom>
        </p:spPr>
      </p:pic>
      <p:pic>
        <p:nvPicPr>
          <p:cNvPr id="36" name="Picture 2" descr="https://lh4.googleusercontent.com/pYTwzxB8CsWrDFWLUdojMIhdFeEfFimL8uGQ5otNMONaaOPqOFUi6P6EKJHyEKpZNALt1A_zRYEudNq9hsi6fN-WR7dEE-99iO3ndAAEC6tvU7JiLqrgWKpB6yiO7rDvYiV9eJ2Zca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69" y="631641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lh5.googleusercontent.com/MKmT1aGtd3UBqniknfECb8bsGLGbPwX6qBicFl1zNqKue5v-Ylt_B33ZbKNQMSH1xivsJ2mK7ssS8sRXlq3LjmR65hjGomD9POr61m3J5CDqcVNMDyZjH_s2kA8Db4JvT3O3l0UJJ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052" y="5886095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https://lh5.googleusercontent.com/0nn9VC1UP3_ulvhwiiUdZZZnUyrtiYgnMFe1zBZrBttIZxQ0Adhkiucz_uhfpvEHm5gYsMid1KUBHPOMJ-3LwdMX6C3W7OZR3CqELCb-1vIKNctXa6LhHk3gyp1V-QY_k-W9IjeAAk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85" y="631641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lh4.googleusercontent.com/kJHzXO5QgZYcIbBuwPazTkVdzIqNjhhHEEgoZG5SDEeNf6fdlTvUPEqtGvBFVk8ZYb4yQ9Kf365JU2-Nb4ji1D8ACjerS_3dELumjX5emruuGu4BqYvsflH3YYN45060mFTK1SaNmW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128" y="5886095"/>
            <a:ext cx="282893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https://lh4.googleusercontent.com/TLCMfiADEVrxMX_e92N4Kgo2-u7enl2vQY9aff0QCaTKGi5xONsBz2NRqFE38xNKhemFdJciRhMSUAplvHm0ROPgmmXPLgeAFC-07-9VcLIo98n7KmQ2w92RpoY5KL3R7zaVpzxnR4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22" y="6332529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https://lh6.googleusercontent.com/yPvNjsnQPPTk7kZ85nwRo9uKI0267ZWkTx735kuN6B8JxAyXieL5i4DXZXmDzyNMQi15recGDFGpZRfCkCYLey2D-RJtQro0feL_W7QuIICJIr0q6ooFomaIZPgdRH9R8ifBUrDJJJ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256" y="5915133"/>
            <a:ext cx="216884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https://lh3.googleusercontent.com/VIwbhS_-mTzyyq3L5o-iQ9fkMRju0s6I37QeLQzSYBb9p4b2RWx9Be80Ep8PionkRIsTK0WBvVEgdfhRqY8en6afhLcxP27vZIU7GS1arQ0-b7cso38a_wttk4fResmd3fSFNgYUPs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223" y="5905625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https://lh6.googleusercontent.com/0xdMFMiyBPTD8KmHnrRcz_VU5upu_olMY_9qHm8Q8ATrRy-YRBucj8e0fGcDkZeUR3oONk5W4AjuvJVSmAaGiJ_rwJxhGKc253uPncHlu3quDb81BytCBREJ5-naxMUCmesH0FQr-F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142" y="591972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https://lh5.googleusercontent.com/oeJoQe3rWfhohdS1i3C0j6FaTyXWZ_NBtXoNq1VOt5FpDVy5BhLtd7zuSXHT4tB7X48fy0DfELc6LQOIP_e4ohGUjKU1g7ygyX36Sc5Z3A6cUx8uOKHq_UZqOIUcYunmit7cWkGb-zc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8" y="5905625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lh5.googleusercontent.com/MKmT1aGtd3UBqniknfECb8bsGLGbPwX6qBicFl1zNqKue5v-Ylt_B33ZbKNQMSH1xivsJ2mK7ssS8sRXlq3LjmR65hjGomD9POr61m3J5CDqcVNMDyZjH_s2kA8Db4JvT3O3l0UJJ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55" y="5915133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s://lh5.googleusercontent.com/0nn9VC1UP3_ulvhwiiUdZZZnUyrtiYgnMFe1zBZrBttIZxQ0Adhkiucz_uhfpvEHm5gYsMid1KUBHPOMJ-3LwdMX6C3W7OZR3CqELCb-1vIKNctXa6LhHk3gyp1V-QY_k-W9IjeAAk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55" y="632706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https://lh4.googleusercontent.com/TLCMfiADEVrxMX_e92N4Kgo2-u7enl2vQY9aff0QCaTKGi5xONsBz2NRqFE38xNKhemFdJciRhMSUAplvHm0ROPgmmXPLgeAFC-07-9VcLIo98n7KmQ2w92RpoY5KL3R7zaVpzxnR4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8" y="6317552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s://lh5.googleusercontent.com/0nn9VC1UP3_ulvhwiiUdZZZnUyrtiYgnMFe1zBZrBttIZxQ0Adhkiucz_uhfpvEHm5gYsMid1KUBHPOMJ-3LwdMX6C3W7OZR3CqELCb-1vIKNctXa6LhHk3gyp1V-QY_k-W9IjeAAk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223" y="6327775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957" y="5911015"/>
            <a:ext cx="301752" cy="301752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>
            <a:off x="5724491" y="6076558"/>
            <a:ext cx="579439" cy="321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879555" y="6075356"/>
            <a:ext cx="579439" cy="321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046361" y="6075356"/>
            <a:ext cx="579439" cy="321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should be </a:t>
            </a:r>
            <a:r>
              <a:rPr lang="en-US" sz="3600" b="1" dirty="0"/>
              <a:t>organized</a:t>
            </a:r>
            <a:r>
              <a:rPr lang="en-US" sz="3600" dirty="0"/>
              <a:t> in a reasonable </a:t>
            </a:r>
            <a:r>
              <a:rPr lang="en-US" sz="3600" dirty="0" smtClean="0"/>
              <a:t>way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/>
          <a:lstStyle/>
          <a:p>
            <a:r>
              <a:rPr lang="en-US" dirty="0" smtClean="0"/>
              <a:t>Readme, build-as-code, gitignore, license, etc. in root</a:t>
            </a:r>
          </a:p>
          <a:p>
            <a:r>
              <a:rPr lang="en-US" dirty="0" smtClean="0"/>
              <a:t>Module in subfolder - src, ModuleName, up to you!</a:t>
            </a:r>
          </a:p>
          <a:p>
            <a:r>
              <a:rPr lang="en-US" dirty="0" smtClean="0"/>
              <a:t>One function per ps1, usually Function-Name.ps1</a:t>
            </a:r>
          </a:p>
          <a:p>
            <a:pPr lvl="1"/>
            <a:r>
              <a:rPr lang="en-US" dirty="0" smtClean="0"/>
              <a:t>Authoring: Always</a:t>
            </a:r>
          </a:p>
          <a:p>
            <a:pPr lvl="1"/>
            <a:r>
              <a:rPr lang="en-US" dirty="0" smtClean="0"/>
              <a:t>Publishing: Scenario specific.  Consider debug implications of dumping to psm1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r>
              <a:rPr lang="en-US" dirty="0" smtClean="0"/>
              <a:t>Plaster!</a:t>
            </a:r>
          </a:p>
          <a:p>
            <a:r>
              <a:rPr lang="en-US" dirty="0" smtClean="0"/>
              <a:t>Interesting community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</a:t>
            </a:r>
            <a:r>
              <a:rPr lang="en-US" sz="3600" dirty="0" smtClean="0"/>
              <a:t>”should </a:t>
            </a:r>
            <a:r>
              <a:rPr lang="en-US" sz="3600" b="1" dirty="0"/>
              <a:t>have </a:t>
            </a:r>
            <a:r>
              <a:rPr lang="en-US" sz="3600" b="1" dirty="0" smtClean="0"/>
              <a:t>tests</a:t>
            </a:r>
            <a:r>
              <a:rPr lang="en-US" sz="3600" dirty="0" smtClean="0"/>
              <a:t>” {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Scaffolding</a:t>
            </a:r>
          </a:p>
          <a:p>
            <a:r>
              <a:rPr lang="en-US" dirty="0" smtClean="0"/>
              <a:t>Extent of tests up to you</a:t>
            </a:r>
          </a:p>
          <a:p>
            <a:r>
              <a:rPr lang="en-US" dirty="0" smtClean="0"/>
              <a:t>You should actually use what you write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r>
              <a:rPr lang="en-US" dirty="0" err="1" smtClean="0"/>
              <a:t>PSScriptAnalyzer</a:t>
            </a:r>
            <a:endParaRPr lang="en-US" dirty="0" smtClean="0"/>
          </a:p>
          <a:p>
            <a:r>
              <a:rPr lang="en-US" dirty="0" smtClean="0"/>
              <a:t>Pester</a:t>
            </a:r>
          </a:p>
          <a:p>
            <a:r>
              <a:rPr lang="en-US" dirty="0" err="1" smtClean="0"/>
              <a:t>PoshSpec</a:t>
            </a:r>
            <a:endParaRPr lang="en-US" dirty="0" smtClean="0"/>
          </a:p>
          <a:p>
            <a:r>
              <a:rPr lang="en-US" dirty="0" err="1" smtClean="0"/>
              <a:t>AppVeyor</a:t>
            </a:r>
            <a:r>
              <a:rPr lang="en-US" dirty="0" smtClean="0"/>
              <a:t>, GitLab CI, Jenkins, VSTS, etc.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47" y="1702411"/>
            <a:ext cx="4384918" cy="26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should </a:t>
            </a:r>
            <a:r>
              <a:rPr lang="en-US" sz="3600" b="1" dirty="0"/>
              <a:t>be </a:t>
            </a:r>
            <a:r>
              <a:rPr lang="en-US" sz="3600" b="1" dirty="0" smtClean="0"/>
              <a:t>PowerShell-y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 is important</a:t>
            </a:r>
          </a:p>
          <a:p>
            <a:r>
              <a:rPr lang="en-US" dirty="0" smtClean="0"/>
              <a:t>Lower the barrier to contribution</a:t>
            </a:r>
            <a:endParaRPr lang="en-US" dirty="0"/>
          </a:p>
          <a:p>
            <a:r>
              <a:rPr lang="en-US" dirty="0" smtClean="0"/>
              <a:t>“I know it when I see it”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Tools</a:t>
            </a:r>
          </a:p>
          <a:p>
            <a:r>
              <a:rPr lang="en-US" dirty="0" smtClean="0"/>
              <a:t>Nope nope nope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2351"/>
            <a:ext cx="5529429" cy="34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be </a:t>
            </a:r>
            <a:r>
              <a:rPr lang="en-US" b="1" dirty="0" smtClean="0"/>
              <a:t>available on the PowerShell Gallery</a:t>
            </a:r>
          </a:p>
          <a:p>
            <a:r>
              <a:rPr lang="en-US" dirty="0"/>
              <a:t>It should </a:t>
            </a:r>
            <a:r>
              <a:rPr lang="en-US" b="1" dirty="0"/>
              <a:t>have a </a:t>
            </a:r>
            <a:r>
              <a:rPr lang="en-US" b="1" dirty="0" err="1" smtClean="0"/>
              <a:t>README.md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r>
              <a:rPr lang="en-US" b="1" dirty="0" err="1"/>
              <a:t>about_ModuleName</a:t>
            </a:r>
            <a:r>
              <a:rPr lang="en-US" b="1" dirty="0"/>
              <a:t> help </a:t>
            </a:r>
            <a:r>
              <a:rPr lang="en-US" b="1" dirty="0" smtClean="0"/>
              <a:t>topic</a:t>
            </a:r>
          </a:p>
          <a:p>
            <a:r>
              <a:rPr lang="en-US" dirty="0" smtClean="0"/>
              <a:t>It should </a:t>
            </a:r>
            <a:r>
              <a:rPr lang="en-US" b="1" dirty="0" smtClean="0"/>
              <a:t>feel PowerShell-y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shouldn’t collide with the user’s environment</a:t>
            </a:r>
          </a:p>
          <a:p>
            <a:r>
              <a:rPr lang="en-US" b="1" dirty="0" smtClean="0"/>
              <a:t>You should actually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</a:t>
            </a:r>
            <a:r>
              <a:rPr lang="en-US" b="1" dirty="0" smtClean="0"/>
              <a:t>use a collaboration and source control platform </a:t>
            </a:r>
            <a:r>
              <a:rPr lang="en-US" dirty="0" smtClean="0"/>
              <a:t>like GitHub</a:t>
            </a:r>
            <a:endParaRPr lang="en-US" b="1" dirty="0" smtClean="0"/>
          </a:p>
          <a:p>
            <a:r>
              <a:rPr lang="en-US" dirty="0" smtClean="0"/>
              <a:t>It should be </a:t>
            </a:r>
            <a:r>
              <a:rPr lang="en-US" b="1" dirty="0" smtClean="0"/>
              <a:t>organized</a:t>
            </a:r>
            <a:r>
              <a:rPr lang="en-US" dirty="0" smtClean="0"/>
              <a:t> in a reasonable way</a:t>
            </a:r>
          </a:p>
          <a:p>
            <a:r>
              <a:rPr lang="en-US" dirty="0" smtClean="0"/>
              <a:t>It should </a:t>
            </a:r>
            <a:r>
              <a:rPr lang="en-US" b="1" dirty="0" smtClean="0"/>
              <a:t>have tests</a:t>
            </a:r>
          </a:p>
          <a:p>
            <a:r>
              <a:rPr lang="en-US" dirty="0" smtClean="0"/>
              <a:t>It should </a:t>
            </a:r>
            <a:r>
              <a:rPr lang="en-US" b="1" dirty="0" smtClean="0"/>
              <a:t>be PowerShell-y</a:t>
            </a:r>
          </a:p>
          <a:p>
            <a:r>
              <a:rPr lang="en-US" b="1" dirty="0" smtClean="0"/>
              <a:t>Functions should follow good practices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2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Materials, references, and updates at </a:t>
            </a:r>
            <a:r>
              <a:rPr lang="en-US" b="1" dirty="0" err="1" smtClean="0"/>
              <a:t>bit.ly</a:t>
            </a:r>
            <a:r>
              <a:rPr lang="en-US" b="1" dirty="0" smtClean="0"/>
              <a:t>/</a:t>
            </a:r>
            <a:r>
              <a:rPr lang="en-US" b="1" dirty="0" err="1" smtClean="0"/>
              <a:t>psmodules</a:t>
            </a:r>
            <a:r>
              <a:rPr lang="en-US" dirty="0"/>
              <a:t> </a:t>
            </a:r>
            <a:r>
              <a:rPr lang="en-US" dirty="0" smtClean="0"/>
              <a:t>soon</a:t>
            </a:r>
            <a:endParaRPr lang="en-US" dirty="0"/>
          </a:p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09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95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Warren Frame</a:t>
            </a:r>
          </a:p>
          <a:p>
            <a:endParaRPr lang="en-US" dirty="0" smtClean="0"/>
          </a:p>
          <a:p>
            <a:r>
              <a:rPr lang="en-US" dirty="0" smtClean="0"/>
              <a:t>Perpetual student</a:t>
            </a:r>
          </a:p>
          <a:p>
            <a:r>
              <a:rPr lang="en-US" dirty="0" smtClean="0"/>
              <a:t>Occasionally use and write about PowerShell</a:t>
            </a:r>
          </a:p>
          <a:p>
            <a:pPr fontAlgn="base"/>
            <a:r>
              <a:rPr lang="en-US" dirty="0" smtClean="0"/>
              <a:t>Hit me up!</a:t>
            </a:r>
            <a:endParaRPr lang="en-US" dirty="0"/>
          </a:p>
          <a:p>
            <a:pPr lvl="1" fontAlgn="base"/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pscookiemonster</a:t>
            </a:r>
            <a:endParaRPr lang="en-US" dirty="0"/>
          </a:p>
          <a:p>
            <a:pPr lvl="1" fontAlgn="base"/>
            <a:r>
              <a:rPr lang="en-US" dirty="0" err="1" smtClean="0"/>
              <a:t>ramblingcookiemonster.github.io</a:t>
            </a:r>
            <a:endParaRPr lang="en-US" dirty="0"/>
          </a:p>
          <a:p>
            <a:pPr lvl="1" fontAlgn="base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ramblingcookiemonster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https://lh4.googleusercontent.com/Zk9JLBJck28Wr3oEJumFwheJ5sTKLevjJDptDDkbPaq7NQgfqkO6Fgt1lRjFVBHhb6pAP8eIZU-78xPrz9lUylD333Q8kCIgUZCwdg84ct1XTzY0igwG9z3J-gn0bBKc_U2HPhOlG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825625"/>
            <a:ext cx="2857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EJ5fF_D9MHX_292wxtimeAQrZGmZDDsRPnIfhllfbkltMmUD3lrHbo4WgMlmUvkR52YX0-nszqzQ4luMBIOkKzY3VKW-fNzsUm8XJVAooCzqDFVQgl45C0NL8uptbPuxTC03Hlypi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10" y="5115963"/>
            <a:ext cx="39796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jZjB8lR_0tjJyX6zioDnRpWhdFFj7IPDk32o65xxykV5s1OFwMub1QJHkQapCtQajcBnI3S1b4dTpwZ4br0b5GbM2OLGQqA_Ys_R6A_gVQQ9fV_5gFzMO9fifVCJt40tt7DlAsIxdR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56" y="4316008"/>
            <a:ext cx="401444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990" y="471350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will be available at </a:t>
            </a:r>
            <a:r>
              <a:rPr lang="en-US" b="1" dirty="0" err="1" smtClean="0"/>
              <a:t>bit.ly</a:t>
            </a:r>
            <a:r>
              <a:rPr lang="en-US" b="1" dirty="0" smtClean="0"/>
              <a:t>/</a:t>
            </a:r>
            <a:r>
              <a:rPr lang="en-US" b="1" dirty="0" err="1" smtClean="0"/>
              <a:t>psmodules</a:t>
            </a:r>
            <a:endParaRPr lang="en-US" b="1" dirty="0" smtClean="0"/>
          </a:p>
          <a:p>
            <a:pPr lvl="1"/>
            <a:r>
              <a:rPr lang="en-US" dirty="0" smtClean="0"/>
              <a:t>Including list of references</a:t>
            </a:r>
          </a:p>
          <a:p>
            <a:pPr lvl="1"/>
            <a:r>
              <a:rPr lang="en-US" dirty="0" smtClean="0"/>
              <a:t>Updates based on feedback</a:t>
            </a:r>
          </a:p>
          <a:p>
            <a:r>
              <a:rPr lang="en-US" dirty="0" smtClean="0"/>
              <a:t>Questions / discussion</a:t>
            </a:r>
          </a:p>
          <a:p>
            <a:pPr lvl="1"/>
            <a:r>
              <a:rPr lang="en-US" dirty="0" smtClean="0"/>
              <a:t>Yes!</a:t>
            </a:r>
          </a:p>
          <a:p>
            <a:pPr lvl="1"/>
            <a:r>
              <a:rPr lang="en-US" dirty="0" smtClean="0"/>
              <a:t>Find me afterwards (here, Slack, twitter, etc.) if we table anything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Group related functions and tools together</a:t>
            </a:r>
          </a:p>
          <a:p>
            <a:r>
              <a:rPr lang="en-US" dirty="0" smtClean="0"/>
              <a:t>Share state between functions, not with the user</a:t>
            </a:r>
          </a:p>
          <a:p>
            <a:r>
              <a:rPr lang="en-US" dirty="0" smtClean="0"/>
              <a:t>Re-use helper functions that shouldn’t be exposed to the user</a:t>
            </a:r>
          </a:p>
          <a:p>
            <a:r>
              <a:rPr lang="en-US" dirty="0" smtClean="0"/>
              <a:t>Improve discoverability:</a:t>
            </a:r>
          </a:p>
          <a:p>
            <a:pPr lvl="1"/>
            <a:r>
              <a:rPr lang="en-US" dirty="0" err="1" smtClean="0"/>
              <a:t>PowerShellGallery.com</a:t>
            </a:r>
            <a:endParaRPr lang="en-US" dirty="0" smtClean="0"/>
          </a:p>
          <a:p>
            <a:pPr lvl="1"/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Find-Module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Abc</a:t>
            </a:r>
            <a:endParaRPr lang="en-US" dirty="0"/>
          </a:p>
          <a:p>
            <a:pPr lvl="1"/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Get-Command -Module </a:t>
            </a:r>
            <a:r>
              <a:rPr lang="is-I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is-IS" dirty="0" smtClean="0">
                <a:latin typeface="Lucida Console" charset="0"/>
                <a:ea typeface="Lucida Console" charset="0"/>
                <a:cs typeface="Lucida Console" charset="0"/>
              </a:rPr>
              <a:t>bc</a:t>
            </a:r>
          </a:p>
          <a:p>
            <a:r>
              <a:rPr lang="en-US" dirty="0" smtClean="0"/>
              <a:t>Simplify distribution:</a:t>
            </a:r>
          </a:p>
          <a:p>
            <a:pPr lvl="1"/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Install-Module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Abc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/>
              <a:t>Versioning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are </a:t>
            </a:r>
            <a:r>
              <a:rPr lang="en-US" dirty="0" smtClean="0"/>
              <a:t>bad</a:t>
            </a:r>
            <a:endParaRPr lang="en-US" dirty="0"/>
          </a:p>
          <a:p>
            <a:pPr lvl="1"/>
            <a:r>
              <a:rPr lang="en-US" i="1" dirty="0"/>
              <a:t>It depends</a:t>
            </a:r>
          </a:p>
          <a:p>
            <a:pPr lvl="1"/>
            <a:r>
              <a:rPr lang="en-US" dirty="0"/>
              <a:t>What if you find something else more helpful and widely applicable</a:t>
            </a:r>
            <a:r>
              <a:rPr lang="en-US" dirty="0" smtClean="0"/>
              <a:t>?</a:t>
            </a:r>
          </a:p>
          <a:p>
            <a:r>
              <a:rPr lang="en-US" i="1" dirty="0" smtClean="0"/>
              <a:t>Generally Helpful Practices, from Warren’s perspective</a:t>
            </a:r>
          </a:p>
          <a:p>
            <a:pPr lvl="1"/>
            <a:r>
              <a:rPr lang="en-US" dirty="0"/>
              <a:t>Not endorsed by Microsoft</a:t>
            </a:r>
          </a:p>
          <a:p>
            <a:pPr lvl="1"/>
            <a:r>
              <a:rPr lang="en-US" dirty="0"/>
              <a:t>Not endorsed by the </a:t>
            </a:r>
            <a:r>
              <a:rPr lang="en-US" dirty="0" smtClean="0"/>
              <a:t>community</a:t>
            </a:r>
            <a:endParaRPr lang="en-US" i="1" dirty="0" smtClean="0"/>
          </a:p>
          <a:p>
            <a:r>
              <a:rPr lang="en-US" dirty="0" smtClean="0"/>
              <a:t>Ask questions, try different things, see what works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74" y="1574310"/>
            <a:ext cx="1218738" cy="8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we think about?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2157" y="10043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PowerShell community?</a:t>
            </a:r>
          </a:p>
          <a:p>
            <a:pPr lvl="1"/>
            <a:r>
              <a:rPr lang="en-US" dirty="0" smtClean="0"/>
              <a:t>Coworkers?</a:t>
            </a:r>
          </a:p>
          <a:p>
            <a:pPr lvl="1"/>
            <a:r>
              <a:rPr lang="en-US" dirty="0" smtClean="0"/>
              <a:t>You</a:t>
            </a:r>
          </a:p>
          <a:p>
            <a:r>
              <a:rPr lang="en-US" dirty="0" smtClean="0"/>
              <a:t>Contributors</a:t>
            </a:r>
            <a:endParaRPr lang="en-US" dirty="0"/>
          </a:p>
          <a:p>
            <a:pPr lvl="1"/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Coworkers?</a:t>
            </a:r>
          </a:p>
          <a:p>
            <a:pPr lvl="1"/>
            <a:r>
              <a:rPr lang="en-US" dirty="0" smtClean="0"/>
              <a:t>PowerShell community?</a:t>
            </a:r>
          </a:p>
          <a:p>
            <a:pPr lvl="1"/>
            <a:r>
              <a:rPr lang="en-US" dirty="0" smtClean="0"/>
              <a:t>Not just code.  Bug reports, suggestions, etc.</a:t>
            </a:r>
          </a:p>
        </p:txBody>
      </p:sp>
    </p:spTree>
    <p:extLst>
      <p:ext uri="{BB962C8B-B14F-4D97-AF65-F5344CB8AC3E}">
        <p14:creationId xmlns:p14="http://schemas.microsoft.com/office/powerpoint/2010/main" val="19960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693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It should be </a:t>
            </a:r>
            <a:r>
              <a:rPr lang="en-US" sz="3600" b="1" dirty="0"/>
              <a:t>available on </a:t>
            </a:r>
            <a:r>
              <a:rPr lang="en-US" sz="3600" b="1" dirty="0" smtClean="0"/>
              <a:t>the PowerShell Gallery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7620"/>
          </a:xfrm>
        </p:spPr>
        <p:txBody>
          <a:bodyPr>
            <a:normAutofit fontScale="92500" lnSpcReduction="20000"/>
          </a:bodyPr>
          <a:lstStyle/>
          <a:p>
            <a:r>
              <a:rPr lang="is-IS" dirty="0" smtClean="0"/>
              <a:t>Discoverability</a:t>
            </a:r>
          </a:p>
          <a:p>
            <a:r>
              <a:rPr lang="is-IS" dirty="0" smtClean="0"/>
              <a:t>Distribution</a:t>
            </a:r>
          </a:p>
          <a:p>
            <a:r>
              <a:rPr lang="is-IS" dirty="0" smtClean="0"/>
              <a:t>Versioning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Tools:</a:t>
            </a:r>
          </a:p>
          <a:p>
            <a:r>
              <a:rPr lang="is-IS" dirty="0" smtClean="0"/>
              <a:t>PowerShellGallery.com</a:t>
            </a:r>
          </a:p>
          <a:p>
            <a:r>
              <a:rPr lang="is-IS" dirty="0" smtClean="0"/>
              <a:t>PowerShellGet, PackageManagement</a:t>
            </a:r>
          </a:p>
          <a:p>
            <a:r>
              <a:rPr lang="is-IS" dirty="0" smtClean="0"/>
              <a:t>Nuget</a:t>
            </a:r>
            <a:r>
              <a:rPr lang="en-US" dirty="0" smtClean="0"/>
              <a:t>.exe</a:t>
            </a:r>
          </a:p>
          <a:p>
            <a:r>
              <a:rPr lang="en-US" dirty="0" smtClean="0"/>
              <a:t>PSPrivateGallery, ProGet, Artifactory, etc.</a:t>
            </a:r>
          </a:p>
          <a:p>
            <a:r>
              <a:rPr lang="en-US" dirty="0" smtClean="0"/>
              <a:t>PSDepend</a:t>
            </a:r>
            <a:endParaRPr lang="is-IS" dirty="0" smtClean="0"/>
          </a:p>
        </p:txBody>
      </p:sp>
      <p:pic>
        <p:nvPicPr>
          <p:cNvPr id="2050" name="Picture 2" descr="https://lh4.googleusercontent.com/p6l3KGxHaCYe9_qKyzE0XFsHfxJEAu41rWvBblxpM4dKAnHJggCI_leT3YnakxGIoFfZ4aO8McIUVPAc_5sHbp87ZqGD-8OIxPC39gHXLGhEhlCCPqU92fq8isJ9XjfySBXdWTduM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63" y="1825625"/>
            <a:ext cx="3701363" cy="260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cxG0nKuFf9L2zB2_nFLOP6QNDzk4Vw3D2SisTWtnie_zSCpcVWIU9w0IYKJtnZ1TRlN3H22eju3IDwSYJt_2r_xmipc1ewJx0jhAng8nPnAvbG5f6FA9wmMtMczlSY9y9RHTCe0Wsv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452" y="6069575"/>
            <a:ext cx="885214" cy="4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181" y="6077889"/>
            <a:ext cx="974126" cy="451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3452" y="5708557"/>
            <a:ext cx="11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July 2016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37181" y="5708557"/>
            <a:ext cx="14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1391" y="4472831"/>
            <a:ext cx="1668483" cy="244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Source:.</a:t>
            </a:r>
            <a:r>
              <a:rPr lang="en-US" sz="1000" dirty="0" err="1" smtClean="0"/>
              <a:t>modulecounts.com</a:t>
            </a:r>
            <a:endParaRPr lang="en-US" sz="1000" dirty="0"/>
          </a:p>
        </p:txBody>
      </p:sp>
      <p:pic>
        <p:nvPicPr>
          <p:cNvPr id="2054" name="Picture 6" descr="https://lh4.googleusercontent.com/J4PisUjrjgGRWCEgtOQHN99HljoU99i44fskF-kX8Dg4cPYsdclpdwiASClqw1esIVzb_IgqJIp12db_9Ecw-TI1u_8hAzIsvzDRcElU7udc5CuNTmGOaS5Wl4Ux2ujaZ14o8BkY_z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91" y="5831928"/>
            <a:ext cx="3505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should </a:t>
            </a:r>
            <a:r>
              <a:rPr lang="en-US" sz="3600" b="1" dirty="0"/>
              <a:t>have a </a:t>
            </a:r>
            <a:r>
              <a:rPr lang="en-US" sz="3600" b="1" dirty="0" err="1"/>
              <a:t>README.md</a:t>
            </a:r>
            <a:r>
              <a:rPr lang="en-US" sz="3600" b="1" dirty="0"/>
              <a:t> and </a:t>
            </a:r>
            <a:r>
              <a:rPr lang="en-US" sz="3600" b="1" dirty="0" err="1"/>
              <a:t>about_ModuleName</a:t>
            </a:r>
            <a:r>
              <a:rPr lang="en-US" sz="3600" b="1" dirty="0"/>
              <a:t> help </a:t>
            </a:r>
            <a:r>
              <a:rPr lang="en-US" sz="3600" b="1" dirty="0" smtClean="0"/>
              <a:t>topic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Readme: Quickstart</a:t>
            </a:r>
          </a:p>
          <a:p>
            <a:r>
              <a:rPr lang="en-US" dirty="0" smtClean="0"/>
              <a:t>About_ModuleName: More detail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r>
              <a:rPr lang="en-US" dirty="0" smtClean="0"/>
              <a:t>PlatyPS</a:t>
            </a:r>
          </a:p>
          <a:p>
            <a:r>
              <a:rPr lang="en-US" dirty="0" smtClean="0"/>
              <a:t>Plaster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12612"/>
            <a:ext cx="244057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900" y="5012612"/>
            <a:ext cx="244057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4997278"/>
            <a:ext cx="244057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997278"/>
            <a:ext cx="244057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should </a:t>
            </a:r>
            <a:r>
              <a:rPr lang="en-US" sz="3600" b="1" dirty="0"/>
              <a:t>feel </a:t>
            </a:r>
            <a:r>
              <a:rPr lang="en-US" sz="3600" b="1" dirty="0" smtClean="0"/>
              <a:t>PowerShell-y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Essentially,</a:t>
            </a:r>
            <a:r>
              <a:rPr lang="en-US" b="1" dirty="0" smtClean="0"/>
              <a:t> </a:t>
            </a:r>
            <a:r>
              <a:rPr lang="en-US" b="1" dirty="0"/>
              <a:t>f</a:t>
            </a:r>
            <a:r>
              <a:rPr lang="en-US" b="1" dirty="0" smtClean="0"/>
              <a:t>unctions </a:t>
            </a:r>
            <a:r>
              <a:rPr lang="en-US" b="1" dirty="0"/>
              <a:t>should follow good practices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Tools:</a:t>
            </a:r>
            <a:endParaRPr lang="en-US" dirty="0"/>
          </a:p>
          <a:p>
            <a:r>
              <a:rPr lang="en-US" dirty="0" smtClean="0"/>
              <a:t>Nope nope nope</a:t>
            </a:r>
          </a:p>
          <a:p>
            <a:r>
              <a:rPr lang="en-US" dirty="0" smtClean="0"/>
              <a:t>Monad Manifesto</a:t>
            </a:r>
          </a:p>
          <a:p>
            <a:r>
              <a:rPr lang="en-US" dirty="0" smtClean="0"/>
              <a:t>References on good practices for functions</a:t>
            </a:r>
          </a:p>
          <a:p>
            <a:r>
              <a:rPr lang="en-US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0522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22611</TotalTime>
  <Words>553</Words>
  <Application>Microsoft Macintosh PowerPoint</Application>
  <PresentationFormat>Widescreen</PresentationFormat>
  <Paragraphs>147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Office Theme</vt:lpstr>
      <vt:lpstr>Writing PowerShell Modules</vt:lpstr>
      <vt:lpstr>Who is this guy</vt:lpstr>
      <vt:lpstr>Logistics</vt:lpstr>
      <vt:lpstr>Why Bother With Modules?</vt:lpstr>
      <vt:lpstr>Best Practices</vt:lpstr>
      <vt:lpstr>Who should we think about?</vt:lpstr>
      <vt:lpstr>It should be available on the PowerShell Gallery</vt:lpstr>
      <vt:lpstr>It should have a README.md and about_ModuleName help topic</vt:lpstr>
      <vt:lpstr>It should feel PowerShell-y</vt:lpstr>
      <vt:lpstr>It shouldn’t collide with the user’s environment</vt:lpstr>
      <vt:lpstr>It should use a collaboration and source control platform like GitHub</vt:lpstr>
      <vt:lpstr>It should be organized in a reasonable way</vt:lpstr>
      <vt:lpstr>It ”should have tests” {</vt:lpstr>
      <vt:lpstr>It should be PowerShell-y</vt:lpstr>
      <vt:lpstr>Recap: Users</vt:lpstr>
      <vt:lpstr>Recap: Contributors</vt:lpstr>
      <vt:lpstr>fin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PowerShell Modules</dc:title>
  <dc:creator>Warren Frame</dc:creator>
  <cp:lastModifiedBy>Warren Frame</cp:lastModifiedBy>
  <cp:revision>59</cp:revision>
  <dcterms:created xsi:type="dcterms:W3CDTF">2017-03-20T02:03:09Z</dcterms:created>
  <dcterms:modified xsi:type="dcterms:W3CDTF">2017-04-17T01:46:45Z</dcterms:modified>
</cp:coreProperties>
</file>