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8288000" cy="10287000"/>
  <p:notesSz cx="6858000" cy="9144000"/>
  <p:embeddedFontLst>
    <p:embeddedFont>
      <p:font typeface="Abadi Extra Light" panose="020B0204020104020204" pitchFamily="34" charset="0"/>
      <p:regular r:id="rId11"/>
    </p:embeddedFont>
    <p:embeddedFont>
      <p:font typeface="Big Shoulders Display Bold" panose="020B0604020202020204" charset="0"/>
      <p:regular r:id="rId12"/>
    </p:embeddedFont>
    <p:embeddedFont>
      <p:font typeface="Copperplate Gothic 29 AB" panose="020B0604020202020204" charset="0"/>
      <p:regular r:id="rId13"/>
    </p:embeddedFont>
    <p:embeddedFont>
      <p:font typeface="Copperplate Gothic 29 AB Bold" panose="020B0604020202020204" charset="0"/>
      <p:regular r:id="rId14"/>
    </p:embeddedFont>
    <p:embeddedFont>
      <p:font typeface="Copperplate Gothic 29 BC" panose="020B0604020202020204" charset="0"/>
      <p:regular r:id="rId15"/>
    </p:embeddedFont>
    <p:embeddedFont>
      <p:font typeface="Copperplate Gothic 29 BC Bold" panose="020B0604020202020204" charset="0"/>
      <p:regular r:id="rId16"/>
    </p:embeddedFont>
    <p:embeddedFont>
      <p:font typeface="Gadugi" panose="020B0502040204020203" pitchFamily="34" charset="0"/>
      <p:regular r:id="rId17"/>
      <p:bold r:id="rId18"/>
    </p:embeddedFont>
    <p:embeddedFont>
      <p:font typeface="Nunito Bold" panose="020B0604020202020204" charset="0"/>
      <p:regular r:id="rId19"/>
    </p:embeddedFont>
    <p:embeddedFont>
      <p:font typeface="Peace San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766" autoAdjust="0"/>
  </p:normalViewPr>
  <p:slideViewPr>
    <p:cSldViewPr>
      <p:cViewPr>
        <p:scale>
          <a:sx n="29" d="100"/>
          <a:sy n="29" d="100"/>
        </p:scale>
        <p:origin x="1540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97B3-71D7-4814-86EB-87AD8E45AD79}" type="datetimeFigureOut">
              <a:rPr lang="en-GH" smtClean="0"/>
              <a:t>25/03/2024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0296A-C9FC-465A-97BB-71B2FAFD20B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1373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Chronic Care Model (CCM), developed by Dr. Edward </a:t>
            </a:r>
            <a:r>
              <a:rPr lang="en-US" dirty="0" err="1"/>
              <a:t>Wagne</a:t>
            </a:r>
            <a:r>
              <a:rPr lang="yo-NG" dirty="0"/>
              <a:t>r. </a:t>
            </a:r>
            <a:r>
              <a:rPr lang="en-US" dirty="0"/>
              <a:t>Widely employed in managing conditions such as diabetes and hypertension, the CCM emphasizes continuity of </a:t>
            </a:r>
            <a:r>
              <a:rPr lang="yo-NG" dirty="0"/>
              <a:t>personalized </a:t>
            </a:r>
            <a:r>
              <a:rPr lang="en-US" dirty="0"/>
              <a:t>care and proactive management to enhance health outcomes. [1]</a:t>
            </a:r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0296A-C9FC-465A-97BB-71B2FAFD20BF}" type="slidenum">
              <a:rPr lang="en-GH" smtClean="0"/>
              <a:t>2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2656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1283" y="4246822"/>
            <a:ext cx="17025434" cy="5011478"/>
            <a:chOff x="0" y="0"/>
            <a:chExt cx="4314214" cy="1269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14214" cy="1269899"/>
            </a:xfrm>
            <a:custGeom>
              <a:avLst/>
              <a:gdLst/>
              <a:ahLst/>
              <a:cxnLst/>
              <a:rect l="l" t="t" r="r" b="b"/>
              <a:pathLst>
                <a:path w="4314214" h="1269899">
                  <a:moveTo>
                    <a:pt x="18189" y="0"/>
                  </a:moveTo>
                  <a:lnTo>
                    <a:pt x="4296025" y="0"/>
                  </a:lnTo>
                  <a:cubicBezTo>
                    <a:pt x="4300849" y="0"/>
                    <a:pt x="4305475" y="1916"/>
                    <a:pt x="4308886" y="5327"/>
                  </a:cubicBezTo>
                  <a:cubicBezTo>
                    <a:pt x="4312298" y="8739"/>
                    <a:pt x="4314214" y="13365"/>
                    <a:pt x="4314214" y="18189"/>
                  </a:cubicBezTo>
                  <a:lnTo>
                    <a:pt x="4314214" y="1251710"/>
                  </a:lnTo>
                  <a:cubicBezTo>
                    <a:pt x="4314214" y="1256534"/>
                    <a:pt x="4312298" y="1261161"/>
                    <a:pt x="4308886" y="1264572"/>
                  </a:cubicBezTo>
                  <a:cubicBezTo>
                    <a:pt x="4305475" y="1267983"/>
                    <a:pt x="4300849" y="1269899"/>
                    <a:pt x="4296025" y="1269899"/>
                  </a:cubicBezTo>
                  <a:lnTo>
                    <a:pt x="18189" y="1269899"/>
                  </a:lnTo>
                  <a:cubicBezTo>
                    <a:pt x="8144" y="1269899"/>
                    <a:pt x="0" y="1261756"/>
                    <a:pt x="0" y="1251710"/>
                  </a:cubicBezTo>
                  <a:lnTo>
                    <a:pt x="0" y="18189"/>
                  </a:lnTo>
                  <a:cubicBezTo>
                    <a:pt x="0" y="13365"/>
                    <a:pt x="1916" y="8739"/>
                    <a:pt x="5327" y="5327"/>
                  </a:cubicBezTo>
                  <a:cubicBezTo>
                    <a:pt x="8739" y="1916"/>
                    <a:pt x="13365" y="0"/>
                    <a:pt x="18189" y="0"/>
                  </a:cubicBezTo>
                  <a:close/>
                </a:path>
              </a:pathLst>
            </a:custGeom>
            <a:solidFill>
              <a:srgbClr val="121749"/>
            </a:solidFill>
          </p:spPr>
          <p:txBody>
            <a:bodyPr/>
            <a:lstStyle/>
            <a:p>
              <a:endParaRPr lang="en-G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100"/>
              <a:ext cx="4314214" cy="12317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431"/>
                </a:lnSpc>
              </a:pPr>
              <a:r>
                <a:rPr lang="en-US" sz="3899" spc="-175" dirty="0">
                  <a:solidFill>
                    <a:srgbClr val="FFEFE4"/>
                  </a:solidFill>
                  <a:latin typeface="Copperplate Gothic 29 AB"/>
                </a:rPr>
                <a:t>A</a:t>
              </a:r>
              <a:r>
                <a:rPr lang="yo-NG" sz="3899" spc="-175" dirty="0">
                  <a:solidFill>
                    <a:srgbClr val="FFEFE4"/>
                  </a:solidFill>
                  <a:latin typeface="Copperplate Gothic 29 AB"/>
                </a:rPr>
                <a:t> COMPARATIVE</a:t>
              </a:r>
              <a:r>
                <a:rPr lang="en-US" sz="3899" spc="-175" dirty="0">
                  <a:solidFill>
                    <a:srgbClr val="FFEFE4"/>
                  </a:solidFill>
                  <a:latin typeface="Copperplate Gothic 29 AB"/>
                </a:rPr>
                <a:t> STUDY OF ARTIFICIAL INTELLIGENCE APPROACHES IN NUTRITION THERAPY </a:t>
              </a:r>
            </a:p>
            <a:p>
              <a:pPr algn="ctr">
                <a:lnSpc>
                  <a:spcPts val="3431"/>
                </a:lnSpc>
              </a:pPr>
              <a:r>
                <a:rPr lang="en-US" sz="3899" spc="-175" dirty="0">
                  <a:solidFill>
                    <a:srgbClr val="FFEFE4"/>
                  </a:solidFill>
                  <a:latin typeface="Copperplate Gothic 29 AB"/>
                </a:rPr>
                <a:t>FOR GHANAIANS WITH SICKLE CELL DISEASE:</a:t>
              </a:r>
            </a:p>
            <a:p>
              <a:pPr algn="ctr">
                <a:lnSpc>
                  <a:spcPts val="3695"/>
                </a:lnSpc>
              </a:pPr>
              <a:endParaRPr lang="en-US" sz="3899" spc="-175" dirty="0">
                <a:solidFill>
                  <a:srgbClr val="FFEFE4"/>
                </a:solidFill>
                <a:latin typeface="Copperplate Gothic 29 AB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33787" y="7367651"/>
            <a:ext cx="7875522" cy="119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8"/>
              </a:lnSpc>
              <a:spcBef>
                <a:spcPct val="0"/>
              </a:spcBef>
            </a:pPr>
            <a:r>
              <a:rPr lang="en-US" sz="3234" spc="-145">
                <a:solidFill>
                  <a:srgbClr val="FFFFFF"/>
                </a:solidFill>
                <a:latin typeface="Copperplate Gothic 29 AB"/>
              </a:rPr>
              <a:t>(TRADITIONAL EXPERT SYSTEMS VS LLM-AUGMENTED KG QUESTION ANSWERING)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452387" y="1465955"/>
            <a:ext cx="10259104" cy="1487577"/>
            <a:chOff x="0" y="0"/>
            <a:chExt cx="13678805" cy="1983436"/>
          </a:xfrm>
        </p:grpSpPr>
        <p:sp>
          <p:nvSpPr>
            <p:cNvPr id="8" name="TextBox 8"/>
            <p:cNvSpPr txBox="1"/>
            <p:nvPr/>
          </p:nvSpPr>
          <p:spPr>
            <a:xfrm>
              <a:off x="0" y="-152400"/>
              <a:ext cx="3742700" cy="912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08"/>
                </a:lnSpc>
              </a:pPr>
              <a:r>
                <a:rPr lang="en-US" sz="3791" spc="-170">
                  <a:solidFill>
                    <a:srgbClr val="121749"/>
                  </a:solidFill>
                  <a:latin typeface="Copperplate Gothic 29 AB"/>
                </a:rPr>
                <a:t>STUDENT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28112"/>
              <a:ext cx="3742700" cy="912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08"/>
                </a:lnSpc>
              </a:pPr>
              <a:r>
                <a:rPr lang="en-US" sz="3791" spc="-170">
                  <a:solidFill>
                    <a:srgbClr val="121749"/>
                  </a:solidFill>
                  <a:latin typeface="Copperplate Gothic 29 AB"/>
                </a:rPr>
                <a:t>SUPERVISOR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44371" y="1070448"/>
              <a:ext cx="9134435" cy="912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08"/>
                </a:lnSpc>
              </a:pPr>
              <a:r>
                <a:rPr lang="en-US" sz="3791" spc="-170">
                  <a:solidFill>
                    <a:srgbClr val="121749"/>
                  </a:solidFill>
                  <a:latin typeface="Copperplate Gothic 29 AB"/>
                </a:rPr>
                <a:t>DR. Sampson Asare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44371" y="-152400"/>
              <a:ext cx="9134435" cy="912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08"/>
                </a:lnSpc>
              </a:pPr>
              <a:r>
                <a:rPr lang="en-US" sz="3791" spc="-170">
                  <a:solidFill>
                    <a:srgbClr val="121749"/>
                  </a:solidFill>
                  <a:latin typeface="Copperplate Gothic 29 AB"/>
                </a:rPr>
                <a:t>Ibukun-Oluwa Addy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40154" y="672261"/>
            <a:ext cx="4359729" cy="3193060"/>
          </a:xfrm>
          <a:custGeom>
            <a:avLst/>
            <a:gdLst/>
            <a:ahLst/>
            <a:cxnLst/>
            <a:rect l="l" t="t" r="r" b="b"/>
            <a:pathLst>
              <a:path w="9093678" h="6580516">
                <a:moveTo>
                  <a:pt x="0" y="0"/>
                </a:moveTo>
                <a:lnTo>
                  <a:pt x="9093678" y="0"/>
                </a:lnTo>
                <a:lnTo>
                  <a:pt x="9093678" y="6580516"/>
                </a:lnTo>
                <a:lnTo>
                  <a:pt x="0" y="6580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2648" y="-599605"/>
            <a:ext cx="18973296" cy="11486211"/>
          </a:xfrm>
          <a:custGeom>
            <a:avLst/>
            <a:gdLst/>
            <a:ahLst/>
            <a:cxnLst/>
            <a:rect l="l" t="t" r="r" b="b"/>
            <a:pathLst>
              <a:path w="18973296" h="11486211">
                <a:moveTo>
                  <a:pt x="0" y="0"/>
                </a:moveTo>
                <a:lnTo>
                  <a:pt x="18973296" y="0"/>
                </a:lnTo>
                <a:lnTo>
                  <a:pt x="18973296" y="11486210"/>
                </a:lnTo>
                <a:lnTo>
                  <a:pt x="0" y="11486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9407" t="-22837" r="-8106" b="-26806"/>
            </a:stretch>
          </a:blipFill>
        </p:spPr>
        <p:txBody>
          <a:bodyPr/>
          <a:lstStyle/>
          <a:p>
            <a:endParaRPr lang="en-GH"/>
          </a:p>
        </p:txBody>
      </p:sp>
      <p:grpSp>
        <p:nvGrpSpPr>
          <p:cNvPr id="3" name="Group 3"/>
          <p:cNvGrpSpPr/>
          <p:nvPr/>
        </p:nvGrpSpPr>
        <p:grpSpPr>
          <a:xfrm>
            <a:off x="2860306" y="2027123"/>
            <a:ext cx="12567387" cy="6232754"/>
            <a:chOff x="0" y="0"/>
            <a:chExt cx="3130702" cy="15526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30702" cy="1552661"/>
            </a:xfrm>
            <a:custGeom>
              <a:avLst/>
              <a:gdLst/>
              <a:ahLst/>
              <a:cxnLst/>
              <a:rect l="l" t="t" r="r" b="b"/>
              <a:pathLst>
                <a:path w="3130702" h="1552661">
                  <a:moveTo>
                    <a:pt x="31418" y="0"/>
                  </a:moveTo>
                  <a:lnTo>
                    <a:pt x="3099284" y="0"/>
                  </a:lnTo>
                  <a:cubicBezTo>
                    <a:pt x="3116636" y="0"/>
                    <a:pt x="3130702" y="14066"/>
                    <a:pt x="3130702" y="31418"/>
                  </a:cubicBezTo>
                  <a:lnTo>
                    <a:pt x="3130702" y="1521243"/>
                  </a:lnTo>
                  <a:cubicBezTo>
                    <a:pt x="3130702" y="1538595"/>
                    <a:pt x="3116636" y="1552661"/>
                    <a:pt x="3099284" y="1552661"/>
                  </a:cubicBezTo>
                  <a:lnTo>
                    <a:pt x="31418" y="1552661"/>
                  </a:lnTo>
                  <a:cubicBezTo>
                    <a:pt x="14066" y="1552661"/>
                    <a:pt x="0" y="1538595"/>
                    <a:pt x="0" y="1521243"/>
                  </a:cubicBezTo>
                  <a:lnTo>
                    <a:pt x="0" y="31418"/>
                  </a:lnTo>
                  <a:cubicBezTo>
                    <a:pt x="0" y="14066"/>
                    <a:pt x="14066" y="0"/>
                    <a:pt x="314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H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3130702" cy="163838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019"/>
                </a:lnSpc>
              </a:pPr>
              <a:r>
                <a:rPr lang="en-US" sz="4299" dirty="0">
                  <a:solidFill>
                    <a:srgbClr val="121749"/>
                  </a:solidFill>
                  <a:latin typeface="Peace Sans"/>
                </a:rPr>
                <a:t>WHAT IS THE PROBLEM?:</a:t>
              </a:r>
            </a:p>
            <a:p>
              <a:pPr algn="ctr">
                <a:lnSpc>
                  <a:spcPts val="5740"/>
                </a:lnSpc>
              </a:pPr>
              <a:r>
                <a:rPr lang="en-US" sz="4100" dirty="0">
                  <a:solidFill>
                    <a:srgbClr val="121749"/>
                  </a:solidFill>
                  <a:latin typeface="Copperplate Gothic 29 BC"/>
                </a:rPr>
                <a:t>The Problem is a lack of intelligent </a:t>
              </a:r>
              <a:r>
                <a:rPr lang="yo-NG" sz="4100" dirty="0">
                  <a:solidFill>
                    <a:srgbClr val="121749"/>
                  </a:solidFill>
                  <a:latin typeface="Copperplate Gothic 29 BC"/>
                </a:rPr>
                <a:t>NUTRITION</a:t>
              </a:r>
              <a:r>
                <a:rPr lang="en-US" sz="4100" dirty="0">
                  <a:solidFill>
                    <a:srgbClr val="121749"/>
                  </a:solidFill>
                  <a:latin typeface="Copperplate Gothic 29 BC"/>
                </a:rPr>
                <a:t> </a:t>
              </a:r>
              <a:r>
                <a:rPr lang="yo-NG" sz="4100" dirty="0">
                  <a:solidFill>
                    <a:srgbClr val="121749"/>
                  </a:solidFill>
                  <a:latin typeface="Copperplate Gothic 29 BC"/>
                </a:rPr>
                <a:t>ADVISORY</a:t>
              </a:r>
              <a:r>
                <a:rPr lang="en-US" sz="4100" dirty="0">
                  <a:solidFill>
                    <a:srgbClr val="121749"/>
                  </a:solidFill>
                  <a:latin typeface="Copperplate Gothic 29 BC"/>
                </a:rPr>
                <a:t> </a:t>
              </a:r>
              <a:r>
                <a:rPr lang="yo-NG" sz="4100" dirty="0">
                  <a:solidFill>
                    <a:srgbClr val="121749"/>
                  </a:solidFill>
                  <a:latin typeface="Copperplate Gothic 29 BC"/>
                </a:rPr>
                <a:t>SYSTEMS</a:t>
              </a:r>
              <a:r>
                <a:rPr lang="en-US" sz="4100" dirty="0">
                  <a:solidFill>
                    <a:srgbClr val="121749"/>
                  </a:solidFill>
                  <a:latin typeface="Copperplate Gothic 29 BC"/>
                </a:rPr>
                <a:t> created to specifically cater to the needs of </a:t>
              </a:r>
              <a:r>
                <a:rPr lang="yo-NG" sz="4100" dirty="0">
                  <a:solidFill>
                    <a:srgbClr val="121749"/>
                  </a:solidFill>
                  <a:latin typeface="Copperplate Gothic 29 BC"/>
                </a:rPr>
                <a:t>AFRICANS</a:t>
              </a:r>
              <a:r>
                <a:rPr lang="en-US" sz="4100" dirty="0">
                  <a:solidFill>
                    <a:srgbClr val="121749"/>
                  </a:solidFill>
                  <a:latin typeface="Copperplate Gothic 29 BC"/>
                </a:rPr>
                <a:t> with sickle cell disease</a:t>
              </a:r>
              <a:r>
                <a:rPr lang="yo-NG" sz="4100" dirty="0">
                  <a:solidFill>
                    <a:srgbClr val="121749"/>
                  </a:solidFill>
                  <a:latin typeface="Copperplate Gothic 29 BC"/>
                </a:rPr>
                <a:t>.</a:t>
              </a:r>
            </a:p>
            <a:p>
              <a:pPr algn="ctr">
                <a:lnSpc>
                  <a:spcPts val="5740"/>
                </a:lnSpc>
              </a:pPr>
              <a:endParaRPr lang="yo-NG" sz="4100" dirty="0">
                <a:solidFill>
                  <a:srgbClr val="121749"/>
                </a:solidFill>
                <a:latin typeface="Copperplate Gothic 29 BC"/>
              </a:endParaRPr>
            </a:p>
            <a:p>
              <a:pPr algn="ctr">
                <a:lnSpc>
                  <a:spcPts val="5740"/>
                </a:lnSpc>
              </a:pPr>
              <a:r>
                <a:rPr lang="yo-NG" sz="4100" dirty="0">
                  <a:solidFill>
                    <a:srgbClr val="121749"/>
                  </a:solidFill>
                  <a:latin typeface="Copperplate Gothic 29 BC"/>
                </a:rPr>
                <a:t>THIS THESIS IS UNDERSCORED BY THE THEORETICAL FRAMEWORK CALLED THE CHRONIC CARE MODEL.</a:t>
              </a:r>
              <a:endParaRPr lang="en-US" sz="4100" dirty="0">
                <a:solidFill>
                  <a:srgbClr val="121749"/>
                </a:solidFill>
                <a:latin typeface="Copperplate Gothic 29 B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70549">
            <a:off x="11162302" y="1928719"/>
            <a:ext cx="12193996" cy="6429561"/>
          </a:xfrm>
          <a:custGeom>
            <a:avLst/>
            <a:gdLst/>
            <a:ahLst/>
            <a:cxnLst/>
            <a:rect l="l" t="t" r="r" b="b"/>
            <a:pathLst>
              <a:path w="12193996" h="6429561">
                <a:moveTo>
                  <a:pt x="0" y="0"/>
                </a:moveTo>
                <a:lnTo>
                  <a:pt x="12193996" y="0"/>
                </a:lnTo>
                <a:lnTo>
                  <a:pt x="12193996" y="6429562"/>
                </a:lnTo>
                <a:lnTo>
                  <a:pt x="0" y="6429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H"/>
          </a:p>
        </p:txBody>
      </p:sp>
      <p:grpSp>
        <p:nvGrpSpPr>
          <p:cNvPr id="3" name="Group 3"/>
          <p:cNvGrpSpPr/>
          <p:nvPr/>
        </p:nvGrpSpPr>
        <p:grpSpPr>
          <a:xfrm>
            <a:off x="1429530" y="4025870"/>
            <a:ext cx="13844006" cy="4747641"/>
            <a:chOff x="0" y="0"/>
            <a:chExt cx="3036478" cy="1041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36478" cy="1041325"/>
            </a:xfrm>
            <a:custGeom>
              <a:avLst/>
              <a:gdLst/>
              <a:ahLst/>
              <a:cxnLst/>
              <a:rect l="l" t="t" r="r" b="b"/>
              <a:pathLst>
                <a:path w="3036478" h="1041325">
                  <a:moveTo>
                    <a:pt x="28520" y="0"/>
                  </a:moveTo>
                  <a:lnTo>
                    <a:pt x="3007957" y="0"/>
                  </a:lnTo>
                  <a:cubicBezTo>
                    <a:pt x="3023709" y="0"/>
                    <a:pt x="3036478" y="12769"/>
                    <a:pt x="3036478" y="28520"/>
                  </a:cubicBezTo>
                  <a:lnTo>
                    <a:pt x="3036478" y="1012804"/>
                  </a:lnTo>
                  <a:cubicBezTo>
                    <a:pt x="3036478" y="1028556"/>
                    <a:pt x="3023709" y="1041325"/>
                    <a:pt x="3007957" y="1041325"/>
                  </a:cubicBezTo>
                  <a:lnTo>
                    <a:pt x="28520" y="1041325"/>
                  </a:lnTo>
                  <a:cubicBezTo>
                    <a:pt x="12769" y="1041325"/>
                    <a:pt x="0" y="1028556"/>
                    <a:pt x="0" y="1012804"/>
                  </a:cubicBezTo>
                  <a:lnTo>
                    <a:pt x="0" y="28520"/>
                  </a:lnTo>
                  <a:cubicBezTo>
                    <a:pt x="0" y="12769"/>
                    <a:pt x="12769" y="0"/>
                    <a:pt x="2852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H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71450"/>
              <a:ext cx="3036478" cy="12127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019"/>
                </a:lnSpc>
              </a:pPr>
              <a:r>
                <a:rPr lang="en-US" sz="4299" dirty="0">
                  <a:solidFill>
                    <a:srgbClr val="121749"/>
                  </a:solidFill>
                  <a:latin typeface="Copperplate Gothic 29 AB Bold"/>
                </a:rPr>
                <a:t>80% of all sickle cell disease cases are concentrated in Africa, where poor nutritional choices have been identified as exacerbating factors that worsen the condition.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29530" y="3039843"/>
            <a:ext cx="12925345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5"/>
              </a:lnSpc>
            </a:pPr>
            <a:r>
              <a:rPr lang="en-US" sz="5400" spc="-296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WHY IS THIS PROBLEM IMPORTANT?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1400" y="2095500"/>
            <a:ext cx="10806916" cy="5503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81"/>
              </a:lnSpc>
            </a:pPr>
            <a:r>
              <a:rPr lang="yo-NG" sz="11627" spc="-523" dirty="0">
                <a:solidFill>
                  <a:srgbClr val="FFFFFF"/>
                </a:solidFill>
                <a:latin typeface="Copperplate Gothic 29 BC Bold"/>
              </a:rPr>
              <a:t>METHODOLOGY:</a:t>
            </a:r>
          </a:p>
          <a:p>
            <a:pPr algn="ctr">
              <a:lnSpc>
                <a:spcPts val="10581"/>
              </a:lnSpc>
            </a:pPr>
            <a:endParaRPr lang="yo-NG" sz="11627" spc="-523" dirty="0">
              <a:solidFill>
                <a:srgbClr val="FFFFFF"/>
              </a:solidFill>
              <a:latin typeface="Copperplate Gothic 29 BC Bold"/>
            </a:endParaRPr>
          </a:p>
          <a:p>
            <a:pPr algn="ctr">
              <a:lnSpc>
                <a:spcPts val="10581"/>
              </a:lnSpc>
            </a:pPr>
            <a:r>
              <a:rPr lang="en-US" sz="11627" spc="-523" dirty="0">
                <a:solidFill>
                  <a:srgbClr val="FFFFFF"/>
                </a:solidFill>
                <a:latin typeface="Copperplate Gothic 29 BC Bold"/>
              </a:rPr>
              <a:t>HOW WILL THIS PROJECT </a:t>
            </a:r>
            <a:r>
              <a:rPr lang="yo-NG" sz="11627" spc="-523" dirty="0">
                <a:solidFill>
                  <a:srgbClr val="FFFFFF"/>
                </a:solidFill>
                <a:latin typeface="Copperplate Gothic 29 BC Bold"/>
              </a:rPr>
              <a:t>WORK?</a:t>
            </a:r>
            <a:endParaRPr lang="en-US" sz="11627" spc="-523" dirty="0">
              <a:solidFill>
                <a:srgbClr val="FFFFFF"/>
              </a:solidFill>
              <a:latin typeface="Copperplate Gothic 29 BC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2983" y="1467431"/>
            <a:ext cx="9745513" cy="2283460"/>
            <a:chOff x="0" y="0"/>
            <a:chExt cx="1809002" cy="42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09002" cy="423865"/>
            </a:xfrm>
            <a:custGeom>
              <a:avLst/>
              <a:gdLst/>
              <a:ahLst/>
              <a:cxnLst/>
              <a:rect l="l" t="t" r="r" b="b"/>
              <a:pathLst>
                <a:path w="1809002" h="423865">
                  <a:moveTo>
                    <a:pt x="40515" y="0"/>
                  </a:moveTo>
                  <a:lnTo>
                    <a:pt x="1768487" y="0"/>
                  </a:lnTo>
                  <a:cubicBezTo>
                    <a:pt x="1790863" y="0"/>
                    <a:pt x="1809002" y="18139"/>
                    <a:pt x="1809002" y="40515"/>
                  </a:cubicBezTo>
                  <a:lnTo>
                    <a:pt x="1809002" y="383350"/>
                  </a:lnTo>
                  <a:cubicBezTo>
                    <a:pt x="1809002" y="405726"/>
                    <a:pt x="1790863" y="423865"/>
                    <a:pt x="1768487" y="423865"/>
                  </a:cubicBezTo>
                  <a:lnTo>
                    <a:pt x="40515" y="423865"/>
                  </a:lnTo>
                  <a:cubicBezTo>
                    <a:pt x="18139" y="423865"/>
                    <a:pt x="0" y="405726"/>
                    <a:pt x="0" y="383350"/>
                  </a:cubicBezTo>
                  <a:lnTo>
                    <a:pt x="0" y="40515"/>
                  </a:lnTo>
                  <a:cubicBezTo>
                    <a:pt x="0" y="18139"/>
                    <a:pt x="18139" y="0"/>
                    <a:pt x="40515" y="0"/>
                  </a:cubicBezTo>
                  <a:close/>
                </a:path>
              </a:pathLst>
            </a:custGeom>
            <a:solidFill>
              <a:srgbClr val="FFF1EE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1809002" cy="566740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algn="ctr">
                <a:lnSpc>
                  <a:spcPts val="4900"/>
                </a:lnSpc>
              </a:pPr>
              <a:endParaRPr lang="yo-NG" sz="3500" dirty="0">
                <a:solidFill>
                  <a:srgbClr val="A0325B"/>
                </a:solidFill>
                <a:latin typeface="Copperplate Gothic 29 AB Bold"/>
              </a:endParaRPr>
            </a:p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A0325B"/>
                  </a:solidFill>
                  <a:latin typeface="Copperplate Gothic 29 AB Bold"/>
                </a:rPr>
                <a:t>COLLECT INFORMATION ABOUT FOODS AND THEIR COMPOUNDS AND </a:t>
              </a:r>
              <a:r>
                <a:rPr lang="yo-NG" sz="3500" dirty="0">
                  <a:solidFill>
                    <a:srgbClr val="A0325B"/>
                  </a:solidFill>
                  <a:latin typeface="Copperplate Gothic 29 AB Bold"/>
                </a:rPr>
                <a:t>NUTRITIONAL</a:t>
              </a:r>
              <a:r>
                <a:rPr lang="en-US" sz="3500" dirty="0">
                  <a:solidFill>
                    <a:srgbClr val="A0325B"/>
                  </a:solidFill>
                  <a:latin typeface="Copperplate Gothic 29 AB Bold"/>
                </a:rPr>
                <a:t> COMPOSITION.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33765" y="4313501"/>
            <a:ext cx="9745513" cy="2902585"/>
            <a:chOff x="0" y="0"/>
            <a:chExt cx="1809002" cy="5387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9002" cy="538790"/>
            </a:xfrm>
            <a:custGeom>
              <a:avLst/>
              <a:gdLst/>
              <a:ahLst/>
              <a:cxnLst/>
              <a:rect l="l" t="t" r="r" b="b"/>
              <a:pathLst>
                <a:path w="1809002" h="538790">
                  <a:moveTo>
                    <a:pt x="40515" y="0"/>
                  </a:moveTo>
                  <a:lnTo>
                    <a:pt x="1768487" y="0"/>
                  </a:lnTo>
                  <a:cubicBezTo>
                    <a:pt x="1790863" y="0"/>
                    <a:pt x="1809002" y="18139"/>
                    <a:pt x="1809002" y="40515"/>
                  </a:cubicBezTo>
                  <a:lnTo>
                    <a:pt x="1809002" y="498275"/>
                  </a:lnTo>
                  <a:cubicBezTo>
                    <a:pt x="1809002" y="520651"/>
                    <a:pt x="1790863" y="538790"/>
                    <a:pt x="1768487" y="538790"/>
                  </a:cubicBezTo>
                  <a:lnTo>
                    <a:pt x="40515" y="538790"/>
                  </a:lnTo>
                  <a:cubicBezTo>
                    <a:pt x="18139" y="538790"/>
                    <a:pt x="0" y="520651"/>
                    <a:pt x="0" y="498275"/>
                  </a:cubicBezTo>
                  <a:lnTo>
                    <a:pt x="0" y="40515"/>
                  </a:lnTo>
                  <a:cubicBezTo>
                    <a:pt x="0" y="18139"/>
                    <a:pt x="18139" y="0"/>
                    <a:pt x="40515" y="0"/>
                  </a:cubicBezTo>
                  <a:close/>
                </a:path>
              </a:pathLst>
            </a:custGeom>
            <a:solidFill>
              <a:srgbClr val="FFF1EE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42875"/>
              <a:ext cx="1809002" cy="681665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algn="ctr">
                <a:lnSpc>
                  <a:spcPts val="4900"/>
                </a:lnSpc>
              </a:pPr>
              <a:endParaRPr lang="yo-NG" sz="3500" dirty="0">
                <a:solidFill>
                  <a:srgbClr val="A0325B"/>
                </a:solidFill>
                <a:latin typeface="Copperplate Gothic 29 AB Bold"/>
              </a:endParaRPr>
            </a:p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A0325B"/>
                  </a:solidFill>
                  <a:latin typeface="Copperplate Gothic 29 AB Bold"/>
                </a:rPr>
                <a:t>COLLECT INFORMATION ABOUT SICKLE CELL DISEASE RECOMMENDED NUTRITIONAL ALLOWANCES</a:t>
              </a:r>
              <a:r>
                <a:rPr lang="yo-NG" sz="3500" dirty="0">
                  <a:solidFill>
                    <a:srgbClr val="A0325B"/>
                  </a:solidFill>
                  <a:latin typeface="Copperplate Gothic 29 AB Bold"/>
                </a:rPr>
                <a:t>,</a:t>
              </a:r>
              <a:r>
                <a:rPr lang="en-US" sz="3500" dirty="0">
                  <a:solidFill>
                    <a:srgbClr val="A0325B"/>
                  </a:solidFill>
                  <a:latin typeface="Copperplate Gothic 29 AB Bold"/>
                </a:rPr>
                <a:t> AND MEDICATION INTERACTIONS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33765" y="7778696"/>
            <a:ext cx="9745513" cy="1655445"/>
            <a:chOff x="0" y="0"/>
            <a:chExt cx="1809002" cy="3072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09002" cy="307291"/>
            </a:xfrm>
            <a:custGeom>
              <a:avLst/>
              <a:gdLst/>
              <a:ahLst/>
              <a:cxnLst/>
              <a:rect l="l" t="t" r="r" b="b"/>
              <a:pathLst>
                <a:path w="1809002" h="307291">
                  <a:moveTo>
                    <a:pt x="40515" y="0"/>
                  </a:moveTo>
                  <a:lnTo>
                    <a:pt x="1768487" y="0"/>
                  </a:lnTo>
                  <a:cubicBezTo>
                    <a:pt x="1790863" y="0"/>
                    <a:pt x="1809002" y="18139"/>
                    <a:pt x="1809002" y="40515"/>
                  </a:cubicBezTo>
                  <a:lnTo>
                    <a:pt x="1809002" y="266776"/>
                  </a:lnTo>
                  <a:cubicBezTo>
                    <a:pt x="1809002" y="289151"/>
                    <a:pt x="1790863" y="307291"/>
                    <a:pt x="1768487" y="307291"/>
                  </a:cubicBezTo>
                  <a:lnTo>
                    <a:pt x="40515" y="307291"/>
                  </a:lnTo>
                  <a:cubicBezTo>
                    <a:pt x="18139" y="307291"/>
                    <a:pt x="0" y="289151"/>
                    <a:pt x="0" y="266776"/>
                  </a:cubicBezTo>
                  <a:lnTo>
                    <a:pt x="0" y="40515"/>
                  </a:lnTo>
                  <a:cubicBezTo>
                    <a:pt x="0" y="18139"/>
                    <a:pt x="18139" y="0"/>
                    <a:pt x="40515" y="0"/>
                  </a:cubicBezTo>
                  <a:close/>
                </a:path>
              </a:pathLst>
            </a:custGeom>
            <a:solidFill>
              <a:srgbClr val="FFF1EE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H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42875"/>
              <a:ext cx="1809002" cy="450166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A0325B"/>
                  </a:solidFill>
                  <a:latin typeface="Copperplate Gothic 29 AB Bold"/>
                </a:rPr>
                <a:t>COLLECT IMAGES OF AFRICAN MEALS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31045" y="2282952"/>
            <a:ext cx="3475050" cy="1268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27"/>
              </a:lnSpc>
            </a:pPr>
            <a:r>
              <a:rPr lang="en-US" sz="10139" spc="-456">
                <a:solidFill>
                  <a:srgbClr val="FFFFFF"/>
                </a:solidFill>
                <a:latin typeface="Nunito Bold"/>
              </a:rPr>
              <a:t>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98594" y="5143429"/>
            <a:ext cx="4407501" cy="1268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27"/>
              </a:lnSpc>
            </a:pPr>
            <a:r>
              <a:rPr lang="en-US" sz="10139" spc="-456">
                <a:solidFill>
                  <a:srgbClr val="FFFFFF"/>
                </a:solidFill>
                <a:latin typeface="Nunito Bold"/>
              </a:rPr>
              <a:t>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76270" y="7989499"/>
            <a:ext cx="4529825" cy="1268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27"/>
              </a:lnSpc>
            </a:pPr>
            <a:r>
              <a:rPr lang="en-US" sz="10139" spc="-456">
                <a:solidFill>
                  <a:srgbClr val="FFFFFF"/>
                </a:solidFill>
                <a:latin typeface="Nunito Bold"/>
              </a:rPr>
              <a:t>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03185" y="526918"/>
            <a:ext cx="9745513" cy="2274570"/>
            <a:chOff x="0" y="0"/>
            <a:chExt cx="1809002" cy="422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09002" cy="422215"/>
            </a:xfrm>
            <a:custGeom>
              <a:avLst/>
              <a:gdLst/>
              <a:ahLst/>
              <a:cxnLst/>
              <a:rect l="l" t="t" r="r" b="b"/>
              <a:pathLst>
                <a:path w="1809002" h="422215">
                  <a:moveTo>
                    <a:pt x="40515" y="0"/>
                  </a:moveTo>
                  <a:lnTo>
                    <a:pt x="1768487" y="0"/>
                  </a:lnTo>
                  <a:cubicBezTo>
                    <a:pt x="1790863" y="0"/>
                    <a:pt x="1809002" y="18139"/>
                    <a:pt x="1809002" y="40515"/>
                  </a:cubicBezTo>
                  <a:lnTo>
                    <a:pt x="1809002" y="381700"/>
                  </a:lnTo>
                  <a:cubicBezTo>
                    <a:pt x="1809002" y="404076"/>
                    <a:pt x="1790863" y="422215"/>
                    <a:pt x="1768487" y="422215"/>
                  </a:cubicBezTo>
                  <a:lnTo>
                    <a:pt x="40515" y="422215"/>
                  </a:lnTo>
                  <a:cubicBezTo>
                    <a:pt x="18139" y="422215"/>
                    <a:pt x="0" y="404076"/>
                    <a:pt x="0" y="381700"/>
                  </a:cubicBezTo>
                  <a:lnTo>
                    <a:pt x="0" y="40515"/>
                  </a:lnTo>
                  <a:cubicBezTo>
                    <a:pt x="0" y="18139"/>
                    <a:pt x="18139" y="0"/>
                    <a:pt x="40515" y="0"/>
                  </a:cubicBezTo>
                  <a:close/>
                </a:path>
              </a:pathLst>
            </a:custGeom>
            <a:solidFill>
              <a:srgbClr val="FFF1EE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1809002" cy="565090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 dirty="0">
                  <a:solidFill>
                    <a:srgbClr val="A0325B"/>
                  </a:solidFill>
                  <a:latin typeface="Copperplate Gothic 29 AB Bold"/>
                </a:rPr>
                <a:t>USE YOLO V8 API TO TRAIN A SIMPLE FOOD</a:t>
              </a:r>
              <a:r>
                <a:rPr lang="yo-NG" sz="3500" dirty="0">
                  <a:solidFill>
                    <a:srgbClr val="A0325B"/>
                  </a:solidFill>
                  <a:latin typeface="Copperplate Gothic 29 AB Bold"/>
                </a:rPr>
                <a:t> IMAGE</a:t>
              </a:r>
              <a:r>
                <a:rPr lang="en-US" sz="3500" dirty="0">
                  <a:solidFill>
                    <a:srgbClr val="A0325B"/>
                  </a:solidFill>
                  <a:latin typeface="Copperplate Gothic 29 AB Bold"/>
                </a:rPr>
                <a:t> RECOGNITION MODEL.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03185" y="2997041"/>
            <a:ext cx="9745513" cy="4292918"/>
            <a:chOff x="0" y="0"/>
            <a:chExt cx="1809002" cy="7968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9002" cy="796869"/>
            </a:xfrm>
            <a:custGeom>
              <a:avLst/>
              <a:gdLst/>
              <a:ahLst/>
              <a:cxnLst/>
              <a:rect l="l" t="t" r="r" b="b"/>
              <a:pathLst>
                <a:path w="1809002" h="796869">
                  <a:moveTo>
                    <a:pt x="40515" y="0"/>
                  </a:moveTo>
                  <a:lnTo>
                    <a:pt x="1768487" y="0"/>
                  </a:lnTo>
                  <a:cubicBezTo>
                    <a:pt x="1790863" y="0"/>
                    <a:pt x="1809002" y="18139"/>
                    <a:pt x="1809002" y="40515"/>
                  </a:cubicBezTo>
                  <a:lnTo>
                    <a:pt x="1809002" y="756354"/>
                  </a:lnTo>
                  <a:cubicBezTo>
                    <a:pt x="1809002" y="778730"/>
                    <a:pt x="1790863" y="796869"/>
                    <a:pt x="1768487" y="796869"/>
                  </a:cubicBezTo>
                  <a:lnTo>
                    <a:pt x="40515" y="796869"/>
                  </a:lnTo>
                  <a:cubicBezTo>
                    <a:pt x="18139" y="796869"/>
                    <a:pt x="0" y="778730"/>
                    <a:pt x="0" y="756354"/>
                  </a:cubicBezTo>
                  <a:lnTo>
                    <a:pt x="0" y="40515"/>
                  </a:lnTo>
                  <a:cubicBezTo>
                    <a:pt x="0" y="18139"/>
                    <a:pt x="18139" y="0"/>
                    <a:pt x="40515" y="0"/>
                  </a:cubicBezTo>
                  <a:close/>
                </a:path>
              </a:pathLst>
            </a:custGeom>
            <a:solidFill>
              <a:srgbClr val="FFF1EE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809002" cy="920694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algn="ctr">
                <a:lnSpc>
                  <a:spcPts val="4340"/>
                </a:lnSpc>
              </a:pPr>
              <a:r>
                <a:rPr lang="en-US" sz="3100">
                  <a:solidFill>
                    <a:srgbClr val="A0325B"/>
                  </a:solidFill>
                  <a:latin typeface="Copperplate Gothic 29 AB"/>
                </a:rPr>
                <a:t>CREATE A </a:t>
              </a:r>
              <a:r>
                <a:rPr lang="en-US" sz="3100">
                  <a:solidFill>
                    <a:srgbClr val="A0325B"/>
                  </a:solidFill>
                  <a:latin typeface="Copperplate Gothic 29 AB Bold"/>
                </a:rPr>
                <a:t>KNOWLEDGE GRAPH</a:t>
              </a:r>
              <a:r>
                <a:rPr lang="en-US" sz="3100">
                  <a:solidFill>
                    <a:srgbClr val="A0325B"/>
                  </a:solidFill>
                  <a:latin typeface="Copperplate Gothic 29 AB"/>
                </a:rPr>
                <a:t> WITH COLLECTED DATA AND  PERFORM </a:t>
              </a:r>
              <a:r>
                <a:rPr lang="en-US" sz="3100">
                  <a:solidFill>
                    <a:srgbClr val="A0325B"/>
                  </a:solidFill>
                  <a:latin typeface="Copperplate Gothic 29 AB Bold"/>
                </a:rPr>
                <a:t>RAG </a:t>
              </a:r>
              <a:r>
                <a:rPr lang="en-US" sz="3100">
                  <a:solidFill>
                    <a:srgbClr val="A0325B"/>
                  </a:solidFill>
                  <a:latin typeface="Copperplate Gothic 29 AB"/>
                </a:rPr>
                <a:t>ON AN </a:t>
              </a:r>
              <a:r>
                <a:rPr lang="en-US" sz="3100">
                  <a:solidFill>
                    <a:srgbClr val="A0325B"/>
                  </a:solidFill>
                  <a:latin typeface="Copperplate Gothic 29 AB Bold"/>
                </a:rPr>
                <a:t>LLM</a:t>
              </a:r>
              <a:r>
                <a:rPr lang="en-US" sz="3100">
                  <a:solidFill>
                    <a:srgbClr val="A0325B"/>
                  </a:solidFill>
                  <a:latin typeface="Copperplate Gothic 29 AB"/>
                </a:rPr>
                <a:t> TO GENERATE REPORTS FOR A USER ABOUT WHAT OR WHEN TO EAT, USING NUTRITIONAL CONTENT DERIVED FROM THE MEAL IMAGE.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03185" y="7485512"/>
            <a:ext cx="9745513" cy="2274570"/>
            <a:chOff x="0" y="0"/>
            <a:chExt cx="1809002" cy="4222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09002" cy="422215"/>
            </a:xfrm>
            <a:custGeom>
              <a:avLst/>
              <a:gdLst/>
              <a:ahLst/>
              <a:cxnLst/>
              <a:rect l="l" t="t" r="r" b="b"/>
              <a:pathLst>
                <a:path w="1809002" h="422215">
                  <a:moveTo>
                    <a:pt x="40515" y="0"/>
                  </a:moveTo>
                  <a:lnTo>
                    <a:pt x="1768487" y="0"/>
                  </a:lnTo>
                  <a:cubicBezTo>
                    <a:pt x="1790863" y="0"/>
                    <a:pt x="1809002" y="18139"/>
                    <a:pt x="1809002" y="40515"/>
                  </a:cubicBezTo>
                  <a:lnTo>
                    <a:pt x="1809002" y="381700"/>
                  </a:lnTo>
                  <a:cubicBezTo>
                    <a:pt x="1809002" y="404076"/>
                    <a:pt x="1790863" y="422215"/>
                    <a:pt x="1768487" y="422215"/>
                  </a:cubicBezTo>
                  <a:lnTo>
                    <a:pt x="40515" y="422215"/>
                  </a:lnTo>
                  <a:cubicBezTo>
                    <a:pt x="18139" y="422215"/>
                    <a:pt x="0" y="404076"/>
                    <a:pt x="0" y="381700"/>
                  </a:cubicBezTo>
                  <a:lnTo>
                    <a:pt x="0" y="40515"/>
                  </a:lnTo>
                  <a:cubicBezTo>
                    <a:pt x="0" y="18139"/>
                    <a:pt x="18139" y="0"/>
                    <a:pt x="40515" y="0"/>
                  </a:cubicBezTo>
                  <a:close/>
                </a:path>
              </a:pathLst>
            </a:custGeom>
            <a:solidFill>
              <a:srgbClr val="FFF1EE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GH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809002" cy="546040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A0325B"/>
                  </a:solidFill>
                  <a:latin typeface="Copperplate Gothic 29 AB Bold"/>
                </a:rPr>
                <a:t>USE CONDITIONAL PROGRAMMING TO GENERATE A SIMILAR REPORT FOR A USER.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6498" y="1247775"/>
            <a:ext cx="6307965" cy="95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43"/>
              </a:lnSpc>
            </a:pPr>
            <a:r>
              <a:rPr lang="en-US" sz="7740" spc="-348">
                <a:solidFill>
                  <a:srgbClr val="FFFFFF"/>
                </a:solidFill>
                <a:latin typeface="Nunito Bold"/>
              </a:rPr>
              <a:t>BASE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5993" y="4087604"/>
            <a:ext cx="6094969" cy="18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43"/>
              </a:lnSpc>
            </a:pPr>
            <a:r>
              <a:rPr lang="en-US" sz="7740" spc="-348">
                <a:solidFill>
                  <a:srgbClr val="FFFFFF"/>
                </a:solidFill>
                <a:latin typeface="Nunito Bold"/>
              </a:rPr>
              <a:t>A.I APPROACH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2996" y="7813257"/>
            <a:ext cx="6307965" cy="18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43"/>
              </a:lnSpc>
            </a:pPr>
            <a:r>
              <a:rPr lang="en-US" sz="7740" spc="-348">
                <a:solidFill>
                  <a:srgbClr val="FFFFFF"/>
                </a:solidFill>
                <a:latin typeface="Nunito Bold"/>
              </a:rPr>
              <a:t>A.I APPROACH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00817" y="1538415"/>
            <a:ext cx="6851583" cy="7210170"/>
          </a:xfrm>
          <a:custGeom>
            <a:avLst/>
            <a:gdLst/>
            <a:ahLst/>
            <a:cxnLst/>
            <a:rect l="l" t="t" r="r" b="b"/>
            <a:pathLst>
              <a:path w="6851583" h="7210170">
                <a:moveTo>
                  <a:pt x="0" y="0"/>
                </a:moveTo>
                <a:lnTo>
                  <a:pt x="6851583" y="0"/>
                </a:lnTo>
                <a:lnTo>
                  <a:pt x="6851583" y="7210170"/>
                </a:lnTo>
                <a:lnTo>
                  <a:pt x="0" y="7210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H"/>
          </a:p>
        </p:txBody>
      </p:sp>
      <p:sp>
        <p:nvSpPr>
          <p:cNvPr id="3" name="TextBox 3"/>
          <p:cNvSpPr txBox="1"/>
          <p:nvPr/>
        </p:nvSpPr>
        <p:spPr>
          <a:xfrm>
            <a:off x="7929432" y="1085850"/>
            <a:ext cx="6993270" cy="1865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sz="7200" spc="-324">
                <a:solidFill>
                  <a:srgbClr val="FFFFFF"/>
                </a:solidFill>
                <a:latin typeface="Copperplate Gothic 29 AB"/>
              </a:rPr>
              <a:t>FINALLY</a:t>
            </a:r>
          </a:p>
          <a:p>
            <a:pPr algn="ctr">
              <a:lnSpc>
                <a:spcPts val="6552"/>
              </a:lnSpc>
            </a:pPr>
            <a:endParaRPr lang="en-US" sz="7200" spc="-324">
              <a:solidFill>
                <a:srgbClr val="FFFFFF"/>
              </a:solidFill>
              <a:latin typeface="Copperplate Gothic 29 AB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816749" y="1847088"/>
            <a:ext cx="6670434" cy="810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pperplate Gothic 29 AB"/>
              </a:rPr>
              <a:t>COMPARE THE REPORTS GENERATED BY THE RAG-LLM AND THE TRADITIONAL EXPERT SYSTEM USING A SEMANTIC LIBRARY.</a:t>
            </a:r>
          </a:p>
          <a:p>
            <a:pPr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pperplate Gothic 29 AB"/>
            </a:endParaRP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pperplate Gothic 29 AB"/>
              </a:rPr>
              <a:t>DETERMINE SIMILARITIES AND DETERMINE WHICH GIVES A MORE ROBUST ADVISARY REPORT IN ORDER TO CONTRIBUTE TO THE BODY OF KNOWLEDGE.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Copperplate Gothic 29 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36856"/>
            <a:ext cx="16342404" cy="487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97"/>
              </a:lnSpc>
            </a:pPr>
            <a:endParaRPr lang="en-US" sz="7597" dirty="0">
              <a:solidFill>
                <a:schemeClr val="tx1">
                  <a:lumMod val="50000"/>
                  <a:lumOff val="50000"/>
                </a:schemeClr>
              </a:solidFill>
              <a:latin typeface="Big Shoulders Display Bold"/>
            </a:endParaRPr>
          </a:p>
          <a:p>
            <a:pPr marL="1640252" lvl="1" indent="-820126" algn="just">
              <a:lnSpc>
                <a:spcPts val="7597"/>
              </a:lnSpc>
              <a:buFont typeface="Arial"/>
              <a:buChar char="•"/>
            </a:pPr>
            <a:r>
              <a:rPr lang="en-US" sz="7597" dirty="0">
                <a:solidFill>
                  <a:schemeClr val="tx1">
                    <a:lumMod val="50000"/>
                    <a:lumOff val="50000"/>
                  </a:schemeClr>
                </a:solidFill>
                <a:latin typeface="Big Shoulders Display Bold"/>
              </a:rPr>
              <a:t>BUILT A SMALL KNOWLEDGE GRAPH TO TEST</a:t>
            </a:r>
            <a:r>
              <a:rPr lang="yo-NG" sz="7597" dirty="0">
                <a:solidFill>
                  <a:schemeClr val="tx1">
                    <a:lumMod val="50000"/>
                    <a:lumOff val="50000"/>
                  </a:schemeClr>
                </a:solidFill>
                <a:latin typeface="Big Shoulders Display Bold"/>
              </a:rPr>
              <a:t> THE </a:t>
            </a:r>
            <a:r>
              <a:rPr lang="en-US" sz="7597" dirty="0">
                <a:solidFill>
                  <a:schemeClr val="tx1">
                    <a:lumMod val="50000"/>
                    <a:lumOff val="50000"/>
                  </a:schemeClr>
                </a:solidFill>
                <a:latin typeface="Big Shoulders Display Bold"/>
              </a:rPr>
              <a:t> LLM CONCEPT WITH DUMMY DATA.</a:t>
            </a:r>
            <a:endParaRPr lang="yo-NG" sz="7597" dirty="0">
              <a:solidFill>
                <a:schemeClr val="tx1">
                  <a:lumMod val="50000"/>
                  <a:lumOff val="50000"/>
                </a:schemeClr>
              </a:solidFill>
              <a:latin typeface="Big Shoulders Display Bold"/>
            </a:endParaRPr>
          </a:p>
          <a:p>
            <a:pPr marL="820126" lvl="1" algn="just">
              <a:lnSpc>
                <a:spcPts val="7597"/>
              </a:lnSpc>
            </a:pPr>
            <a:endParaRPr lang="yo-NG" sz="7597" dirty="0">
              <a:solidFill>
                <a:schemeClr val="tx1">
                  <a:lumMod val="50000"/>
                  <a:lumOff val="50000"/>
                </a:schemeClr>
              </a:solidFill>
              <a:latin typeface="Big Shoulders Display Bold"/>
            </a:endParaRPr>
          </a:p>
          <a:p>
            <a:pPr marL="1640252" lvl="1" indent="-820126" algn="just">
              <a:lnSpc>
                <a:spcPts val="7597"/>
              </a:lnSpc>
              <a:buFont typeface="Arial"/>
              <a:buChar char="•"/>
            </a:pPr>
            <a:r>
              <a:rPr lang="yo-NG" sz="7597" dirty="0">
                <a:solidFill>
                  <a:schemeClr val="tx1">
                    <a:lumMod val="50000"/>
                    <a:lumOff val="50000"/>
                  </a:schemeClr>
                </a:solidFill>
                <a:latin typeface="Big Shoulders Display Bold"/>
              </a:rPr>
              <a:t>ALL REAL DATA HAS BEEN COLLECTED</a:t>
            </a:r>
            <a:endParaRPr lang="en-US" sz="7597" dirty="0">
              <a:solidFill>
                <a:schemeClr val="tx1">
                  <a:lumMod val="50000"/>
                  <a:lumOff val="50000"/>
                </a:schemeClr>
              </a:solidFill>
              <a:latin typeface="Big Shoulders Display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28700" y="-534014"/>
            <a:ext cx="13896954" cy="4327136"/>
            <a:chOff x="0" y="-1823346"/>
            <a:chExt cx="18529272" cy="5769513"/>
          </a:xfrm>
        </p:grpSpPr>
        <p:sp>
          <p:nvSpPr>
            <p:cNvPr id="4" name="TextBox 4"/>
            <p:cNvSpPr txBox="1"/>
            <p:nvPr/>
          </p:nvSpPr>
          <p:spPr>
            <a:xfrm>
              <a:off x="0" y="-381000"/>
              <a:ext cx="18529272" cy="4327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16"/>
                </a:lnSpc>
                <a:spcBef>
                  <a:spcPct val="0"/>
                </a:spcBef>
              </a:pPr>
              <a:r>
                <a:rPr lang="en-US" sz="19600" dirty="0">
                  <a:solidFill>
                    <a:srgbClr val="FFFFFF"/>
                  </a:solidFill>
                  <a:latin typeface="Abadi Extra Light" panose="020B0204020104020204" pitchFamily="34" charset="0"/>
                </a:rPr>
                <a:t>PROGRESS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823346"/>
              <a:ext cx="18529272" cy="2667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82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328</Words>
  <Application>Microsoft Office PowerPoint</Application>
  <PresentationFormat>Custom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Copperplate Gothic 29 AB</vt:lpstr>
      <vt:lpstr>Calibri</vt:lpstr>
      <vt:lpstr>Copperplate Gothic 29 BC Bold</vt:lpstr>
      <vt:lpstr>Aptos</vt:lpstr>
      <vt:lpstr>Peace Sans</vt:lpstr>
      <vt:lpstr>Big Shoulders Display Bold</vt:lpstr>
      <vt:lpstr>Nunito Bold</vt:lpstr>
      <vt:lpstr>Copperplate Gothic 29 AB Bold</vt:lpstr>
      <vt:lpstr>Copperplate Gothic 29 BC</vt:lpstr>
      <vt:lpstr>Gadugi</vt:lpstr>
      <vt:lpstr>Arial</vt:lpstr>
      <vt:lpstr>Abadi Extra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Artificial Intelligence Approaches in Nutrition Therapy for Ghanaians with Sickle Cell Disease:</dc:title>
  <cp:lastModifiedBy>Ibukun-Oluwa Emmanuella Addy</cp:lastModifiedBy>
  <cp:revision>5</cp:revision>
  <dcterms:created xsi:type="dcterms:W3CDTF">2006-08-16T00:00:00Z</dcterms:created>
  <dcterms:modified xsi:type="dcterms:W3CDTF">2024-03-25T13:49:06Z</dcterms:modified>
  <dc:identifier>DAGAarQ7l6U</dc:identifier>
</cp:coreProperties>
</file>