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66C6-5C39-2ACB-9010-AA0A6AD8E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FE6AB-5E5A-EADA-A4CF-E541C466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2EA6-5C46-9A06-7B9C-D268BDBB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F155-6E78-A390-20B3-C1A88D1E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D07F-0A71-5A03-1B0F-EF3757E0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5916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65B2-FA52-50C7-8F4B-050B46C8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95D8E-AF3D-8BA2-D192-CB558D47F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05EC-D808-1A56-1FD9-01D73E72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0452-7A61-9821-4047-8F2F8251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5142-8BC7-7C56-6DB6-F6C50A8A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813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F29D4-3CCB-547B-02D1-D954AA4BC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64136-13BE-B881-67C4-3B788BF31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C8C8-364D-D5F4-9356-A0C4AF32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7C3B-0717-3BB7-7356-4561EF27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0B84-9F92-9CD9-EE75-B7D41A8A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410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8AA5-1F10-DFC4-F3D8-0D871FEA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1728-8C78-0BBF-28A9-7AC624F6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6083-CB1E-3057-A1C9-489409E7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1E6F-A309-8D77-93A6-4A6D4A79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9A217-E930-51CE-07E9-798A7425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40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20B4-1F3A-D2DF-C2EF-53DBC2BF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FC09F-A4CA-7E1E-72AA-223703926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EEB6-62F0-D1E3-8370-89333CAC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970D-5F9B-576C-F2DC-776D2303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55FE-B124-0683-B50A-FCC05742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8209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FA11-6CF2-47EA-F84F-2AECBAA5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7CB-B0B8-AE6D-9AD0-16AD50BDB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BB3EA-7A10-4B19-AF55-6442D197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4E20-5B47-8977-A158-7DF514D3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937E-6469-82F6-12AD-EA654E3A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6A12-FE8B-E260-AB1D-430E2612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8387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2166-E719-D04D-4310-C83C6F76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0B4B-8E33-BD82-8FE0-14EB2A30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BE7F-8B26-C76D-DE60-4373FD198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C335E-BA79-9EC2-441B-D966AABD6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19F6D-AF71-4434-93CB-63487A4F6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C6CFC-9F22-6227-F019-C9E9BF47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66215-398D-ABA3-F830-87434837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7866B-8B39-7D85-C118-1A23E81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80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6C5A-6802-9B71-E675-8822DD07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37213-C5F8-B07B-C393-70A6DC55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F91EE-891F-E83B-5C03-2709D8F7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A6688-FF0B-8B2D-3466-3608C7D2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6798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54A71-C602-A502-6294-97E0250F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89773-DBEE-A4F5-334A-0A2505B2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229D2-E869-9E76-B080-B51F6A1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5517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D84A-6698-8692-9DF4-5FD9B220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7EC1-BBC0-19A8-5A5C-12F35265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71D1-421D-CD25-55AF-5A772B69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9BF0-696D-E4AB-C40E-27FC05A0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6D21-2CDF-63A7-BE75-2B053AB3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D44EF-90D3-CCCB-FD56-D2011EE0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901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716C-70A6-952D-6663-44FB55D2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CAC3C-9556-D9CE-2574-2D0D1DAD1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8153-5891-C5AD-568B-5640A2462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DFA0-73C9-9422-64E3-09A4F3C8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B55DC-7209-C567-4636-2710ADFA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A5304-A5A5-7DA3-4B80-3DF0D6DD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2121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5C550-76AD-DEBE-6E39-2BF74342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AFD2-181C-9A0D-B238-6954FCC1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5FCC-0B11-2115-4DDB-50BD0DF67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597DF-60E4-438B-9DC3-0487175FE573}" type="datetimeFigureOut">
              <a:rPr lang="en-GH" smtClean="0"/>
              <a:t>13/03/2024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D8B2-3435-790B-1224-5BF0FA78A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DFCD-19DC-B107-E28E-7DCF442E9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F3F0D-2077-4DD5-AA35-1AF2160E186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44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0B669A-6405-6FDE-E74B-FD941D574063}"/>
              </a:ext>
            </a:extLst>
          </p:cNvPr>
          <p:cNvGrpSpPr/>
          <p:nvPr/>
        </p:nvGrpSpPr>
        <p:grpSpPr>
          <a:xfrm>
            <a:off x="2174241" y="690880"/>
            <a:ext cx="1564640" cy="2230120"/>
            <a:chOff x="497840" y="1198880"/>
            <a:chExt cx="1564640" cy="2230120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ED63DD51-F64A-1C65-E864-76829480DCBB}"/>
                </a:ext>
              </a:extLst>
            </p:cNvPr>
            <p:cNvSpPr/>
            <p:nvPr/>
          </p:nvSpPr>
          <p:spPr>
            <a:xfrm>
              <a:off x="497840" y="1198880"/>
              <a:ext cx="1564640" cy="2230120"/>
            </a:xfrm>
            <a:prstGeom prst="can">
              <a:avLst>
                <a:gd name="adj" fmla="val 6611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05AAEA-7AC1-CBC4-E460-7F24167DC866}"/>
                </a:ext>
              </a:extLst>
            </p:cNvPr>
            <p:cNvSpPr txBox="1"/>
            <p:nvPr/>
          </p:nvSpPr>
          <p:spPr>
            <a:xfrm>
              <a:off x="609600" y="2519680"/>
              <a:ext cx="1280160" cy="64633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H" dirty="0"/>
                <a:t>SQLite Database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0BD296-C031-6FBD-4B8C-38A2DBCB0AA1}"/>
              </a:ext>
            </a:extLst>
          </p:cNvPr>
          <p:cNvGrpSpPr/>
          <p:nvPr/>
        </p:nvGrpSpPr>
        <p:grpSpPr>
          <a:xfrm>
            <a:off x="497840" y="4043680"/>
            <a:ext cx="1564640" cy="2230120"/>
            <a:chOff x="497840" y="1198880"/>
            <a:chExt cx="1564640" cy="2230120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3640C538-A8DB-5004-01BA-73C433070075}"/>
                </a:ext>
              </a:extLst>
            </p:cNvPr>
            <p:cNvSpPr/>
            <p:nvPr/>
          </p:nvSpPr>
          <p:spPr>
            <a:xfrm>
              <a:off x="497840" y="1198880"/>
              <a:ext cx="1564640" cy="2230120"/>
            </a:xfrm>
            <a:prstGeom prst="can">
              <a:avLst>
                <a:gd name="adj" fmla="val 6611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61774-BE4E-36BF-1399-17F299FF02A5}"/>
                </a:ext>
              </a:extLst>
            </p:cNvPr>
            <p:cNvSpPr txBox="1"/>
            <p:nvPr/>
          </p:nvSpPr>
          <p:spPr>
            <a:xfrm>
              <a:off x="609600" y="2519680"/>
              <a:ext cx="1280160" cy="64633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H" dirty="0"/>
                <a:t>Knowledge Graph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5C91B2-2AE8-283A-D300-C152F54DDB80}"/>
              </a:ext>
            </a:extLst>
          </p:cNvPr>
          <p:cNvSpPr/>
          <p:nvPr/>
        </p:nvSpPr>
        <p:spPr>
          <a:xfrm>
            <a:off x="7752080" y="4043680"/>
            <a:ext cx="1910080" cy="1889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H" dirty="0">
                <a:solidFill>
                  <a:sysClr val="windowText" lastClr="000000"/>
                </a:solidFill>
              </a:rPr>
              <a:t>Conditional Programming Rules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2FA48D-B805-FD20-3882-DF58A10408F8}"/>
              </a:ext>
            </a:extLst>
          </p:cNvPr>
          <p:cNvCxnSpPr>
            <a:cxnSpLocks/>
          </p:cNvCxnSpPr>
          <p:nvPr/>
        </p:nvCxnSpPr>
        <p:spPr>
          <a:xfrm>
            <a:off x="6583680" y="4988560"/>
            <a:ext cx="1168400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8DA61F15-F2A6-C995-CDA3-886DE6C4673F}"/>
              </a:ext>
            </a:extLst>
          </p:cNvPr>
          <p:cNvSpPr/>
          <p:nvPr/>
        </p:nvSpPr>
        <p:spPr>
          <a:xfrm>
            <a:off x="5120640" y="4188460"/>
            <a:ext cx="1463040" cy="16002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H" dirty="0"/>
              <a:t>Safe?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6C50CE-BCC5-4B94-D67B-A25F7B1BB455}"/>
              </a:ext>
            </a:extLst>
          </p:cNvPr>
          <p:cNvCxnSpPr>
            <a:cxnSpLocks/>
          </p:cNvCxnSpPr>
          <p:nvPr/>
        </p:nvCxnSpPr>
        <p:spPr>
          <a:xfrm flipV="1">
            <a:off x="4084321" y="4988560"/>
            <a:ext cx="1036319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1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8A5BD8-FDAB-D898-68D0-A05CA7AA6688}"/>
              </a:ext>
            </a:extLst>
          </p:cNvPr>
          <p:cNvGrpSpPr/>
          <p:nvPr/>
        </p:nvGrpSpPr>
        <p:grpSpPr>
          <a:xfrm>
            <a:off x="-428432" y="438411"/>
            <a:ext cx="12873267" cy="5537966"/>
            <a:chOff x="-453484" y="513567"/>
            <a:chExt cx="12873267" cy="553796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C0B819-84A4-8353-4839-1CD38F22BC03}"/>
                </a:ext>
              </a:extLst>
            </p:cNvPr>
            <p:cNvGrpSpPr/>
            <p:nvPr/>
          </p:nvGrpSpPr>
          <p:grpSpPr>
            <a:xfrm>
              <a:off x="-453484" y="1357613"/>
              <a:ext cx="12873267" cy="4693920"/>
              <a:chOff x="-967050" y="591611"/>
              <a:chExt cx="12873267" cy="4693920"/>
            </a:xfrm>
          </p:grpSpPr>
          <p:sp>
            <p:nvSpPr>
              <p:cNvPr id="4" name="Flowchart: Data 3">
                <a:extLst>
                  <a:ext uri="{FF2B5EF4-FFF2-40B4-BE49-F238E27FC236}">
                    <a16:creationId xmlns:a16="http://schemas.microsoft.com/office/drawing/2014/main" id="{8BCD3327-512D-E65E-9B6C-496F27CFD7BB}"/>
                  </a:ext>
                </a:extLst>
              </p:cNvPr>
              <p:cNvSpPr/>
              <p:nvPr/>
            </p:nvSpPr>
            <p:spPr>
              <a:xfrm>
                <a:off x="-967050" y="1754147"/>
                <a:ext cx="2885440" cy="3053324"/>
              </a:xfrm>
              <a:prstGeom prst="flowChartInputOutpu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H" dirty="0">
                    <a:solidFill>
                      <a:schemeClr val="tx1"/>
                    </a:solidFill>
                  </a:rPr>
                  <a:t>User Input from Presentation Layer:</a:t>
                </a:r>
              </a:p>
              <a:p>
                <a:pPr algn="ctr"/>
                <a:r>
                  <a:rPr lang="en-GH" b="1" dirty="0">
                    <a:solidFill>
                      <a:schemeClr val="tx1"/>
                    </a:solidFill>
                  </a:rPr>
                  <a:t>Age</a:t>
                </a:r>
              </a:p>
              <a:p>
                <a:pPr algn="ctr"/>
                <a:r>
                  <a:rPr lang="en-GH" b="1" dirty="0">
                    <a:solidFill>
                      <a:schemeClr val="tx1"/>
                    </a:solidFill>
                  </a:rPr>
                  <a:t>Sex</a:t>
                </a:r>
              </a:p>
              <a:p>
                <a:pPr algn="ctr"/>
                <a:r>
                  <a:rPr lang="en-GH" b="1" dirty="0">
                    <a:solidFill>
                      <a:schemeClr val="tx1"/>
                    </a:solidFill>
                  </a:rPr>
                  <a:t>Weight</a:t>
                </a:r>
              </a:p>
              <a:p>
                <a:pPr algn="ctr"/>
                <a:r>
                  <a:rPr lang="en-GH" b="1" dirty="0">
                    <a:solidFill>
                      <a:schemeClr val="tx1"/>
                    </a:solidFill>
                  </a:rPr>
                  <a:t>Meal Image</a:t>
                </a:r>
              </a:p>
              <a:p>
                <a:pPr algn="ctr"/>
                <a:r>
                  <a:rPr lang="en-GH" b="1" dirty="0">
                    <a:solidFill>
                      <a:schemeClr val="tx1"/>
                    </a:solidFill>
                  </a:rPr>
                  <a:t>Food Eaten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0007A8-12EB-70B9-A979-9D5E4AD64AB4}"/>
                  </a:ext>
                </a:extLst>
              </p:cNvPr>
              <p:cNvSpPr/>
              <p:nvPr/>
            </p:nvSpPr>
            <p:spPr>
              <a:xfrm>
                <a:off x="3676617" y="1535221"/>
                <a:ext cx="1615440" cy="1666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H" dirty="0">
                    <a:solidFill>
                      <a:schemeClr val="tx1"/>
                    </a:solidFill>
                  </a:rPr>
                  <a:t>Images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DBDF312-198A-EA95-4FCB-0AA0CD404C87}"/>
                  </a:ext>
                </a:extLst>
              </p:cNvPr>
              <p:cNvSpPr/>
              <p:nvPr/>
            </p:nvSpPr>
            <p:spPr>
              <a:xfrm>
                <a:off x="3676617" y="3619291"/>
                <a:ext cx="1615440" cy="16662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H" dirty="0">
                    <a:solidFill>
                      <a:schemeClr val="tx1"/>
                    </a:solidFill>
                  </a:rPr>
                  <a:t>Text Data</a:t>
                </a:r>
              </a:p>
            </p:txBody>
          </p:sp>
          <p:sp>
            <p:nvSpPr>
              <p:cNvPr id="17" name="Flowchart: Magnetic Disk 16">
                <a:extLst>
                  <a:ext uri="{FF2B5EF4-FFF2-40B4-BE49-F238E27FC236}">
                    <a16:creationId xmlns:a16="http://schemas.microsoft.com/office/drawing/2014/main" id="{189C2023-8559-9E35-0A46-9F79C8317467}"/>
                  </a:ext>
                </a:extLst>
              </p:cNvPr>
              <p:cNvSpPr/>
              <p:nvPr/>
            </p:nvSpPr>
            <p:spPr>
              <a:xfrm>
                <a:off x="8119077" y="3280809"/>
                <a:ext cx="1016000" cy="1666240"/>
              </a:xfrm>
              <a:prstGeom prst="flowChartMagneticDisk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H" sz="1400" dirty="0">
                    <a:solidFill>
                      <a:schemeClr val="tx1"/>
                    </a:solidFill>
                  </a:rPr>
                  <a:t>User Input Storage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0B28FB2-2B4B-41D8-3045-5819503E80D5}"/>
                  </a:ext>
                </a:extLst>
              </p:cNvPr>
              <p:cNvSpPr/>
              <p:nvPr/>
            </p:nvSpPr>
            <p:spPr>
              <a:xfrm>
                <a:off x="7137472" y="1117114"/>
                <a:ext cx="1228431" cy="132546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H" sz="1200" dirty="0">
                    <a:solidFill>
                      <a:schemeClr val="tx1"/>
                    </a:solidFill>
                  </a:rPr>
                  <a:t>Computer Vision Module Filter</a:t>
                </a:r>
              </a:p>
            </p:txBody>
          </p:sp>
          <p:sp>
            <p:nvSpPr>
              <p:cNvPr id="22" name="Flowchart: Data 21">
                <a:extLst>
                  <a:ext uri="{FF2B5EF4-FFF2-40B4-BE49-F238E27FC236}">
                    <a16:creationId xmlns:a16="http://schemas.microsoft.com/office/drawing/2014/main" id="{9C2059AC-5F13-D8D0-232C-97FCE0F45A59}"/>
                  </a:ext>
                </a:extLst>
              </p:cNvPr>
              <p:cNvSpPr/>
              <p:nvPr/>
            </p:nvSpPr>
            <p:spPr>
              <a:xfrm>
                <a:off x="10290777" y="591611"/>
                <a:ext cx="1615440" cy="1666240"/>
              </a:xfrm>
              <a:prstGeom prst="flowChartInputOutpu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H" sz="1400" dirty="0">
                    <a:solidFill>
                      <a:schemeClr val="tx1"/>
                    </a:solidFill>
                  </a:rPr>
                  <a:t>Text Result of Image Analysis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7829425-2F17-D8A4-4F3D-379CA493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5077" y="2257851"/>
                <a:ext cx="1963420" cy="158442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6FCC0FB-A83C-9DCC-D989-BA81D18BE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78157" y="1345505"/>
                <a:ext cx="2074164" cy="4343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07DAE8E-525C-D1D8-0214-CBDA9228B0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2057" y="1956816"/>
                <a:ext cx="1833161" cy="4142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8FF2BCA-B15D-33D1-8F3D-2C77948AE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0728" y="2319433"/>
                <a:ext cx="1862943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C9AE376-4225-B8A2-CC8A-32C384E009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3019" y="4219914"/>
                <a:ext cx="2247309" cy="4774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D9AF929-1832-674C-0613-A276F63CFD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82620" y="4452411"/>
                <a:ext cx="1012737" cy="20384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586F807-6CFD-F3B6-A294-D1B62325B858}"/>
                  </a:ext>
                </a:extLst>
              </p:cNvPr>
              <p:cNvSpPr/>
              <p:nvPr/>
            </p:nvSpPr>
            <p:spPr>
              <a:xfrm>
                <a:off x="6295357" y="3842273"/>
                <a:ext cx="1016000" cy="115824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H" dirty="0">
                    <a:solidFill>
                      <a:schemeClr val="tx1"/>
                    </a:solidFill>
                  </a:rPr>
                  <a:t>Filter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E997780-9643-EE1E-2268-48E57B272346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7311357" y="4113929"/>
                <a:ext cx="807720" cy="23059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227BBA-7CC3-C88A-1B93-B1FBDDD60EA3}"/>
                </a:ext>
              </a:extLst>
            </p:cNvPr>
            <p:cNvSpPr txBox="1"/>
            <p:nvPr/>
          </p:nvSpPr>
          <p:spPr>
            <a:xfrm>
              <a:off x="4083485" y="513567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H" b="1" dirty="0"/>
                <a:t>Data Processing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6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3D90013-02C1-EB5A-29CF-4AA5DBC8F34E}"/>
              </a:ext>
            </a:extLst>
          </p:cNvPr>
          <p:cNvGrpSpPr/>
          <p:nvPr/>
        </p:nvGrpSpPr>
        <p:grpSpPr>
          <a:xfrm>
            <a:off x="2872532" y="510712"/>
            <a:ext cx="7444205" cy="4512225"/>
            <a:chOff x="2872532" y="510712"/>
            <a:chExt cx="7444205" cy="451222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8470C83-0C66-A612-E1D1-FE61040B5015}"/>
                </a:ext>
              </a:extLst>
            </p:cNvPr>
            <p:cNvGrpSpPr/>
            <p:nvPr/>
          </p:nvGrpSpPr>
          <p:grpSpPr>
            <a:xfrm>
              <a:off x="2872532" y="510712"/>
              <a:ext cx="4805923" cy="4512225"/>
              <a:chOff x="2872532" y="510712"/>
              <a:chExt cx="6096208" cy="578988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DB8F513-4317-79AD-549F-C4CE7591CFA1}"/>
                  </a:ext>
                </a:extLst>
              </p:cNvPr>
              <p:cNvGrpSpPr/>
              <p:nvPr/>
            </p:nvGrpSpPr>
            <p:grpSpPr>
              <a:xfrm>
                <a:off x="2872532" y="1064711"/>
                <a:ext cx="6096208" cy="5235882"/>
                <a:chOff x="525989" y="663878"/>
                <a:chExt cx="6096208" cy="5235882"/>
              </a:xfrm>
            </p:grpSpPr>
            <p:sp>
              <p:nvSpPr>
                <p:cNvPr id="19" name="Flowchart: Magnetic Disk 18">
                  <a:extLst>
                    <a:ext uri="{FF2B5EF4-FFF2-40B4-BE49-F238E27FC236}">
                      <a16:creationId xmlns:a16="http://schemas.microsoft.com/office/drawing/2014/main" id="{4DCB0EF4-936F-7CB7-0516-ABABCD9F68D4}"/>
                    </a:ext>
                  </a:extLst>
                </p:cNvPr>
                <p:cNvSpPr/>
                <p:nvPr/>
              </p:nvSpPr>
              <p:spPr>
                <a:xfrm>
                  <a:off x="525989" y="663880"/>
                  <a:ext cx="1327863" cy="2609921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H" sz="1200" dirty="0">
                      <a:solidFill>
                        <a:schemeClr val="tx1"/>
                      </a:solidFill>
                    </a:rPr>
                    <a:t>User Input Temporary Storage</a:t>
                  </a:r>
                </a:p>
              </p:txBody>
            </p:sp>
            <p:sp>
              <p:nvSpPr>
                <p:cNvPr id="20" name="Flowchart: Magnetic Disk 19">
                  <a:extLst>
                    <a:ext uri="{FF2B5EF4-FFF2-40B4-BE49-F238E27FC236}">
                      <a16:creationId xmlns:a16="http://schemas.microsoft.com/office/drawing/2014/main" id="{BEDC725F-72F7-3FBE-D165-8056D6800356}"/>
                    </a:ext>
                  </a:extLst>
                </p:cNvPr>
                <p:cNvSpPr/>
                <p:nvPr/>
              </p:nvSpPr>
              <p:spPr>
                <a:xfrm>
                  <a:off x="2087674" y="663878"/>
                  <a:ext cx="1327863" cy="2609921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H" sz="1200" dirty="0">
                      <a:solidFill>
                        <a:schemeClr val="tx1"/>
                      </a:solidFill>
                    </a:rPr>
                    <a:t>Sickle Cell Disease Facts</a:t>
                  </a:r>
                </a:p>
              </p:txBody>
            </p:sp>
            <p:sp>
              <p:nvSpPr>
                <p:cNvPr id="21" name="Flowchart: Magnetic Disk 20">
                  <a:extLst>
                    <a:ext uri="{FF2B5EF4-FFF2-40B4-BE49-F238E27FC236}">
                      <a16:creationId xmlns:a16="http://schemas.microsoft.com/office/drawing/2014/main" id="{D2CEAFE7-7FC1-0069-BB64-1F18DAEAD43B}"/>
                    </a:ext>
                  </a:extLst>
                </p:cNvPr>
                <p:cNvSpPr/>
                <p:nvPr/>
              </p:nvSpPr>
              <p:spPr>
                <a:xfrm>
                  <a:off x="3749460" y="663878"/>
                  <a:ext cx="1327863" cy="2609921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H" sz="1200" dirty="0">
                      <a:solidFill>
                        <a:schemeClr val="tx1"/>
                      </a:solidFill>
                    </a:rPr>
                    <a:t>Medication Facts</a:t>
                  </a:r>
                </a:p>
              </p:txBody>
            </p:sp>
            <p:sp>
              <p:nvSpPr>
                <p:cNvPr id="22" name="Flowchart: Magnetic Disk 21">
                  <a:extLst>
                    <a:ext uri="{FF2B5EF4-FFF2-40B4-BE49-F238E27FC236}">
                      <a16:creationId xmlns:a16="http://schemas.microsoft.com/office/drawing/2014/main" id="{93BE9F7B-6FCA-B6E8-96FA-F78E7E249EB2}"/>
                    </a:ext>
                  </a:extLst>
                </p:cNvPr>
                <p:cNvSpPr/>
                <p:nvPr/>
              </p:nvSpPr>
              <p:spPr>
                <a:xfrm>
                  <a:off x="5294334" y="663878"/>
                  <a:ext cx="1327863" cy="2609921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H" sz="1200" dirty="0">
                      <a:solidFill>
                        <a:schemeClr val="tx1"/>
                      </a:solidFill>
                    </a:rPr>
                    <a:t>Food and </a:t>
                  </a:r>
                  <a:r>
                    <a:rPr lang="en-GH" sz="1200" dirty="0" err="1">
                      <a:solidFill>
                        <a:schemeClr val="tx1"/>
                      </a:solidFill>
                    </a:rPr>
                    <a:t>Nutr</a:t>
                  </a:r>
                  <a:r>
                    <a:rPr lang="yo-NG" sz="1200" dirty="0">
                      <a:solidFill>
                        <a:schemeClr val="tx1"/>
                      </a:solidFill>
                    </a:rPr>
                    <a:t>i</a:t>
                  </a:r>
                  <a:r>
                    <a:rPr lang="en-GH" sz="1200" dirty="0" err="1">
                      <a:solidFill>
                        <a:schemeClr val="tx1"/>
                      </a:solidFill>
                    </a:rPr>
                    <a:t>tion</a:t>
                  </a:r>
                  <a:r>
                    <a:rPr lang="en-GH" sz="1200" dirty="0">
                      <a:solidFill>
                        <a:schemeClr val="tx1"/>
                      </a:solidFill>
                    </a:rPr>
                    <a:t> Facts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18CE261-A6F5-098B-D36F-ADD2D1014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1489" y="3161064"/>
                  <a:ext cx="1440307" cy="1598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3C5DB9E-BC9A-BA7B-1591-C09CC3401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32449" y="3161064"/>
                  <a:ext cx="1982886" cy="1598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BB8CE7-F6FD-B938-42E6-D8C2E5F52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1464" y="3273799"/>
                  <a:ext cx="404953" cy="14860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4422270A-2417-6E87-B662-D3571DF9D9F5}"/>
                    </a:ext>
                  </a:extLst>
                </p:cNvPr>
                <p:cNvCxnSpPr>
                  <a:cxnSpLocks/>
                  <a:endCxn id="34" idx="0"/>
                </p:cNvCxnSpPr>
                <p:nvPr/>
              </p:nvCxnSpPr>
              <p:spPr>
                <a:xfrm flipH="1">
                  <a:off x="3331952" y="3217431"/>
                  <a:ext cx="750010" cy="1542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F61B0EE-0B9E-4F4A-C22B-A329182C6F91}"/>
                    </a:ext>
                  </a:extLst>
                </p:cNvPr>
                <p:cNvSpPr/>
                <p:nvPr/>
              </p:nvSpPr>
              <p:spPr>
                <a:xfrm>
                  <a:off x="1384154" y="4759891"/>
                  <a:ext cx="3895595" cy="11398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H" dirty="0">
                      <a:solidFill>
                        <a:schemeClr val="tx1"/>
                      </a:solidFill>
                    </a:rPr>
                    <a:t>Conditional Programming Rules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A15A1B-9552-5B16-5011-AF6F790FC924}"/>
                  </a:ext>
                </a:extLst>
              </p:cNvPr>
              <p:cNvSpPr txBox="1"/>
              <p:nvPr/>
            </p:nvSpPr>
            <p:spPr>
              <a:xfrm>
                <a:off x="4047997" y="510712"/>
                <a:ext cx="4096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H" dirty="0"/>
                  <a:t>Traditional Expert System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6AB8FA-4706-4835-E8F8-68E554FD474C}"/>
                </a:ext>
              </a:extLst>
            </p:cNvPr>
            <p:cNvCxnSpPr>
              <a:cxnSpLocks/>
            </p:cNvCxnSpPr>
            <p:nvPr/>
          </p:nvCxnSpPr>
          <p:spPr>
            <a:xfrm>
              <a:off x="6631639" y="4534422"/>
              <a:ext cx="191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EC869ECB-5319-2FFA-9FDA-78B1E71450D9}"/>
                </a:ext>
              </a:extLst>
            </p:cNvPr>
            <p:cNvSpPr/>
            <p:nvPr/>
          </p:nvSpPr>
          <p:spPr>
            <a:xfrm>
              <a:off x="8542751" y="3846725"/>
              <a:ext cx="1773986" cy="117621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dirty="0">
                  <a:solidFill>
                    <a:schemeClr val="tx1"/>
                  </a:solidFill>
                </a:rPr>
                <a:t>Output:</a:t>
              </a:r>
            </a:p>
            <a:p>
              <a:pPr algn="ctr"/>
              <a:r>
                <a:rPr lang="en-GH" dirty="0">
                  <a:solidFill>
                    <a:schemeClr val="tx1"/>
                  </a:solidFill>
                </a:rPr>
                <a:t>Written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18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01D110-2D90-440E-C130-771018499271}"/>
              </a:ext>
            </a:extLst>
          </p:cNvPr>
          <p:cNvGrpSpPr/>
          <p:nvPr/>
        </p:nvGrpSpPr>
        <p:grpSpPr>
          <a:xfrm>
            <a:off x="697174" y="851769"/>
            <a:ext cx="10438463" cy="4484320"/>
            <a:chOff x="697174" y="851769"/>
            <a:chExt cx="10438463" cy="44843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10CE81-CEFD-2CFC-ECB4-1E1D10CE8041}"/>
                </a:ext>
              </a:extLst>
            </p:cNvPr>
            <p:cNvGrpSpPr/>
            <p:nvPr/>
          </p:nvGrpSpPr>
          <p:grpSpPr>
            <a:xfrm>
              <a:off x="697174" y="851769"/>
              <a:ext cx="10438463" cy="4484320"/>
              <a:chOff x="-1620140" y="-125262"/>
              <a:chExt cx="13782910" cy="534861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9C1989-B76D-2232-3E38-2AB4A0714B2F}"/>
                  </a:ext>
                </a:extLst>
              </p:cNvPr>
              <p:cNvGrpSpPr/>
              <p:nvPr/>
            </p:nvGrpSpPr>
            <p:grpSpPr>
              <a:xfrm>
                <a:off x="-1620140" y="-125262"/>
                <a:ext cx="11440545" cy="5348617"/>
                <a:chOff x="-1620140" y="-125262"/>
                <a:chExt cx="11440545" cy="5348617"/>
              </a:xfrm>
            </p:grpSpPr>
            <p:sp>
              <p:nvSpPr>
                <p:cNvPr id="35" name="Flowchart: Magnetic Disk 34">
                  <a:extLst>
                    <a:ext uri="{FF2B5EF4-FFF2-40B4-BE49-F238E27FC236}">
                      <a16:creationId xmlns:a16="http://schemas.microsoft.com/office/drawing/2014/main" id="{C0A775C5-69B0-E654-7A07-FCE075B43493}"/>
                    </a:ext>
                  </a:extLst>
                </p:cNvPr>
                <p:cNvSpPr/>
                <p:nvPr/>
              </p:nvSpPr>
              <p:spPr>
                <a:xfrm>
                  <a:off x="-336272" y="-125262"/>
                  <a:ext cx="1327863" cy="1939173"/>
                </a:xfrm>
                <a:prstGeom prst="flowChartMagneticDisk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H" sz="1200" dirty="0">
                      <a:solidFill>
                        <a:schemeClr val="tx1"/>
                      </a:solidFill>
                    </a:rPr>
                    <a:t>User Input Temporary Storage</a:t>
                  </a:r>
                </a:p>
              </p:txBody>
            </p:sp>
            <p:sp>
              <p:nvSpPr>
                <p:cNvPr id="36" name="Parallelogram 35">
                  <a:extLst>
                    <a:ext uri="{FF2B5EF4-FFF2-40B4-BE49-F238E27FC236}">
                      <a16:creationId xmlns:a16="http://schemas.microsoft.com/office/drawing/2014/main" id="{82D67196-BD26-5C9B-4367-32008194F454}"/>
                    </a:ext>
                  </a:extLst>
                </p:cNvPr>
                <p:cNvSpPr/>
                <p:nvPr/>
              </p:nvSpPr>
              <p:spPr>
                <a:xfrm>
                  <a:off x="-1620140" y="4083486"/>
                  <a:ext cx="3895595" cy="1139869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H" dirty="0">
                      <a:solidFill>
                        <a:schemeClr val="tx1"/>
                      </a:solidFill>
                    </a:rPr>
                    <a:t>Prompt for LLM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435C70F-7F6E-A648-FE35-F458B3785ACE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 flipH="1">
                  <a:off x="327657" y="1813911"/>
                  <a:ext cx="3" cy="22695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978783B-9750-5E30-3D8E-0288C7368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24555" y="3854006"/>
                  <a:ext cx="2" cy="1598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6C1F656-D167-923A-15B5-BA1F6C3040E5}"/>
                    </a:ext>
                  </a:extLst>
                </p:cNvPr>
                <p:cNvSpPr/>
                <p:nvPr/>
              </p:nvSpPr>
              <p:spPr>
                <a:xfrm>
                  <a:off x="3723970" y="4083486"/>
                  <a:ext cx="3895595" cy="11398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H" sz="2800" dirty="0">
                      <a:solidFill>
                        <a:schemeClr val="tx1"/>
                      </a:solidFill>
                    </a:rPr>
                    <a:t>LLM-KGQA 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845378E2-DC4C-C25B-A793-4B78C853A6C2}"/>
                    </a:ext>
                  </a:extLst>
                </p:cNvPr>
                <p:cNvCxnSpPr>
                  <a:stCxn id="4" idx="3"/>
                </p:cNvCxnSpPr>
                <p:nvPr/>
              </p:nvCxnSpPr>
              <p:spPr>
                <a:xfrm flipV="1">
                  <a:off x="7619565" y="4653418"/>
                  <a:ext cx="2200840" cy="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Flowchart: Alternate Process 7">
                <a:extLst>
                  <a:ext uri="{FF2B5EF4-FFF2-40B4-BE49-F238E27FC236}">
                    <a16:creationId xmlns:a16="http://schemas.microsoft.com/office/drawing/2014/main" id="{FB4D63D3-59DD-7465-546D-E561AF86A759}"/>
                  </a:ext>
                </a:extLst>
              </p:cNvPr>
              <p:cNvSpPr/>
              <p:nvPr/>
            </p:nvSpPr>
            <p:spPr>
              <a:xfrm>
                <a:off x="9820405" y="3820443"/>
                <a:ext cx="2342365" cy="1402912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H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algn="ctr"/>
                <a:r>
                  <a:rPr lang="en-GH" dirty="0">
                    <a:solidFill>
                      <a:schemeClr val="tx1"/>
                    </a:solidFill>
                  </a:rPr>
                  <a:t>Written Report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588F73-891F-086A-E60F-EFCF9B87040D}"/>
                </a:ext>
              </a:extLst>
            </p:cNvPr>
            <p:cNvSpPr txBox="1"/>
            <p:nvPr/>
          </p:nvSpPr>
          <p:spPr>
            <a:xfrm>
              <a:off x="3647496" y="1096211"/>
              <a:ext cx="5587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H" b="1" dirty="0"/>
                <a:t>LLM Augmented Knowledge Graph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40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C80835-1683-4176-EA9E-DB2A72003A90}"/>
              </a:ext>
            </a:extLst>
          </p:cNvPr>
          <p:cNvGrpSpPr/>
          <p:nvPr/>
        </p:nvGrpSpPr>
        <p:grpSpPr>
          <a:xfrm>
            <a:off x="1853853" y="889347"/>
            <a:ext cx="5674290" cy="3384637"/>
            <a:chOff x="1853853" y="889347"/>
            <a:chExt cx="5674290" cy="338463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F1B15F2-29FB-8626-023A-0DCAA7417027}"/>
                </a:ext>
              </a:extLst>
            </p:cNvPr>
            <p:cNvSpPr/>
            <p:nvPr/>
          </p:nvSpPr>
          <p:spPr>
            <a:xfrm>
              <a:off x="1853853" y="889347"/>
              <a:ext cx="5674290" cy="75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dirty="0">
                  <a:solidFill>
                    <a:schemeClr val="tx1"/>
                  </a:solidFill>
                </a:rPr>
                <a:t>Presentation Layer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15AAE3C-6CCE-788B-4D7C-081CF9AC706A}"/>
                </a:ext>
              </a:extLst>
            </p:cNvPr>
            <p:cNvSpPr/>
            <p:nvPr/>
          </p:nvSpPr>
          <p:spPr>
            <a:xfrm>
              <a:off x="1853853" y="1717631"/>
              <a:ext cx="5674290" cy="75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dirty="0">
                  <a:solidFill>
                    <a:schemeClr val="tx1"/>
                  </a:solidFill>
                </a:rPr>
                <a:t>Data Processing Layer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26CF07-1BAA-3439-8ED3-3736898BC829}"/>
                </a:ext>
              </a:extLst>
            </p:cNvPr>
            <p:cNvSpPr/>
            <p:nvPr/>
          </p:nvSpPr>
          <p:spPr>
            <a:xfrm>
              <a:off x="1853853" y="2622115"/>
              <a:ext cx="2780778" cy="75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dirty="0">
                  <a:solidFill>
                    <a:schemeClr val="tx1"/>
                  </a:solidFill>
                </a:rPr>
                <a:t>Logic Layer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CB80A8-262C-138C-8187-0A4431CB3581}"/>
                </a:ext>
              </a:extLst>
            </p:cNvPr>
            <p:cNvSpPr/>
            <p:nvPr/>
          </p:nvSpPr>
          <p:spPr>
            <a:xfrm>
              <a:off x="4747366" y="2622115"/>
              <a:ext cx="2780777" cy="75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dirty="0">
                  <a:solidFill>
                    <a:schemeClr val="tx1"/>
                  </a:solidFill>
                </a:rPr>
                <a:t>Logic Layer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97C930-29F4-8BBF-FFF7-4C2C5753AD1F}"/>
                </a:ext>
              </a:extLst>
            </p:cNvPr>
            <p:cNvSpPr/>
            <p:nvPr/>
          </p:nvSpPr>
          <p:spPr>
            <a:xfrm>
              <a:off x="1853853" y="3522422"/>
              <a:ext cx="5674290" cy="75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H" dirty="0">
                  <a:solidFill>
                    <a:schemeClr val="tx1"/>
                  </a:solidFill>
                </a:rPr>
                <a:t>Data Analysis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4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Ibukun-Oluwa Emmanuella Addy</dc:creator>
  <cp:lastModifiedBy>Ibukun-Oluwa Emmanuella Addy</cp:lastModifiedBy>
  <cp:revision>1</cp:revision>
  <dcterms:created xsi:type="dcterms:W3CDTF">2024-03-13T19:23:38Z</dcterms:created>
  <dcterms:modified xsi:type="dcterms:W3CDTF">2024-03-13T21:26:37Z</dcterms:modified>
</cp:coreProperties>
</file>