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92" r:id="rId3"/>
    <p:sldId id="260" r:id="rId4"/>
    <p:sldId id="293" r:id="rId5"/>
    <p:sldId id="261" r:id="rId6"/>
    <p:sldId id="262" r:id="rId7"/>
    <p:sldId id="257" r:id="rId8"/>
    <p:sldId id="263" r:id="rId9"/>
    <p:sldId id="264" r:id="rId10"/>
    <p:sldId id="265" r:id="rId11"/>
    <p:sldId id="267" r:id="rId12"/>
    <p:sldId id="270" r:id="rId13"/>
    <p:sldId id="268" r:id="rId14"/>
    <p:sldId id="271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76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52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30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27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256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029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65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696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23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66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49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0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42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12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66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64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88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54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67DD51-F02C-4930-B0BA-ACCCE9A8E98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B801-E92F-4B43-B712-7F4BADC77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73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htmlx.com/docs/products/dhtmlxGantt/05_resource_usage_template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htmlx.com/docs/products/dhtmlxGantt/05_resource_usage_template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ydevelopers/pydev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htmlx.com/docs/products/dhtmlxGantt/05_resource_usage_template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htmlx.com/docs/products/dhtmlxGantt/05_resource_usage_template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htmlx.com/docs/products/dhtmlxGantt/05_resource_usage_template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2059820" y="455140"/>
            <a:ext cx="7370284" cy="60990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b="1" dirty="0"/>
              <a:t>FATEC - FACULDADE DE TECNOLOGIA DE SÃO PAULO</a:t>
            </a:r>
          </a:p>
          <a:p>
            <a:pPr algn="ctr">
              <a:lnSpc>
                <a:spcPct val="200000"/>
              </a:lnSpc>
            </a:pPr>
            <a:endParaRPr lang="pt-BR" b="1" dirty="0"/>
          </a:p>
          <a:p>
            <a:pPr algn="ctr">
              <a:lnSpc>
                <a:spcPct val="200000"/>
              </a:lnSpc>
            </a:pPr>
            <a:r>
              <a:rPr lang="pt-BR" dirty="0"/>
              <a:t>Projeto Integrador: </a:t>
            </a:r>
            <a:r>
              <a:rPr lang="pt-BR" i="1" dirty="0"/>
              <a:t>“Aplicação computacional para tomada de decisão estratégica na alocação de recursos a partir do Gráfico de </a:t>
            </a:r>
            <a:r>
              <a:rPr lang="pt-BR" i="1" dirty="0" err="1"/>
              <a:t>Gantt</a:t>
            </a:r>
            <a:r>
              <a:rPr lang="pt-BR" i="1" dirty="0"/>
              <a:t>”</a:t>
            </a:r>
            <a:r>
              <a:rPr lang="pt-BR" dirty="0"/>
              <a:t>.</a:t>
            </a:r>
          </a:p>
          <a:p>
            <a:pPr algn="ctr">
              <a:lnSpc>
                <a:spcPct val="200000"/>
              </a:lnSpc>
            </a:pPr>
            <a:endParaRPr lang="pt-BR" dirty="0"/>
          </a:p>
          <a:p>
            <a:pPr algn="ctr">
              <a:lnSpc>
                <a:spcPct val="200000"/>
              </a:lnSpc>
            </a:pPr>
            <a:r>
              <a:rPr lang="pt-BR" dirty="0"/>
              <a:t>Curso: Tecnologia em Banco de Dados</a:t>
            </a:r>
          </a:p>
          <a:p>
            <a:pPr algn="ctr">
              <a:lnSpc>
                <a:spcPct val="200000"/>
              </a:lnSpc>
            </a:pPr>
            <a:r>
              <a:rPr lang="pt-BR" dirty="0"/>
              <a:t>Turma Primeiro Semestre/2020</a:t>
            </a:r>
          </a:p>
          <a:p>
            <a:pPr algn="ctr">
              <a:lnSpc>
                <a:spcPct val="200000"/>
              </a:lnSpc>
            </a:pPr>
            <a:r>
              <a:rPr lang="pt-BR" dirty="0"/>
              <a:t>Grupo </a:t>
            </a:r>
            <a:r>
              <a:rPr lang="pt-BR" dirty="0" err="1"/>
              <a:t>Pydevs</a:t>
            </a:r>
            <a:endParaRPr lang="pt-BR" dirty="0"/>
          </a:p>
          <a:p>
            <a:pPr algn="ctr">
              <a:lnSpc>
                <a:spcPct val="200000"/>
              </a:lnSpc>
            </a:pPr>
            <a:r>
              <a:rPr lang="pt-BR" dirty="0"/>
              <a:t>Cliente: NECTO</a:t>
            </a:r>
          </a:p>
          <a:p>
            <a:pPr algn="ctr">
              <a:lnSpc>
                <a:spcPct val="200000"/>
              </a:lnSpc>
            </a:pPr>
            <a:r>
              <a:rPr lang="pt-BR" dirty="0"/>
              <a:t>Maio/2020</a:t>
            </a:r>
          </a:p>
        </p:txBody>
      </p:sp>
    </p:spTree>
    <p:extLst>
      <p:ext uri="{BB962C8B-B14F-4D97-AF65-F5344CB8AC3E}">
        <p14:creationId xmlns:p14="http://schemas.microsoft.com/office/powerpoint/2010/main" val="3010317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2B6BFF5-8FD8-4727-8BF3-6F16D185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5" y="169984"/>
            <a:ext cx="10428849" cy="651803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20116C0-0E34-469C-9212-84078A79275A}"/>
              </a:ext>
            </a:extLst>
          </p:cNvPr>
          <p:cNvSpPr/>
          <p:nvPr/>
        </p:nvSpPr>
        <p:spPr>
          <a:xfrm>
            <a:off x="881575" y="4076700"/>
            <a:ext cx="2880800" cy="2087504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  <a:alpha val="5000"/>
                </a:schemeClr>
              </a:gs>
              <a:gs pos="9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FF0000"/>
                </a:solidFill>
              </a:rPr>
              <a:t>Tela 03: Alocação de horas por Recurso.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541EF2-6490-48A4-ABA5-0E82C5252BC1}"/>
              </a:ext>
            </a:extLst>
          </p:cNvPr>
          <p:cNvSpPr txBox="1"/>
          <p:nvPr/>
        </p:nvSpPr>
        <p:spPr>
          <a:xfrm>
            <a:off x="4252511" y="1894901"/>
            <a:ext cx="307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{Exemplo com 4 telas em uma}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72CA3C-0554-4C6A-B632-E3DEEBBAD7FE}"/>
              </a:ext>
            </a:extLst>
          </p:cNvPr>
          <p:cNvSpPr txBox="1"/>
          <p:nvPr/>
        </p:nvSpPr>
        <p:spPr>
          <a:xfrm>
            <a:off x="4252511" y="5924181"/>
            <a:ext cx="518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Fonte: </a:t>
            </a:r>
            <a:r>
              <a:rPr lang="pt-BR" sz="1200" dirty="0">
                <a:solidFill>
                  <a:schemeClr val="bg1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https://dhtmlx.com/docs/products/dhtmlxGantt/05_resource_usage_templates.html</a:t>
            </a:r>
            <a:endParaRPr lang="pt-BR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24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2B6BFF5-8FD8-4727-8BF3-6F16D185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5" y="169984"/>
            <a:ext cx="10428849" cy="651803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EC6812-2070-423A-BBC8-9A0EE2B0C05D}"/>
              </a:ext>
            </a:extLst>
          </p:cNvPr>
          <p:cNvSpPr txBox="1"/>
          <p:nvPr/>
        </p:nvSpPr>
        <p:spPr>
          <a:xfrm>
            <a:off x="4252511" y="1894901"/>
            <a:ext cx="225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{Exemplo com 4 telas}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1819A6-612D-46EC-80AC-87DA85DB8A17}"/>
              </a:ext>
            </a:extLst>
          </p:cNvPr>
          <p:cNvSpPr txBox="1"/>
          <p:nvPr/>
        </p:nvSpPr>
        <p:spPr>
          <a:xfrm>
            <a:off x="4252511" y="5924181"/>
            <a:ext cx="518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Fonte: </a:t>
            </a:r>
            <a:r>
              <a:rPr lang="pt-BR" sz="1200" dirty="0">
                <a:solidFill>
                  <a:schemeClr val="bg1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https://dhtmlx.com/docs/products/dhtmlxGantt/05_resource_usage_templates.html</a:t>
            </a:r>
            <a:endParaRPr lang="pt-BR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0116C0-0E34-469C-9212-84078A79275A}"/>
              </a:ext>
            </a:extLst>
          </p:cNvPr>
          <p:cNvSpPr/>
          <p:nvPr/>
        </p:nvSpPr>
        <p:spPr>
          <a:xfrm>
            <a:off x="3767650" y="4057650"/>
            <a:ext cx="7433750" cy="2106554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  <a:alpha val="5000"/>
                </a:schemeClr>
              </a:gs>
              <a:gs pos="9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FF0000"/>
                </a:solidFill>
              </a:rPr>
              <a:t>Tela 04: Horas por dia, por semana, por mês</a:t>
            </a:r>
          </a:p>
        </p:txBody>
      </p:sp>
    </p:spTree>
    <p:extLst>
      <p:ext uri="{BB962C8B-B14F-4D97-AF65-F5344CB8AC3E}">
        <p14:creationId xmlns:p14="http://schemas.microsoft.com/office/powerpoint/2010/main" val="216480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303378" y="55608"/>
            <a:ext cx="11750970" cy="674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b="1" dirty="0"/>
              <a:t>Visão Futura: </a:t>
            </a:r>
            <a:r>
              <a:rPr lang="pt-BR" sz="2400" dirty="0"/>
              <a:t>A tela 03  “Alocação de horas por Recurso” e a Tela 02 “</a:t>
            </a:r>
            <a:r>
              <a:rPr lang="pt-BR" sz="2800" dirty="0"/>
              <a:t>Projetos e tarefas na linha do tempo e suas interdependências</a:t>
            </a:r>
            <a:r>
              <a:rPr lang="pt-BR" sz="2400" dirty="0"/>
              <a:t>”, ficariam na parte superior, pela prioridade das informações.</a:t>
            </a:r>
          </a:p>
          <a:p>
            <a:pPr algn="just">
              <a:lnSpc>
                <a:spcPct val="200000"/>
              </a:lnSpc>
            </a:pPr>
            <a:r>
              <a:rPr lang="pt-BR" sz="2400" dirty="0"/>
              <a:t>Condicionado à existência de recursos (tempo e força de trabalho), pode-se estabelecer um código de cores p/ sinalizar recursos com muitas horas alocadas, tanto quanto para as unidades de medida na tela 04 (Horas por dia, por semana e por mês, possibilitando reconhecer pessoas e períodos sobrecarregados (portanto, sensíveis ou suscetíveis a alto risco)</a:t>
            </a:r>
          </a:p>
          <a:p>
            <a:pPr algn="just">
              <a:lnSpc>
                <a:spcPct val="200000"/>
              </a:lnSpc>
            </a:pPr>
            <a:r>
              <a:rPr lang="pt-BR" sz="2400" dirty="0"/>
              <a:t>Vide diagramas a seguir</a:t>
            </a:r>
            <a:r>
              <a:rPr lang="pt-BR" sz="2400" b="1" dirty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5008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4AC532-1A3D-49C9-A7D5-44B2DBFE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9" y="165463"/>
            <a:ext cx="11009522" cy="65270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1EB5CDE-F835-428F-96BB-8C9FF7BE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48" y="1108119"/>
            <a:ext cx="228277" cy="280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6FAAA8-4836-4428-A31B-AD704713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12" y="1727244"/>
            <a:ext cx="228277" cy="280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49C66-8420-4B8B-A28A-EF022D53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2" y="2046419"/>
            <a:ext cx="228277" cy="2809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403DBB-D526-4388-9B9D-FCE51167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1" y="2669900"/>
            <a:ext cx="228277" cy="280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31752B-099B-4B64-B396-95083AAC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1" y="3008063"/>
            <a:ext cx="228277" cy="2809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035BD8-0E4A-4BB4-B124-B7D330D4BF5E}"/>
              </a:ext>
            </a:extLst>
          </p:cNvPr>
          <p:cNvSpPr txBox="1"/>
          <p:nvPr/>
        </p:nvSpPr>
        <p:spPr>
          <a:xfrm>
            <a:off x="3651780" y="6347460"/>
            <a:ext cx="8329604" cy="200055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month</a:t>
            </a:r>
            <a:r>
              <a:rPr lang="pt-BR" sz="700"/>
              <a:t>: </a:t>
            </a:r>
            <a:r>
              <a:rPr lang="pt-BR" sz="700" err="1"/>
              <a:t>April</a:t>
            </a:r>
            <a:r>
              <a:rPr lang="pt-BR" sz="700"/>
              <a:t>/2020:  960h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83BAB8-D215-49D7-A391-80A9FA163DBF}"/>
              </a:ext>
            </a:extLst>
          </p:cNvPr>
          <p:cNvSpPr txBox="1"/>
          <p:nvPr/>
        </p:nvSpPr>
        <p:spPr>
          <a:xfrm>
            <a:off x="3645430" y="6102410"/>
            <a:ext cx="2725094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1st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400h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505C0-C89A-4A00-B9D7-3FFB8DE27250}"/>
              </a:ext>
            </a:extLst>
          </p:cNvPr>
          <p:cNvSpPr txBox="1"/>
          <p:nvPr/>
        </p:nvSpPr>
        <p:spPr>
          <a:xfrm>
            <a:off x="6390208" y="6102410"/>
            <a:ext cx="3206115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2st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200h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AD0537-4652-4011-9719-AF1FC3419C48}"/>
              </a:ext>
            </a:extLst>
          </p:cNvPr>
          <p:cNvSpPr txBox="1"/>
          <p:nvPr/>
        </p:nvSpPr>
        <p:spPr>
          <a:xfrm>
            <a:off x="9611564" y="6102409"/>
            <a:ext cx="2263612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3st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300h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95FB39-B38E-48F7-98CF-9B992EB23570}"/>
              </a:ext>
            </a:extLst>
          </p:cNvPr>
          <p:cNvSpPr/>
          <p:nvPr/>
        </p:nvSpPr>
        <p:spPr>
          <a:xfrm>
            <a:off x="2553539" y="1727244"/>
            <a:ext cx="314325" cy="280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71826EC-FCEA-4FD7-A5D8-E37EA7131D47}"/>
              </a:ext>
            </a:extLst>
          </p:cNvPr>
          <p:cNvSpPr/>
          <p:nvPr/>
        </p:nvSpPr>
        <p:spPr>
          <a:xfrm>
            <a:off x="2553539" y="1108119"/>
            <a:ext cx="314325" cy="2809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1D4E7B-9F0B-4AF2-AC8F-428E3FAC2913}"/>
              </a:ext>
            </a:extLst>
          </p:cNvPr>
          <p:cNvSpPr/>
          <p:nvPr/>
        </p:nvSpPr>
        <p:spPr>
          <a:xfrm>
            <a:off x="2553539" y="2669900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FA4B88-0F5B-4C95-9509-E40F97870E80}"/>
              </a:ext>
            </a:extLst>
          </p:cNvPr>
          <p:cNvSpPr/>
          <p:nvPr/>
        </p:nvSpPr>
        <p:spPr>
          <a:xfrm>
            <a:off x="2553539" y="3008063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404FC3-E3F9-41C2-875F-848E93235A99}"/>
              </a:ext>
            </a:extLst>
          </p:cNvPr>
          <p:cNvSpPr/>
          <p:nvPr/>
        </p:nvSpPr>
        <p:spPr>
          <a:xfrm>
            <a:off x="2553539" y="2046419"/>
            <a:ext cx="314325" cy="2809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53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4AC532-1A3D-49C9-A7D5-44B2DBFE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86" y="165463"/>
            <a:ext cx="11009522" cy="65270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1EB5CDE-F835-428F-96BB-8C9FF7BE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5" y="1108119"/>
            <a:ext cx="228277" cy="280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6FAAA8-4836-4428-A31B-AD704713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59" y="1727244"/>
            <a:ext cx="228277" cy="280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49C66-8420-4B8B-A28A-EF022D53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9" y="2046419"/>
            <a:ext cx="228277" cy="2809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403DBB-D526-4388-9B9D-FCE51167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2669900"/>
            <a:ext cx="228277" cy="280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31752B-099B-4B64-B396-95083AAC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3008063"/>
            <a:ext cx="228277" cy="2809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035BD8-0E4A-4BB4-B124-B7D330D4BF5E}"/>
              </a:ext>
            </a:extLst>
          </p:cNvPr>
          <p:cNvSpPr txBox="1"/>
          <p:nvPr/>
        </p:nvSpPr>
        <p:spPr>
          <a:xfrm>
            <a:off x="6027027" y="6347460"/>
            <a:ext cx="8329604" cy="200055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month</a:t>
            </a:r>
            <a:r>
              <a:rPr lang="pt-BR" sz="700"/>
              <a:t>: </a:t>
            </a:r>
            <a:r>
              <a:rPr lang="pt-BR" sz="700" err="1"/>
              <a:t>April</a:t>
            </a:r>
            <a:r>
              <a:rPr lang="pt-BR" sz="700"/>
              <a:t>/2020:  960h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83BAB8-D215-49D7-A391-80A9FA163DBF}"/>
              </a:ext>
            </a:extLst>
          </p:cNvPr>
          <p:cNvSpPr txBox="1"/>
          <p:nvPr/>
        </p:nvSpPr>
        <p:spPr>
          <a:xfrm>
            <a:off x="6029336" y="6102410"/>
            <a:ext cx="2292140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1st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400h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505C0-C89A-4A00-B9D7-3FFB8DE27250}"/>
              </a:ext>
            </a:extLst>
          </p:cNvPr>
          <p:cNvSpPr txBox="1"/>
          <p:nvPr/>
        </p:nvSpPr>
        <p:spPr>
          <a:xfrm>
            <a:off x="8323842" y="6102410"/>
            <a:ext cx="2859751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2st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200h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AD0537-4652-4011-9719-AF1FC3419C48}"/>
              </a:ext>
            </a:extLst>
          </p:cNvPr>
          <p:cNvSpPr txBox="1"/>
          <p:nvPr/>
        </p:nvSpPr>
        <p:spPr>
          <a:xfrm>
            <a:off x="11190176" y="6102409"/>
            <a:ext cx="3008294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FF0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3st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300h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95FB39-B38E-48F7-98CF-9B992EB23570}"/>
              </a:ext>
            </a:extLst>
          </p:cNvPr>
          <p:cNvSpPr/>
          <p:nvPr/>
        </p:nvSpPr>
        <p:spPr>
          <a:xfrm>
            <a:off x="4928786" y="1727244"/>
            <a:ext cx="314325" cy="280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71826EC-FCEA-4FD7-A5D8-E37EA7131D47}"/>
              </a:ext>
            </a:extLst>
          </p:cNvPr>
          <p:cNvSpPr/>
          <p:nvPr/>
        </p:nvSpPr>
        <p:spPr>
          <a:xfrm>
            <a:off x="4928786" y="1108119"/>
            <a:ext cx="314325" cy="2809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1D4E7B-9F0B-4AF2-AC8F-428E3FAC2913}"/>
              </a:ext>
            </a:extLst>
          </p:cNvPr>
          <p:cNvSpPr/>
          <p:nvPr/>
        </p:nvSpPr>
        <p:spPr>
          <a:xfrm>
            <a:off x="4928786" y="2669900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FA4B88-0F5B-4C95-9509-E40F97870E80}"/>
              </a:ext>
            </a:extLst>
          </p:cNvPr>
          <p:cNvSpPr/>
          <p:nvPr/>
        </p:nvSpPr>
        <p:spPr>
          <a:xfrm>
            <a:off x="4928786" y="3008063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404FC3-E3F9-41C2-875F-848E93235A99}"/>
              </a:ext>
            </a:extLst>
          </p:cNvPr>
          <p:cNvSpPr/>
          <p:nvPr/>
        </p:nvSpPr>
        <p:spPr>
          <a:xfrm>
            <a:off x="4928786" y="2046419"/>
            <a:ext cx="314325" cy="2809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o Explicativo: Seta para a Direita 18">
            <a:extLst>
              <a:ext uri="{FF2B5EF4-FFF2-40B4-BE49-F238E27FC236}">
                <a16:creationId xmlns:a16="http://schemas.microsoft.com/office/drawing/2014/main" id="{E58ADDB3-CA6D-45FB-862B-437987A27279}"/>
              </a:ext>
            </a:extLst>
          </p:cNvPr>
          <p:cNvSpPr/>
          <p:nvPr/>
        </p:nvSpPr>
        <p:spPr>
          <a:xfrm>
            <a:off x="121186" y="587588"/>
            <a:ext cx="3103486" cy="1322024"/>
          </a:xfrm>
          <a:prstGeom prst="rightArrowCallout">
            <a:avLst/>
          </a:prstGeom>
          <a:gradFill>
            <a:gsLst>
              <a:gs pos="0">
                <a:schemeClr val="accent4">
                  <a:tint val="64000"/>
                  <a:lumMod val="118000"/>
                  <a:alpha val="30000"/>
                </a:schemeClr>
              </a:gs>
              <a:gs pos="100000">
                <a:schemeClr val="accent4">
                  <a:tint val="92000"/>
                  <a:alpha val="100000"/>
                  <a:lumMod val="11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Nome do Recurso e Ícone colorido</a:t>
            </a:r>
          </a:p>
        </p:txBody>
      </p:sp>
    </p:spTree>
    <p:extLst>
      <p:ext uri="{BB962C8B-B14F-4D97-AF65-F5344CB8AC3E}">
        <p14:creationId xmlns:p14="http://schemas.microsoft.com/office/powerpoint/2010/main" val="356087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4AC532-1A3D-49C9-A7D5-44B2DBFE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86" y="165463"/>
            <a:ext cx="11009522" cy="65270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1EB5CDE-F835-428F-96BB-8C9FF7BE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5" y="1108119"/>
            <a:ext cx="228277" cy="280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6FAAA8-4836-4428-A31B-AD704713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59" y="1727244"/>
            <a:ext cx="228277" cy="280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49C66-8420-4B8B-A28A-EF022D53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9" y="2046419"/>
            <a:ext cx="228277" cy="2809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403DBB-D526-4388-9B9D-FCE51167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2669900"/>
            <a:ext cx="228277" cy="280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31752B-099B-4B64-B396-95083AAC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3008063"/>
            <a:ext cx="228277" cy="2809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035BD8-0E4A-4BB4-B124-B7D330D4BF5E}"/>
              </a:ext>
            </a:extLst>
          </p:cNvPr>
          <p:cNvSpPr txBox="1"/>
          <p:nvPr/>
        </p:nvSpPr>
        <p:spPr>
          <a:xfrm>
            <a:off x="6027027" y="6347460"/>
            <a:ext cx="8329604" cy="200055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month</a:t>
            </a:r>
            <a:r>
              <a:rPr lang="pt-BR" sz="700"/>
              <a:t>: </a:t>
            </a:r>
            <a:r>
              <a:rPr lang="pt-BR" sz="700" err="1"/>
              <a:t>April</a:t>
            </a:r>
            <a:r>
              <a:rPr lang="pt-BR" sz="700"/>
              <a:t>/2020:  960h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83BAB8-D215-49D7-A391-80A9FA163DBF}"/>
              </a:ext>
            </a:extLst>
          </p:cNvPr>
          <p:cNvSpPr txBox="1"/>
          <p:nvPr/>
        </p:nvSpPr>
        <p:spPr>
          <a:xfrm>
            <a:off x="6020677" y="6102410"/>
            <a:ext cx="2725094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1st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400h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505C0-C89A-4A00-B9D7-3FFB8DE27250}"/>
              </a:ext>
            </a:extLst>
          </p:cNvPr>
          <p:cNvSpPr txBox="1"/>
          <p:nvPr/>
        </p:nvSpPr>
        <p:spPr>
          <a:xfrm>
            <a:off x="8765455" y="6102410"/>
            <a:ext cx="3206115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2st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200h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AD0537-4652-4011-9719-AF1FC3419C48}"/>
              </a:ext>
            </a:extLst>
          </p:cNvPr>
          <p:cNvSpPr txBox="1"/>
          <p:nvPr/>
        </p:nvSpPr>
        <p:spPr>
          <a:xfrm>
            <a:off x="11986811" y="6102409"/>
            <a:ext cx="2263612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3st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300h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95FB39-B38E-48F7-98CF-9B992EB23570}"/>
              </a:ext>
            </a:extLst>
          </p:cNvPr>
          <p:cNvSpPr/>
          <p:nvPr/>
        </p:nvSpPr>
        <p:spPr>
          <a:xfrm>
            <a:off x="4928786" y="1727244"/>
            <a:ext cx="314325" cy="280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71826EC-FCEA-4FD7-A5D8-E37EA7131D47}"/>
              </a:ext>
            </a:extLst>
          </p:cNvPr>
          <p:cNvSpPr/>
          <p:nvPr/>
        </p:nvSpPr>
        <p:spPr>
          <a:xfrm>
            <a:off x="4928786" y="1108119"/>
            <a:ext cx="314325" cy="2809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1D4E7B-9F0B-4AF2-AC8F-428E3FAC2913}"/>
              </a:ext>
            </a:extLst>
          </p:cNvPr>
          <p:cNvSpPr/>
          <p:nvPr/>
        </p:nvSpPr>
        <p:spPr>
          <a:xfrm>
            <a:off x="4928786" y="2669900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FA4B88-0F5B-4C95-9509-E40F97870E80}"/>
              </a:ext>
            </a:extLst>
          </p:cNvPr>
          <p:cNvSpPr/>
          <p:nvPr/>
        </p:nvSpPr>
        <p:spPr>
          <a:xfrm>
            <a:off x="4928786" y="3008063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404FC3-E3F9-41C2-875F-848E93235A99}"/>
              </a:ext>
            </a:extLst>
          </p:cNvPr>
          <p:cNvSpPr/>
          <p:nvPr/>
        </p:nvSpPr>
        <p:spPr>
          <a:xfrm>
            <a:off x="4928786" y="2046419"/>
            <a:ext cx="314325" cy="2809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o Explicativo: Seta para a Direita 18">
            <a:extLst>
              <a:ext uri="{FF2B5EF4-FFF2-40B4-BE49-F238E27FC236}">
                <a16:creationId xmlns:a16="http://schemas.microsoft.com/office/drawing/2014/main" id="{E58ADDB3-CA6D-45FB-862B-437987A27279}"/>
              </a:ext>
            </a:extLst>
          </p:cNvPr>
          <p:cNvSpPr/>
          <p:nvPr/>
        </p:nvSpPr>
        <p:spPr>
          <a:xfrm>
            <a:off x="121185" y="1248600"/>
            <a:ext cx="4230477" cy="1322024"/>
          </a:xfrm>
          <a:prstGeom prst="rightArrowCallout">
            <a:avLst/>
          </a:prstGeom>
          <a:gradFill>
            <a:gsLst>
              <a:gs pos="0">
                <a:schemeClr val="accent4">
                  <a:tint val="64000"/>
                  <a:lumMod val="118000"/>
                  <a:alpha val="30000"/>
                </a:schemeClr>
              </a:gs>
              <a:gs pos="100000">
                <a:schemeClr val="accent4">
                  <a:tint val="92000"/>
                  <a:alpha val="100000"/>
                  <a:lumMod val="11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Ocupação do Recurso (código de cores)</a:t>
            </a:r>
          </a:p>
        </p:txBody>
      </p:sp>
    </p:spTree>
    <p:extLst>
      <p:ext uri="{BB962C8B-B14F-4D97-AF65-F5344CB8AC3E}">
        <p14:creationId xmlns:p14="http://schemas.microsoft.com/office/powerpoint/2010/main" val="297141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4AC532-1A3D-49C9-A7D5-44B2DBFE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86" y="165463"/>
            <a:ext cx="11009522" cy="65270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1EB5CDE-F835-428F-96BB-8C9FF7BE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5" y="1108119"/>
            <a:ext cx="228277" cy="280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6FAAA8-4836-4428-A31B-AD704713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59" y="1727244"/>
            <a:ext cx="228277" cy="280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49C66-8420-4B8B-A28A-EF022D53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9" y="2046419"/>
            <a:ext cx="228277" cy="2809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403DBB-D526-4388-9B9D-FCE51167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2669900"/>
            <a:ext cx="228277" cy="280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31752B-099B-4B64-B396-95083AAC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3008063"/>
            <a:ext cx="228277" cy="2809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035BD8-0E4A-4BB4-B124-B7D330D4BF5E}"/>
              </a:ext>
            </a:extLst>
          </p:cNvPr>
          <p:cNvSpPr txBox="1"/>
          <p:nvPr/>
        </p:nvSpPr>
        <p:spPr>
          <a:xfrm>
            <a:off x="6027027" y="6347460"/>
            <a:ext cx="8329604" cy="200055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month</a:t>
            </a:r>
            <a:r>
              <a:rPr lang="pt-BR" sz="700"/>
              <a:t>: </a:t>
            </a:r>
            <a:r>
              <a:rPr lang="pt-BR" sz="700" err="1"/>
              <a:t>April</a:t>
            </a:r>
            <a:r>
              <a:rPr lang="pt-BR" sz="700"/>
              <a:t>/2020:  960h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83BAB8-D215-49D7-A391-80A9FA163DBF}"/>
              </a:ext>
            </a:extLst>
          </p:cNvPr>
          <p:cNvSpPr txBox="1"/>
          <p:nvPr/>
        </p:nvSpPr>
        <p:spPr>
          <a:xfrm>
            <a:off x="6020677" y="6102410"/>
            <a:ext cx="2725094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1st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400h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505C0-C89A-4A00-B9D7-3FFB8DE27250}"/>
              </a:ext>
            </a:extLst>
          </p:cNvPr>
          <p:cNvSpPr txBox="1"/>
          <p:nvPr/>
        </p:nvSpPr>
        <p:spPr>
          <a:xfrm>
            <a:off x="8765455" y="6102410"/>
            <a:ext cx="3206115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2st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200h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AD0537-4652-4011-9719-AF1FC3419C48}"/>
              </a:ext>
            </a:extLst>
          </p:cNvPr>
          <p:cNvSpPr txBox="1"/>
          <p:nvPr/>
        </p:nvSpPr>
        <p:spPr>
          <a:xfrm>
            <a:off x="11986811" y="6102409"/>
            <a:ext cx="2263612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3st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300h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95FB39-B38E-48F7-98CF-9B992EB23570}"/>
              </a:ext>
            </a:extLst>
          </p:cNvPr>
          <p:cNvSpPr/>
          <p:nvPr/>
        </p:nvSpPr>
        <p:spPr>
          <a:xfrm>
            <a:off x="4928786" y="1727244"/>
            <a:ext cx="314325" cy="280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71826EC-FCEA-4FD7-A5D8-E37EA7131D47}"/>
              </a:ext>
            </a:extLst>
          </p:cNvPr>
          <p:cNvSpPr/>
          <p:nvPr/>
        </p:nvSpPr>
        <p:spPr>
          <a:xfrm>
            <a:off x="4928786" y="1108119"/>
            <a:ext cx="314325" cy="2809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1D4E7B-9F0B-4AF2-AC8F-428E3FAC2913}"/>
              </a:ext>
            </a:extLst>
          </p:cNvPr>
          <p:cNvSpPr/>
          <p:nvPr/>
        </p:nvSpPr>
        <p:spPr>
          <a:xfrm>
            <a:off x="4928786" y="2669900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FA4B88-0F5B-4C95-9509-E40F97870E80}"/>
              </a:ext>
            </a:extLst>
          </p:cNvPr>
          <p:cNvSpPr/>
          <p:nvPr/>
        </p:nvSpPr>
        <p:spPr>
          <a:xfrm>
            <a:off x="4928786" y="3008063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404FC3-E3F9-41C2-875F-848E93235A99}"/>
              </a:ext>
            </a:extLst>
          </p:cNvPr>
          <p:cNvSpPr/>
          <p:nvPr/>
        </p:nvSpPr>
        <p:spPr>
          <a:xfrm>
            <a:off x="4928786" y="2046419"/>
            <a:ext cx="314325" cy="2809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o Explicativo: Seta para a Direita 18">
            <a:extLst>
              <a:ext uri="{FF2B5EF4-FFF2-40B4-BE49-F238E27FC236}">
                <a16:creationId xmlns:a16="http://schemas.microsoft.com/office/drawing/2014/main" id="{E58ADDB3-CA6D-45FB-862B-437987A27279}"/>
              </a:ext>
            </a:extLst>
          </p:cNvPr>
          <p:cNvSpPr/>
          <p:nvPr/>
        </p:nvSpPr>
        <p:spPr>
          <a:xfrm>
            <a:off x="156653" y="2365594"/>
            <a:ext cx="4772133" cy="1322024"/>
          </a:xfrm>
          <a:prstGeom prst="rightArrowCallout">
            <a:avLst/>
          </a:prstGeom>
          <a:gradFill>
            <a:gsLst>
              <a:gs pos="0">
                <a:schemeClr val="accent4">
                  <a:tint val="64000"/>
                  <a:lumMod val="118000"/>
                  <a:alpha val="30000"/>
                </a:schemeClr>
              </a:gs>
              <a:gs pos="100000">
                <a:schemeClr val="accent4">
                  <a:tint val="92000"/>
                  <a:alpha val="100000"/>
                  <a:lumMod val="11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Ocupação do Recurso em horas</a:t>
            </a:r>
          </a:p>
          <a:p>
            <a:pPr algn="ctr"/>
            <a:r>
              <a:rPr lang="pt-BR" b="1" dirty="0"/>
              <a:t>(código de cores)</a:t>
            </a:r>
          </a:p>
        </p:txBody>
      </p:sp>
    </p:spTree>
    <p:extLst>
      <p:ext uri="{BB962C8B-B14F-4D97-AF65-F5344CB8AC3E}">
        <p14:creationId xmlns:p14="http://schemas.microsoft.com/office/powerpoint/2010/main" val="150522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4AC532-1A3D-49C9-A7D5-44B2DBFE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86" y="165463"/>
            <a:ext cx="11009522" cy="65270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1EB5CDE-F835-428F-96BB-8C9FF7BE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5" y="1108119"/>
            <a:ext cx="228277" cy="280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6FAAA8-4836-4428-A31B-AD704713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59" y="1727244"/>
            <a:ext cx="228277" cy="280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49C66-8420-4B8B-A28A-EF022D53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9" y="2046419"/>
            <a:ext cx="228277" cy="2809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403DBB-D526-4388-9B9D-FCE51167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2669900"/>
            <a:ext cx="228277" cy="280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31752B-099B-4B64-B396-95083AAC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3008063"/>
            <a:ext cx="228277" cy="2809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035BD8-0E4A-4BB4-B124-B7D330D4BF5E}"/>
              </a:ext>
            </a:extLst>
          </p:cNvPr>
          <p:cNvSpPr txBox="1"/>
          <p:nvPr/>
        </p:nvSpPr>
        <p:spPr>
          <a:xfrm>
            <a:off x="6027027" y="6347460"/>
            <a:ext cx="8329604" cy="200055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month</a:t>
            </a:r>
            <a:r>
              <a:rPr lang="pt-BR" sz="700"/>
              <a:t>: </a:t>
            </a:r>
            <a:r>
              <a:rPr lang="pt-BR" sz="700" err="1"/>
              <a:t>April</a:t>
            </a:r>
            <a:r>
              <a:rPr lang="pt-BR" sz="700"/>
              <a:t>/2020:  960h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83BAB8-D215-49D7-A391-80A9FA163DBF}"/>
              </a:ext>
            </a:extLst>
          </p:cNvPr>
          <p:cNvSpPr txBox="1"/>
          <p:nvPr/>
        </p:nvSpPr>
        <p:spPr>
          <a:xfrm>
            <a:off x="6020677" y="6102410"/>
            <a:ext cx="2725094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1st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400h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505C0-C89A-4A00-B9D7-3FFB8DE27250}"/>
              </a:ext>
            </a:extLst>
          </p:cNvPr>
          <p:cNvSpPr txBox="1"/>
          <p:nvPr/>
        </p:nvSpPr>
        <p:spPr>
          <a:xfrm>
            <a:off x="8765455" y="6102410"/>
            <a:ext cx="3206115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2st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200h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AD0537-4652-4011-9719-AF1FC3419C48}"/>
              </a:ext>
            </a:extLst>
          </p:cNvPr>
          <p:cNvSpPr txBox="1"/>
          <p:nvPr/>
        </p:nvSpPr>
        <p:spPr>
          <a:xfrm>
            <a:off x="11986811" y="6102409"/>
            <a:ext cx="2263612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3st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300h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95FB39-B38E-48F7-98CF-9B992EB23570}"/>
              </a:ext>
            </a:extLst>
          </p:cNvPr>
          <p:cNvSpPr/>
          <p:nvPr/>
        </p:nvSpPr>
        <p:spPr>
          <a:xfrm>
            <a:off x="4928786" y="1727244"/>
            <a:ext cx="314325" cy="280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71826EC-FCEA-4FD7-A5D8-E37EA7131D47}"/>
              </a:ext>
            </a:extLst>
          </p:cNvPr>
          <p:cNvSpPr/>
          <p:nvPr/>
        </p:nvSpPr>
        <p:spPr>
          <a:xfrm>
            <a:off x="4928786" y="1108119"/>
            <a:ext cx="314325" cy="2809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1D4E7B-9F0B-4AF2-AC8F-428E3FAC2913}"/>
              </a:ext>
            </a:extLst>
          </p:cNvPr>
          <p:cNvSpPr/>
          <p:nvPr/>
        </p:nvSpPr>
        <p:spPr>
          <a:xfrm>
            <a:off x="4928786" y="2669900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FA4B88-0F5B-4C95-9509-E40F97870E80}"/>
              </a:ext>
            </a:extLst>
          </p:cNvPr>
          <p:cNvSpPr/>
          <p:nvPr/>
        </p:nvSpPr>
        <p:spPr>
          <a:xfrm>
            <a:off x="4928786" y="3008063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404FC3-E3F9-41C2-875F-848E93235A99}"/>
              </a:ext>
            </a:extLst>
          </p:cNvPr>
          <p:cNvSpPr/>
          <p:nvPr/>
        </p:nvSpPr>
        <p:spPr>
          <a:xfrm>
            <a:off x="4928786" y="2046419"/>
            <a:ext cx="314325" cy="2809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o Explicativo: Seta para a Direita 18">
            <a:extLst>
              <a:ext uri="{FF2B5EF4-FFF2-40B4-BE49-F238E27FC236}">
                <a16:creationId xmlns:a16="http://schemas.microsoft.com/office/drawing/2014/main" id="{E58ADDB3-CA6D-45FB-862B-437987A27279}"/>
              </a:ext>
            </a:extLst>
          </p:cNvPr>
          <p:cNvSpPr/>
          <p:nvPr/>
        </p:nvSpPr>
        <p:spPr>
          <a:xfrm>
            <a:off x="0" y="348019"/>
            <a:ext cx="6411817" cy="1322024"/>
          </a:xfrm>
          <a:prstGeom prst="rightArrowCallout">
            <a:avLst/>
          </a:prstGeom>
          <a:gradFill>
            <a:gsLst>
              <a:gs pos="0">
                <a:schemeClr val="accent4">
                  <a:tint val="64000"/>
                  <a:lumMod val="118000"/>
                  <a:alpha val="30000"/>
                </a:schemeClr>
              </a:gs>
              <a:gs pos="100000">
                <a:schemeClr val="accent4">
                  <a:tint val="92000"/>
                  <a:alpha val="100000"/>
                  <a:lumMod val="11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Projetos e Tarefas </a:t>
            </a:r>
          </a:p>
          <a:p>
            <a:pPr algn="ctr"/>
            <a:r>
              <a:rPr lang="pt-BR" b="1" dirty="0"/>
              <a:t>na </a:t>
            </a:r>
          </a:p>
          <a:p>
            <a:pPr algn="ctr"/>
            <a:r>
              <a:rPr lang="pt-BR" b="1" dirty="0"/>
              <a:t>linha do tempo</a:t>
            </a:r>
          </a:p>
        </p:txBody>
      </p:sp>
    </p:spTree>
    <p:extLst>
      <p:ext uri="{BB962C8B-B14F-4D97-AF65-F5344CB8AC3E}">
        <p14:creationId xmlns:p14="http://schemas.microsoft.com/office/powerpoint/2010/main" val="212000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4AC532-1A3D-49C9-A7D5-44B2DBFE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86" y="165463"/>
            <a:ext cx="11009522" cy="65270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1EB5CDE-F835-428F-96BB-8C9FF7BE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5" y="1108119"/>
            <a:ext cx="228277" cy="280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6FAAA8-4836-4428-A31B-AD704713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59" y="1727244"/>
            <a:ext cx="228277" cy="280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49C66-8420-4B8B-A28A-EF022D53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9" y="2046419"/>
            <a:ext cx="228277" cy="2809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403DBB-D526-4388-9B9D-FCE51167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2669900"/>
            <a:ext cx="228277" cy="280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31752B-099B-4B64-B396-95083AAC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3008063"/>
            <a:ext cx="228277" cy="2809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035BD8-0E4A-4BB4-B124-B7D330D4BF5E}"/>
              </a:ext>
            </a:extLst>
          </p:cNvPr>
          <p:cNvSpPr txBox="1"/>
          <p:nvPr/>
        </p:nvSpPr>
        <p:spPr>
          <a:xfrm>
            <a:off x="6027027" y="6347460"/>
            <a:ext cx="8329604" cy="200055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month</a:t>
            </a:r>
            <a:r>
              <a:rPr lang="pt-BR" sz="700"/>
              <a:t>: </a:t>
            </a:r>
            <a:r>
              <a:rPr lang="pt-BR" sz="700" err="1"/>
              <a:t>April</a:t>
            </a:r>
            <a:r>
              <a:rPr lang="pt-BR" sz="700"/>
              <a:t>/2020:  960h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83BAB8-D215-49D7-A391-80A9FA163DBF}"/>
              </a:ext>
            </a:extLst>
          </p:cNvPr>
          <p:cNvSpPr txBox="1"/>
          <p:nvPr/>
        </p:nvSpPr>
        <p:spPr>
          <a:xfrm>
            <a:off x="6020677" y="6102410"/>
            <a:ext cx="2725094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1st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400h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505C0-C89A-4A00-B9D7-3FFB8DE27250}"/>
              </a:ext>
            </a:extLst>
          </p:cNvPr>
          <p:cNvSpPr txBox="1"/>
          <p:nvPr/>
        </p:nvSpPr>
        <p:spPr>
          <a:xfrm>
            <a:off x="8765455" y="6102410"/>
            <a:ext cx="3206115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2st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200h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AD0537-4652-4011-9719-AF1FC3419C48}"/>
              </a:ext>
            </a:extLst>
          </p:cNvPr>
          <p:cNvSpPr txBox="1"/>
          <p:nvPr/>
        </p:nvSpPr>
        <p:spPr>
          <a:xfrm>
            <a:off x="11986811" y="6102409"/>
            <a:ext cx="2263612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3st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300h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95FB39-B38E-48F7-98CF-9B992EB23570}"/>
              </a:ext>
            </a:extLst>
          </p:cNvPr>
          <p:cNvSpPr/>
          <p:nvPr/>
        </p:nvSpPr>
        <p:spPr>
          <a:xfrm>
            <a:off x="4928786" y="1727244"/>
            <a:ext cx="314325" cy="280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71826EC-FCEA-4FD7-A5D8-E37EA7131D47}"/>
              </a:ext>
            </a:extLst>
          </p:cNvPr>
          <p:cNvSpPr/>
          <p:nvPr/>
        </p:nvSpPr>
        <p:spPr>
          <a:xfrm>
            <a:off x="4928786" y="1108119"/>
            <a:ext cx="314325" cy="2809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1D4E7B-9F0B-4AF2-AC8F-428E3FAC2913}"/>
              </a:ext>
            </a:extLst>
          </p:cNvPr>
          <p:cNvSpPr/>
          <p:nvPr/>
        </p:nvSpPr>
        <p:spPr>
          <a:xfrm>
            <a:off x="4928786" y="2669900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FA4B88-0F5B-4C95-9509-E40F97870E80}"/>
              </a:ext>
            </a:extLst>
          </p:cNvPr>
          <p:cNvSpPr/>
          <p:nvPr/>
        </p:nvSpPr>
        <p:spPr>
          <a:xfrm>
            <a:off x="4928786" y="3008063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404FC3-E3F9-41C2-875F-848E93235A99}"/>
              </a:ext>
            </a:extLst>
          </p:cNvPr>
          <p:cNvSpPr/>
          <p:nvPr/>
        </p:nvSpPr>
        <p:spPr>
          <a:xfrm>
            <a:off x="4928786" y="2046419"/>
            <a:ext cx="314325" cy="2809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o Explicativo: Seta para a Direita 18">
            <a:extLst>
              <a:ext uri="{FF2B5EF4-FFF2-40B4-BE49-F238E27FC236}">
                <a16:creationId xmlns:a16="http://schemas.microsoft.com/office/drawing/2014/main" id="{E58ADDB3-CA6D-45FB-862B-437987A27279}"/>
              </a:ext>
            </a:extLst>
          </p:cNvPr>
          <p:cNvSpPr/>
          <p:nvPr/>
        </p:nvSpPr>
        <p:spPr>
          <a:xfrm>
            <a:off x="0" y="931250"/>
            <a:ext cx="10455007" cy="1322024"/>
          </a:xfrm>
          <a:prstGeom prst="rightArrowCallout">
            <a:avLst/>
          </a:prstGeom>
          <a:gradFill>
            <a:gsLst>
              <a:gs pos="0">
                <a:schemeClr val="accent4">
                  <a:tint val="64000"/>
                  <a:lumMod val="118000"/>
                  <a:alpha val="30000"/>
                </a:schemeClr>
              </a:gs>
              <a:gs pos="100000">
                <a:schemeClr val="accent4">
                  <a:tint val="92000"/>
                  <a:alpha val="100000"/>
                  <a:lumMod val="11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/>
              <a:t>Tarefas: Interdependência </a:t>
            </a:r>
          </a:p>
          <a:p>
            <a:pPr algn="ctr"/>
            <a:r>
              <a:rPr lang="pt-BR" sz="2400" b="1"/>
              <a:t>na </a:t>
            </a:r>
          </a:p>
          <a:p>
            <a:pPr algn="ctr"/>
            <a:r>
              <a:rPr lang="pt-BR" sz="2400" b="1"/>
              <a:t>linha do tempo</a:t>
            </a:r>
          </a:p>
        </p:txBody>
      </p:sp>
    </p:spTree>
    <p:extLst>
      <p:ext uri="{BB962C8B-B14F-4D97-AF65-F5344CB8AC3E}">
        <p14:creationId xmlns:p14="http://schemas.microsoft.com/office/powerpoint/2010/main" val="34611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4AC532-1A3D-49C9-A7D5-44B2DBFE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86" y="165463"/>
            <a:ext cx="11009522" cy="65270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1EB5CDE-F835-428F-96BB-8C9FF7BE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5" y="1108119"/>
            <a:ext cx="228277" cy="280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6FAAA8-4836-4428-A31B-AD704713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59" y="1727244"/>
            <a:ext cx="228277" cy="280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49C66-8420-4B8B-A28A-EF022D53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9" y="2046419"/>
            <a:ext cx="228277" cy="2809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403DBB-D526-4388-9B9D-FCE51167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2669900"/>
            <a:ext cx="228277" cy="280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31752B-099B-4B64-B396-95083AAC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3008063"/>
            <a:ext cx="228277" cy="2809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035BD8-0E4A-4BB4-B124-B7D330D4BF5E}"/>
              </a:ext>
            </a:extLst>
          </p:cNvPr>
          <p:cNvSpPr txBox="1"/>
          <p:nvPr/>
        </p:nvSpPr>
        <p:spPr>
          <a:xfrm>
            <a:off x="6027027" y="6347460"/>
            <a:ext cx="8329604" cy="200055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month</a:t>
            </a:r>
            <a:r>
              <a:rPr lang="pt-BR" sz="700"/>
              <a:t>: </a:t>
            </a:r>
            <a:r>
              <a:rPr lang="pt-BR" sz="700" err="1"/>
              <a:t>April</a:t>
            </a:r>
            <a:r>
              <a:rPr lang="pt-BR" sz="700"/>
              <a:t>/2020:  960h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83BAB8-D215-49D7-A391-80A9FA163DBF}"/>
              </a:ext>
            </a:extLst>
          </p:cNvPr>
          <p:cNvSpPr txBox="1"/>
          <p:nvPr/>
        </p:nvSpPr>
        <p:spPr>
          <a:xfrm>
            <a:off x="6020677" y="6102410"/>
            <a:ext cx="2725094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1st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400h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505C0-C89A-4A00-B9D7-3FFB8DE27250}"/>
              </a:ext>
            </a:extLst>
          </p:cNvPr>
          <p:cNvSpPr txBox="1"/>
          <p:nvPr/>
        </p:nvSpPr>
        <p:spPr>
          <a:xfrm>
            <a:off x="8765455" y="6102410"/>
            <a:ext cx="3206115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2st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200h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AD0537-4652-4011-9719-AF1FC3419C48}"/>
              </a:ext>
            </a:extLst>
          </p:cNvPr>
          <p:cNvSpPr txBox="1"/>
          <p:nvPr/>
        </p:nvSpPr>
        <p:spPr>
          <a:xfrm>
            <a:off x="11986811" y="6102409"/>
            <a:ext cx="2263612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3st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300h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95FB39-B38E-48F7-98CF-9B992EB23570}"/>
              </a:ext>
            </a:extLst>
          </p:cNvPr>
          <p:cNvSpPr/>
          <p:nvPr/>
        </p:nvSpPr>
        <p:spPr>
          <a:xfrm>
            <a:off x="4928786" y="1727244"/>
            <a:ext cx="314325" cy="280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71826EC-FCEA-4FD7-A5D8-E37EA7131D47}"/>
              </a:ext>
            </a:extLst>
          </p:cNvPr>
          <p:cNvSpPr/>
          <p:nvPr/>
        </p:nvSpPr>
        <p:spPr>
          <a:xfrm>
            <a:off x="4928786" y="1108119"/>
            <a:ext cx="314325" cy="2809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1D4E7B-9F0B-4AF2-AC8F-428E3FAC2913}"/>
              </a:ext>
            </a:extLst>
          </p:cNvPr>
          <p:cNvSpPr/>
          <p:nvPr/>
        </p:nvSpPr>
        <p:spPr>
          <a:xfrm>
            <a:off x="4928786" y="2669900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FA4B88-0F5B-4C95-9509-E40F97870E80}"/>
              </a:ext>
            </a:extLst>
          </p:cNvPr>
          <p:cNvSpPr/>
          <p:nvPr/>
        </p:nvSpPr>
        <p:spPr>
          <a:xfrm>
            <a:off x="4928786" y="3008063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404FC3-E3F9-41C2-875F-848E93235A99}"/>
              </a:ext>
            </a:extLst>
          </p:cNvPr>
          <p:cNvSpPr/>
          <p:nvPr/>
        </p:nvSpPr>
        <p:spPr>
          <a:xfrm>
            <a:off x="4928786" y="2046419"/>
            <a:ext cx="314325" cy="2809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o Explicativo: Seta para a Direita 18">
            <a:extLst>
              <a:ext uri="{FF2B5EF4-FFF2-40B4-BE49-F238E27FC236}">
                <a16:creationId xmlns:a16="http://schemas.microsoft.com/office/drawing/2014/main" id="{E58ADDB3-CA6D-45FB-862B-437987A27279}"/>
              </a:ext>
            </a:extLst>
          </p:cNvPr>
          <p:cNvSpPr/>
          <p:nvPr/>
        </p:nvSpPr>
        <p:spPr>
          <a:xfrm>
            <a:off x="15607" y="4654177"/>
            <a:ext cx="6594513" cy="1322024"/>
          </a:xfrm>
          <a:prstGeom prst="rightArrowCallout">
            <a:avLst/>
          </a:prstGeom>
          <a:gradFill>
            <a:gsLst>
              <a:gs pos="0">
                <a:schemeClr val="accent4">
                  <a:tint val="64000"/>
                  <a:lumMod val="118000"/>
                  <a:alpha val="30000"/>
                </a:schemeClr>
              </a:gs>
              <a:gs pos="100000">
                <a:schemeClr val="accent4">
                  <a:tint val="92000"/>
                  <a:alpha val="100000"/>
                  <a:lumMod val="11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/>
              <a:t>Horas por unidade de tempo: dias</a:t>
            </a:r>
          </a:p>
        </p:txBody>
      </p:sp>
    </p:spTree>
    <p:extLst>
      <p:ext uri="{BB962C8B-B14F-4D97-AF65-F5344CB8AC3E}">
        <p14:creationId xmlns:p14="http://schemas.microsoft.com/office/powerpoint/2010/main" val="377041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530942" y="1153354"/>
            <a:ext cx="11130116" cy="499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b="1" dirty="0"/>
              <a:t>OBJETIVO: </a:t>
            </a:r>
          </a:p>
          <a:p>
            <a:pPr algn="just">
              <a:lnSpc>
                <a:spcPct val="200000"/>
              </a:lnSpc>
            </a:pPr>
            <a:endParaRPr lang="pt-BR" sz="2400" dirty="0"/>
          </a:p>
          <a:p>
            <a:pPr algn="just">
              <a:lnSpc>
                <a:spcPct val="200000"/>
              </a:lnSpc>
            </a:pPr>
            <a:r>
              <a:rPr lang="pt-BR" sz="2400" dirty="0"/>
              <a:t>Aplicação computacional gráfica, que possibilite o planejamento estratégico do gestor da equipe, na melhor utilização possível do tempo, com distribuição de tarefas, atribuindo-as a colaboradores, na linha do tempo, melhorando a tomada de decisão; </a:t>
            </a:r>
          </a:p>
          <a:p>
            <a:pPr algn="just">
              <a:lnSpc>
                <a:spcPct val="2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30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4AC532-1A3D-49C9-A7D5-44B2DBFE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86" y="165463"/>
            <a:ext cx="11009522" cy="65270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1EB5CDE-F835-428F-96BB-8C9FF7BE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5" y="1108119"/>
            <a:ext cx="228277" cy="280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6FAAA8-4836-4428-A31B-AD704713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59" y="1727244"/>
            <a:ext cx="228277" cy="280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49C66-8420-4B8B-A28A-EF022D53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9" y="2046419"/>
            <a:ext cx="228277" cy="2809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403DBB-D526-4388-9B9D-FCE51167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2669900"/>
            <a:ext cx="228277" cy="280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31752B-099B-4B64-B396-95083AAC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3008063"/>
            <a:ext cx="228277" cy="2809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035BD8-0E4A-4BB4-B124-B7D330D4BF5E}"/>
              </a:ext>
            </a:extLst>
          </p:cNvPr>
          <p:cNvSpPr txBox="1"/>
          <p:nvPr/>
        </p:nvSpPr>
        <p:spPr>
          <a:xfrm>
            <a:off x="6027027" y="6347460"/>
            <a:ext cx="8329604" cy="200055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month</a:t>
            </a:r>
            <a:r>
              <a:rPr lang="pt-BR" sz="700"/>
              <a:t>: </a:t>
            </a:r>
            <a:r>
              <a:rPr lang="pt-BR" sz="700" err="1"/>
              <a:t>April</a:t>
            </a:r>
            <a:r>
              <a:rPr lang="pt-BR" sz="700"/>
              <a:t>/2020:  960h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83BAB8-D215-49D7-A391-80A9FA163DBF}"/>
              </a:ext>
            </a:extLst>
          </p:cNvPr>
          <p:cNvSpPr txBox="1"/>
          <p:nvPr/>
        </p:nvSpPr>
        <p:spPr>
          <a:xfrm>
            <a:off x="6020677" y="6102410"/>
            <a:ext cx="2725094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1st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400h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505C0-C89A-4A00-B9D7-3FFB8DE27250}"/>
              </a:ext>
            </a:extLst>
          </p:cNvPr>
          <p:cNvSpPr txBox="1"/>
          <p:nvPr/>
        </p:nvSpPr>
        <p:spPr>
          <a:xfrm>
            <a:off x="8765455" y="6102410"/>
            <a:ext cx="3206115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2st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200h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AD0537-4652-4011-9719-AF1FC3419C48}"/>
              </a:ext>
            </a:extLst>
          </p:cNvPr>
          <p:cNvSpPr txBox="1"/>
          <p:nvPr/>
        </p:nvSpPr>
        <p:spPr>
          <a:xfrm>
            <a:off x="11986811" y="6102409"/>
            <a:ext cx="2263612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3st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300h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95FB39-B38E-48F7-98CF-9B992EB23570}"/>
              </a:ext>
            </a:extLst>
          </p:cNvPr>
          <p:cNvSpPr/>
          <p:nvPr/>
        </p:nvSpPr>
        <p:spPr>
          <a:xfrm>
            <a:off x="4928786" y="1727244"/>
            <a:ext cx="314325" cy="280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71826EC-FCEA-4FD7-A5D8-E37EA7131D47}"/>
              </a:ext>
            </a:extLst>
          </p:cNvPr>
          <p:cNvSpPr/>
          <p:nvPr/>
        </p:nvSpPr>
        <p:spPr>
          <a:xfrm>
            <a:off x="4928786" y="1108119"/>
            <a:ext cx="314325" cy="2809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1D4E7B-9F0B-4AF2-AC8F-428E3FAC2913}"/>
              </a:ext>
            </a:extLst>
          </p:cNvPr>
          <p:cNvSpPr/>
          <p:nvPr/>
        </p:nvSpPr>
        <p:spPr>
          <a:xfrm>
            <a:off x="4928786" y="2669900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FA4B88-0F5B-4C95-9509-E40F97870E80}"/>
              </a:ext>
            </a:extLst>
          </p:cNvPr>
          <p:cNvSpPr/>
          <p:nvPr/>
        </p:nvSpPr>
        <p:spPr>
          <a:xfrm>
            <a:off x="4928786" y="3008063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404FC3-E3F9-41C2-875F-848E93235A99}"/>
              </a:ext>
            </a:extLst>
          </p:cNvPr>
          <p:cNvSpPr/>
          <p:nvPr/>
        </p:nvSpPr>
        <p:spPr>
          <a:xfrm>
            <a:off x="4928786" y="2046419"/>
            <a:ext cx="314325" cy="2809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o Explicativo: Seta para a Direita 18">
            <a:extLst>
              <a:ext uri="{FF2B5EF4-FFF2-40B4-BE49-F238E27FC236}">
                <a16:creationId xmlns:a16="http://schemas.microsoft.com/office/drawing/2014/main" id="{E58ADDB3-CA6D-45FB-862B-437987A27279}"/>
              </a:ext>
            </a:extLst>
          </p:cNvPr>
          <p:cNvSpPr/>
          <p:nvPr/>
        </p:nvSpPr>
        <p:spPr>
          <a:xfrm>
            <a:off x="129290" y="5596569"/>
            <a:ext cx="5871703" cy="1166852"/>
          </a:xfrm>
          <a:prstGeom prst="rightArrowCallout">
            <a:avLst/>
          </a:prstGeom>
          <a:gradFill>
            <a:gsLst>
              <a:gs pos="0">
                <a:schemeClr val="accent4">
                  <a:tint val="64000"/>
                  <a:lumMod val="118000"/>
                  <a:alpha val="30000"/>
                </a:schemeClr>
              </a:gs>
              <a:gs pos="100000">
                <a:schemeClr val="accent4">
                  <a:tint val="92000"/>
                  <a:alpha val="100000"/>
                  <a:lumMod val="11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/>
              <a:t>Horas por unidade de tempo: semanas</a:t>
            </a:r>
          </a:p>
        </p:txBody>
      </p:sp>
    </p:spTree>
    <p:extLst>
      <p:ext uri="{BB962C8B-B14F-4D97-AF65-F5344CB8AC3E}">
        <p14:creationId xmlns:p14="http://schemas.microsoft.com/office/powerpoint/2010/main" val="235534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4AC532-1A3D-49C9-A7D5-44B2DBFE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86" y="165463"/>
            <a:ext cx="11009522" cy="65270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1EB5CDE-F835-428F-96BB-8C9FF7BE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5" y="1108119"/>
            <a:ext cx="228277" cy="280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6FAAA8-4836-4428-A31B-AD704713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59" y="1727244"/>
            <a:ext cx="228277" cy="280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49C66-8420-4B8B-A28A-EF022D53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9" y="2046419"/>
            <a:ext cx="228277" cy="2809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403DBB-D526-4388-9B9D-FCE51167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2669900"/>
            <a:ext cx="228277" cy="280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31752B-099B-4B64-B396-95083AAC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3008063"/>
            <a:ext cx="228277" cy="2809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035BD8-0E4A-4BB4-B124-B7D330D4BF5E}"/>
              </a:ext>
            </a:extLst>
          </p:cNvPr>
          <p:cNvSpPr txBox="1"/>
          <p:nvPr/>
        </p:nvSpPr>
        <p:spPr>
          <a:xfrm>
            <a:off x="6027027" y="6347460"/>
            <a:ext cx="8329604" cy="200055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month</a:t>
            </a:r>
            <a:r>
              <a:rPr lang="pt-BR" sz="700"/>
              <a:t>: </a:t>
            </a:r>
            <a:r>
              <a:rPr lang="pt-BR" sz="700" err="1"/>
              <a:t>April</a:t>
            </a:r>
            <a:r>
              <a:rPr lang="pt-BR" sz="700"/>
              <a:t>/2020:  960h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83BAB8-D215-49D7-A391-80A9FA163DBF}"/>
              </a:ext>
            </a:extLst>
          </p:cNvPr>
          <p:cNvSpPr txBox="1"/>
          <p:nvPr/>
        </p:nvSpPr>
        <p:spPr>
          <a:xfrm>
            <a:off x="6020677" y="6102410"/>
            <a:ext cx="2725094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1st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400h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505C0-C89A-4A00-B9D7-3FFB8DE27250}"/>
              </a:ext>
            </a:extLst>
          </p:cNvPr>
          <p:cNvSpPr txBox="1"/>
          <p:nvPr/>
        </p:nvSpPr>
        <p:spPr>
          <a:xfrm>
            <a:off x="8765455" y="6102410"/>
            <a:ext cx="3206115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2st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200h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AD0537-4652-4011-9719-AF1FC3419C48}"/>
              </a:ext>
            </a:extLst>
          </p:cNvPr>
          <p:cNvSpPr txBox="1"/>
          <p:nvPr/>
        </p:nvSpPr>
        <p:spPr>
          <a:xfrm>
            <a:off x="11986811" y="6102409"/>
            <a:ext cx="2263612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3st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300h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95FB39-B38E-48F7-98CF-9B992EB23570}"/>
              </a:ext>
            </a:extLst>
          </p:cNvPr>
          <p:cNvSpPr/>
          <p:nvPr/>
        </p:nvSpPr>
        <p:spPr>
          <a:xfrm>
            <a:off x="4928786" y="1727244"/>
            <a:ext cx="314325" cy="280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71826EC-FCEA-4FD7-A5D8-E37EA7131D47}"/>
              </a:ext>
            </a:extLst>
          </p:cNvPr>
          <p:cNvSpPr/>
          <p:nvPr/>
        </p:nvSpPr>
        <p:spPr>
          <a:xfrm>
            <a:off x="4928786" y="1108119"/>
            <a:ext cx="314325" cy="2809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1D4E7B-9F0B-4AF2-AC8F-428E3FAC2913}"/>
              </a:ext>
            </a:extLst>
          </p:cNvPr>
          <p:cNvSpPr/>
          <p:nvPr/>
        </p:nvSpPr>
        <p:spPr>
          <a:xfrm>
            <a:off x="4928786" y="2669900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FA4B88-0F5B-4C95-9509-E40F97870E80}"/>
              </a:ext>
            </a:extLst>
          </p:cNvPr>
          <p:cNvSpPr/>
          <p:nvPr/>
        </p:nvSpPr>
        <p:spPr>
          <a:xfrm>
            <a:off x="4928786" y="3008063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404FC3-E3F9-41C2-875F-848E93235A99}"/>
              </a:ext>
            </a:extLst>
          </p:cNvPr>
          <p:cNvSpPr/>
          <p:nvPr/>
        </p:nvSpPr>
        <p:spPr>
          <a:xfrm>
            <a:off x="4928786" y="2046419"/>
            <a:ext cx="314325" cy="2809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o Explicativo: Seta para a Direita 18">
            <a:extLst>
              <a:ext uri="{FF2B5EF4-FFF2-40B4-BE49-F238E27FC236}">
                <a16:creationId xmlns:a16="http://schemas.microsoft.com/office/drawing/2014/main" id="{E58ADDB3-CA6D-45FB-862B-437987A27279}"/>
              </a:ext>
            </a:extLst>
          </p:cNvPr>
          <p:cNvSpPr/>
          <p:nvPr/>
        </p:nvSpPr>
        <p:spPr>
          <a:xfrm>
            <a:off x="129290" y="6102409"/>
            <a:ext cx="5871703" cy="661012"/>
          </a:xfrm>
          <a:prstGeom prst="rightArrowCallout">
            <a:avLst/>
          </a:prstGeom>
          <a:gradFill>
            <a:gsLst>
              <a:gs pos="0">
                <a:schemeClr val="accent4">
                  <a:tint val="64000"/>
                  <a:lumMod val="118000"/>
                  <a:alpha val="30000"/>
                </a:schemeClr>
              </a:gs>
              <a:gs pos="100000">
                <a:schemeClr val="accent4">
                  <a:tint val="92000"/>
                  <a:alpha val="100000"/>
                  <a:lumMod val="11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/>
              <a:t>Horas por unidade de tempo: mês</a:t>
            </a:r>
          </a:p>
        </p:txBody>
      </p:sp>
    </p:spTree>
    <p:extLst>
      <p:ext uri="{BB962C8B-B14F-4D97-AF65-F5344CB8AC3E}">
        <p14:creationId xmlns:p14="http://schemas.microsoft.com/office/powerpoint/2010/main" val="3642879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4AC532-1A3D-49C9-A7D5-44B2DBFE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86" y="165463"/>
            <a:ext cx="11009522" cy="65270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1EB5CDE-F835-428F-96BB-8C9FF7BE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5" y="1108119"/>
            <a:ext cx="228277" cy="280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6FAAA8-4836-4428-A31B-AD704713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59" y="1727244"/>
            <a:ext cx="228277" cy="280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49C66-8420-4B8B-A28A-EF022D53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9" y="2046419"/>
            <a:ext cx="228277" cy="2809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403DBB-D526-4388-9B9D-FCE51167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2669900"/>
            <a:ext cx="228277" cy="280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31752B-099B-4B64-B396-95083AAC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98" y="3008063"/>
            <a:ext cx="228277" cy="2809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035BD8-0E4A-4BB4-B124-B7D330D4BF5E}"/>
              </a:ext>
            </a:extLst>
          </p:cNvPr>
          <p:cNvSpPr txBox="1"/>
          <p:nvPr/>
        </p:nvSpPr>
        <p:spPr>
          <a:xfrm>
            <a:off x="6027027" y="6347460"/>
            <a:ext cx="8329604" cy="200055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month</a:t>
            </a:r>
            <a:r>
              <a:rPr lang="pt-BR" sz="700"/>
              <a:t>: </a:t>
            </a:r>
            <a:r>
              <a:rPr lang="pt-BR" sz="700" err="1"/>
              <a:t>April</a:t>
            </a:r>
            <a:r>
              <a:rPr lang="pt-BR" sz="700"/>
              <a:t>/2020:  960h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83BAB8-D215-49D7-A391-80A9FA163DBF}"/>
              </a:ext>
            </a:extLst>
          </p:cNvPr>
          <p:cNvSpPr txBox="1"/>
          <p:nvPr/>
        </p:nvSpPr>
        <p:spPr>
          <a:xfrm>
            <a:off x="6020677" y="6102410"/>
            <a:ext cx="2725094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1st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400h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505C0-C89A-4A00-B9D7-3FFB8DE27250}"/>
              </a:ext>
            </a:extLst>
          </p:cNvPr>
          <p:cNvSpPr txBox="1"/>
          <p:nvPr/>
        </p:nvSpPr>
        <p:spPr>
          <a:xfrm>
            <a:off x="8765455" y="6102410"/>
            <a:ext cx="3206115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2st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200h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AD0537-4652-4011-9719-AF1FC3419C48}"/>
              </a:ext>
            </a:extLst>
          </p:cNvPr>
          <p:cNvSpPr txBox="1"/>
          <p:nvPr/>
        </p:nvSpPr>
        <p:spPr>
          <a:xfrm>
            <a:off x="11986811" y="6102409"/>
            <a:ext cx="2263612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3st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300h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95FB39-B38E-48F7-98CF-9B992EB23570}"/>
              </a:ext>
            </a:extLst>
          </p:cNvPr>
          <p:cNvSpPr/>
          <p:nvPr/>
        </p:nvSpPr>
        <p:spPr>
          <a:xfrm>
            <a:off x="4928786" y="1727244"/>
            <a:ext cx="314325" cy="280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71826EC-FCEA-4FD7-A5D8-E37EA7131D47}"/>
              </a:ext>
            </a:extLst>
          </p:cNvPr>
          <p:cNvSpPr/>
          <p:nvPr/>
        </p:nvSpPr>
        <p:spPr>
          <a:xfrm>
            <a:off x="4928786" y="1108119"/>
            <a:ext cx="314325" cy="2809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1D4E7B-9F0B-4AF2-AC8F-428E3FAC2913}"/>
              </a:ext>
            </a:extLst>
          </p:cNvPr>
          <p:cNvSpPr/>
          <p:nvPr/>
        </p:nvSpPr>
        <p:spPr>
          <a:xfrm>
            <a:off x="4928786" y="2669900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FA4B88-0F5B-4C95-9509-E40F97870E80}"/>
              </a:ext>
            </a:extLst>
          </p:cNvPr>
          <p:cNvSpPr/>
          <p:nvPr/>
        </p:nvSpPr>
        <p:spPr>
          <a:xfrm>
            <a:off x="4928786" y="3008063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404FC3-E3F9-41C2-875F-848E93235A99}"/>
              </a:ext>
            </a:extLst>
          </p:cNvPr>
          <p:cNvSpPr/>
          <p:nvPr/>
        </p:nvSpPr>
        <p:spPr>
          <a:xfrm>
            <a:off x="4928786" y="2046419"/>
            <a:ext cx="314325" cy="2809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o Explicativo: Seta para a Direita 18">
            <a:extLst>
              <a:ext uri="{FF2B5EF4-FFF2-40B4-BE49-F238E27FC236}">
                <a16:creationId xmlns:a16="http://schemas.microsoft.com/office/drawing/2014/main" id="{E58ADDB3-CA6D-45FB-862B-437987A27279}"/>
              </a:ext>
            </a:extLst>
          </p:cNvPr>
          <p:cNvSpPr/>
          <p:nvPr/>
        </p:nvSpPr>
        <p:spPr>
          <a:xfrm>
            <a:off x="15607" y="4654177"/>
            <a:ext cx="6594513" cy="1322024"/>
          </a:xfrm>
          <a:prstGeom prst="rightArrowCallout">
            <a:avLst/>
          </a:prstGeom>
          <a:gradFill>
            <a:gsLst>
              <a:gs pos="0">
                <a:schemeClr val="accent4">
                  <a:tint val="64000"/>
                  <a:lumMod val="118000"/>
                  <a:alpha val="30000"/>
                </a:schemeClr>
              </a:gs>
              <a:gs pos="100000">
                <a:schemeClr val="accent4">
                  <a:tint val="92000"/>
                  <a:alpha val="100000"/>
                  <a:lumMod val="11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/>
              <a:t>Horas por unidade de tempo: código de cores</a:t>
            </a:r>
          </a:p>
        </p:txBody>
      </p:sp>
    </p:spTree>
    <p:extLst>
      <p:ext uri="{BB962C8B-B14F-4D97-AF65-F5344CB8AC3E}">
        <p14:creationId xmlns:p14="http://schemas.microsoft.com/office/powerpoint/2010/main" val="857901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352540" y="319487"/>
            <a:ext cx="11556693" cy="111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b="1"/>
              <a:t>Visão Futura: Funcionalidades e experiência do usuário</a:t>
            </a:r>
          </a:p>
          <a:p>
            <a:pPr algn="ctr">
              <a:lnSpc>
                <a:spcPct val="200000"/>
              </a:lnSpc>
            </a:pPr>
            <a:r>
              <a:rPr lang="pt-BR" b="1"/>
              <a:t>Vide diagramas a seguir.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62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4AC532-1A3D-49C9-A7D5-44B2DBFE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9" y="165463"/>
            <a:ext cx="11009522" cy="65270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1EB5CDE-F835-428F-96BB-8C9FF7BE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48" y="1108119"/>
            <a:ext cx="228277" cy="280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6FAAA8-4836-4428-A31B-AD704713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12" y="1727244"/>
            <a:ext cx="228277" cy="280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49C66-8420-4B8B-A28A-EF022D53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2" y="2046419"/>
            <a:ext cx="228277" cy="2809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403DBB-D526-4388-9B9D-FCE51167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1" y="2669900"/>
            <a:ext cx="228277" cy="280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31752B-099B-4B64-B396-95083AAC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1" y="3008063"/>
            <a:ext cx="228277" cy="2809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035BD8-0E4A-4BB4-B124-B7D330D4BF5E}"/>
              </a:ext>
            </a:extLst>
          </p:cNvPr>
          <p:cNvSpPr txBox="1"/>
          <p:nvPr/>
        </p:nvSpPr>
        <p:spPr>
          <a:xfrm>
            <a:off x="3651780" y="6347460"/>
            <a:ext cx="8329604" cy="200055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month</a:t>
            </a:r>
            <a:r>
              <a:rPr lang="pt-BR" sz="700"/>
              <a:t>: </a:t>
            </a:r>
            <a:r>
              <a:rPr lang="pt-BR" sz="700" err="1"/>
              <a:t>April</a:t>
            </a:r>
            <a:r>
              <a:rPr lang="pt-BR" sz="700"/>
              <a:t>/2020:  960h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83BAB8-D215-49D7-A391-80A9FA163DBF}"/>
              </a:ext>
            </a:extLst>
          </p:cNvPr>
          <p:cNvSpPr txBox="1"/>
          <p:nvPr/>
        </p:nvSpPr>
        <p:spPr>
          <a:xfrm>
            <a:off x="3645430" y="6102410"/>
            <a:ext cx="2725094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1st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400h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505C0-C89A-4A00-B9D7-3FFB8DE27250}"/>
              </a:ext>
            </a:extLst>
          </p:cNvPr>
          <p:cNvSpPr txBox="1"/>
          <p:nvPr/>
        </p:nvSpPr>
        <p:spPr>
          <a:xfrm>
            <a:off x="6390208" y="6102410"/>
            <a:ext cx="3206115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2st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200h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AD0537-4652-4011-9719-AF1FC3419C48}"/>
              </a:ext>
            </a:extLst>
          </p:cNvPr>
          <p:cNvSpPr txBox="1"/>
          <p:nvPr/>
        </p:nvSpPr>
        <p:spPr>
          <a:xfrm>
            <a:off x="9611564" y="6102409"/>
            <a:ext cx="2263612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3st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300h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95FB39-B38E-48F7-98CF-9B992EB23570}"/>
              </a:ext>
            </a:extLst>
          </p:cNvPr>
          <p:cNvSpPr/>
          <p:nvPr/>
        </p:nvSpPr>
        <p:spPr>
          <a:xfrm>
            <a:off x="2553539" y="1727244"/>
            <a:ext cx="314325" cy="280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71826EC-FCEA-4FD7-A5D8-E37EA7131D47}"/>
              </a:ext>
            </a:extLst>
          </p:cNvPr>
          <p:cNvSpPr/>
          <p:nvPr/>
        </p:nvSpPr>
        <p:spPr>
          <a:xfrm>
            <a:off x="2553539" y="1108119"/>
            <a:ext cx="314325" cy="2809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1D4E7B-9F0B-4AF2-AC8F-428E3FAC2913}"/>
              </a:ext>
            </a:extLst>
          </p:cNvPr>
          <p:cNvSpPr/>
          <p:nvPr/>
        </p:nvSpPr>
        <p:spPr>
          <a:xfrm>
            <a:off x="2553539" y="2669900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FA4B88-0F5B-4C95-9509-E40F97870E80}"/>
              </a:ext>
            </a:extLst>
          </p:cNvPr>
          <p:cNvSpPr/>
          <p:nvPr/>
        </p:nvSpPr>
        <p:spPr>
          <a:xfrm>
            <a:off x="2553539" y="3008063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404FC3-E3F9-41C2-875F-848E93235A99}"/>
              </a:ext>
            </a:extLst>
          </p:cNvPr>
          <p:cNvSpPr/>
          <p:nvPr/>
        </p:nvSpPr>
        <p:spPr>
          <a:xfrm>
            <a:off x="2553539" y="2046419"/>
            <a:ext cx="314325" cy="2809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o Explicativo: Seta para a Direita 18">
            <a:extLst>
              <a:ext uri="{FF2B5EF4-FFF2-40B4-BE49-F238E27FC236}">
                <a16:creationId xmlns:a16="http://schemas.microsoft.com/office/drawing/2014/main" id="{B5FFDC1E-F145-4400-AEC8-B65013A1DE43}"/>
              </a:ext>
            </a:extLst>
          </p:cNvPr>
          <p:cNvSpPr/>
          <p:nvPr/>
        </p:nvSpPr>
        <p:spPr>
          <a:xfrm>
            <a:off x="77118" y="-47005"/>
            <a:ext cx="6191480" cy="2591209"/>
          </a:xfrm>
          <a:prstGeom prst="rightArrowCallout">
            <a:avLst/>
          </a:prstGeom>
          <a:gradFill>
            <a:gsLst>
              <a:gs pos="0">
                <a:schemeClr val="accent4">
                  <a:tint val="64000"/>
                  <a:lumMod val="118000"/>
                  <a:alpha val="30000"/>
                </a:schemeClr>
              </a:gs>
              <a:gs pos="100000">
                <a:schemeClr val="accent4">
                  <a:tint val="92000"/>
                  <a:alpha val="100000"/>
                  <a:lumMod val="11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b="1" dirty="0"/>
              <a:t>- Mouse: clica e arrasta; </a:t>
            </a:r>
          </a:p>
          <a:p>
            <a:pPr marL="342900" indent="-342900">
              <a:buFontTx/>
              <a:buChar char="-"/>
            </a:pPr>
            <a:r>
              <a:rPr lang="pt-BR" sz="2400" b="1" dirty="0"/>
              <a:t>Usuário: Fornece o nome do Recurso e Interdependência;</a:t>
            </a:r>
          </a:p>
          <a:p>
            <a:pPr marL="342900" indent="-342900">
              <a:buFontTx/>
              <a:buChar char="-"/>
            </a:pPr>
            <a:r>
              <a:rPr lang="pt-BR" sz="2400" b="1" dirty="0"/>
              <a:t>Adição na tela 1, Tela 03 e Tela 04;</a:t>
            </a:r>
          </a:p>
        </p:txBody>
      </p:sp>
    </p:spTree>
    <p:extLst>
      <p:ext uri="{BB962C8B-B14F-4D97-AF65-F5344CB8AC3E}">
        <p14:creationId xmlns:p14="http://schemas.microsoft.com/office/powerpoint/2010/main" val="3321066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4AC532-1A3D-49C9-A7D5-44B2DBFE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9" y="165463"/>
            <a:ext cx="11009522" cy="65270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1EB5CDE-F835-428F-96BB-8C9FF7BE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48" y="1108119"/>
            <a:ext cx="228277" cy="280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6FAAA8-4836-4428-A31B-AD704713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12" y="1727244"/>
            <a:ext cx="228277" cy="280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49C66-8420-4B8B-A28A-EF022D53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2" y="2046419"/>
            <a:ext cx="228277" cy="2809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403DBB-D526-4388-9B9D-FCE51167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1" y="2669900"/>
            <a:ext cx="228277" cy="280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31752B-099B-4B64-B396-95083AAC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1" y="3008063"/>
            <a:ext cx="228277" cy="2809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035BD8-0E4A-4BB4-B124-B7D330D4BF5E}"/>
              </a:ext>
            </a:extLst>
          </p:cNvPr>
          <p:cNvSpPr txBox="1"/>
          <p:nvPr/>
        </p:nvSpPr>
        <p:spPr>
          <a:xfrm>
            <a:off x="3651780" y="6347460"/>
            <a:ext cx="8329604" cy="200055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month</a:t>
            </a:r>
            <a:r>
              <a:rPr lang="pt-BR" sz="700"/>
              <a:t>: </a:t>
            </a:r>
            <a:r>
              <a:rPr lang="pt-BR" sz="700" err="1"/>
              <a:t>April</a:t>
            </a:r>
            <a:r>
              <a:rPr lang="pt-BR" sz="700"/>
              <a:t>/2020:  960h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83BAB8-D215-49D7-A391-80A9FA163DBF}"/>
              </a:ext>
            </a:extLst>
          </p:cNvPr>
          <p:cNvSpPr txBox="1"/>
          <p:nvPr/>
        </p:nvSpPr>
        <p:spPr>
          <a:xfrm>
            <a:off x="3645430" y="6102410"/>
            <a:ext cx="2725094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1st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400h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505C0-C89A-4A00-B9D7-3FFB8DE27250}"/>
              </a:ext>
            </a:extLst>
          </p:cNvPr>
          <p:cNvSpPr txBox="1"/>
          <p:nvPr/>
        </p:nvSpPr>
        <p:spPr>
          <a:xfrm>
            <a:off x="6390208" y="6102410"/>
            <a:ext cx="3206115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2st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200h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AD0537-4652-4011-9719-AF1FC3419C48}"/>
              </a:ext>
            </a:extLst>
          </p:cNvPr>
          <p:cNvSpPr txBox="1"/>
          <p:nvPr/>
        </p:nvSpPr>
        <p:spPr>
          <a:xfrm>
            <a:off x="9611564" y="6102409"/>
            <a:ext cx="2263612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3st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300h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95FB39-B38E-48F7-98CF-9B992EB23570}"/>
              </a:ext>
            </a:extLst>
          </p:cNvPr>
          <p:cNvSpPr/>
          <p:nvPr/>
        </p:nvSpPr>
        <p:spPr>
          <a:xfrm>
            <a:off x="2553539" y="1727244"/>
            <a:ext cx="314325" cy="280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71826EC-FCEA-4FD7-A5D8-E37EA7131D47}"/>
              </a:ext>
            </a:extLst>
          </p:cNvPr>
          <p:cNvSpPr/>
          <p:nvPr/>
        </p:nvSpPr>
        <p:spPr>
          <a:xfrm>
            <a:off x="2553539" y="1108119"/>
            <a:ext cx="314325" cy="2809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1D4E7B-9F0B-4AF2-AC8F-428E3FAC2913}"/>
              </a:ext>
            </a:extLst>
          </p:cNvPr>
          <p:cNvSpPr/>
          <p:nvPr/>
        </p:nvSpPr>
        <p:spPr>
          <a:xfrm>
            <a:off x="2553539" y="2669900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FA4B88-0F5B-4C95-9509-E40F97870E80}"/>
              </a:ext>
            </a:extLst>
          </p:cNvPr>
          <p:cNvSpPr/>
          <p:nvPr/>
        </p:nvSpPr>
        <p:spPr>
          <a:xfrm>
            <a:off x="2553539" y="3008063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404FC3-E3F9-41C2-875F-848E93235A99}"/>
              </a:ext>
            </a:extLst>
          </p:cNvPr>
          <p:cNvSpPr/>
          <p:nvPr/>
        </p:nvSpPr>
        <p:spPr>
          <a:xfrm>
            <a:off x="2553539" y="2046419"/>
            <a:ext cx="314325" cy="2809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o Explicativo: Seta para a Direita 18">
            <a:extLst>
              <a:ext uri="{FF2B5EF4-FFF2-40B4-BE49-F238E27FC236}">
                <a16:creationId xmlns:a16="http://schemas.microsoft.com/office/drawing/2014/main" id="{B5FFDC1E-F145-4400-AEC8-B65013A1DE43}"/>
              </a:ext>
            </a:extLst>
          </p:cNvPr>
          <p:cNvSpPr/>
          <p:nvPr/>
        </p:nvSpPr>
        <p:spPr>
          <a:xfrm>
            <a:off x="121585" y="3962433"/>
            <a:ext cx="6191480" cy="2591209"/>
          </a:xfrm>
          <a:prstGeom prst="rightArrowCallout">
            <a:avLst/>
          </a:prstGeom>
          <a:gradFill>
            <a:gsLst>
              <a:gs pos="0">
                <a:schemeClr val="accent4">
                  <a:tint val="64000"/>
                  <a:lumMod val="118000"/>
                  <a:alpha val="30000"/>
                </a:schemeClr>
              </a:gs>
              <a:gs pos="100000">
                <a:schemeClr val="accent4">
                  <a:tint val="92000"/>
                  <a:alpha val="100000"/>
                  <a:lumMod val="11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b="1" dirty="0"/>
              <a:t>Código de Cores automaticamente, “</a:t>
            </a:r>
            <a:r>
              <a:rPr lang="pt-BR" sz="2400" b="1" dirty="0">
                <a:solidFill>
                  <a:srgbClr val="FF0000"/>
                </a:solidFill>
              </a:rPr>
              <a:t>esquenta</a:t>
            </a:r>
            <a:r>
              <a:rPr lang="pt-BR" sz="2400" b="1" dirty="0"/>
              <a:t>” ou “</a:t>
            </a:r>
            <a:r>
              <a:rPr lang="pt-BR" sz="2400" b="1" dirty="0">
                <a:solidFill>
                  <a:srgbClr val="00B0F0"/>
                </a:solidFill>
              </a:rPr>
              <a:t>esfria</a:t>
            </a:r>
            <a:r>
              <a:rPr lang="pt-BR" sz="2400" b="1" dirty="0"/>
              <a:t>”, possibilitando melhor inteligibilidade da situação estratégica da empresa.</a:t>
            </a:r>
          </a:p>
        </p:txBody>
      </p:sp>
    </p:spTree>
    <p:extLst>
      <p:ext uri="{BB962C8B-B14F-4D97-AF65-F5344CB8AC3E}">
        <p14:creationId xmlns:p14="http://schemas.microsoft.com/office/powerpoint/2010/main" val="2844489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463377" y="485743"/>
            <a:ext cx="10980478" cy="588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b="1" u="sng" dirty="0"/>
              <a:t>Visão Futura</a:t>
            </a:r>
            <a:r>
              <a:rPr lang="pt-BR" sz="2400" b="1" dirty="0"/>
              <a:t>:</a:t>
            </a:r>
          </a:p>
          <a:p>
            <a:pPr algn="just">
              <a:lnSpc>
                <a:spcPct val="200000"/>
              </a:lnSpc>
            </a:pPr>
            <a:r>
              <a:rPr lang="pt-BR" sz="2400" u="sng" dirty="0"/>
              <a:t>Ambiente Tecnológico</a:t>
            </a:r>
            <a:endParaRPr lang="pt-BR" sz="2400" dirty="0"/>
          </a:p>
          <a:p>
            <a:pPr algn="just">
              <a:lnSpc>
                <a:spcPct val="200000"/>
              </a:lnSpc>
            </a:pPr>
            <a:r>
              <a:rPr lang="pt-BR" sz="2400" b="1" dirty="0"/>
              <a:t>Nessa fase do projeto (pensar), </a:t>
            </a:r>
            <a:r>
              <a:rPr lang="pt-BR" sz="2400" b="1" dirty="0" err="1"/>
              <a:t>Pydevs</a:t>
            </a:r>
            <a:r>
              <a:rPr lang="pt-BR" sz="2400" b="1" dirty="0"/>
              <a:t> está testando diversas linguagens / bibliotecas, e seguindo padrões da Engenharia de Software.</a:t>
            </a:r>
          </a:p>
          <a:p>
            <a:pPr algn="just">
              <a:lnSpc>
                <a:spcPct val="200000"/>
              </a:lnSpc>
            </a:pPr>
            <a:r>
              <a:rPr lang="pt-BR" sz="2400" b="1" dirty="0"/>
              <a:t>No momento, temos:</a:t>
            </a: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pt-BR" sz="2400" b="1" dirty="0"/>
              <a:t>Linguagem de Programação: Java (migrando do Python);</a:t>
            </a: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pt-BR" sz="2400" b="1" dirty="0"/>
              <a:t>Camadas de HTML, </a:t>
            </a:r>
            <a:r>
              <a:rPr lang="pt-BR" sz="2400" b="1" dirty="0" err="1"/>
              <a:t>json</a:t>
            </a:r>
            <a:r>
              <a:rPr lang="pt-BR" sz="2400" b="1" dirty="0"/>
              <a:t>, </a:t>
            </a:r>
            <a:r>
              <a:rPr lang="pt-BR" sz="2400" b="1" dirty="0" err="1"/>
              <a:t>Javascript</a:t>
            </a:r>
            <a:r>
              <a:rPr lang="pt-BR" sz="2400" b="1" dirty="0"/>
              <a:t> são esperadas; (...)</a:t>
            </a:r>
          </a:p>
        </p:txBody>
      </p:sp>
    </p:spTree>
    <p:extLst>
      <p:ext uri="{BB962C8B-B14F-4D97-AF65-F5344CB8AC3E}">
        <p14:creationId xmlns:p14="http://schemas.microsoft.com/office/powerpoint/2010/main" val="229649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805122" y="578106"/>
            <a:ext cx="11556693" cy="4406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b="1" dirty="0"/>
              <a:t>Visão Futura: </a:t>
            </a:r>
          </a:p>
          <a:p>
            <a:pPr algn="just">
              <a:lnSpc>
                <a:spcPct val="200000"/>
              </a:lnSpc>
            </a:pPr>
            <a:r>
              <a:rPr lang="pt-BR" sz="2400" u="sng" dirty="0"/>
              <a:t>Ambiente Tecnológico</a:t>
            </a:r>
            <a:endParaRPr lang="pt-BR" sz="2400" dirty="0"/>
          </a:p>
          <a:p>
            <a:pPr algn="just">
              <a:lnSpc>
                <a:spcPct val="200000"/>
              </a:lnSpc>
            </a:pPr>
            <a:r>
              <a:rPr lang="pt-BR" sz="2400" b="1" dirty="0"/>
              <a:t>(...)</a:t>
            </a: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pt-BR" sz="2400" b="1" dirty="0"/>
              <a:t>Aplicação Desktop (viabilidade de versão web está sendo estudada);</a:t>
            </a: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pt-BR" sz="2400" b="1" dirty="0"/>
              <a:t>Banco de dados ainda não definido;</a:t>
            </a: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pt-BR" sz="2400" b="1" dirty="0"/>
              <a:t>Modelagem inicial do BD: Rascunho versão 01 concluída;</a:t>
            </a:r>
          </a:p>
        </p:txBody>
      </p:sp>
    </p:spTree>
    <p:extLst>
      <p:ext uri="{BB962C8B-B14F-4D97-AF65-F5344CB8AC3E}">
        <p14:creationId xmlns:p14="http://schemas.microsoft.com/office/powerpoint/2010/main" val="3566412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4AC532-1A3D-49C9-A7D5-44B2DBFE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9" y="165463"/>
            <a:ext cx="11009522" cy="65270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1EB5CDE-F835-428F-96BB-8C9FF7BE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48" y="1108119"/>
            <a:ext cx="228277" cy="280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6FAAA8-4836-4428-A31B-AD704713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12" y="1727244"/>
            <a:ext cx="228277" cy="280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49C66-8420-4B8B-A28A-EF022D53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2" y="2046419"/>
            <a:ext cx="228277" cy="2809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403DBB-D526-4388-9B9D-FCE51167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1" y="2669900"/>
            <a:ext cx="228277" cy="280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31752B-099B-4B64-B396-95083AAC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51" y="3008063"/>
            <a:ext cx="228277" cy="2809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035BD8-0E4A-4BB4-B124-B7D330D4BF5E}"/>
              </a:ext>
            </a:extLst>
          </p:cNvPr>
          <p:cNvSpPr txBox="1"/>
          <p:nvPr/>
        </p:nvSpPr>
        <p:spPr>
          <a:xfrm>
            <a:off x="3651780" y="6347460"/>
            <a:ext cx="8329604" cy="200055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month</a:t>
            </a:r>
            <a:r>
              <a:rPr lang="pt-BR" sz="700"/>
              <a:t>: </a:t>
            </a:r>
            <a:r>
              <a:rPr lang="pt-BR" sz="700" err="1"/>
              <a:t>April</a:t>
            </a:r>
            <a:r>
              <a:rPr lang="pt-BR" sz="700"/>
              <a:t>/2020:  960h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83BAB8-D215-49D7-A391-80A9FA163DBF}"/>
              </a:ext>
            </a:extLst>
          </p:cNvPr>
          <p:cNvSpPr txBox="1"/>
          <p:nvPr/>
        </p:nvSpPr>
        <p:spPr>
          <a:xfrm>
            <a:off x="3645430" y="6102410"/>
            <a:ext cx="2725094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1st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400h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505C0-C89A-4A00-B9D7-3FFB8DE27250}"/>
              </a:ext>
            </a:extLst>
          </p:cNvPr>
          <p:cNvSpPr txBox="1"/>
          <p:nvPr/>
        </p:nvSpPr>
        <p:spPr>
          <a:xfrm>
            <a:off x="6390208" y="6102410"/>
            <a:ext cx="3206115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2st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200h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AD0537-4652-4011-9719-AF1FC3419C48}"/>
              </a:ext>
            </a:extLst>
          </p:cNvPr>
          <p:cNvSpPr txBox="1"/>
          <p:nvPr/>
        </p:nvSpPr>
        <p:spPr>
          <a:xfrm>
            <a:off x="9611564" y="6102409"/>
            <a:ext cx="2263612" cy="200055"/>
          </a:xfrm>
          <a:prstGeom prst="rect">
            <a:avLst/>
          </a:prstGeom>
          <a:solidFill>
            <a:schemeClr val="bg2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/>
              <a:t>Hours </a:t>
            </a:r>
            <a:r>
              <a:rPr lang="pt-BR" sz="700" err="1"/>
              <a:t>within</a:t>
            </a:r>
            <a:r>
              <a:rPr lang="pt-BR" sz="700"/>
              <a:t> a </a:t>
            </a:r>
            <a:r>
              <a:rPr lang="pt-BR" sz="700" err="1"/>
              <a:t>week</a:t>
            </a:r>
            <a:r>
              <a:rPr lang="pt-BR" sz="700"/>
              <a:t>: 3st </a:t>
            </a:r>
            <a:r>
              <a:rPr lang="pt-BR" sz="700" err="1"/>
              <a:t>week</a:t>
            </a:r>
            <a:r>
              <a:rPr lang="pt-BR" sz="700"/>
              <a:t> </a:t>
            </a:r>
            <a:r>
              <a:rPr lang="pt-BR" sz="700" err="1"/>
              <a:t>of</a:t>
            </a:r>
            <a:r>
              <a:rPr lang="pt-BR" sz="700"/>
              <a:t> </a:t>
            </a:r>
            <a:r>
              <a:rPr lang="pt-BR" sz="700" err="1"/>
              <a:t>April</a:t>
            </a:r>
            <a:r>
              <a:rPr lang="pt-BR" sz="700"/>
              <a:t>/2020: 300h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95FB39-B38E-48F7-98CF-9B992EB23570}"/>
              </a:ext>
            </a:extLst>
          </p:cNvPr>
          <p:cNvSpPr/>
          <p:nvPr/>
        </p:nvSpPr>
        <p:spPr>
          <a:xfrm>
            <a:off x="2553539" y="1727244"/>
            <a:ext cx="314325" cy="280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71826EC-FCEA-4FD7-A5D8-E37EA7131D47}"/>
              </a:ext>
            </a:extLst>
          </p:cNvPr>
          <p:cNvSpPr/>
          <p:nvPr/>
        </p:nvSpPr>
        <p:spPr>
          <a:xfrm>
            <a:off x="2553539" y="1108119"/>
            <a:ext cx="314325" cy="2809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1D4E7B-9F0B-4AF2-AC8F-428E3FAC2913}"/>
              </a:ext>
            </a:extLst>
          </p:cNvPr>
          <p:cNvSpPr/>
          <p:nvPr/>
        </p:nvSpPr>
        <p:spPr>
          <a:xfrm>
            <a:off x="2553539" y="2669900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FA4B88-0F5B-4C95-9509-E40F97870E80}"/>
              </a:ext>
            </a:extLst>
          </p:cNvPr>
          <p:cNvSpPr/>
          <p:nvPr/>
        </p:nvSpPr>
        <p:spPr>
          <a:xfrm>
            <a:off x="2553539" y="3008063"/>
            <a:ext cx="314325" cy="2809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404FC3-E3F9-41C2-875F-848E93235A99}"/>
              </a:ext>
            </a:extLst>
          </p:cNvPr>
          <p:cNvSpPr/>
          <p:nvPr/>
        </p:nvSpPr>
        <p:spPr>
          <a:xfrm>
            <a:off x="2553539" y="2046419"/>
            <a:ext cx="314325" cy="2809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576CC3-2838-4240-8C17-78E64F2DAF0B}"/>
              </a:ext>
            </a:extLst>
          </p:cNvPr>
          <p:cNvSpPr/>
          <p:nvPr/>
        </p:nvSpPr>
        <p:spPr>
          <a:xfrm>
            <a:off x="591239" y="178526"/>
            <a:ext cx="11028106" cy="6527074"/>
          </a:xfrm>
          <a:prstGeom prst="rect">
            <a:avLst/>
          </a:prstGeom>
          <a:solidFill>
            <a:srgbClr val="4B866D">
              <a:alpha val="90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u="sng" dirty="0">
                <a:solidFill>
                  <a:schemeClr val="bg1"/>
                </a:solidFill>
              </a:rPr>
              <a:t>Repositório </a:t>
            </a:r>
            <a:r>
              <a:rPr lang="pt-BR" sz="2800" b="1" u="sng" dirty="0" err="1">
                <a:solidFill>
                  <a:schemeClr val="bg1"/>
                </a:solidFill>
              </a:rPr>
              <a:t>Github</a:t>
            </a:r>
            <a:r>
              <a:rPr lang="pt-BR" sz="2800" b="1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pt-BR" sz="2800" b="1" dirty="0">
                <a:hlinkClick r:id="rId4"/>
              </a:rPr>
              <a:t>https://github.com/pydevelopers/pydevs</a:t>
            </a:r>
            <a:endParaRPr lang="pt-BR" sz="2800" b="1" dirty="0">
              <a:solidFill>
                <a:schemeClr val="bg1"/>
              </a:solidFill>
            </a:endParaRPr>
          </a:p>
          <a:p>
            <a:pPr algn="ctr"/>
            <a:endParaRPr lang="pt-BR" sz="2800" b="1" dirty="0">
              <a:solidFill>
                <a:schemeClr val="bg1"/>
              </a:solidFill>
            </a:endParaRPr>
          </a:p>
          <a:p>
            <a:pPr algn="ctr"/>
            <a:r>
              <a:rPr lang="pt-BR" sz="2800" b="1" u="sng" dirty="0">
                <a:solidFill>
                  <a:schemeClr val="bg1"/>
                </a:solidFill>
              </a:rPr>
              <a:t>Equipe </a:t>
            </a:r>
            <a:r>
              <a:rPr lang="pt-BR" sz="2800" b="1" u="sng" dirty="0" err="1">
                <a:solidFill>
                  <a:schemeClr val="bg1"/>
                </a:solidFill>
              </a:rPr>
              <a:t>Pydevs</a:t>
            </a:r>
            <a:endParaRPr lang="pt-BR" sz="2800" b="1" u="sng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</a:rPr>
              <a:t>Caroline Paz (</a:t>
            </a:r>
            <a:r>
              <a:rPr lang="pt-BR" sz="2000" b="1" dirty="0" err="1">
                <a:solidFill>
                  <a:schemeClr val="bg1"/>
                </a:solidFill>
              </a:rPr>
              <a:t>dev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</a:rPr>
              <a:t>Denise de Oliveira (</a:t>
            </a:r>
            <a:r>
              <a:rPr lang="pt-BR" sz="2000" b="1" dirty="0" err="1">
                <a:solidFill>
                  <a:schemeClr val="bg1"/>
                </a:solidFill>
              </a:rPr>
              <a:t>sm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</a:rPr>
              <a:t>Fabio Odaguiri  (</a:t>
            </a:r>
            <a:r>
              <a:rPr lang="pt-BR" sz="2000" b="1" dirty="0" err="1">
                <a:solidFill>
                  <a:schemeClr val="bg1"/>
                </a:solidFill>
              </a:rPr>
              <a:t>po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</a:rPr>
              <a:t>Wilson Amore (</a:t>
            </a:r>
            <a:r>
              <a:rPr lang="pt-BR" sz="2000" b="1" dirty="0" err="1">
                <a:solidFill>
                  <a:schemeClr val="bg1"/>
                </a:solidFill>
              </a:rPr>
              <a:t>dev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pt-B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</a:rPr>
              <a:t>Feedback: </a:t>
            </a:r>
          </a:p>
          <a:p>
            <a:pPr algn="ctr">
              <a:lnSpc>
                <a:spcPct val="150000"/>
              </a:lnSpc>
            </a:pPr>
            <a:r>
              <a:rPr lang="pt-BR" sz="1100" b="1" dirty="0">
                <a:solidFill>
                  <a:schemeClr val="bg1"/>
                </a:solidFill>
              </a:rPr>
              <a:t>Fabio Odaguiri LL.M.</a:t>
            </a:r>
          </a:p>
          <a:p>
            <a:pPr algn="ctr">
              <a:lnSpc>
                <a:spcPct val="150000"/>
              </a:lnSpc>
            </a:pPr>
            <a:r>
              <a:rPr lang="pt-BR" sz="1100" b="1" dirty="0" err="1">
                <a:solidFill>
                  <a:schemeClr val="bg1"/>
                </a:solidFill>
              </a:rPr>
              <a:t>Product</a:t>
            </a:r>
            <a:r>
              <a:rPr lang="pt-BR" sz="1100" b="1" dirty="0">
                <a:solidFill>
                  <a:schemeClr val="bg1"/>
                </a:solidFill>
              </a:rPr>
              <a:t> </a:t>
            </a:r>
            <a:r>
              <a:rPr lang="pt-BR" sz="1100" b="1" dirty="0" err="1">
                <a:solidFill>
                  <a:schemeClr val="bg1"/>
                </a:solidFill>
              </a:rPr>
              <a:t>Owner</a:t>
            </a:r>
            <a:r>
              <a:rPr lang="pt-BR" sz="1100" b="1" dirty="0">
                <a:solidFill>
                  <a:schemeClr val="bg1"/>
                </a:solidFill>
              </a:rPr>
              <a:t> </a:t>
            </a:r>
            <a:r>
              <a:rPr lang="pt-BR" sz="1100" b="1" dirty="0" err="1">
                <a:solidFill>
                  <a:schemeClr val="bg1"/>
                </a:solidFill>
              </a:rPr>
              <a:t>Pydevs</a:t>
            </a:r>
            <a:endParaRPr lang="pt-BR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1100" b="1" dirty="0">
                <a:solidFill>
                  <a:schemeClr val="bg1"/>
                </a:solidFill>
              </a:rPr>
              <a:t>Slack: “</a:t>
            </a:r>
            <a:r>
              <a:rPr lang="pt-BR" sz="1100" b="1" dirty="0"/>
              <a:t>pydevs-fatec.slack.com”</a:t>
            </a:r>
            <a:endParaRPr lang="pt-BR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1100" b="1" dirty="0" err="1">
                <a:solidFill>
                  <a:schemeClr val="bg1"/>
                </a:solidFill>
              </a:rPr>
              <a:t>Whatsapp</a:t>
            </a:r>
            <a:r>
              <a:rPr lang="pt-BR" sz="1100" b="1" dirty="0">
                <a:solidFill>
                  <a:schemeClr val="bg1"/>
                </a:solidFill>
              </a:rPr>
              <a:t>: (11) 9 4109-3720</a:t>
            </a:r>
          </a:p>
          <a:p>
            <a:pPr algn="ctr">
              <a:lnSpc>
                <a:spcPct val="150000"/>
              </a:lnSpc>
            </a:pPr>
            <a:r>
              <a:rPr lang="pt-BR" sz="1100" b="1" dirty="0">
                <a:solidFill>
                  <a:schemeClr val="bg1"/>
                </a:solidFill>
              </a:rPr>
              <a:t>fabio.odaguiri@fatec.sp.gov.br</a:t>
            </a:r>
          </a:p>
        </p:txBody>
      </p:sp>
    </p:spTree>
    <p:extLst>
      <p:ext uri="{BB962C8B-B14F-4D97-AF65-F5344CB8AC3E}">
        <p14:creationId xmlns:p14="http://schemas.microsoft.com/office/powerpoint/2010/main" val="7009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655782" y="1356552"/>
            <a:ext cx="11130116" cy="440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arenR"/>
            </a:pPr>
            <a:r>
              <a:rPr lang="pt-BR" sz="2400" dirty="0"/>
              <a:t>Devem ser verificáveis: </a:t>
            </a:r>
          </a:p>
          <a:p>
            <a:pPr marL="457200" indent="-457200" algn="just">
              <a:lnSpc>
                <a:spcPct val="200000"/>
              </a:lnSpc>
              <a:buAutoNum type="arabicParenR"/>
            </a:pPr>
            <a:endParaRPr lang="pt-BR" sz="2400" dirty="0"/>
          </a:p>
          <a:p>
            <a:pPr marL="1828800" lvl="3" indent="-457200" algn="just">
              <a:lnSpc>
                <a:spcPct val="200000"/>
              </a:lnSpc>
              <a:buAutoNum type="alphaLcParenR"/>
            </a:pPr>
            <a:r>
              <a:rPr lang="pt-BR" sz="2400" dirty="0"/>
              <a:t>o </a:t>
            </a:r>
            <a:r>
              <a:rPr lang="pt-BR" sz="2400" b="1" u="sng" dirty="0"/>
              <a:t>tempo alocado </a:t>
            </a:r>
            <a:r>
              <a:rPr lang="pt-BR" sz="2400" dirty="0"/>
              <a:t>por dia/semana/mês/por projeto/recurso humano;</a:t>
            </a:r>
          </a:p>
          <a:p>
            <a:pPr marL="1828800" lvl="3" indent="-457200" algn="just">
              <a:lnSpc>
                <a:spcPct val="200000"/>
              </a:lnSpc>
              <a:buAutoNum type="alphaLcParenR"/>
            </a:pPr>
            <a:endParaRPr lang="pt-BR" sz="2400" dirty="0"/>
          </a:p>
          <a:p>
            <a:pPr marL="1828800" lvl="3" indent="-457200" algn="just">
              <a:lnSpc>
                <a:spcPct val="200000"/>
              </a:lnSpc>
              <a:buAutoNum type="alphaLcParenR"/>
            </a:pPr>
            <a:r>
              <a:rPr lang="pt-BR" sz="2400" dirty="0"/>
              <a:t>o </a:t>
            </a:r>
            <a:r>
              <a:rPr lang="pt-BR" sz="2400" b="1" u="sng" dirty="0"/>
              <a:t>tempo livre </a:t>
            </a:r>
            <a:r>
              <a:rPr lang="pt-BR" sz="2400" dirty="0"/>
              <a:t>dos recursos na linha do tempo.</a:t>
            </a:r>
          </a:p>
        </p:txBody>
      </p:sp>
    </p:spTree>
    <p:extLst>
      <p:ext uri="{BB962C8B-B14F-4D97-AF65-F5344CB8AC3E}">
        <p14:creationId xmlns:p14="http://schemas.microsoft.com/office/powerpoint/2010/main" val="389349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1311564" y="1296301"/>
            <a:ext cx="9402618" cy="426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800" dirty="0"/>
              <a:t>2) Deve possibilitar a tomada de decisão estratégica sobre capacidade da empresa de </a:t>
            </a:r>
            <a:r>
              <a:rPr lang="pt-BR" sz="2800" b="1" u="sng" dirty="0"/>
              <a:t>iniciar novos projetos</a:t>
            </a:r>
            <a:r>
              <a:rPr lang="pt-BR" sz="2800" dirty="0"/>
              <a:t> e </a:t>
            </a:r>
            <a:r>
              <a:rPr lang="pt-BR" sz="2800" b="1" u="sng" dirty="0"/>
              <a:t>cobrir contingências</a:t>
            </a:r>
            <a:r>
              <a:rPr lang="pt-BR" sz="2800" b="1" dirty="0"/>
              <a:t> </a:t>
            </a:r>
            <a:r>
              <a:rPr lang="pt-BR" sz="2800" dirty="0"/>
              <a:t>(faltas ou ausências por motivo de saúde, férias, demissões) ou </a:t>
            </a:r>
            <a:r>
              <a:rPr lang="pt-BR" sz="2800" b="1" u="sng" dirty="0"/>
              <a:t>contratar </a:t>
            </a:r>
            <a:r>
              <a:rPr lang="pt-BR" sz="2800" dirty="0"/>
              <a:t>novos recursos humanos;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8207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707923" y="1474840"/>
            <a:ext cx="11071122" cy="3403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800" b="1" dirty="0"/>
              <a:t>Visão Presente: </a:t>
            </a:r>
            <a:r>
              <a:rPr lang="pt-BR" sz="2800" dirty="0"/>
              <a:t>Pesquisa das melhores tecnologias para o caso concreto, conjugando facilidade de desenvolvimento e estabilidade da aplicação em face da capacidade de entrega da equipe do projeto, dentro do tempo disponível</a:t>
            </a:r>
            <a:r>
              <a:rPr lang="pt-BR" sz="2800" b="1" dirty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5456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1C1E216-926C-44C0-AC4C-CBBFC1F49053}"/>
              </a:ext>
            </a:extLst>
          </p:cNvPr>
          <p:cNvSpPr txBox="1"/>
          <p:nvPr/>
        </p:nvSpPr>
        <p:spPr>
          <a:xfrm>
            <a:off x="639097" y="727587"/>
            <a:ext cx="11071123" cy="514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b="1" dirty="0"/>
              <a:t>Visão Presente: </a:t>
            </a:r>
            <a:r>
              <a:rPr lang="pt-BR" sz="2400" dirty="0"/>
              <a:t>Após estudo prévio, verificou-se que as </a:t>
            </a:r>
            <a:r>
              <a:rPr lang="pt-BR" sz="2400" b="1" u="sng" dirty="0"/>
              <a:t>ferramentas disponíveis </a:t>
            </a:r>
            <a:r>
              <a:rPr lang="pt-BR" sz="2400" dirty="0"/>
              <a:t>no mundo da programação contemplam diversas funcionalidades, em </a:t>
            </a:r>
            <a:r>
              <a:rPr lang="pt-BR" sz="2400" b="1" u="sng" dirty="0"/>
              <a:t>muitas linguagens e plataformas </a:t>
            </a:r>
            <a:r>
              <a:rPr lang="pt-BR" sz="2400" dirty="0"/>
              <a:t>(de linguagem de programação propriamente dita a software aplicativos v.g. MS Excel).</a:t>
            </a:r>
          </a:p>
          <a:p>
            <a:pPr algn="just">
              <a:lnSpc>
                <a:spcPct val="200000"/>
              </a:lnSpc>
            </a:pPr>
            <a:r>
              <a:rPr lang="pt-BR" sz="2400" dirty="0"/>
              <a:t>Com base num exemplo que, neste momento, contemplam os requisitos solicitados pelo cliente, apresentamos nosso desenho conceitual.</a:t>
            </a:r>
          </a:p>
          <a:p>
            <a:pPr algn="just">
              <a:lnSpc>
                <a:spcPct val="200000"/>
              </a:lnSpc>
            </a:pPr>
            <a:r>
              <a:rPr lang="pt-BR" sz="2400" dirty="0"/>
              <a:t>Vide diagramas a seguir.</a:t>
            </a:r>
          </a:p>
        </p:txBody>
      </p:sp>
    </p:spTree>
    <p:extLst>
      <p:ext uri="{BB962C8B-B14F-4D97-AF65-F5344CB8AC3E}">
        <p14:creationId xmlns:p14="http://schemas.microsoft.com/office/powerpoint/2010/main" val="103029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2B6BFF5-8FD8-4727-8BF3-6F16D185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5" y="169984"/>
            <a:ext cx="10428849" cy="651803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CC187D3-F401-416A-B220-80517183116D}"/>
              </a:ext>
            </a:extLst>
          </p:cNvPr>
          <p:cNvSpPr txBox="1"/>
          <p:nvPr/>
        </p:nvSpPr>
        <p:spPr>
          <a:xfrm>
            <a:off x="4252511" y="5924181"/>
            <a:ext cx="518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Fonte: </a:t>
            </a:r>
            <a:r>
              <a:rPr lang="pt-BR" sz="1200" dirty="0">
                <a:solidFill>
                  <a:schemeClr val="bg1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https://dhtmlx.com/docs/products/dhtmlxGantt/05_resource_usage_templates.html</a:t>
            </a:r>
            <a:endParaRPr lang="pt-BR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EC6812-2070-423A-BBC8-9A0EE2B0C05D}"/>
              </a:ext>
            </a:extLst>
          </p:cNvPr>
          <p:cNvSpPr txBox="1"/>
          <p:nvPr/>
        </p:nvSpPr>
        <p:spPr>
          <a:xfrm>
            <a:off x="4252511" y="1894901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{Exemplo com 4 telas em uma}</a:t>
            </a:r>
          </a:p>
        </p:txBody>
      </p:sp>
    </p:spTree>
    <p:extLst>
      <p:ext uri="{BB962C8B-B14F-4D97-AF65-F5344CB8AC3E}">
        <p14:creationId xmlns:p14="http://schemas.microsoft.com/office/powerpoint/2010/main" val="124640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2B6BFF5-8FD8-4727-8BF3-6F16D185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5" y="169984"/>
            <a:ext cx="10428849" cy="651803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20116C0-0E34-469C-9212-84078A79275A}"/>
              </a:ext>
            </a:extLst>
          </p:cNvPr>
          <p:cNvSpPr/>
          <p:nvPr/>
        </p:nvSpPr>
        <p:spPr>
          <a:xfrm>
            <a:off x="881575" y="169984"/>
            <a:ext cx="2880800" cy="3868616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  <a:alpha val="5000"/>
                </a:schemeClr>
              </a:gs>
              <a:gs pos="9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FF0000"/>
                </a:solidFill>
              </a:rPr>
              <a:t>Tela 01: Horas por Projetos e Tarefas;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CF4B71-8A66-4AA4-AA47-C0A5A7F8CF15}"/>
              </a:ext>
            </a:extLst>
          </p:cNvPr>
          <p:cNvSpPr txBox="1"/>
          <p:nvPr/>
        </p:nvSpPr>
        <p:spPr>
          <a:xfrm>
            <a:off x="4252511" y="1894901"/>
            <a:ext cx="307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{Exemplo com 4 telas em uma}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78F35B-21A1-4C9A-8D58-5126EF209962}"/>
              </a:ext>
            </a:extLst>
          </p:cNvPr>
          <p:cNvSpPr txBox="1"/>
          <p:nvPr/>
        </p:nvSpPr>
        <p:spPr>
          <a:xfrm>
            <a:off x="4252511" y="5924181"/>
            <a:ext cx="518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Fonte: </a:t>
            </a:r>
            <a:r>
              <a:rPr lang="pt-BR" sz="1200" dirty="0">
                <a:solidFill>
                  <a:schemeClr val="bg1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https://dhtmlx.com/docs/products/dhtmlxGantt/05_resource_usage_templates.html</a:t>
            </a:r>
            <a:endParaRPr lang="pt-BR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6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2B6BFF5-8FD8-4727-8BF3-6F16D185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5" y="169984"/>
            <a:ext cx="10428849" cy="651803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20116C0-0E34-469C-9212-84078A79275A}"/>
              </a:ext>
            </a:extLst>
          </p:cNvPr>
          <p:cNvSpPr/>
          <p:nvPr/>
        </p:nvSpPr>
        <p:spPr>
          <a:xfrm>
            <a:off x="3767650" y="169984"/>
            <a:ext cx="7542774" cy="3878141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  <a:alpha val="5000"/>
                </a:schemeClr>
              </a:gs>
              <a:gs pos="9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FF0000"/>
                </a:solidFill>
              </a:rPr>
              <a:t>Tela 02: Projetos e tarefas na linha do tempo e suas interdependências.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58F6FD-FFE8-4BD3-BE1C-19F8F89A2E25}"/>
              </a:ext>
            </a:extLst>
          </p:cNvPr>
          <p:cNvSpPr txBox="1"/>
          <p:nvPr/>
        </p:nvSpPr>
        <p:spPr>
          <a:xfrm>
            <a:off x="4252511" y="1894901"/>
            <a:ext cx="307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{Exemplo com 4 telas em uma}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97C656-2AE7-4F55-874F-F14FB523515F}"/>
              </a:ext>
            </a:extLst>
          </p:cNvPr>
          <p:cNvSpPr txBox="1"/>
          <p:nvPr/>
        </p:nvSpPr>
        <p:spPr>
          <a:xfrm>
            <a:off x="4252511" y="5924181"/>
            <a:ext cx="518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Fonte: </a:t>
            </a:r>
            <a:r>
              <a:rPr lang="pt-BR" sz="1200" dirty="0">
                <a:solidFill>
                  <a:schemeClr val="bg1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https://dhtmlx.com/docs/products/dhtmlxGantt/05_resource_usage_templates.html</a:t>
            </a:r>
            <a:endParaRPr lang="pt-BR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18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1499</Words>
  <Application>Microsoft Office PowerPoint</Application>
  <PresentationFormat>Widescreen</PresentationFormat>
  <Paragraphs>138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Arial Narrow</vt:lpstr>
      <vt:lpstr>Century Gothic</vt:lpstr>
      <vt:lpstr>Wingdings 3</vt:lpstr>
      <vt:lpstr>Íon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FABIO ODAGUIRI</cp:lastModifiedBy>
  <cp:revision>9</cp:revision>
  <dcterms:created xsi:type="dcterms:W3CDTF">2020-03-18T20:37:00Z</dcterms:created>
  <dcterms:modified xsi:type="dcterms:W3CDTF">2020-05-14T22:54:46Z</dcterms:modified>
</cp:coreProperties>
</file>