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Analyse des Prestations MUPOL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Rapport Analytique 2024-2025</a:t>
            </a:r>
          </a:p>
          <a:p>
            <a:r>
              <a:t>Tableau de Bord Exécutif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par Type de Prestation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0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2-7-jours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5,406,112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167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17.1%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3,325,000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10.5%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7-14-jours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2,949,065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9.3%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naissance-vivante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2,495,378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7.9%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radio-standard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2,390,250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7.6%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2,043,425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6.5%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echo-doppler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1,821,050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5.8%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scanner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1,734,000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5.5%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montant_pa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par Région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0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Région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29,152,604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2285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84.9%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Hauts-Bassins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1,877,984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5.5%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Centre-Ouest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1,611,754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212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4.7%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Centre-Sud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405,177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1.2%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Centre-Est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386,280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1.1%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Centre-Nord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363,918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Nord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166,780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0.5%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Cascades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123,410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0.4%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partition_region_montant_nomb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Top 10 Adhérents par Montant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07818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Code Adhérent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211632/00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975,405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227566/00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883,715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33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31691/01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823,305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90840/03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754,555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27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24417/00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750,087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283377/00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736,747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211085/00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726,187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322792/00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549,335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46690/00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536,905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2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203745/01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518,191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top10_adherents_mont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Évolution Mensuelle des Prestations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75846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Mois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9,710,992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770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7,160,680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561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5,673,135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465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4,022,815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299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3,769,608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2,324,961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134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301,976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2025-10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58,445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2025-12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53,115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2026-06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evolution_mensuel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Comparaison Montants Moyens 2024 vs 2025</a:t>
            </a:r>
          </a:p>
        </p:txBody>
      </p:sp>
      <p:pic>
        <p:nvPicPr>
          <p:cNvPr id="3" name="Picture 2" descr="montant_moyen_par_acte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Évolution Trimestrielle</a:t>
            </a:r>
          </a:p>
        </p:txBody>
      </p:sp>
      <p:pic>
        <p:nvPicPr>
          <p:cNvPr id="3" name="Picture 2" descr="evolution_trimestriel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Proportions Prestations (hors Pharmacie)</a:t>
            </a:r>
          </a:p>
        </p:txBody>
      </p:sp>
      <p:pic>
        <p:nvPicPr>
          <p:cNvPr id="3" name="Picture 2" descr="proportions_prestations_sans_pharmac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Répartition par Sous-Type</a:t>
            </a:r>
          </a:p>
        </p:txBody>
      </p:sp>
      <p:pic>
        <p:nvPicPr>
          <p:cNvPr id="3" name="Picture 2" descr="montant_par_sous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Répartition par Province</a:t>
            </a:r>
          </a:p>
        </p:txBody>
      </p:sp>
      <p:pic>
        <p:nvPicPr>
          <p:cNvPr id="3" name="Picture 2" descr="repartition_province_montant_nomb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Évolution Mensuelle par Acte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75846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Mois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Acte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65,850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10,000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5,000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128,250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consultation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70,000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10,000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27,325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7,775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evolution_mensuelle_actes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Indicateurs Clés de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7432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Montant Total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60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83,990,963 FCFA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83280" y="1828800"/>
            <a:ext cx="2743200" cy="1828800"/>
          </a:xfrm>
          <a:prstGeom prst="rect">
            <a:avLst/>
          </a:prstGeom>
          <a:solidFill>
            <a:srgbClr val="2ECC71"/>
          </a:solidFill>
          <a:ln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383280" y="2011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Prestations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3280" y="2560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6,911</a:t>
            </a:r>
          </a:p>
        </p:txBody>
      </p:sp>
      <p:sp>
        <p:nvSpPr>
          <p:cNvPr id="9" name="Rectangle 8"/>
          <p:cNvSpPr/>
          <p:nvPr/>
        </p:nvSpPr>
        <p:spPr>
          <a:xfrm>
            <a:off x="6309360" y="1828800"/>
            <a:ext cx="2743200" cy="1828800"/>
          </a:xfrm>
          <a:prstGeom prst="rect">
            <a:avLst/>
          </a:prstGeom>
          <a:solidFill>
            <a:srgbClr val="9B59B6"/>
          </a:solidFill>
          <a:ln>
            <a:solidFill>
              <a:srgbClr val="9B59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309360" y="2011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Mutualistes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360" y="2560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1,275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4114800"/>
            <a:ext cx="2743200" cy="1828800"/>
          </a:xfrm>
          <a:prstGeom prst="rect">
            <a:avLst/>
          </a:prstGeom>
          <a:solidFill>
            <a:srgbClr val="E67E22"/>
          </a:solidFill>
          <a:ln>
            <a:solidFill>
              <a:srgbClr val="E67E2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" y="4297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Taux de Recours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846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24.1%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83280" y="4114800"/>
            <a:ext cx="2743200" cy="182880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383280" y="4297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Montant Moyen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83280" y="4846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12,153 FCFA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09360" y="4114800"/>
            <a:ext cx="2743200" cy="1828800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309360" y="4297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Taux d'Acceptation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9360" y="484632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0.0%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Évolution Mensuelle par Acte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75846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Mois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Acte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3,315,444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optique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1,934,000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18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1,121,650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1,097,775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81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807,178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3,122,030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343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866,600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672,500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49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648,625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optique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566,500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</a:t>
                      </a:r>
                    </a:p>
                  </a:txBody>
                  <a:tcPr/>
                </a:tc>
              </a:tr>
              <a:tr h="175846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2,717,510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280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17584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2025-03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799,025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evolution_mensuelle_actes_2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Analyse Pareto des Actes</a:t>
            </a:r>
          </a:p>
        </p:txBody>
      </p:sp>
      <p:pic>
        <p:nvPicPr>
          <p:cNvPr id="3" name="Picture 2" descr="pareto_ac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Analyse Pareto des Types</a:t>
            </a:r>
          </a:p>
        </p:txBody>
      </p:sp>
      <p:pic>
        <p:nvPicPr>
          <p:cNvPr id="3" name="Picture 2" descr="pareto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Analyse de Corrélation par Types</a:t>
            </a:r>
          </a:p>
        </p:txBody>
      </p:sp>
      <p:pic>
        <p:nvPicPr>
          <p:cNvPr id="3" name="Picture 2" descr="scatter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Points Clés &amp; Recommandations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0">
                <a:solidFill>
                  <a:srgbClr val="003366"/>
                </a:solidFill>
              </a:defRPr>
            </a:pPr>
            <a:r>
              <a:t>✓ Volume d'activité: 6,911 prestations traitées</a:t>
            </a:r>
          </a:p>
          <a:p>
            <a:pPr>
              <a:defRPr sz="1600" b="0">
                <a:solidFill>
                  <a:srgbClr val="003366"/>
                </a:solidFill>
              </a:defRPr>
            </a:pPr>
            <a:r>
              <a:t>✓ Taux de recours: 24.1% des mutualistes ont utilisé leurs prestations</a:t>
            </a:r>
          </a:p>
          <a:p>
            <a:pPr>
              <a:defRPr sz="1600" b="0">
                <a:solidFill>
                  <a:srgbClr val="003366"/>
                </a:solidFill>
              </a:defRPr>
            </a:pPr>
            <a:r>
              <a:t>✓ Montant moyen par prestation: 12,153 FCFA</a:t>
            </a:r>
          </a:p>
          <a:p>
            <a:pPr>
              <a:defRPr sz="1600" b="0">
                <a:solidFill>
                  <a:srgbClr val="003366"/>
                </a:solidFill>
              </a:defRPr>
            </a:pPr>
            <a:r>
              <a:t>✓ Taux d'acceptation: 0.0% des demandes acceptées</a:t>
            </a:r>
          </a:p>
          <a:p>
            <a:pPr>
              <a:defRPr sz="1800" b="0">
                <a:solidFill>
                  <a:srgbClr val="333333"/>
                </a:solidFill>
              </a:defRPr>
            </a:pPr>
          </a:p>
          <a:p>
            <a:pPr>
              <a:defRPr sz="1800" b="1">
                <a:solidFill>
                  <a:srgbClr val="333333"/>
                </a:solidFill>
              </a:defRPr>
            </a:pPr>
            <a:r>
              <a:t>Recommandations:</a:t>
            </a:r>
          </a:p>
          <a:p>
            <a:pPr>
              <a:defRPr sz="1600" b="0">
                <a:solidFill>
                  <a:srgbClr val="333333"/>
                </a:solidFill>
              </a:defRPr>
            </a:pPr>
            <a:r>
              <a:t>• Optimiser la communication sur l'utilisation des prestations</a:t>
            </a:r>
          </a:p>
          <a:p>
            <a:pPr>
              <a:defRPr sz="1600" b="0">
                <a:solidFill>
                  <a:srgbClr val="333333"/>
                </a:solidFill>
              </a:defRPr>
            </a:pPr>
            <a:r>
              <a:t>• Renforcer le contrôle qualité des centres partenaires</a:t>
            </a:r>
          </a:p>
          <a:p>
            <a:pPr>
              <a:defRPr sz="1600" b="0">
                <a:solidFill>
                  <a:srgbClr val="333333"/>
                </a:solidFill>
              </a:defRPr>
            </a:pPr>
            <a:r>
              <a:t>• Développer la prévention pour réduire les coûts moyens</a:t>
            </a:r>
          </a:p>
          <a:p>
            <a:pPr>
              <a:defRPr sz="1600" b="0">
                <a:solidFill>
                  <a:srgbClr val="333333"/>
                </a:solidFill>
              </a:defRPr>
            </a:pPr>
            <a:r>
              <a:t>• Améliorer l'accès aux soins dans les régions sous-représentées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des Montants par Type d'Acte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0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Type d'Acte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33,860,385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3874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40.2%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11,001,148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13.1%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10,375,087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285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12.3%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9,352,124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optique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7,256,500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8.6%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5,980,970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autre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3,438,056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4.1%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maternite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2,495,378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3.0%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montant_par_ac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des Montants par Acte (Camembert)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540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Type d'Acte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33,860,385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3874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40.2%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analyse_biomedicale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11,001,148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13.1%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hospitalisation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10,375,087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285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12.3%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9,352,124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optique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7,256,500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8.6%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consultation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5,980,970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7.1%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autre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3,438,056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100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4.1%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maternite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2,495,378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3.0%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montant_par_acte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Top 10 Centres - Montants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07818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Centre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Médical SCHIPHRA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5,112,749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320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CLINIQUE IPALA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2,660,484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143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PAUL VI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2,016,076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141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Hospitalier Universitai...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1,665,694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MEDICAL SOURCE DE VIE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1,637,565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CLINIQUE EL FATEH-SUKA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1,044,729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78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LABORATOIRE DU CENTRE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960,250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CHU BOGODOGO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916,289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 DE L'HOPITAL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782,351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2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ASSOCIATION WEND LA LAAFI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739,950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top10_cent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Top 10 Centres - Nombre de Prestations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07818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Centre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Prestations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Médical SCHIPHRA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320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5,112,749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CLINIQUE IPALA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2,660,484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PAUL VI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141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2,016,076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MEDICAL SOURCE DE 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1,637,565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CLINIQUE EL FATEH-SUKA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78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1,044,729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CSPS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379,775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Centre Hospitalier Universitai...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1,665,694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CHU BOGODOGO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916,289</a:t>
                      </a:r>
                    </a:p>
                  </a:txBody>
                  <a:tcPr/>
                </a:tc>
              </a:tr>
              <a:tr h="207818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Pharmacie Jober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682,026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20782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LABORATOIRE DU 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960,250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top10_centres_nb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par Statut</a:t>
            </a:r>
          </a:p>
        </p:txBody>
      </p:sp>
      <p:pic>
        <p:nvPicPr>
          <p:cNvPr id="3" name="Picture 2" descr="repartition_statu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par Bénéficiaires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620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Bénéficiaire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Adhérent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76,545,919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6347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90.9%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Ayant Droit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7,633,629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9.1%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partition_beneficiaire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3366"/>
                </a:solidFill>
              </a:defRPr>
            </a:pPr>
            <a:r>
              <a:t>Répartition par Genre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73152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71500"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Genre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Montant (FCFA)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Nombre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900">
                          <a:solidFill>
                            <a:srgbClr val="FFFFFF"/>
                          </a:solidFill>
                        </a:defRPr>
                      </a:pPr>
                      <a:r>
                        <a:t>Pourcentage</a:t>
                      </a:r>
                    </a:p>
                  </a:txBody>
                  <a:tcPr>
                    <a:solidFill>
                      <a:srgbClr val="3498DB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F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36,818,643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3170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43.7%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35,743,222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42.5%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RAS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11,617,683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855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13.8%</a:t>
                      </a:r>
                    </a:p>
                  </a:txBody>
                  <a:tcPr>
                    <a:solidFill>
                      <a:srgbClr val="F0F8FF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 descr="repartition_genre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82296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