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82" r:id="rId6"/>
    <p:sldId id="272" r:id="rId7"/>
    <p:sldId id="280" r:id="rId8"/>
    <p:sldId id="281" r:id="rId9"/>
    <p:sldId id="278" r:id="rId10"/>
    <p:sldId id="277" r:id="rId11"/>
    <p:sldId id="275" r:id="rId12"/>
    <p:sldId id="279" r:id="rId13"/>
    <p:sldId id="271" r:id="rId14"/>
    <p:sldId id="263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19450" y="365125"/>
            <a:ext cx="813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81BC-6C23-4FB9-8831-31E8B577E106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8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2 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8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Newton </a:t>
            </a:r>
            <a:r>
              <a:rPr lang="en-US" altLang="zh-TW" sz="3600" dirty="0"/>
              <a:t>Method)</a:t>
            </a:r>
            <a:endParaRPr lang="zh-TW" altLang="en-US" sz="3600" dirty="0"/>
          </a:p>
        </p:txBody>
      </p:sp>
      <p:pic>
        <p:nvPicPr>
          <p:cNvPr id="1032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667240" y="1893832"/>
            <a:ext cx="3506002" cy="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1151707" y="13174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</a:t>
            </a:r>
            <a:r>
              <a:rPr lang="zh-TW" altLang="en-US" b="1" dirty="0">
                <a:solidFill>
                  <a:srgbClr val="FF0000"/>
                </a:solidFill>
              </a:rPr>
              <a:t>三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08085" y="26545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06183" y="5943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s://scontent.xx.fbcdn.net/v/t35.0-12/18362679_1109620922515509_2090471741_o.png?oh=ce619e00d230af55718ead47c8a02602&amp;oe=5911AC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62246" r="85737" b="31434"/>
          <a:stretch/>
        </p:blipFill>
        <p:spPr bwMode="auto">
          <a:xfrm>
            <a:off x="709127" y="3373568"/>
            <a:ext cx="3689138" cy="9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859294" y="1246814"/>
            <a:ext cx="6990405" cy="4253507"/>
            <a:chOff x="5106183" y="1317448"/>
            <a:chExt cx="6854036" cy="4080182"/>
          </a:xfrm>
        </p:grpSpPr>
        <p:pic>
          <p:nvPicPr>
            <p:cNvPr id="14340" name="Picture 4" descr="https://scontent.xx.fbcdn.net/v/t35.0-12/18362679_1109620922515509_2090471741_o.png?oh=ce619e00d230af55718ead47c8a02602&amp;oe=5911AC3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8" t="15988" r="37419" b="9023"/>
            <a:stretch/>
          </p:blipFill>
          <p:spPr bwMode="auto">
            <a:xfrm>
              <a:off x="5106183" y="1317448"/>
              <a:ext cx="1106425" cy="401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2" name="Picture 6" descr="https://scontent.xx.fbcdn.net/v/t34.0-12/18308851_1109621109182157_1831497669_n.png?oh=d3e3bd67eeeaa0736215a76c58229336&amp;oe=5911A7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608" y="1368555"/>
              <a:ext cx="1962150" cy="401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https://scontent.xx.fbcdn.net/v/t34.0-12/18386840_1109621269182141_1784743383_n.png?oh=5a435816a40033abed28080adf2bd487&amp;oe=5911455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033" y="1368555"/>
              <a:ext cx="1285875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6" name="Picture 10" descr="https://scontent.xx.fbcdn.net/v/t34.0-12/18361192_1109621739182094_1806676701_n.png?oh=56d63af20f45fbe8fa137be056805d59&amp;oe=591156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607" y="1363793"/>
              <a:ext cx="1057275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8" name="Picture 12" descr="https://scontent.xx.fbcdn.net/v/t34.0-12/18337188_1109621832515418_882056887_n.png?oh=668bde7e61506929f784a8a8afc3a9cc&amp;oe=591062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7044" y="1377989"/>
              <a:ext cx="2543175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253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(Quasi-Newton Method)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83292" y="4772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1738" y="1626452"/>
            <a:ext cx="3651282" cy="2942062"/>
            <a:chOff x="1181738" y="1626452"/>
            <a:chExt cx="3651282" cy="2942062"/>
          </a:xfrm>
        </p:grpSpPr>
        <p:grpSp>
          <p:nvGrpSpPr>
            <p:cNvPr id="9" name="群組 8"/>
            <p:cNvGrpSpPr/>
            <p:nvPr/>
          </p:nvGrpSpPr>
          <p:grpSpPr>
            <a:xfrm>
              <a:off x="1181738" y="1626452"/>
              <a:ext cx="2609493" cy="1748765"/>
              <a:chOff x="307254" y="1447516"/>
              <a:chExt cx="2609493" cy="1748765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423757" y="1447516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使用者讀取測資（一）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8" name="Picture 4" descr="https://scontent.xx.fbcdn.net/v/t35.0-12/18361912_1109510872526514_333055803_o.png?oh=a2abc6c55ee154ec4d04017549beca08&amp;oe=59118F3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0" t="10224" r="86476" b="86352"/>
              <a:stretch/>
            </p:blipFill>
            <p:spPr bwMode="auto">
              <a:xfrm>
                <a:off x="468995" y="2023446"/>
                <a:ext cx="2165554" cy="596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字方塊 9"/>
              <p:cNvSpPr txBox="1"/>
              <p:nvPr/>
            </p:nvSpPr>
            <p:spPr>
              <a:xfrm>
                <a:off x="307254" y="2826949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使用者參數輸入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（一）</a:t>
                </a: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439" t="61634" r="85796" b="31288"/>
            <a:stretch/>
          </p:blipFill>
          <p:spPr>
            <a:xfrm>
              <a:off x="1343479" y="3581815"/>
              <a:ext cx="3489541" cy="98669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52079" t="15393" r="37004" b="25565"/>
          <a:stretch/>
        </p:blipFill>
        <p:spPr>
          <a:xfrm>
            <a:off x="6034672" y="1071169"/>
            <a:ext cx="1719799" cy="47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(Quasi-Newton Method)</a:t>
            </a:r>
            <a:endParaRPr lang="zh-TW" altLang="en-US" sz="3600" dirty="0"/>
          </a:p>
        </p:txBody>
      </p:sp>
      <p:pic>
        <p:nvPicPr>
          <p:cNvPr id="1032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2038840" y="1829824"/>
            <a:ext cx="3506002" cy="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523307" y="1253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479685" y="25905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r>
              <a:rPr lang="zh-TW" altLang="en-US" b="1" dirty="0">
                <a:solidFill>
                  <a:srgbClr val="FF0000"/>
                </a:solidFill>
              </a:rPr>
              <a:t>（三）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6398298" y="523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結果（三）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986" t="62470" r="87850" b="31210"/>
          <a:stretch/>
        </p:blipFill>
        <p:spPr>
          <a:xfrm>
            <a:off x="2121408" y="3502151"/>
            <a:ext cx="3209544" cy="1014987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432200" y="1060602"/>
            <a:ext cx="4833207" cy="4526382"/>
            <a:chOff x="6432201" y="1060602"/>
            <a:chExt cx="4212112" cy="40671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201" y="1060602"/>
              <a:ext cx="1314450" cy="40671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1633"/>
            <a:stretch/>
          </p:blipFill>
          <p:spPr>
            <a:xfrm>
              <a:off x="7955280" y="1227289"/>
              <a:ext cx="2689033" cy="373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21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Conjugate Gradient Method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3061" y="13469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scontent.xx.fbcdn.net/v/t35.0-12/18361912_1109510872526514_333055803_o.png?oh=a2abc6c55ee154ec4d04017549beca08&amp;oe=59118F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0224" r="86476" b="86352"/>
          <a:stretch/>
        </p:blipFill>
        <p:spPr bwMode="auto">
          <a:xfrm>
            <a:off x="1758299" y="1922862"/>
            <a:ext cx="2165554" cy="5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596558" y="2726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r>
              <a:rPr lang="zh-TW" altLang="en-US" b="1" dirty="0">
                <a:solidFill>
                  <a:srgbClr val="FF0000"/>
                </a:solidFill>
              </a:rPr>
              <a:t>（一）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92272" y="963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61" y="3302295"/>
            <a:ext cx="2553269" cy="1872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46" y="1626452"/>
            <a:ext cx="1559234" cy="46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2264" y="2338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(Conjugate Gradient Method)</a:t>
            </a:r>
            <a:endParaRPr lang="zh-TW" altLang="en-US" sz="3600" dirty="0"/>
          </a:p>
        </p:txBody>
      </p:sp>
      <p:pic>
        <p:nvPicPr>
          <p:cNvPr id="9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133328" y="1860549"/>
            <a:ext cx="3091089" cy="5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65345" r="88870" b="20880"/>
          <a:stretch/>
        </p:blipFill>
        <p:spPr bwMode="auto">
          <a:xfrm>
            <a:off x="548748" y="3386255"/>
            <a:ext cx="2675669" cy="21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546167" y="12323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1464" y="26978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81946" y="970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363171" y="1367122"/>
            <a:ext cx="8795450" cy="4376092"/>
            <a:chOff x="3741317" y="1484805"/>
            <a:chExt cx="8795450" cy="4376092"/>
          </a:xfrm>
        </p:grpSpPr>
        <p:grpSp>
          <p:nvGrpSpPr>
            <p:cNvPr id="16" name="群組 15"/>
            <p:cNvGrpSpPr/>
            <p:nvPr/>
          </p:nvGrpSpPr>
          <p:grpSpPr>
            <a:xfrm>
              <a:off x="3741317" y="1484805"/>
              <a:ext cx="5693964" cy="4376092"/>
              <a:chOff x="4333299" y="1447450"/>
              <a:chExt cx="5693964" cy="4376092"/>
            </a:xfrm>
          </p:grpSpPr>
          <p:pic>
            <p:nvPicPr>
              <p:cNvPr id="14" name="Picture 10" descr="https://scontent.xx.fbcdn.net/v/t35.0-12/18379271_1109571592520442_794414153_o.png?oh=d3951ed5ed36fd43fea3e7cb3b2188a9&amp;oe=59107F9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12" t="16010" r="38001" b="18053"/>
              <a:stretch/>
            </p:blipFill>
            <p:spPr bwMode="auto">
              <a:xfrm>
                <a:off x="4333299" y="1559376"/>
                <a:ext cx="1258817" cy="4188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2" descr="https://scontent.xx.fbcdn.net/v/t34.0-12/18360626_1109571895853745_1144655755_n.png?oh=2aa287e3c1f3cd42940bf6158c8b58c1&amp;oe=5911A8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1448" y="1537154"/>
                <a:ext cx="1854792" cy="4241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2" name="Picture 2" descr="https://scontent.xx.fbcdn.net/v/t34.0-12/18361180_1109571989187069_958677789_n.png?oh=2bbe19441a5380c5252fc6ca2b3bbe7d&amp;oe=5911A5E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854" y="1497355"/>
                <a:ext cx="1576273" cy="4312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4" name="Picture 4" descr="https://scontent.xx.fbcdn.net/v/t34.0-12/18360920_1109572662520335_1876362168_n.png?oh=13c16632b296792725bcd3c610dd9cdd&amp;oe=59118F8B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221"/>
              <a:stretch/>
            </p:blipFill>
            <p:spPr bwMode="auto">
              <a:xfrm>
                <a:off x="7453644" y="1447450"/>
                <a:ext cx="1417248" cy="4376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6" name="Picture 6" descr="https://scontent.xx.fbcdn.net/v/t34.0-12/18337464_1109572725853662_376444666_n.png?oh=359969302d7df953bdbb0a08e60ca0e4&amp;oe=5911ABCA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272"/>
              <a:stretch/>
            </p:blipFill>
            <p:spPr bwMode="auto">
              <a:xfrm>
                <a:off x="8445138" y="1559375"/>
                <a:ext cx="1582125" cy="4055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50" name="Picture 10" descr="https://scontent.xx.fbcdn.net/v/t34.0-12/18387197_1109572885853646_2101816798_n.png?oh=88bf728e301d3c76c55ace54270edb4b&amp;oe=5911980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99"/>
            <a:stretch/>
          </p:blipFill>
          <p:spPr bwMode="auto">
            <a:xfrm>
              <a:off x="8859018" y="1576155"/>
              <a:ext cx="1310331" cy="4112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 descr="https://scontent.xx.fbcdn.net/v/t34.0-12/18337328_1109573185853616_198165307_n.png?oh=e76260059ab7a757841756c7b8841643&amp;oe=59117F3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9292" y="1603815"/>
              <a:ext cx="2657475" cy="405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834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2264" y="2338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(Conjugate Gradient Method)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46167" y="12323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使用者讀取測資（四）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1464" y="26978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使用者參數輸入（四）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13132" y="896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（四）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s://scontent.xx.fbcdn.net/v/t35.0-12/18339667_1109587459185522_275164276_o.png?oh=90fcaa0065f66617b6ed94c9c42b788d&amp;oe=59108B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1195" r="66220" b="93240"/>
          <a:stretch/>
        </p:blipFill>
        <p:spPr bwMode="auto">
          <a:xfrm>
            <a:off x="261040" y="1908637"/>
            <a:ext cx="4520371" cy="45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scontent.xx.fbcdn.net/v/t35.0-12/18339667_1109587459185522_275164276_o.png?oh=90fcaa0065f66617b6ed94c9c42b788d&amp;oe=59108B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62570" r="89606" b="24213"/>
          <a:stretch/>
        </p:blipFill>
        <p:spPr bwMode="auto">
          <a:xfrm>
            <a:off x="886968" y="3374136"/>
            <a:ext cx="1938528" cy="141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5472084" y="1417027"/>
            <a:ext cx="5153244" cy="4343400"/>
            <a:chOff x="3798732" y="1773936"/>
            <a:chExt cx="4527991" cy="3667126"/>
          </a:xfrm>
        </p:grpSpPr>
        <p:pic>
          <p:nvPicPr>
            <p:cNvPr id="19" name="Picture 2" descr="https://scontent.xx.fbcdn.net/v/t35.0-12/18339667_1109587459185522_275164276_o.png?oh=90fcaa0065f66617b6ed94c9c42b788d&amp;oe=59108BF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1" t="15393" r="39237" b="16610"/>
            <a:stretch/>
          </p:blipFill>
          <p:spPr bwMode="auto">
            <a:xfrm>
              <a:off x="3798732" y="1773936"/>
              <a:ext cx="905256" cy="357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https://scontent.xx.fbcdn.net/v/t34.0-12/18337272_1109587572518844_285860945_n.png?oh=7ba2a88924c5bc0d08f7893838e84e22&amp;oe=591182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853" y="1773936"/>
              <a:ext cx="1266825" cy="3667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https://scontent.xx.fbcdn.net/v/t34.0-12/18361236_1109587655852169_29205572_n.png?oh=58e599ffaa367afaa96da7ebbeefde1d&amp;oe=591141E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798" y="1773936"/>
              <a:ext cx="2447925" cy="217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47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819" y="1325563"/>
            <a:ext cx="11683181" cy="47730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上傳作業請善用“</a:t>
            </a:r>
            <a:r>
              <a:rPr lang="en-US" altLang="zh-TW" dirty="0"/>
              <a:t>FileZilla</a:t>
            </a:r>
            <a:r>
              <a:rPr lang="zh-TW" altLang="en-US" dirty="0"/>
              <a:t>”，上傳後請確認是否上傳成功</a:t>
            </a:r>
            <a:r>
              <a:rPr lang="en-US" altLang="zh-TW" dirty="0"/>
              <a:t>(</a:t>
            </a:r>
            <a:r>
              <a:rPr lang="zh-TW" altLang="en-US" dirty="0"/>
              <a:t>上傳失敗視同沒交</a:t>
            </a:r>
            <a:r>
              <a:rPr lang="en-US" altLang="zh-TW" dirty="0"/>
              <a:t>)</a:t>
            </a:r>
            <a:r>
              <a:rPr lang="zh-TW" altLang="en-US" dirty="0"/>
              <a:t>，繳交期限為</a:t>
            </a:r>
            <a:r>
              <a:rPr lang="en-US" altLang="zh-TW" b="1" dirty="0" smtClean="0">
                <a:solidFill>
                  <a:srgbClr val="FF0000"/>
                </a:solidFill>
              </a:rPr>
              <a:t>2018/06/02</a:t>
            </a:r>
            <a:r>
              <a:rPr lang="zh-TW" altLang="en-US" b="1" dirty="0" smtClean="0">
                <a:solidFill>
                  <a:srgbClr val="FF0000"/>
                </a:solidFill>
              </a:rPr>
              <a:t>晚上</a:t>
            </a:r>
            <a:r>
              <a:rPr lang="en-US" altLang="zh-TW" b="1" dirty="0" smtClean="0">
                <a:solidFill>
                  <a:srgbClr val="FF0000"/>
                </a:solidFill>
              </a:rPr>
              <a:t>11:59</a:t>
            </a:r>
            <a:r>
              <a:rPr lang="zh-TW" altLang="en-US" b="1" dirty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</a:t>
            </a:r>
            <a:r>
              <a:rPr lang="zh-TW" altLang="en-US" dirty="0"/>
              <a:t>是使用同學</a:t>
            </a:r>
            <a:r>
              <a:rPr lang="zh-TW" altLang="en-US" b="1" dirty="0">
                <a:solidFill>
                  <a:srgbClr val="FF0000"/>
                </a:solidFill>
              </a:rPr>
              <a:t>上傳至</a:t>
            </a:r>
            <a:r>
              <a:rPr lang="en-US" altLang="zh-TW" b="1" dirty="0">
                <a:solidFill>
                  <a:srgbClr val="FF0000"/>
                </a:solidFill>
              </a:rPr>
              <a:t>ftp</a:t>
            </a:r>
            <a:r>
              <a:rPr lang="zh-TW" altLang="en-US" dirty="0"/>
              <a:t>的檔案。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檔案命名格</a:t>
            </a:r>
            <a:r>
              <a:rPr lang="zh-TW" altLang="en-US" dirty="0" smtClean="0"/>
              <a:t>式</a:t>
            </a:r>
            <a:r>
              <a:rPr lang="en-US" altLang="zh-TW" dirty="0" smtClean="0"/>
              <a:t>P2_G</a:t>
            </a:r>
            <a:r>
              <a:rPr lang="zh-TW" altLang="en-US" dirty="0" smtClean="0"/>
              <a:t>組別</a:t>
            </a:r>
            <a:r>
              <a:rPr lang="en-US" altLang="zh-TW" dirty="0" smtClean="0"/>
              <a:t>_V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(</a:t>
            </a:r>
            <a:r>
              <a:rPr lang="zh-TW" altLang="en-US" dirty="0"/>
              <a:t>請記得壓縮檔案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P2_G1_V1.zip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</a:t>
            </a:r>
            <a:r>
              <a:rPr lang="zh-TW" altLang="en-US" dirty="0"/>
              <a:t>將疊代過程印出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66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77240" y="502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05840" y="1690688"/>
                <a:ext cx="10515600" cy="3931921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3600" dirty="0"/>
                  <a:t>Powell’s Method </a:t>
                </a:r>
                <a:r>
                  <a:rPr lang="en-US" altLang="zh-TW" sz="3600" dirty="0" smtClean="0"/>
                  <a:t>(20%)</a:t>
                </a:r>
              </a:p>
              <a:p>
                <a:r>
                  <a:rPr lang="en-US" altLang="zh-TW" sz="3600" dirty="0" smtClean="0"/>
                  <a:t>Newton </a:t>
                </a:r>
                <a:r>
                  <a:rPr lang="en-US" altLang="zh-TW" sz="3600" dirty="0"/>
                  <a:t>Method </a:t>
                </a:r>
                <a:r>
                  <a:rPr lang="en-US" altLang="zh-TW" sz="3600" dirty="0" smtClean="0"/>
                  <a:t>(20%)</a:t>
                </a:r>
              </a:p>
              <a:p>
                <a:r>
                  <a:rPr lang="en-US" altLang="zh-TW" sz="3600" dirty="0"/>
                  <a:t>Steep Descent Algorithm (20%)</a:t>
                </a:r>
              </a:p>
              <a:p>
                <a:r>
                  <a:rPr lang="en-US" altLang="zh-TW" sz="3600" dirty="0"/>
                  <a:t>Quasi-Newton Method </a:t>
                </a:r>
                <a:r>
                  <a:rPr lang="en-US" altLang="zh-TW" sz="3600" dirty="0" smtClean="0"/>
                  <a:t>(</a:t>
                </a:r>
                <a:r>
                  <a:rPr lang="en-US" altLang="zh-TW" sz="3600" dirty="0"/>
                  <a:t>2</a:t>
                </a:r>
                <a:r>
                  <a:rPr lang="en-US" altLang="zh-TW" sz="3600" dirty="0" smtClean="0"/>
                  <a:t>5%)</a:t>
                </a:r>
                <a:endParaRPr lang="en-US" altLang="zh-TW" sz="3600" dirty="0"/>
              </a:p>
              <a:p>
                <a:r>
                  <a:rPr lang="en-US" altLang="zh-TW" sz="3600" dirty="0" smtClean="0"/>
                  <a:t>Conjugate Gradient Methods (25%)</a:t>
                </a: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zh-TW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注意</a:t>
                </a:r>
                <a:endParaRPr lang="en-US" altLang="zh-TW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x^2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為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輸入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^(0.5)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為輸入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690688"/>
                <a:ext cx="10515600" cy="3931921"/>
              </a:xfrm>
              <a:prstGeom prst="rect">
                <a:avLst/>
              </a:prstGeom>
              <a:blipFill>
                <a:blip r:embed="rId2"/>
                <a:stretch>
                  <a:fillRect l="-1391" t="-5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(Powell)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83292" y="4772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34086" y="1464910"/>
            <a:ext cx="2609493" cy="3471410"/>
            <a:chOff x="1934086" y="1464910"/>
            <a:chExt cx="2609493" cy="3471410"/>
          </a:xfrm>
        </p:grpSpPr>
        <p:grpSp>
          <p:nvGrpSpPr>
            <p:cNvPr id="9" name="群組 8"/>
            <p:cNvGrpSpPr/>
            <p:nvPr/>
          </p:nvGrpSpPr>
          <p:grpSpPr>
            <a:xfrm>
              <a:off x="1934086" y="1464910"/>
              <a:ext cx="2609493" cy="1748765"/>
              <a:chOff x="307254" y="1447516"/>
              <a:chExt cx="2609493" cy="1748765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423757" y="1447516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使用者讀取測資（一）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8" name="Picture 4" descr="https://scontent.xx.fbcdn.net/v/t35.0-12/18361912_1109510872526514_333055803_o.png?oh=a2abc6c55ee154ec4d04017549beca08&amp;oe=59118F3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0" t="10224" r="86476" b="86352"/>
              <a:stretch/>
            </p:blipFill>
            <p:spPr bwMode="auto">
              <a:xfrm>
                <a:off x="468995" y="2023446"/>
                <a:ext cx="2165554" cy="596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字方塊 9"/>
              <p:cNvSpPr txBox="1"/>
              <p:nvPr/>
            </p:nvSpPr>
            <p:spPr>
              <a:xfrm>
                <a:off x="307254" y="2826949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使用者參數輸入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（一）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827" y="3348247"/>
              <a:ext cx="2165554" cy="158807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292" y="931504"/>
            <a:ext cx="2093908" cy="4987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653" y="846584"/>
            <a:ext cx="1514254" cy="37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(Powell)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83292" y="4772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934086" y="1464910"/>
            <a:ext cx="2609493" cy="1748765"/>
            <a:chOff x="307254" y="1447516"/>
            <a:chExt cx="2609493" cy="1748765"/>
          </a:xfrm>
        </p:grpSpPr>
        <p:sp>
          <p:nvSpPr>
            <p:cNvPr id="7" name="文字方塊 6"/>
            <p:cNvSpPr txBox="1"/>
            <p:nvPr/>
          </p:nvSpPr>
          <p:spPr>
            <a:xfrm>
              <a:off x="423757" y="144751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使用者讀取測資（一）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07254" y="282694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使用者參數輸入</a:t>
              </a:r>
              <a:r>
                <a:rPr lang="zh-TW" altLang="en-US" b="1" dirty="0">
                  <a:solidFill>
                    <a:srgbClr val="FF0000"/>
                  </a:solidFill>
                </a:rPr>
                <a:t>（一）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15385" y="2200793"/>
                <a:ext cx="1715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385" y="2200793"/>
                <a:ext cx="171559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491" t="-2222" r="-462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115385" y="348789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Initial x: [1]</a:t>
            </a:r>
          </a:p>
          <a:p>
            <a:r>
              <a:rPr lang="en-US" altLang="zh-TW" dirty="0" smtClean="0"/>
              <a:t>Interval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[0.3,</a:t>
            </a:r>
            <a:r>
              <a:rPr lang="zh-TW" altLang="en-US" dirty="0" smtClean="0"/>
              <a:t> </a:t>
            </a:r>
            <a:r>
              <a:rPr lang="en-US" altLang="zh-TW" dirty="0" smtClean="0"/>
              <a:t>3]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30834" y="1201783"/>
            <a:ext cx="538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[1.000000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:0.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683330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1[1.000000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[1.683330] 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2[0.683330]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172588" y="3257785"/>
            <a:ext cx="24576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x[1.683330]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alpha:0.000000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s1[0.683330]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x[1.683330]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s2[0.000000]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72588" y="5221454"/>
            <a:ext cx="245760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[x]=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1.68333015</a:t>
            </a:r>
            <a:r>
              <a:rPr lang="zh-TW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-1.05584828664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TW" altLang="zh-TW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(Powell)</a:t>
            </a:r>
            <a:endParaRPr lang="zh-TW" altLang="en-US" sz="3600" dirty="0"/>
          </a:p>
        </p:txBody>
      </p:sp>
      <p:pic>
        <p:nvPicPr>
          <p:cNvPr id="1032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2038840" y="1829824"/>
            <a:ext cx="3506002" cy="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65345" r="88870" b="20880"/>
          <a:stretch/>
        </p:blipFill>
        <p:spPr bwMode="auto">
          <a:xfrm>
            <a:off x="2453522" y="3278056"/>
            <a:ext cx="2675669" cy="21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8" t="22345" r="25588" b="15404"/>
          <a:stretch/>
        </p:blipFill>
        <p:spPr bwMode="auto">
          <a:xfrm>
            <a:off x="6572034" y="1096216"/>
            <a:ext cx="3328682" cy="50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523307" y="1253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04526" y="25896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98298" y="523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3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803" y="1973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(Steep </a:t>
            </a:r>
            <a:r>
              <a:rPr lang="en-US" altLang="zh-TW" sz="3600" dirty="0" smtClean="0"/>
              <a:t>Descent)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25" y="1037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8025" y="27528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46100" y="1037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4" descr="https://scontent.xx.fbcdn.net/v/t35.0-12/18361912_1109510872526514_333055803_o.png?oh=a2abc6c55ee154ec4d04017549beca08&amp;oe=59118F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0224" r="86476" b="86352"/>
          <a:stretch/>
        </p:blipFill>
        <p:spPr bwMode="auto">
          <a:xfrm>
            <a:off x="661757" y="1693051"/>
            <a:ext cx="2165554" cy="5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scontent.xx.fbcdn.net/v/t35.0-12/18361912_1109510872526514_333055803_o.png?oh=a2abc6c55ee154ec4d04017549beca08&amp;oe=59118F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62630" r="88710" b="27207"/>
          <a:stretch/>
        </p:blipFill>
        <p:spPr bwMode="auto">
          <a:xfrm>
            <a:off x="558025" y="3279036"/>
            <a:ext cx="2834639" cy="17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4182988" y="188158"/>
            <a:ext cx="7972436" cy="6496106"/>
            <a:chOff x="667161" y="53084"/>
            <a:chExt cx="8033416" cy="6879073"/>
          </a:xfrm>
        </p:grpSpPr>
        <p:pic>
          <p:nvPicPr>
            <p:cNvPr id="14" name="Picture 3"/>
            <p:cNvPicPr>
              <a:picLocks noChangeAspect="1"/>
            </p:cNvPicPr>
            <p:nvPr/>
          </p:nvPicPr>
          <p:blipFill rotWithShape="1">
            <a:blip r:embed="rId3"/>
            <a:srcRect b="868"/>
            <a:stretch/>
          </p:blipFill>
          <p:spPr>
            <a:xfrm>
              <a:off x="692210" y="59759"/>
              <a:ext cx="3243084" cy="3340300"/>
            </a:xfrm>
            <a:prstGeom prst="rect">
              <a:avLst/>
            </a:prstGeom>
          </p:spPr>
        </p:pic>
        <p:pic>
          <p:nvPicPr>
            <p:cNvPr id="1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61" y="3437494"/>
              <a:ext cx="2915800" cy="3362096"/>
            </a:xfrm>
            <a:prstGeom prst="rect">
              <a:avLst/>
            </a:prstGeom>
          </p:spPr>
        </p:pic>
        <p:pic>
          <p:nvPicPr>
            <p:cNvPr id="1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8456" y="53084"/>
              <a:ext cx="1621543" cy="3376975"/>
            </a:xfrm>
            <a:prstGeom prst="rect">
              <a:avLst/>
            </a:prstGeom>
          </p:spPr>
        </p:pic>
        <p:pic>
          <p:nvPicPr>
            <p:cNvPr id="19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9497" y="3467494"/>
              <a:ext cx="1294258" cy="2313300"/>
            </a:xfrm>
            <a:prstGeom prst="rect">
              <a:avLst/>
            </a:prstGeom>
          </p:spPr>
        </p:pic>
        <p:pic>
          <p:nvPicPr>
            <p:cNvPr id="20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3246" y="67533"/>
              <a:ext cx="803332" cy="2253793"/>
            </a:xfrm>
            <a:prstGeom prst="rect">
              <a:avLst/>
            </a:prstGeom>
          </p:spPr>
        </p:pic>
        <p:pic>
          <p:nvPicPr>
            <p:cNvPr id="21" name="Picture 8"/>
            <p:cNvPicPr>
              <a:picLocks noChangeAspect="1"/>
            </p:cNvPicPr>
            <p:nvPr/>
          </p:nvPicPr>
          <p:blipFill rotWithShape="1">
            <a:blip r:embed="rId8"/>
            <a:srcRect b="492"/>
            <a:stretch/>
          </p:blipFill>
          <p:spPr>
            <a:xfrm>
              <a:off x="2538723" y="2370412"/>
              <a:ext cx="766141" cy="3338179"/>
            </a:xfrm>
            <a:prstGeom prst="rect">
              <a:avLst/>
            </a:prstGeom>
          </p:spPr>
        </p:pic>
        <p:pic>
          <p:nvPicPr>
            <p:cNvPr id="22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5147" y="119825"/>
              <a:ext cx="922345" cy="3369535"/>
            </a:xfrm>
            <a:prstGeom prst="rect">
              <a:avLst/>
            </a:prstGeom>
          </p:spPr>
        </p:pic>
        <p:pic>
          <p:nvPicPr>
            <p:cNvPr id="23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57015" y="3503052"/>
              <a:ext cx="944659" cy="3376970"/>
            </a:xfrm>
            <a:prstGeom prst="rect">
              <a:avLst/>
            </a:prstGeom>
          </p:spPr>
        </p:pic>
        <p:pic>
          <p:nvPicPr>
            <p:cNvPr id="27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96772" y="126081"/>
              <a:ext cx="1019042" cy="3376971"/>
            </a:xfrm>
            <a:prstGeom prst="rect">
              <a:avLst/>
            </a:prstGeom>
          </p:spPr>
        </p:pic>
        <p:pic>
          <p:nvPicPr>
            <p:cNvPr id="28" name="Picture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20882" y="3489360"/>
              <a:ext cx="959536" cy="3369533"/>
            </a:xfrm>
            <a:prstGeom prst="rect">
              <a:avLst/>
            </a:prstGeom>
          </p:spPr>
        </p:pic>
        <p:pic>
          <p:nvPicPr>
            <p:cNvPr id="29" name="Picture 13"/>
            <p:cNvPicPr>
              <a:picLocks noChangeAspect="1"/>
            </p:cNvPicPr>
            <p:nvPr/>
          </p:nvPicPr>
          <p:blipFill rotWithShape="1">
            <a:blip r:embed="rId13"/>
            <a:srcRect b="863"/>
            <a:stretch/>
          </p:blipFill>
          <p:spPr>
            <a:xfrm>
              <a:off x="5256067" y="90277"/>
              <a:ext cx="751265" cy="3310949"/>
            </a:xfrm>
            <a:prstGeom prst="rect">
              <a:avLst/>
            </a:prstGeom>
          </p:spPr>
        </p:pic>
        <p:pic>
          <p:nvPicPr>
            <p:cNvPr id="30" name="Picture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7415" y="3473589"/>
              <a:ext cx="981851" cy="3384411"/>
            </a:xfrm>
            <a:prstGeom prst="rect">
              <a:avLst/>
            </a:prstGeom>
          </p:spPr>
        </p:pic>
        <p:pic>
          <p:nvPicPr>
            <p:cNvPr id="31" name="Picture 1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29529" y="128164"/>
              <a:ext cx="810771" cy="3376973"/>
            </a:xfrm>
            <a:prstGeom prst="rect">
              <a:avLst/>
            </a:prstGeom>
          </p:spPr>
        </p:pic>
        <p:pic>
          <p:nvPicPr>
            <p:cNvPr id="32" name="Picture 1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39768" y="3577500"/>
              <a:ext cx="900030" cy="3354657"/>
            </a:xfrm>
            <a:prstGeom prst="rect">
              <a:avLst/>
            </a:prstGeom>
          </p:spPr>
        </p:pic>
        <p:pic>
          <p:nvPicPr>
            <p:cNvPr id="33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108881" y="128164"/>
              <a:ext cx="892592" cy="3384411"/>
            </a:xfrm>
            <a:prstGeom prst="rect">
              <a:avLst/>
            </a:prstGeom>
          </p:spPr>
        </p:pic>
        <p:pic>
          <p:nvPicPr>
            <p:cNvPr id="34" name="Picture 18"/>
            <p:cNvPicPr>
              <a:picLocks noChangeAspect="1"/>
            </p:cNvPicPr>
            <p:nvPr/>
          </p:nvPicPr>
          <p:blipFill rotWithShape="1">
            <a:blip r:embed="rId18"/>
            <a:srcRect b="1456"/>
            <a:stretch/>
          </p:blipFill>
          <p:spPr>
            <a:xfrm>
              <a:off x="7136544" y="3547747"/>
              <a:ext cx="877715" cy="3335115"/>
            </a:xfrm>
            <a:prstGeom prst="rect">
              <a:avLst/>
            </a:prstGeom>
          </p:spPr>
        </p:pic>
        <p:pic>
          <p:nvPicPr>
            <p:cNvPr id="35" name="Picture 1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04683" y="128164"/>
              <a:ext cx="795894" cy="1390955"/>
            </a:xfrm>
            <a:prstGeom prst="rect">
              <a:avLst/>
            </a:prstGeom>
          </p:spPr>
        </p:pic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93898" y="1581722"/>
            <a:ext cx="1047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803" y="1973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(Steep </a:t>
            </a:r>
            <a:r>
              <a:rPr lang="en-US" altLang="zh-TW" sz="3600" dirty="0" smtClean="0"/>
              <a:t>Descent)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25" y="1037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8025" y="27528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7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250352" y="1522866"/>
            <a:ext cx="2374508" cy="3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65345" r="88870" b="20880"/>
          <a:stretch/>
        </p:blipFill>
        <p:spPr bwMode="auto">
          <a:xfrm>
            <a:off x="670797" y="3227786"/>
            <a:ext cx="1812149" cy="14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3329994" y="702756"/>
            <a:ext cx="8150806" cy="6155244"/>
            <a:chOff x="3097765" y="125863"/>
            <a:chExt cx="11990185" cy="8704865"/>
          </a:xfrm>
        </p:grpSpPr>
        <p:sp>
          <p:nvSpPr>
            <p:cNvPr id="26" name="文字方塊 25"/>
            <p:cNvSpPr txBox="1"/>
            <p:nvPr/>
          </p:nvSpPr>
          <p:spPr>
            <a:xfrm>
              <a:off x="3346100" y="10371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結果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548" y="197303"/>
              <a:ext cx="1103434" cy="43281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7765" y="4525428"/>
              <a:ext cx="1143000" cy="4305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4753" y="197303"/>
              <a:ext cx="1009650" cy="4162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9412" y="4359728"/>
              <a:ext cx="990600" cy="37528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3383" y="197302"/>
              <a:ext cx="1038225" cy="41624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57252" y="4359727"/>
              <a:ext cx="1276350" cy="42862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57451" y="197301"/>
              <a:ext cx="1362075" cy="4162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61159" y="4359726"/>
              <a:ext cx="942975" cy="3648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4725" y="180625"/>
              <a:ext cx="981075" cy="43243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04134" y="4523495"/>
              <a:ext cx="1066800" cy="429577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1852" y="180625"/>
              <a:ext cx="942975" cy="416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28039" y="4343050"/>
              <a:ext cx="990600" cy="37528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88917" y="171099"/>
              <a:ext cx="981075" cy="418147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754664" y="4378778"/>
              <a:ext cx="1057275" cy="43053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788726" y="194911"/>
              <a:ext cx="1076325" cy="41338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72255" y="4328761"/>
              <a:ext cx="981075" cy="427672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733725" y="180625"/>
              <a:ext cx="1019175" cy="41529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727908" y="4359726"/>
              <a:ext cx="971550" cy="391477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706310" y="125863"/>
              <a:ext cx="1000125" cy="43053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699458" y="4421639"/>
              <a:ext cx="990600" cy="416242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640025" y="125863"/>
              <a:ext cx="2447925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4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Newton </a:t>
            </a:r>
            <a:r>
              <a:rPr lang="en-US" altLang="zh-TW" sz="3600" dirty="0"/>
              <a:t>Method)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151707" y="13174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08085" y="26545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06183" y="5943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362" name="Picture 2" descr="https://scontent.xx.fbcdn.net/v/t35.0-12/18378764_1109623152515286_1267962187_o.png?oh=671e7fe1505f3af4078a5ab41f8dedc3&amp;oe=59114C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2581" r="86349" b="93806"/>
          <a:stretch/>
        </p:blipFill>
        <p:spPr bwMode="auto">
          <a:xfrm>
            <a:off x="1404417" y="1837565"/>
            <a:ext cx="2015440" cy="4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scontent.xx.fbcdn.net/v/t35.0-12/18378764_1109623152515286_1267962187_o.png?oh=671e7fe1505f3af4078a5ab41f8dedc3&amp;oe=59114C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62675" r="86089" b="31158"/>
          <a:stretch/>
        </p:blipFill>
        <p:spPr bwMode="auto">
          <a:xfrm>
            <a:off x="1399031" y="3648790"/>
            <a:ext cx="271693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476564" y="1166078"/>
            <a:ext cx="3201443" cy="4390659"/>
            <a:chOff x="5476565" y="1166079"/>
            <a:chExt cx="2831240" cy="40779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-5802" b="25298"/>
            <a:stretch/>
          </p:blipFill>
          <p:spPr>
            <a:xfrm>
              <a:off x="5476565" y="1166079"/>
              <a:ext cx="1759504" cy="407797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980" y="2373811"/>
              <a:ext cx="1267828" cy="28579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662" t="74630"/>
            <a:stretch/>
          </p:blipFill>
          <p:spPr>
            <a:xfrm>
              <a:off x="6952980" y="1169257"/>
              <a:ext cx="1354825" cy="1135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160961"/>
      </p:ext>
    </p:extLst>
  </p:cSld>
  <p:clrMapOvr>
    <a:masterClrMapping/>
  </p:clrMapOvr>
</p:sld>
</file>

<file path=ppt/theme/theme1.xml><?xml version="1.0" encoding="utf-8"?>
<a:theme xmlns:a="http://schemas.openxmlformats.org/drawingml/2006/main" name="CG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2" id="{9C0F589A-559A-490C-85A9-CF94CC95DA93}" vid="{3E4F9FE1-C1C0-4E14-A20C-09B1C9FB62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CG2</Template>
  <TotalTime>1485</TotalTime>
  <Words>428</Words>
  <Application>Microsoft Office PowerPoint</Application>
  <PresentationFormat>寬螢幕</PresentationFormat>
  <Paragraphs>83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Times New Roman</vt:lpstr>
      <vt:lpstr>CG2</vt:lpstr>
      <vt:lpstr>Project 2 說明</vt:lpstr>
      <vt:lpstr>注意事項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</dc:creator>
  <cp:lastModifiedBy>仁傑 呂</cp:lastModifiedBy>
  <cp:revision>69</cp:revision>
  <dcterms:created xsi:type="dcterms:W3CDTF">2017-03-07T04:31:26Z</dcterms:created>
  <dcterms:modified xsi:type="dcterms:W3CDTF">2019-05-06T08:47:29Z</dcterms:modified>
</cp:coreProperties>
</file>