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7"/>
  </p:notesMasterIdLst>
  <p:handoutMasterIdLst>
    <p:handoutMasterId r:id="rId28"/>
  </p:handoutMasterIdLst>
  <p:sldIdLst>
    <p:sldId id="256" r:id="rId3"/>
    <p:sldId id="280" r:id="rId4"/>
    <p:sldId id="309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5" r:id="rId23"/>
    <p:sldId id="311" r:id="rId24"/>
    <p:sldId id="308" r:id="rId25"/>
    <p:sldId id="310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EEFE"/>
    <a:srgbClr val="96EAFE"/>
    <a:srgbClr val="7C5989"/>
    <a:srgbClr val="000066"/>
    <a:srgbClr val="4D6B89"/>
    <a:srgbClr val="384E64"/>
    <a:srgbClr val="274E75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1" autoAdjust="0"/>
    <p:restoredTop sz="94664" autoAdjust="0"/>
  </p:normalViewPr>
  <p:slideViewPr>
    <p:cSldViewPr>
      <p:cViewPr varScale="1">
        <p:scale>
          <a:sx n="123" d="100"/>
          <a:sy n="123" d="100"/>
        </p:scale>
        <p:origin x="123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17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722A8-24DB-4C62-9C50-1A7D665A0ACD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3C1DA-78F3-4155-B782-B94BFBBE8F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49761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ECC41-AB40-4044-9FC1-CC47A5A6ED32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E57BD-46E0-4D0B-8236-08AC4EDCC3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36530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14600"/>
            <a:ext cx="9144000" cy="914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r>
              <a:rPr lang="en-US"/>
              <a:t>@ NTUST CSIE 2014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fld id="{A824896F-7755-466F-8C35-EAFD8CA4351D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@ NTUST CSIE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0C56374-977E-4424-935F-A12D278A28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96215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143000"/>
            <a:ext cx="219075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19200"/>
            <a:ext cx="6419850" cy="4876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@ NTUST CSIE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03A2306-EA26-4CD1-AF4E-2B0594819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82209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@ NTUST CSIE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C45CE18-FEDB-42B8-B312-8B3BA77B227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24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@ NTUST CSIE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36F8B2E-FEF9-4C06-A6EA-B5CD37F657F7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39069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@ NTUST CSIE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9E9954-B703-4A44-A9C2-064BB611DF7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76503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01000" cy="104517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@ NTUST CSIE 2014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08AB69-F4F1-4209-9B61-7037FCEB2A2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9201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@ NTUST CSIE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DEAAFB4-FDB7-4E54-B52B-447C3A70074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749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@ NTUST CSIE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220D672-B12B-4FAA-A631-9CA5B5C5813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381000" y="114300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776107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@ NTUST CSIE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6F5E704-AC6B-47FB-BDE9-3FAF54BE9D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10985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@ NTUST CSIE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C060965-0726-4D60-93AC-F14691D533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0718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381000" y="110728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 algn="r">
              <a:defRPr lang="en-US" sz="1200" b="1" smtClean="0"/>
            </a:lvl1pPr>
          </a:lstStyle>
          <a:p>
            <a:r>
              <a:rPr lang="en-US"/>
              <a:t>@ NTUST CSIE 2014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algn="r">
              <a:defRPr b="1">
                <a:latin typeface="Arial" charset="0"/>
              </a:defRPr>
            </a:lvl1pPr>
          </a:lstStyle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gl.org/resources/libraries/glut/glutdlls37beta.zi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3276600"/>
            <a:ext cx="9144000" cy="914400"/>
          </a:xfrm>
        </p:spPr>
        <p:txBody>
          <a:bodyPr/>
          <a:lstStyle/>
          <a:p>
            <a:r>
              <a:rPr lang="en-US" altLang="zh-TW" b="0" dirty="0"/>
              <a:t>Coordinate systems and transformations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void glFrontFace (GLenum  </a:t>
            </a:r>
            <a:r>
              <a:rPr lang="en-US" altLang="zh-TW" i="1">
                <a:ea typeface="新細明體" pitchFamily="18" charset="-120"/>
              </a:rPr>
              <a:t>mode)</a:t>
            </a:r>
            <a:endParaRPr lang="en-US" altLang="zh-TW">
              <a:ea typeface="新細明體" pitchFamily="18" charset="-120"/>
            </a:endParaRPr>
          </a:p>
          <a:p>
            <a:r>
              <a:rPr lang="en-US" altLang="zh-TW" i="1">
                <a:ea typeface="新細明體" pitchFamily="18" charset="-120"/>
              </a:rPr>
              <a:t>mode  </a:t>
            </a:r>
            <a:r>
              <a:rPr lang="en-US" altLang="zh-TW">
                <a:ea typeface="新細明體" pitchFamily="18" charset="-120"/>
              </a:rPr>
              <a:t>can be either GL_CW or GL_CCW</a:t>
            </a:r>
          </a:p>
          <a:p>
            <a:pPr lvl="1"/>
            <a:r>
              <a:rPr lang="en-US" altLang="zh-TW">
                <a:ea typeface="新細明體" pitchFamily="18" charset="-120"/>
              </a:rPr>
              <a:t>GL_CCW is the default</a:t>
            </a:r>
          </a:p>
          <a:p>
            <a:pPr lvl="1"/>
            <a:endParaRPr lang="en-US" altLang="zh-TW">
              <a:ea typeface="新細明體" pitchFamily="18" charset="-120"/>
            </a:endParaRPr>
          </a:p>
          <a:p>
            <a:endParaRPr lang="en-US" altLang="zh-TW">
              <a:ea typeface="新細明體" pitchFamily="18" charset="-120"/>
            </a:endParaRPr>
          </a:p>
        </p:txBody>
      </p:sp>
      <p:sp>
        <p:nvSpPr>
          <p:cNvPr id="174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Ordering of Vertices</a:t>
            </a:r>
          </a:p>
        </p:txBody>
      </p:sp>
      <p:pic>
        <p:nvPicPr>
          <p:cNvPr id="17412" name="Picture 2" descr="http://alpcentauri.info/1-29-09-light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276600"/>
            <a:ext cx="67849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GL_POINTS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GL_LINES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GL_LINE_STRIP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GL_LINE_LOOP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GL_TRIANGLES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 b="1">
                <a:solidFill>
                  <a:srgbClr val="FF0000"/>
                </a:solidFill>
                <a:ea typeface="新細明體" pitchFamily="18" charset="-120"/>
              </a:rPr>
              <a:t>GL_TRIANGLE_STRIP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GL_TRIANGLE_FAN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GL_QUADS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GL_QUAD_STRIP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GL_POLYGON</a:t>
            </a:r>
          </a:p>
        </p:txBody>
      </p:sp>
      <p:sp>
        <p:nvSpPr>
          <p:cNvPr id="184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OpenGL Primitives</a:t>
            </a:r>
          </a:p>
        </p:txBody>
      </p:sp>
      <p:pic>
        <p:nvPicPr>
          <p:cNvPr id="18436" name="Picture 2" descr="Gl_triangle_stri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2514600"/>
            <a:ext cx="34829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GL_POINTS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GL_LINES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GL_LINE_STRIP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GL_LINE_LOOP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GL_TRIANGLES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GL_TRIANGLE_STRIP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 b="1">
                <a:solidFill>
                  <a:srgbClr val="FF0000"/>
                </a:solidFill>
                <a:ea typeface="新細明體" pitchFamily="18" charset="-120"/>
              </a:rPr>
              <a:t>GL_TRIANGLE_FAN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GL_QUADS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GL_QUAD_STRIP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GL_POLYGON</a:t>
            </a:r>
          </a:p>
        </p:txBody>
      </p:sp>
      <p:sp>
        <p:nvSpPr>
          <p:cNvPr id="194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OpenGL Primitives</a:t>
            </a:r>
          </a:p>
        </p:txBody>
      </p:sp>
      <p:pic>
        <p:nvPicPr>
          <p:cNvPr id="19460" name="Picture 2" descr="Gl_triangle_f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828800"/>
            <a:ext cx="41370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GL_POINTS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GL_LINES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GL_LINE_STRIP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GL_LINE_LOOP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GL_TRIANGLES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GL_TRIANGLE_STRIP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GL_TRIANGLE_FAN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 b="1">
                <a:solidFill>
                  <a:srgbClr val="FF0000"/>
                </a:solidFill>
                <a:ea typeface="新細明體" pitchFamily="18" charset="-120"/>
              </a:rPr>
              <a:t>GL_QUADS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GL_QUAD_STRIP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GL_POLYGON</a:t>
            </a:r>
          </a:p>
        </p:txBody>
      </p:sp>
      <p:sp>
        <p:nvSpPr>
          <p:cNvPr id="2048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OpenGL Primitives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2514600"/>
            <a:ext cx="41719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GL_POINTS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GL_LINES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GL_LINE_STRIP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GL_LINE_LOOP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GL_TRIANGLES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GL_TRIANGLE_STRIP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GL_TRIANGLE_FAN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GL_QUADS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 b="1">
                <a:solidFill>
                  <a:srgbClr val="FF0000"/>
                </a:solidFill>
                <a:ea typeface="新細明體" pitchFamily="18" charset="-120"/>
              </a:rPr>
              <a:t>GL_QUAD_STRIP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GL_POLYGON</a:t>
            </a:r>
          </a:p>
        </p:txBody>
      </p:sp>
      <p:sp>
        <p:nvSpPr>
          <p:cNvPr id="2150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OpenGL Primitives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133600"/>
            <a:ext cx="36036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GL_POINTS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GL_LINES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GL_LINE_STRIP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GL_LINE_LOOP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GL_TRIANGLES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GL_TRIANGLE_STRIP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GL_TRIANGLE_FAN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GL_QUADS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GL_QUAD_STRIP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 b="1">
                <a:solidFill>
                  <a:srgbClr val="FF0000"/>
                </a:solidFill>
                <a:ea typeface="新細明體" pitchFamily="18" charset="-120"/>
              </a:rPr>
              <a:t>GL_POLYGON</a:t>
            </a:r>
          </a:p>
        </p:txBody>
      </p:sp>
      <p:sp>
        <p:nvSpPr>
          <p:cNvPr id="2253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OpenGL Primitives</a:t>
            </a:r>
          </a:p>
        </p:txBody>
      </p:sp>
      <p:pic>
        <p:nvPicPr>
          <p:cNvPr id="2253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2209800"/>
            <a:ext cx="2819400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5029200" y="5105400"/>
            <a:ext cx="38862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800">
                <a:ea typeface="新細明體" pitchFamily="18" charset="-120"/>
              </a:rPr>
              <a:t>1. Must be convex</a:t>
            </a:r>
          </a:p>
          <a:p>
            <a:r>
              <a:rPr lang="en-US" altLang="zh-TW" sz="2800">
                <a:ea typeface="新細明體" pitchFamily="18" charset="-120"/>
              </a:rPr>
              <a:t>2. Cannot intersect</a:t>
            </a: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zh-TW" sz="1800" dirty="0">
                <a:latin typeface="Courier" pitchFamily="49" charset="0"/>
                <a:ea typeface="新細明體" pitchFamily="18" charset="-120"/>
              </a:rPr>
              <a:t>glColor3f (1.0, 0.0f, 0.0f);</a:t>
            </a:r>
          </a:p>
          <a:p>
            <a:pPr>
              <a:buFont typeface="Wingdings 3" pitchFamily="18" charset="2"/>
              <a:buNone/>
            </a:pPr>
            <a:r>
              <a:rPr lang="en-US" altLang="zh-TW" sz="1800" dirty="0" err="1">
                <a:latin typeface="Courier" pitchFamily="49" charset="0"/>
                <a:ea typeface="新細明體" pitchFamily="18" charset="-120"/>
              </a:rPr>
              <a:t>glBegin</a:t>
            </a:r>
            <a:r>
              <a:rPr lang="en-US" altLang="zh-TW" sz="1800" dirty="0">
                <a:latin typeface="Courier" pitchFamily="49" charset="0"/>
                <a:ea typeface="新細明體" pitchFamily="18" charset="-120"/>
              </a:rPr>
              <a:t>(GL_TRIANGLES); </a:t>
            </a:r>
          </a:p>
          <a:p>
            <a:pPr>
              <a:buFont typeface="Wingdings 3" pitchFamily="18" charset="2"/>
              <a:buNone/>
            </a:pPr>
            <a:r>
              <a:rPr lang="en-US" altLang="zh-TW" sz="1800" dirty="0">
                <a:latin typeface="Courier" pitchFamily="49" charset="0"/>
                <a:ea typeface="新細明體" pitchFamily="18" charset="-120"/>
              </a:rPr>
              <a:t>   glVertex3f(-1.0f, -0.5f, 1.0f); // A </a:t>
            </a:r>
          </a:p>
          <a:p>
            <a:pPr>
              <a:buFont typeface="Wingdings 3" pitchFamily="18" charset="2"/>
              <a:buNone/>
            </a:pPr>
            <a:r>
              <a:rPr lang="en-US" altLang="zh-TW" sz="1800" dirty="0">
                <a:latin typeface="Courier" pitchFamily="49" charset="0"/>
                <a:ea typeface="新細明體" pitchFamily="18" charset="-120"/>
              </a:rPr>
              <a:t>   glVertex3f( 1.0f, -0.5f, 1.0f); // B </a:t>
            </a:r>
          </a:p>
          <a:p>
            <a:pPr>
              <a:buFont typeface="Wingdings 3" pitchFamily="18" charset="2"/>
              <a:buNone/>
            </a:pPr>
            <a:r>
              <a:rPr lang="en-US" altLang="zh-TW" sz="1800" dirty="0">
                <a:latin typeface="Courier" pitchFamily="49" charset="0"/>
                <a:ea typeface="新細明體" pitchFamily="18" charset="-120"/>
              </a:rPr>
              <a:t>   glVertex3f( 0.0f, 0.5f, 1.0f); // C </a:t>
            </a:r>
          </a:p>
          <a:p>
            <a:pPr>
              <a:buFont typeface="Wingdings 3" pitchFamily="18" charset="2"/>
              <a:buNone/>
            </a:pPr>
            <a:r>
              <a:rPr lang="en-US" altLang="zh-TW" sz="1800" dirty="0" err="1">
                <a:latin typeface="Courier" pitchFamily="49" charset="0"/>
                <a:ea typeface="新細明體" pitchFamily="18" charset="-120"/>
              </a:rPr>
              <a:t>glEnd</a:t>
            </a:r>
            <a:r>
              <a:rPr lang="en-US" altLang="zh-TW" sz="1800" dirty="0">
                <a:latin typeface="Courier" pitchFamily="49" charset="0"/>
                <a:ea typeface="新細明體" pitchFamily="18" charset="-120"/>
              </a:rPr>
              <a:t>();</a:t>
            </a:r>
          </a:p>
        </p:txBody>
      </p:sp>
      <p:sp>
        <p:nvSpPr>
          <p:cNvPr id="2355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Color Blending</a:t>
            </a:r>
          </a:p>
        </p:txBody>
      </p:sp>
      <p:pic>
        <p:nvPicPr>
          <p:cNvPr id="23556" name="Picture 6" descr="http://allencentre.wikispaces.com/file/view/red_triangle.gif/35743285/red_triangl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4114800"/>
            <a:ext cx="33528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2514600"/>
          </a:xfrm>
        </p:spPr>
        <p:txBody>
          <a:bodyPr>
            <a:normAutofit fontScale="92500" lnSpcReduction="20000"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1800" dirty="0" err="1">
                <a:latin typeface="Courier" pitchFamily="49" charset="0"/>
              </a:rPr>
              <a:t>glShadeModel</a:t>
            </a:r>
            <a:r>
              <a:rPr lang="en-US" sz="1800" dirty="0">
                <a:latin typeface="Courier" pitchFamily="49" charset="0"/>
              </a:rPr>
              <a:t>( GL_SMOOTH );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1800" dirty="0" err="1">
                <a:latin typeface="Courier" pitchFamily="49" charset="0"/>
              </a:rPr>
              <a:t>glBegin</a:t>
            </a:r>
            <a:r>
              <a:rPr lang="en-US" sz="1800" dirty="0">
                <a:latin typeface="Courier" pitchFamily="49" charset="0"/>
              </a:rPr>
              <a:t>(GL_TRIANGLES); 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1800" dirty="0">
                <a:latin typeface="Courier" pitchFamily="49" charset="0"/>
              </a:rPr>
              <a:t>   glColor3f(1.0f, 0.0f, 0.0f); 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1800" dirty="0">
                <a:latin typeface="Courier" pitchFamily="49" charset="0"/>
              </a:rPr>
              <a:t>   glVertex3f(-1.0f, -0.5f, </a:t>
            </a:r>
            <a:r>
              <a:rPr lang="en-US" altLang="zh-TW" sz="1800" dirty="0">
                <a:latin typeface="Courier" pitchFamily="49" charset="0"/>
              </a:rPr>
              <a:t>1</a:t>
            </a:r>
            <a:r>
              <a:rPr lang="en-US" sz="1800" dirty="0">
                <a:latin typeface="Courier" pitchFamily="49" charset="0"/>
              </a:rPr>
              <a:t>.0f); // A 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1800" dirty="0">
                <a:latin typeface="Courier" pitchFamily="49" charset="0"/>
              </a:rPr>
              <a:t>   glColor3f(0.0f, 1.0f, 0.0f); 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1800" dirty="0">
                <a:latin typeface="Courier" pitchFamily="49" charset="0"/>
              </a:rPr>
              <a:t>   glVertex3f( 1.0f, -0.5f, </a:t>
            </a:r>
            <a:r>
              <a:rPr lang="en-US" altLang="zh-TW" sz="1800" dirty="0">
                <a:latin typeface="Courier" pitchFamily="49" charset="0"/>
              </a:rPr>
              <a:t>1</a:t>
            </a:r>
            <a:r>
              <a:rPr lang="en-US" sz="1800" dirty="0">
                <a:latin typeface="Courier" pitchFamily="49" charset="0"/>
              </a:rPr>
              <a:t>.0f); // B 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1800" dirty="0">
                <a:latin typeface="Courier" pitchFamily="49" charset="0"/>
              </a:rPr>
              <a:t>   glColor3f(0.0f, 0.0f, 1.0f); 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1800" dirty="0">
                <a:latin typeface="Courier" pitchFamily="49" charset="0"/>
              </a:rPr>
              <a:t>   glVertex3f( 0.0f, 0.5f, </a:t>
            </a:r>
            <a:r>
              <a:rPr lang="en-US" altLang="zh-TW" sz="1800" dirty="0">
                <a:latin typeface="Courier" pitchFamily="49" charset="0"/>
              </a:rPr>
              <a:t>1</a:t>
            </a:r>
            <a:r>
              <a:rPr lang="en-US" sz="1800" dirty="0">
                <a:latin typeface="Courier" pitchFamily="49" charset="0"/>
              </a:rPr>
              <a:t>.0f); // C 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1800" dirty="0" err="1">
                <a:latin typeface="Courier" pitchFamily="49" charset="0"/>
              </a:rPr>
              <a:t>glEnd</a:t>
            </a:r>
            <a:r>
              <a:rPr lang="en-US" sz="1800" dirty="0">
                <a:latin typeface="Courier" pitchFamily="49" charset="0"/>
              </a:rPr>
              <a:t>();</a:t>
            </a:r>
          </a:p>
        </p:txBody>
      </p:sp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Color Blending</a:t>
            </a: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0513" y="3657600"/>
            <a:ext cx="3581400" cy="271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zh-TW" sz="1800" dirty="0" err="1">
                <a:latin typeface="Courier" pitchFamily="49" charset="0"/>
                <a:ea typeface="新細明體" pitchFamily="18" charset="-120"/>
              </a:rPr>
              <a:t>glShadeModel</a:t>
            </a:r>
            <a:r>
              <a:rPr lang="en-US" altLang="zh-TW" sz="1800" dirty="0">
                <a:latin typeface="Courier" pitchFamily="49" charset="0"/>
                <a:ea typeface="新細明體" pitchFamily="18" charset="-120"/>
              </a:rPr>
              <a:t>( GL_FLAT );</a:t>
            </a:r>
          </a:p>
          <a:p>
            <a:pPr>
              <a:buFont typeface="Wingdings 3" pitchFamily="18" charset="2"/>
              <a:buNone/>
            </a:pPr>
            <a:r>
              <a:rPr lang="en-US" altLang="zh-TW" sz="1800" dirty="0" err="1">
                <a:latin typeface="Courier" pitchFamily="49" charset="0"/>
                <a:ea typeface="新細明體" pitchFamily="18" charset="-120"/>
              </a:rPr>
              <a:t>glBegin</a:t>
            </a:r>
            <a:r>
              <a:rPr lang="en-US" altLang="zh-TW" sz="1800" dirty="0">
                <a:latin typeface="Courier" pitchFamily="49" charset="0"/>
                <a:ea typeface="新細明體" pitchFamily="18" charset="-120"/>
              </a:rPr>
              <a:t>(GL_TRIANGLES); </a:t>
            </a:r>
          </a:p>
          <a:p>
            <a:pPr>
              <a:buFont typeface="Wingdings 3" pitchFamily="18" charset="2"/>
              <a:buNone/>
            </a:pPr>
            <a:r>
              <a:rPr lang="en-US" altLang="zh-TW" sz="1800" dirty="0">
                <a:latin typeface="Courier" pitchFamily="49" charset="0"/>
                <a:ea typeface="新細明體" pitchFamily="18" charset="-120"/>
              </a:rPr>
              <a:t>   glColor3f(1.0f, 0.0f, 0.0f); </a:t>
            </a:r>
          </a:p>
          <a:p>
            <a:pPr>
              <a:buFont typeface="Wingdings 3" pitchFamily="18" charset="2"/>
              <a:buNone/>
            </a:pPr>
            <a:r>
              <a:rPr lang="en-US" altLang="zh-TW" sz="1800" dirty="0">
                <a:latin typeface="Courier" pitchFamily="49" charset="0"/>
                <a:ea typeface="新細明體" pitchFamily="18" charset="-120"/>
              </a:rPr>
              <a:t>   glVertex3f(-1.0f, -0.5f, 1.0f); // A </a:t>
            </a:r>
          </a:p>
          <a:p>
            <a:pPr>
              <a:buFont typeface="Wingdings 3" pitchFamily="18" charset="2"/>
              <a:buNone/>
            </a:pPr>
            <a:r>
              <a:rPr lang="en-US" altLang="zh-TW" sz="1800" dirty="0">
                <a:latin typeface="Courier" pitchFamily="49" charset="0"/>
                <a:ea typeface="新細明體" pitchFamily="18" charset="-120"/>
              </a:rPr>
              <a:t>   glColor3f(0.0f, 1.0f, 0.0f); </a:t>
            </a:r>
          </a:p>
          <a:p>
            <a:pPr>
              <a:buFont typeface="Wingdings 3" pitchFamily="18" charset="2"/>
              <a:buNone/>
            </a:pPr>
            <a:r>
              <a:rPr lang="en-US" altLang="zh-TW" sz="1800" dirty="0">
                <a:latin typeface="Courier" pitchFamily="49" charset="0"/>
                <a:ea typeface="新細明體" pitchFamily="18" charset="-120"/>
              </a:rPr>
              <a:t>   glVertex3f( 1.0f, -0.5f, 1.0f); // B </a:t>
            </a:r>
          </a:p>
          <a:p>
            <a:pPr>
              <a:buFont typeface="Wingdings 3" pitchFamily="18" charset="2"/>
              <a:buNone/>
            </a:pPr>
            <a:r>
              <a:rPr lang="en-US" altLang="zh-TW" sz="1800" dirty="0">
                <a:latin typeface="Courier" pitchFamily="49" charset="0"/>
                <a:ea typeface="新細明體" pitchFamily="18" charset="-120"/>
              </a:rPr>
              <a:t>   glColor3f(0.0f, 0.0f, 1.0f); </a:t>
            </a:r>
          </a:p>
          <a:p>
            <a:pPr>
              <a:buFont typeface="Wingdings 3" pitchFamily="18" charset="2"/>
              <a:buNone/>
            </a:pPr>
            <a:r>
              <a:rPr lang="en-US" altLang="zh-TW" sz="1800" dirty="0">
                <a:latin typeface="Courier" pitchFamily="49" charset="0"/>
                <a:ea typeface="新細明體" pitchFamily="18" charset="-120"/>
              </a:rPr>
              <a:t>   glVertex3f( 0.0f, 0.5f, 1.0f); // C </a:t>
            </a:r>
          </a:p>
          <a:p>
            <a:pPr>
              <a:buFont typeface="Wingdings 3" pitchFamily="18" charset="2"/>
              <a:buNone/>
            </a:pPr>
            <a:r>
              <a:rPr lang="en-US" altLang="zh-TW" sz="1800" dirty="0" err="1">
                <a:latin typeface="Courier" pitchFamily="49" charset="0"/>
                <a:ea typeface="新細明體" pitchFamily="18" charset="-120"/>
              </a:rPr>
              <a:t>glEnd</a:t>
            </a:r>
            <a:r>
              <a:rPr lang="en-US" altLang="zh-TW" sz="1800" dirty="0">
                <a:latin typeface="Courier" pitchFamily="49" charset="0"/>
                <a:ea typeface="新細明體" pitchFamily="18" charset="-120"/>
              </a:rPr>
              <a:t>();</a:t>
            </a:r>
          </a:p>
        </p:txBody>
      </p:sp>
      <p:sp>
        <p:nvSpPr>
          <p:cNvPr id="2560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GL Shade Model</a:t>
            </a: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4948238"/>
            <a:ext cx="191452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Isosceles Triangle 3"/>
          <p:cNvSpPr/>
          <p:nvPr/>
        </p:nvSpPr>
        <p:spPr>
          <a:xfrm>
            <a:off x="533400" y="5135563"/>
            <a:ext cx="1790700" cy="728662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altLang="zh-TW">
              <a:solidFill>
                <a:srgbClr val="FFFFFF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>
            <a:off x="2501900" y="5135563"/>
            <a:ext cx="1790700" cy="728662"/>
          </a:xfrm>
          <a:prstGeom prst="triangle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altLang="zh-TW">
              <a:solidFill>
                <a:srgbClr val="FFFFFF"/>
              </a:solidFill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4495800" y="5135563"/>
            <a:ext cx="1790700" cy="728662"/>
          </a:xfrm>
          <a:prstGeom prst="triangl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altLang="zh-TW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zh-TW" sz="1800" dirty="0" err="1">
                <a:latin typeface="Courier" pitchFamily="49" charset="0"/>
                <a:ea typeface="新細明體" pitchFamily="18" charset="-120"/>
              </a:rPr>
              <a:t>glShadeModel</a:t>
            </a:r>
            <a:r>
              <a:rPr lang="en-US" altLang="zh-TW" sz="1800" dirty="0">
                <a:latin typeface="Courier" pitchFamily="49" charset="0"/>
                <a:ea typeface="新細明體" pitchFamily="18" charset="-120"/>
              </a:rPr>
              <a:t>( GL_FLAT );</a:t>
            </a:r>
          </a:p>
          <a:p>
            <a:pPr>
              <a:buFont typeface="Wingdings 3" pitchFamily="18" charset="2"/>
              <a:buNone/>
            </a:pPr>
            <a:r>
              <a:rPr lang="en-US" altLang="zh-TW" sz="1800" dirty="0" err="1">
                <a:latin typeface="Courier" pitchFamily="49" charset="0"/>
                <a:ea typeface="新細明體" pitchFamily="18" charset="-120"/>
              </a:rPr>
              <a:t>glBegin</a:t>
            </a:r>
            <a:r>
              <a:rPr lang="en-US" altLang="zh-TW" sz="1800" dirty="0">
                <a:latin typeface="Courier" pitchFamily="49" charset="0"/>
                <a:ea typeface="新細明體" pitchFamily="18" charset="-120"/>
              </a:rPr>
              <a:t>(GL_TRIANGLES); </a:t>
            </a:r>
          </a:p>
          <a:p>
            <a:pPr>
              <a:buFont typeface="Wingdings 3" pitchFamily="18" charset="2"/>
              <a:buNone/>
            </a:pPr>
            <a:r>
              <a:rPr lang="en-US" altLang="zh-TW" sz="1800" dirty="0">
                <a:latin typeface="Courier" pitchFamily="49" charset="0"/>
                <a:ea typeface="新細明體" pitchFamily="18" charset="-120"/>
              </a:rPr>
              <a:t>   glColor3f(1.0f, 0.0f, 0.0f); </a:t>
            </a:r>
          </a:p>
          <a:p>
            <a:pPr>
              <a:buFont typeface="Wingdings 3" pitchFamily="18" charset="2"/>
              <a:buNone/>
            </a:pPr>
            <a:r>
              <a:rPr lang="en-US" altLang="zh-TW" sz="1800" dirty="0">
                <a:latin typeface="Courier" pitchFamily="49" charset="0"/>
                <a:ea typeface="新細明體" pitchFamily="18" charset="-120"/>
              </a:rPr>
              <a:t>   glVertex3f(-1.0f, -0.5f, 1.0f); // A </a:t>
            </a:r>
          </a:p>
          <a:p>
            <a:pPr>
              <a:buFont typeface="Wingdings 3" pitchFamily="18" charset="2"/>
              <a:buNone/>
            </a:pPr>
            <a:r>
              <a:rPr lang="en-US" altLang="zh-TW" sz="1800" dirty="0">
                <a:latin typeface="Courier" pitchFamily="49" charset="0"/>
                <a:ea typeface="新細明體" pitchFamily="18" charset="-120"/>
              </a:rPr>
              <a:t>   glColor3f(0.0f, 1.0f, 0.0f); </a:t>
            </a:r>
          </a:p>
          <a:p>
            <a:pPr>
              <a:buFont typeface="Wingdings 3" pitchFamily="18" charset="2"/>
              <a:buNone/>
            </a:pPr>
            <a:r>
              <a:rPr lang="en-US" altLang="zh-TW" sz="1800" dirty="0">
                <a:latin typeface="Courier" pitchFamily="49" charset="0"/>
                <a:ea typeface="新細明體" pitchFamily="18" charset="-120"/>
              </a:rPr>
              <a:t>   glVertex3f( 1.0f, -0.5f, 1.0f); // B </a:t>
            </a:r>
          </a:p>
          <a:p>
            <a:pPr>
              <a:buFont typeface="Wingdings 3" pitchFamily="18" charset="2"/>
              <a:buNone/>
            </a:pPr>
            <a:r>
              <a:rPr lang="en-US" altLang="zh-TW" sz="1800" dirty="0">
                <a:latin typeface="Courier" pitchFamily="49" charset="0"/>
                <a:ea typeface="新細明體" pitchFamily="18" charset="-120"/>
              </a:rPr>
              <a:t>   glColor3f(0.0f, 0.0f, 1.0f); </a:t>
            </a:r>
          </a:p>
          <a:p>
            <a:pPr>
              <a:buFont typeface="Wingdings 3" pitchFamily="18" charset="2"/>
              <a:buNone/>
            </a:pPr>
            <a:r>
              <a:rPr lang="en-US" altLang="zh-TW" sz="1800" dirty="0">
                <a:latin typeface="Courier" pitchFamily="49" charset="0"/>
                <a:ea typeface="新細明體" pitchFamily="18" charset="-120"/>
              </a:rPr>
              <a:t>   glVertex3f( 0.0f, 0.5f</a:t>
            </a:r>
            <a:r>
              <a:rPr lang="en-US" altLang="zh-TW" sz="1800">
                <a:latin typeface="Courier" pitchFamily="49" charset="0"/>
                <a:ea typeface="新細明體" pitchFamily="18" charset="-120"/>
              </a:rPr>
              <a:t>, 1.0f</a:t>
            </a:r>
            <a:r>
              <a:rPr lang="en-US" altLang="zh-TW" sz="1800" dirty="0">
                <a:latin typeface="Courier" pitchFamily="49" charset="0"/>
                <a:ea typeface="新細明體" pitchFamily="18" charset="-120"/>
              </a:rPr>
              <a:t>); // C </a:t>
            </a:r>
          </a:p>
          <a:p>
            <a:pPr>
              <a:buFont typeface="Wingdings 3" pitchFamily="18" charset="2"/>
              <a:buNone/>
            </a:pPr>
            <a:r>
              <a:rPr lang="en-US" altLang="zh-TW" sz="1800" dirty="0" err="1">
                <a:latin typeface="Courier" pitchFamily="49" charset="0"/>
                <a:ea typeface="新細明體" pitchFamily="18" charset="-120"/>
              </a:rPr>
              <a:t>glEnd</a:t>
            </a:r>
            <a:r>
              <a:rPr lang="en-US" altLang="zh-TW" sz="1800" dirty="0">
                <a:latin typeface="Courier" pitchFamily="49" charset="0"/>
                <a:ea typeface="新細明體" pitchFamily="18" charset="-120"/>
              </a:rPr>
              <a:t>();</a:t>
            </a:r>
          </a:p>
        </p:txBody>
      </p:sp>
      <p:sp>
        <p:nvSpPr>
          <p:cNvPr id="2662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GL Shade Model</a:t>
            </a:r>
          </a:p>
        </p:txBody>
      </p:sp>
      <p:pic>
        <p:nvPicPr>
          <p:cNvPr id="26628" name="Picture 2" descr="http://www.amrain.com/index_pix/triangle_0_blu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4800600"/>
            <a:ext cx="3429000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Today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219200"/>
            <a:ext cx="42672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Project 2 - Architecture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OpenGL</a:t>
            </a:r>
          </a:p>
          <a:p>
            <a:pPr lvl="1">
              <a:lnSpc>
                <a:spcPct val="150000"/>
              </a:lnSpc>
            </a:pPr>
            <a:r>
              <a:rPr lang="en-US" altLang="zh-TW" sz="1600" dirty="0">
                <a:ea typeface="新細明體" pitchFamily="18" charset="-120"/>
              </a:rPr>
              <a:t>GL_POINTS</a:t>
            </a:r>
          </a:p>
          <a:p>
            <a:pPr lvl="1">
              <a:lnSpc>
                <a:spcPct val="150000"/>
              </a:lnSpc>
            </a:pPr>
            <a:r>
              <a:rPr lang="en-US" altLang="zh-TW" sz="1600" dirty="0">
                <a:ea typeface="新細明體" pitchFamily="18" charset="-120"/>
              </a:rPr>
              <a:t>GL_LINES</a:t>
            </a:r>
          </a:p>
          <a:p>
            <a:pPr lvl="1">
              <a:lnSpc>
                <a:spcPct val="150000"/>
              </a:lnSpc>
            </a:pPr>
            <a:r>
              <a:rPr lang="en-US" altLang="zh-TW" sz="1600" dirty="0">
                <a:ea typeface="新細明體" pitchFamily="18" charset="-120"/>
              </a:rPr>
              <a:t>GL_LINE_STRIP</a:t>
            </a:r>
          </a:p>
          <a:p>
            <a:pPr lvl="1">
              <a:lnSpc>
                <a:spcPct val="150000"/>
              </a:lnSpc>
            </a:pPr>
            <a:r>
              <a:rPr lang="en-US" altLang="zh-TW" sz="1600" dirty="0">
                <a:ea typeface="新細明體" pitchFamily="18" charset="-120"/>
              </a:rPr>
              <a:t>GL_LINE_LOOP</a:t>
            </a:r>
          </a:p>
          <a:p>
            <a:pPr lvl="1">
              <a:lnSpc>
                <a:spcPct val="150000"/>
              </a:lnSpc>
            </a:pPr>
            <a:r>
              <a:rPr lang="en-US" altLang="zh-TW" sz="1600" dirty="0">
                <a:ea typeface="新細明體" pitchFamily="18" charset="-120"/>
              </a:rPr>
              <a:t>GL_TRIANGLES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ea typeface="新細明體" pitchFamily="18" charset="-120"/>
              </a:rPr>
              <a:t>Transformation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3200400" y="1371600"/>
            <a:ext cx="4267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altLang="zh-TW" sz="1600" kern="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GL_TRIANGLE_STRIP</a:t>
            </a: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GL_TRIANGLE_FAN</a:t>
            </a: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GL_QUADS</a:t>
            </a: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GL_QUAD_STRIP</a:t>
            </a: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GL_POLYGON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Graphics Pipeline (1/2)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22411" t="27995" r="16469" b="19246"/>
          <a:stretch>
            <a:fillRect/>
          </a:stretch>
        </p:blipFill>
        <p:spPr bwMode="auto">
          <a:xfrm>
            <a:off x="914400" y="1752600"/>
            <a:ext cx="786856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Graphics Pipeline (2/2)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8696" y="2209800"/>
            <a:ext cx="6016752" cy="3905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66800" y="1219200"/>
            <a:ext cx="1371600" cy="92333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b="0"/>
              <a:t>Local Coordinate Space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667000" y="1219200"/>
            <a:ext cx="1524000" cy="92333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b="0"/>
              <a:t>World Coordinate Space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438400" y="1676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 sz="160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572000" y="1219200"/>
            <a:ext cx="1219200" cy="92333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b="0"/>
              <a:t>View Space</a:t>
            </a:r>
          </a:p>
          <a:p>
            <a:pPr algn="ctr"/>
            <a:endParaRPr lang="zh-TW" altLang="en-US" b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191000" y="1676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 sz="16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096000" y="1219200"/>
            <a:ext cx="1295400" cy="92333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b="0"/>
              <a:t>Canonical View Volume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5791200" y="1676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 sz="1600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7391400" y="1676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 sz="1600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620000" y="1219200"/>
            <a:ext cx="990600" cy="92333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b="0"/>
              <a:t>Display Space</a:t>
            </a:r>
          </a:p>
          <a:p>
            <a:pPr algn="ctr"/>
            <a:endParaRPr lang="zh-TW" altLang="en-US" b="0"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836E5-87AA-4DFB-9F42-0EE372330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Render a 3D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6AEA2C0-F6BE-403D-8253-37F35C852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28786"/>
            <a:ext cx="3657600" cy="3857625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D6ABAD-00DC-4200-BA8F-2E3E8573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NTUST CSIE 2014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F28022C-662F-4A1B-823E-0C1CE3221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1728786"/>
            <a:ext cx="36576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36519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Write a render function that takes in two parameters, </a:t>
            </a:r>
            <a:r>
              <a:rPr lang="en-US" altLang="zh-TW" sz="2400" b="1" dirty="0">
                <a:ea typeface="新細明體" pitchFamily="18" charset="-120"/>
              </a:rPr>
              <a:t>radius</a:t>
            </a:r>
            <a:r>
              <a:rPr lang="en-US" altLang="zh-TW" sz="2400" dirty="0">
                <a:ea typeface="新細明體" pitchFamily="18" charset="-120"/>
              </a:rPr>
              <a:t> and </a:t>
            </a:r>
            <a:r>
              <a:rPr lang="en-US" altLang="zh-TW" sz="2400" b="1" dirty="0">
                <a:ea typeface="新細明體" pitchFamily="18" charset="-120"/>
              </a:rPr>
              <a:t>slices</a:t>
            </a:r>
            <a:r>
              <a:rPr lang="en-US" altLang="zh-TW" sz="2400" dirty="0">
                <a:ea typeface="新細明體" pitchFamily="18" charset="-120"/>
              </a:rPr>
              <a:t>, and produces a 2D circle drawn as a set of polylines (assume centered at (0,0))</a:t>
            </a:r>
          </a:p>
          <a:p>
            <a:pPr lvl="3">
              <a:lnSpc>
                <a:spcPct val="80000"/>
              </a:lnSpc>
            </a:pPr>
            <a:endParaRPr lang="en-US" altLang="zh-TW" sz="1500" dirty="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That is, fill in this function:</a:t>
            </a:r>
          </a:p>
          <a:p>
            <a:pPr lvl="3">
              <a:lnSpc>
                <a:spcPct val="80000"/>
              </a:lnSpc>
            </a:pPr>
            <a:endParaRPr lang="en-US" altLang="zh-TW" sz="1500" b="1" dirty="0">
              <a:ea typeface="新細明體" pitchFamily="18" charset="-120"/>
            </a:endParaRPr>
          </a:p>
          <a:p>
            <a:pPr marL="547688" lvl="2" indent="0">
              <a:lnSpc>
                <a:spcPct val="8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altLang="zh-TW" sz="1700" dirty="0">
                <a:latin typeface="Courier" pitchFamily="49" charset="0"/>
                <a:ea typeface="新細明體" pitchFamily="18" charset="-120"/>
              </a:rPr>
              <a:t>void drawCircle2D(float radius, int slices) {</a:t>
            </a:r>
          </a:p>
          <a:p>
            <a:pPr marL="547688" lvl="2" indent="0">
              <a:lnSpc>
                <a:spcPct val="8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altLang="zh-TW" sz="1700" dirty="0">
                <a:latin typeface="Courier" pitchFamily="49" charset="0"/>
                <a:ea typeface="新細明體" pitchFamily="18" charset="-120"/>
              </a:rPr>
              <a:t>  :</a:t>
            </a:r>
          </a:p>
          <a:p>
            <a:pPr marL="547688" lvl="2" indent="0">
              <a:lnSpc>
                <a:spcPct val="8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altLang="zh-TW" sz="1700" dirty="0">
                <a:latin typeface="Courier" pitchFamily="49" charset="0"/>
                <a:ea typeface="新細明體" pitchFamily="18" charset="-120"/>
              </a:rPr>
              <a:t>  :</a:t>
            </a:r>
          </a:p>
          <a:p>
            <a:pPr marL="547688" lvl="2" indent="0">
              <a:lnSpc>
                <a:spcPct val="8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altLang="zh-TW" sz="1700" dirty="0">
                <a:latin typeface="Courier" pitchFamily="49" charset="0"/>
                <a:ea typeface="新細明體" pitchFamily="18" charset="-120"/>
              </a:rPr>
              <a:t>  </a:t>
            </a:r>
            <a:r>
              <a:rPr lang="en-US" altLang="zh-TW" sz="1700" dirty="0" err="1">
                <a:latin typeface="Courier" pitchFamily="49" charset="0"/>
                <a:ea typeface="新細明體" pitchFamily="18" charset="-120"/>
              </a:rPr>
              <a:t>glBegin</a:t>
            </a:r>
            <a:r>
              <a:rPr lang="en-US" altLang="zh-TW" sz="1700" dirty="0">
                <a:latin typeface="Courier" pitchFamily="49" charset="0"/>
                <a:ea typeface="新細明體" pitchFamily="18" charset="-120"/>
              </a:rPr>
              <a:t> (...);</a:t>
            </a:r>
          </a:p>
          <a:p>
            <a:pPr marL="547688" lvl="2" indent="0">
              <a:lnSpc>
                <a:spcPct val="8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altLang="zh-TW" sz="1700" dirty="0">
                <a:latin typeface="Courier" pitchFamily="49" charset="0"/>
                <a:ea typeface="新細明體" pitchFamily="18" charset="-120"/>
              </a:rPr>
              <a:t>  for (int </a:t>
            </a:r>
            <a:r>
              <a:rPr lang="en-US" altLang="zh-TW" sz="1700" dirty="0" err="1">
                <a:latin typeface="Courier" pitchFamily="49" charset="0"/>
                <a:ea typeface="新細明體" pitchFamily="18" charset="-120"/>
              </a:rPr>
              <a:t>i</a:t>
            </a:r>
            <a:r>
              <a:rPr lang="en-US" altLang="zh-TW" sz="1700" dirty="0">
                <a:latin typeface="Courier" pitchFamily="49" charset="0"/>
                <a:ea typeface="新細明體" pitchFamily="18" charset="-120"/>
              </a:rPr>
              <a:t>=0; </a:t>
            </a:r>
            <a:r>
              <a:rPr lang="en-US" altLang="zh-TW" sz="1700" dirty="0" err="1">
                <a:latin typeface="Courier" pitchFamily="49" charset="0"/>
                <a:ea typeface="新細明體" pitchFamily="18" charset="-120"/>
              </a:rPr>
              <a:t>i</a:t>
            </a:r>
            <a:r>
              <a:rPr lang="en-US" altLang="zh-TW" sz="1700" dirty="0">
                <a:latin typeface="Courier" pitchFamily="49" charset="0"/>
                <a:ea typeface="新細明體" pitchFamily="18" charset="-120"/>
              </a:rPr>
              <a:t>&lt;...) {</a:t>
            </a:r>
          </a:p>
          <a:p>
            <a:pPr marL="547688" lvl="2" indent="0">
              <a:lnSpc>
                <a:spcPct val="8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altLang="zh-TW" sz="1700" dirty="0">
                <a:latin typeface="Courier" pitchFamily="49" charset="0"/>
                <a:ea typeface="新細明體" pitchFamily="18" charset="-120"/>
              </a:rPr>
              <a:t>    :</a:t>
            </a:r>
          </a:p>
          <a:p>
            <a:pPr marL="547688" lvl="2" indent="0">
              <a:lnSpc>
                <a:spcPct val="8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altLang="zh-TW" sz="1700" dirty="0">
                <a:latin typeface="Courier" pitchFamily="49" charset="0"/>
                <a:ea typeface="新細明體" pitchFamily="18" charset="-120"/>
              </a:rPr>
              <a:t>    :</a:t>
            </a:r>
          </a:p>
          <a:p>
            <a:pPr marL="547688" lvl="2" indent="0">
              <a:lnSpc>
                <a:spcPct val="8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altLang="zh-TW" sz="1700" dirty="0">
                <a:latin typeface="Courier" pitchFamily="49" charset="0"/>
                <a:ea typeface="新細明體" pitchFamily="18" charset="-120"/>
              </a:rPr>
              <a:t>	</a:t>
            </a:r>
            <a:r>
              <a:rPr lang="zh-TW" altLang="en-US" sz="1700" dirty="0">
                <a:latin typeface="Courier" pitchFamily="49" charset="0"/>
                <a:ea typeface="新細明體" pitchFamily="18" charset="-120"/>
              </a:rPr>
              <a:t> </a:t>
            </a:r>
            <a:r>
              <a:rPr lang="en-US" altLang="zh-TW" sz="1700" dirty="0">
                <a:latin typeface="Courier" pitchFamily="49" charset="0"/>
                <a:ea typeface="新細明體" pitchFamily="18" charset="-120"/>
              </a:rPr>
              <a:t>glVertex2f(...);</a:t>
            </a:r>
          </a:p>
          <a:p>
            <a:pPr marL="547688" lvl="2" indent="0">
              <a:lnSpc>
                <a:spcPct val="8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zh-TW" altLang="en-US" sz="1700" dirty="0">
                <a:latin typeface="Courier" pitchFamily="49" charset="0"/>
                <a:ea typeface="新細明體" pitchFamily="18" charset="-120"/>
              </a:rPr>
              <a:t>    </a:t>
            </a:r>
            <a:r>
              <a:rPr lang="en-US" altLang="zh-TW" sz="1700" dirty="0">
                <a:latin typeface="Courier" pitchFamily="49" charset="0"/>
                <a:ea typeface="新細明體" pitchFamily="18" charset="-120"/>
              </a:rPr>
              <a:t>glColor3f(...);</a:t>
            </a:r>
          </a:p>
          <a:p>
            <a:pPr marL="547688" lvl="2" indent="0">
              <a:lnSpc>
                <a:spcPct val="8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altLang="zh-TW" sz="1700" dirty="0">
                <a:latin typeface="Courier" pitchFamily="49" charset="0"/>
                <a:ea typeface="新細明體" pitchFamily="18" charset="-120"/>
              </a:rPr>
              <a:t>  }</a:t>
            </a:r>
          </a:p>
          <a:p>
            <a:pPr marL="547688" lvl="2" indent="0">
              <a:lnSpc>
                <a:spcPct val="8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altLang="zh-TW" sz="1700" dirty="0">
                <a:latin typeface="Courier" pitchFamily="49" charset="0"/>
                <a:ea typeface="新細明體" pitchFamily="18" charset="-120"/>
              </a:rPr>
              <a:t>  </a:t>
            </a:r>
            <a:r>
              <a:rPr lang="en-US" altLang="zh-TW" sz="1700" dirty="0" err="1">
                <a:latin typeface="Courier" pitchFamily="49" charset="0"/>
                <a:ea typeface="新細明體" pitchFamily="18" charset="-120"/>
              </a:rPr>
              <a:t>glEnd</a:t>
            </a:r>
            <a:r>
              <a:rPr lang="en-US" altLang="zh-TW" sz="1700" dirty="0">
                <a:latin typeface="Courier" pitchFamily="49" charset="0"/>
                <a:ea typeface="新細明體" pitchFamily="18" charset="-120"/>
              </a:rPr>
              <a:t>();</a:t>
            </a:r>
          </a:p>
          <a:p>
            <a:pPr marL="547688" lvl="2" indent="0">
              <a:lnSpc>
                <a:spcPct val="8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altLang="zh-TW" sz="1700" dirty="0">
                <a:latin typeface="Courier" pitchFamily="49" charset="0"/>
                <a:ea typeface="新細明體" pitchFamily="18" charset="-120"/>
              </a:rPr>
              <a:t>}</a:t>
            </a:r>
          </a:p>
        </p:txBody>
      </p:sp>
      <p:sp>
        <p:nvSpPr>
          <p:cNvPr id="368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新細明體" pitchFamily="18" charset="-120"/>
              </a:rPr>
              <a:t>小考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93DBF9-EC23-4CA6-982D-F2DDC923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新細明體" pitchFamily="18" charset="-120"/>
              </a:rPr>
              <a:t>小考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2B53EC-9346-4456-84C6-98C6AE22C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C992428-E8B4-442E-8B24-89E855BF1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NTUST CSIE 2014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3270BED-C1C2-414C-9801-4D66E9366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025" y="1384515"/>
            <a:ext cx="3657600" cy="38576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A01323C-55DF-48E1-ACBB-B4CF29F13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50" y="1371600"/>
            <a:ext cx="3657600" cy="385762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E503259-8D3F-419C-91AA-486389B17713}"/>
              </a:ext>
            </a:extLst>
          </p:cNvPr>
          <p:cNvSpPr txBox="1"/>
          <p:nvPr/>
        </p:nvSpPr>
        <p:spPr>
          <a:xfrm>
            <a:off x="2037182" y="5355104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radius = 0.5</a:t>
            </a:r>
          </a:p>
          <a:p>
            <a:r>
              <a:rPr lang="en-US" altLang="zh-TW" dirty="0"/>
              <a:t>slices = 4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CBCF0B2-F46D-4F7D-9DE4-CFDFC2058F0F}"/>
              </a:ext>
            </a:extLst>
          </p:cNvPr>
          <p:cNvSpPr txBox="1"/>
          <p:nvPr/>
        </p:nvSpPr>
        <p:spPr>
          <a:xfrm>
            <a:off x="6041557" y="5355104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radius = 0.5</a:t>
            </a:r>
          </a:p>
          <a:p>
            <a:r>
              <a:rPr lang="en-US" altLang="zh-TW" dirty="0"/>
              <a:t>slices = 360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1068157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OpenGL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環境設置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下載網址</a:t>
            </a:r>
            <a:r>
              <a:rPr lang="zh-TW" altLang="en-US" dirty="0"/>
              <a:t>：</a:t>
            </a:r>
            <a:r>
              <a:rPr lang="en-US" altLang="zh-TW" dirty="0">
                <a:hlinkClick r:id="rId2"/>
              </a:rPr>
              <a:t>http://www.opengl.org/resources/libraries/glut/glutdlls37beta.zip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環境設置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en-US" altLang="zh-TW" dirty="0"/>
              <a:t>glut32.dll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放到</a:t>
            </a:r>
            <a:r>
              <a:rPr lang="en-US" altLang="zh-TW" dirty="0"/>
              <a:t>C:\WINDOWS\system32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目錄下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en-US" altLang="zh-TW" dirty="0"/>
              <a:t>glut32.lib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dirty="0"/>
              <a:t>opengl32.lib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放到</a:t>
            </a:r>
            <a:r>
              <a:rPr lang="en-US" altLang="zh-TW" dirty="0"/>
              <a:t>C:\Program Files\Microsoft Visual Studio 10.0\VC\Lib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目錄下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en-US" altLang="zh-TW" dirty="0" err="1"/>
              <a:t>glut.h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放到</a:t>
            </a:r>
            <a:r>
              <a:rPr lang="en-US" altLang="zh-TW" dirty="0"/>
              <a:t>C:\Program Files\Microsoft Visual Studio 9.0\VC\ Include\GL\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目錄下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NTUST CSIE 2014</a:t>
            </a:r>
          </a:p>
        </p:txBody>
      </p:sp>
    </p:spTree>
    <p:extLst>
      <p:ext uri="{BB962C8B-B14F-4D97-AF65-F5344CB8AC3E}">
        <p14:creationId xmlns:p14="http://schemas.microsoft.com/office/powerpoint/2010/main" val="1658782892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altLang="zh-TW" dirty="0">
                <a:latin typeface="Courier" pitchFamily="49" charset="0"/>
                <a:ea typeface="新細明體" pitchFamily="18" charset="-120"/>
              </a:rPr>
              <a:t>void </a:t>
            </a:r>
            <a:r>
              <a:rPr lang="en-US" altLang="zh-TW" dirty="0" err="1">
                <a:latin typeface="Courier" pitchFamily="49" charset="0"/>
                <a:ea typeface="新細明體" pitchFamily="18" charset="-120"/>
              </a:rPr>
              <a:t>drawMyStuff</a:t>
            </a:r>
            <a:r>
              <a:rPr lang="en-US" altLang="zh-TW" dirty="0">
                <a:latin typeface="Courier" pitchFamily="49" charset="0"/>
                <a:ea typeface="新細明體" pitchFamily="18" charset="-120"/>
              </a:rPr>
              <a:t>(void) 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altLang="zh-TW" dirty="0">
                <a:latin typeface="Courier" pitchFamily="49" charset="0"/>
                <a:ea typeface="新細明體" pitchFamily="18" charset="-120"/>
              </a:rPr>
              <a:t>  </a:t>
            </a:r>
            <a:r>
              <a:rPr lang="en-US" altLang="zh-TW" dirty="0" err="1">
                <a:latin typeface="Courier" pitchFamily="49" charset="0"/>
                <a:ea typeface="新細明體" pitchFamily="18" charset="-120"/>
              </a:rPr>
              <a:t>glBegin</a:t>
            </a:r>
            <a:r>
              <a:rPr lang="en-US" altLang="zh-TW" dirty="0">
                <a:latin typeface="Courier" pitchFamily="49" charset="0"/>
                <a:ea typeface="新細明體" pitchFamily="18" charset="-120"/>
              </a:rPr>
              <a:t> (...);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 3" pitchFamily="18" charset="2"/>
              <a:buNone/>
            </a:pPr>
            <a:endParaRPr lang="en-US" altLang="zh-TW" dirty="0">
              <a:latin typeface="Courier" pitchFamily="49" charset="0"/>
              <a:ea typeface="新細明體" pitchFamily="18" charset="-12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altLang="zh-TW" dirty="0">
                <a:latin typeface="Courier" pitchFamily="49" charset="0"/>
                <a:ea typeface="新細明體" pitchFamily="18" charset="-120"/>
              </a:rPr>
              <a:t>  //glColor3f(1.0f, 1.0f, 1.0f);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altLang="zh-TW" dirty="0">
                <a:latin typeface="Courier" pitchFamily="49" charset="0"/>
                <a:ea typeface="新細明體" pitchFamily="18" charset="-120"/>
              </a:rPr>
              <a:t>  //glNormal3f(0.0f, 0.0f, 1.0f);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altLang="zh-TW" dirty="0">
                <a:latin typeface="Courier" pitchFamily="49" charset="0"/>
                <a:ea typeface="新細明體" pitchFamily="18" charset="-120"/>
              </a:rPr>
              <a:t>  glVertex3f(1.0f, 1.0f, 1.0f);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altLang="zh-TW" dirty="0">
                <a:latin typeface="Courier" pitchFamily="49" charset="0"/>
                <a:ea typeface="新細明體" pitchFamily="18" charset="-120"/>
              </a:rPr>
              <a:t>  glVertex3f(1.0f, 2.0f, 1.0f);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altLang="zh-TW" dirty="0">
                <a:latin typeface="Courier" pitchFamily="49" charset="0"/>
                <a:ea typeface="新細明體" pitchFamily="18" charset="-120"/>
              </a:rPr>
              <a:t>  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altLang="zh-TW" dirty="0">
                <a:latin typeface="Courier" pitchFamily="49" charset="0"/>
                <a:ea typeface="新細明體" pitchFamily="18" charset="-120"/>
              </a:rPr>
              <a:t>  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 3" pitchFamily="18" charset="2"/>
              <a:buNone/>
            </a:pPr>
            <a:endParaRPr lang="en-US" altLang="zh-TW" dirty="0">
              <a:latin typeface="Courier" pitchFamily="49" charset="0"/>
              <a:ea typeface="新細明體" pitchFamily="18" charset="-12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altLang="zh-TW" dirty="0">
                <a:latin typeface="Courier" pitchFamily="49" charset="0"/>
                <a:ea typeface="新細明體" pitchFamily="18" charset="-120"/>
              </a:rPr>
              <a:t>  </a:t>
            </a:r>
            <a:r>
              <a:rPr lang="en-US" altLang="zh-TW" dirty="0" err="1">
                <a:latin typeface="Courier" pitchFamily="49" charset="0"/>
                <a:ea typeface="新細明體" pitchFamily="18" charset="-120"/>
              </a:rPr>
              <a:t>glEnd</a:t>
            </a:r>
            <a:r>
              <a:rPr lang="en-US" altLang="zh-TW" dirty="0">
                <a:latin typeface="Courier" pitchFamily="49" charset="0"/>
                <a:ea typeface="新細明體" pitchFamily="18" charset="-120"/>
              </a:rPr>
              <a:t>();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altLang="zh-TW" dirty="0">
                <a:latin typeface="Courier" pitchFamily="49" charset="0"/>
                <a:ea typeface="新細明體" pitchFamily="18" charset="-120"/>
              </a:rPr>
              <a:t>}</a:t>
            </a:r>
          </a:p>
        </p:txBody>
      </p:sp>
      <p:sp>
        <p:nvSpPr>
          <p:cNvPr id="112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Drawing Primitives</a:t>
            </a: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GL_POINTS</a:t>
            </a:r>
            <a:br>
              <a:rPr lang="en-US" altLang="zh-TW" dirty="0">
                <a:ea typeface="新細明體" pitchFamily="18" charset="-120"/>
              </a:rPr>
            </a:br>
            <a:r>
              <a:rPr lang="en-US" altLang="zh-TW" dirty="0">
                <a:ea typeface="新細明體" pitchFamily="18" charset="-120"/>
              </a:rPr>
              <a:t>GL_LINES</a:t>
            </a:r>
            <a:br>
              <a:rPr lang="en-US" altLang="zh-TW" dirty="0">
                <a:ea typeface="新細明體" pitchFamily="18" charset="-120"/>
              </a:rPr>
            </a:br>
            <a:r>
              <a:rPr lang="en-US" altLang="zh-TW" dirty="0">
                <a:ea typeface="新細明體" pitchFamily="18" charset="-120"/>
              </a:rPr>
              <a:t>GL_LINE_STRIP</a:t>
            </a:r>
            <a:br>
              <a:rPr lang="en-US" altLang="zh-TW" dirty="0">
                <a:ea typeface="新細明體" pitchFamily="18" charset="-120"/>
              </a:rPr>
            </a:br>
            <a:r>
              <a:rPr lang="en-US" altLang="zh-TW" dirty="0">
                <a:ea typeface="新細明體" pitchFamily="18" charset="-120"/>
              </a:rPr>
              <a:t>GL_LINE_LOOP</a:t>
            </a:r>
            <a:br>
              <a:rPr lang="en-US" altLang="zh-TW" dirty="0">
                <a:ea typeface="新細明體" pitchFamily="18" charset="-120"/>
              </a:rPr>
            </a:br>
            <a:r>
              <a:rPr lang="en-US" altLang="zh-TW" dirty="0">
                <a:ea typeface="新細明體" pitchFamily="18" charset="-120"/>
              </a:rPr>
              <a:t>GL_TRIANGLES</a:t>
            </a:r>
            <a:br>
              <a:rPr lang="en-US" altLang="zh-TW" dirty="0">
                <a:ea typeface="新細明體" pitchFamily="18" charset="-120"/>
              </a:rPr>
            </a:br>
            <a:r>
              <a:rPr lang="en-US" altLang="zh-TW" dirty="0">
                <a:ea typeface="新細明體" pitchFamily="18" charset="-120"/>
              </a:rPr>
              <a:t>GL_TRIANGLE_STRIP</a:t>
            </a:r>
            <a:br>
              <a:rPr lang="en-US" altLang="zh-TW" dirty="0">
                <a:ea typeface="新細明體" pitchFamily="18" charset="-120"/>
              </a:rPr>
            </a:br>
            <a:r>
              <a:rPr lang="en-US" altLang="zh-TW" dirty="0">
                <a:ea typeface="新細明體" pitchFamily="18" charset="-120"/>
              </a:rPr>
              <a:t>GL_TRIANGLE_FAN</a:t>
            </a:r>
            <a:br>
              <a:rPr lang="en-US" altLang="zh-TW" dirty="0">
                <a:ea typeface="新細明體" pitchFamily="18" charset="-120"/>
              </a:rPr>
            </a:br>
            <a:r>
              <a:rPr lang="en-US" altLang="zh-TW" dirty="0">
                <a:ea typeface="新細明體" pitchFamily="18" charset="-120"/>
              </a:rPr>
              <a:t>GL_QUADS</a:t>
            </a:r>
            <a:br>
              <a:rPr lang="en-US" altLang="zh-TW" dirty="0">
                <a:ea typeface="新細明體" pitchFamily="18" charset="-120"/>
              </a:rPr>
            </a:br>
            <a:r>
              <a:rPr lang="en-US" altLang="zh-TW" dirty="0">
                <a:ea typeface="新細明體" pitchFamily="18" charset="-120"/>
              </a:rPr>
              <a:t>GL_QUAD_STRIP</a:t>
            </a:r>
            <a:br>
              <a:rPr lang="en-US" altLang="zh-TW" dirty="0">
                <a:ea typeface="新細明體" pitchFamily="18" charset="-120"/>
              </a:rPr>
            </a:br>
            <a:r>
              <a:rPr lang="en-US" altLang="zh-TW" dirty="0">
                <a:ea typeface="新細明體" pitchFamily="18" charset="-120"/>
              </a:rPr>
              <a:t>GL_POLYGON</a:t>
            </a:r>
          </a:p>
        </p:txBody>
      </p:sp>
      <p:sp>
        <p:nvSpPr>
          <p:cNvPr id="122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OpenGL Primitives</a:t>
            </a: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2133600"/>
            <a:ext cx="306863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GL_POINTS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 b="1">
                <a:solidFill>
                  <a:srgbClr val="FF0000"/>
                </a:solidFill>
                <a:ea typeface="新細明體" pitchFamily="18" charset="-120"/>
              </a:rPr>
              <a:t>GL_LINES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GL_LINE_STRIP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GL_LINE_LOOP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GL_TRIANGLES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GL_TRIANGLE_STRIP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GL_TRIANGLE_FAN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GL_QUADS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GL_QUAD_STRIP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GL_POLYGON</a:t>
            </a:r>
          </a:p>
        </p:txBody>
      </p:sp>
      <p:sp>
        <p:nvSpPr>
          <p:cNvPr id="133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OpenGL Primitives</a:t>
            </a:r>
          </a:p>
        </p:txBody>
      </p:sp>
      <p:pic>
        <p:nvPicPr>
          <p:cNvPr id="13316" name="Picture 2" descr="http://www.basic4gl.net/Tutorial/Introduction%20to%20OpenGL/Pictures/Introd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2286000"/>
            <a:ext cx="38830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GL_POINTS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GL_LINES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 b="1">
                <a:solidFill>
                  <a:srgbClr val="FF0000"/>
                </a:solidFill>
                <a:ea typeface="新細明體" pitchFamily="18" charset="-120"/>
              </a:rPr>
              <a:t>GL_LINE_STRIP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GL_LINE_LOOP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GL_TRIANGLES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GL_TRIANGLE_STRIP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GL_TRIANGLE_FAN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GL_QUADS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GL_QUAD_STRIP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GL_POLYGON</a:t>
            </a:r>
          </a:p>
        </p:txBody>
      </p:sp>
      <p:sp>
        <p:nvSpPr>
          <p:cNvPr id="143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OpenGL Primitives</a:t>
            </a:r>
          </a:p>
        </p:txBody>
      </p:sp>
      <p:pic>
        <p:nvPicPr>
          <p:cNvPr id="14340" name="Picture 6" descr="http://blog.jayway.com/wordpress/wp-content/uploads/2009/11/Gl_line_str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2133600"/>
            <a:ext cx="41370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GL_POINTS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GL_LINES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GL_LINE_STRIP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 b="1">
                <a:solidFill>
                  <a:srgbClr val="FF0000"/>
                </a:solidFill>
                <a:ea typeface="新細明體" pitchFamily="18" charset="-120"/>
              </a:rPr>
              <a:t>GL_LINE_LOOP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GL_TRIANGLES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GL_TRIANGLE_STRIP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GL_TRIANGLE_FAN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GL_QUADS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GL_QUAD_STRIP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GL_POLYGON</a:t>
            </a:r>
          </a:p>
        </p:txBody>
      </p:sp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OpenGL Primitives</a:t>
            </a:r>
          </a:p>
        </p:txBody>
      </p:sp>
      <p:pic>
        <p:nvPicPr>
          <p:cNvPr id="15364" name="Picture 2" descr="Gl_line_loo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2057400"/>
            <a:ext cx="370046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GL_POINTS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GL_LINES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GL_LINE_STRIP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GL_LINE_LOOP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 b="1">
                <a:solidFill>
                  <a:srgbClr val="FF0000"/>
                </a:solidFill>
                <a:ea typeface="新細明體" pitchFamily="18" charset="-120"/>
              </a:rPr>
              <a:t>GL_TRIANGLES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GL_TRIANGLE_STRIP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GL_TRIANGLE_FAN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GL_QUADS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GL_QUAD_STRIP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GL_POLYGON</a:t>
            </a:r>
          </a:p>
        </p:txBody>
      </p:sp>
      <p:sp>
        <p:nvSpPr>
          <p:cNvPr id="1638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OpenGL Primitives</a:t>
            </a:r>
          </a:p>
        </p:txBody>
      </p:sp>
      <p:pic>
        <p:nvPicPr>
          <p:cNvPr id="16388" name="Picture 2" descr="Gl_triang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2362200"/>
            <a:ext cx="370046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TS006256058">
  <a:themeElements>
    <a:clrScheme name="Cloud skipper desig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loud skipper design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oud skipper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 skipper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B293D44-CF12-42FB-A90A-456DFC87D2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TS006256058</Template>
  <TotalTime>10763</TotalTime>
  <Words>676</Words>
  <Application>Microsoft Office PowerPoint</Application>
  <PresentationFormat>如螢幕大小 (4:3)</PresentationFormat>
  <Paragraphs>134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Courier</vt:lpstr>
      <vt:lpstr>新細明體</vt:lpstr>
      <vt:lpstr>標楷體</vt:lpstr>
      <vt:lpstr>Arial</vt:lpstr>
      <vt:lpstr>Arial Narrow</vt:lpstr>
      <vt:lpstr>Calibri</vt:lpstr>
      <vt:lpstr>Times New Roman</vt:lpstr>
      <vt:lpstr>Wingdings 3</vt:lpstr>
      <vt:lpstr>TS006256058</vt:lpstr>
      <vt:lpstr>Coordinate systems and transformations</vt:lpstr>
      <vt:lpstr>Today</vt:lpstr>
      <vt:lpstr>OpenGL環境設置</vt:lpstr>
      <vt:lpstr>Drawing Primitives</vt:lpstr>
      <vt:lpstr>OpenGL Primitives</vt:lpstr>
      <vt:lpstr>OpenGL Primitives</vt:lpstr>
      <vt:lpstr>OpenGL Primitives</vt:lpstr>
      <vt:lpstr>OpenGL Primitives</vt:lpstr>
      <vt:lpstr>OpenGL Primitives</vt:lpstr>
      <vt:lpstr>Ordering of Vertices</vt:lpstr>
      <vt:lpstr>OpenGL Primitives</vt:lpstr>
      <vt:lpstr>OpenGL Primitives</vt:lpstr>
      <vt:lpstr>OpenGL Primitives</vt:lpstr>
      <vt:lpstr>OpenGL Primitives</vt:lpstr>
      <vt:lpstr>OpenGL Primitives</vt:lpstr>
      <vt:lpstr>Color Blending</vt:lpstr>
      <vt:lpstr>Color Blending</vt:lpstr>
      <vt:lpstr>GL Shade Model</vt:lpstr>
      <vt:lpstr>GL Shade Model</vt:lpstr>
      <vt:lpstr>Graphics Pipeline (1/2)</vt:lpstr>
      <vt:lpstr>Graphics Pipeline (2/2)</vt:lpstr>
      <vt:lpstr>Render a 3D Object</vt:lpstr>
      <vt:lpstr>小考</vt:lpstr>
      <vt:lpstr>小考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Bad News</dc:title>
  <dc:creator>PP</dc:creator>
  <cp:lastModifiedBy>HONG WEN</cp:lastModifiedBy>
  <cp:revision>299</cp:revision>
  <cp:lastPrinted>1601-01-01T00:00:00Z</cp:lastPrinted>
  <dcterms:created xsi:type="dcterms:W3CDTF">2011-08-24T02:40:02Z</dcterms:created>
  <dcterms:modified xsi:type="dcterms:W3CDTF">2018-10-15T01:58:40Z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TC062560581033</vt:lpwstr>
  </property>
</Properties>
</file>