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310" r:id="rId4"/>
    <p:sldId id="311" r:id="rId5"/>
    <p:sldId id="312" r:id="rId6"/>
    <p:sldId id="313" r:id="rId7"/>
    <p:sldId id="314" r:id="rId8"/>
    <p:sldId id="316" r:id="rId9"/>
    <p:sldId id="317" r:id="rId10"/>
    <p:sldId id="31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4664" autoAdjust="0"/>
  </p:normalViewPr>
  <p:slideViewPr>
    <p:cSldViewPr>
      <p:cViewPr varScale="1">
        <p:scale>
          <a:sx n="103" d="100"/>
          <a:sy n="103" d="100"/>
        </p:scale>
        <p:origin x="15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17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C56374-977E-4424-935F-A12D278A2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3A2306-EA26-4CD1-AF4E-2B0594819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45CE18-FEDB-42B8-B312-8B3BA77B22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6F8B2E-FEF9-4C06-A6EA-B5CD37F657F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9E9954-B703-4A44-A9C2-064BB611DF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08AB69-F4F1-4209-9B61-7037FCEB2A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EAAFB4-FDB7-4E54-B52B-447C3A70074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20D672-B12B-4FAA-A631-9CA5B5C5813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F5E704-AC6B-47FB-BDE9-3FAF54BE9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060965-0726-4D60-93AC-F14691D53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@ NTUST CSIE 2014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276600"/>
            <a:ext cx="9144000" cy="914400"/>
          </a:xfrm>
        </p:spPr>
        <p:txBody>
          <a:bodyPr/>
          <a:lstStyle/>
          <a:p>
            <a:r>
              <a:rPr lang="en-US" altLang="zh-TW" b="0" dirty="0"/>
              <a:t>Coordinate systems and transformations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3" name="AutoShape 2"/>
          <p:cNvSpPr>
            <a:spLocks noChangeArrowheads="1"/>
          </p:cNvSpPr>
          <p:nvPr/>
        </p:nvSpPr>
        <p:spPr bwMode="auto">
          <a:xfrm flipH="1">
            <a:off x="3276600" y="3886200"/>
            <a:ext cx="685800" cy="11430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3314" name="Rectangle 3"/>
          <p:cNvSpPr>
            <a:spLocks noChangeArrowheads="1"/>
          </p:cNvSpPr>
          <p:nvPr/>
        </p:nvSpPr>
        <p:spPr bwMode="auto">
          <a:xfrm>
            <a:off x="3962400" y="3886200"/>
            <a:ext cx="228600" cy="1143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3315" name="AutoShape 4"/>
          <p:cNvSpPr>
            <a:spLocks noChangeArrowheads="1"/>
          </p:cNvSpPr>
          <p:nvPr/>
        </p:nvSpPr>
        <p:spPr bwMode="auto">
          <a:xfrm flipH="1" flipV="1">
            <a:off x="3276600" y="5029200"/>
            <a:ext cx="914400" cy="5334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TW" altLang="en-US"/>
          </a:p>
        </p:txBody>
      </p:sp>
      <p:sp>
        <p:nvSpPr>
          <p:cNvPr id="129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Cell-Portal Example (2)</a:t>
            </a:r>
          </a:p>
        </p:txBody>
      </p:sp>
      <p:sp>
        <p:nvSpPr>
          <p:cNvPr id="1293317" name="Rectangle 6"/>
          <p:cNvSpPr>
            <a:spLocks noChangeArrowheads="1"/>
          </p:cNvSpPr>
          <p:nvPr/>
        </p:nvSpPr>
        <p:spPr bwMode="auto">
          <a:xfrm>
            <a:off x="2209800" y="1752600"/>
            <a:ext cx="4724400" cy="426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3318" name="Line 7"/>
          <p:cNvSpPr>
            <a:spLocks noChangeShapeType="1"/>
          </p:cNvSpPr>
          <p:nvPr/>
        </p:nvSpPr>
        <p:spPr bwMode="auto">
          <a:xfrm>
            <a:off x="220980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19" name="Line 8"/>
          <p:cNvSpPr>
            <a:spLocks noChangeShapeType="1"/>
          </p:cNvSpPr>
          <p:nvPr/>
        </p:nvSpPr>
        <p:spPr bwMode="auto">
          <a:xfrm>
            <a:off x="4191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20" name="Line 9"/>
          <p:cNvSpPr>
            <a:spLocks noChangeShapeType="1"/>
          </p:cNvSpPr>
          <p:nvPr/>
        </p:nvSpPr>
        <p:spPr bwMode="auto">
          <a:xfrm>
            <a:off x="4191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21" name="Line 10"/>
          <p:cNvSpPr>
            <a:spLocks noChangeShapeType="1"/>
          </p:cNvSpPr>
          <p:nvPr/>
        </p:nvSpPr>
        <p:spPr bwMode="auto">
          <a:xfrm>
            <a:off x="4191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22" name="Line 11"/>
          <p:cNvSpPr>
            <a:spLocks noChangeShapeType="1"/>
          </p:cNvSpPr>
          <p:nvPr/>
        </p:nvSpPr>
        <p:spPr bwMode="auto">
          <a:xfrm>
            <a:off x="4191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23" name="Line 12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24" name="Line 13"/>
          <p:cNvSpPr>
            <a:spLocks noChangeShapeType="1"/>
          </p:cNvSpPr>
          <p:nvPr/>
        </p:nvSpPr>
        <p:spPr bwMode="auto">
          <a:xfrm>
            <a:off x="4953000" y="3581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25" name="Line 14"/>
          <p:cNvSpPr>
            <a:spLocks noChangeShapeType="1"/>
          </p:cNvSpPr>
          <p:nvPr/>
        </p:nvSpPr>
        <p:spPr bwMode="auto">
          <a:xfrm>
            <a:off x="4953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26" name="Line 15"/>
          <p:cNvSpPr>
            <a:spLocks noChangeShapeType="1"/>
          </p:cNvSpPr>
          <p:nvPr/>
        </p:nvSpPr>
        <p:spPr bwMode="auto">
          <a:xfrm>
            <a:off x="4953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27" name="Line 16"/>
          <p:cNvSpPr>
            <a:spLocks noChangeShapeType="1"/>
          </p:cNvSpPr>
          <p:nvPr/>
        </p:nvSpPr>
        <p:spPr bwMode="auto">
          <a:xfrm>
            <a:off x="4953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28" name="Line 17"/>
          <p:cNvSpPr>
            <a:spLocks noChangeShapeType="1"/>
          </p:cNvSpPr>
          <p:nvPr/>
        </p:nvSpPr>
        <p:spPr bwMode="auto">
          <a:xfrm>
            <a:off x="4953000" y="5181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29" name="Line 18"/>
          <p:cNvSpPr>
            <a:spLocks noChangeShapeType="1"/>
          </p:cNvSpPr>
          <p:nvPr/>
        </p:nvSpPr>
        <p:spPr bwMode="auto">
          <a:xfrm>
            <a:off x="4953000" y="38862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30" name="Oval 19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3331" name="Text Box 20"/>
          <p:cNvSpPr txBox="1">
            <a:spLocks noChangeArrowheads="1"/>
          </p:cNvSpPr>
          <p:nvPr/>
        </p:nvSpPr>
        <p:spPr bwMode="auto">
          <a:xfrm>
            <a:off x="2514600" y="44958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View</a:t>
            </a:r>
          </a:p>
        </p:txBody>
      </p:sp>
      <p:sp>
        <p:nvSpPr>
          <p:cNvPr id="1293332" name="Line 21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33" name="Line 22"/>
          <p:cNvSpPr>
            <a:spLocks noChangeShapeType="1"/>
          </p:cNvSpPr>
          <p:nvPr/>
        </p:nvSpPr>
        <p:spPr bwMode="auto">
          <a:xfrm>
            <a:off x="4191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34" name="Line 23"/>
          <p:cNvSpPr>
            <a:spLocks noChangeShapeType="1"/>
          </p:cNvSpPr>
          <p:nvPr/>
        </p:nvSpPr>
        <p:spPr bwMode="auto">
          <a:xfrm>
            <a:off x="3276600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35" name="Line 24"/>
          <p:cNvSpPr>
            <a:spLocks noChangeShapeType="1"/>
          </p:cNvSpPr>
          <p:nvPr/>
        </p:nvSpPr>
        <p:spPr bwMode="auto">
          <a:xfrm rot="-5400000">
            <a:off x="3048000" y="4114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36" name="Line 25"/>
          <p:cNvSpPr>
            <a:spLocks noChangeShapeType="1"/>
          </p:cNvSpPr>
          <p:nvPr/>
        </p:nvSpPr>
        <p:spPr bwMode="auto">
          <a:xfrm>
            <a:off x="3962400" y="38862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3337" name="Line 26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7" name="AutoShape 2"/>
          <p:cNvSpPr>
            <a:spLocks noChangeArrowheads="1"/>
          </p:cNvSpPr>
          <p:nvPr/>
        </p:nvSpPr>
        <p:spPr bwMode="auto">
          <a:xfrm flipH="1">
            <a:off x="3276600" y="3886200"/>
            <a:ext cx="1219200" cy="11430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4338" name="Rectangle 3"/>
          <p:cNvSpPr>
            <a:spLocks noChangeArrowheads="1"/>
          </p:cNvSpPr>
          <p:nvPr/>
        </p:nvSpPr>
        <p:spPr bwMode="auto">
          <a:xfrm>
            <a:off x="4495800" y="3886200"/>
            <a:ext cx="457200" cy="1143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4339" name="AutoShape 4"/>
          <p:cNvSpPr>
            <a:spLocks noChangeArrowheads="1"/>
          </p:cNvSpPr>
          <p:nvPr/>
        </p:nvSpPr>
        <p:spPr bwMode="auto">
          <a:xfrm flipH="1" flipV="1">
            <a:off x="3276600" y="5029200"/>
            <a:ext cx="1676400" cy="3048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TW" altLang="en-US"/>
          </a:p>
        </p:txBody>
      </p:sp>
      <p:sp>
        <p:nvSpPr>
          <p:cNvPr id="129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Cell-Portal Example (3)</a:t>
            </a:r>
          </a:p>
        </p:txBody>
      </p:sp>
      <p:sp>
        <p:nvSpPr>
          <p:cNvPr id="1294341" name="Rectangle 6"/>
          <p:cNvSpPr>
            <a:spLocks noChangeArrowheads="1"/>
          </p:cNvSpPr>
          <p:nvPr/>
        </p:nvSpPr>
        <p:spPr bwMode="auto">
          <a:xfrm>
            <a:off x="2209800" y="1752600"/>
            <a:ext cx="4724400" cy="426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4342" name="Line 7"/>
          <p:cNvSpPr>
            <a:spLocks noChangeShapeType="1"/>
          </p:cNvSpPr>
          <p:nvPr/>
        </p:nvSpPr>
        <p:spPr bwMode="auto">
          <a:xfrm>
            <a:off x="220980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43" name="Line 8"/>
          <p:cNvSpPr>
            <a:spLocks noChangeShapeType="1"/>
          </p:cNvSpPr>
          <p:nvPr/>
        </p:nvSpPr>
        <p:spPr bwMode="auto">
          <a:xfrm>
            <a:off x="4191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44" name="Line 9"/>
          <p:cNvSpPr>
            <a:spLocks noChangeShapeType="1"/>
          </p:cNvSpPr>
          <p:nvPr/>
        </p:nvSpPr>
        <p:spPr bwMode="auto">
          <a:xfrm>
            <a:off x="4191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45" name="Line 10"/>
          <p:cNvSpPr>
            <a:spLocks noChangeShapeType="1"/>
          </p:cNvSpPr>
          <p:nvPr/>
        </p:nvSpPr>
        <p:spPr bwMode="auto">
          <a:xfrm>
            <a:off x="4191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46" name="Line 11"/>
          <p:cNvSpPr>
            <a:spLocks noChangeShapeType="1"/>
          </p:cNvSpPr>
          <p:nvPr/>
        </p:nvSpPr>
        <p:spPr bwMode="auto">
          <a:xfrm>
            <a:off x="4191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47" name="Line 12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48" name="Line 13"/>
          <p:cNvSpPr>
            <a:spLocks noChangeShapeType="1"/>
          </p:cNvSpPr>
          <p:nvPr/>
        </p:nvSpPr>
        <p:spPr bwMode="auto">
          <a:xfrm>
            <a:off x="4953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49" name="Line 14"/>
          <p:cNvSpPr>
            <a:spLocks noChangeShapeType="1"/>
          </p:cNvSpPr>
          <p:nvPr/>
        </p:nvSpPr>
        <p:spPr bwMode="auto">
          <a:xfrm>
            <a:off x="4953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50" name="Line 15"/>
          <p:cNvSpPr>
            <a:spLocks noChangeShapeType="1"/>
          </p:cNvSpPr>
          <p:nvPr/>
        </p:nvSpPr>
        <p:spPr bwMode="auto">
          <a:xfrm>
            <a:off x="4953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51" name="Line 16"/>
          <p:cNvSpPr>
            <a:spLocks noChangeShapeType="1"/>
          </p:cNvSpPr>
          <p:nvPr/>
        </p:nvSpPr>
        <p:spPr bwMode="auto">
          <a:xfrm>
            <a:off x="4953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52" name="Line 17"/>
          <p:cNvSpPr>
            <a:spLocks noChangeShapeType="1"/>
          </p:cNvSpPr>
          <p:nvPr/>
        </p:nvSpPr>
        <p:spPr bwMode="auto">
          <a:xfrm>
            <a:off x="4953000" y="5334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53" name="Line 18"/>
          <p:cNvSpPr>
            <a:spLocks noChangeShapeType="1"/>
          </p:cNvSpPr>
          <p:nvPr/>
        </p:nvSpPr>
        <p:spPr bwMode="auto">
          <a:xfrm>
            <a:off x="4953000" y="38862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54" name="Oval 19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4355" name="Text Box 20"/>
          <p:cNvSpPr txBox="1">
            <a:spLocks noChangeArrowheads="1"/>
          </p:cNvSpPr>
          <p:nvPr/>
        </p:nvSpPr>
        <p:spPr bwMode="auto">
          <a:xfrm>
            <a:off x="2514600" y="44958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View</a:t>
            </a:r>
          </a:p>
        </p:txBody>
      </p:sp>
      <p:sp>
        <p:nvSpPr>
          <p:cNvPr id="1294356" name="Line 21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57" name="Line 22"/>
          <p:cNvSpPr>
            <a:spLocks noChangeShapeType="1"/>
          </p:cNvSpPr>
          <p:nvPr/>
        </p:nvSpPr>
        <p:spPr bwMode="auto">
          <a:xfrm>
            <a:off x="4191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58" name="Line 23"/>
          <p:cNvSpPr>
            <a:spLocks noChangeShapeType="1"/>
          </p:cNvSpPr>
          <p:nvPr/>
        </p:nvSpPr>
        <p:spPr bwMode="auto">
          <a:xfrm>
            <a:off x="3276600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59" name="Line 24"/>
          <p:cNvSpPr>
            <a:spLocks noChangeShapeType="1"/>
          </p:cNvSpPr>
          <p:nvPr/>
        </p:nvSpPr>
        <p:spPr bwMode="auto">
          <a:xfrm rot="-5400000">
            <a:off x="3048000" y="4114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60" name="Line 25"/>
          <p:cNvSpPr>
            <a:spLocks noChangeShapeType="1"/>
          </p:cNvSpPr>
          <p:nvPr/>
        </p:nvSpPr>
        <p:spPr bwMode="auto">
          <a:xfrm>
            <a:off x="3962400" y="38862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61" name="Line 26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62" name="Line 27"/>
          <p:cNvSpPr>
            <a:spLocks noChangeShapeType="1"/>
          </p:cNvSpPr>
          <p:nvPr/>
        </p:nvSpPr>
        <p:spPr bwMode="auto">
          <a:xfrm>
            <a:off x="4953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4363" name="Line 28"/>
          <p:cNvSpPr>
            <a:spLocks noChangeShapeType="1"/>
          </p:cNvSpPr>
          <p:nvPr/>
        </p:nvSpPr>
        <p:spPr bwMode="auto">
          <a:xfrm>
            <a:off x="4953000" y="5181600"/>
            <a:ext cx="0" cy="1524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1" name="AutoShape 2"/>
          <p:cNvSpPr>
            <a:spLocks noChangeArrowheads="1"/>
          </p:cNvSpPr>
          <p:nvPr/>
        </p:nvSpPr>
        <p:spPr bwMode="auto">
          <a:xfrm flipH="1">
            <a:off x="3276600" y="3886200"/>
            <a:ext cx="2209800" cy="11430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5362" name="Rectangle 3"/>
          <p:cNvSpPr>
            <a:spLocks noChangeArrowheads="1"/>
          </p:cNvSpPr>
          <p:nvPr/>
        </p:nvSpPr>
        <p:spPr bwMode="auto">
          <a:xfrm>
            <a:off x="5486400" y="3886200"/>
            <a:ext cx="1447800" cy="1143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5363" name="AutoShape 4"/>
          <p:cNvSpPr>
            <a:spLocks noChangeArrowheads="1"/>
          </p:cNvSpPr>
          <p:nvPr/>
        </p:nvSpPr>
        <p:spPr bwMode="auto">
          <a:xfrm flipH="1" flipV="1">
            <a:off x="3276600" y="5029200"/>
            <a:ext cx="3657600" cy="3810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TW" altLang="en-US"/>
          </a:p>
        </p:txBody>
      </p:sp>
      <p:sp>
        <p:nvSpPr>
          <p:cNvPr id="129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Cell-Portal Example (4)</a:t>
            </a:r>
          </a:p>
        </p:txBody>
      </p:sp>
      <p:sp>
        <p:nvSpPr>
          <p:cNvPr id="1295365" name="Line 6"/>
          <p:cNvSpPr>
            <a:spLocks noChangeShapeType="1"/>
          </p:cNvSpPr>
          <p:nvPr/>
        </p:nvSpPr>
        <p:spPr bwMode="auto">
          <a:xfrm>
            <a:off x="220980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66" name="Line 7"/>
          <p:cNvSpPr>
            <a:spLocks noChangeShapeType="1"/>
          </p:cNvSpPr>
          <p:nvPr/>
        </p:nvSpPr>
        <p:spPr bwMode="auto">
          <a:xfrm>
            <a:off x="4191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67" name="Line 8"/>
          <p:cNvSpPr>
            <a:spLocks noChangeShapeType="1"/>
          </p:cNvSpPr>
          <p:nvPr/>
        </p:nvSpPr>
        <p:spPr bwMode="auto">
          <a:xfrm>
            <a:off x="4191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68" name="Line 9"/>
          <p:cNvSpPr>
            <a:spLocks noChangeShapeType="1"/>
          </p:cNvSpPr>
          <p:nvPr/>
        </p:nvSpPr>
        <p:spPr bwMode="auto">
          <a:xfrm>
            <a:off x="4191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69" name="Line 10"/>
          <p:cNvSpPr>
            <a:spLocks noChangeShapeType="1"/>
          </p:cNvSpPr>
          <p:nvPr/>
        </p:nvSpPr>
        <p:spPr bwMode="auto">
          <a:xfrm>
            <a:off x="4191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70" name="Line 11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71" name="Line 12"/>
          <p:cNvSpPr>
            <a:spLocks noChangeShapeType="1"/>
          </p:cNvSpPr>
          <p:nvPr/>
        </p:nvSpPr>
        <p:spPr bwMode="auto">
          <a:xfrm>
            <a:off x="4953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72" name="Line 13"/>
          <p:cNvSpPr>
            <a:spLocks noChangeShapeType="1"/>
          </p:cNvSpPr>
          <p:nvPr/>
        </p:nvSpPr>
        <p:spPr bwMode="auto">
          <a:xfrm>
            <a:off x="4953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73" name="Line 14"/>
          <p:cNvSpPr>
            <a:spLocks noChangeShapeType="1"/>
          </p:cNvSpPr>
          <p:nvPr/>
        </p:nvSpPr>
        <p:spPr bwMode="auto">
          <a:xfrm>
            <a:off x="4953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74" name="Line 15"/>
          <p:cNvSpPr>
            <a:spLocks noChangeShapeType="1"/>
          </p:cNvSpPr>
          <p:nvPr/>
        </p:nvSpPr>
        <p:spPr bwMode="auto">
          <a:xfrm>
            <a:off x="4953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75" name="Line 16"/>
          <p:cNvSpPr>
            <a:spLocks noChangeShapeType="1"/>
          </p:cNvSpPr>
          <p:nvPr/>
        </p:nvSpPr>
        <p:spPr bwMode="auto">
          <a:xfrm>
            <a:off x="4953000" y="5334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76" name="Line 17"/>
          <p:cNvSpPr>
            <a:spLocks noChangeShapeType="1"/>
          </p:cNvSpPr>
          <p:nvPr/>
        </p:nvSpPr>
        <p:spPr bwMode="auto">
          <a:xfrm>
            <a:off x="4953000" y="3886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77" name="Oval 18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5378" name="Text Box 19"/>
          <p:cNvSpPr txBox="1">
            <a:spLocks noChangeArrowheads="1"/>
          </p:cNvSpPr>
          <p:nvPr/>
        </p:nvSpPr>
        <p:spPr bwMode="auto">
          <a:xfrm>
            <a:off x="2514600" y="44958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View</a:t>
            </a:r>
          </a:p>
        </p:txBody>
      </p:sp>
      <p:sp>
        <p:nvSpPr>
          <p:cNvPr id="1295379" name="Line 20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80" name="Line 21"/>
          <p:cNvSpPr>
            <a:spLocks noChangeShapeType="1"/>
          </p:cNvSpPr>
          <p:nvPr/>
        </p:nvSpPr>
        <p:spPr bwMode="auto">
          <a:xfrm>
            <a:off x="4191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81" name="Line 22"/>
          <p:cNvSpPr>
            <a:spLocks noChangeShapeType="1"/>
          </p:cNvSpPr>
          <p:nvPr/>
        </p:nvSpPr>
        <p:spPr bwMode="auto">
          <a:xfrm>
            <a:off x="3276600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82" name="Line 23"/>
          <p:cNvSpPr>
            <a:spLocks noChangeShapeType="1"/>
          </p:cNvSpPr>
          <p:nvPr/>
        </p:nvSpPr>
        <p:spPr bwMode="auto">
          <a:xfrm rot="-5400000">
            <a:off x="3048000" y="4114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83" name="Line 24"/>
          <p:cNvSpPr>
            <a:spLocks noChangeShapeType="1"/>
          </p:cNvSpPr>
          <p:nvPr/>
        </p:nvSpPr>
        <p:spPr bwMode="auto">
          <a:xfrm>
            <a:off x="3962400" y="38862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84" name="Line 25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85" name="Line 26"/>
          <p:cNvSpPr>
            <a:spLocks noChangeShapeType="1"/>
          </p:cNvSpPr>
          <p:nvPr/>
        </p:nvSpPr>
        <p:spPr bwMode="auto">
          <a:xfrm>
            <a:off x="4953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86" name="Line 27"/>
          <p:cNvSpPr>
            <a:spLocks noChangeShapeType="1"/>
          </p:cNvSpPr>
          <p:nvPr/>
        </p:nvSpPr>
        <p:spPr bwMode="auto">
          <a:xfrm>
            <a:off x="4953000" y="5181600"/>
            <a:ext cx="0" cy="1524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87" name="Line 28"/>
          <p:cNvSpPr>
            <a:spLocks noChangeShapeType="1"/>
          </p:cNvSpPr>
          <p:nvPr/>
        </p:nvSpPr>
        <p:spPr bwMode="auto">
          <a:xfrm>
            <a:off x="2209800" y="17526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88" name="Line 29"/>
          <p:cNvSpPr>
            <a:spLocks noChangeShapeType="1"/>
          </p:cNvSpPr>
          <p:nvPr/>
        </p:nvSpPr>
        <p:spPr bwMode="auto">
          <a:xfrm>
            <a:off x="2209800" y="60198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89" name="Line 30"/>
          <p:cNvSpPr>
            <a:spLocks noChangeShapeType="1"/>
          </p:cNvSpPr>
          <p:nvPr/>
        </p:nvSpPr>
        <p:spPr bwMode="auto">
          <a:xfrm>
            <a:off x="2209800" y="17526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90" name="Line 31"/>
          <p:cNvSpPr>
            <a:spLocks noChangeShapeType="1"/>
          </p:cNvSpPr>
          <p:nvPr/>
        </p:nvSpPr>
        <p:spPr bwMode="auto">
          <a:xfrm>
            <a:off x="6934200" y="17526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91" name="Line 32"/>
          <p:cNvSpPr>
            <a:spLocks noChangeShapeType="1"/>
          </p:cNvSpPr>
          <p:nvPr/>
        </p:nvSpPr>
        <p:spPr bwMode="auto">
          <a:xfrm flipV="1">
            <a:off x="6934200" y="5410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92" name="Line 33"/>
          <p:cNvSpPr>
            <a:spLocks noChangeShapeType="1"/>
          </p:cNvSpPr>
          <p:nvPr/>
        </p:nvSpPr>
        <p:spPr bwMode="auto">
          <a:xfrm>
            <a:off x="6934200" y="3886200"/>
            <a:ext cx="0" cy="1524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5393" name="Line 34"/>
          <p:cNvSpPr>
            <a:spLocks noChangeShapeType="1"/>
          </p:cNvSpPr>
          <p:nvPr/>
        </p:nvSpPr>
        <p:spPr bwMode="auto">
          <a:xfrm>
            <a:off x="5486400" y="3886200"/>
            <a:ext cx="14478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5" name="AutoShape 2"/>
          <p:cNvSpPr>
            <a:spLocks noChangeArrowheads="1"/>
          </p:cNvSpPr>
          <p:nvPr/>
        </p:nvSpPr>
        <p:spPr bwMode="auto">
          <a:xfrm flipH="1">
            <a:off x="3276600" y="3429000"/>
            <a:ext cx="1676400" cy="16002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386" name="AutoShape 3"/>
          <p:cNvSpPr>
            <a:spLocks noChangeArrowheads="1"/>
          </p:cNvSpPr>
          <p:nvPr/>
        </p:nvSpPr>
        <p:spPr bwMode="auto">
          <a:xfrm flipH="1">
            <a:off x="3276600" y="3886200"/>
            <a:ext cx="1676400" cy="11430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Cell-Portal Example (5)</a:t>
            </a:r>
          </a:p>
        </p:txBody>
      </p:sp>
      <p:sp>
        <p:nvSpPr>
          <p:cNvPr id="1296388" name="Line 5"/>
          <p:cNvSpPr>
            <a:spLocks noChangeShapeType="1"/>
          </p:cNvSpPr>
          <p:nvPr/>
        </p:nvSpPr>
        <p:spPr bwMode="auto">
          <a:xfrm>
            <a:off x="220980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389" name="Line 6"/>
          <p:cNvSpPr>
            <a:spLocks noChangeShapeType="1"/>
          </p:cNvSpPr>
          <p:nvPr/>
        </p:nvSpPr>
        <p:spPr bwMode="auto">
          <a:xfrm>
            <a:off x="4191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390" name="Line 7"/>
          <p:cNvSpPr>
            <a:spLocks noChangeShapeType="1"/>
          </p:cNvSpPr>
          <p:nvPr/>
        </p:nvSpPr>
        <p:spPr bwMode="auto">
          <a:xfrm>
            <a:off x="4191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391" name="Line 8"/>
          <p:cNvSpPr>
            <a:spLocks noChangeShapeType="1"/>
          </p:cNvSpPr>
          <p:nvPr/>
        </p:nvSpPr>
        <p:spPr bwMode="auto">
          <a:xfrm>
            <a:off x="4191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392" name="Line 9"/>
          <p:cNvSpPr>
            <a:spLocks noChangeShapeType="1"/>
          </p:cNvSpPr>
          <p:nvPr/>
        </p:nvSpPr>
        <p:spPr bwMode="auto">
          <a:xfrm>
            <a:off x="4191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393" name="Line 10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394" name="Line 11"/>
          <p:cNvSpPr>
            <a:spLocks noChangeShapeType="1"/>
          </p:cNvSpPr>
          <p:nvPr/>
        </p:nvSpPr>
        <p:spPr bwMode="auto">
          <a:xfrm>
            <a:off x="4953000" y="35814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395" name="Line 12"/>
          <p:cNvSpPr>
            <a:spLocks noChangeShapeType="1"/>
          </p:cNvSpPr>
          <p:nvPr/>
        </p:nvSpPr>
        <p:spPr bwMode="auto">
          <a:xfrm>
            <a:off x="4953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396" name="Line 13"/>
          <p:cNvSpPr>
            <a:spLocks noChangeShapeType="1"/>
          </p:cNvSpPr>
          <p:nvPr/>
        </p:nvSpPr>
        <p:spPr bwMode="auto">
          <a:xfrm>
            <a:off x="4953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397" name="Line 14"/>
          <p:cNvSpPr>
            <a:spLocks noChangeShapeType="1"/>
          </p:cNvSpPr>
          <p:nvPr/>
        </p:nvSpPr>
        <p:spPr bwMode="auto">
          <a:xfrm>
            <a:off x="4953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398" name="Line 15"/>
          <p:cNvSpPr>
            <a:spLocks noChangeShapeType="1"/>
          </p:cNvSpPr>
          <p:nvPr/>
        </p:nvSpPr>
        <p:spPr bwMode="auto">
          <a:xfrm>
            <a:off x="4953000" y="5334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399" name="Line 16"/>
          <p:cNvSpPr>
            <a:spLocks noChangeShapeType="1"/>
          </p:cNvSpPr>
          <p:nvPr/>
        </p:nvSpPr>
        <p:spPr bwMode="auto">
          <a:xfrm>
            <a:off x="4953000" y="3886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00" name="Oval 17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6401" name="Text Box 18"/>
          <p:cNvSpPr txBox="1">
            <a:spLocks noChangeArrowheads="1"/>
          </p:cNvSpPr>
          <p:nvPr/>
        </p:nvSpPr>
        <p:spPr bwMode="auto">
          <a:xfrm>
            <a:off x="2514600" y="44958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View</a:t>
            </a:r>
          </a:p>
        </p:txBody>
      </p:sp>
      <p:sp>
        <p:nvSpPr>
          <p:cNvPr id="1296402" name="Line 19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03" name="Line 20"/>
          <p:cNvSpPr>
            <a:spLocks noChangeShapeType="1"/>
          </p:cNvSpPr>
          <p:nvPr/>
        </p:nvSpPr>
        <p:spPr bwMode="auto">
          <a:xfrm>
            <a:off x="4191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04" name="Line 21"/>
          <p:cNvSpPr>
            <a:spLocks noChangeShapeType="1"/>
          </p:cNvSpPr>
          <p:nvPr/>
        </p:nvSpPr>
        <p:spPr bwMode="auto">
          <a:xfrm>
            <a:off x="3276600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05" name="Line 22"/>
          <p:cNvSpPr>
            <a:spLocks noChangeShapeType="1"/>
          </p:cNvSpPr>
          <p:nvPr/>
        </p:nvSpPr>
        <p:spPr bwMode="auto">
          <a:xfrm rot="-5400000">
            <a:off x="3048000" y="4114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06" name="Line 23"/>
          <p:cNvSpPr>
            <a:spLocks noChangeShapeType="1"/>
          </p:cNvSpPr>
          <p:nvPr/>
        </p:nvSpPr>
        <p:spPr bwMode="auto">
          <a:xfrm>
            <a:off x="3962400" y="38862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07" name="Line 24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08" name="Line 25"/>
          <p:cNvSpPr>
            <a:spLocks noChangeShapeType="1"/>
          </p:cNvSpPr>
          <p:nvPr/>
        </p:nvSpPr>
        <p:spPr bwMode="auto">
          <a:xfrm>
            <a:off x="4953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09" name="Line 26"/>
          <p:cNvSpPr>
            <a:spLocks noChangeShapeType="1"/>
          </p:cNvSpPr>
          <p:nvPr/>
        </p:nvSpPr>
        <p:spPr bwMode="auto">
          <a:xfrm>
            <a:off x="4953000" y="5181600"/>
            <a:ext cx="0" cy="1524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10" name="Line 27"/>
          <p:cNvSpPr>
            <a:spLocks noChangeShapeType="1"/>
          </p:cNvSpPr>
          <p:nvPr/>
        </p:nvSpPr>
        <p:spPr bwMode="auto">
          <a:xfrm>
            <a:off x="2209800" y="17526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11" name="Line 28"/>
          <p:cNvSpPr>
            <a:spLocks noChangeShapeType="1"/>
          </p:cNvSpPr>
          <p:nvPr/>
        </p:nvSpPr>
        <p:spPr bwMode="auto">
          <a:xfrm>
            <a:off x="2209800" y="60198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12" name="Line 29"/>
          <p:cNvSpPr>
            <a:spLocks noChangeShapeType="1"/>
          </p:cNvSpPr>
          <p:nvPr/>
        </p:nvSpPr>
        <p:spPr bwMode="auto">
          <a:xfrm>
            <a:off x="2209800" y="17526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13" name="Line 30"/>
          <p:cNvSpPr>
            <a:spLocks noChangeShapeType="1"/>
          </p:cNvSpPr>
          <p:nvPr/>
        </p:nvSpPr>
        <p:spPr bwMode="auto">
          <a:xfrm>
            <a:off x="6934200" y="17526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14" name="Line 31"/>
          <p:cNvSpPr>
            <a:spLocks noChangeShapeType="1"/>
          </p:cNvSpPr>
          <p:nvPr/>
        </p:nvSpPr>
        <p:spPr bwMode="auto">
          <a:xfrm flipV="1">
            <a:off x="6934200" y="5410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15" name="Line 32"/>
          <p:cNvSpPr>
            <a:spLocks noChangeShapeType="1"/>
          </p:cNvSpPr>
          <p:nvPr/>
        </p:nvSpPr>
        <p:spPr bwMode="auto">
          <a:xfrm>
            <a:off x="6934200" y="3886200"/>
            <a:ext cx="0" cy="1524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6416" name="Line 33"/>
          <p:cNvSpPr>
            <a:spLocks noChangeShapeType="1"/>
          </p:cNvSpPr>
          <p:nvPr/>
        </p:nvSpPr>
        <p:spPr bwMode="auto">
          <a:xfrm>
            <a:off x="5486400" y="3886200"/>
            <a:ext cx="14478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09" name="Rectangle 2"/>
          <p:cNvSpPr>
            <a:spLocks noChangeArrowheads="1"/>
          </p:cNvSpPr>
          <p:nvPr/>
        </p:nvSpPr>
        <p:spPr bwMode="auto">
          <a:xfrm>
            <a:off x="6705600" y="1752600"/>
            <a:ext cx="2286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10" name="AutoShape 3"/>
          <p:cNvSpPr>
            <a:spLocks noChangeArrowheads="1"/>
          </p:cNvSpPr>
          <p:nvPr/>
        </p:nvSpPr>
        <p:spPr bwMode="auto">
          <a:xfrm flipH="1">
            <a:off x="3276600" y="1752600"/>
            <a:ext cx="3429000" cy="3276600"/>
          </a:xfrm>
          <a:prstGeom prst="rtTriangl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11" name="AutoShape 4"/>
          <p:cNvSpPr>
            <a:spLocks noChangeArrowheads="1"/>
          </p:cNvSpPr>
          <p:nvPr/>
        </p:nvSpPr>
        <p:spPr bwMode="auto">
          <a:xfrm flipH="1">
            <a:off x="3276600" y="1905000"/>
            <a:ext cx="3657600" cy="3124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1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Cell-Portal Example (6)</a:t>
            </a:r>
          </a:p>
        </p:txBody>
      </p:sp>
      <p:sp>
        <p:nvSpPr>
          <p:cNvPr id="1297413" name="Line 6"/>
          <p:cNvSpPr>
            <a:spLocks noChangeShapeType="1"/>
          </p:cNvSpPr>
          <p:nvPr/>
        </p:nvSpPr>
        <p:spPr bwMode="auto">
          <a:xfrm>
            <a:off x="220980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14" name="Line 7"/>
          <p:cNvSpPr>
            <a:spLocks noChangeShapeType="1"/>
          </p:cNvSpPr>
          <p:nvPr/>
        </p:nvSpPr>
        <p:spPr bwMode="auto">
          <a:xfrm>
            <a:off x="4191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15" name="Line 8"/>
          <p:cNvSpPr>
            <a:spLocks noChangeShapeType="1"/>
          </p:cNvSpPr>
          <p:nvPr/>
        </p:nvSpPr>
        <p:spPr bwMode="auto">
          <a:xfrm>
            <a:off x="4191000" y="3581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16" name="Line 9"/>
          <p:cNvSpPr>
            <a:spLocks noChangeShapeType="1"/>
          </p:cNvSpPr>
          <p:nvPr/>
        </p:nvSpPr>
        <p:spPr bwMode="auto">
          <a:xfrm>
            <a:off x="4191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17" name="Line 10"/>
          <p:cNvSpPr>
            <a:spLocks noChangeShapeType="1"/>
          </p:cNvSpPr>
          <p:nvPr/>
        </p:nvSpPr>
        <p:spPr bwMode="auto">
          <a:xfrm>
            <a:off x="4191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18" name="Line 11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19" name="Line 12"/>
          <p:cNvSpPr>
            <a:spLocks noChangeShapeType="1"/>
          </p:cNvSpPr>
          <p:nvPr/>
        </p:nvSpPr>
        <p:spPr bwMode="auto">
          <a:xfrm>
            <a:off x="4953000" y="35814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20" name="Line 13"/>
          <p:cNvSpPr>
            <a:spLocks noChangeShapeType="1"/>
          </p:cNvSpPr>
          <p:nvPr/>
        </p:nvSpPr>
        <p:spPr bwMode="auto">
          <a:xfrm>
            <a:off x="4953000" y="2667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21" name="Line 14"/>
          <p:cNvSpPr>
            <a:spLocks noChangeShapeType="1"/>
          </p:cNvSpPr>
          <p:nvPr/>
        </p:nvSpPr>
        <p:spPr bwMode="auto">
          <a:xfrm>
            <a:off x="4953000" y="1752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22" name="Line 15"/>
          <p:cNvSpPr>
            <a:spLocks noChangeShapeType="1"/>
          </p:cNvSpPr>
          <p:nvPr/>
        </p:nvSpPr>
        <p:spPr bwMode="auto">
          <a:xfrm>
            <a:off x="4953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23" name="Line 16"/>
          <p:cNvSpPr>
            <a:spLocks noChangeShapeType="1"/>
          </p:cNvSpPr>
          <p:nvPr/>
        </p:nvSpPr>
        <p:spPr bwMode="auto">
          <a:xfrm>
            <a:off x="4953000" y="5334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24" name="Line 17"/>
          <p:cNvSpPr>
            <a:spLocks noChangeShapeType="1"/>
          </p:cNvSpPr>
          <p:nvPr/>
        </p:nvSpPr>
        <p:spPr bwMode="auto">
          <a:xfrm>
            <a:off x="4953000" y="3886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25" name="Oval 18"/>
          <p:cNvSpPr>
            <a:spLocks noChangeArrowheads="1"/>
          </p:cNvSpPr>
          <p:nvPr/>
        </p:nvSpPr>
        <p:spPr bwMode="auto">
          <a:xfrm>
            <a:off x="3200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7426" name="Text Box 19"/>
          <p:cNvSpPr txBox="1">
            <a:spLocks noChangeArrowheads="1"/>
          </p:cNvSpPr>
          <p:nvPr/>
        </p:nvSpPr>
        <p:spPr bwMode="auto">
          <a:xfrm>
            <a:off x="2514600" y="44958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View</a:t>
            </a:r>
          </a:p>
        </p:txBody>
      </p:sp>
      <p:sp>
        <p:nvSpPr>
          <p:cNvPr id="1297427" name="Line 20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28" name="Line 21"/>
          <p:cNvSpPr>
            <a:spLocks noChangeShapeType="1"/>
          </p:cNvSpPr>
          <p:nvPr/>
        </p:nvSpPr>
        <p:spPr bwMode="auto">
          <a:xfrm>
            <a:off x="4191000" y="41910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29" name="Line 22"/>
          <p:cNvSpPr>
            <a:spLocks noChangeShapeType="1"/>
          </p:cNvSpPr>
          <p:nvPr/>
        </p:nvSpPr>
        <p:spPr bwMode="auto">
          <a:xfrm>
            <a:off x="3276600" y="502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30" name="Line 23"/>
          <p:cNvSpPr>
            <a:spLocks noChangeShapeType="1"/>
          </p:cNvSpPr>
          <p:nvPr/>
        </p:nvSpPr>
        <p:spPr bwMode="auto">
          <a:xfrm rot="-5400000">
            <a:off x="3048000" y="4114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31" name="Line 24"/>
          <p:cNvSpPr>
            <a:spLocks noChangeShapeType="1"/>
          </p:cNvSpPr>
          <p:nvPr/>
        </p:nvSpPr>
        <p:spPr bwMode="auto">
          <a:xfrm>
            <a:off x="3962400" y="38862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32" name="Line 25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33" name="Line 26"/>
          <p:cNvSpPr>
            <a:spLocks noChangeShapeType="1"/>
          </p:cNvSpPr>
          <p:nvPr/>
        </p:nvSpPr>
        <p:spPr bwMode="auto">
          <a:xfrm>
            <a:off x="4953000" y="3886200"/>
            <a:ext cx="0" cy="3048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34" name="Line 27"/>
          <p:cNvSpPr>
            <a:spLocks noChangeShapeType="1"/>
          </p:cNvSpPr>
          <p:nvPr/>
        </p:nvSpPr>
        <p:spPr bwMode="auto">
          <a:xfrm>
            <a:off x="4953000" y="5181600"/>
            <a:ext cx="0" cy="1524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35" name="Line 28"/>
          <p:cNvSpPr>
            <a:spLocks noChangeShapeType="1"/>
          </p:cNvSpPr>
          <p:nvPr/>
        </p:nvSpPr>
        <p:spPr bwMode="auto">
          <a:xfrm>
            <a:off x="2209800" y="17526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36" name="Line 29"/>
          <p:cNvSpPr>
            <a:spLocks noChangeShapeType="1"/>
          </p:cNvSpPr>
          <p:nvPr/>
        </p:nvSpPr>
        <p:spPr bwMode="auto">
          <a:xfrm>
            <a:off x="2209800" y="60198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37" name="Line 30"/>
          <p:cNvSpPr>
            <a:spLocks noChangeShapeType="1"/>
          </p:cNvSpPr>
          <p:nvPr/>
        </p:nvSpPr>
        <p:spPr bwMode="auto">
          <a:xfrm>
            <a:off x="2209800" y="1752600"/>
            <a:ext cx="449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38" name="Line 31"/>
          <p:cNvSpPr>
            <a:spLocks noChangeShapeType="1"/>
          </p:cNvSpPr>
          <p:nvPr/>
        </p:nvSpPr>
        <p:spPr bwMode="auto">
          <a:xfrm>
            <a:off x="6934200" y="19050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39" name="Line 32"/>
          <p:cNvSpPr>
            <a:spLocks noChangeShapeType="1"/>
          </p:cNvSpPr>
          <p:nvPr/>
        </p:nvSpPr>
        <p:spPr bwMode="auto">
          <a:xfrm flipV="1">
            <a:off x="6934200" y="5410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40" name="Line 33"/>
          <p:cNvSpPr>
            <a:spLocks noChangeShapeType="1"/>
          </p:cNvSpPr>
          <p:nvPr/>
        </p:nvSpPr>
        <p:spPr bwMode="auto">
          <a:xfrm>
            <a:off x="6934200" y="3886200"/>
            <a:ext cx="0" cy="15240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41" name="Line 34"/>
          <p:cNvSpPr>
            <a:spLocks noChangeShapeType="1"/>
          </p:cNvSpPr>
          <p:nvPr/>
        </p:nvSpPr>
        <p:spPr bwMode="auto">
          <a:xfrm>
            <a:off x="5486400" y="3886200"/>
            <a:ext cx="14478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42" name="Line 35"/>
          <p:cNvSpPr>
            <a:spLocks noChangeShapeType="1"/>
          </p:cNvSpPr>
          <p:nvPr/>
        </p:nvSpPr>
        <p:spPr bwMode="auto">
          <a:xfrm>
            <a:off x="6934200" y="1752600"/>
            <a:ext cx="0" cy="15240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97443" name="Line 36"/>
          <p:cNvSpPr>
            <a:spLocks noChangeShapeType="1"/>
          </p:cNvSpPr>
          <p:nvPr/>
        </p:nvSpPr>
        <p:spPr bwMode="auto">
          <a:xfrm>
            <a:off x="6705600" y="1752600"/>
            <a:ext cx="228600" cy="0"/>
          </a:xfrm>
          <a:prstGeom prst="line">
            <a:avLst/>
          </a:prstGeom>
          <a:noFill/>
          <a:ln w="38100">
            <a:solidFill>
              <a:srgbClr val="D91F7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Recursive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Draw_Cell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92D050"/>
                </a:solidFill>
              </a:rPr>
              <a:t>cell</a:t>
            </a:r>
            <a:r>
              <a:rPr lang="en-US" altLang="zh-TW" dirty="0"/>
              <a:t> C </a:t>
            </a:r>
            <a:r>
              <a:rPr lang="en-US" altLang="zh-TW" dirty="0">
                <a:solidFill>
                  <a:srgbClr val="00B050"/>
                </a:solidFill>
              </a:rPr>
              <a:t>frustum</a:t>
            </a:r>
            <a:r>
              <a:rPr lang="en-US" altLang="zh-TW" dirty="0"/>
              <a:t> F)</a:t>
            </a:r>
          </a:p>
          <a:p>
            <a:pPr>
              <a:buNone/>
            </a:pPr>
            <a:r>
              <a:rPr lang="en-US" altLang="zh-TW" dirty="0"/>
              <a:t>         for each </a:t>
            </a:r>
            <a:r>
              <a:rPr lang="en-US" altLang="zh-TW" dirty="0">
                <a:solidFill>
                  <a:srgbClr val="92D050"/>
                </a:solidFill>
              </a:rPr>
              <a:t>cell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C000"/>
                </a:solidFill>
              </a:rPr>
              <a:t>edge</a:t>
            </a:r>
            <a:r>
              <a:rPr lang="en-US" altLang="zh-TW" dirty="0"/>
              <a:t> E</a:t>
            </a:r>
          </a:p>
          <a:p>
            <a:pPr>
              <a:buNone/>
            </a:pPr>
            <a:r>
              <a:rPr lang="en-US" altLang="zh-TW" dirty="0"/>
              <a:t>            if E is opaque</a:t>
            </a:r>
          </a:p>
          <a:p>
            <a:pPr>
              <a:buNone/>
            </a:pPr>
            <a:r>
              <a:rPr lang="en-US" altLang="zh-TW" dirty="0"/>
              <a:t>               E' = clip E to F</a:t>
            </a:r>
          </a:p>
          <a:p>
            <a:pPr>
              <a:buNone/>
            </a:pPr>
            <a:r>
              <a:rPr lang="en-US" altLang="zh-TW" dirty="0"/>
              <a:t>               draw E'</a:t>
            </a:r>
          </a:p>
          <a:p>
            <a:pPr>
              <a:buNone/>
            </a:pPr>
            <a:r>
              <a:rPr lang="en-US" altLang="zh-TW" dirty="0"/>
              <a:t>            if E is transparent</a:t>
            </a:r>
          </a:p>
          <a:p>
            <a:pPr>
              <a:buNone/>
            </a:pPr>
            <a:r>
              <a:rPr lang="en-US" altLang="zh-TW" dirty="0"/>
              <a:t>               E' = clip E to F</a:t>
            </a:r>
          </a:p>
          <a:p>
            <a:pPr>
              <a:buNone/>
            </a:pPr>
            <a:r>
              <a:rPr lang="en-US" altLang="zh-TW" dirty="0"/>
              <a:t>               F' = F restricted to E'</a:t>
            </a:r>
          </a:p>
          <a:p>
            <a:pPr>
              <a:buNone/>
            </a:pPr>
            <a:r>
              <a:rPr lang="en-US" altLang="zh-TW" dirty="0"/>
              <a:t>              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Draw_Cell</a:t>
            </a:r>
            <a:r>
              <a:rPr lang="en-US" altLang="zh-TW" dirty="0"/>
              <a:t>(neighbor(C,E),F')</a:t>
            </a:r>
          </a:p>
          <a:p>
            <a:pPr>
              <a:buNone/>
            </a:pPr>
            <a:r>
              <a:rPr lang="en-US" altLang="zh-TW" dirty="0"/>
              <a:t>			 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Recursive (C++)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219200"/>
            <a:ext cx="90201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549CA-84D8-4461-AFB2-46352F50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1C670-6ECA-4BC1-A2F0-A8094FCF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畫出含有</a:t>
            </a:r>
            <a:r>
              <a:rPr lang="en-US" altLang="zh-TW" dirty="0"/>
              <a:t>3</a:t>
            </a:r>
            <a:r>
              <a:rPr lang="zh-TW" altLang="en-US" dirty="0"/>
              <a:t>面牆的</a:t>
            </a:r>
            <a:r>
              <a:rPr lang="en-US" altLang="zh-TW" dirty="0"/>
              <a:t>3D</a:t>
            </a:r>
            <a:r>
              <a:rPr lang="zh-TW" altLang="en-US" dirty="0"/>
              <a:t>場景。</a:t>
            </a:r>
            <a:endParaRPr lang="en-US" altLang="zh-TW" dirty="0"/>
          </a:p>
          <a:p>
            <a:r>
              <a:rPr lang="zh-TW" altLang="en-US" dirty="0"/>
              <a:t>可使用 </a:t>
            </a:r>
            <a:r>
              <a:rPr lang="en-US" altLang="zh-TW" dirty="0"/>
              <a:t>OpenGL build-in function</a:t>
            </a:r>
            <a:r>
              <a:rPr lang="zh-TW" altLang="en-US" dirty="0"/>
              <a:t> 計算。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AEA2D3-5CB2-4C12-9717-6B30236E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NTUST CSIE 2014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380C83-BBBA-4837-A8EB-65A4D9F37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559924"/>
            <a:ext cx="3524250" cy="35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0368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12346</TotalTime>
  <Words>129</Words>
  <Application>Microsoft Office PowerPoint</Application>
  <PresentationFormat>如螢幕大小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Arial Narrow</vt:lpstr>
      <vt:lpstr>Calibri</vt:lpstr>
      <vt:lpstr>Times New Roman</vt:lpstr>
      <vt:lpstr>TS006256058</vt:lpstr>
      <vt:lpstr>Coordinate systems and transformations</vt:lpstr>
      <vt:lpstr>Cell-Portal Example (2)</vt:lpstr>
      <vt:lpstr>Cell-Portal Example (3)</vt:lpstr>
      <vt:lpstr>Cell-Portal Example (4)</vt:lpstr>
      <vt:lpstr>Cell-Portal Example (5)</vt:lpstr>
      <vt:lpstr>Cell-Portal Example (6)</vt:lpstr>
      <vt:lpstr>Recursive</vt:lpstr>
      <vt:lpstr>Recursive (C++)</vt:lpstr>
      <vt:lpstr>小考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PP</dc:creator>
  <cp:lastModifiedBy>HONG WEN</cp:lastModifiedBy>
  <cp:revision>299</cp:revision>
  <cp:lastPrinted>1601-01-01T00:00:00Z</cp:lastPrinted>
  <dcterms:created xsi:type="dcterms:W3CDTF">2011-08-24T02:40:02Z</dcterms:created>
  <dcterms:modified xsi:type="dcterms:W3CDTF">2018-10-22T05:02:58Z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