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0"/>
  </p:notesMasterIdLst>
  <p:handoutMasterIdLst>
    <p:handoutMasterId r:id="rId81"/>
  </p:handoutMasterIdLst>
  <p:sldIdLst>
    <p:sldId id="444" r:id="rId3"/>
    <p:sldId id="331" r:id="rId4"/>
    <p:sldId id="332" r:id="rId5"/>
    <p:sldId id="333" r:id="rId6"/>
    <p:sldId id="334" r:id="rId7"/>
    <p:sldId id="335" r:id="rId8"/>
    <p:sldId id="336" r:id="rId9"/>
    <p:sldId id="445" r:id="rId10"/>
    <p:sldId id="339" r:id="rId11"/>
    <p:sldId id="340" r:id="rId12"/>
    <p:sldId id="338" r:id="rId13"/>
    <p:sldId id="446" r:id="rId14"/>
    <p:sldId id="341" r:id="rId15"/>
    <p:sldId id="452" r:id="rId16"/>
    <p:sldId id="342" r:id="rId17"/>
    <p:sldId id="343" r:id="rId18"/>
    <p:sldId id="345" r:id="rId19"/>
    <p:sldId id="350" r:id="rId20"/>
    <p:sldId id="358" r:id="rId21"/>
    <p:sldId id="363" r:id="rId22"/>
    <p:sldId id="367" r:id="rId23"/>
    <p:sldId id="370" r:id="rId24"/>
    <p:sldId id="371" r:id="rId25"/>
    <p:sldId id="372" r:id="rId26"/>
    <p:sldId id="450" r:id="rId27"/>
    <p:sldId id="447" r:id="rId28"/>
    <p:sldId id="448" r:id="rId29"/>
    <p:sldId id="449" r:id="rId30"/>
    <p:sldId id="385" r:id="rId31"/>
    <p:sldId id="390" r:id="rId32"/>
    <p:sldId id="391" r:id="rId33"/>
    <p:sldId id="392" r:id="rId34"/>
    <p:sldId id="393" r:id="rId35"/>
    <p:sldId id="398" r:id="rId36"/>
    <p:sldId id="399" r:id="rId37"/>
    <p:sldId id="401" r:id="rId38"/>
    <p:sldId id="451" r:id="rId39"/>
    <p:sldId id="402" r:id="rId40"/>
    <p:sldId id="403" r:id="rId41"/>
    <p:sldId id="404" r:id="rId42"/>
    <p:sldId id="407" r:id="rId43"/>
    <p:sldId id="409" r:id="rId44"/>
    <p:sldId id="408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422" r:id="rId58"/>
    <p:sldId id="423" r:id="rId59"/>
    <p:sldId id="424" r:id="rId60"/>
    <p:sldId id="425" r:id="rId61"/>
    <p:sldId id="426" r:id="rId62"/>
    <p:sldId id="427" r:id="rId63"/>
    <p:sldId id="443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>
      <p:cViewPr varScale="1">
        <p:scale>
          <a:sx n="174" d="100"/>
          <a:sy n="174" d="100"/>
        </p:scale>
        <p:origin x="140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76.wmf"/><Relationship Id="rId7" Type="http://schemas.openxmlformats.org/officeDocument/2006/relationships/image" Target="../media/image64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9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65.wmf"/><Relationship Id="rId7" Type="http://schemas.openxmlformats.org/officeDocument/2006/relationships/image" Target="../media/image83.wmf"/><Relationship Id="rId2" Type="http://schemas.openxmlformats.org/officeDocument/2006/relationships/image" Target="../media/image64.wmf"/><Relationship Id="rId1" Type="http://schemas.openxmlformats.org/officeDocument/2006/relationships/image" Target="../media/image80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66.wmf"/><Relationship Id="rId9" Type="http://schemas.openxmlformats.org/officeDocument/2006/relationships/image" Target="../media/image8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A173EAE7-C399-4133-AFF0-376FD85AD39A}" type="datetimeFigureOut">
              <a:rPr lang="en-US"/>
              <a:pPr>
                <a:defRPr/>
              </a:pPr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A17FD42D-B2B8-4603-A9F6-A63811F9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8634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0424A33E-7262-4B09-912A-51756821F594}" type="datetimeFigureOut">
              <a:rPr lang="en-US"/>
              <a:pPr>
                <a:defRPr/>
              </a:pPr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DAF858A5-802F-4B4C-8D5B-DF37762F8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1765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7CDDC4EC-8A37-4DC6-84F7-378A2435DC74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13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17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9886BD1C-F997-4F6A-B7B8-2BBDE68ABC5D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46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10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E5F16E05-FB56-4939-9C61-1854C89B85B5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48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25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60A89137-6B7B-4AC0-9B2D-74A4B449ED46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49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631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8D1B00AC-CAE0-45D8-8C48-CE2BFB5C5B8B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50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91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76030F1C-0309-4CBB-86F9-952340534399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51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031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D785B314-2F47-4761-A506-DC8B6FFD7834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52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225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1218077F-5EF9-422D-901C-3DA578544268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53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401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6AEFE96E-4E97-425E-8122-68ED510F2EC5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54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21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D75CDD39-0ACE-41EF-A9F3-4298CF99DE65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55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91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5DC557A0-6B71-440C-935D-C4FDA101FB69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60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65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E8C6BBEE-30EA-4666-92DF-CB5767938325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15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37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48184E5C-2335-4783-BB08-A0E7C72279C1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61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704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5D42A88E-8CC8-4C55-87A8-83194E6ED6FF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62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83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20B23575-806E-40B7-91B1-3DCB5A5731D3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63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21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9A17FEF7-761C-4E8A-9710-E652BAEDDCBC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64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309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B7A12B16-39D2-4ABB-9529-44C26FBA57C6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65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15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D5F67084-70B1-4B18-A1A4-D329179E7476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66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31CAFBCD-2D35-4BF4-AB6E-5ADF1D616E60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16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19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0C461205-3E59-40D7-9F1A-38CE98C545FA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30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09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60382902-B730-4021-B813-CC843E2F44AA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31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13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A30CACF0-CE66-4D09-8C95-BE35892144F8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33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37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E00D9574-23FA-4A79-82A2-A0EC8D2C7095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34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68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7E901121-200C-4702-B5AC-2A4CF02F7E0D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35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03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fld id="{C6AB958A-87A0-4196-B7A5-D0E16654CA86}" type="slidenum">
              <a:rPr lang="zh-TW" altLang="en-US">
                <a:latin typeface="Times New Roman" pitchFamily="18" charset="0"/>
                <a:cs typeface="Arial" charset="0"/>
              </a:rPr>
              <a:pPr eaLnBrk="1" hangingPunct="1"/>
              <a:t>45</a:t>
            </a:fld>
            <a:endParaRPr lang="en-US" altLang="zh-TW">
              <a:latin typeface="Times New Roman" pitchFamily="18" charset="0"/>
              <a:cs typeface="Arial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16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5857875"/>
            <a:ext cx="4572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FF5BB7E8-02D6-4916-BECE-38E815D76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C2218-2DEB-4AFF-B69B-0426A606F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73585-B3C7-4F85-85C2-724BA5D52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95400" y="152400"/>
            <a:ext cx="6781800" cy="990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39624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39624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695700"/>
            <a:ext cx="39624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3695700"/>
            <a:ext cx="39624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© 2010 NTUST</a:t>
            </a:r>
            <a:endParaRPr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pitchFamily="18" charset="-120"/>
                <a:cs typeface="Arial" charset="0"/>
              </a:defRPr>
            </a:lvl1pPr>
          </a:lstStyle>
          <a:p>
            <a:fld id="{08A3FB2E-A869-4AAE-98C3-B2F8A99A81B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81800" cy="990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962400" cy="4343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39624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95700"/>
            <a:ext cx="39624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© 2010 NTUST</a:t>
            </a:r>
            <a:endParaRPr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pitchFamily="18" charset="-120"/>
                <a:cs typeface="Arial" charset="0"/>
              </a:defRPr>
            </a:lvl1pPr>
          </a:lstStyle>
          <a:p>
            <a:fld id="{596DBD45-B56A-427B-88DA-DE2147A3016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3E275-3A6F-4AF9-ADDA-C3035CE7A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E1E87-931A-4B88-BCFD-395042C78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A4E8F-C4BE-49A2-97D6-FE047E74D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3CCB7-5F47-48D8-95DF-E05DAA889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3DA63-05FA-495C-9BB7-FAF70E7FD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AD355-9093-48DE-8259-E5E2807A2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D61AB-27F6-4788-88EF-176C1596E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D8774-1A41-42A4-9F83-C3E183B7F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6488"/>
            <a:ext cx="8686800" cy="74612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pic>
        <p:nvPicPr>
          <p:cNvPr id="125957" name="Picture 7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 b="1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10/11/2010</a:t>
            </a: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defRPr lang="en-US" sz="1200" b="1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NTUST</a:t>
            </a:r>
            <a:endParaRPr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defRPr b="1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F90A8FB-7178-40AC-BE7D-0039F82C4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5961" name="Picture 12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5857875"/>
            <a:ext cx="4572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</p:sldLayoutIdLst>
  <p:transition>
    <p:fade thruBlk="1"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0.wmf"/><Relationship Id="rId7" Type="http://schemas.openxmlformats.org/officeDocument/2006/relationships/image" Target="../media/image15.wmf"/><Relationship Id="rId12" Type="http://schemas.openxmlformats.org/officeDocument/2006/relationships/image" Target="../media/image17.wmf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2.bin"/><Relationship Id="rId19" Type="http://schemas.openxmlformats.org/officeDocument/2006/relationships/oleObject" Target="../embeddings/oleObject18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Relationship Id="rId1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ics.cs.brown.edu/research/exploratory/freeSoftware/catalogs/repositoryApplet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2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4.wmf"/><Relationship Id="rId10" Type="http://schemas.openxmlformats.org/officeDocument/2006/relationships/image" Target="../media/image67.png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7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63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66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6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73.bin"/><Relationship Id="rId26" Type="http://schemas.openxmlformats.org/officeDocument/2006/relationships/image" Target="../media/image86.wmf"/><Relationship Id="rId3" Type="http://schemas.openxmlformats.org/officeDocument/2006/relationships/notesSlide" Target="../notesSlides/notesSlide15.xml"/><Relationship Id="rId21" Type="http://schemas.openxmlformats.org/officeDocument/2006/relationships/oleObject" Target="../embeddings/oleObject75.bin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9.bin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6.wmf"/><Relationship Id="rId24" Type="http://schemas.openxmlformats.org/officeDocument/2006/relationships/image" Target="../media/image85.wmf"/><Relationship Id="rId5" Type="http://schemas.openxmlformats.org/officeDocument/2006/relationships/image" Target="../media/image80.wmf"/><Relationship Id="rId15" Type="http://schemas.openxmlformats.org/officeDocument/2006/relationships/image" Target="../media/image82.wmf"/><Relationship Id="rId23" Type="http://schemas.openxmlformats.org/officeDocument/2006/relationships/oleObject" Target="../embeddings/oleObject76.bin"/><Relationship Id="rId10" Type="http://schemas.openxmlformats.org/officeDocument/2006/relationships/oleObject" Target="../embeddings/oleObject68.bin"/><Relationship Id="rId19" Type="http://schemas.openxmlformats.org/officeDocument/2006/relationships/oleObject" Target="../embeddings/oleObject74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0.bin"/><Relationship Id="rId22" Type="http://schemas.openxmlformats.org/officeDocument/2006/relationships/image" Target="../media/image8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8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9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4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99.gif"/><Relationship Id="rId4" Type="http://schemas.openxmlformats.org/officeDocument/2006/relationships/image" Target="../media/image9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104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93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11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09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20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8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25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14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omputer_graphics/2d_transformation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Last Note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Compositing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Optical compositing and mattes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The alpha channel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Compositing operators</a:t>
            </a:r>
          </a:p>
          <a:p>
            <a:pPr lvl="1"/>
            <a:r>
              <a:rPr lang="en-US" altLang="zh-TW" sz="2000" dirty="0" err="1">
                <a:ea typeface="新細明體" pitchFamily="18" charset="-120"/>
              </a:rPr>
              <a:t>Premultiplied</a:t>
            </a:r>
            <a:r>
              <a:rPr lang="en-US" altLang="zh-TW" sz="2000" dirty="0">
                <a:ea typeface="新細明體" pitchFamily="18" charset="-120"/>
              </a:rPr>
              <a:t> alpha</a:t>
            </a:r>
          </a:p>
          <a:p>
            <a:r>
              <a:rPr lang="en-US" altLang="zh-TW" dirty="0">
                <a:ea typeface="新細明體" pitchFamily="18" charset="-120"/>
              </a:rPr>
              <a:t>Project 1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pitchFamily="18" charset="-120"/>
              </a:rPr>
              <a:t>Transformations</a:t>
            </a:r>
            <a:r>
              <a:rPr lang="zh-TW" altLang="en-US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(Alternate Interpretation)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Transformations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modify</a:t>
            </a:r>
            <a:r>
              <a:rPr lang="en-US" altLang="zh-TW">
                <a:ea typeface="新細明體" pitchFamily="18" charset="-120"/>
              </a:rPr>
              <a:t> an object’s shape and location in one coordinate system</a:t>
            </a: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The previous interpretation is better for some problems, this one is better for others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990600" y="2438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>
            <a:off x="533400" y="36576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61" name="Text Box 6"/>
          <p:cNvSpPr txBox="1">
            <a:spLocks noChangeArrowheads="1"/>
          </p:cNvSpPr>
          <p:nvPr/>
        </p:nvSpPr>
        <p:spPr bwMode="auto">
          <a:xfrm>
            <a:off x="21336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6096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121863" name="Oval 8"/>
          <p:cNvSpPr>
            <a:spLocks noChangeArrowheads="1"/>
          </p:cNvSpPr>
          <p:nvPr/>
        </p:nvSpPr>
        <p:spPr bwMode="auto">
          <a:xfrm>
            <a:off x="1828800" y="2514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1965325" y="217487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(2,3)</a:t>
            </a:r>
          </a:p>
        </p:txBody>
      </p:sp>
      <p:sp>
        <p:nvSpPr>
          <p:cNvPr id="121865" name="Oval 10"/>
          <p:cNvSpPr>
            <a:spLocks noChangeArrowheads="1"/>
          </p:cNvSpPr>
          <p:nvPr/>
        </p:nvSpPr>
        <p:spPr bwMode="auto">
          <a:xfrm>
            <a:off x="7102475" y="285432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21866" name="Text Box 11"/>
          <p:cNvSpPr txBox="1">
            <a:spLocks noChangeArrowheads="1"/>
          </p:cNvSpPr>
          <p:nvPr/>
        </p:nvSpPr>
        <p:spPr bwMode="auto">
          <a:xfrm>
            <a:off x="7239000" y="25146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(1,2)</a:t>
            </a:r>
          </a:p>
        </p:txBody>
      </p:sp>
      <p:sp>
        <p:nvSpPr>
          <p:cNvPr id="121867" name="Line 12"/>
          <p:cNvSpPr>
            <a:spLocks noChangeShapeType="1"/>
          </p:cNvSpPr>
          <p:nvPr/>
        </p:nvSpPr>
        <p:spPr bwMode="auto">
          <a:xfrm flipV="1">
            <a:off x="6705600" y="2438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68" name="Line 13"/>
          <p:cNvSpPr>
            <a:spLocks noChangeShapeType="1"/>
          </p:cNvSpPr>
          <p:nvPr/>
        </p:nvSpPr>
        <p:spPr bwMode="auto">
          <a:xfrm>
            <a:off x="6248400" y="36576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69" name="Text Box 14"/>
          <p:cNvSpPr txBox="1">
            <a:spLocks noChangeArrowheads="1"/>
          </p:cNvSpPr>
          <p:nvPr/>
        </p:nvSpPr>
        <p:spPr bwMode="auto">
          <a:xfrm>
            <a:off x="78486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21870" name="Text Box 15"/>
          <p:cNvSpPr txBox="1">
            <a:spLocks noChangeArrowheads="1"/>
          </p:cNvSpPr>
          <p:nvPr/>
        </p:nvSpPr>
        <p:spPr bwMode="auto">
          <a:xfrm>
            <a:off x="63246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121871" name="Text Box 16"/>
          <p:cNvSpPr txBox="1">
            <a:spLocks noChangeArrowheads="1"/>
          </p:cNvSpPr>
          <p:nvPr/>
        </p:nvSpPr>
        <p:spPr bwMode="auto">
          <a:xfrm>
            <a:off x="3810000" y="2209800"/>
            <a:ext cx="10255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x’=x-1</a:t>
            </a:r>
          </a:p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y’=y-1</a:t>
            </a:r>
          </a:p>
        </p:txBody>
      </p:sp>
      <p:sp>
        <p:nvSpPr>
          <p:cNvPr id="121872" name="Line 17"/>
          <p:cNvSpPr>
            <a:spLocks noChangeShapeType="1"/>
          </p:cNvSpPr>
          <p:nvPr/>
        </p:nvSpPr>
        <p:spPr bwMode="auto">
          <a:xfrm>
            <a:off x="30480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3" name="Line 18"/>
          <p:cNvSpPr>
            <a:spLocks noChangeShapeType="1"/>
          </p:cNvSpPr>
          <p:nvPr/>
        </p:nvSpPr>
        <p:spPr bwMode="auto">
          <a:xfrm>
            <a:off x="4876800" y="259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4" name="Text Box 19"/>
          <p:cNvSpPr txBox="1">
            <a:spLocks noChangeArrowheads="1"/>
          </p:cNvSpPr>
          <p:nvPr/>
        </p:nvSpPr>
        <p:spPr bwMode="auto">
          <a:xfrm>
            <a:off x="3810000" y="3200400"/>
            <a:ext cx="10953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x=x’+1</a:t>
            </a:r>
          </a:p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y=y’+1</a:t>
            </a:r>
          </a:p>
        </p:txBody>
      </p:sp>
      <p:sp>
        <p:nvSpPr>
          <p:cNvPr id="121875" name="Line 20"/>
          <p:cNvSpPr>
            <a:spLocks noChangeShapeType="1"/>
          </p:cNvSpPr>
          <p:nvPr/>
        </p:nvSpPr>
        <p:spPr bwMode="auto">
          <a:xfrm flipH="1">
            <a:off x="30480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6" name="Line 21"/>
          <p:cNvSpPr>
            <a:spLocks noChangeShapeType="1"/>
          </p:cNvSpPr>
          <p:nvPr/>
        </p:nvSpPr>
        <p:spPr bwMode="auto">
          <a:xfrm flipH="1">
            <a:off x="5029200" y="3581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Transformations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What? Functions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acting on points</a:t>
            </a: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Why?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Viewing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Window</a:t>
            </a:r>
            <a:r>
              <a:rPr lang="en-US" altLang="zh-TW" dirty="0">
                <a:ea typeface="新細明體" pitchFamily="18" charset="-120"/>
              </a:rPr>
              <a:t> coordinates to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framebuffer</a:t>
            </a:r>
            <a:r>
              <a:rPr lang="en-US" altLang="zh-TW" dirty="0">
                <a:ea typeface="新細明體" pitchFamily="18" charset="-120"/>
              </a:rPr>
              <a:t> coordinates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Virtual camera</a:t>
            </a:r>
            <a:r>
              <a:rPr lang="en-US" altLang="zh-TW" dirty="0">
                <a:ea typeface="新細明體" pitchFamily="18" charset="-120"/>
              </a:rPr>
              <a:t>: parallel/perspective projections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Modeling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Create objects in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convenient</a:t>
            </a:r>
            <a:r>
              <a:rPr lang="en-US" altLang="zh-TW" dirty="0">
                <a:ea typeface="新細明體" pitchFamily="18" charset="-120"/>
              </a:rPr>
              <a:t> coordinates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Multiple instances </a:t>
            </a:r>
            <a:r>
              <a:rPr lang="en-US" altLang="zh-TW" dirty="0">
                <a:ea typeface="新細明體" pitchFamily="18" charset="-120"/>
              </a:rPr>
              <a:t>of a prototype shape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Kinematics</a:t>
            </a:r>
            <a:r>
              <a:rPr lang="en-US" altLang="zh-TW" dirty="0">
                <a:ea typeface="新細明體" pitchFamily="18" charset="-120"/>
              </a:rPr>
              <a:t> of linkages/skeletons - robots</a:t>
            </a: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685800" y="1676400"/>
          <a:ext cx="4800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7" name="方程式" r:id="rId3" imgW="1968480" imgH="203040" progId="Equation.3">
                  <p:embed/>
                </p:oleObj>
              </mc:Choice>
              <mc:Fallback>
                <p:oleObj name="方程式" r:id="rId3" imgW="19684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48006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Coordinate Systems (Basis, Linear)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2D:</a:t>
            </a:r>
            <a:r>
              <a:rPr lang="zh-TW" altLang="en-US" dirty="0">
                <a:ea typeface="新細明體" pitchFamily="18" charset="-120"/>
              </a:rPr>
              <a:t>                            </a:t>
            </a:r>
            <a:r>
              <a:rPr lang="en-US" altLang="zh-TW" dirty="0">
                <a:ea typeface="新細明體" pitchFamily="18" charset="-120"/>
              </a:rPr>
              <a:t>where 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3D:                                           where 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Transform 2D</a:t>
            </a:r>
            <a:r>
              <a:rPr lang="en-US" altLang="zh-TW" dirty="0">
                <a:ea typeface="新細明體" pitchFamily="18" charset="-120"/>
              </a:rPr>
              <a:t>: (Linear transformation)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Transform 3D: (Linear transformation)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400" y="1214735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𝑝</m:t>
                    </m:r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</a:rPr>
                      <m:t>𝑥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+ 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4735"/>
                <a:ext cx="2133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57" t="-9211" r="-8857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3500" y="2052935"/>
                <a:ext cx="2705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𝑝</m:t>
                    </m:r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</a:rPr>
                      <m:t>𝑥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+ 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 altLang="zh-TW" sz="2400" dirty="0"/>
                      <m:t>+ 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z</m:t>
                    </m:r>
                    <m:r>
                      <m:rPr>
                        <m:nor/>
                      </m:rPr>
                      <a:rPr lang="en-US" altLang="zh-TW" sz="2400" dirty="0"/>
                      <m:t> </m:t>
                    </m:r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2052935"/>
                <a:ext cx="27051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76" t="-9211" r="-8108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" y="3441192"/>
                <a:ext cx="662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𝑝</m:t>
                    </m:r>
                    <m:r>
                      <a:rPr lang="en-US" altLang="zh-TW" sz="2400" b="0" i="1" smtClean="0">
                        <a:latin typeface="Cambria Math"/>
                      </a:rPr>
                      <m:t>)=</m:t>
                    </m:r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𝑥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+ 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)=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𝑥𝑇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+ </a:t>
                </a:r>
                <a:r>
                  <a:rPr lang="en-US" altLang="zh-TW" sz="2400" dirty="0" err="1"/>
                  <a:t>yT</a:t>
                </a:r>
                <a:r>
                  <a:rPr lang="en-US" altLang="zh-TW" sz="2400" dirty="0"/>
                  <a:t>(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441192"/>
                <a:ext cx="66294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84" t="-933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1671935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400" dirty="0"/>
                  <a:t>=(1,0)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</a:rPr>
                      <m:t>=(0,1)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1935"/>
                <a:ext cx="320040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2514600"/>
                <a:ext cx="6565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1,0,0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</a:rPr>
                      <m:t>𝑎𝑛𝑑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0,1,0</m:t>
                        </m:r>
                      </m:e>
                    </m:d>
                    <m:r>
                      <m:rPr>
                        <m:nor/>
                      </m:rPr>
                      <a:rPr lang="en-US" altLang="zh-TW" sz="2400" dirty="0"/>
                      <m:t> </m:t>
                    </m:r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</a:rPr>
                      <m:t>=(0,0,1)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4600"/>
                <a:ext cx="6565392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333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5528" y="4331732"/>
                <a:ext cx="6976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𝑝</m:t>
                    </m:r>
                    <m:r>
                      <a:rPr lang="en-US" altLang="zh-TW" sz="2400" b="0" i="1" smtClean="0">
                        <a:latin typeface="Cambria Math"/>
                      </a:rPr>
                      <m:t>)=</m:t>
                    </m:r>
                    <m:r>
                      <a:rPr lang="en-US" altLang="zh-TW" sz="2400" b="0" i="1" smtClean="0">
                        <a:latin typeface="Cambria Math"/>
                      </a:rPr>
                      <m:t>𝑇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𝑥</m:t>
                    </m:r>
                    <m:r>
                      <a:rPr lang="en-US" altLang="zh-TW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+ 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dirty="0"/>
                  <a:t>+ z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zh-TW" sz="2400" dirty="0"/>
                  <a:t>)=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𝑥𝑇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+ </a:t>
                </a:r>
                <a:r>
                  <a:rPr lang="en-US" altLang="zh-TW" sz="2400" dirty="0" err="1"/>
                  <a:t>yT</a:t>
                </a:r>
                <a:r>
                  <a:rPr lang="en-US" altLang="zh-TW" sz="2400" dirty="0"/>
                  <a:t>(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) + </a:t>
                </a:r>
                <a:r>
                  <a:rPr lang="en-US" altLang="zh-TW" sz="2400" dirty="0" err="1"/>
                  <a:t>zT</a:t>
                </a:r>
                <a:r>
                  <a:rPr lang="en-US" altLang="zh-TW" sz="2400" dirty="0"/>
                  <a:t>(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" y="4331732"/>
                <a:ext cx="697687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62" t="-9333" b="-3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36020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General Transformations</a:t>
            </a:r>
          </a:p>
        </p:txBody>
      </p:sp>
      <p:sp>
        <p:nvSpPr>
          <p:cNvPr id="10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A transformation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maps points to other points</a:t>
            </a:r>
            <a:r>
              <a:rPr lang="en-US" altLang="ja-JP" dirty="0">
                <a:ea typeface="MS PGothic" pitchFamily="34" charset="-128"/>
              </a:rPr>
              <a:t> and/or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vectors</a:t>
            </a:r>
            <a:r>
              <a:rPr lang="en-US" altLang="ja-JP" dirty="0">
                <a:ea typeface="MS PGothic" pitchFamily="34" charset="-128"/>
              </a:rPr>
              <a:t> to other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vectors</a:t>
            </a:r>
          </a:p>
        </p:txBody>
      </p:sp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6432550" y="2924175"/>
          <a:ext cx="13081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4" imgW="545626" imgH="203024" progId="">
                  <p:embed/>
                </p:oleObj>
              </mc:Choice>
              <mc:Fallback>
                <p:oleObj name="Equation" r:id="rId4" imgW="545626" imgH="203024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924175"/>
                        <a:ext cx="13081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5056188" y="5734050"/>
          <a:ext cx="14605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6" imgW="609336" imgH="203112" progId="">
                  <p:embed/>
                </p:oleObj>
              </mc:Choice>
              <mc:Fallback>
                <p:oleObj name="Equation" r:id="rId6" imgW="609336" imgH="203112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5734050"/>
                        <a:ext cx="14605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6" name="Group 6"/>
          <p:cNvGrpSpPr>
            <a:grpSpLocks/>
          </p:cNvGrpSpPr>
          <p:nvPr/>
        </p:nvGrpSpPr>
        <p:grpSpPr bwMode="auto">
          <a:xfrm>
            <a:off x="2484438" y="2997200"/>
            <a:ext cx="3802062" cy="2952750"/>
            <a:chOff x="1565" y="1888"/>
            <a:chExt cx="2395" cy="1860"/>
          </a:xfrm>
        </p:grpSpPr>
        <p:sp>
          <p:nvSpPr>
            <p:cNvPr id="1058" name="Freeform 7"/>
            <p:cNvSpPr>
              <a:spLocks/>
            </p:cNvSpPr>
            <p:nvPr/>
          </p:nvSpPr>
          <p:spPr bwMode="auto">
            <a:xfrm>
              <a:off x="2944" y="2352"/>
              <a:ext cx="1009" cy="1396"/>
            </a:xfrm>
            <a:custGeom>
              <a:avLst/>
              <a:gdLst>
                <a:gd name="T0" fmla="*/ 72 w 1009"/>
                <a:gd name="T1" fmla="*/ 1396 h 1396"/>
                <a:gd name="T2" fmla="*/ 2 w 1009"/>
                <a:gd name="T3" fmla="*/ 1290 h 1396"/>
                <a:gd name="T4" fmla="*/ 62 w 1009"/>
                <a:gd name="T5" fmla="*/ 1050 h 1396"/>
                <a:gd name="T6" fmla="*/ 299 w 1009"/>
                <a:gd name="T7" fmla="*/ 951 h 1396"/>
                <a:gd name="T8" fmla="*/ 665 w 1009"/>
                <a:gd name="T9" fmla="*/ 1188 h 1396"/>
                <a:gd name="T10" fmla="*/ 911 w 1009"/>
                <a:gd name="T11" fmla="*/ 1149 h 1396"/>
                <a:gd name="T12" fmla="*/ 1007 w 1009"/>
                <a:gd name="T13" fmla="*/ 933 h 1396"/>
                <a:gd name="T14" fmla="*/ 923 w 1009"/>
                <a:gd name="T15" fmla="*/ 660 h 1396"/>
                <a:gd name="T16" fmla="*/ 497 w 1009"/>
                <a:gd name="T17" fmla="*/ 411 h 1396"/>
                <a:gd name="T18" fmla="*/ 557 w 1009"/>
                <a:gd name="T19" fmla="*/ 78 h 1396"/>
                <a:gd name="T20" fmla="*/ 794 w 1009"/>
                <a:gd name="T21" fmla="*/ 15 h 1396"/>
                <a:gd name="T22" fmla="*/ 995 w 1009"/>
                <a:gd name="T23" fmla="*/ 168 h 13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9"/>
                <a:gd name="T37" fmla="*/ 0 h 1396"/>
                <a:gd name="T38" fmla="*/ 1009 w 1009"/>
                <a:gd name="T39" fmla="*/ 1396 h 13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9" h="1396">
                  <a:moveTo>
                    <a:pt x="72" y="1396"/>
                  </a:moveTo>
                  <a:cubicBezTo>
                    <a:pt x="60" y="1378"/>
                    <a:pt x="4" y="1348"/>
                    <a:pt x="2" y="1290"/>
                  </a:cubicBezTo>
                  <a:cubicBezTo>
                    <a:pt x="0" y="1232"/>
                    <a:pt x="12" y="1106"/>
                    <a:pt x="62" y="1050"/>
                  </a:cubicBezTo>
                  <a:cubicBezTo>
                    <a:pt x="112" y="994"/>
                    <a:pt x="199" y="928"/>
                    <a:pt x="299" y="951"/>
                  </a:cubicBezTo>
                  <a:cubicBezTo>
                    <a:pt x="399" y="974"/>
                    <a:pt x="563" y="1155"/>
                    <a:pt x="665" y="1188"/>
                  </a:cubicBezTo>
                  <a:cubicBezTo>
                    <a:pt x="767" y="1221"/>
                    <a:pt x="854" y="1191"/>
                    <a:pt x="911" y="1149"/>
                  </a:cubicBezTo>
                  <a:cubicBezTo>
                    <a:pt x="968" y="1107"/>
                    <a:pt x="1005" y="1014"/>
                    <a:pt x="1007" y="933"/>
                  </a:cubicBezTo>
                  <a:cubicBezTo>
                    <a:pt x="1009" y="852"/>
                    <a:pt x="1008" y="747"/>
                    <a:pt x="923" y="660"/>
                  </a:cubicBezTo>
                  <a:cubicBezTo>
                    <a:pt x="838" y="573"/>
                    <a:pt x="558" y="508"/>
                    <a:pt x="497" y="411"/>
                  </a:cubicBezTo>
                  <a:cubicBezTo>
                    <a:pt x="436" y="314"/>
                    <a:pt x="508" y="144"/>
                    <a:pt x="557" y="78"/>
                  </a:cubicBezTo>
                  <a:cubicBezTo>
                    <a:pt x="606" y="12"/>
                    <a:pt x="721" y="0"/>
                    <a:pt x="794" y="15"/>
                  </a:cubicBezTo>
                  <a:cubicBezTo>
                    <a:pt x="867" y="30"/>
                    <a:pt x="953" y="136"/>
                    <a:pt x="995" y="16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Oval 8"/>
            <p:cNvSpPr>
              <a:spLocks noChangeArrowheads="1"/>
            </p:cNvSpPr>
            <p:nvPr/>
          </p:nvSpPr>
          <p:spPr bwMode="auto">
            <a:xfrm>
              <a:off x="3379" y="3385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60" name="Line 9"/>
            <p:cNvSpPr>
              <a:spLocks noChangeShapeType="1"/>
            </p:cNvSpPr>
            <p:nvPr/>
          </p:nvSpPr>
          <p:spPr bwMode="auto">
            <a:xfrm flipV="1">
              <a:off x="3470" y="1888"/>
              <a:ext cx="363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10"/>
            <p:cNvSpPr>
              <a:spLocks/>
            </p:cNvSpPr>
            <p:nvPr/>
          </p:nvSpPr>
          <p:spPr bwMode="auto">
            <a:xfrm>
              <a:off x="1808" y="2100"/>
              <a:ext cx="1117" cy="828"/>
            </a:xfrm>
            <a:custGeom>
              <a:avLst/>
              <a:gdLst>
                <a:gd name="T0" fmla="*/ 145 w 1117"/>
                <a:gd name="T1" fmla="*/ 828 h 828"/>
                <a:gd name="T2" fmla="*/ 4 w 1117"/>
                <a:gd name="T3" fmla="*/ 522 h 828"/>
                <a:gd name="T4" fmla="*/ 118 w 1117"/>
                <a:gd name="T5" fmla="*/ 222 h 828"/>
                <a:gd name="T6" fmla="*/ 412 w 1117"/>
                <a:gd name="T7" fmla="*/ 156 h 828"/>
                <a:gd name="T8" fmla="*/ 883 w 1117"/>
                <a:gd name="T9" fmla="*/ 414 h 828"/>
                <a:gd name="T10" fmla="*/ 1051 w 1117"/>
                <a:gd name="T11" fmla="*/ 237 h 828"/>
                <a:gd name="T12" fmla="*/ 1117 w 1117"/>
                <a:gd name="T13" fmla="*/ 0 h 8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7"/>
                <a:gd name="T22" fmla="*/ 0 h 828"/>
                <a:gd name="T23" fmla="*/ 1117 w 1117"/>
                <a:gd name="T24" fmla="*/ 828 h 8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7" h="828">
                  <a:moveTo>
                    <a:pt x="145" y="828"/>
                  </a:moveTo>
                  <a:cubicBezTo>
                    <a:pt x="122" y="777"/>
                    <a:pt x="8" y="623"/>
                    <a:pt x="4" y="522"/>
                  </a:cubicBezTo>
                  <a:cubicBezTo>
                    <a:pt x="0" y="421"/>
                    <a:pt x="50" y="283"/>
                    <a:pt x="118" y="222"/>
                  </a:cubicBezTo>
                  <a:cubicBezTo>
                    <a:pt x="186" y="161"/>
                    <a:pt x="284" y="124"/>
                    <a:pt x="412" y="156"/>
                  </a:cubicBezTo>
                  <a:cubicBezTo>
                    <a:pt x="540" y="188"/>
                    <a:pt x="777" y="401"/>
                    <a:pt x="883" y="414"/>
                  </a:cubicBezTo>
                  <a:cubicBezTo>
                    <a:pt x="989" y="427"/>
                    <a:pt x="1012" y="306"/>
                    <a:pt x="1051" y="237"/>
                  </a:cubicBezTo>
                  <a:cubicBezTo>
                    <a:pt x="1090" y="168"/>
                    <a:pt x="1103" y="49"/>
                    <a:pt x="1117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Line 11"/>
            <p:cNvSpPr>
              <a:spLocks noChangeShapeType="1"/>
            </p:cNvSpPr>
            <p:nvPr/>
          </p:nvSpPr>
          <p:spPr bwMode="auto">
            <a:xfrm flipV="1">
              <a:off x="2789" y="1888"/>
              <a:ext cx="363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Oval 12"/>
            <p:cNvSpPr>
              <a:spLocks noChangeArrowheads="1"/>
            </p:cNvSpPr>
            <p:nvPr/>
          </p:nvSpPr>
          <p:spPr bwMode="auto">
            <a:xfrm>
              <a:off x="1791" y="2432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cxnSp>
          <p:nvCxnSpPr>
            <p:cNvPr id="1064" name="AutoShape 13"/>
            <p:cNvCxnSpPr>
              <a:cxnSpLocks noChangeShapeType="1"/>
              <a:stCxn id="1063" idx="6"/>
              <a:endCxn id="1059" idx="0"/>
            </p:cNvCxnSpPr>
            <p:nvPr/>
          </p:nvCxnSpPr>
          <p:spPr bwMode="auto">
            <a:xfrm>
              <a:off x="1882" y="2477"/>
              <a:ext cx="1543" cy="90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065" name="Freeform 14"/>
            <p:cNvSpPr>
              <a:spLocks/>
            </p:cNvSpPr>
            <p:nvPr/>
          </p:nvSpPr>
          <p:spPr bwMode="auto">
            <a:xfrm>
              <a:off x="3061" y="2115"/>
              <a:ext cx="590" cy="36"/>
            </a:xfrm>
            <a:custGeom>
              <a:avLst/>
              <a:gdLst>
                <a:gd name="T0" fmla="*/ 0 w 590"/>
                <a:gd name="T1" fmla="*/ 0 h 36"/>
                <a:gd name="T2" fmla="*/ 257 w 590"/>
                <a:gd name="T3" fmla="*/ 36 h 36"/>
                <a:gd name="T4" fmla="*/ 590 w 590"/>
                <a:gd name="T5" fmla="*/ 0 h 36"/>
                <a:gd name="T6" fmla="*/ 0 60000 65536"/>
                <a:gd name="T7" fmla="*/ 0 60000 65536"/>
                <a:gd name="T8" fmla="*/ 0 60000 65536"/>
                <a:gd name="T9" fmla="*/ 0 w 590"/>
                <a:gd name="T10" fmla="*/ 0 h 36"/>
                <a:gd name="T11" fmla="*/ 590 w 590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0" h="36">
                  <a:moveTo>
                    <a:pt x="0" y="0"/>
                  </a:moveTo>
                  <a:lnTo>
                    <a:pt x="257" y="36"/>
                  </a:lnTo>
                  <a:lnTo>
                    <a:pt x="59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49" name="Object 25"/>
            <p:cNvGraphicFramePr>
              <a:graphicFrameLocks noChangeAspect="1"/>
            </p:cNvGraphicFramePr>
            <p:nvPr/>
          </p:nvGraphicFramePr>
          <p:xfrm>
            <a:off x="3152" y="3339"/>
            <a:ext cx="23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" name="Equation" r:id="rId8" imgW="152268" imgH="203024" progId="">
                    <p:embed/>
                  </p:oleObj>
                </mc:Choice>
                <mc:Fallback>
                  <p:oleObj name="Equation" r:id="rId8" imgW="152268" imgH="203024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339"/>
                          <a:ext cx="230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0" name="Object 26"/>
            <p:cNvGraphicFramePr>
              <a:graphicFrameLocks noChangeAspect="1"/>
            </p:cNvGraphicFramePr>
            <p:nvPr/>
          </p:nvGraphicFramePr>
          <p:xfrm>
            <a:off x="1565" y="2341"/>
            <a:ext cx="23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" name="Equation" r:id="rId10" imgW="152268" imgH="164957" progId="">
                    <p:embed/>
                  </p:oleObj>
                </mc:Choice>
                <mc:Fallback>
                  <p:oleObj name="Equation" r:id="rId10" imgW="152268" imgH="164957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341"/>
                          <a:ext cx="230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1" name="Object 27"/>
            <p:cNvGraphicFramePr>
              <a:graphicFrameLocks noChangeAspect="1"/>
            </p:cNvGraphicFramePr>
            <p:nvPr/>
          </p:nvGraphicFramePr>
          <p:xfrm>
            <a:off x="2517" y="2772"/>
            <a:ext cx="21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" name="Equation" r:id="rId12" imgW="139579" imgH="164957" progId="">
                    <p:embed/>
                  </p:oleObj>
                </mc:Choice>
                <mc:Fallback>
                  <p:oleObj name="Equation" r:id="rId12" imgW="139579" imgH="164957" progId="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772"/>
                          <a:ext cx="211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2" name="Object 28"/>
            <p:cNvGraphicFramePr>
              <a:graphicFrameLocks noChangeAspect="1"/>
            </p:cNvGraphicFramePr>
            <p:nvPr/>
          </p:nvGraphicFramePr>
          <p:xfrm>
            <a:off x="3152" y="1888"/>
            <a:ext cx="19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" name="Equation" r:id="rId14" imgW="126835" imgH="139518" progId="">
                    <p:embed/>
                  </p:oleObj>
                </mc:Choice>
                <mc:Fallback>
                  <p:oleObj name="Equation" r:id="rId14" imgW="126835" imgH="139518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888"/>
                          <a:ext cx="192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3" name="Object 29"/>
            <p:cNvGraphicFramePr>
              <a:graphicFrameLocks noChangeAspect="1"/>
            </p:cNvGraphicFramePr>
            <p:nvPr/>
          </p:nvGraphicFramePr>
          <p:xfrm>
            <a:off x="3787" y="1888"/>
            <a:ext cx="17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" name="Equation" r:id="rId16" imgW="114201" imgH="139579" progId="">
                    <p:embed/>
                  </p:oleObj>
                </mc:Choice>
                <mc:Fallback>
                  <p:oleObj name="Equation" r:id="rId16" imgW="114201" imgH="139579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888"/>
                          <a:ext cx="173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Non-Linear Transforms!!</a:t>
            </a:r>
          </a:p>
        </p:txBody>
      </p:sp>
      <p:pic>
        <p:nvPicPr>
          <p:cNvPr id="1464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705167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188530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Pipeline Implementation</a:t>
            </a:r>
          </a:p>
        </p:txBody>
      </p:sp>
      <p:sp>
        <p:nvSpPr>
          <p:cNvPr id="2095" name="Rectangle 3"/>
          <p:cNvSpPr>
            <a:spLocks noChangeArrowheads="1"/>
          </p:cNvSpPr>
          <p:nvPr/>
        </p:nvSpPr>
        <p:spPr bwMode="auto">
          <a:xfrm>
            <a:off x="1828800" y="2168525"/>
            <a:ext cx="2286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ja-JP">
                <a:ea typeface="MS PGothic" pitchFamily="34" charset="-128"/>
              </a:rPr>
              <a:t>transformation</a:t>
            </a:r>
          </a:p>
        </p:txBody>
      </p:sp>
      <p:sp>
        <p:nvSpPr>
          <p:cNvPr id="2096" name="Line 4"/>
          <p:cNvSpPr>
            <a:spLocks noChangeShapeType="1"/>
          </p:cNvSpPr>
          <p:nvPr/>
        </p:nvSpPr>
        <p:spPr bwMode="auto">
          <a:xfrm>
            <a:off x="1066800" y="27019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097" name="Line 5"/>
          <p:cNvSpPr>
            <a:spLocks noChangeShapeType="1"/>
          </p:cNvSpPr>
          <p:nvPr/>
        </p:nvSpPr>
        <p:spPr bwMode="auto">
          <a:xfrm>
            <a:off x="4114800" y="27019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098" name="Rectangle 6"/>
          <p:cNvSpPr>
            <a:spLocks noChangeArrowheads="1"/>
          </p:cNvSpPr>
          <p:nvPr/>
        </p:nvSpPr>
        <p:spPr bwMode="auto">
          <a:xfrm>
            <a:off x="5257800" y="2168525"/>
            <a:ext cx="19812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ja-JP">
                <a:ea typeface="MS PGothic" pitchFamily="34" charset="-128"/>
              </a:rPr>
              <a:t>rasterizer</a:t>
            </a:r>
          </a:p>
        </p:txBody>
      </p:sp>
      <p:sp>
        <p:nvSpPr>
          <p:cNvPr id="2099" name="Line 7"/>
          <p:cNvSpPr>
            <a:spLocks noChangeShapeType="1"/>
          </p:cNvSpPr>
          <p:nvPr/>
        </p:nvSpPr>
        <p:spPr bwMode="auto">
          <a:xfrm>
            <a:off x="7239000" y="270192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00" name="Line 8"/>
          <p:cNvSpPr>
            <a:spLocks noChangeShapeType="1"/>
          </p:cNvSpPr>
          <p:nvPr/>
        </p:nvSpPr>
        <p:spPr bwMode="auto">
          <a:xfrm flipV="1">
            <a:off x="7620000" y="3387725"/>
            <a:ext cx="990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01" name="Line 9"/>
          <p:cNvSpPr>
            <a:spLocks noChangeShapeType="1"/>
          </p:cNvSpPr>
          <p:nvPr/>
        </p:nvSpPr>
        <p:spPr bwMode="auto">
          <a:xfrm>
            <a:off x="2971800" y="163512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02" name="Oval 10"/>
          <p:cNvSpPr>
            <a:spLocks noChangeArrowheads="1"/>
          </p:cNvSpPr>
          <p:nvPr/>
        </p:nvSpPr>
        <p:spPr bwMode="auto">
          <a:xfrm>
            <a:off x="7543800" y="42259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2103" name="Oval 11"/>
          <p:cNvSpPr>
            <a:spLocks noChangeArrowheads="1"/>
          </p:cNvSpPr>
          <p:nvPr/>
        </p:nvSpPr>
        <p:spPr bwMode="auto">
          <a:xfrm>
            <a:off x="8610600" y="3311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2104" name="Oval 12"/>
          <p:cNvSpPr>
            <a:spLocks noChangeArrowheads="1"/>
          </p:cNvSpPr>
          <p:nvPr/>
        </p:nvSpPr>
        <p:spPr bwMode="auto">
          <a:xfrm>
            <a:off x="990600" y="42259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2105" name="Oval 13"/>
          <p:cNvSpPr>
            <a:spLocks noChangeArrowheads="1"/>
          </p:cNvSpPr>
          <p:nvPr/>
        </p:nvSpPr>
        <p:spPr bwMode="auto">
          <a:xfrm>
            <a:off x="762000" y="3692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2106" name="Oval 14"/>
          <p:cNvSpPr>
            <a:spLocks noChangeArrowheads="1"/>
          </p:cNvSpPr>
          <p:nvPr/>
        </p:nvSpPr>
        <p:spPr bwMode="auto">
          <a:xfrm>
            <a:off x="3810000" y="43021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2107" name="Oval 15"/>
          <p:cNvSpPr>
            <a:spLocks noChangeArrowheads="1"/>
          </p:cNvSpPr>
          <p:nvPr/>
        </p:nvSpPr>
        <p:spPr bwMode="auto">
          <a:xfrm>
            <a:off x="4953000" y="35401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2108" name="Text Box 16"/>
          <p:cNvSpPr txBox="1">
            <a:spLocks noChangeArrowheads="1"/>
          </p:cNvSpPr>
          <p:nvPr/>
        </p:nvSpPr>
        <p:spPr bwMode="auto">
          <a:xfrm>
            <a:off x="349250" y="4495800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lang="en-US" altLang="ja-JP" sz="2400">
                <a:latin typeface="Times New Roman" pitchFamily="18" charset="0"/>
                <a:ea typeface="MS PGothic" pitchFamily="34" charset="-128"/>
              </a:rPr>
              <a:t>vertices</a:t>
            </a:r>
          </a:p>
        </p:txBody>
      </p:sp>
      <p:sp>
        <p:nvSpPr>
          <p:cNvPr id="2109" name="Text Box 17"/>
          <p:cNvSpPr txBox="1">
            <a:spLocks noChangeArrowheads="1"/>
          </p:cNvSpPr>
          <p:nvPr/>
        </p:nvSpPr>
        <p:spPr bwMode="auto">
          <a:xfrm>
            <a:off x="3810000" y="4530725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lang="en-US" altLang="ja-JP" sz="2400">
                <a:latin typeface="Times New Roman" pitchFamily="18" charset="0"/>
                <a:ea typeface="MS PGothic" pitchFamily="34" charset="-128"/>
              </a:rPr>
              <a:t>vertices</a:t>
            </a:r>
          </a:p>
        </p:txBody>
      </p:sp>
      <p:sp>
        <p:nvSpPr>
          <p:cNvPr id="2110" name="Text Box 18"/>
          <p:cNvSpPr txBox="1">
            <a:spLocks noChangeArrowheads="1"/>
          </p:cNvSpPr>
          <p:nvPr/>
        </p:nvSpPr>
        <p:spPr bwMode="auto">
          <a:xfrm>
            <a:off x="7011988" y="44958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lang="en-US" altLang="ja-JP" sz="2400">
                <a:latin typeface="Times New Roman" pitchFamily="18" charset="0"/>
                <a:ea typeface="MS PGothic" pitchFamily="34" charset="-128"/>
              </a:rPr>
              <a:t>pixels</a:t>
            </a:r>
          </a:p>
        </p:txBody>
      </p:sp>
      <p:sp>
        <p:nvSpPr>
          <p:cNvPr id="2111" name="Line 19"/>
          <p:cNvSpPr>
            <a:spLocks noChangeShapeType="1"/>
          </p:cNvSpPr>
          <p:nvPr/>
        </p:nvSpPr>
        <p:spPr bwMode="auto">
          <a:xfrm>
            <a:off x="1600200" y="4759325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12" name="Line 20"/>
          <p:cNvSpPr>
            <a:spLocks noChangeShapeType="1"/>
          </p:cNvSpPr>
          <p:nvPr/>
        </p:nvSpPr>
        <p:spPr bwMode="auto">
          <a:xfrm>
            <a:off x="5029200" y="4759325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13" name="Text Box 21"/>
          <p:cNvSpPr txBox="1">
            <a:spLocks noChangeArrowheads="1"/>
          </p:cNvSpPr>
          <p:nvPr/>
        </p:nvSpPr>
        <p:spPr bwMode="auto">
          <a:xfrm>
            <a:off x="7380288" y="1935163"/>
            <a:ext cx="9286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lang="en-US" altLang="ja-JP" sz="2400">
                <a:latin typeface="Times New Roman" pitchFamily="18" charset="0"/>
                <a:ea typeface="MS PGothic" pitchFamily="34" charset="-128"/>
              </a:rPr>
              <a:t>frame</a:t>
            </a:r>
          </a:p>
          <a:p>
            <a:pPr eaLnBrk="0" hangingPunct="0"/>
            <a:r>
              <a:rPr lang="en-US" altLang="ja-JP" sz="2400">
                <a:latin typeface="Times New Roman" pitchFamily="18" charset="0"/>
                <a:ea typeface="MS PGothic" pitchFamily="34" charset="-128"/>
              </a:rPr>
              <a:t>buffer</a:t>
            </a:r>
          </a:p>
        </p:txBody>
      </p:sp>
      <p:sp>
        <p:nvSpPr>
          <p:cNvPr id="2114" name="Text Box 22"/>
          <p:cNvSpPr txBox="1">
            <a:spLocks noChangeArrowheads="1"/>
          </p:cNvSpPr>
          <p:nvPr/>
        </p:nvSpPr>
        <p:spPr bwMode="auto">
          <a:xfrm>
            <a:off x="3059113" y="1219200"/>
            <a:ext cx="351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pPr eaLnBrk="0" hangingPunct="0"/>
            <a:r>
              <a:rPr lang="en-US" altLang="ja-JP" sz="2400">
                <a:latin typeface="Times New Roman" pitchFamily="18" charset="0"/>
                <a:ea typeface="MS PGothic" pitchFamily="34" charset="-128"/>
              </a:rPr>
              <a:t>(from application program)</a:t>
            </a:r>
          </a:p>
        </p:txBody>
      </p:sp>
      <p:graphicFrame>
        <p:nvGraphicFramePr>
          <p:cNvPr id="2083" name="Object 35"/>
          <p:cNvGraphicFramePr>
            <a:graphicFrameLocks noChangeAspect="1"/>
          </p:cNvGraphicFramePr>
          <p:nvPr/>
        </p:nvGraphicFramePr>
        <p:xfrm>
          <a:off x="1243013" y="2349500"/>
          <a:ext cx="304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" name="Equation" r:id="rId4" imgW="126835" imgH="139518" progId="">
                  <p:embed/>
                </p:oleObj>
              </mc:Choice>
              <mc:Fallback>
                <p:oleObj name="Equation" r:id="rId4" imgW="126835" imgH="139518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349500"/>
                        <a:ext cx="30480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4" name="Object 36"/>
          <p:cNvGraphicFramePr>
            <a:graphicFrameLocks noChangeAspect="1"/>
          </p:cNvGraphicFramePr>
          <p:nvPr/>
        </p:nvGraphicFramePr>
        <p:xfrm>
          <a:off x="1258888" y="2757488"/>
          <a:ext cx="2746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" name="Equation" r:id="rId6" imgW="114201" imgH="139579" progId="">
                  <p:embed/>
                </p:oleObj>
              </mc:Choice>
              <mc:Fallback>
                <p:oleObj name="Equation" r:id="rId6" imgW="114201" imgH="139579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57488"/>
                        <a:ext cx="274637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5" name="Object 37"/>
          <p:cNvGraphicFramePr>
            <a:graphicFrameLocks noChangeAspect="1"/>
          </p:cNvGraphicFramePr>
          <p:nvPr/>
        </p:nvGraphicFramePr>
        <p:xfrm>
          <a:off x="1098550" y="4197350"/>
          <a:ext cx="304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" name="Equation" r:id="rId8" imgW="126835" imgH="139518" progId="">
                  <p:embed/>
                </p:oleObj>
              </mc:Choice>
              <mc:Fallback>
                <p:oleObj name="Equation" r:id="rId8" imgW="126835" imgH="139518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197350"/>
                        <a:ext cx="30480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6" name="Object 38"/>
          <p:cNvGraphicFramePr>
            <a:graphicFrameLocks noChangeAspect="1"/>
          </p:cNvGraphicFramePr>
          <p:nvPr/>
        </p:nvGraphicFramePr>
        <p:xfrm>
          <a:off x="468313" y="3549650"/>
          <a:ext cx="2746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Equation" r:id="rId10" imgW="114201" imgH="139579" progId="">
                  <p:embed/>
                </p:oleObj>
              </mc:Choice>
              <mc:Fallback>
                <p:oleObj name="Equation" r:id="rId10" imgW="114201" imgH="139579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49650"/>
                        <a:ext cx="274637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7" name="Object 39"/>
          <p:cNvGraphicFramePr>
            <a:graphicFrameLocks noChangeAspect="1"/>
          </p:cNvGraphicFramePr>
          <p:nvPr/>
        </p:nvGraphicFramePr>
        <p:xfrm>
          <a:off x="4284663" y="2252663"/>
          <a:ext cx="7921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" name="Equation" r:id="rId11" imgW="330057" imgH="203112" progId="">
                  <p:embed/>
                </p:oleObj>
              </mc:Choice>
              <mc:Fallback>
                <p:oleObj name="Equation" r:id="rId11" imgW="330057" imgH="203112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52663"/>
                        <a:ext cx="7921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" name="Object 40"/>
          <p:cNvGraphicFramePr>
            <a:graphicFrameLocks noChangeAspect="1"/>
          </p:cNvGraphicFramePr>
          <p:nvPr/>
        </p:nvGraphicFramePr>
        <p:xfrm>
          <a:off x="4298950" y="2701925"/>
          <a:ext cx="762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Equation" r:id="rId13" imgW="317225" imgH="203024" progId="">
                  <p:embed/>
                </p:oleObj>
              </mc:Choice>
              <mc:Fallback>
                <p:oleObj name="Equation" r:id="rId13" imgW="317225" imgH="203024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2701925"/>
                        <a:ext cx="7620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" name="Object 41"/>
          <p:cNvGraphicFramePr>
            <a:graphicFrameLocks noChangeAspect="1"/>
          </p:cNvGraphicFramePr>
          <p:nvPr/>
        </p:nvGraphicFramePr>
        <p:xfrm>
          <a:off x="3924300" y="4197350"/>
          <a:ext cx="7921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Equation" r:id="rId15" imgW="330057" imgH="203112" progId="">
                  <p:embed/>
                </p:oleObj>
              </mc:Choice>
              <mc:Fallback>
                <p:oleObj name="Equation" r:id="rId15" imgW="330057" imgH="203112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197350"/>
                        <a:ext cx="7921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0" name="Object 42"/>
          <p:cNvGraphicFramePr>
            <a:graphicFrameLocks noChangeAspect="1"/>
          </p:cNvGraphicFramePr>
          <p:nvPr/>
        </p:nvGraphicFramePr>
        <p:xfrm>
          <a:off x="4211638" y="3333750"/>
          <a:ext cx="762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" name="Equation" r:id="rId16" imgW="317225" imgH="203024" progId="">
                  <p:embed/>
                </p:oleObj>
              </mc:Choice>
              <mc:Fallback>
                <p:oleObj name="Equation" r:id="rId16" imgW="317225" imgH="203024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33750"/>
                        <a:ext cx="7620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1" name="Object 43"/>
          <p:cNvGraphicFramePr>
            <a:graphicFrameLocks noChangeAspect="1"/>
          </p:cNvGraphicFramePr>
          <p:nvPr/>
        </p:nvGraphicFramePr>
        <p:xfrm>
          <a:off x="6732588" y="3997325"/>
          <a:ext cx="7921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name="Equation" r:id="rId18" imgW="330057" imgH="203112" progId="">
                  <p:embed/>
                </p:oleObj>
              </mc:Choice>
              <mc:Fallback>
                <p:oleObj name="Equation" r:id="rId18" imgW="330057" imgH="203112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997325"/>
                        <a:ext cx="7921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2" name="Object 44"/>
          <p:cNvGraphicFramePr>
            <a:graphicFrameLocks noChangeAspect="1"/>
          </p:cNvGraphicFramePr>
          <p:nvPr/>
        </p:nvGraphicFramePr>
        <p:xfrm>
          <a:off x="8274050" y="2828925"/>
          <a:ext cx="762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" name="Equation" r:id="rId19" imgW="317225" imgH="203024" progId="">
                  <p:embed/>
                </p:oleObj>
              </mc:Choice>
              <mc:Fallback>
                <p:oleObj name="Equation" r:id="rId19" imgW="317225" imgH="203024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0" y="2828925"/>
                        <a:ext cx="7620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3" name="Object 45"/>
          <p:cNvGraphicFramePr>
            <a:graphicFrameLocks noChangeAspect="1"/>
          </p:cNvGraphicFramePr>
          <p:nvPr/>
        </p:nvGraphicFramePr>
        <p:xfrm>
          <a:off x="2843213" y="1244600"/>
          <a:ext cx="3349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" name="Equation" r:id="rId20" imgW="139579" imgH="164957" progId="">
                  <p:embed/>
                </p:oleObj>
              </mc:Choice>
              <mc:Fallback>
                <p:oleObj name="Equation" r:id="rId20" imgW="139579" imgH="164957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244600"/>
                        <a:ext cx="334962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Representation</a:t>
            </a:r>
          </a:p>
        </p:txBody>
      </p:sp>
      <p:sp>
        <p:nvSpPr>
          <p:cNvPr id="30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We can represent a 2D </a:t>
            </a:r>
            <a:r>
              <a:rPr lang="en-US" altLang="ja-JP" b="1">
                <a:ea typeface="MS PGothic" pitchFamily="34" charset="-128"/>
              </a:rPr>
              <a:t>point</a:t>
            </a:r>
            <a:r>
              <a:rPr lang="en-US" altLang="ja-JP">
                <a:ea typeface="MS PGothic" pitchFamily="34" charset="-128"/>
              </a:rPr>
              <a:t>,</a:t>
            </a:r>
            <a:br>
              <a:rPr lang="en-US" altLang="ja-JP">
                <a:ea typeface="MS PGothic" pitchFamily="34" charset="-128"/>
              </a:rPr>
            </a:br>
            <a:r>
              <a:rPr lang="en-US" altLang="ja-JP">
                <a:ea typeface="MS PGothic" pitchFamily="34" charset="-128"/>
              </a:rPr>
              <a:t>in the plane</a:t>
            </a:r>
          </a:p>
          <a:p>
            <a:endParaRPr lang="en-US" altLang="ja-JP">
              <a:ea typeface="MS PGothic" pitchFamily="34" charset="-128"/>
            </a:endParaRPr>
          </a:p>
          <a:p>
            <a:pPr lvl="1"/>
            <a:r>
              <a:rPr lang="en-US" altLang="ja-JP">
                <a:ea typeface="MS PGothic" pitchFamily="34" charset="-128"/>
              </a:rPr>
              <a:t>as a column vector</a:t>
            </a:r>
          </a:p>
          <a:p>
            <a:pPr lvl="1"/>
            <a:endParaRPr lang="en-US" altLang="ja-JP">
              <a:ea typeface="MS PGothic" pitchFamily="34" charset="-128"/>
            </a:endParaRPr>
          </a:p>
          <a:p>
            <a:pPr lvl="1"/>
            <a:endParaRPr lang="en-US" altLang="ja-JP">
              <a:ea typeface="MS PGothic" pitchFamily="34" charset="-128"/>
            </a:endParaRPr>
          </a:p>
          <a:p>
            <a:pPr lvl="1"/>
            <a:r>
              <a:rPr lang="en-US" altLang="ja-JP">
                <a:ea typeface="MS PGothic" pitchFamily="34" charset="-128"/>
              </a:rPr>
              <a:t>as a row vector</a:t>
            </a:r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3733800" y="2209800"/>
          <a:ext cx="5222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4" imgW="520474" imgH="952087" progId="">
                  <p:embed/>
                </p:oleObj>
              </mc:Choice>
              <mc:Fallback>
                <p:oleObj name="Equation" r:id="rId4" imgW="520474" imgH="952087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522288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3200400" y="3810000"/>
          <a:ext cx="9064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6" imgW="914400" imgH="469900" progId="">
                  <p:embed/>
                </p:oleObj>
              </mc:Choice>
              <mc:Fallback>
                <p:oleObj name="Equation" r:id="rId6" imgW="914400" imgH="4699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9064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4533900" y="125730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8" imgW="1422400" imgH="419100" progId="">
                  <p:embed/>
                </p:oleObj>
              </mc:Choice>
              <mc:Fallback>
                <p:oleObj name="Equation" r:id="rId8" imgW="1422400" imgH="4191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257300"/>
                        <a:ext cx="1409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2D Translation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534400" cy="48768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Moves an object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597398"/>
              </p:ext>
            </p:extLst>
          </p:nvPr>
        </p:nvGraphicFramePr>
        <p:xfrm>
          <a:off x="734568" y="1752600"/>
          <a:ext cx="355237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1497950" imgH="482391" progId="Equation.3">
                  <p:embed/>
                </p:oleObj>
              </mc:Choice>
              <mc:Fallback>
                <p:oleObj name="Equation" r:id="rId3" imgW="1497950" imgH="482391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68" y="1752600"/>
                        <a:ext cx="3552371" cy="1143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Line 5"/>
          <p:cNvSpPr>
            <a:spLocks noChangeShapeType="1"/>
          </p:cNvSpPr>
          <p:nvPr/>
        </p:nvSpPr>
        <p:spPr bwMode="auto">
          <a:xfrm flipV="1">
            <a:off x="1644650" y="37338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501650" y="49530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278765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12636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339725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3" name="Rectangle 10"/>
          <p:cNvSpPr>
            <a:spLocks noChangeArrowheads="1"/>
          </p:cNvSpPr>
          <p:nvPr/>
        </p:nvSpPr>
        <p:spPr bwMode="auto">
          <a:xfrm>
            <a:off x="6292850" y="39624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 flipV="1">
            <a:off x="6064250" y="37338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>
            <a:off x="4921250" y="49530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6" name="Text Box 13"/>
          <p:cNvSpPr txBox="1">
            <a:spLocks noChangeArrowheads="1"/>
          </p:cNvSpPr>
          <p:nvPr/>
        </p:nvSpPr>
        <p:spPr bwMode="auto">
          <a:xfrm>
            <a:off x="720725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5137" name="Text Box 14"/>
          <p:cNvSpPr txBox="1">
            <a:spLocks noChangeArrowheads="1"/>
          </p:cNvSpPr>
          <p:nvPr/>
        </p:nvSpPr>
        <p:spPr bwMode="auto">
          <a:xfrm>
            <a:off x="56832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5138" name="Oval 15"/>
          <p:cNvSpPr>
            <a:spLocks noChangeArrowheads="1"/>
          </p:cNvSpPr>
          <p:nvPr/>
        </p:nvSpPr>
        <p:spPr bwMode="auto">
          <a:xfrm>
            <a:off x="6750050" y="4267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5139" name="Oval 16"/>
          <p:cNvSpPr>
            <a:spLocks noChangeArrowheads="1"/>
          </p:cNvSpPr>
          <p:nvPr/>
        </p:nvSpPr>
        <p:spPr bwMode="auto">
          <a:xfrm>
            <a:off x="7283450" y="3886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5140" name="Line 17"/>
          <p:cNvSpPr>
            <a:spLocks noChangeShapeType="1"/>
          </p:cNvSpPr>
          <p:nvPr/>
        </p:nvSpPr>
        <p:spPr bwMode="auto">
          <a:xfrm>
            <a:off x="6064250" y="4953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1" name="Line 18"/>
          <p:cNvSpPr>
            <a:spLocks noChangeShapeType="1"/>
          </p:cNvSpPr>
          <p:nvPr/>
        </p:nvSpPr>
        <p:spPr bwMode="auto">
          <a:xfrm flipV="1">
            <a:off x="6826250" y="4343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Text Box 19"/>
          <p:cNvSpPr txBox="1">
            <a:spLocks noChangeArrowheads="1"/>
          </p:cNvSpPr>
          <p:nvPr/>
        </p:nvSpPr>
        <p:spPr bwMode="auto">
          <a:xfrm>
            <a:off x="6353175" y="49180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sz="2400" i="1" baseline="-250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5143" name="Text Box 20"/>
          <p:cNvSpPr txBox="1">
            <a:spLocks noChangeArrowheads="1"/>
          </p:cNvSpPr>
          <p:nvPr/>
        </p:nvSpPr>
        <p:spPr bwMode="auto">
          <a:xfrm>
            <a:off x="6826250" y="4419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sz="2400" i="1" baseline="-250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5144" name="Rectangle 21"/>
          <p:cNvSpPr>
            <a:spLocks noChangeArrowheads="1"/>
          </p:cNvSpPr>
          <p:nvPr/>
        </p:nvSpPr>
        <p:spPr bwMode="auto">
          <a:xfrm>
            <a:off x="1111250" y="45720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5145" name="Oval 22"/>
          <p:cNvSpPr>
            <a:spLocks noChangeArrowheads="1"/>
          </p:cNvSpPr>
          <p:nvPr/>
        </p:nvSpPr>
        <p:spPr bwMode="auto">
          <a:xfrm>
            <a:off x="1568450" y="4876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5146" name="Oval 23"/>
          <p:cNvSpPr>
            <a:spLocks noChangeArrowheads="1"/>
          </p:cNvSpPr>
          <p:nvPr/>
        </p:nvSpPr>
        <p:spPr bwMode="auto">
          <a:xfrm>
            <a:off x="2101850" y="4495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pic>
        <p:nvPicPr>
          <p:cNvPr id="25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5963" y="1366837"/>
            <a:ext cx="3437437" cy="230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2D Scaling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505200" cy="48768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Resizes an object in each dimension</a:t>
            </a:r>
          </a:p>
        </p:txBody>
      </p:sp>
      <p:sp>
        <p:nvSpPr>
          <p:cNvPr id="9224" name="Line 4"/>
          <p:cNvSpPr>
            <a:spLocks noChangeShapeType="1"/>
          </p:cNvSpPr>
          <p:nvPr/>
        </p:nvSpPr>
        <p:spPr bwMode="auto">
          <a:xfrm flipV="1">
            <a:off x="1600200" y="3810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5" name="Line 5"/>
          <p:cNvSpPr>
            <a:spLocks noChangeShapeType="1"/>
          </p:cNvSpPr>
          <p:nvPr/>
        </p:nvSpPr>
        <p:spPr bwMode="auto">
          <a:xfrm>
            <a:off x="457200" y="50292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6" name="Text Box 6"/>
          <p:cNvSpPr txBox="1">
            <a:spLocks noChangeArrowheads="1"/>
          </p:cNvSpPr>
          <p:nvPr/>
        </p:nvSpPr>
        <p:spPr bwMode="auto">
          <a:xfrm>
            <a:off x="27432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219200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9228" name="Line 8"/>
          <p:cNvSpPr>
            <a:spLocks noChangeShapeType="1"/>
          </p:cNvSpPr>
          <p:nvPr/>
        </p:nvSpPr>
        <p:spPr bwMode="auto">
          <a:xfrm>
            <a:off x="3352800" y="4876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9" name="Rectangle 9"/>
          <p:cNvSpPr>
            <a:spLocks noChangeArrowheads="1"/>
          </p:cNvSpPr>
          <p:nvPr/>
        </p:nvSpPr>
        <p:spPr bwMode="auto">
          <a:xfrm>
            <a:off x="1066800" y="46482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230" name="Oval 10"/>
          <p:cNvSpPr>
            <a:spLocks noChangeArrowheads="1"/>
          </p:cNvSpPr>
          <p:nvPr/>
        </p:nvSpPr>
        <p:spPr bwMode="auto">
          <a:xfrm>
            <a:off x="1524000" y="4953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231" name="Oval 11"/>
          <p:cNvSpPr>
            <a:spLocks noChangeArrowheads="1"/>
          </p:cNvSpPr>
          <p:nvPr/>
        </p:nvSpPr>
        <p:spPr bwMode="auto">
          <a:xfrm>
            <a:off x="2057400" y="4572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419769"/>
              </p:ext>
            </p:extLst>
          </p:nvPr>
        </p:nvGraphicFramePr>
        <p:xfrm>
          <a:off x="420687" y="2132012"/>
          <a:ext cx="3922713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3" imgW="1548728" imgH="482391" progId="Equation.3">
                  <p:embed/>
                </p:oleObj>
              </mc:Choice>
              <mc:Fallback>
                <p:oleObj name="Equation" r:id="rId3" imgW="1548728" imgH="482391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" y="2132012"/>
                        <a:ext cx="3922713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3"/>
          <p:cNvSpPr txBox="1">
            <a:spLocks noChangeArrowheads="1"/>
          </p:cNvSpPr>
          <p:nvPr/>
        </p:nvSpPr>
        <p:spPr bwMode="auto">
          <a:xfrm>
            <a:off x="1736725" y="48418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9233" name="Text Box 14"/>
          <p:cNvSpPr txBox="1">
            <a:spLocks noChangeArrowheads="1"/>
          </p:cNvSpPr>
          <p:nvPr/>
        </p:nvSpPr>
        <p:spPr bwMode="auto">
          <a:xfrm>
            <a:off x="1295400" y="4572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9234" name="Line 15"/>
          <p:cNvSpPr>
            <a:spLocks noChangeShapeType="1"/>
          </p:cNvSpPr>
          <p:nvPr/>
        </p:nvSpPr>
        <p:spPr bwMode="auto">
          <a:xfrm flipV="1">
            <a:off x="5638800" y="38862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16"/>
          <p:cNvSpPr>
            <a:spLocks noChangeShapeType="1"/>
          </p:cNvSpPr>
          <p:nvPr/>
        </p:nvSpPr>
        <p:spPr bwMode="auto">
          <a:xfrm>
            <a:off x="4495800" y="51054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6" name="Text Box 17"/>
          <p:cNvSpPr txBox="1">
            <a:spLocks noChangeArrowheads="1"/>
          </p:cNvSpPr>
          <p:nvPr/>
        </p:nvSpPr>
        <p:spPr bwMode="auto">
          <a:xfrm>
            <a:off x="67818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9237" name="Text Box 18"/>
          <p:cNvSpPr txBox="1">
            <a:spLocks noChangeArrowheads="1"/>
          </p:cNvSpPr>
          <p:nvPr/>
        </p:nvSpPr>
        <p:spPr bwMode="auto">
          <a:xfrm>
            <a:off x="52578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9238" name="Rectangle 19"/>
          <p:cNvSpPr>
            <a:spLocks noChangeArrowheads="1"/>
          </p:cNvSpPr>
          <p:nvPr/>
        </p:nvSpPr>
        <p:spPr bwMode="auto">
          <a:xfrm>
            <a:off x="5257800" y="4343400"/>
            <a:ext cx="762000" cy="1524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239" name="Oval 20"/>
          <p:cNvSpPr>
            <a:spLocks noChangeArrowheads="1"/>
          </p:cNvSpPr>
          <p:nvPr/>
        </p:nvSpPr>
        <p:spPr bwMode="auto">
          <a:xfrm>
            <a:off x="5562600" y="5029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240" name="Oval 21"/>
          <p:cNvSpPr>
            <a:spLocks noChangeArrowheads="1"/>
          </p:cNvSpPr>
          <p:nvPr/>
        </p:nvSpPr>
        <p:spPr bwMode="auto">
          <a:xfrm>
            <a:off x="5943600" y="42672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9241" name="Text Box 22"/>
          <p:cNvSpPr txBox="1">
            <a:spLocks noChangeArrowheads="1"/>
          </p:cNvSpPr>
          <p:nvPr/>
        </p:nvSpPr>
        <p:spPr bwMode="auto">
          <a:xfrm>
            <a:off x="5562600" y="495300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400" i="1" baseline="-2500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9242" name="Text Box 23"/>
          <p:cNvSpPr txBox="1">
            <a:spLocks noChangeArrowheads="1"/>
          </p:cNvSpPr>
          <p:nvPr/>
        </p:nvSpPr>
        <p:spPr bwMode="auto">
          <a:xfrm>
            <a:off x="5257800" y="441960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400" i="1" baseline="-25000">
                <a:latin typeface="Times New Roman" pitchFamily="18" charset="0"/>
                <a:ea typeface="新細明體" pitchFamily="18" charset="-120"/>
              </a:rPr>
              <a:t>y</a:t>
            </a:r>
            <a:r>
              <a:rPr lang="en-US" altLang="zh-TW" sz="2400" i="1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pic>
        <p:nvPicPr>
          <p:cNvPr id="25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174393"/>
            <a:ext cx="2667000" cy="271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2D Rotation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343400" cy="48768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Rotate counter-clockwise about the origin by an angle </a:t>
            </a:r>
            <a:r>
              <a:rPr lang="en-US" altLang="zh-TW" i="1" dirty="0">
                <a:ea typeface="新細明體" pitchFamily="18" charset="-120"/>
                <a:sym typeface="Symbol" pitchFamily="18" charset="2"/>
              </a:rPr>
              <a:t></a:t>
            </a:r>
            <a:endParaRPr lang="en-US" altLang="zh-TW" i="1" dirty="0">
              <a:ea typeface="新細明體" pitchFamily="18" charset="-120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84970"/>
              </p:ext>
            </p:extLst>
          </p:nvPr>
        </p:nvGraphicFramePr>
        <p:xfrm>
          <a:off x="381001" y="2349500"/>
          <a:ext cx="4845050" cy="106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2082800" imgH="457200" progId="Equation.3">
                  <p:embed/>
                </p:oleObj>
              </mc:Choice>
              <mc:Fallback>
                <p:oleObj name="Equation" r:id="rId3" imgW="20828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2349500"/>
                        <a:ext cx="4845050" cy="10617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Line 5"/>
          <p:cNvSpPr>
            <a:spLocks noChangeShapeType="1"/>
          </p:cNvSpPr>
          <p:nvPr/>
        </p:nvSpPr>
        <p:spPr bwMode="auto">
          <a:xfrm flipV="1">
            <a:off x="1187450" y="37338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6"/>
          <p:cNvSpPr>
            <a:spLocks noChangeShapeType="1"/>
          </p:cNvSpPr>
          <p:nvPr/>
        </p:nvSpPr>
        <p:spPr bwMode="auto">
          <a:xfrm>
            <a:off x="44450" y="49530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233045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806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294005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54050" y="45720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2302" name="Oval 11"/>
          <p:cNvSpPr>
            <a:spLocks noChangeArrowheads="1"/>
          </p:cNvSpPr>
          <p:nvPr/>
        </p:nvSpPr>
        <p:spPr bwMode="auto">
          <a:xfrm>
            <a:off x="1111250" y="4876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2303" name="Oval 12"/>
          <p:cNvSpPr>
            <a:spLocks noChangeArrowheads="1"/>
          </p:cNvSpPr>
          <p:nvPr/>
        </p:nvSpPr>
        <p:spPr bwMode="auto">
          <a:xfrm>
            <a:off x="1644650" y="4495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2304" name="Line 13"/>
          <p:cNvSpPr>
            <a:spLocks noChangeShapeType="1"/>
          </p:cNvSpPr>
          <p:nvPr/>
        </p:nvSpPr>
        <p:spPr bwMode="auto">
          <a:xfrm flipV="1">
            <a:off x="5378450" y="3810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14"/>
          <p:cNvSpPr>
            <a:spLocks noChangeShapeType="1"/>
          </p:cNvSpPr>
          <p:nvPr/>
        </p:nvSpPr>
        <p:spPr bwMode="auto">
          <a:xfrm>
            <a:off x="4235450" y="50292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Text Box 15"/>
          <p:cNvSpPr txBox="1">
            <a:spLocks noChangeArrowheads="1"/>
          </p:cNvSpPr>
          <p:nvPr/>
        </p:nvSpPr>
        <p:spPr bwMode="auto">
          <a:xfrm>
            <a:off x="652145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2307" name="Text Box 16"/>
          <p:cNvSpPr txBox="1">
            <a:spLocks noChangeArrowheads="1"/>
          </p:cNvSpPr>
          <p:nvPr/>
        </p:nvSpPr>
        <p:spPr bwMode="auto">
          <a:xfrm>
            <a:off x="4997450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12308" name="Line 17"/>
          <p:cNvSpPr>
            <a:spLocks noChangeShapeType="1"/>
          </p:cNvSpPr>
          <p:nvPr/>
        </p:nvSpPr>
        <p:spPr bwMode="auto">
          <a:xfrm>
            <a:off x="1263650" y="4953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Rectangle 18"/>
          <p:cNvSpPr>
            <a:spLocks noChangeArrowheads="1"/>
          </p:cNvSpPr>
          <p:nvPr/>
        </p:nvSpPr>
        <p:spPr bwMode="auto">
          <a:xfrm rot="19046061">
            <a:off x="4845050" y="46482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2310" name="Oval 19"/>
          <p:cNvSpPr>
            <a:spLocks noChangeArrowheads="1"/>
          </p:cNvSpPr>
          <p:nvPr/>
        </p:nvSpPr>
        <p:spPr bwMode="auto">
          <a:xfrm rot="19046061">
            <a:off x="5302250" y="49530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2311" name="Oval 20"/>
          <p:cNvSpPr>
            <a:spLocks noChangeArrowheads="1"/>
          </p:cNvSpPr>
          <p:nvPr/>
        </p:nvSpPr>
        <p:spPr bwMode="auto">
          <a:xfrm rot="19046061">
            <a:off x="5437188" y="431165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2312" name="Line 21"/>
          <p:cNvSpPr>
            <a:spLocks noChangeShapeType="1"/>
          </p:cNvSpPr>
          <p:nvPr/>
        </p:nvSpPr>
        <p:spPr bwMode="auto">
          <a:xfrm rot="19046061">
            <a:off x="5373688" y="48244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Arc 22"/>
          <p:cNvSpPr>
            <a:spLocks/>
          </p:cNvSpPr>
          <p:nvPr/>
        </p:nvSpPr>
        <p:spPr bwMode="auto">
          <a:xfrm>
            <a:off x="5226050" y="4800600"/>
            <a:ext cx="533400" cy="266700"/>
          </a:xfrm>
          <a:custGeom>
            <a:avLst/>
            <a:gdLst>
              <a:gd name="T0" fmla="*/ 2147483647 w 21600"/>
              <a:gd name="T1" fmla="*/ 0 h 13488"/>
              <a:gd name="T2" fmla="*/ 2147483647 w 21600"/>
              <a:gd name="T3" fmla="*/ 2061813127 h 13488"/>
              <a:gd name="T4" fmla="*/ 0 w 21600"/>
              <a:gd name="T5" fmla="*/ 2061813127 h 13488"/>
              <a:gd name="T6" fmla="*/ 0 60000 65536"/>
              <a:gd name="T7" fmla="*/ 0 60000 65536"/>
              <a:gd name="T8" fmla="*/ 0 60000 65536"/>
              <a:gd name="T9" fmla="*/ 0 w 21600"/>
              <a:gd name="T10" fmla="*/ 0 h 13488"/>
              <a:gd name="T11" fmla="*/ 21600 w 21600"/>
              <a:gd name="T12" fmla="*/ 13488 h 13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3488" fill="none" extrusionOk="0">
                <a:moveTo>
                  <a:pt x="16871" y="-1"/>
                </a:moveTo>
                <a:cubicBezTo>
                  <a:pt x="19932" y="3829"/>
                  <a:pt x="21600" y="8585"/>
                  <a:pt x="21600" y="13488"/>
                </a:cubicBezTo>
              </a:path>
              <a:path w="21600" h="13488" stroke="0" extrusionOk="0">
                <a:moveTo>
                  <a:pt x="16871" y="-1"/>
                </a:moveTo>
                <a:cubicBezTo>
                  <a:pt x="19932" y="3829"/>
                  <a:pt x="21600" y="8585"/>
                  <a:pt x="21600" y="13488"/>
                </a:cubicBezTo>
                <a:lnTo>
                  <a:pt x="0" y="13488"/>
                </a:lnTo>
                <a:lnTo>
                  <a:pt x="16871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3"/>
          <p:cNvSpPr>
            <a:spLocks noChangeShapeType="1"/>
          </p:cNvSpPr>
          <p:nvPr/>
        </p:nvSpPr>
        <p:spPr bwMode="auto">
          <a:xfrm flipH="1">
            <a:off x="5759450" y="4648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6276975" y="4378325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400" i="1">
                <a:latin typeface="Times New Roman" pitchFamily="18" charset="0"/>
                <a:ea typeface="新細明體" pitchFamily="18" charset="-120"/>
                <a:sym typeface="Symbol" pitchFamily="18" charset="2"/>
              </a:rPr>
              <a:t></a:t>
            </a:r>
            <a:endParaRPr lang="zh-TW" altLang="en-US" sz="2400" i="1"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26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340" y="1218027"/>
            <a:ext cx="3880564" cy="243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This Note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Graphics Toolkit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Coordinate system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2D Transformation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Composing transformations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Homogeneous coordinates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3D Transformations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Directions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Rotation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Details of Transformation is in Prof. Yao’s Fundamental of CG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Project 1 Due &amp; Demo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X-Axis Shear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495800" cy="48768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Shear</a:t>
            </a:r>
            <a:r>
              <a:rPr lang="en-US" altLang="zh-TW" dirty="0">
                <a:ea typeface="新細明體" pitchFamily="18" charset="-120"/>
              </a:rPr>
              <a:t> along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x</a:t>
            </a:r>
            <a:r>
              <a:rPr lang="en-US" altLang="zh-TW" dirty="0">
                <a:ea typeface="新細明體" pitchFamily="18" charset="-120"/>
              </a:rPr>
              <a:t> axis (What is the matrix for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y</a:t>
            </a:r>
            <a:r>
              <a:rPr lang="en-US" altLang="zh-TW" dirty="0">
                <a:ea typeface="新細明體" pitchFamily="18" charset="-120"/>
              </a:rPr>
              <a:t> axis shear?)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995415"/>
              </p:ext>
            </p:extLst>
          </p:nvPr>
        </p:nvGraphicFramePr>
        <p:xfrm>
          <a:off x="457200" y="1968500"/>
          <a:ext cx="42433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68500"/>
                        <a:ext cx="4243388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5"/>
          <p:cNvSpPr>
            <a:spLocks noChangeShapeType="1"/>
          </p:cNvSpPr>
          <p:nvPr/>
        </p:nvSpPr>
        <p:spPr bwMode="auto">
          <a:xfrm flipV="1">
            <a:off x="1676400" y="37338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6"/>
          <p:cNvSpPr>
            <a:spLocks noChangeShapeType="1"/>
          </p:cNvSpPr>
          <p:nvPr/>
        </p:nvSpPr>
        <p:spPr bwMode="auto">
          <a:xfrm>
            <a:off x="533400" y="49530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28194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>
            <a:off x="342900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Oval 9"/>
          <p:cNvSpPr>
            <a:spLocks noChangeArrowheads="1"/>
          </p:cNvSpPr>
          <p:nvPr/>
        </p:nvSpPr>
        <p:spPr bwMode="auto">
          <a:xfrm>
            <a:off x="1600200" y="4876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397" name="Oval 10"/>
          <p:cNvSpPr>
            <a:spLocks noChangeArrowheads="1"/>
          </p:cNvSpPr>
          <p:nvPr/>
        </p:nvSpPr>
        <p:spPr bwMode="auto">
          <a:xfrm>
            <a:off x="2133600" y="4495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398" name="Text Box 11"/>
          <p:cNvSpPr txBox="1">
            <a:spLocks noChangeArrowheads="1"/>
          </p:cNvSpPr>
          <p:nvPr/>
        </p:nvSpPr>
        <p:spPr bwMode="auto">
          <a:xfrm>
            <a:off x="12954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 flipV="1">
            <a:off x="5791200" y="37338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3"/>
          <p:cNvSpPr>
            <a:spLocks noChangeShapeType="1"/>
          </p:cNvSpPr>
          <p:nvPr/>
        </p:nvSpPr>
        <p:spPr bwMode="auto">
          <a:xfrm>
            <a:off x="4648200" y="49530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Text Box 14"/>
          <p:cNvSpPr txBox="1">
            <a:spLocks noChangeArrowheads="1"/>
          </p:cNvSpPr>
          <p:nvPr/>
        </p:nvSpPr>
        <p:spPr bwMode="auto">
          <a:xfrm>
            <a:off x="69342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6402" name="Oval 15"/>
          <p:cNvSpPr>
            <a:spLocks noChangeArrowheads="1"/>
          </p:cNvSpPr>
          <p:nvPr/>
        </p:nvSpPr>
        <p:spPr bwMode="auto">
          <a:xfrm>
            <a:off x="5715000" y="4876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403" name="Oval 16"/>
          <p:cNvSpPr>
            <a:spLocks noChangeArrowheads="1"/>
          </p:cNvSpPr>
          <p:nvPr/>
        </p:nvSpPr>
        <p:spPr bwMode="auto">
          <a:xfrm>
            <a:off x="6629400" y="44958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6404" name="Text Box 17"/>
          <p:cNvSpPr txBox="1">
            <a:spLocks noChangeArrowheads="1"/>
          </p:cNvSpPr>
          <p:nvPr/>
        </p:nvSpPr>
        <p:spPr bwMode="auto">
          <a:xfrm>
            <a:off x="5410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16405" name="Line 18"/>
          <p:cNvSpPr>
            <a:spLocks noChangeShapeType="1"/>
          </p:cNvSpPr>
          <p:nvPr/>
        </p:nvSpPr>
        <p:spPr bwMode="auto">
          <a:xfrm flipH="1">
            <a:off x="5715000" y="4572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Line 19"/>
          <p:cNvSpPr>
            <a:spLocks noChangeShapeType="1"/>
          </p:cNvSpPr>
          <p:nvPr/>
        </p:nvSpPr>
        <p:spPr bwMode="auto">
          <a:xfrm flipH="1">
            <a:off x="4876800" y="5334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20"/>
          <p:cNvSpPr>
            <a:spLocks noChangeShapeType="1"/>
          </p:cNvSpPr>
          <p:nvPr/>
        </p:nvSpPr>
        <p:spPr bwMode="auto">
          <a:xfrm flipH="1">
            <a:off x="4876800" y="4572000"/>
            <a:ext cx="838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21"/>
          <p:cNvSpPr>
            <a:spLocks noChangeShapeType="1"/>
          </p:cNvSpPr>
          <p:nvPr/>
        </p:nvSpPr>
        <p:spPr bwMode="auto">
          <a:xfrm flipH="1">
            <a:off x="5867400" y="4572000"/>
            <a:ext cx="838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Rectangle 22"/>
          <p:cNvSpPr>
            <a:spLocks noChangeArrowheads="1"/>
          </p:cNvSpPr>
          <p:nvPr/>
        </p:nvSpPr>
        <p:spPr bwMode="auto">
          <a:xfrm>
            <a:off x="1143000" y="45720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1" y="1164336"/>
            <a:ext cx="2544772" cy="234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Reflect About X Axis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173162"/>
            <a:ext cx="4159250" cy="884238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What is the matrix for reflect about Y axis?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17334"/>
              </p:ext>
            </p:extLst>
          </p:nvPr>
        </p:nvGraphicFramePr>
        <p:xfrm>
          <a:off x="457200" y="1968500"/>
          <a:ext cx="4114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3" imgW="1625600" imgH="457200" progId="Equation.3">
                  <p:embed/>
                </p:oleObj>
              </mc:Choice>
              <mc:Fallback>
                <p:oleObj name="Equation" r:id="rId3" imgW="16256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68500"/>
                        <a:ext cx="41148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Line 5"/>
          <p:cNvSpPr>
            <a:spLocks noChangeShapeType="1"/>
          </p:cNvSpPr>
          <p:nvPr/>
        </p:nvSpPr>
        <p:spPr bwMode="auto">
          <a:xfrm flipV="1">
            <a:off x="1720850" y="37338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6"/>
          <p:cNvSpPr>
            <a:spLocks noChangeShapeType="1"/>
          </p:cNvSpPr>
          <p:nvPr/>
        </p:nvSpPr>
        <p:spPr bwMode="auto">
          <a:xfrm>
            <a:off x="577850" y="51816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863850" y="5105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9467" name="Line 8"/>
          <p:cNvSpPr>
            <a:spLocks noChangeShapeType="1"/>
          </p:cNvSpPr>
          <p:nvPr/>
        </p:nvSpPr>
        <p:spPr bwMode="auto">
          <a:xfrm>
            <a:off x="3473450" y="5029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Oval 9"/>
          <p:cNvSpPr>
            <a:spLocks noChangeArrowheads="1"/>
          </p:cNvSpPr>
          <p:nvPr/>
        </p:nvSpPr>
        <p:spPr bwMode="auto">
          <a:xfrm>
            <a:off x="1644650" y="5105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9469" name="Oval 10"/>
          <p:cNvSpPr>
            <a:spLocks noChangeArrowheads="1"/>
          </p:cNvSpPr>
          <p:nvPr/>
        </p:nvSpPr>
        <p:spPr bwMode="auto">
          <a:xfrm>
            <a:off x="2178050" y="4724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9470" name="Rectangle 11"/>
          <p:cNvSpPr>
            <a:spLocks noChangeArrowheads="1"/>
          </p:cNvSpPr>
          <p:nvPr/>
        </p:nvSpPr>
        <p:spPr bwMode="auto">
          <a:xfrm>
            <a:off x="1187450" y="48006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 flipV="1">
            <a:off x="5835650" y="4038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>
            <a:off x="4692650" y="52578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Text Box 14"/>
          <p:cNvSpPr txBox="1">
            <a:spLocks noChangeArrowheads="1"/>
          </p:cNvSpPr>
          <p:nvPr/>
        </p:nvSpPr>
        <p:spPr bwMode="auto">
          <a:xfrm>
            <a:off x="6978650" y="518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9474" name="Oval 15"/>
          <p:cNvSpPr>
            <a:spLocks noChangeArrowheads="1"/>
          </p:cNvSpPr>
          <p:nvPr/>
        </p:nvSpPr>
        <p:spPr bwMode="auto">
          <a:xfrm>
            <a:off x="5759450" y="5181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9475" name="Oval 16"/>
          <p:cNvSpPr>
            <a:spLocks noChangeArrowheads="1"/>
          </p:cNvSpPr>
          <p:nvPr/>
        </p:nvSpPr>
        <p:spPr bwMode="auto">
          <a:xfrm>
            <a:off x="6292850" y="5562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9476" name="Rectangle 17"/>
          <p:cNvSpPr>
            <a:spLocks noChangeArrowheads="1"/>
          </p:cNvSpPr>
          <p:nvPr/>
        </p:nvSpPr>
        <p:spPr bwMode="auto">
          <a:xfrm>
            <a:off x="5302250" y="48768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219200"/>
            <a:ext cx="287105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2D Affine Transformations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An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affine transformation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is one that can be written in the form: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590800" y="2133600"/>
          <a:ext cx="4083050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3" imgW="1612900" imgH="1168400" progId="Equation.3">
                  <p:embed/>
                </p:oleObj>
              </mc:Choice>
              <mc:Fallback>
                <p:oleObj name="Equation" r:id="rId3" imgW="1612900" imgH="116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33600"/>
                        <a:ext cx="4083050" cy="295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Why Affine Transformations?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Affine transformations are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linear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Transforming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all the individual points on a line</a:t>
            </a:r>
            <a:r>
              <a:rPr lang="en-US" altLang="zh-TW" sz="2000" dirty="0">
                <a:ea typeface="新細明體" pitchFamily="18" charset="-120"/>
              </a:rPr>
              <a:t> gives the same set of points as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transforming the endpoints </a:t>
            </a:r>
            <a:r>
              <a:rPr lang="en-US" altLang="zh-TW" sz="2000" dirty="0">
                <a:ea typeface="新細明體" pitchFamily="18" charset="-120"/>
              </a:rPr>
              <a:t>and joining them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Interpolation</a:t>
            </a:r>
            <a:r>
              <a:rPr lang="en-US" altLang="zh-TW" sz="2000" dirty="0">
                <a:ea typeface="新細明體" pitchFamily="18" charset="-120"/>
              </a:rPr>
              <a:t> is the same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in either space</a:t>
            </a:r>
            <a:r>
              <a:rPr lang="en-US" altLang="zh-TW" sz="2000" dirty="0">
                <a:ea typeface="新細明體" pitchFamily="18" charset="-120"/>
              </a:rPr>
              <a:t>: Find the halfway point in one space, and transform it. Will get the same result if the endpoints are transformed and then find the halfway point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Composition of Affine Transforms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Any</a:t>
            </a:r>
            <a:r>
              <a:rPr lang="en-US" altLang="zh-TW" dirty="0">
                <a:ea typeface="新細明體" pitchFamily="18" charset="-120"/>
              </a:rPr>
              <a:t> affine transformation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can be composed</a:t>
            </a:r>
            <a:r>
              <a:rPr lang="en-US" altLang="zh-TW" dirty="0">
                <a:ea typeface="新細明體" pitchFamily="18" charset="-120"/>
              </a:rPr>
              <a:t> as a sequence of simple transformations: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Translation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Scaling (possibly with negative values)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Rotation</a:t>
            </a:r>
          </a:p>
          <a:p>
            <a:r>
              <a:rPr lang="en-US" altLang="zh-TW" dirty="0">
                <a:ea typeface="新細明體" pitchFamily="18" charset="-120"/>
              </a:rPr>
              <a:t>See Shirley 1.3.6</a:t>
            </a: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543800" cy="9906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  <a:hlinkClick r:id="rId2"/>
              </a:rPr>
              <a:t>OpenGL Order of Transformations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0137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Math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P’ = (R(45) (T(1, 1)(P)))</a:t>
            </a:r>
          </a:p>
          <a:p>
            <a:r>
              <a:rPr lang="en-US" altLang="zh-TW" dirty="0">
                <a:ea typeface="新細明體" pitchFamily="18" charset="-120"/>
              </a:rPr>
              <a:t>OpenGL (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last one specified is the first one applied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		</a:t>
            </a:r>
            <a:r>
              <a:rPr lang="en-US" altLang="zh-TW" dirty="0" err="1">
                <a:ea typeface="新細明體" pitchFamily="18" charset="-120"/>
              </a:rPr>
              <a:t>glRotatef</a:t>
            </a:r>
            <a:r>
              <a:rPr lang="en-US" altLang="zh-TW" dirty="0">
                <a:ea typeface="新細明體" pitchFamily="18" charset="-120"/>
              </a:rPr>
              <a:t>(45.0, 0., 0., 1.);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		</a:t>
            </a:r>
            <a:r>
              <a:rPr lang="en-US" altLang="zh-TW" dirty="0" err="1">
                <a:ea typeface="新細明體" pitchFamily="18" charset="-120"/>
              </a:rPr>
              <a:t>glTranslatef</a:t>
            </a:r>
            <a:r>
              <a:rPr lang="en-US" altLang="zh-TW" dirty="0">
                <a:ea typeface="新細明體" pitchFamily="18" charset="-120"/>
              </a:rPr>
              <a:t>(1.0, 1.0, 0.0);</a:t>
            </a:r>
          </a:p>
          <a:p>
            <a:r>
              <a:rPr lang="en-US" altLang="zh-TW" dirty="0">
                <a:ea typeface="新細明體" pitchFamily="18" charset="-120"/>
              </a:rPr>
              <a:t>That is, the translate is applied before the rotate</a:t>
            </a:r>
            <a:endParaRPr lang="zh-TW" altLang="en-US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6112694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Rotate, Then Translate</a:t>
            </a:r>
          </a:p>
        </p:txBody>
      </p:sp>
      <p:pic>
        <p:nvPicPr>
          <p:cNvPr id="9830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399338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542436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Translate, Then Rotate</a:t>
            </a:r>
          </a:p>
        </p:txBody>
      </p:sp>
      <p:pic>
        <p:nvPicPr>
          <p:cNvPr id="9933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1428750"/>
            <a:ext cx="7078662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1355850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Order Matters</a:t>
            </a:r>
          </a:p>
        </p:txBody>
      </p:sp>
      <p:pic>
        <p:nvPicPr>
          <p:cNvPr id="1003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88" y="1438275"/>
            <a:ext cx="7516812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068037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Back to Rotation About a Pt</a:t>
            </a:r>
          </a:p>
        </p:txBody>
      </p:sp>
      <p:sp>
        <p:nvSpPr>
          <p:cNvPr id="225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Say </a:t>
            </a:r>
            <a:r>
              <a:rPr lang="en-US" altLang="zh-TW" b="1" i="1" dirty="0">
                <a:ea typeface="新細明體" pitchFamily="18" charset="-120"/>
              </a:rPr>
              <a:t>R</a:t>
            </a:r>
            <a:r>
              <a:rPr lang="en-US" altLang="zh-TW" dirty="0">
                <a:ea typeface="新細明體" pitchFamily="18" charset="-120"/>
              </a:rPr>
              <a:t> is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rotation</a:t>
            </a:r>
            <a:r>
              <a:rPr lang="en-US" altLang="zh-TW" dirty="0">
                <a:ea typeface="新細明體" pitchFamily="18" charset="-120"/>
              </a:rPr>
              <a:t> matrix to apply, and </a:t>
            </a:r>
            <a:r>
              <a:rPr lang="en-US" altLang="zh-TW" b="1" i="1" dirty="0">
                <a:ea typeface="新細明體" pitchFamily="18" charset="-120"/>
              </a:rPr>
              <a:t>p</a:t>
            </a:r>
            <a:r>
              <a:rPr lang="en-US" altLang="zh-TW" dirty="0">
                <a:ea typeface="新細明體" pitchFamily="18" charset="-120"/>
              </a:rPr>
              <a:t> is the point about which to rotate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Translation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to Origin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Rotation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Translate back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r>
              <a:rPr lang="en-US" altLang="zh-TW" dirty="0">
                <a:ea typeface="新細明體" pitchFamily="18" charset="-120"/>
              </a:rPr>
              <a:t>The translation component of the composite transformation involves the rotation matrix. What a mess!</a:t>
            </a:r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733800" y="2022475"/>
          <a:ext cx="1600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Equation" r:id="rId3" imgW="660113" imgH="203112" progId="Equation.3">
                  <p:embed/>
                </p:oleObj>
              </mc:Choice>
              <mc:Fallback>
                <p:oleObj name="Equation" r:id="rId3" imgW="660113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22475"/>
                        <a:ext cx="1600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267169"/>
              </p:ext>
            </p:extLst>
          </p:nvPr>
        </p:nvGraphicFramePr>
        <p:xfrm>
          <a:off x="3708400" y="2438400"/>
          <a:ext cx="4826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5" imgW="1955800" imgH="203200" progId="Equation.3">
                  <p:embed/>
                </p:oleObj>
              </mc:Choice>
              <mc:Fallback>
                <p:oleObj name="Equation" r:id="rId5" imgW="1955800" imgH="203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38400"/>
                        <a:ext cx="48260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575126"/>
              </p:ext>
            </p:extLst>
          </p:nvPr>
        </p:nvGraphicFramePr>
        <p:xfrm>
          <a:off x="3733800" y="2895600"/>
          <a:ext cx="441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5600"/>
                        <a:ext cx="4419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Graphics Toolkits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Graphics toolkits typically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take care of the details</a:t>
            </a:r>
            <a:r>
              <a:rPr lang="en-US" altLang="zh-TW" dirty="0">
                <a:ea typeface="新細明體" pitchFamily="18" charset="-120"/>
              </a:rPr>
              <a:t> of producing images from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geometry</a:t>
            </a:r>
          </a:p>
          <a:p>
            <a:r>
              <a:rPr lang="en-US" altLang="zh-TW" dirty="0">
                <a:ea typeface="新細明體" pitchFamily="18" charset="-120"/>
              </a:rPr>
              <a:t>Input (via API functions):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Where</a:t>
            </a:r>
            <a:r>
              <a:rPr lang="en-US" altLang="zh-TW" sz="2000" dirty="0">
                <a:ea typeface="新細明體" pitchFamily="18" charset="-120"/>
              </a:rPr>
              <a:t> the objects are located and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what</a:t>
            </a:r>
            <a:r>
              <a:rPr lang="en-US" altLang="zh-TW" sz="2000" dirty="0">
                <a:ea typeface="新細明體" pitchFamily="18" charset="-120"/>
              </a:rPr>
              <a:t> they look like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Where</a:t>
            </a:r>
            <a:r>
              <a:rPr lang="en-US" altLang="zh-TW" sz="2000" dirty="0">
                <a:ea typeface="新細明體" pitchFamily="18" charset="-120"/>
              </a:rPr>
              <a:t> the camera is and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how</a:t>
            </a:r>
            <a:r>
              <a:rPr lang="en-US" altLang="zh-TW" sz="2000" dirty="0">
                <a:ea typeface="新細明體" pitchFamily="18" charset="-120"/>
              </a:rPr>
              <a:t> it behaves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Parameters</a:t>
            </a:r>
            <a:r>
              <a:rPr lang="en-US" altLang="zh-TW" sz="2000" dirty="0">
                <a:ea typeface="新細明體" pitchFamily="18" charset="-120"/>
              </a:rPr>
              <a:t> for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controlling</a:t>
            </a:r>
            <a:r>
              <a:rPr lang="en-US" altLang="zh-TW" sz="2000" dirty="0">
                <a:ea typeface="新細明體" pitchFamily="18" charset="-120"/>
              </a:rPr>
              <a:t> the rendering</a:t>
            </a:r>
          </a:p>
          <a:p>
            <a:r>
              <a:rPr lang="en-US" altLang="zh-TW" dirty="0">
                <a:ea typeface="新細明體" pitchFamily="18" charset="-120"/>
              </a:rPr>
              <a:t>Functions (via API):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Perform well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defined operations </a:t>
            </a:r>
            <a:r>
              <a:rPr lang="en-US" altLang="zh-TW" sz="2000" dirty="0">
                <a:ea typeface="新細明體" pitchFamily="18" charset="-120"/>
              </a:rPr>
              <a:t>based on the input environment</a:t>
            </a:r>
          </a:p>
          <a:p>
            <a:r>
              <a:rPr lang="en-US" altLang="zh-TW" dirty="0">
                <a:ea typeface="新細明體" pitchFamily="18" charset="-120"/>
              </a:rPr>
              <a:t>Output: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Pixel</a:t>
            </a:r>
            <a:r>
              <a:rPr lang="en-US" altLang="zh-TW" dirty="0">
                <a:ea typeface="新細明體" pitchFamily="18" charset="-120"/>
              </a:rPr>
              <a:t> data in a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framebuffer </a:t>
            </a:r>
            <a:r>
              <a:rPr lang="en-US" altLang="zh-TW" i="1" dirty="0">
                <a:ea typeface="新細明體" pitchFamily="18" charset="-120"/>
              </a:rPr>
              <a:t>– </a:t>
            </a:r>
            <a:r>
              <a:rPr lang="en-US" altLang="zh-TW" dirty="0">
                <a:ea typeface="新細明體" pitchFamily="18" charset="-120"/>
              </a:rPr>
              <a:t>an image in a special part of memory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Data can be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put on the screen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Data can be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read back for </a:t>
            </a:r>
            <a:r>
              <a:rPr lang="en-US" altLang="zh-TW" sz="2000" dirty="0">
                <a:ea typeface="新細明體" pitchFamily="18" charset="-120"/>
              </a:rPr>
              <a:t>processing (part of toolkit)</a:t>
            </a: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800">
                <a:ea typeface="MS PGothic" pitchFamily="34" charset="-128"/>
              </a:rPr>
              <a:t>Homogeneous Coordinates</a:t>
            </a: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Why &amp; What is </a:t>
            </a:r>
            <a:r>
              <a:rPr lang="en-US" altLang="ja-JP" b="1" dirty="0">
                <a:solidFill>
                  <a:srgbClr val="FF0000"/>
                </a:solidFill>
                <a:ea typeface="MS PGothic" pitchFamily="34" charset="-128"/>
              </a:rPr>
              <a:t>homogeneous coordinates</a:t>
            </a:r>
            <a:r>
              <a:rPr lang="en-US" altLang="ja-JP" dirty="0">
                <a:ea typeface="MS PGothic" pitchFamily="34" charset="-128"/>
              </a:rPr>
              <a:t>?</a:t>
            </a:r>
          </a:p>
          <a:p>
            <a:pPr lvl="1"/>
            <a:r>
              <a:rPr lang="en-US" altLang="ja-JP" dirty="0">
                <a:ea typeface="MS PGothic" pitchFamily="34" charset="-128"/>
              </a:rPr>
              <a:t>If points are expressed in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homogeneous</a:t>
            </a:r>
            <a:r>
              <a:rPr lang="en-US" altLang="ja-JP" dirty="0">
                <a:ea typeface="MS PGothic" pitchFamily="34" charset="-128"/>
              </a:rPr>
              <a:t> coordinates, all three transformations can be treated as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multiplications</a:t>
            </a:r>
            <a:r>
              <a:rPr lang="en-US" altLang="ja-JP" dirty="0">
                <a:ea typeface="MS PGothic" pitchFamily="34" charset="-128"/>
              </a:rPr>
              <a:t>.</a:t>
            </a:r>
          </a:p>
        </p:txBody>
      </p:sp>
      <p:graphicFrame>
        <p:nvGraphicFramePr>
          <p:cNvPr id="27653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87159557"/>
              </p:ext>
            </p:extLst>
          </p:nvPr>
        </p:nvGraphicFramePr>
        <p:xfrm>
          <a:off x="2908300" y="2894012"/>
          <a:ext cx="35972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4" imgW="1104900" imgH="203200" progId="Equation.3">
                  <p:embed/>
                </p:oleObj>
              </mc:Choice>
              <mc:Fallback>
                <p:oleObj name="Equation" r:id="rId4" imgW="1104900" imgH="2032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894012"/>
                        <a:ext cx="359727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Line 5"/>
          <p:cNvSpPr>
            <a:spLocks noChangeShapeType="1"/>
          </p:cNvSpPr>
          <p:nvPr/>
        </p:nvSpPr>
        <p:spPr bwMode="auto">
          <a:xfrm flipV="1">
            <a:off x="5867400" y="365283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5251450" y="4083050"/>
            <a:ext cx="162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>
                <a:latin typeface="Verdana" pitchFamily="34" charset="0"/>
                <a:ea typeface="MS PGothic" pitchFamily="34" charset="-128"/>
              </a:rPr>
              <a:t>usually 1</a:t>
            </a:r>
          </a:p>
          <a:p>
            <a:r>
              <a:rPr kumimoji="1" lang="en-US" altLang="ja-JP">
                <a:latin typeface="Verdana" pitchFamily="34" charset="0"/>
                <a:ea typeface="MS PGothic" pitchFamily="34" charset="-128"/>
              </a:rPr>
              <a:t>can not be 0</a:t>
            </a: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800">
                <a:ea typeface="MS PGothic" pitchFamily="34" charset="-128"/>
              </a:rPr>
              <a:t>Homogeneous Coordinates</a:t>
            </a:r>
          </a:p>
        </p:txBody>
      </p:sp>
      <p:grpSp>
        <p:nvGrpSpPr>
          <p:cNvPr id="118786" name="Group 3"/>
          <p:cNvGrpSpPr>
            <a:grpSpLocks/>
          </p:cNvGrpSpPr>
          <p:nvPr/>
        </p:nvGrpSpPr>
        <p:grpSpPr bwMode="auto">
          <a:xfrm>
            <a:off x="2435225" y="1989138"/>
            <a:ext cx="4367213" cy="3822700"/>
            <a:chOff x="1534" y="1253"/>
            <a:chExt cx="2751" cy="2408"/>
          </a:xfrm>
        </p:grpSpPr>
        <p:sp>
          <p:nvSpPr>
            <p:cNvPr id="118788" name="Freeform 4"/>
            <p:cNvSpPr>
              <a:spLocks/>
            </p:cNvSpPr>
            <p:nvPr/>
          </p:nvSpPr>
          <p:spPr bwMode="auto">
            <a:xfrm>
              <a:off x="1534" y="2109"/>
              <a:ext cx="2511" cy="1020"/>
            </a:xfrm>
            <a:custGeom>
              <a:avLst/>
              <a:gdLst>
                <a:gd name="T0" fmla="*/ 1026 w 2511"/>
                <a:gd name="T1" fmla="*/ 0 h 1020"/>
                <a:gd name="T2" fmla="*/ 2511 w 2511"/>
                <a:gd name="T3" fmla="*/ 0 h 1020"/>
                <a:gd name="T4" fmla="*/ 1486 w 2511"/>
                <a:gd name="T5" fmla="*/ 1020 h 1020"/>
                <a:gd name="T6" fmla="*/ 0 w 2511"/>
                <a:gd name="T7" fmla="*/ 1020 h 1020"/>
                <a:gd name="T8" fmla="*/ 1026 w 2511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1"/>
                <a:gd name="T16" fmla="*/ 0 h 1020"/>
                <a:gd name="T17" fmla="*/ 2511 w 2511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1" h="1020">
                  <a:moveTo>
                    <a:pt x="1026" y="0"/>
                  </a:moveTo>
                  <a:lnTo>
                    <a:pt x="2511" y="0"/>
                  </a:lnTo>
                  <a:lnTo>
                    <a:pt x="1486" y="1020"/>
                  </a:lnTo>
                  <a:lnTo>
                    <a:pt x="0" y="1020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89" name="Freeform 5"/>
            <p:cNvSpPr>
              <a:spLocks/>
            </p:cNvSpPr>
            <p:nvPr/>
          </p:nvSpPr>
          <p:spPr bwMode="auto">
            <a:xfrm>
              <a:off x="1534" y="2109"/>
              <a:ext cx="2511" cy="1020"/>
            </a:xfrm>
            <a:custGeom>
              <a:avLst/>
              <a:gdLst>
                <a:gd name="T0" fmla="*/ 1026 w 2511"/>
                <a:gd name="T1" fmla="*/ 0 h 1020"/>
                <a:gd name="T2" fmla="*/ 2511 w 2511"/>
                <a:gd name="T3" fmla="*/ 0 h 1020"/>
                <a:gd name="T4" fmla="*/ 1486 w 2511"/>
                <a:gd name="T5" fmla="*/ 1020 h 1020"/>
                <a:gd name="T6" fmla="*/ 0 w 2511"/>
                <a:gd name="T7" fmla="*/ 1020 h 1020"/>
                <a:gd name="T8" fmla="*/ 1026 w 2511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1"/>
                <a:gd name="T16" fmla="*/ 0 h 1020"/>
                <a:gd name="T17" fmla="*/ 2511 w 2511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1" h="1020">
                  <a:moveTo>
                    <a:pt x="1026" y="0"/>
                  </a:moveTo>
                  <a:lnTo>
                    <a:pt x="2511" y="0"/>
                  </a:lnTo>
                  <a:lnTo>
                    <a:pt x="1486" y="1020"/>
                  </a:lnTo>
                  <a:lnTo>
                    <a:pt x="0" y="1020"/>
                  </a:lnTo>
                  <a:lnTo>
                    <a:pt x="102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90" name="Freeform 6"/>
            <p:cNvSpPr>
              <a:spLocks/>
            </p:cNvSpPr>
            <p:nvPr/>
          </p:nvSpPr>
          <p:spPr bwMode="auto">
            <a:xfrm>
              <a:off x="1878" y="3383"/>
              <a:ext cx="127" cy="85"/>
            </a:xfrm>
            <a:custGeom>
              <a:avLst/>
              <a:gdLst>
                <a:gd name="T0" fmla="*/ 42 w 127"/>
                <a:gd name="T1" fmla="*/ 0 h 85"/>
                <a:gd name="T2" fmla="*/ 127 w 127"/>
                <a:gd name="T3" fmla="*/ 0 h 85"/>
                <a:gd name="T4" fmla="*/ 0 w 127"/>
                <a:gd name="T5" fmla="*/ 85 h 85"/>
                <a:gd name="T6" fmla="*/ 42 w 127"/>
                <a:gd name="T7" fmla="*/ 0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85"/>
                <a:gd name="T14" fmla="*/ 127 w 127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85">
                  <a:moveTo>
                    <a:pt x="42" y="0"/>
                  </a:moveTo>
                  <a:lnTo>
                    <a:pt x="127" y="0"/>
                  </a:lnTo>
                  <a:lnTo>
                    <a:pt x="0" y="8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91" name="Freeform 7"/>
            <p:cNvSpPr>
              <a:spLocks/>
            </p:cNvSpPr>
            <p:nvPr/>
          </p:nvSpPr>
          <p:spPr bwMode="auto">
            <a:xfrm>
              <a:off x="3924" y="2754"/>
              <a:ext cx="127" cy="85"/>
            </a:xfrm>
            <a:custGeom>
              <a:avLst/>
              <a:gdLst>
                <a:gd name="T0" fmla="*/ 0 w 127"/>
                <a:gd name="T1" fmla="*/ 85 h 85"/>
                <a:gd name="T2" fmla="*/ 84 w 127"/>
                <a:gd name="T3" fmla="*/ 0 h 85"/>
                <a:gd name="T4" fmla="*/ 127 w 127"/>
                <a:gd name="T5" fmla="*/ 42 h 85"/>
                <a:gd name="T6" fmla="*/ 0 w 127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85"/>
                <a:gd name="T14" fmla="*/ 127 w 127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85">
                  <a:moveTo>
                    <a:pt x="0" y="85"/>
                  </a:moveTo>
                  <a:lnTo>
                    <a:pt x="84" y="0"/>
                  </a:lnTo>
                  <a:lnTo>
                    <a:pt x="127" y="42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92" name="Line 8"/>
            <p:cNvSpPr>
              <a:spLocks noChangeShapeType="1"/>
            </p:cNvSpPr>
            <p:nvPr/>
          </p:nvSpPr>
          <p:spPr bwMode="auto">
            <a:xfrm flipV="1">
              <a:off x="2803" y="1501"/>
              <a:ext cx="830" cy="1031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93" name="Line 9"/>
            <p:cNvSpPr>
              <a:spLocks noChangeShapeType="1"/>
            </p:cNvSpPr>
            <p:nvPr/>
          </p:nvSpPr>
          <p:spPr bwMode="auto">
            <a:xfrm>
              <a:off x="2544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>
              <a:off x="2692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>
              <a:off x="2840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>
              <a:off x="2988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97" name="Line 13"/>
            <p:cNvSpPr>
              <a:spLocks noChangeShapeType="1"/>
            </p:cNvSpPr>
            <p:nvPr/>
          </p:nvSpPr>
          <p:spPr bwMode="auto">
            <a:xfrm>
              <a:off x="3136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3284" y="2796"/>
              <a:ext cx="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3353" y="2796"/>
              <a:ext cx="6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 flipH="1">
              <a:off x="2744" y="2543"/>
              <a:ext cx="54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 flipH="1">
              <a:off x="2634" y="2648"/>
              <a:ext cx="63" cy="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 flipH="1">
              <a:off x="2528" y="2754"/>
              <a:ext cx="64" cy="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3" name="Line 19"/>
            <p:cNvSpPr>
              <a:spLocks noChangeShapeType="1"/>
            </p:cNvSpPr>
            <p:nvPr/>
          </p:nvSpPr>
          <p:spPr bwMode="auto">
            <a:xfrm flipH="1">
              <a:off x="2428" y="2855"/>
              <a:ext cx="58" cy="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4" name="Line 20"/>
            <p:cNvSpPr>
              <a:spLocks noChangeShapeType="1"/>
            </p:cNvSpPr>
            <p:nvPr/>
          </p:nvSpPr>
          <p:spPr bwMode="auto">
            <a:xfrm flipH="1">
              <a:off x="2322" y="2960"/>
              <a:ext cx="58" cy="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5" name="Line 21"/>
            <p:cNvSpPr>
              <a:spLocks noChangeShapeType="1"/>
            </p:cNvSpPr>
            <p:nvPr/>
          </p:nvSpPr>
          <p:spPr bwMode="auto">
            <a:xfrm flipH="1">
              <a:off x="2216" y="3066"/>
              <a:ext cx="58" cy="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6" name="Line 22"/>
            <p:cNvSpPr>
              <a:spLocks noChangeShapeType="1"/>
            </p:cNvSpPr>
            <p:nvPr/>
          </p:nvSpPr>
          <p:spPr bwMode="auto">
            <a:xfrm flipH="1">
              <a:off x="1952" y="3129"/>
              <a:ext cx="259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7" name="Line 23"/>
            <p:cNvSpPr>
              <a:spLocks noChangeShapeType="1"/>
            </p:cNvSpPr>
            <p:nvPr/>
          </p:nvSpPr>
          <p:spPr bwMode="auto">
            <a:xfrm flipV="1">
              <a:off x="2544" y="2712"/>
              <a:ext cx="1" cy="8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8" name="Line 24"/>
            <p:cNvSpPr>
              <a:spLocks noChangeShapeType="1"/>
            </p:cNvSpPr>
            <p:nvPr/>
          </p:nvSpPr>
          <p:spPr bwMode="auto">
            <a:xfrm flipV="1">
              <a:off x="2544" y="2564"/>
              <a:ext cx="1" cy="8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09" name="Line 25"/>
            <p:cNvSpPr>
              <a:spLocks noChangeShapeType="1"/>
            </p:cNvSpPr>
            <p:nvPr/>
          </p:nvSpPr>
          <p:spPr bwMode="auto">
            <a:xfrm flipV="1">
              <a:off x="2544" y="1554"/>
              <a:ext cx="1" cy="9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10" name="Line 26"/>
            <p:cNvSpPr>
              <a:spLocks noChangeShapeType="1"/>
            </p:cNvSpPr>
            <p:nvPr/>
          </p:nvSpPr>
          <p:spPr bwMode="auto">
            <a:xfrm flipV="1">
              <a:off x="2544" y="1554"/>
              <a:ext cx="1" cy="9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11" name="Text Box 27"/>
            <p:cNvSpPr txBox="1">
              <a:spLocks noChangeArrowheads="1"/>
            </p:cNvSpPr>
            <p:nvPr/>
          </p:nvSpPr>
          <p:spPr bwMode="auto">
            <a:xfrm>
              <a:off x="4059" y="2659"/>
              <a:ext cx="2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latin typeface="Verdana" pitchFamily="34" charset="0"/>
                  <a:ea typeface="MS PGothic" pitchFamily="34" charset="-128"/>
                </a:rPr>
                <a:t>X</a:t>
              </a:r>
            </a:p>
          </p:txBody>
        </p:sp>
        <p:sp>
          <p:nvSpPr>
            <p:cNvPr id="118812" name="Text Box 28"/>
            <p:cNvSpPr txBox="1">
              <a:spLocks noChangeArrowheads="1"/>
            </p:cNvSpPr>
            <p:nvPr/>
          </p:nvSpPr>
          <p:spPr bwMode="auto">
            <a:xfrm>
              <a:off x="1746" y="3430"/>
              <a:ext cx="2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latin typeface="Verdana" pitchFamily="34" charset="0"/>
                  <a:ea typeface="MS PGothic" pitchFamily="34" charset="-128"/>
                </a:rPr>
                <a:t>Y</a:t>
              </a:r>
            </a:p>
          </p:txBody>
        </p:sp>
        <p:sp>
          <p:nvSpPr>
            <p:cNvPr id="118813" name="Text Box 29"/>
            <p:cNvSpPr txBox="1">
              <a:spLocks noChangeArrowheads="1"/>
            </p:cNvSpPr>
            <p:nvPr/>
          </p:nvSpPr>
          <p:spPr bwMode="auto">
            <a:xfrm>
              <a:off x="2426" y="1253"/>
              <a:ext cx="2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latin typeface="Verdana" pitchFamily="34" charset="0"/>
                  <a:ea typeface="MS PGothic" pitchFamily="34" charset="-128"/>
                </a:rPr>
                <a:t>W</a:t>
              </a:r>
            </a:p>
          </p:txBody>
        </p:sp>
        <p:sp>
          <p:nvSpPr>
            <p:cNvPr id="118814" name="Text Box 30"/>
            <p:cNvSpPr txBox="1">
              <a:spLocks noChangeArrowheads="1"/>
            </p:cNvSpPr>
            <p:nvPr/>
          </p:nvSpPr>
          <p:spPr bwMode="auto">
            <a:xfrm>
              <a:off x="3651" y="1298"/>
              <a:ext cx="2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latin typeface="Verdana" pitchFamily="34" charset="0"/>
                  <a:ea typeface="MS PGothic" pitchFamily="34" charset="-128"/>
                </a:rPr>
                <a:t>P</a:t>
              </a:r>
            </a:p>
          </p:txBody>
        </p:sp>
        <p:sp>
          <p:nvSpPr>
            <p:cNvPr id="118815" name="Text Box 31"/>
            <p:cNvSpPr txBox="1">
              <a:spLocks noChangeArrowheads="1"/>
            </p:cNvSpPr>
            <p:nvPr/>
          </p:nvSpPr>
          <p:spPr bwMode="auto">
            <a:xfrm>
              <a:off x="2472" y="3113"/>
              <a:ext cx="9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latin typeface="Verdana" pitchFamily="34" charset="0"/>
                  <a:ea typeface="MS PGothic" pitchFamily="34" charset="-128"/>
                </a:rPr>
                <a:t>W</a:t>
              </a:r>
              <a:r>
                <a:rPr kumimoji="1" lang="en-US" altLang="ja-JP" b="1">
                  <a:latin typeface="Verdana" pitchFamily="34" charset="0"/>
                  <a:ea typeface="MS PGothic" pitchFamily="34" charset="-128"/>
                </a:rPr>
                <a:t>=1 plane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Homogeneous Coordinates</a:t>
            </a: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Use three numbers to represent a point</a:t>
            </a:r>
          </a:p>
          <a:p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ea typeface="新細明體" pitchFamily="18" charset="-120"/>
              </a:rPr>
              <a:t>x,y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)=(</a:t>
            </a:r>
            <a:r>
              <a:rPr lang="en-US" altLang="zh-TW" i="1" dirty="0" err="1">
                <a:solidFill>
                  <a:srgbClr val="FF0000"/>
                </a:solidFill>
                <a:ea typeface="新細明體" pitchFamily="18" charset="-120"/>
              </a:rPr>
              <a:t>wx,wy,w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for any constant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w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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0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Typically, </a:t>
            </a:r>
            <a:r>
              <a:rPr lang="en-US" altLang="zh-TW" sz="2000" i="1" dirty="0">
                <a:ea typeface="新細明體" pitchFamily="18" charset="-120"/>
              </a:rPr>
              <a:t>(</a:t>
            </a:r>
            <a:r>
              <a:rPr lang="en-US" altLang="zh-TW" sz="2000" i="1" dirty="0" err="1">
                <a:ea typeface="新細明體" pitchFamily="18" charset="-120"/>
              </a:rPr>
              <a:t>x,y</a:t>
            </a:r>
            <a:r>
              <a:rPr lang="en-US" altLang="zh-TW" sz="2000" i="1" dirty="0">
                <a:ea typeface="新細明體" pitchFamily="18" charset="-120"/>
              </a:rPr>
              <a:t>)</a:t>
            </a:r>
            <a:r>
              <a:rPr lang="en-US" altLang="zh-TW" sz="2000" dirty="0">
                <a:ea typeface="新細明體" pitchFamily="18" charset="-120"/>
              </a:rPr>
              <a:t> becomes</a:t>
            </a:r>
            <a:r>
              <a:rPr lang="en-US" altLang="zh-TW" sz="2000" i="1" dirty="0">
                <a:ea typeface="新細明體" pitchFamily="18" charset="-120"/>
              </a:rPr>
              <a:t> (x,y,1)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To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go backwards</a:t>
            </a:r>
            <a:r>
              <a:rPr lang="en-US" altLang="zh-TW" sz="2000" dirty="0">
                <a:ea typeface="新細明體" pitchFamily="18" charset="-120"/>
              </a:rPr>
              <a:t>, divide by </a:t>
            </a:r>
            <a:r>
              <a:rPr lang="en-US" altLang="zh-TW" sz="2000" i="1" dirty="0">
                <a:ea typeface="新細明體" pitchFamily="18" charset="-120"/>
              </a:rPr>
              <a:t>w</a:t>
            </a:r>
          </a:p>
          <a:p>
            <a:r>
              <a:rPr lang="en-US" altLang="zh-TW" dirty="0">
                <a:ea typeface="新細明體" pitchFamily="18" charset="-120"/>
              </a:rPr>
              <a:t>Translation can now be done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with matrix multiplication</a:t>
            </a:r>
            <a:r>
              <a:rPr lang="en-US" altLang="zh-TW" dirty="0">
                <a:ea typeface="新細明體" pitchFamily="18" charset="-120"/>
              </a:rPr>
              <a:t>!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438400" y="3657600"/>
          <a:ext cx="40179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3" imgW="1587500" imgH="711200" progId="Equation.3">
                  <p:embed/>
                </p:oleObj>
              </mc:Choice>
              <mc:Fallback>
                <p:oleObj name="Equation" r:id="rId3" imgW="1587500" imgH="71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4017963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066800" y="76200"/>
            <a:ext cx="8077200" cy="990600"/>
          </a:xfrm>
        </p:spPr>
        <p:txBody>
          <a:bodyPr/>
          <a:lstStyle/>
          <a:p>
            <a:r>
              <a:rPr lang="en-US" altLang="ja-JP" sz="3200" dirty="0">
                <a:ea typeface="MS PGothic" pitchFamily="34" charset="-128"/>
              </a:rPr>
              <a:t>Homogeneous 2D </a:t>
            </a:r>
            <a:r>
              <a:rPr lang="en-US" altLang="ja-JP" sz="3200" dirty="0" err="1">
                <a:ea typeface="MS PGothic" pitchFamily="34" charset="-128"/>
              </a:rPr>
              <a:t>OperationTranslation</a:t>
            </a:r>
            <a:endParaRPr lang="en-US" altLang="ja-JP" sz="3200" dirty="0">
              <a:ea typeface="MS PGothic" pitchFamily="34" charset="-128"/>
            </a:endParaRPr>
          </a:p>
        </p:txBody>
      </p:sp>
      <p:graphicFrame>
        <p:nvGraphicFramePr>
          <p:cNvPr id="29707" name="Object 11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7512787"/>
              </p:ext>
            </p:extLst>
          </p:nvPr>
        </p:nvGraphicFramePr>
        <p:xfrm>
          <a:off x="400050" y="1219200"/>
          <a:ext cx="241935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0" name="Equation" r:id="rId4" imgW="1079032" imgH="634725" progId="Equation.3">
                  <p:embed/>
                </p:oleObj>
              </mc:Choice>
              <mc:Fallback>
                <p:oleObj name="Equation" r:id="rId4" imgW="1079032" imgH="634725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219200"/>
                        <a:ext cx="2419350" cy="143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1600115"/>
              </p:ext>
            </p:extLst>
          </p:nvPr>
        </p:nvGraphicFramePr>
        <p:xfrm>
          <a:off x="4038601" y="1219200"/>
          <a:ext cx="2209799" cy="133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Equation" r:id="rId6" imgW="1485900" imgH="889000" progId="Equation.3">
                  <p:embed/>
                </p:oleObj>
              </mc:Choice>
              <mc:Fallback>
                <p:oleObj name="Equation" r:id="rId6" imgW="1485900" imgH="8890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1219200"/>
                        <a:ext cx="2209799" cy="13330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AutoShape 6"/>
          <p:cNvSpPr>
            <a:spLocks noChangeArrowheads="1"/>
          </p:cNvSpPr>
          <p:nvPr/>
        </p:nvSpPr>
        <p:spPr bwMode="auto">
          <a:xfrm>
            <a:off x="2971800" y="1709737"/>
            <a:ext cx="649287" cy="576263"/>
          </a:xfrm>
          <a:prstGeom prst="rightArrow">
            <a:avLst>
              <a:gd name="adj1" fmla="val 50000"/>
              <a:gd name="adj2" fmla="val 281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8" name="Object 11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7593735"/>
              </p:ext>
            </p:extLst>
          </p:nvPr>
        </p:nvGraphicFramePr>
        <p:xfrm>
          <a:off x="373063" y="2681287"/>
          <a:ext cx="2674937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8" imgW="1193800" imgH="635000" progId="Equation.3">
                  <p:embed/>
                </p:oleObj>
              </mc:Choice>
              <mc:Fallback>
                <p:oleObj name="Equation" r:id="rId8" imgW="1193800" imgH="635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2681287"/>
                        <a:ext cx="2674937" cy="143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566089"/>
              </p:ext>
            </p:extLst>
          </p:nvPr>
        </p:nvGraphicFramePr>
        <p:xfrm>
          <a:off x="4038601" y="2667000"/>
          <a:ext cx="2286000" cy="133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Equation" r:id="rId10" imgW="1524000" imgH="889000" progId="Equation.3">
                  <p:embed/>
                </p:oleObj>
              </mc:Choice>
              <mc:Fallback>
                <p:oleObj name="Equation" r:id="rId10" imgW="1524000" imgH="889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2667000"/>
                        <a:ext cx="2286000" cy="13340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46126" y="2971800"/>
            <a:ext cx="649287" cy="576263"/>
          </a:xfrm>
          <a:prstGeom prst="rightArrow">
            <a:avLst>
              <a:gd name="adj1" fmla="val 50000"/>
              <a:gd name="adj2" fmla="val 281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12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09819290"/>
              </p:ext>
            </p:extLst>
          </p:nvPr>
        </p:nvGraphicFramePr>
        <p:xfrm>
          <a:off x="5029200" y="4191000"/>
          <a:ext cx="2984499" cy="134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Equation" r:id="rId12" imgW="1968500" imgH="889000" progId="Equation.3">
                  <p:embed/>
                </p:oleObj>
              </mc:Choice>
              <mc:Fallback>
                <p:oleObj name="Equation" r:id="rId12" imgW="1968500" imgH="889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2984499" cy="13479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268788" y="4670425"/>
            <a:ext cx="649287" cy="576263"/>
          </a:xfrm>
          <a:prstGeom prst="rightArrow">
            <a:avLst>
              <a:gd name="adj1" fmla="val 50000"/>
              <a:gd name="adj2" fmla="val 281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14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5672246"/>
              </p:ext>
            </p:extLst>
          </p:nvPr>
        </p:nvGraphicFramePr>
        <p:xfrm>
          <a:off x="381000" y="4167188"/>
          <a:ext cx="3890963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Equation" r:id="rId14" imgW="1752600" imgH="609600" progId="Equation.3">
                  <p:embed/>
                </p:oleObj>
              </mc:Choice>
              <mc:Fallback>
                <p:oleObj name="Equation" r:id="rId14" imgW="1752600" imgH="609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67188"/>
                        <a:ext cx="3890963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Properties of Transformations</a:t>
            </a: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Rigid-body</a:t>
            </a:r>
            <a:r>
              <a:rPr lang="en-US" altLang="ja-JP" dirty="0">
                <a:ea typeface="MS PGothic" pitchFamily="34" charset="-128"/>
              </a:rPr>
              <a:t> transformations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rotation</a:t>
            </a:r>
            <a:r>
              <a:rPr lang="en-US" altLang="ja-JP" dirty="0">
                <a:ea typeface="MS PGothic" pitchFamily="34" charset="-128"/>
              </a:rPr>
              <a:t> &amp;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translation</a:t>
            </a:r>
          </a:p>
          <a:p>
            <a:pPr lvl="1"/>
            <a:r>
              <a:rPr lang="en-US" altLang="ja-JP" dirty="0">
                <a:ea typeface="MS PGothic" pitchFamily="34" charset="-128"/>
              </a:rPr>
              <a:t>preserving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angles</a:t>
            </a:r>
            <a:r>
              <a:rPr lang="en-US" altLang="ja-JP" dirty="0">
                <a:ea typeface="MS PGothic" pitchFamily="34" charset="-128"/>
              </a:rPr>
              <a:t> and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lengths</a:t>
            </a:r>
          </a:p>
          <a:p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Affine</a:t>
            </a:r>
            <a:r>
              <a:rPr lang="en-US" altLang="ja-JP" dirty="0">
                <a:ea typeface="MS PGothic" pitchFamily="34" charset="-128"/>
              </a:rPr>
              <a:t> transformations</a:t>
            </a:r>
          </a:p>
          <a:p>
            <a:pPr lvl="1"/>
            <a:r>
              <a:rPr lang="en-US" altLang="ja-JP" dirty="0">
                <a:ea typeface="MS PGothic" pitchFamily="34" charset="-128"/>
              </a:rPr>
              <a:t>rotation &amp; translation &amp;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scaling</a:t>
            </a:r>
          </a:p>
          <a:p>
            <a:pPr lvl="1"/>
            <a:r>
              <a:rPr lang="en-US" altLang="ja-JP" dirty="0">
                <a:ea typeface="MS PGothic" pitchFamily="34" charset="-128"/>
              </a:rPr>
              <a:t>preserving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parallelism of lines</a:t>
            </a: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Composition of 2D Transformations</a:t>
            </a:r>
          </a:p>
        </p:txBody>
      </p:sp>
      <p:grpSp>
        <p:nvGrpSpPr>
          <p:cNvPr id="34843" name="Group 3"/>
          <p:cNvGrpSpPr>
            <a:grpSpLocks/>
          </p:cNvGrpSpPr>
          <p:nvPr/>
        </p:nvGrpSpPr>
        <p:grpSpPr bwMode="auto">
          <a:xfrm>
            <a:off x="179388" y="1051236"/>
            <a:ext cx="8818562" cy="2520950"/>
            <a:chOff x="113" y="1661"/>
            <a:chExt cx="5555" cy="1588"/>
          </a:xfrm>
        </p:grpSpPr>
        <p:sp>
          <p:nvSpPr>
            <p:cNvPr id="34845" name="Text Box 4"/>
            <p:cNvSpPr txBox="1">
              <a:spLocks noChangeArrowheads="1"/>
            </p:cNvSpPr>
            <p:nvPr/>
          </p:nvSpPr>
          <p:spPr bwMode="auto">
            <a:xfrm>
              <a:off x="343" y="2836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Original</a:t>
              </a:r>
            </a:p>
          </p:txBody>
        </p:sp>
        <p:sp>
          <p:nvSpPr>
            <p:cNvPr id="34846" name="Text Box 5"/>
            <p:cNvSpPr txBox="1">
              <a:spLocks noChangeArrowheads="1"/>
            </p:cNvSpPr>
            <p:nvPr/>
          </p:nvSpPr>
          <p:spPr bwMode="auto">
            <a:xfrm>
              <a:off x="1474" y="2845"/>
              <a:ext cx="12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After translation</a:t>
              </a:r>
              <a:br>
                <a:rPr kumimoji="1" lang="en-US" altLang="ja-JP">
                  <a:latin typeface="Verdana" pitchFamily="34" charset="0"/>
                  <a:ea typeface="MS PGothic" pitchFamily="34" charset="-128"/>
                </a:rPr>
              </a:b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of </a:t>
              </a:r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P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1</a:t>
              </a: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 to origin</a:t>
              </a:r>
            </a:p>
          </p:txBody>
        </p:sp>
        <p:sp>
          <p:nvSpPr>
            <p:cNvPr id="34847" name="Text Box 6"/>
            <p:cNvSpPr txBox="1">
              <a:spLocks noChangeArrowheads="1"/>
            </p:cNvSpPr>
            <p:nvPr/>
          </p:nvSpPr>
          <p:spPr bwMode="auto">
            <a:xfrm>
              <a:off x="3061" y="2840"/>
              <a:ext cx="10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After rotation</a:t>
              </a:r>
            </a:p>
          </p:txBody>
        </p:sp>
        <p:sp>
          <p:nvSpPr>
            <p:cNvPr id="34848" name="Text Box 7"/>
            <p:cNvSpPr txBox="1">
              <a:spLocks noChangeArrowheads="1"/>
            </p:cNvSpPr>
            <p:nvPr/>
          </p:nvSpPr>
          <p:spPr bwMode="auto">
            <a:xfrm>
              <a:off x="4377" y="2845"/>
              <a:ext cx="12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After translation</a:t>
              </a:r>
              <a:br>
                <a:rPr kumimoji="1" lang="en-US" altLang="ja-JP">
                  <a:latin typeface="Verdana" pitchFamily="34" charset="0"/>
                  <a:ea typeface="MS PGothic" pitchFamily="34" charset="-128"/>
                </a:rPr>
              </a:b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to original </a:t>
              </a:r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P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1</a:t>
              </a:r>
            </a:p>
          </p:txBody>
        </p:sp>
        <p:sp>
          <p:nvSpPr>
            <p:cNvPr id="34849" name="Freeform 8"/>
            <p:cNvSpPr>
              <a:spLocks/>
            </p:cNvSpPr>
            <p:nvPr/>
          </p:nvSpPr>
          <p:spPr bwMode="auto">
            <a:xfrm>
              <a:off x="1578" y="1906"/>
              <a:ext cx="975" cy="941"/>
            </a:xfrm>
            <a:custGeom>
              <a:avLst/>
              <a:gdLst>
                <a:gd name="T0" fmla="*/ 0 w 975"/>
                <a:gd name="T1" fmla="*/ 0 h 941"/>
                <a:gd name="T2" fmla="*/ 0 w 975"/>
                <a:gd name="T3" fmla="*/ 941 h 941"/>
                <a:gd name="T4" fmla="*/ 975 w 975"/>
                <a:gd name="T5" fmla="*/ 941 h 941"/>
                <a:gd name="T6" fmla="*/ 0 60000 65536"/>
                <a:gd name="T7" fmla="*/ 0 60000 65536"/>
                <a:gd name="T8" fmla="*/ 0 60000 65536"/>
                <a:gd name="T9" fmla="*/ 0 w 975"/>
                <a:gd name="T10" fmla="*/ 0 h 941"/>
                <a:gd name="T11" fmla="*/ 975 w 975"/>
                <a:gd name="T12" fmla="*/ 941 h 9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5" h="941">
                  <a:moveTo>
                    <a:pt x="0" y="0"/>
                  </a:moveTo>
                  <a:lnTo>
                    <a:pt x="0" y="941"/>
                  </a:lnTo>
                  <a:lnTo>
                    <a:pt x="975" y="9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Freeform 9"/>
            <p:cNvSpPr>
              <a:spLocks/>
            </p:cNvSpPr>
            <p:nvPr/>
          </p:nvSpPr>
          <p:spPr bwMode="auto">
            <a:xfrm>
              <a:off x="1578" y="2410"/>
              <a:ext cx="268" cy="437"/>
            </a:xfrm>
            <a:custGeom>
              <a:avLst/>
              <a:gdLst>
                <a:gd name="T0" fmla="*/ 132 w 268"/>
                <a:gd name="T1" fmla="*/ 0 h 437"/>
                <a:gd name="T2" fmla="*/ 0 w 268"/>
                <a:gd name="T3" fmla="*/ 147 h 437"/>
                <a:gd name="T4" fmla="*/ 0 w 268"/>
                <a:gd name="T5" fmla="*/ 437 h 437"/>
                <a:gd name="T6" fmla="*/ 268 w 268"/>
                <a:gd name="T7" fmla="*/ 437 h 437"/>
                <a:gd name="T8" fmla="*/ 268 w 268"/>
                <a:gd name="T9" fmla="*/ 147 h 437"/>
                <a:gd name="T10" fmla="*/ 132 w 268"/>
                <a:gd name="T11" fmla="*/ 0 h 4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8"/>
                <a:gd name="T19" fmla="*/ 0 h 437"/>
                <a:gd name="T20" fmla="*/ 268 w 268"/>
                <a:gd name="T21" fmla="*/ 437 h 4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8" h="437">
                  <a:moveTo>
                    <a:pt x="132" y="0"/>
                  </a:moveTo>
                  <a:lnTo>
                    <a:pt x="0" y="147"/>
                  </a:lnTo>
                  <a:lnTo>
                    <a:pt x="0" y="437"/>
                  </a:lnTo>
                  <a:lnTo>
                    <a:pt x="268" y="437"/>
                  </a:lnTo>
                  <a:lnTo>
                    <a:pt x="268" y="147"/>
                  </a:lnTo>
                  <a:lnTo>
                    <a:pt x="132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Freeform 10"/>
            <p:cNvSpPr>
              <a:spLocks/>
            </p:cNvSpPr>
            <p:nvPr/>
          </p:nvSpPr>
          <p:spPr bwMode="auto">
            <a:xfrm>
              <a:off x="205" y="1891"/>
              <a:ext cx="975" cy="956"/>
            </a:xfrm>
            <a:custGeom>
              <a:avLst/>
              <a:gdLst>
                <a:gd name="T0" fmla="*/ 0 w 975"/>
                <a:gd name="T1" fmla="*/ 0 h 956"/>
                <a:gd name="T2" fmla="*/ 0 w 975"/>
                <a:gd name="T3" fmla="*/ 956 h 956"/>
                <a:gd name="T4" fmla="*/ 975 w 975"/>
                <a:gd name="T5" fmla="*/ 956 h 956"/>
                <a:gd name="T6" fmla="*/ 0 60000 65536"/>
                <a:gd name="T7" fmla="*/ 0 60000 65536"/>
                <a:gd name="T8" fmla="*/ 0 60000 65536"/>
                <a:gd name="T9" fmla="*/ 0 w 975"/>
                <a:gd name="T10" fmla="*/ 0 h 956"/>
                <a:gd name="T11" fmla="*/ 975 w 975"/>
                <a:gd name="T12" fmla="*/ 956 h 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5" h="956">
                  <a:moveTo>
                    <a:pt x="0" y="0"/>
                  </a:moveTo>
                  <a:lnTo>
                    <a:pt x="0" y="956"/>
                  </a:lnTo>
                  <a:lnTo>
                    <a:pt x="975" y="95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Freeform 11"/>
            <p:cNvSpPr>
              <a:spLocks/>
            </p:cNvSpPr>
            <p:nvPr/>
          </p:nvSpPr>
          <p:spPr bwMode="auto">
            <a:xfrm>
              <a:off x="615" y="2256"/>
              <a:ext cx="49" cy="49"/>
            </a:xfrm>
            <a:custGeom>
              <a:avLst/>
              <a:gdLst>
                <a:gd name="T0" fmla="*/ 0 w 49"/>
                <a:gd name="T1" fmla="*/ 23 h 49"/>
                <a:gd name="T2" fmla="*/ 0 w 49"/>
                <a:gd name="T3" fmla="*/ 15 h 49"/>
                <a:gd name="T4" fmla="*/ 7 w 49"/>
                <a:gd name="T5" fmla="*/ 8 h 49"/>
                <a:gd name="T6" fmla="*/ 15 w 49"/>
                <a:gd name="T7" fmla="*/ 0 h 49"/>
                <a:gd name="T8" fmla="*/ 23 w 49"/>
                <a:gd name="T9" fmla="*/ 0 h 49"/>
                <a:gd name="T10" fmla="*/ 34 w 49"/>
                <a:gd name="T11" fmla="*/ 0 h 49"/>
                <a:gd name="T12" fmla="*/ 41 w 49"/>
                <a:gd name="T13" fmla="*/ 8 h 49"/>
                <a:gd name="T14" fmla="*/ 49 w 49"/>
                <a:gd name="T15" fmla="*/ 15 h 49"/>
                <a:gd name="T16" fmla="*/ 49 w 49"/>
                <a:gd name="T17" fmla="*/ 23 h 49"/>
                <a:gd name="T18" fmla="*/ 49 w 49"/>
                <a:gd name="T19" fmla="*/ 34 h 49"/>
                <a:gd name="T20" fmla="*/ 41 w 49"/>
                <a:gd name="T21" fmla="*/ 41 h 49"/>
                <a:gd name="T22" fmla="*/ 34 w 49"/>
                <a:gd name="T23" fmla="*/ 49 h 49"/>
                <a:gd name="T24" fmla="*/ 23 w 49"/>
                <a:gd name="T25" fmla="*/ 49 h 49"/>
                <a:gd name="T26" fmla="*/ 15 w 49"/>
                <a:gd name="T27" fmla="*/ 49 h 49"/>
                <a:gd name="T28" fmla="*/ 7 w 49"/>
                <a:gd name="T29" fmla="*/ 41 h 49"/>
                <a:gd name="T30" fmla="*/ 0 w 49"/>
                <a:gd name="T31" fmla="*/ 34 h 49"/>
                <a:gd name="T32" fmla="*/ 0 w 49"/>
                <a:gd name="T33" fmla="*/ 23 h 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49"/>
                <a:gd name="T53" fmla="*/ 49 w 49"/>
                <a:gd name="T54" fmla="*/ 49 h 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49">
                  <a:moveTo>
                    <a:pt x="0" y="23"/>
                  </a:moveTo>
                  <a:lnTo>
                    <a:pt x="0" y="15"/>
                  </a:lnTo>
                  <a:lnTo>
                    <a:pt x="7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4" y="0"/>
                  </a:lnTo>
                  <a:lnTo>
                    <a:pt x="41" y="8"/>
                  </a:lnTo>
                  <a:lnTo>
                    <a:pt x="49" y="15"/>
                  </a:lnTo>
                  <a:lnTo>
                    <a:pt x="49" y="23"/>
                  </a:lnTo>
                  <a:lnTo>
                    <a:pt x="49" y="34"/>
                  </a:lnTo>
                  <a:lnTo>
                    <a:pt x="41" y="41"/>
                  </a:lnTo>
                  <a:lnTo>
                    <a:pt x="34" y="49"/>
                  </a:lnTo>
                  <a:lnTo>
                    <a:pt x="23" y="49"/>
                  </a:lnTo>
                  <a:lnTo>
                    <a:pt x="15" y="49"/>
                  </a:lnTo>
                  <a:lnTo>
                    <a:pt x="7" y="41"/>
                  </a:lnTo>
                  <a:lnTo>
                    <a:pt x="0" y="3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Freeform 12"/>
            <p:cNvSpPr>
              <a:spLocks/>
            </p:cNvSpPr>
            <p:nvPr/>
          </p:nvSpPr>
          <p:spPr bwMode="auto">
            <a:xfrm>
              <a:off x="615" y="2256"/>
              <a:ext cx="49" cy="49"/>
            </a:xfrm>
            <a:custGeom>
              <a:avLst/>
              <a:gdLst>
                <a:gd name="T0" fmla="*/ 0 w 49"/>
                <a:gd name="T1" fmla="*/ 23 h 49"/>
                <a:gd name="T2" fmla="*/ 0 w 49"/>
                <a:gd name="T3" fmla="*/ 15 h 49"/>
                <a:gd name="T4" fmla="*/ 7 w 49"/>
                <a:gd name="T5" fmla="*/ 8 h 49"/>
                <a:gd name="T6" fmla="*/ 15 w 49"/>
                <a:gd name="T7" fmla="*/ 0 h 49"/>
                <a:gd name="T8" fmla="*/ 23 w 49"/>
                <a:gd name="T9" fmla="*/ 0 h 49"/>
                <a:gd name="T10" fmla="*/ 34 w 49"/>
                <a:gd name="T11" fmla="*/ 0 h 49"/>
                <a:gd name="T12" fmla="*/ 41 w 49"/>
                <a:gd name="T13" fmla="*/ 8 h 49"/>
                <a:gd name="T14" fmla="*/ 49 w 49"/>
                <a:gd name="T15" fmla="*/ 15 h 49"/>
                <a:gd name="T16" fmla="*/ 49 w 49"/>
                <a:gd name="T17" fmla="*/ 23 h 49"/>
                <a:gd name="T18" fmla="*/ 49 w 49"/>
                <a:gd name="T19" fmla="*/ 34 h 49"/>
                <a:gd name="T20" fmla="*/ 41 w 49"/>
                <a:gd name="T21" fmla="*/ 41 h 49"/>
                <a:gd name="T22" fmla="*/ 34 w 49"/>
                <a:gd name="T23" fmla="*/ 49 h 49"/>
                <a:gd name="T24" fmla="*/ 23 w 49"/>
                <a:gd name="T25" fmla="*/ 49 h 49"/>
                <a:gd name="T26" fmla="*/ 15 w 49"/>
                <a:gd name="T27" fmla="*/ 49 h 49"/>
                <a:gd name="T28" fmla="*/ 7 w 49"/>
                <a:gd name="T29" fmla="*/ 41 h 49"/>
                <a:gd name="T30" fmla="*/ 0 w 49"/>
                <a:gd name="T31" fmla="*/ 34 h 49"/>
                <a:gd name="T32" fmla="*/ 0 w 49"/>
                <a:gd name="T33" fmla="*/ 23 h 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49"/>
                <a:gd name="T53" fmla="*/ 49 w 49"/>
                <a:gd name="T54" fmla="*/ 49 h 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49">
                  <a:moveTo>
                    <a:pt x="0" y="23"/>
                  </a:moveTo>
                  <a:lnTo>
                    <a:pt x="0" y="15"/>
                  </a:lnTo>
                  <a:lnTo>
                    <a:pt x="7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4" y="0"/>
                  </a:lnTo>
                  <a:lnTo>
                    <a:pt x="41" y="8"/>
                  </a:lnTo>
                  <a:lnTo>
                    <a:pt x="49" y="15"/>
                  </a:lnTo>
                  <a:lnTo>
                    <a:pt x="49" y="23"/>
                  </a:lnTo>
                  <a:lnTo>
                    <a:pt x="49" y="34"/>
                  </a:lnTo>
                  <a:lnTo>
                    <a:pt x="41" y="41"/>
                  </a:lnTo>
                  <a:lnTo>
                    <a:pt x="34" y="49"/>
                  </a:lnTo>
                  <a:lnTo>
                    <a:pt x="23" y="49"/>
                  </a:lnTo>
                  <a:lnTo>
                    <a:pt x="15" y="49"/>
                  </a:lnTo>
                  <a:lnTo>
                    <a:pt x="7" y="41"/>
                  </a:lnTo>
                  <a:lnTo>
                    <a:pt x="0" y="34"/>
                  </a:lnTo>
                  <a:lnTo>
                    <a:pt x="0" y="2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Freeform 13"/>
            <p:cNvSpPr>
              <a:spLocks/>
            </p:cNvSpPr>
            <p:nvPr/>
          </p:nvSpPr>
          <p:spPr bwMode="auto">
            <a:xfrm>
              <a:off x="638" y="1842"/>
              <a:ext cx="271" cy="437"/>
            </a:xfrm>
            <a:custGeom>
              <a:avLst/>
              <a:gdLst>
                <a:gd name="T0" fmla="*/ 135 w 271"/>
                <a:gd name="T1" fmla="*/ 0 h 437"/>
                <a:gd name="T2" fmla="*/ 0 w 271"/>
                <a:gd name="T3" fmla="*/ 147 h 437"/>
                <a:gd name="T4" fmla="*/ 0 w 271"/>
                <a:gd name="T5" fmla="*/ 437 h 437"/>
                <a:gd name="T6" fmla="*/ 271 w 271"/>
                <a:gd name="T7" fmla="*/ 437 h 437"/>
                <a:gd name="T8" fmla="*/ 271 w 271"/>
                <a:gd name="T9" fmla="*/ 147 h 437"/>
                <a:gd name="T10" fmla="*/ 135 w 271"/>
                <a:gd name="T11" fmla="*/ 0 h 4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1"/>
                <a:gd name="T19" fmla="*/ 0 h 437"/>
                <a:gd name="T20" fmla="*/ 271 w 271"/>
                <a:gd name="T21" fmla="*/ 437 h 4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1" h="437">
                  <a:moveTo>
                    <a:pt x="135" y="0"/>
                  </a:moveTo>
                  <a:lnTo>
                    <a:pt x="0" y="147"/>
                  </a:lnTo>
                  <a:lnTo>
                    <a:pt x="0" y="437"/>
                  </a:lnTo>
                  <a:lnTo>
                    <a:pt x="271" y="437"/>
                  </a:lnTo>
                  <a:lnTo>
                    <a:pt x="271" y="147"/>
                  </a:lnTo>
                  <a:lnTo>
                    <a:pt x="135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Freeform 14"/>
            <p:cNvSpPr>
              <a:spLocks/>
            </p:cNvSpPr>
            <p:nvPr/>
          </p:nvSpPr>
          <p:spPr bwMode="auto">
            <a:xfrm>
              <a:off x="3080" y="1883"/>
              <a:ext cx="975" cy="968"/>
            </a:xfrm>
            <a:custGeom>
              <a:avLst/>
              <a:gdLst>
                <a:gd name="T0" fmla="*/ 0 w 975"/>
                <a:gd name="T1" fmla="*/ 0 h 968"/>
                <a:gd name="T2" fmla="*/ 0 w 975"/>
                <a:gd name="T3" fmla="*/ 968 h 968"/>
                <a:gd name="T4" fmla="*/ 975 w 975"/>
                <a:gd name="T5" fmla="*/ 968 h 968"/>
                <a:gd name="T6" fmla="*/ 0 60000 65536"/>
                <a:gd name="T7" fmla="*/ 0 60000 65536"/>
                <a:gd name="T8" fmla="*/ 0 60000 65536"/>
                <a:gd name="T9" fmla="*/ 0 w 975"/>
                <a:gd name="T10" fmla="*/ 0 h 968"/>
                <a:gd name="T11" fmla="*/ 975 w 975"/>
                <a:gd name="T12" fmla="*/ 968 h 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5" h="968">
                  <a:moveTo>
                    <a:pt x="0" y="0"/>
                  </a:moveTo>
                  <a:lnTo>
                    <a:pt x="0" y="968"/>
                  </a:lnTo>
                  <a:lnTo>
                    <a:pt x="975" y="96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Freeform 15"/>
            <p:cNvSpPr>
              <a:spLocks/>
            </p:cNvSpPr>
            <p:nvPr/>
          </p:nvSpPr>
          <p:spPr bwMode="auto">
            <a:xfrm>
              <a:off x="2997" y="2395"/>
              <a:ext cx="343" cy="456"/>
            </a:xfrm>
            <a:custGeom>
              <a:avLst/>
              <a:gdLst>
                <a:gd name="T0" fmla="*/ 83 w 343"/>
                <a:gd name="T1" fmla="*/ 0 h 456"/>
                <a:gd name="T2" fmla="*/ 0 w 343"/>
                <a:gd name="T3" fmla="*/ 181 h 456"/>
                <a:gd name="T4" fmla="*/ 87 w 343"/>
                <a:gd name="T5" fmla="*/ 456 h 456"/>
                <a:gd name="T6" fmla="*/ 343 w 343"/>
                <a:gd name="T7" fmla="*/ 377 h 456"/>
                <a:gd name="T8" fmla="*/ 256 w 343"/>
                <a:gd name="T9" fmla="*/ 102 h 456"/>
                <a:gd name="T10" fmla="*/ 83 w 343"/>
                <a:gd name="T11" fmla="*/ 0 h 4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3"/>
                <a:gd name="T19" fmla="*/ 0 h 456"/>
                <a:gd name="T20" fmla="*/ 343 w 343"/>
                <a:gd name="T21" fmla="*/ 456 h 4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3" h="456">
                  <a:moveTo>
                    <a:pt x="83" y="0"/>
                  </a:moveTo>
                  <a:lnTo>
                    <a:pt x="0" y="181"/>
                  </a:lnTo>
                  <a:lnTo>
                    <a:pt x="87" y="456"/>
                  </a:lnTo>
                  <a:lnTo>
                    <a:pt x="343" y="377"/>
                  </a:lnTo>
                  <a:lnTo>
                    <a:pt x="256" y="102"/>
                  </a:lnTo>
                  <a:lnTo>
                    <a:pt x="83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16"/>
            <p:cNvSpPr>
              <a:spLocks noChangeShapeType="1"/>
            </p:cNvSpPr>
            <p:nvPr/>
          </p:nvSpPr>
          <p:spPr bwMode="auto">
            <a:xfrm flipV="1">
              <a:off x="3080" y="2568"/>
              <a:ext cx="937" cy="2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Freeform 17"/>
            <p:cNvSpPr>
              <a:spLocks/>
            </p:cNvSpPr>
            <p:nvPr/>
          </p:nvSpPr>
          <p:spPr bwMode="auto">
            <a:xfrm>
              <a:off x="3777" y="2666"/>
              <a:ext cx="22" cy="185"/>
            </a:xfrm>
            <a:custGeom>
              <a:avLst/>
              <a:gdLst>
                <a:gd name="T0" fmla="*/ 0 w 22"/>
                <a:gd name="T1" fmla="*/ 0 h 185"/>
                <a:gd name="T2" fmla="*/ 18 w 22"/>
                <a:gd name="T3" fmla="*/ 91 h 185"/>
                <a:gd name="T4" fmla="*/ 22 w 22"/>
                <a:gd name="T5" fmla="*/ 185 h 185"/>
                <a:gd name="T6" fmla="*/ 0 60000 65536"/>
                <a:gd name="T7" fmla="*/ 0 60000 65536"/>
                <a:gd name="T8" fmla="*/ 0 60000 65536"/>
                <a:gd name="T9" fmla="*/ 0 w 22"/>
                <a:gd name="T10" fmla="*/ 0 h 185"/>
                <a:gd name="T11" fmla="*/ 22 w 22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85">
                  <a:moveTo>
                    <a:pt x="0" y="0"/>
                  </a:moveTo>
                  <a:lnTo>
                    <a:pt x="18" y="91"/>
                  </a:lnTo>
                  <a:lnTo>
                    <a:pt x="22" y="18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Freeform 18"/>
            <p:cNvSpPr>
              <a:spLocks/>
            </p:cNvSpPr>
            <p:nvPr/>
          </p:nvSpPr>
          <p:spPr bwMode="auto">
            <a:xfrm>
              <a:off x="3761" y="2648"/>
              <a:ext cx="49" cy="75"/>
            </a:xfrm>
            <a:custGeom>
              <a:avLst/>
              <a:gdLst>
                <a:gd name="T0" fmla="*/ 0 w 49"/>
                <a:gd name="T1" fmla="*/ 75 h 75"/>
                <a:gd name="T2" fmla="*/ 49 w 49"/>
                <a:gd name="T3" fmla="*/ 60 h 75"/>
                <a:gd name="T4" fmla="*/ 8 w 49"/>
                <a:gd name="T5" fmla="*/ 0 h 75"/>
                <a:gd name="T6" fmla="*/ 0 w 49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75"/>
                <a:gd name="T14" fmla="*/ 49 w 49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75">
                  <a:moveTo>
                    <a:pt x="0" y="75"/>
                  </a:moveTo>
                  <a:lnTo>
                    <a:pt x="49" y="60"/>
                  </a:lnTo>
                  <a:lnTo>
                    <a:pt x="8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Freeform 19"/>
            <p:cNvSpPr>
              <a:spLocks/>
            </p:cNvSpPr>
            <p:nvPr/>
          </p:nvSpPr>
          <p:spPr bwMode="auto">
            <a:xfrm>
              <a:off x="3761" y="2648"/>
              <a:ext cx="49" cy="75"/>
            </a:xfrm>
            <a:custGeom>
              <a:avLst/>
              <a:gdLst>
                <a:gd name="T0" fmla="*/ 0 w 49"/>
                <a:gd name="T1" fmla="*/ 75 h 75"/>
                <a:gd name="T2" fmla="*/ 49 w 49"/>
                <a:gd name="T3" fmla="*/ 60 h 75"/>
                <a:gd name="T4" fmla="*/ 8 w 49"/>
                <a:gd name="T5" fmla="*/ 0 h 75"/>
                <a:gd name="T6" fmla="*/ 0 w 49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75"/>
                <a:gd name="T14" fmla="*/ 49 w 49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75">
                  <a:moveTo>
                    <a:pt x="0" y="75"/>
                  </a:moveTo>
                  <a:lnTo>
                    <a:pt x="49" y="60"/>
                  </a:lnTo>
                  <a:lnTo>
                    <a:pt x="8" y="0"/>
                  </a:lnTo>
                  <a:lnTo>
                    <a:pt x="0" y="7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Freeform 20"/>
            <p:cNvSpPr>
              <a:spLocks/>
            </p:cNvSpPr>
            <p:nvPr/>
          </p:nvSpPr>
          <p:spPr bwMode="auto">
            <a:xfrm>
              <a:off x="5007" y="2331"/>
              <a:ext cx="49" cy="53"/>
            </a:xfrm>
            <a:custGeom>
              <a:avLst/>
              <a:gdLst>
                <a:gd name="T0" fmla="*/ 0 w 49"/>
                <a:gd name="T1" fmla="*/ 27 h 53"/>
                <a:gd name="T2" fmla="*/ 0 w 49"/>
                <a:gd name="T3" fmla="*/ 15 h 53"/>
                <a:gd name="T4" fmla="*/ 8 w 49"/>
                <a:gd name="T5" fmla="*/ 8 h 53"/>
                <a:gd name="T6" fmla="*/ 15 w 49"/>
                <a:gd name="T7" fmla="*/ 4 h 53"/>
                <a:gd name="T8" fmla="*/ 27 w 49"/>
                <a:gd name="T9" fmla="*/ 0 h 53"/>
                <a:gd name="T10" fmla="*/ 34 w 49"/>
                <a:gd name="T11" fmla="*/ 4 h 53"/>
                <a:gd name="T12" fmla="*/ 42 w 49"/>
                <a:gd name="T13" fmla="*/ 8 h 53"/>
                <a:gd name="T14" fmla="*/ 49 w 49"/>
                <a:gd name="T15" fmla="*/ 15 h 53"/>
                <a:gd name="T16" fmla="*/ 49 w 49"/>
                <a:gd name="T17" fmla="*/ 27 h 53"/>
                <a:gd name="T18" fmla="*/ 49 w 49"/>
                <a:gd name="T19" fmla="*/ 38 h 53"/>
                <a:gd name="T20" fmla="*/ 42 w 49"/>
                <a:gd name="T21" fmla="*/ 45 h 53"/>
                <a:gd name="T22" fmla="*/ 34 w 49"/>
                <a:gd name="T23" fmla="*/ 49 h 53"/>
                <a:gd name="T24" fmla="*/ 27 w 49"/>
                <a:gd name="T25" fmla="*/ 53 h 53"/>
                <a:gd name="T26" fmla="*/ 15 w 49"/>
                <a:gd name="T27" fmla="*/ 49 h 53"/>
                <a:gd name="T28" fmla="*/ 8 w 49"/>
                <a:gd name="T29" fmla="*/ 45 h 53"/>
                <a:gd name="T30" fmla="*/ 0 w 49"/>
                <a:gd name="T31" fmla="*/ 38 h 53"/>
                <a:gd name="T32" fmla="*/ 0 w 49"/>
                <a:gd name="T33" fmla="*/ 27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53"/>
                <a:gd name="T53" fmla="*/ 49 w 49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53">
                  <a:moveTo>
                    <a:pt x="0" y="27"/>
                  </a:moveTo>
                  <a:lnTo>
                    <a:pt x="0" y="15"/>
                  </a:lnTo>
                  <a:lnTo>
                    <a:pt x="8" y="8"/>
                  </a:lnTo>
                  <a:lnTo>
                    <a:pt x="15" y="4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42" y="8"/>
                  </a:lnTo>
                  <a:lnTo>
                    <a:pt x="49" y="15"/>
                  </a:lnTo>
                  <a:lnTo>
                    <a:pt x="49" y="27"/>
                  </a:lnTo>
                  <a:lnTo>
                    <a:pt x="49" y="38"/>
                  </a:lnTo>
                  <a:lnTo>
                    <a:pt x="42" y="45"/>
                  </a:lnTo>
                  <a:lnTo>
                    <a:pt x="34" y="49"/>
                  </a:lnTo>
                  <a:lnTo>
                    <a:pt x="27" y="53"/>
                  </a:lnTo>
                  <a:lnTo>
                    <a:pt x="15" y="49"/>
                  </a:lnTo>
                  <a:lnTo>
                    <a:pt x="8" y="45"/>
                  </a:lnTo>
                  <a:lnTo>
                    <a:pt x="0" y="3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Freeform 21"/>
            <p:cNvSpPr>
              <a:spLocks/>
            </p:cNvSpPr>
            <p:nvPr/>
          </p:nvSpPr>
          <p:spPr bwMode="auto">
            <a:xfrm>
              <a:off x="5007" y="2331"/>
              <a:ext cx="49" cy="53"/>
            </a:xfrm>
            <a:custGeom>
              <a:avLst/>
              <a:gdLst>
                <a:gd name="T0" fmla="*/ 0 w 49"/>
                <a:gd name="T1" fmla="*/ 27 h 53"/>
                <a:gd name="T2" fmla="*/ 0 w 49"/>
                <a:gd name="T3" fmla="*/ 15 h 53"/>
                <a:gd name="T4" fmla="*/ 8 w 49"/>
                <a:gd name="T5" fmla="*/ 8 h 53"/>
                <a:gd name="T6" fmla="*/ 15 w 49"/>
                <a:gd name="T7" fmla="*/ 4 h 53"/>
                <a:gd name="T8" fmla="*/ 27 w 49"/>
                <a:gd name="T9" fmla="*/ 0 h 53"/>
                <a:gd name="T10" fmla="*/ 34 w 49"/>
                <a:gd name="T11" fmla="*/ 4 h 53"/>
                <a:gd name="T12" fmla="*/ 42 w 49"/>
                <a:gd name="T13" fmla="*/ 8 h 53"/>
                <a:gd name="T14" fmla="*/ 49 w 49"/>
                <a:gd name="T15" fmla="*/ 15 h 53"/>
                <a:gd name="T16" fmla="*/ 49 w 49"/>
                <a:gd name="T17" fmla="*/ 27 h 53"/>
                <a:gd name="T18" fmla="*/ 49 w 49"/>
                <a:gd name="T19" fmla="*/ 38 h 53"/>
                <a:gd name="T20" fmla="*/ 42 w 49"/>
                <a:gd name="T21" fmla="*/ 45 h 53"/>
                <a:gd name="T22" fmla="*/ 34 w 49"/>
                <a:gd name="T23" fmla="*/ 49 h 53"/>
                <a:gd name="T24" fmla="*/ 27 w 49"/>
                <a:gd name="T25" fmla="*/ 53 h 53"/>
                <a:gd name="T26" fmla="*/ 15 w 49"/>
                <a:gd name="T27" fmla="*/ 49 h 53"/>
                <a:gd name="T28" fmla="*/ 8 w 49"/>
                <a:gd name="T29" fmla="*/ 45 h 53"/>
                <a:gd name="T30" fmla="*/ 0 w 49"/>
                <a:gd name="T31" fmla="*/ 38 h 53"/>
                <a:gd name="T32" fmla="*/ 0 w 49"/>
                <a:gd name="T33" fmla="*/ 27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53"/>
                <a:gd name="T53" fmla="*/ 49 w 49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53">
                  <a:moveTo>
                    <a:pt x="0" y="27"/>
                  </a:moveTo>
                  <a:lnTo>
                    <a:pt x="0" y="15"/>
                  </a:lnTo>
                  <a:lnTo>
                    <a:pt x="8" y="8"/>
                  </a:lnTo>
                  <a:lnTo>
                    <a:pt x="15" y="4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42" y="8"/>
                  </a:lnTo>
                  <a:lnTo>
                    <a:pt x="49" y="15"/>
                  </a:lnTo>
                  <a:lnTo>
                    <a:pt x="49" y="27"/>
                  </a:lnTo>
                  <a:lnTo>
                    <a:pt x="49" y="38"/>
                  </a:lnTo>
                  <a:lnTo>
                    <a:pt x="42" y="45"/>
                  </a:lnTo>
                  <a:lnTo>
                    <a:pt x="34" y="49"/>
                  </a:lnTo>
                  <a:lnTo>
                    <a:pt x="27" y="53"/>
                  </a:lnTo>
                  <a:lnTo>
                    <a:pt x="15" y="49"/>
                  </a:lnTo>
                  <a:lnTo>
                    <a:pt x="8" y="45"/>
                  </a:lnTo>
                  <a:lnTo>
                    <a:pt x="0" y="38"/>
                  </a:lnTo>
                  <a:lnTo>
                    <a:pt x="0" y="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Freeform 22"/>
            <p:cNvSpPr>
              <a:spLocks/>
            </p:cNvSpPr>
            <p:nvPr/>
          </p:nvSpPr>
          <p:spPr bwMode="auto">
            <a:xfrm>
              <a:off x="4469" y="1895"/>
              <a:ext cx="975" cy="952"/>
            </a:xfrm>
            <a:custGeom>
              <a:avLst/>
              <a:gdLst>
                <a:gd name="T0" fmla="*/ 0 w 975"/>
                <a:gd name="T1" fmla="*/ 0 h 952"/>
                <a:gd name="T2" fmla="*/ 0 w 975"/>
                <a:gd name="T3" fmla="*/ 952 h 952"/>
                <a:gd name="T4" fmla="*/ 975 w 975"/>
                <a:gd name="T5" fmla="*/ 952 h 952"/>
                <a:gd name="T6" fmla="*/ 0 60000 65536"/>
                <a:gd name="T7" fmla="*/ 0 60000 65536"/>
                <a:gd name="T8" fmla="*/ 0 60000 65536"/>
                <a:gd name="T9" fmla="*/ 0 w 975"/>
                <a:gd name="T10" fmla="*/ 0 h 952"/>
                <a:gd name="T11" fmla="*/ 975 w 975"/>
                <a:gd name="T12" fmla="*/ 952 h 9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5" h="952">
                  <a:moveTo>
                    <a:pt x="0" y="0"/>
                  </a:moveTo>
                  <a:lnTo>
                    <a:pt x="0" y="952"/>
                  </a:lnTo>
                  <a:lnTo>
                    <a:pt x="975" y="9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Freeform 23"/>
            <p:cNvSpPr>
              <a:spLocks/>
            </p:cNvSpPr>
            <p:nvPr/>
          </p:nvSpPr>
          <p:spPr bwMode="auto">
            <a:xfrm>
              <a:off x="4876" y="1906"/>
              <a:ext cx="376" cy="452"/>
            </a:xfrm>
            <a:custGeom>
              <a:avLst/>
              <a:gdLst>
                <a:gd name="T0" fmla="*/ 41 w 376"/>
                <a:gd name="T1" fmla="*/ 0 h 452"/>
                <a:gd name="T2" fmla="*/ 0 w 376"/>
                <a:gd name="T3" fmla="*/ 196 h 452"/>
                <a:gd name="T4" fmla="*/ 154 w 376"/>
                <a:gd name="T5" fmla="*/ 452 h 452"/>
                <a:gd name="T6" fmla="*/ 376 w 376"/>
                <a:gd name="T7" fmla="*/ 309 h 452"/>
                <a:gd name="T8" fmla="*/ 229 w 376"/>
                <a:gd name="T9" fmla="*/ 60 h 452"/>
                <a:gd name="T10" fmla="*/ 41 w 376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6"/>
                <a:gd name="T19" fmla="*/ 0 h 452"/>
                <a:gd name="T20" fmla="*/ 376 w 376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6" h="452">
                  <a:moveTo>
                    <a:pt x="41" y="0"/>
                  </a:moveTo>
                  <a:lnTo>
                    <a:pt x="0" y="196"/>
                  </a:lnTo>
                  <a:lnTo>
                    <a:pt x="154" y="452"/>
                  </a:lnTo>
                  <a:lnTo>
                    <a:pt x="376" y="309"/>
                  </a:lnTo>
                  <a:lnTo>
                    <a:pt x="229" y="60"/>
                  </a:lnTo>
                  <a:lnTo>
                    <a:pt x="41" y="0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5" name="Text Box 24"/>
            <p:cNvSpPr txBox="1">
              <a:spLocks noChangeArrowheads="1"/>
            </p:cNvSpPr>
            <p:nvPr/>
          </p:nvSpPr>
          <p:spPr bwMode="auto">
            <a:xfrm>
              <a:off x="476" y="2296"/>
              <a:ext cx="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P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1</a:t>
              </a:r>
              <a:endParaRPr kumimoji="1" lang="en-US" altLang="ja-JP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4866" name="Text Box 25"/>
            <p:cNvSpPr txBox="1">
              <a:spLocks noChangeArrowheads="1"/>
            </p:cNvSpPr>
            <p:nvPr/>
          </p:nvSpPr>
          <p:spPr bwMode="auto">
            <a:xfrm>
              <a:off x="4876" y="2383"/>
              <a:ext cx="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P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1</a:t>
              </a:r>
              <a:endParaRPr kumimoji="1" lang="en-US" altLang="ja-JP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4867" name="Text Box 26"/>
            <p:cNvSpPr txBox="1">
              <a:spLocks noChangeArrowheads="1"/>
            </p:cNvSpPr>
            <p:nvPr/>
          </p:nvSpPr>
          <p:spPr bwMode="auto">
            <a:xfrm>
              <a:off x="1137" y="270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x</a:t>
              </a:r>
              <a:endParaRPr kumimoji="1" lang="en-US" altLang="ja-JP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4868" name="Text Box 27"/>
            <p:cNvSpPr txBox="1">
              <a:spLocks noChangeArrowheads="1"/>
            </p:cNvSpPr>
            <p:nvPr/>
          </p:nvSpPr>
          <p:spPr bwMode="auto">
            <a:xfrm>
              <a:off x="113" y="1661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y</a:t>
              </a:r>
              <a:endParaRPr kumimoji="1" lang="en-US" altLang="ja-JP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4869" name="Text Box 28"/>
            <p:cNvSpPr txBox="1">
              <a:spLocks noChangeArrowheads="1"/>
            </p:cNvSpPr>
            <p:nvPr/>
          </p:nvSpPr>
          <p:spPr bwMode="auto">
            <a:xfrm>
              <a:off x="2517" y="270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x</a:t>
              </a:r>
              <a:endParaRPr kumimoji="1" lang="en-US" altLang="ja-JP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4870" name="Text Box 29"/>
            <p:cNvSpPr txBox="1">
              <a:spLocks noChangeArrowheads="1"/>
            </p:cNvSpPr>
            <p:nvPr/>
          </p:nvSpPr>
          <p:spPr bwMode="auto">
            <a:xfrm>
              <a:off x="1493" y="1661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y</a:t>
              </a:r>
              <a:endParaRPr kumimoji="1" lang="en-US" altLang="ja-JP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4871" name="Text Box 30"/>
            <p:cNvSpPr txBox="1">
              <a:spLocks noChangeArrowheads="1"/>
            </p:cNvSpPr>
            <p:nvPr/>
          </p:nvSpPr>
          <p:spPr bwMode="auto">
            <a:xfrm>
              <a:off x="3995" y="270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x</a:t>
              </a:r>
              <a:endParaRPr kumimoji="1" lang="en-US" altLang="ja-JP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4872" name="Text Box 31"/>
            <p:cNvSpPr txBox="1">
              <a:spLocks noChangeArrowheads="1"/>
            </p:cNvSpPr>
            <p:nvPr/>
          </p:nvSpPr>
          <p:spPr bwMode="auto">
            <a:xfrm>
              <a:off x="2971" y="1661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y</a:t>
              </a:r>
              <a:endParaRPr kumimoji="1" lang="en-US" altLang="ja-JP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4873" name="Text Box 32"/>
            <p:cNvSpPr txBox="1">
              <a:spLocks noChangeArrowheads="1"/>
            </p:cNvSpPr>
            <p:nvPr/>
          </p:nvSpPr>
          <p:spPr bwMode="auto">
            <a:xfrm>
              <a:off x="5401" y="270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x</a:t>
              </a:r>
              <a:endParaRPr kumimoji="1" lang="en-US" altLang="ja-JP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4874" name="Text Box 33"/>
            <p:cNvSpPr txBox="1">
              <a:spLocks noChangeArrowheads="1"/>
            </p:cNvSpPr>
            <p:nvPr/>
          </p:nvSpPr>
          <p:spPr bwMode="auto">
            <a:xfrm>
              <a:off x="4377" y="1661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y</a:t>
              </a:r>
              <a:endParaRPr kumimoji="1" lang="en-US" altLang="ja-JP">
                <a:latin typeface="Verdana" pitchFamily="34" charset="0"/>
                <a:ea typeface="MS PGothic" pitchFamily="34" charset="-128"/>
              </a:endParaRPr>
            </a:p>
          </p:txBody>
        </p:sp>
        <p:graphicFrame>
          <p:nvGraphicFramePr>
            <p:cNvPr id="34836" name="Object 20"/>
            <p:cNvGraphicFramePr>
              <a:graphicFrameLocks noChangeAspect="1"/>
            </p:cNvGraphicFramePr>
            <p:nvPr/>
          </p:nvGraphicFramePr>
          <p:xfrm>
            <a:off x="3893" y="2495"/>
            <a:ext cx="13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8" name="Equation" r:id="rId4" imgW="126725" imgH="177415" progId="Equation.3">
                    <p:embed/>
                  </p:oleObj>
                </mc:Choice>
                <mc:Fallback>
                  <p:oleObj name="Equation" r:id="rId4" imgW="126725" imgH="177415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2495"/>
                          <a:ext cx="13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7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37506"/>
              </p:ext>
            </p:extLst>
          </p:nvPr>
        </p:nvGraphicFramePr>
        <p:xfrm>
          <a:off x="2548506" y="3487924"/>
          <a:ext cx="15795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" name="Equation" r:id="rId6" imgW="710891" imgH="215806" progId="Equation.3">
                  <p:embed/>
                </p:oleObj>
              </mc:Choice>
              <mc:Fallback>
                <p:oleObj name="Equation" r:id="rId6" imgW="710891" imgH="215806" progId="Equation.3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506" y="3487924"/>
                        <a:ext cx="15795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466142"/>
              </p:ext>
            </p:extLst>
          </p:nvPr>
        </p:nvGraphicFramePr>
        <p:xfrm>
          <a:off x="7402513" y="3487925"/>
          <a:ext cx="1239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0" name="Equation" r:id="rId8" imgW="558558" imgH="215806" progId="Equation.3">
                  <p:embed/>
                </p:oleObj>
              </mc:Choice>
              <mc:Fallback>
                <p:oleObj name="Equation" r:id="rId8" imgW="558558" imgH="215806" progId="Equation.3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487925"/>
                        <a:ext cx="1239837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84845"/>
              </p:ext>
            </p:extLst>
          </p:nvPr>
        </p:nvGraphicFramePr>
        <p:xfrm>
          <a:off x="5408979" y="3516499"/>
          <a:ext cx="762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1" name="Equation" r:id="rId10" imgW="342751" imgH="203112" progId="Equation.3">
                  <p:embed/>
                </p:oleObj>
              </mc:Choice>
              <mc:Fallback>
                <p:oleObj name="Equation" r:id="rId10" imgW="342751" imgH="203112" progId="Equation.3">
                  <p:embed/>
                  <p:pic>
                    <p:nvPicPr>
                      <p:cNvPr id="0" name="Picture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979" y="3516499"/>
                        <a:ext cx="7620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1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859707"/>
              </p:ext>
            </p:extLst>
          </p:nvPr>
        </p:nvGraphicFramePr>
        <p:xfrm>
          <a:off x="403610" y="3487924"/>
          <a:ext cx="1635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" name="Equation" r:id="rId12" imgW="736280" imgH="215806" progId="Equation.3">
                  <p:embed/>
                </p:oleObj>
              </mc:Choice>
              <mc:Fallback>
                <p:oleObj name="Equation" r:id="rId12" imgW="736280" imgH="215806" progId="Equation.3">
                  <p:embed/>
                  <p:pic>
                    <p:nvPicPr>
                      <p:cNvPr id="0" name="Picture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610" y="3487924"/>
                        <a:ext cx="16351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61659026"/>
              </p:ext>
            </p:extLst>
          </p:nvPr>
        </p:nvGraphicFramePr>
        <p:xfrm>
          <a:off x="1295400" y="3870078"/>
          <a:ext cx="7788275" cy="230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3" name="Equation" r:id="rId14" imgW="4813300" imgH="1422400" progId="Equation.3">
                  <p:embed/>
                </p:oleObj>
              </mc:Choice>
              <mc:Fallback>
                <p:oleObj name="Equation" r:id="rId14" imgW="4813300" imgH="14224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70078"/>
                        <a:ext cx="7788275" cy="2302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848600" cy="990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Advantages of the Matrix Formulation</a:t>
            </a:r>
          </a:p>
        </p:txBody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Combine</a:t>
            </a:r>
            <a:r>
              <a:rPr lang="en-US" altLang="zh-TW" dirty="0">
                <a:ea typeface="新細明體" pitchFamily="18" charset="-120"/>
              </a:rPr>
              <a:t> a sequence of transforms into a single transform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		p’ 	= A ( B ( C ( D ( p ) ) ) )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		     	= ( A B C D ) P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		     	= M P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Compute</a:t>
            </a:r>
            <a:r>
              <a:rPr lang="en-US" altLang="zh-TW" dirty="0">
                <a:ea typeface="新細明體" pitchFamily="18" charset="-120"/>
              </a:rPr>
              <a:t> the matrix M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once</a:t>
            </a:r>
            <a:r>
              <a:rPr lang="en-US" altLang="zh-TW" dirty="0">
                <a:ea typeface="新細明體" pitchFamily="18" charset="-120"/>
              </a:rPr>
              <a:t>;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apply to many points</a:t>
            </a:r>
            <a:r>
              <a:rPr lang="en-US" altLang="zh-TW" dirty="0">
                <a:ea typeface="新細明體" pitchFamily="18" charset="-120"/>
              </a:rPr>
              <a:t>. Very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inefficient to keep </a:t>
            </a:r>
            <a:r>
              <a:rPr lang="en-US" altLang="zh-TW" dirty="0" err="1">
                <a:solidFill>
                  <a:srgbClr val="FF0000"/>
                </a:solidFill>
                <a:ea typeface="新細明體" pitchFamily="18" charset="-120"/>
              </a:rPr>
              <a:t>recomputing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the matrices</a:t>
            </a: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Homogeneous Transform Advantages</a:t>
            </a:r>
          </a:p>
        </p:txBody>
      </p:sp>
      <p:sp>
        <p:nvSpPr>
          <p:cNvPr id="147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Unified</a:t>
            </a:r>
            <a:r>
              <a:rPr lang="en-US" altLang="zh-TW" dirty="0">
                <a:ea typeface="新細明體" pitchFamily="18" charset="-120"/>
              </a:rPr>
              <a:t> view of transformation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as matrix multiplication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Easier in hardware and software</a:t>
            </a:r>
          </a:p>
          <a:p>
            <a:r>
              <a:rPr lang="en-US" altLang="zh-TW" dirty="0">
                <a:ea typeface="新細明體" pitchFamily="18" charset="-120"/>
              </a:rPr>
              <a:t>To compose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transformations</a:t>
            </a:r>
            <a:r>
              <a:rPr lang="en-US" altLang="zh-TW" dirty="0">
                <a:ea typeface="新細明體" pitchFamily="18" charset="-120"/>
              </a:rPr>
              <a:t>, simply multiply matrices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Order matters: </a:t>
            </a:r>
            <a:r>
              <a:rPr lang="en-US" altLang="zh-TW" sz="2000" i="1" dirty="0">
                <a:ea typeface="新細明體" pitchFamily="18" charset="-120"/>
              </a:rPr>
              <a:t>AB</a:t>
            </a:r>
            <a:r>
              <a:rPr lang="en-US" altLang="zh-TW" sz="2000" dirty="0">
                <a:ea typeface="新細明體" pitchFamily="18" charset="-120"/>
              </a:rPr>
              <a:t> is generally not the same as </a:t>
            </a:r>
            <a:r>
              <a:rPr lang="en-US" altLang="zh-TW" sz="2000" i="1" dirty="0">
                <a:ea typeface="新細明體" pitchFamily="18" charset="-120"/>
              </a:rPr>
              <a:t>BA</a:t>
            </a:r>
          </a:p>
          <a:p>
            <a:r>
              <a:rPr lang="en-US" altLang="zh-TW" dirty="0">
                <a:ea typeface="新細明體" pitchFamily="18" charset="-120"/>
              </a:rPr>
              <a:t>Allows for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non-affine</a:t>
            </a:r>
            <a:r>
              <a:rPr lang="en-US" altLang="zh-TW" dirty="0">
                <a:ea typeface="新細明體" pitchFamily="18" charset="-120"/>
              </a:rPr>
              <a:t> transformations: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Perspective</a:t>
            </a:r>
            <a:r>
              <a:rPr lang="en-US" altLang="zh-TW" sz="2000" dirty="0">
                <a:ea typeface="新細明體" pitchFamily="18" charset="-120"/>
              </a:rPr>
              <a:t> projections!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Bends, tapers, many others</a:t>
            </a:r>
          </a:p>
        </p:txBody>
      </p:sp>
    </p:spTree>
    <p:extLst>
      <p:ext uri="{BB962C8B-B14F-4D97-AF65-F5344CB8AC3E}">
        <p14:creationId xmlns:p14="http://schemas.microsoft.com/office/powerpoint/2010/main" val="3066180333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848600" cy="990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Parametric Forms of a Line</a:t>
            </a:r>
          </a:p>
        </p:txBody>
      </p:sp>
      <p:pic>
        <p:nvPicPr>
          <p:cNvPr id="143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2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848600" cy="990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Why Called Linear Transformations?</a:t>
            </a:r>
          </a:p>
        </p:txBody>
      </p:sp>
      <p:sp>
        <p:nvSpPr>
          <p:cNvPr id="1443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5562600" cy="4343400"/>
          </a:xfrm>
        </p:spPr>
        <p:txBody>
          <a:bodyPr/>
          <a:lstStyle/>
          <a:p>
            <a:r>
              <a:rPr lang="en-US" altLang="zh-TW" i="1" dirty="0">
                <a:ea typeface="新細明體" pitchFamily="18" charset="-120"/>
              </a:rPr>
              <a:t>Because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lines</a:t>
            </a:r>
            <a:r>
              <a:rPr lang="en-US" altLang="zh-TW" i="1" dirty="0">
                <a:ea typeface="新細明體" pitchFamily="18" charset="-120"/>
              </a:rPr>
              <a:t> are transformed into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lines</a:t>
            </a:r>
            <a:r>
              <a:rPr lang="en-US" altLang="zh-TW" i="1" dirty="0">
                <a:ea typeface="新細明體" pitchFamily="18" charset="-120"/>
              </a:rPr>
              <a:t>. </a:t>
            </a:r>
            <a:r>
              <a:rPr lang="en-US" altLang="zh-TW" dirty="0">
                <a:ea typeface="新細明體" pitchFamily="18" charset="-120"/>
              </a:rPr>
              <a:t>Start with a line</a:t>
            </a:r>
          </a:p>
          <a:p>
            <a:pPr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Transform it</a:t>
            </a: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Thus, a line transforms into a linear combination of transformed points, which is a line</a:t>
            </a:r>
          </a:p>
        </p:txBody>
      </p:sp>
      <p:pic>
        <p:nvPicPr>
          <p:cNvPr id="14438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0"/>
            <a:ext cx="32004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906713"/>
            <a:ext cx="52578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906713"/>
            <a:ext cx="1676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OpenGL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OpenGL is an open standard graphics toolkit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Derived</a:t>
            </a:r>
            <a:r>
              <a:rPr lang="en-US" altLang="zh-TW" sz="2000" dirty="0">
                <a:ea typeface="新細明體" pitchFamily="18" charset="-120"/>
              </a:rPr>
              <a:t> from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SGI’s</a:t>
            </a:r>
            <a:r>
              <a:rPr lang="en-US" altLang="zh-TW" sz="2000" dirty="0">
                <a:ea typeface="新細明體" pitchFamily="18" charset="-120"/>
              </a:rPr>
              <a:t> GL toolkit</a:t>
            </a:r>
          </a:p>
          <a:p>
            <a:r>
              <a:rPr lang="en-US" altLang="zh-TW" dirty="0">
                <a:ea typeface="新細明體" pitchFamily="18" charset="-120"/>
              </a:rPr>
              <a:t>Provides a range of functions for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modeling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rendering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manipulating</a:t>
            </a:r>
            <a:r>
              <a:rPr lang="en-US" altLang="zh-TW" dirty="0">
                <a:ea typeface="新細明體" pitchFamily="18" charset="-120"/>
              </a:rPr>
              <a:t> the framebuffer</a:t>
            </a:r>
          </a:p>
          <a:p>
            <a:r>
              <a:rPr lang="en-US" altLang="zh-TW" dirty="0">
                <a:ea typeface="新細明體" pitchFamily="18" charset="-120"/>
              </a:rPr>
              <a:t>What makes a good toolkit?</a:t>
            </a:r>
          </a:p>
          <a:p>
            <a:r>
              <a:rPr lang="en-US" altLang="zh-TW" dirty="0">
                <a:ea typeface="新細明體" pitchFamily="18" charset="-120"/>
              </a:rPr>
              <a:t>Alternatives: Direct3D, Java3D - more complex and less well supported</a:t>
            </a:r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848600" cy="990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Lines go to Lines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</a:t>
            </a:r>
            <a:r>
              <a:rPr lang="en-US" altLang="zh-TW">
                <a:ea typeface="新細明體" pitchFamily="18" charset="-120"/>
              </a:rPr>
              <a:t> Linear Transform</a:t>
            </a:r>
          </a:p>
        </p:txBody>
      </p:sp>
      <p:pic>
        <p:nvPicPr>
          <p:cNvPr id="1454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71600"/>
            <a:ext cx="533400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Directions vs. Points</a:t>
            </a:r>
          </a:p>
        </p:txBody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We have been talking about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transforming points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Directions</a:t>
            </a:r>
            <a:r>
              <a:rPr lang="en-US" altLang="zh-TW" dirty="0">
                <a:ea typeface="新細明體" pitchFamily="18" charset="-120"/>
              </a:rPr>
              <a:t> are also important in graphics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Viewing directions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Normal vectors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Ray directions</a:t>
            </a: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Directions are represented by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vectors</a:t>
            </a:r>
            <a:r>
              <a:rPr lang="en-US" altLang="zh-TW" dirty="0">
                <a:ea typeface="新細明體" pitchFamily="18" charset="-120"/>
              </a:rPr>
              <a:t>, like points, and can be transformed, but not like points</a:t>
            </a:r>
          </a:p>
        </p:txBody>
      </p:sp>
      <p:sp>
        <p:nvSpPr>
          <p:cNvPr id="148483" name="Line 4"/>
          <p:cNvSpPr>
            <a:spLocks noChangeShapeType="1"/>
          </p:cNvSpPr>
          <p:nvPr/>
        </p:nvSpPr>
        <p:spPr bwMode="auto">
          <a:xfrm flipV="1">
            <a:off x="4343400" y="2286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84" name="Text Box 5"/>
          <p:cNvSpPr txBox="1">
            <a:spLocks noChangeArrowheads="1"/>
          </p:cNvSpPr>
          <p:nvPr/>
        </p:nvSpPr>
        <p:spPr bwMode="auto">
          <a:xfrm>
            <a:off x="4495800" y="23622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(1,1)</a:t>
            </a:r>
          </a:p>
        </p:txBody>
      </p:sp>
      <p:sp>
        <p:nvSpPr>
          <p:cNvPr id="148485" name="Line 6"/>
          <p:cNvSpPr>
            <a:spLocks noChangeShapeType="1"/>
          </p:cNvSpPr>
          <p:nvPr/>
        </p:nvSpPr>
        <p:spPr bwMode="auto">
          <a:xfrm flipH="1">
            <a:off x="5791200" y="2209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86" name="Text Box 7"/>
          <p:cNvSpPr txBox="1">
            <a:spLocks noChangeArrowheads="1"/>
          </p:cNvSpPr>
          <p:nvPr/>
        </p:nvSpPr>
        <p:spPr bwMode="auto">
          <a:xfrm>
            <a:off x="6096000" y="25908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(-2,-1)</a:t>
            </a: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Transforming Directions</a:t>
            </a:r>
          </a:p>
        </p:txBody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Say I define a direction as the difference of two points: </a:t>
            </a:r>
            <a:r>
              <a:rPr lang="en-US" altLang="zh-TW" b="1" i="1" dirty="0">
                <a:ea typeface="新細明體" pitchFamily="18" charset="-120"/>
              </a:rPr>
              <a:t>d</a:t>
            </a:r>
            <a:r>
              <a:rPr lang="en-US" altLang="zh-TW" i="1" dirty="0">
                <a:ea typeface="新細明體" pitchFamily="18" charset="-120"/>
              </a:rPr>
              <a:t>=</a:t>
            </a:r>
            <a:r>
              <a:rPr lang="en-US" altLang="zh-TW" b="1" i="1" dirty="0">
                <a:ea typeface="新細明體" pitchFamily="18" charset="-120"/>
              </a:rPr>
              <a:t>a</a:t>
            </a:r>
            <a:r>
              <a:rPr lang="en-US" altLang="zh-TW" i="1" dirty="0">
                <a:ea typeface="新細明體" pitchFamily="18" charset="-120"/>
              </a:rPr>
              <a:t>–</a:t>
            </a:r>
            <a:r>
              <a:rPr lang="en-US" altLang="zh-TW" b="1" i="1" dirty="0">
                <a:ea typeface="新細明體" pitchFamily="18" charset="-120"/>
              </a:rPr>
              <a:t>b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This represents the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direction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the line between two points</a:t>
            </a:r>
          </a:p>
          <a:p>
            <a:r>
              <a:rPr lang="en-US" altLang="zh-TW" dirty="0">
                <a:ea typeface="新細明體" pitchFamily="18" charset="-120"/>
              </a:rPr>
              <a:t>Now I translate the points by the same amount: </a:t>
            </a:r>
            <a:r>
              <a:rPr lang="en-US" altLang="zh-TW" b="1" i="1" dirty="0">
                <a:ea typeface="新細明體" pitchFamily="18" charset="-120"/>
              </a:rPr>
              <a:t>a’</a:t>
            </a:r>
            <a:r>
              <a:rPr lang="en-US" altLang="zh-TW" i="1" dirty="0">
                <a:ea typeface="新細明體" pitchFamily="18" charset="-120"/>
              </a:rPr>
              <a:t>=</a:t>
            </a:r>
            <a:r>
              <a:rPr lang="en-US" altLang="zh-TW" b="1" i="1" dirty="0" err="1">
                <a:ea typeface="新細明體" pitchFamily="18" charset="-120"/>
              </a:rPr>
              <a:t>a</a:t>
            </a:r>
            <a:r>
              <a:rPr lang="en-US" altLang="zh-TW" i="1" dirty="0" err="1">
                <a:ea typeface="新細明體" pitchFamily="18" charset="-120"/>
              </a:rPr>
              <a:t>+</a:t>
            </a:r>
            <a:r>
              <a:rPr lang="en-US" altLang="zh-TW" b="1" i="1" dirty="0" err="1">
                <a:ea typeface="新細明體" pitchFamily="18" charset="-120"/>
              </a:rPr>
              <a:t>t</a:t>
            </a:r>
            <a:r>
              <a:rPr lang="en-US" altLang="zh-TW" b="1" i="1" dirty="0">
                <a:ea typeface="新細明體" pitchFamily="18" charset="-120"/>
              </a:rPr>
              <a:t>, b’</a:t>
            </a:r>
            <a:r>
              <a:rPr lang="en-US" altLang="zh-TW" i="1" dirty="0">
                <a:ea typeface="新細明體" pitchFamily="18" charset="-120"/>
              </a:rPr>
              <a:t>=</a:t>
            </a:r>
            <a:r>
              <a:rPr lang="en-US" altLang="zh-TW" b="1" i="1" dirty="0" err="1">
                <a:ea typeface="新細明體" pitchFamily="18" charset="-120"/>
              </a:rPr>
              <a:t>b</a:t>
            </a:r>
            <a:r>
              <a:rPr lang="en-US" altLang="zh-TW" i="1" dirty="0" err="1">
                <a:ea typeface="新細明體" pitchFamily="18" charset="-120"/>
              </a:rPr>
              <a:t>+</a:t>
            </a:r>
            <a:r>
              <a:rPr lang="en-US" altLang="zh-TW" b="1" i="1" dirty="0" err="1">
                <a:ea typeface="新細明體" pitchFamily="18" charset="-120"/>
              </a:rPr>
              <a:t>t</a:t>
            </a:r>
            <a:endParaRPr lang="en-US" altLang="zh-TW" b="1" i="1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How should I transform </a:t>
            </a:r>
            <a:r>
              <a:rPr lang="en-US" altLang="zh-TW" b="1" i="1" dirty="0">
                <a:ea typeface="新細明體" pitchFamily="18" charset="-120"/>
              </a:rPr>
              <a:t>d</a:t>
            </a:r>
            <a:r>
              <a:rPr lang="en-US" altLang="zh-TW" dirty="0">
                <a:ea typeface="新細明體" pitchFamily="18" charset="-120"/>
              </a:rPr>
              <a:t>?</a:t>
            </a:r>
          </a:p>
          <a:p>
            <a:endParaRPr lang="zh-TW" altLang="en-US" b="1" i="1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153400" cy="990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Points and Vectors Translate Differently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46482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Points (x,y,1) are shifted by translates</a:t>
            </a:r>
          </a:p>
          <a:p>
            <a:pPr>
              <a:defRPr/>
            </a:pPr>
            <a:endParaRPr lang="en-US" altLang="zh-TW" dirty="0">
              <a:ea typeface="新細明體" pitchFamily="18" charset="-120"/>
            </a:endParaRPr>
          </a:p>
          <a:p>
            <a:pPr>
              <a:defRPr/>
            </a:pPr>
            <a:endParaRPr lang="en-US" altLang="zh-TW" dirty="0">
              <a:ea typeface="新細明體" pitchFamily="18" charset="-120"/>
            </a:endParaRPr>
          </a:p>
          <a:p>
            <a:pPr>
              <a:defRPr/>
            </a:pPr>
            <a:endParaRPr lang="en-US" altLang="zh-TW" dirty="0">
              <a:ea typeface="新細明體" pitchFamily="18" charset="-120"/>
            </a:endParaRPr>
          </a:p>
          <a:p>
            <a:pPr>
              <a:defRPr/>
            </a:pPr>
            <a:endParaRPr lang="en-US" altLang="zh-TW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Vectors (x,y,0) are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NOT</a:t>
            </a:r>
            <a:r>
              <a:rPr lang="en-US" altLang="zh-TW" dirty="0">
                <a:ea typeface="新細明體" pitchFamily="18" charset="-120"/>
              </a:rPr>
              <a:t> shifted by translates</a:t>
            </a:r>
          </a:p>
          <a:p>
            <a:pPr>
              <a:defRPr/>
            </a:pPr>
            <a:endParaRPr lang="en-US" altLang="zh-TW" dirty="0">
              <a:ea typeface="新細明體" pitchFamily="18" charset="-120"/>
            </a:endParaRPr>
          </a:p>
          <a:p>
            <a:pPr>
              <a:defRPr/>
            </a:pPr>
            <a:endParaRPr lang="en-US" altLang="zh-TW" dirty="0">
              <a:ea typeface="新細明體" pitchFamily="18" charset="-120"/>
            </a:endParaRPr>
          </a:p>
          <a:p>
            <a:pPr marL="0" indent="0">
              <a:buFontTx/>
              <a:buNone/>
              <a:defRPr/>
            </a:pP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 err="1">
                <a:ea typeface="新細明體" pitchFamily="18" charset="-120"/>
              </a:rPr>
              <a:t>adf</a:t>
            </a:r>
            <a:endParaRPr lang="en-US" altLang="zh-TW" sz="2000" dirty="0">
              <a:ea typeface="新細明體" pitchFamily="18" charset="-120"/>
            </a:endParaRPr>
          </a:p>
          <a:p>
            <a:pPr marL="0" indent="0">
              <a:buFontTx/>
              <a:buNone/>
              <a:defRPr/>
            </a:pPr>
            <a:endParaRPr lang="en-US" altLang="zh-TW" sz="2000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This is the </a:t>
            </a:r>
            <a:r>
              <a:rPr lang="en-US" altLang="zh-TW" i="1" dirty="0">
                <a:ea typeface="新細明體" pitchFamily="18" charset="-120"/>
              </a:rPr>
              <a:t>homogenous coordinate </a:t>
            </a:r>
            <a:r>
              <a:rPr lang="en-US" altLang="zh-TW" dirty="0">
                <a:ea typeface="新細明體" pitchFamily="18" charset="-120"/>
              </a:rPr>
              <a:t>representation p/v</a:t>
            </a:r>
          </a:p>
        </p:txBody>
      </p:sp>
      <p:pic>
        <p:nvPicPr>
          <p:cNvPr id="14950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60198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038600"/>
            <a:ext cx="5105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Homogeneous Directions</a:t>
            </a:r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Translation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does not </a:t>
            </a:r>
            <a:r>
              <a:rPr lang="en-US" altLang="zh-TW" dirty="0">
                <a:ea typeface="新細明體" pitchFamily="18" charset="-120"/>
              </a:rPr>
              <a:t>affect directions!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Homogeneous coordinates give us a very clean way of handling this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direction </a:t>
            </a:r>
            <a:r>
              <a:rPr lang="en-US" altLang="zh-TW" i="1" dirty="0">
                <a:ea typeface="新細明體" pitchFamily="18" charset="-120"/>
              </a:rPr>
              <a:t>(</a:t>
            </a:r>
            <a:r>
              <a:rPr lang="en-US" altLang="zh-TW" i="1" dirty="0" err="1">
                <a:ea typeface="新細明體" pitchFamily="18" charset="-120"/>
              </a:rPr>
              <a:t>x,y</a:t>
            </a:r>
            <a:r>
              <a:rPr lang="en-US" altLang="zh-TW" i="1" dirty="0"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 becomes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homogeneous direction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(x,y,0)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correct thing happens for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rotation and scaling </a:t>
            </a:r>
            <a:r>
              <a:rPr lang="en-US" altLang="zh-TW" dirty="0">
                <a:ea typeface="新細明體" pitchFamily="18" charset="-120"/>
              </a:rPr>
              <a:t>also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Scaling changes the length of the vector, but not the direction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Normal vectors are slightly different – we’ll see more later</a:t>
            </a:r>
          </a:p>
          <a:p>
            <a:pPr>
              <a:lnSpc>
                <a:spcPct val="90000"/>
              </a:lnSpc>
            </a:pP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971800" y="2895600"/>
          <a:ext cx="27638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方程式" r:id="rId3" imgW="1358310" imgH="710891" progId="Equation.3">
                  <p:embed/>
                </p:oleObj>
              </mc:Choice>
              <mc:Fallback>
                <p:oleObj name="方程式" r:id="rId3" imgW="1358310" imgH="710891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95600"/>
                        <a:ext cx="2763838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 altLang="ja-JP" sz="3200">
                <a:ea typeface="MS PGothic" pitchFamily="34" charset="-128"/>
              </a:rPr>
              <a:t>The Window-to-Viewport Transformation</a:t>
            </a:r>
          </a:p>
        </p:txBody>
      </p:sp>
      <p:grpSp>
        <p:nvGrpSpPr>
          <p:cNvPr id="153602" name="Group 3"/>
          <p:cNvGrpSpPr>
            <a:grpSpLocks/>
          </p:cNvGrpSpPr>
          <p:nvPr/>
        </p:nvGrpSpPr>
        <p:grpSpPr bwMode="auto">
          <a:xfrm>
            <a:off x="1233488" y="1844675"/>
            <a:ext cx="7710487" cy="3606800"/>
            <a:chOff x="777" y="1162"/>
            <a:chExt cx="4857" cy="2272"/>
          </a:xfrm>
        </p:grpSpPr>
        <p:sp>
          <p:nvSpPr>
            <p:cNvPr id="153604" name="Freeform 4"/>
            <p:cNvSpPr>
              <a:spLocks/>
            </p:cNvSpPr>
            <p:nvPr/>
          </p:nvSpPr>
          <p:spPr bwMode="auto">
            <a:xfrm>
              <a:off x="777" y="1534"/>
              <a:ext cx="1731" cy="1695"/>
            </a:xfrm>
            <a:custGeom>
              <a:avLst/>
              <a:gdLst>
                <a:gd name="T0" fmla="*/ 0 w 1731"/>
                <a:gd name="T1" fmla="*/ 0 h 1695"/>
                <a:gd name="T2" fmla="*/ 0 w 1731"/>
                <a:gd name="T3" fmla="*/ 1695 h 1695"/>
                <a:gd name="T4" fmla="*/ 1731 w 1731"/>
                <a:gd name="T5" fmla="*/ 1695 h 1695"/>
                <a:gd name="T6" fmla="*/ 0 60000 65536"/>
                <a:gd name="T7" fmla="*/ 0 60000 65536"/>
                <a:gd name="T8" fmla="*/ 0 60000 65536"/>
                <a:gd name="T9" fmla="*/ 0 w 1731"/>
                <a:gd name="T10" fmla="*/ 0 h 1695"/>
                <a:gd name="T11" fmla="*/ 1731 w 1731"/>
                <a:gd name="T12" fmla="*/ 1695 h 1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1" h="1695">
                  <a:moveTo>
                    <a:pt x="0" y="0"/>
                  </a:moveTo>
                  <a:lnTo>
                    <a:pt x="0" y="1695"/>
                  </a:lnTo>
                  <a:lnTo>
                    <a:pt x="1731" y="169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05" name="Freeform 5"/>
            <p:cNvSpPr>
              <a:spLocks/>
            </p:cNvSpPr>
            <p:nvPr/>
          </p:nvSpPr>
          <p:spPr bwMode="auto">
            <a:xfrm>
              <a:off x="1705" y="2381"/>
              <a:ext cx="310" cy="435"/>
            </a:xfrm>
            <a:custGeom>
              <a:avLst/>
              <a:gdLst>
                <a:gd name="T0" fmla="*/ 0 w 310"/>
                <a:gd name="T1" fmla="*/ 435 h 435"/>
                <a:gd name="T2" fmla="*/ 0 w 310"/>
                <a:gd name="T3" fmla="*/ 156 h 435"/>
                <a:gd name="T4" fmla="*/ 155 w 310"/>
                <a:gd name="T5" fmla="*/ 0 h 435"/>
                <a:gd name="T6" fmla="*/ 310 w 310"/>
                <a:gd name="T7" fmla="*/ 156 h 435"/>
                <a:gd name="T8" fmla="*/ 310 w 310"/>
                <a:gd name="T9" fmla="*/ 435 h 435"/>
                <a:gd name="T10" fmla="*/ 0 w 310"/>
                <a:gd name="T11" fmla="*/ 435 h 4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0"/>
                <a:gd name="T19" fmla="*/ 0 h 435"/>
                <a:gd name="T20" fmla="*/ 310 w 310"/>
                <a:gd name="T21" fmla="*/ 435 h 4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0" h="435">
                  <a:moveTo>
                    <a:pt x="0" y="435"/>
                  </a:moveTo>
                  <a:lnTo>
                    <a:pt x="0" y="156"/>
                  </a:lnTo>
                  <a:lnTo>
                    <a:pt x="155" y="0"/>
                  </a:lnTo>
                  <a:lnTo>
                    <a:pt x="310" y="156"/>
                  </a:lnTo>
                  <a:lnTo>
                    <a:pt x="310" y="435"/>
                  </a:lnTo>
                  <a:lnTo>
                    <a:pt x="0" y="435"/>
                  </a:lnTo>
                </a:path>
              </a:pathLst>
            </a:custGeom>
            <a:noFill/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06" name="Freeform 6"/>
            <p:cNvSpPr>
              <a:spLocks/>
            </p:cNvSpPr>
            <p:nvPr/>
          </p:nvSpPr>
          <p:spPr bwMode="auto">
            <a:xfrm>
              <a:off x="777" y="1534"/>
              <a:ext cx="1731" cy="1695"/>
            </a:xfrm>
            <a:custGeom>
              <a:avLst/>
              <a:gdLst>
                <a:gd name="T0" fmla="*/ 0 w 1731"/>
                <a:gd name="T1" fmla="*/ 0 h 1695"/>
                <a:gd name="T2" fmla="*/ 0 w 1731"/>
                <a:gd name="T3" fmla="*/ 1695 h 1695"/>
                <a:gd name="T4" fmla="*/ 1731 w 1731"/>
                <a:gd name="T5" fmla="*/ 1695 h 1695"/>
                <a:gd name="T6" fmla="*/ 0 60000 65536"/>
                <a:gd name="T7" fmla="*/ 0 60000 65536"/>
                <a:gd name="T8" fmla="*/ 0 60000 65536"/>
                <a:gd name="T9" fmla="*/ 0 w 1731"/>
                <a:gd name="T10" fmla="*/ 0 h 1695"/>
                <a:gd name="T11" fmla="*/ 1731 w 1731"/>
                <a:gd name="T12" fmla="*/ 1695 h 1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1" h="1695">
                  <a:moveTo>
                    <a:pt x="0" y="0"/>
                  </a:moveTo>
                  <a:lnTo>
                    <a:pt x="0" y="1695"/>
                  </a:lnTo>
                  <a:lnTo>
                    <a:pt x="1731" y="169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1461" y="2248"/>
              <a:ext cx="798" cy="6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3608" name="Freeform 8"/>
            <p:cNvSpPr>
              <a:spLocks/>
            </p:cNvSpPr>
            <p:nvPr/>
          </p:nvSpPr>
          <p:spPr bwMode="auto">
            <a:xfrm>
              <a:off x="3387" y="1534"/>
              <a:ext cx="1731" cy="1695"/>
            </a:xfrm>
            <a:custGeom>
              <a:avLst/>
              <a:gdLst>
                <a:gd name="T0" fmla="*/ 0 w 1731"/>
                <a:gd name="T1" fmla="*/ 0 h 1695"/>
                <a:gd name="T2" fmla="*/ 0 w 1731"/>
                <a:gd name="T3" fmla="*/ 1695 h 1695"/>
                <a:gd name="T4" fmla="*/ 1731 w 1731"/>
                <a:gd name="T5" fmla="*/ 1695 h 1695"/>
                <a:gd name="T6" fmla="*/ 0 60000 65536"/>
                <a:gd name="T7" fmla="*/ 0 60000 65536"/>
                <a:gd name="T8" fmla="*/ 0 60000 65536"/>
                <a:gd name="T9" fmla="*/ 0 w 1731"/>
                <a:gd name="T10" fmla="*/ 0 h 1695"/>
                <a:gd name="T11" fmla="*/ 1731 w 1731"/>
                <a:gd name="T12" fmla="*/ 1695 h 1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1" h="1695">
                  <a:moveTo>
                    <a:pt x="0" y="0"/>
                  </a:moveTo>
                  <a:lnTo>
                    <a:pt x="0" y="1695"/>
                  </a:lnTo>
                  <a:lnTo>
                    <a:pt x="1731" y="169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09" name="Freeform 9"/>
            <p:cNvSpPr>
              <a:spLocks/>
            </p:cNvSpPr>
            <p:nvPr/>
          </p:nvSpPr>
          <p:spPr bwMode="auto">
            <a:xfrm>
              <a:off x="3675" y="2439"/>
              <a:ext cx="182" cy="493"/>
            </a:xfrm>
            <a:custGeom>
              <a:avLst/>
              <a:gdLst>
                <a:gd name="T0" fmla="*/ 0 w 182"/>
                <a:gd name="T1" fmla="*/ 493 h 493"/>
                <a:gd name="T2" fmla="*/ 0 w 182"/>
                <a:gd name="T3" fmla="*/ 155 h 493"/>
                <a:gd name="T4" fmla="*/ 93 w 182"/>
                <a:gd name="T5" fmla="*/ 0 h 493"/>
                <a:gd name="T6" fmla="*/ 182 w 182"/>
                <a:gd name="T7" fmla="*/ 155 h 493"/>
                <a:gd name="T8" fmla="*/ 182 w 182"/>
                <a:gd name="T9" fmla="*/ 493 h 493"/>
                <a:gd name="T10" fmla="*/ 0 w 182"/>
                <a:gd name="T11" fmla="*/ 493 h 4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493"/>
                <a:gd name="T20" fmla="*/ 182 w 182"/>
                <a:gd name="T21" fmla="*/ 493 h 4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493">
                  <a:moveTo>
                    <a:pt x="0" y="493"/>
                  </a:moveTo>
                  <a:lnTo>
                    <a:pt x="0" y="155"/>
                  </a:lnTo>
                  <a:lnTo>
                    <a:pt x="93" y="0"/>
                  </a:lnTo>
                  <a:lnTo>
                    <a:pt x="182" y="155"/>
                  </a:lnTo>
                  <a:lnTo>
                    <a:pt x="182" y="493"/>
                  </a:lnTo>
                  <a:lnTo>
                    <a:pt x="0" y="493"/>
                  </a:lnTo>
                </a:path>
              </a:pathLst>
            </a:custGeom>
            <a:noFill/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10" name="Freeform 10"/>
            <p:cNvSpPr>
              <a:spLocks/>
            </p:cNvSpPr>
            <p:nvPr/>
          </p:nvSpPr>
          <p:spPr bwMode="auto">
            <a:xfrm>
              <a:off x="3387" y="1534"/>
              <a:ext cx="1731" cy="1695"/>
            </a:xfrm>
            <a:custGeom>
              <a:avLst/>
              <a:gdLst>
                <a:gd name="T0" fmla="*/ 0 w 1731"/>
                <a:gd name="T1" fmla="*/ 0 h 1695"/>
                <a:gd name="T2" fmla="*/ 0 w 1731"/>
                <a:gd name="T3" fmla="*/ 1695 h 1695"/>
                <a:gd name="T4" fmla="*/ 1731 w 1731"/>
                <a:gd name="T5" fmla="*/ 1695 h 1695"/>
                <a:gd name="T6" fmla="*/ 0 60000 65536"/>
                <a:gd name="T7" fmla="*/ 0 60000 65536"/>
                <a:gd name="T8" fmla="*/ 0 60000 65536"/>
                <a:gd name="T9" fmla="*/ 0 w 1731"/>
                <a:gd name="T10" fmla="*/ 0 h 1695"/>
                <a:gd name="T11" fmla="*/ 1731 w 1731"/>
                <a:gd name="T12" fmla="*/ 1695 h 1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1" h="1695">
                  <a:moveTo>
                    <a:pt x="0" y="0"/>
                  </a:moveTo>
                  <a:lnTo>
                    <a:pt x="0" y="1695"/>
                  </a:lnTo>
                  <a:lnTo>
                    <a:pt x="1731" y="169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11" name="Freeform 11"/>
            <p:cNvSpPr>
              <a:spLocks/>
            </p:cNvSpPr>
            <p:nvPr/>
          </p:nvSpPr>
          <p:spPr bwMode="auto">
            <a:xfrm>
              <a:off x="3387" y="1627"/>
              <a:ext cx="1673" cy="1602"/>
            </a:xfrm>
            <a:custGeom>
              <a:avLst/>
              <a:gdLst>
                <a:gd name="T0" fmla="*/ 0 w 1673"/>
                <a:gd name="T1" fmla="*/ 0 h 1602"/>
                <a:gd name="T2" fmla="*/ 1673 w 1673"/>
                <a:gd name="T3" fmla="*/ 0 h 1602"/>
                <a:gd name="T4" fmla="*/ 1673 w 1673"/>
                <a:gd name="T5" fmla="*/ 1602 h 1602"/>
                <a:gd name="T6" fmla="*/ 0 60000 65536"/>
                <a:gd name="T7" fmla="*/ 0 60000 65536"/>
                <a:gd name="T8" fmla="*/ 0 60000 65536"/>
                <a:gd name="T9" fmla="*/ 0 w 1673"/>
                <a:gd name="T10" fmla="*/ 0 h 1602"/>
                <a:gd name="T11" fmla="*/ 1673 w 1673"/>
                <a:gd name="T12" fmla="*/ 1602 h 16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3" h="1602">
                  <a:moveTo>
                    <a:pt x="0" y="0"/>
                  </a:moveTo>
                  <a:lnTo>
                    <a:pt x="1673" y="0"/>
                  </a:lnTo>
                  <a:lnTo>
                    <a:pt x="1673" y="160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12" name="Freeform 12"/>
            <p:cNvSpPr>
              <a:spLocks/>
            </p:cNvSpPr>
            <p:nvPr/>
          </p:nvSpPr>
          <p:spPr bwMode="auto">
            <a:xfrm>
              <a:off x="4399" y="1813"/>
              <a:ext cx="328" cy="289"/>
            </a:xfrm>
            <a:custGeom>
              <a:avLst/>
              <a:gdLst>
                <a:gd name="T0" fmla="*/ 0 w 328"/>
                <a:gd name="T1" fmla="*/ 289 h 289"/>
                <a:gd name="T2" fmla="*/ 0 w 328"/>
                <a:gd name="T3" fmla="*/ 142 h 289"/>
                <a:gd name="T4" fmla="*/ 164 w 328"/>
                <a:gd name="T5" fmla="*/ 0 h 289"/>
                <a:gd name="T6" fmla="*/ 328 w 328"/>
                <a:gd name="T7" fmla="*/ 142 h 289"/>
                <a:gd name="T8" fmla="*/ 328 w 328"/>
                <a:gd name="T9" fmla="*/ 289 h 289"/>
                <a:gd name="T10" fmla="*/ 0 w 328"/>
                <a:gd name="T11" fmla="*/ 289 h 2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8"/>
                <a:gd name="T19" fmla="*/ 0 h 289"/>
                <a:gd name="T20" fmla="*/ 328 w 328"/>
                <a:gd name="T21" fmla="*/ 289 h 2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8" h="289">
                  <a:moveTo>
                    <a:pt x="0" y="289"/>
                  </a:moveTo>
                  <a:lnTo>
                    <a:pt x="0" y="142"/>
                  </a:lnTo>
                  <a:lnTo>
                    <a:pt x="164" y="0"/>
                  </a:lnTo>
                  <a:lnTo>
                    <a:pt x="328" y="142"/>
                  </a:lnTo>
                  <a:lnTo>
                    <a:pt x="328" y="289"/>
                  </a:lnTo>
                  <a:lnTo>
                    <a:pt x="0" y="289"/>
                  </a:lnTo>
                </a:path>
              </a:pathLst>
            </a:custGeom>
            <a:noFill/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13" name="Rectangle 13"/>
            <p:cNvSpPr>
              <a:spLocks noChangeArrowheads="1"/>
            </p:cNvSpPr>
            <p:nvPr/>
          </p:nvSpPr>
          <p:spPr bwMode="auto">
            <a:xfrm>
              <a:off x="3511" y="2310"/>
              <a:ext cx="515" cy="72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3614" name="Rectangle 14"/>
            <p:cNvSpPr>
              <a:spLocks noChangeArrowheads="1"/>
            </p:cNvSpPr>
            <p:nvPr/>
          </p:nvSpPr>
          <p:spPr bwMode="auto">
            <a:xfrm>
              <a:off x="4163" y="1747"/>
              <a:ext cx="799" cy="42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3615" name="Text Box 15"/>
            <p:cNvSpPr txBox="1">
              <a:spLocks noChangeArrowheads="1"/>
            </p:cNvSpPr>
            <p:nvPr/>
          </p:nvSpPr>
          <p:spPr bwMode="auto">
            <a:xfrm>
              <a:off x="3345" y="3018"/>
              <a:ext cx="8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Viewport 1</a:t>
              </a:r>
            </a:p>
          </p:txBody>
        </p:sp>
        <p:sp>
          <p:nvSpPr>
            <p:cNvPr id="153616" name="Text Box 16"/>
            <p:cNvSpPr txBox="1">
              <a:spLocks noChangeArrowheads="1"/>
            </p:cNvSpPr>
            <p:nvPr/>
          </p:nvSpPr>
          <p:spPr bwMode="auto">
            <a:xfrm>
              <a:off x="4116" y="2115"/>
              <a:ext cx="8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Viewport 2</a:t>
              </a:r>
            </a:p>
          </p:txBody>
        </p:sp>
        <p:sp>
          <p:nvSpPr>
            <p:cNvPr id="153617" name="Text Box 17"/>
            <p:cNvSpPr txBox="1">
              <a:spLocks noChangeArrowheads="1"/>
            </p:cNvSpPr>
            <p:nvPr/>
          </p:nvSpPr>
          <p:spPr bwMode="auto">
            <a:xfrm>
              <a:off x="1519" y="2886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Window</a:t>
              </a:r>
            </a:p>
          </p:txBody>
        </p:sp>
        <p:sp>
          <p:nvSpPr>
            <p:cNvPr id="153618" name="Text Box 18"/>
            <p:cNvSpPr txBox="1">
              <a:spLocks noChangeArrowheads="1"/>
            </p:cNvSpPr>
            <p:nvPr/>
          </p:nvSpPr>
          <p:spPr bwMode="auto">
            <a:xfrm>
              <a:off x="884" y="3203"/>
              <a:ext cx="1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World coordinates</a:t>
              </a:r>
            </a:p>
          </p:txBody>
        </p:sp>
        <p:sp>
          <p:nvSpPr>
            <p:cNvPr id="153619" name="Text Box 19"/>
            <p:cNvSpPr txBox="1">
              <a:spLocks noChangeArrowheads="1"/>
            </p:cNvSpPr>
            <p:nvPr/>
          </p:nvSpPr>
          <p:spPr bwMode="auto">
            <a:xfrm>
              <a:off x="3470" y="3203"/>
              <a:ext cx="1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Screen coordinates</a:t>
              </a:r>
            </a:p>
          </p:txBody>
        </p:sp>
        <p:sp>
          <p:nvSpPr>
            <p:cNvPr id="153620" name="Text Box 20"/>
            <p:cNvSpPr txBox="1">
              <a:spLocks noChangeArrowheads="1"/>
            </p:cNvSpPr>
            <p:nvPr/>
          </p:nvSpPr>
          <p:spPr bwMode="auto">
            <a:xfrm>
              <a:off x="3969" y="1162"/>
              <a:ext cx="166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Maximum range</a:t>
              </a:r>
              <a:br>
                <a:rPr kumimoji="1" lang="en-US" altLang="ja-JP">
                  <a:latin typeface="Verdana" pitchFamily="34" charset="0"/>
                  <a:ea typeface="MS PGothic" pitchFamily="34" charset="-128"/>
                </a:rPr>
              </a:b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of screen coordinates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077200" cy="762000"/>
          </a:xfrm>
        </p:spPr>
        <p:txBody>
          <a:bodyPr/>
          <a:lstStyle/>
          <a:p>
            <a:r>
              <a:rPr lang="en-US" altLang="ja-JP" sz="3200">
                <a:ea typeface="MS PGothic" pitchFamily="34" charset="-128"/>
              </a:rPr>
              <a:t>The Window-to-Viewport Transformation</a:t>
            </a:r>
          </a:p>
        </p:txBody>
      </p:sp>
      <p:grpSp>
        <p:nvGrpSpPr>
          <p:cNvPr id="37895" name="Group 3"/>
          <p:cNvGrpSpPr>
            <a:grpSpLocks/>
          </p:cNvGrpSpPr>
          <p:nvPr/>
        </p:nvGrpSpPr>
        <p:grpSpPr bwMode="auto">
          <a:xfrm>
            <a:off x="468313" y="1844675"/>
            <a:ext cx="8469312" cy="2520950"/>
            <a:chOff x="295" y="1162"/>
            <a:chExt cx="5335" cy="1588"/>
          </a:xfrm>
        </p:grpSpPr>
        <p:sp>
          <p:nvSpPr>
            <p:cNvPr id="37898" name="Freeform 4"/>
            <p:cNvSpPr>
              <a:spLocks/>
            </p:cNvSpPr>
            <p:nvPr/>
          </p:nvSpPr>
          <p:spPr bwMode="auto">
            <a:xfrm>
              <a:off x="436" y="1392"/>
              <a:ext cx="942" cy="993"/>
            </a:xfrm>
            <a:custGeom>
              <a:avLst/>
              <a:gdLst>
                <a:gd name="T0" fmla="*/ 0 w 942"/>
                <a:gd name="T1" fmla="*/ 0 h 993"/>
                <a:gd name="T2" fmla="*/ 0 w 942"/>
                <a:gd name="T3" fmla="*/ 993 h 993"/>
                <a:gd name="T4" fmla="*/ 942 w 942"/>
                <a:gd name="T5" fmla="*/ 993 h 993"/>
                <a:gd name="T6" fmla="*/ 0 60000 65536"/>
                <a:gd name="T7" fmla="*/ 0 60000 65536"/>
                <a:gd name="T8" fmla="*/ 0 60000 65536"/>
                <a:gd name="T9" fmla="*/ 0 w 942"/>
                <a:gd name="T10" fmla="*/ 0 h 993"/>
                <a:gd name="T11" fmla="*/ 942 w 942"/>
                <a:gd name="T12" fmla="*/ 993 h 9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2" h="993">
                  <a:moveTo>
                    <a:pt x="0" y="0"/>
                  </a:moveTo>
                  <a:lnTo>
                    <a:pt x="0" y="993"/>
                  </a:lnTo>
                  <a:lnTo>
                    <a:pt x="942" y="99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Freeform 5"/>
            <p:cNvSpPr>
              <a:spLocks/>
            </p:cNvSpPr>
            <p:nvPr/>
          </p:nvSpPr>
          <p:spPr bwMode="auto">
            <a:xfrm>
              <a:off x="436" y="1392"/>
              <a:ext cx="942" cy="993"/>
            </a:xfrm>
            <a:custGeom>
              <a:avLst/>
              <a:gdLst>
                <a:gd name="T0" fmla="*/ 0 w 942"/>
                <a:gd name="T1" fmla="*/ 0 h 993"/>
                <a:gd name="T2" fmla="*/ 0 w 942"/>
                <a:gd name="T3" fmla="*/ 993 h 993"/>
                <a:gd name="T4" fmla="*/ 942 w 942"/>
                <a:gd name="T5" fmla="*/ 993 h 993"/>
                <a:gd name="T6" fmla="*/ 0 60000 65536"/>
                <a:gd name="T7" fmla="*/ 0 60000 65536"/>
                <a:gd name="T8" fmla="*/ 0 60000 65536"/>
                <a:gd name="T9" fmla="*/ 0 w 942"/>
                <a:gd name="T10" fmla="*/ 0 h 993"/>
                <a:gd name="T11" fmla="*/ 942 w 942"/>
                <a:gd name="T12" fmla="*/ 993 h 9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2" h="993">
                  <a:moveTo>
                    <a:pt x="0" y="0"/>
                  </a:moveTo>
                  <a:lnTo>
                    <a:pt x="0" y="993"/>
                  </a:lnTo>
                  <a:lnTo>
                    <a:pt x="942" y="9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Rectangle 6"/>
            <p:cNvSpPr>
              <a:spLocks noChangeArrowheads="1"/>
            </p:cNvSpPr>
            <p:nvPr/>
          </p:nvSpPr>
          <p:spPr bwMode="auto">
            <a:xfrm>
              <a:off x="778" y="1584"/>
              <a:ext cx="502" cy="451"/>
            </a:xfrm>
            <a:prstGeom prst="rect">
              <a:avLst/>
            </a:prstGeom>
            <a:noFill/>
            <a:ln w="428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901" name="Freeform 7"/>
            <p:cNvSpPr>
              <a:spLocks/>
            </p:cNvSpPr>
            <p:nvPr/>
          </p:nvSpPr>
          <p:spPr bwMode="auto">
            <a:xfrm>
              <a:off x="1249" y="1553"/>
              <a:ext cx="63" cy="62"/>
            </a:xfrm>
            <a:custGeom>
              <a:avLst/>
              <a:gdLst>
                <a:gd name="T0" fmla="*/ 0 w 63"/>
                <a:gd name="T1" fmla="*/ 31 h 62"/>
                <a:gd name="T2" fmla="*/ 0 w 63"/>
                <a:gd name="T3" fmla="*/ 19 h 62"/>
                <a:gd name="T4" fmla="*/ 8 w 63"/>
                <a:gd name="T5" fmla="*/ 7 h 62"/>
                <a:gd name="T6" fmla="*/ 19 w 63"/>
                <a:gd name="T7" fmla="*/ 0 h 62"/>
                <a:gd name="T8" fmla="*/ 31 w 63"/>
                <a:gd name="T9" fmla="*/ 0 h 62"/>
                <a:gd name="T10" fmla="*/ 43 w 63"/>
                <a:gd name="T11" fmla="*/ 0 h 62"/>
                <a:gd name="T12" fmla="*/ 55 w 63"/>
                <a:gd name="T13" fmla="*/ 7 h 62"/>
                <a:gd name="T14" fmla="*/ 59 w 63"/>
                <a:gd name="T15" fmla="*/ 19 h 62"/>
                <a:gd name="T16" fmla="*/ 63 w 63"/>
                <a:gd name="T17" fmla="*/ 31 h 62"/>
                <a:gd name="T18" fmla="*/ 59 w 63"/>
                <a:gd name="T19" fmla="*/ 43 h 62"/>
                <a:gd name="T20" fmla="*/ 55 w 63"/>
                <a:gd name="T21" fmla="*/ 51 h 62"/>
                <a:gd name="T22" fmla="*/ 43 w 63"/>
                <a:gd name="T23" fmla="*/ 58 h 62"/>
                <a:gd name="T24" fmla="*/ 31 w 63"/>
                <a:gd name="T25" fmla="*/ 62 h 62"/>
                <a:gd name="T26" fmla="*/ 19 w 63"/>
                <a:gd name="T27" fmla="*/ 58 h 62"/>
                <a:gd name="T28" fmla="*/ 8 w 63"/>
                <a:gd name="T29" fmla="*/ 51 h 62"/>
                <a:gd name="T30" fmla="*/ 0 w 63"/>
                <a:gd name="T31" fmla="*/ 43 h 62"/>
                <a:gd name="T32" fmla="*/ 0 w 63"/>
                <a:gd name="T33" fmla="*/ 31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62"/>
                <a:gd name="T53" fmla="*/ 63 w 63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62">
                  <a:moveTo>
                    <a:pt x="0" y="31"/>
                  </a:moveTo>
                  <a:lnTo>
                    <a:pt x="0" y="19"/>
                  </a:lnTo>
                  <a:lnTo>
                    <a:pt x="8" y="7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43" y="0"/>
                  </a:lnTo>
                  <a:lnTo>
                    <a:pt x="55" y="7"/>
                  </a:lnTo>
                  <a:lnTo>
                    <a:pt x="59" y="19"/>
                  </a:lnTo>
                  <a:lnTo>
                    <a:pt x="63" y="31"/>
                  </a:lnTo>
                  <a:lnTo>
                    <a:pt x="59" y="43"/>
                  </a:lnTo>
                  <a:lnTo>
                    <a:pt x="55" y="51"/>
                  </a:lnTo>
                  <a:lnTo>
                    <a:pt x="43" y="58"/>
                  </a:lnTo>
                  <a:lnTo>
                    <a:pt x="31" y="62"/>
                  </a:lnTo>
                  <a:lnTo>
                    <a:pt x="19" y="58"/>
                  </a:lnTo>
                  <a:lnTo>
                    <a:pt x="8" y="51"/>
                  </a:lnTo>
                  <a:lnTo>
                    <a:pt x="0" y="4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Freeform 8"/>
            <p:cNvSpPr>
              <a:spLocks/>
            </p:cNvSpPr>
            <p:nvPr/>
          </p:nvSpPr>
          <p:spPr bwMode="auto">
            <a:xfrm>
              <a:off x="746" y="2004"/>
              <a:ext cx="63" cy="63"/>
            </a:xfrm>
            <a:custGeom>
              <a:avLst/>
              <a:gdLst>
                <a:gd name="T0" fmla="*/ 0 w 63"/>
                <a:gd name="T1" fmla="*/ 31 h 63"/>
                <a:gd name="T2" fmla="*/ 0 w 63"/>
                <a:gd name="T3" fmla="*/ 20 h 63"/>
                <a:gd name="T4" fmla="*/ 8 w 63"/>
                <a:gd name="T5" fmla="*/ 8 h 63"/>
                <a:gd name="T6" fmla="*/ 20 w 63"/>
                <a:gd name="T7" fmla="*/ 0 h 63"/>
                <a:gd name="T8" fmla="*/ 32 w 63"/>
                <a:gd name="T9" fmla="*/ 0 h 63"/>
                <a:gd name="T10" fmla="*/ 43 w 63"/>
                <a:gd name="T11" fmla="*/ 0 h 63"/>
                <a:gd name="T12" fmla="*/ 55 w 63"/>
                <a:gd name="T13" fmla="*/ 8 h 63"/>
                <a:gd name="T14" fmla="*/ 59 w 63"/>
                <a:gd name="T15" fmla="*/ 20 h 63"/>
                <a:gd name="T16" fmla="*/ 63 w 63"/>
                <a:gd name="T17" fmla="*/ 31 h 63"/>
                <a:gd name="T18" fmla="*/ 59 w 63"/>
                <a:gd name="T19" fmla="*/ 43 h 63"/>
                <a:gd name="T20" fmla="*/ 55 w 63"/>
                <a:gd name="T21" fmla="*/ 51 h 63"/>
                <a:gd name="T22" fmla="*/ 43 w 63"/>
                <a:gd name="T23" fmla="*/ 59 h 63"/>
                <a:gd name="T24" fmla="*/ 32 w 63"/>
                <a:gd name="T25" fmla="*/ 63 h 63"/>
                <a:gd name="T26" fmla="*/ 20 w 63"/>
                <a:gd name="T27" fmla="*/ 59 h 63"/>
                <a:gd name="T28" fmla="*/ 8 w 63"/>
                <a:gd name="T29" fmla="*/ 51 h 63"/>
                <a:gd name="T30" fmla="*/ 0 w 63"/>
                <a:gd name="T31" fmla="*/ 43 h 63"/>
                <a:gd name="T32" fmla="*/ 0 w 63"/>
                <a:gd name="T33" fmla="*/ 31 h 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63"/>
                <a:gd name="T53" fmla="*/ 63 w 63"/>
                <a:gd name="T54" fmla="*/ 63 h 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63">
                  <a:moveTo>
                    <a:pt x="0" y="31"/>
                  </a:moveTo>
                  <a:lnTo>
                    <a:pt x="0" y="20"/>
                  </a:lnTo>
                  <a:lnTo>
                    <a:pt x="8" y="8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55" y="8"/>
                  </a:lnTo>
                  <a:lnTo>
                    <a:pt x="59" y="20"/>
                  </a:lnTo>
                  <a:lnTo>
                    <a:pt x="63" y="31"/>
                  </a:lnTo>
                  <a:lnTo>
                    <a:pt x="59" y="43"/>
                  </a:lnTo>
                  <a:lnTo>
                    <a:pt x="55" y="51"/>
                  </a:lnTo>
                  <a:lnTo>
                    <a:pt x="43" y="59"/>
                  </a:lnTo>
                  <a:lnTo>
                    <a:pt x="32" y="63"/>
                  </a:lnTo>
                  <a:lnTo>
                    <a:pt x="20" y="59"/>
                  </a:lnTo>
                  <a:lnTo>
                    <a:pt x="8" y="51"/>
                  </a:lnTo>
                  <a:lnTo>
                    <a:pt x="0" y="4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Freeform 9"/>
            <p:cNvSpPr>
              <a:spLocks/>
            </p:cNvSpPr>
            <p:nvPr/>
          </p:nvSpPr>
          <p:spPr bwMode="auto">
            <a:xfrm>
              <a:off x="1822" y="1392"/>
              <a:ext cx="942" cy="993"/>
            </a:xfrm>
            <a:custGeom>
              <a:avLst/>
              <a:gdLst>
                <a:gd name="T0" fmla="*/ 0 w 942"/>
                <a:gd name="T1" fmla="*/ 0 h 993"/>
                <a:gd name="T2" fmla="*/ 0 w 942"/>
                <a:gd name="T3" fmla="*/ 993 h 993"/>
                <a:gd name="T4" fmla="*/ 942 w 942"/>
                <a:gd name="T5" fmla="*/ 993 h 993"/>
                <a:gd name="T6" fmla="*/ 0 60000 65536"/>
                <a:gd name="T7" fmla="*/ 0 60000 65536"/>
                <a:gd name="T8" fmla="*/ 0 60000 65536"/>
                <a:gd name="T9" fmla="*/ 0 w 942"/>
                <a:gd name="T10" fmla="*/ 0 h 993"/>
                <a:gd name="T11" fmla="*/ 942 w 942"/>
                <a:gd name="T12" fmla="*/ 993 h 9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2" h="993">
                  <a:moveTo>
                    <a:pt x="0" y="0"/>
                  </a:moveTo>
                  <a:lnTo>
                    <a:pt x="0" y="993"/>
                  </a:lnTo>
                  <a:lnTo>
                    <a:pt x="942" y="99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Freeform 10"/>
            <p:cNvSpPr>
              <a:spLocks/>
            </p:cNvSpPr>
            <p:nvPr/>
          </p:nvSpPr>
          <p:spPr bwMode="auto">
            <a:xfrm>
              <a:off x="1822" y="1392"/>
              <a:ext cx="942" cy="993"/>
            </a:xfrm>
            <a:custGeom>
              <a:avLst/>
              <a:gdLst>
                <a:gd name="T0" fmla="*/ 0 w 942"/>
                <a:gd name="T1" fmla="*/ 0 h 993"/>
                <a:gd name="T2" fmla="*/ 0 w 942"/>
                <a:gd name="T3" fmla="*/ 993 h 993"/>
                <a:gd name="T4" fmla="*/ 942 w 942"/>
                <a:gd name="T5" fmla="*/ 993 h 993"/>
                <a:gd name="T6" fmla="*/ 0 60000 65536"/>
                <a:gd name="T7" fmla="*/ 0 60000 65536"/>
                <a:gd name="T8" fmla="*/ 0 60000 65536"/>
                <a:gd name="T9" fmla="*/ 0 w 942"/>
                <a:gd name="T10" fmla="*/ 0 h 993"/>
                <a:gd name="T11" fmla="*/ 942 w 942"/>
                <a:gd name="T12" fmla="*/ 993 h 9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2" h="993">
                  <a:moveTo>
                    <a:pt x="0" y="0"/>
                  </a:moveTo>
                  <a:lnTo>
                    <a:pt x="0" y="993"/>
                  </a:lnTo>
                  <a:lnTo>
                    <a:pt x="942" y="9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Rectangle 11"/>
            <p:cNvSpPr>
              <a:spLocks noChangeArrowheads="1"/>
            </p:cNvSpPr>
            <p:nvPr/>
          </p:nvSpPr>
          <p:spPr bwMode="auto">
            <a:xfrm>
              <a:off x="1838" y="1918"/>
              <a:ext cx="502" cy="451"/>
            </a:xfrm>
            <a:prstGeom prst="rect">
              <a:avLst/>
            </a:prstGeom>
            <a:noFill/>
            <a:ln w="428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906" name="Freeform 12"/>
            <p:cNvSpPr>
              <a:spLocks/>
            </p:cNvSpPr>
            <p:nvPr/>
          </p:nvSpPr>
          <p:spPr bwMode="auto">
            <a:xfrm>
              <a:off x="3118" y="1392"/>
              <a:ext cx="942" cy="993"/>
            </a:xfrm>
            <a:custGeom>
              <a:avLst/>
              <a:gdLst>
                <a:gd name="T0" fmla="*/ 0 w 942"/>
                <a:gd name="T1" fmla="*/ 0 h 993"/>
                <a:gd name="T2" fmla="*/ 0 w 942"/>
                <a:gd name="T3" fmla="*/ 993 h 993"/>
                <a:gd name="T4" fmla="*/ 942 w 942"/>
                <a:gd name="T5" fmla="*/ 993 h 993"/>
                <a:gd name="T6" fmla="*/ 0 60000 65536"/>
                <a:gd name="T7" fmla="*/ 0 60000 65536"/>
                <a:gd name="T8" fmla="*/ 0 60000 65536"/>
                <a:gd name="T9" fmla="*/ 0 w 942"/>
                <a:gd name="T10" fmla="*/ 0 h 993"/>
                <a:gd name="T11" fmla="*/ 942 w 942"/>
                <a:gd name="T12" fmla="*/ 993 h 9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2" h="993">
                  <a:moveTo>
                    <a:pt x="0" y="0"/>
                  </a:moveTo>
                  <a:lnTo>
                    <a:pt x="0" y="993"/>
                  </a:lnTo>
                  <a:lnTo>
                    <a:pt x="942" y="99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Freeform 13"/>
            <p:cNvSpPr>
              <a:spLocks/>
            </p:cNvSpPr>
            <p:nvPr/>
          </p:nvSpPr>
          <p:spPr bwMode="auto">
            <a:xfrm>
              <a:off x="3118" y="1392"/>
              <a:ext cx="942" cy="993"/>
            </a:xfrm>
            <a:custGeom>
              <a:avLst/>
              <a:gdLst>
                <a:gd name="T0" fmla="*/ 0 w 942"/>
                <a:gd name="T1" fmla="*/ 0 h 993"/>
                <a:gd name="T2" fmla="*/ 0 w 942"/>
                <a:gd name="T3" fmla="*/ 993 h 993"/>
                <a:gd name="T4" fmla="*/ 942 w 942"/>
                <a:gd name="T5" fmla="*/ 993 h 993"/>
                <a:gd name="T6" fmla="*/ 0 60000 65536"/>
                <a:gd name="T7" fmla="*/ 0 60000 65536"/>
                <a:gd name="T8" fmla="*/ 0 60000 65536"/>
                <a:gd name="T9" fmla="*/ 0 w 942"/>
                <a:gd name="T10" fmla="*/ 0 h 993"/>
                <a:gd name="T11" fmla="*/ 942 w 942"/>
                <a:gd name="T12" fmla="*/ 993 h 9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2" h="993">
                  <a:moveTo>
                    <a:pt x="0" y="0"/>
                  </a:moveTo>
                  <a:lnTo>
                    <a:pt x="0" y="993"/>
                  </a:lnTo>
                  <a:lnTo>
                    <a:pt x="942" y="9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Rectangle 14"/>
            <p:cNvSpPr>
              <a:spLocks noChangeArrowheads="1"/>
            </p:cNvSpPr>
            <p:nvPr/>
          </p:nvSpPr>
          <p:spPr bwMode="auto">
            <a:xfrm>
              <a:off x="3134" y="1973"/>
              <a:ext cx="329" cy="396"/>
            </a:xfrm>
            <a:prstGeom prst="rect">
              <a:avLst/>
            </a:prstGeom>
            <a:noFill/>
            <a:ln w="428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909" name="Freeform 15"/>
            <p:cNvSpPr>
              <a:spLocks/>
            </p:cNvSpPr>
            <p:nvPr/>
          </p:nvSpPr>
          <p:spPr bwMode="auto">
            <a:xfrm>
              <a:off x="4457" y="1392"/>
              <a:ext cx="942" cy="993"/>
            </a:xfrm>
            <a:custGeom>
              <a:avLst/>
              <a:gdLst>
                <a:gd name="T0" fmla="*/ 0 w 942"/>
                <a:gd name="T1" fmla="*/ 0 h 993"/>
                <a:gd name="T2" fmla="*/ 0 w 942"/>
                <a:gd name="T3" fmla="*/ 993 h 993"/>
                <a:gd name="T4" fmla="*/ 942 w 942"/>
                <a:gd name="T5" fmla="*/ 993 h 993"/>
                <a:gd name="T6" fmla="*/ 0 60000 65536"/>
                <a:gd name="T7" fmla="*/ 0 60000 65536"/>
                <a:gd name="T8" fmla="*/ 0 60000 65536"/>
                <a:gd name="T9" fmla="*/ 0 w 942"/>
                <a:gd name="T10" fmla="*/ 0 h 993"/>
                <a:gd name="T11" fmla="*/ 942 w 942"/>
                <a:gd name="T12" fmla="*/ 993 h 9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2" h="993">
                  <a:moveTo>
                    <a:pt x="0" y="0"/>
                  </a:moveTo>
                  <a:lnTo>
                    <a:pt x="0" y="993"/>
                  </a:lnTo>
                  <a:lnTo>
                    <a:pt x="942" y="99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Freeform 16"/>
            <p:cNvSpPr>
              <a:spLocks/>
            </p:cNvSpPr>
            <p:nvPr/>
          </p:nvSpPr>
          <p:spPr bwMode="auto">
            <a:xfrm>
              <a:off x="4457" y="1392"/>
              <a:ext cx="942" cy="993"/>
            </a:xfrm>
            <a:custGeom>
              <a:avLst/>
              <a:gdLst>
                <a:gd name="T0" fmla="*/ 0 w 942"/>
                <a:gd name="T1" fmla="*/ 0 h 993"/>
                <a:gd name="T2" fmla="*/ 0 w 942"/>
                <a:gd name="T3" fmla="*/ 993 h 993"/>
                <a:gd name="T4" fmla="*/ 942 w 942"/>
                <a:gd name="T5" fmla="*/ 993 h 993"/>
                <a:gd name="T6" fmla="*/ 0 60000 65536"/>
                <a:gd name="T7" fmla="*/ 0 60000 65536"/>
                <a:gd name="T8" fmla="*/ 0 60000 65536"/>
                <a:gd name="T9" fmla="*/ 0 w 942"/>
                <a:gd name="T10" fmla="*/ 0 h 993"/>
                <a:gd name="T11" fmla="*/ 942 w 942"/>
                <a:gd name="T12" fmla="*/ 993 h 9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2" h="993">
                  <a:moveTo>
                    <a:pt x="0" y="0"/>
                  </a:moveTo>
                  <a:lnTo>
                    <a:pt x="0" y="993"/>
                  </a:lnTo>
                  <a:lnTo>
                    <a:pt x="942" y="9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Rectangle 17"/>
            <p:cNvSpPr>
              <a:spLocks noChangeArrowheads="1"/>
            </p:cNvSpPr>
            <p:nvPr/>
          </p:nvSpPr>
          <p:spPr bwMode="auto">
            <a:xfrm>
              <a:off x="4857" y="1666"/>
              <a:ext cx="334" cy="432"/>
            </a:xfrm>
            <a:prstGeom prst="rect">
              <a:avLst/>
            </a:prstGeom>
            <a:noFill/>
            <a:ln w="428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912" name="Freeform 18"/>
            <p:cNvSpPr>
              <a:spLocks/>
            </p:cNvSpPr>
            <p:nvPr/>
          </p:nvSpPr>
          <p:spPr bwMode="auto">
            <a:xfrm>
              <a:off x="5160" y="1635"/>
              <a:ext cx="62" cy="63"/>
            </a:xfrm>
            <a:custGeom>
              <a:avLst/>
              <a:gdLst>
                <a:gd name="T0" fmla="*/ 0 w 62"/>
                <a:gd name="T1" fmla="*/ 31 h 63"/>
                <a:gd name="T2" fmla="*/ 0 w 62"/>
                <a:gd name="T3" fmla="*/ 20 h 63"/>
                <a:gd name="T4" fmla="*/ 7 w 62"/>
                <a:gd name="T5" fmla="*/ 8 h 63"/>
                <a:gd name="T6" fmla="*/ 19 w 62"/>
                <a:gd name="T7" fmla="*/ 0 h 63"/>
                <a:gd name="T8" fmla="*/ 31 w 62"/>
                <a:gd name="T9" fmla="*/ 0 h 63"/>
                <a:gd name="T10" fmla="*/ 43 w 62"/>
                <a:gd name="T11" fmla="*/ 0 h 63"/>
                <a:gd name="T12" fmla="*/ 55 w 62"/>
                <a:gd name="T13" fmla="*/ 8 h 63"/>
                <a:gd name="T14" fmla="*/ 59 w 62"/>
                <a:gd name="T15" fmla="*/ 20 h 63"/>
                <a:gd name="T16" fmla="*/ 62 w 62"/>
                <a:gd name="T17" fmla="*/ 31 h 63"/>
                <a:gd name="T18" fmla="*/ 59 w 62"/>
                <a:gd name="T19" fmla="*/ 43 h 63"/>
                <a:gd name="T20" fmla="*/ 55 w 62"/>
                <a:gd name="T21" fmla="*/ 51 h 63"/>
                <a:gd name="T22" fmla="*/ 43 w 62"/>
                <a:gd name="T23" fmla="*/ 59 h 63"/>
                <a:gd name="T24" fmla="*/ 31 w 62"/>
                <a:gd name="T25" fmla="*/ 63 h 63"/>
                <a:gd name="T26" fmla="*/ 19 w 62"/>
                <a:gd name="T27" fmla="*/ 59 h 63"/>
                <a:gd name="T28" fmla="*/ 7 w 62"/>
                <a:gd name="T29" fmla="*/ 51 h 63"/>
                <a:gd name="T30" fmla="*/ 0 w 62"/>
                <a:gd name="T31" fmla="*/ 43 h 63"/>
                <a:gd name="T32" fmla="*/ 0 w 62"/>
                <a:gd name="T33" fmla="*/ 31 h 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3"/>
                <a:gd name="T53" fmla="*/ 62 w 62"/>
                <a:gd name="T54" fmla="*/ 63 h 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3">
                  <a:moveTo>
                    <a:pt x="0" y="31"/>
                  </a:moveTo>
                  <a:lnTo>
                    <a:pt x="0" y="20"/>
                  </a:lnTo>
                  <a:lnTo>
                    <a:pt x="7" y="8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43" y="0"/>
                  </a:lnTo>
                  <a:lnTo>
                    <a:pt x="55" y="8"/>
                  </a:lnTo>
                  <a:lnTo>
                    <a:pt x="59" y="20"/>
                  </a:lnTo>
                  <a:lnTo>
                    <a:pt x="62" y="31"/>
                  </a:lnTo>
                  <a:lnTo>
                    <a:pt x="59" y="43"/>
                  </a:lnTo>
                  <a:lnTo>
                    <a:pt x="55" y="51"/>
                  </a:lnTo>
                  <a:lnTo>
                    <a:pt x="43" y="59"/>
                  </a:lnTo>
                  <a:lnTo>
                    <a:pt x="31" y="63"/>
                  </a:lnTo>
                  <a:lnTo>
                    <a:pt x="19" y="59"/>
                  </a:lnTo>
                  <a:lnTo>
                    <a:pt x="7" y="51"/>
                  </a:lnTo>
                  <a:lnTo>
                    <a:pt x="0" y="4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Freeform 19"/>
            <p:cNvSpPr>
              <a:spLocks/>
            </p:cNvSpPr>
            <p:nvPr/>
          </p:nvSpPr>
          <p:spPr bwMode="auto">
            <a:xfrm>
              <a:off x="4826" y="2067"/>
              <a:ext cx="63" cy="63"/>
            </a:xfrm>
            <a:custGeom>
              <a:avLst/>
              <a:gdLst>
                <a:gd name="T0" fmla="*/ 0 w 63"/>
                <a:gd name="T1" fmla="*/ 31 h 63"/>
                <a:gd name="T2" fmla="*/ 0 w 63"/>
                <a:gd name="T3" fmla="*/ 19 h 63"/>
                <a:gd name="T4" fmla="*/ 8 w 63"/>
                <a:gd name="T5" fmla="*/ 8 h 63"/>
                <a:gd name="T6" fmla="*/ 20 w 63"/>
                <a:gd name="T7" fmla="*/ 0 h 63"/>
                <a:gd name="T8" fmla="*/ 31 w 63"/>
                <a:gd name="T9" fmla="*/ 0 h 63"/>
                <a:gd name="T10" fmla="*/ 43 w 63"/>
                <a:gd name="T11" fmla="*/ 0 h 63"/>
                <a:gd name="T12" fmla="*/ 55 w 63"/>
                <a:gd name="T13" fmla="*/ 8 h 63"/>
                <a:gd name="T14" fmla="*/ 59 w 63"/>
                <a:gd name="T15" fmla="*/ 19 h 63"/>
                <a:gd name="T16" fmla="*/ 63 w 63"/>
                <a:gd name="T17" fmla="*/ 31 h 63"/>
                <a:gd name="T18" fmla="*/ 59 w 63"/>
                <a:gd name="T19" fmla="*/ 43 h 63"/>
                <a:gd name="T20" fmla="*/ 55 w 63"/>
                <a:gd name="T21" fmla="*/ 51 h 63"/>
                <a:gd name="T22" fmla="*/ 43 w 63"/>
                <a:gd name="T23" fmla="*/ 59 h 63"/>
                <a:gd name="T24" fmla="*/ 31 w 63"/>
                <a:gd name="T25" fmla="*/ 63 h 63"/>
                <a:gd name="T26" fmla="*/ 20 w 63"/>
                <a:gd name="T27" fmla="*/ 59 h 63"/>
                <a:gd name="T28" fmla="*/ 8 w 63"/>
                <a:gd name="T29" fmla="*/ 51 h 63"/>
                <a:gd name="T30" fmla="*/ 0 w 63"/>
                <a:gd name="T31" fmla="*/ 43 h 63"/>
                <a:gd name="T32" fmla="*/ 0 w 63"/>
                <a:gd name="T33" fmla="*/ 31 h 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63"/>
                <a:gd name="T53" fmla="*/ 63 w 63"/>
                <a:gd name="T54" fmla="*/ 63 h 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63">
                  <a:moveTo>
                    <a:pt x="0" y="31"/>
                  </a:moveTo>
                  <a:lnTo>
                    <a:pt x="0" y="19"/>
                  </a:lnTo>
                  <a:lnTo>
                    <a:pt x="8" y="8"/>
                  </a:lnTo>
                  <a:lnTo>
                    <a:pt x="20" y="0"/>
                  </a:lnTo>
                  <a:lnTo>
                    <a:pt x="31" y="0"/>
                  </a:lnTo>
                  <a:lnTo>
                    <a:pt x="43" y="0"/>
                  </a:lnTo>
                  <a:lnTo>
                    <a:pt x="55" y="8"/>
                  </a:lnTo>
                  <a:lnTo>
                    <a:pt x="59" y="19"/>
                  </a:lnTo>
                  <a:lnTo>
                    <a:pt x="63" y="31"/>
                  </a:lnTo>
                  <a:lnTo>
                    <a:pt x="59" y="43"/>
                  </a:lnTo>
                  <a:lnTo>
                    <a:pt x="55" y="51"/>
                  </a:lnTo>
                  <a:lnTo>
                    <a:pt x="43" y="59"/>
                  </a:lnTo>
                  <a:lnTo>
                    <a:pt x="31" y="63"/>
                  </a:lnTo>
                  <a:lnTo>
                    <a:pt x="20" y="59"/>
                  </a:lnTo>
                  <a:lnTo>
                    <a:pt x="8" y="51"/>
                  </a:lnTo>
                  <a:lnTo>
                    <a:pt x="0" y="4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Freeform 20"/>
            <p:cNvSpPr>
              <a:spLocks/>
            </p:cNvSpPr>
            <p:nvPr/>
          </p:nvSpPr>
          <p:spPr bwMode="auto">
            <a:xfrm>
              <a:off x="4465" y="1458"/>
              <a:ext cx="899" cy="919"/>
            </a:xfrm>
            <a:custGeom>
              <a:avLst/>
              <a:gdLst>
                <a:gd name="T0" fmla="*/ 0 w 899"/>
                <a:gd name="T1" fmla="*/ 0 h 919"/>
                <a:gd name="T2" fmla="*/ 899 w 899"/>
                <a:gd name="T3" fmla="*/ 0 h 919"/>
                <a:gd name="T4" fmla="*/ 899 w 899"/>
                <a:gd name="T5" fmla="*/ 919 h 919"/>
                <a:gd name="T6" fmla="*/ 0 60000 65536"/>
                <a:gd name="T7" fmla="*/ 0 60000 65536"/>
                <a:gd name="T8" fmla="*/ 0 60000 65536"/>
                <a:gd name="T9" fmla="*/ 0 w 899"/>
                <a:gd name="T10" fmla="*/ 0 h 919"/>
                <a:gd name="T11" fmla="*/ 899 w 899"/>
                <a:gd name="T12" fmla="*/ 919 h 9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9" h="919">
                  <a:moveTo>
                    <a:pt x="0" y="0"/>
                  </a:moveTo>
                  <a:lnTo>
                    <a:pt x="899" y="0"/>
                  </a:lnTo>
                  <a:lnTo>
                    <a:pt x="899" y="9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Text Box 21"/>
            <p:cNvSpPr txBox="1">
              <a:spLocks noChangeArrowheads="1"/>
            </p:cNvSpPr>
            <p:nvPr/>
          </p:nvSpPr>
          <p:spPr bwMode="auto">
            <a:xfrm>
              <a:off x="295" y="2346"/>
              <a:ext cx="13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Window in</a:t>
              </a:r>
              <a:br>
                <a:rPr kumimoji="1" lang="en-US" altLang="ja-JP">
                  <a:latin typeface="Verdana" pitchFamily="34" charset="0"/>
                  <a:ea typeface="MS PGothic" pitchFamily="34" charset="-128"/>
                </a:rPr>
              </a:b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world coordinates</a:t>
              </a:r>
            </a:p>
          </p:txBody>
        </p:sp>
        <p:sp>
          <p:nvSpPr>
            <p:cNvPr id="37916" name="Text Box 22"/>
            <p:cNvSpPr txBox="1">
              <a:spLocks noChangeArrowheads="1"/>
            </p:cNvSpPr>
            <p:nvPr/>
          </p:nvSpPr>
          <p:spPr bwMode="auto">
            <a:xfrm>
              <a:off x="1763" y="2346"/>
              <a:ext cx="10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Translated to</a:t>
              </a:r>
              <a:br>
                <a:rPr kumimoji="1" lang="en-US" altLang="ja-JP">
                  <a:latin typeface="Verdana" pitchFamily="34" charset="0"/>
                  <a:ea typeface="MS PGothic" pitchFamily="34" charset="-128"/>
                </a:rPr>
              </a:b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origin</a:t>
              </a:r>
            </a:p>
          </p:txBody>
        </p:sp>
        <p:sp>
          <p:nvSpPr>
            <p:cNvPr id="37917" name="Text Box 23"/>
            <p:cNvSpPr txBox="1">
              <a:spLocks noChangeArrowheads="1"/>
            </p:cNvSpPr>
            <p:nvPr/>
          </p:nvSpPr>
          <p:spPr bwMode="auto">
            <a:xfrm>
              <a:off x="3029" y="2346"/>
              <a:ext cx="125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Scaled to</a:t>
              </a:r>
              <a:br>
                <a:rPr kumimoji="1" lang="en-US" altLang="ja-JP">
                  <a:latin typeface="Verdana" pitchFamily="34" charset="0"/>
                  <a:ea typeface="MS PGothic" pitchFamily="34" charset="-128"/>
                </a:rPr>
              </a:b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size of viewport</a:t>
              </a:r>
            </a:p>
          </p:txBody>
        </p:sp>
        <p:sp>
          <p:nvSpPr>
            <p:cNvPr id="37918" name="Text Box 24"/>
            <p:cNvSpPr txBox="1">
              <a:spLocks noChangeArrowheads="1"/>
            </p:cNvSpPr>
            <p:nvPr/>
          </p:nvSpPr>
          <p:spPr bwMode="auto">
            <a:xfrm>
              <a:off x="4439" y="2346"/>
              <a:ext cx="10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Translated to</a:t>
              </a:r>
              <a:br>
                <a:rPr kumimoji="1" lang="en-US" altLang="ja-JP">
                  <a:latin typeface="Verdana" pitchFamily="34" charset="0"/>
                  <a:ea typeface="MS PGothic" pitchFamily="34" charset="-128"/>
                </a:rPr>
              </a:b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final position</a:t>
              </a:r>
            </a:p>
          </p:txBody>
        </p:sp>
        <p:sp>
          <p:nvSpPr>
            <p:cNvPr id="37919" name="Text Box 25"/>
            <p:cNvSpPr txBox="1">
              <a:spLocks noChangeArrowheads="1"/>
            </p:cNvSpPr>
            <p:nvPr/>
          </p:nvSpPr>
          <p:spPr bwMode="auto">
            <a:xfrm>
              <a:off x="1338" y="2251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i="1">
                  <a:latin typeface="Verdana" pitchFamily="34" charset="0"/>
                  <a:ea typeface="MS PGothic" pitchFamily="34" charset="-128"/>
                </a:rPr>
                <a:t>x</a:t>
              </a:r>
              <a:endParaRPr kumimoji="1" lang="en-US" altLang="ja-JP" i="1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7920" name="Text Box 26"/>
            <p:cNvSpPr txBox="1">
              <a:spLocks noChangeArrowheads="1"/>
            </p:cNvSpPr>
            <p:nvPr/>
          </p:nvSpPr>
          <p:spPr bwMode="auto">
            <a:xfrm>
              <a:off x="340" y="1162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y</a:t>
              </a:r>
            </a:p>
          </p:txBody>
        </p:sp>
        <p:sp>
          <p:nvSpPr>
            <p:cNvPr id="37921" name="Text Box 27"/>
            <p:cNvSpPr txBox="1">
              <a:spLocks noChangeArrowheads="1"/>
            </p:cNvSpPr>
            <p:nvPr/>
          </p:nvSpPr>
          <p:spPr bwMode="auto">
            <a:xfrm>
              <a:off x="2724" y="2251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i="1">
                  <a:latin typeface="Verdana" pitchFamily="34" charset="0"/>
                  <a:ea typeface="MS PGothic" pitchFamily="34" charset="-128"/>
                </a:rPr>
                <a:t>x</a:t>
              </a:r>
              <a:endParaRPr kumimoji="1" lang="en-US" altLang="ja-JP" i="1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7922" name="Text Box 28"/>
            <p:cNvSpPr txBox="1">
              <a:spLocks noChangeArrowheads="1"/>
            </p:cNvSpPr>
            <p:nvPr/>
          </p:nvSpPr>
          <p:spPr bwMode="auto">
            <a:xfrm>
              <a:off x="1726" y="1162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y</a:t>
              </a:r>
            </a:p>
          </p:txBody>
        </p:sp>
        <p:sp>
          <p:nvSpPr>
            <p:cNvPr id="37923" name="Text Box 29"/>
            <p:cNvSpPr txBox="1">
              <a:spLocks noChangeArrowheads="1"/>
            </p:cNvSpPr>
            <p:nvPr/>
          </p:nvSpPr>
          <p:spPr bwMode="auto">
            <a:xfrm>
              <a:off x="4014" y="2251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u</a:t>
              </a:r>
            </a:p>
          </p:txBody>
        </p:sp>
        <p:sp>
          <p:nvSpPr>
            <p:cNvPr id="37924" name="Text Box 30"/>
            <p:cNvSpPr txBox="1">
              <a:spLocks noChangeArrowheads="1"/>
            </p:cNvSpPr>
            <p:nvPr/>
          </p:nvSpPr>
          <p:spPr bwMode="auto">
            <a:xfrm>
              <a:off x="3016" y="1162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v</a:t>
              </a:r>
            </a:p>
          </p:txBody>
        </p:sp>
        <p:sp>
          <p:nvSpPr>
            <p:cNvPr id="37925" name="Text Box 31"/>
            <p:cNvSpPr txBox="1">
              <a:spLocks noChangeArrowheads="1"/>
            </p:cNvSpPr>
            <p:nvPr/>
          </p:nvSpPr>
          <p:spPr bwMode="auto">
            <a:xfrm>
              <a:off x="5349" y="2251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u</a:t>
              </a:r>
            </a:p>
          </p:txBody>
        </p:sp>
        <p:sp>
          <p:nvSpPr>
            <p:cNvPr id="37926" name="Text Box 32"/>
            <p:cNvSpPr txBox="1">
              <a:spLocks noChangeArrowheads="1"/>
            </p:cNvSpPr>
            <p:nvPr/>
          </p:nvSpPr>
          <p:spPr bwMode="auto">
            <a:xfrm>
              <a:off x="4351" y="1162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v</a:t>
              </a:r>
            </a:p>
          </p:txBody>
        </p:sp>
        <p:sp>
          <p:nvSpPr>
            <p:cNvPr id="37927" name="Text Box 33"/>
            <p:cNvSpPr txBox="1">
              <a:spLocks noChangeArrowheads="1"/>
            </p:cNvSpPr>
            <p:nvPr/>
          </p:nvSpPr>
          <p:spPr bwMode="auto">
            <a:xfrm>
              <a:off x="419" y="1979"/>
              <a:ext cx="8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(</a:t>
              </a:r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x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min</a:t>
              </a: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,</a:t>
              </a:r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y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min</a:t>
              </a: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)</a:t>
              </a:r>
              <a:endParaRPr kumimoji="1" lang="en-US" altLang="ja-JP" i="1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7928" name="Text Box 34"/>
            <p:cNvSpPr txBox="1">
              <a:spLocks noChangeArrowheads="1"/>
            </p:cNvSpPr>
            <p:nvPr/>
          </p:nvSpPr>
          <p:spPr bwMode="auto">
            <a:xfrm>
              <a:off x="839" y="1298"/>
              <a:ext cx="8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(</a:t>
              </a:r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x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max</a:t>
              </a: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,</a:t>
              </a:r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y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max</a:t>
              </a: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)</a:t>
              </a:r>
              <a:endParaRPr kumimoji="1" lang="en-US" altLang="ja-JP" i="1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7929" name="Text Box 35"/>
            <p:cNvSpPr txBox="1">
              <a:spLocks noChangeArrowheads="1"/>
            </p:cNvSpPr>
            <p:nvPr/>
          </p:nvSpPr>
          <p:spPr bwMode="auto">
            <a:xfrm>
              <a:off x="4422" y="2069"/>
              <a:ext cx="8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(</a:t>
              </a:r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u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min</a:t>
              </a: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,</a:t>
              </a:r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v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min</a:t>
              </a: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)</a:t>
              </a:r>
              <a:endParaRPr kumimoji="1" lang="en-US" altLang="ja-JP" i="1"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37930" name="Text Box 36"/>
            <p:cNvSpPr txBox="1">
              <a:spLocks noChangeArrowheads="1"/>
            </p:cNvSpPr>
            <p:nvPr/>
          </p:nvSpPr>
          <p:spPr bwMode="auto">
            <a:xfrm>
              <a:off x="4740" y="1430"/>
              <a:ext cx="8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(</a:t>
              </a:r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u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max</a:t>
              </a: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,</a:t>
              </a:r>
              <a:r>
                <a:rPr kumimoji="1" lang="en-US" altLang="ja-JP" i="1">
                  <a:latin typeface="Verdana" pitchFamily="34" charset="0"/>
                  <a:ea typeface="MS PGothic" pitchFamily="34" charset="-128"/>
                </a:rPr>
                <a:t>v</a:t>
              </a:r>
              <a:r>
                <a:rPr kumimoji="1" lang="en-US" altLang="ja-JP" baseline="-25000">
                  <a:latin typeface="Verdana" pitchFamily="34" charset="0"/>
                  <a:ea typeface="MS PGothic" pitchFamily="34" charset="-128"/>
                </a:rPr>
                <a:t>max</a:t>
              </a:r>
              <a:r>
                <a:rPr kumimoji="1" lang="en-US" altLang="ja-JP">
                  <a:latin typeface="Verdana" pitchFamily="34" charset="0"/>
                  <a:ea typeface="MS PGothic" pitchFamily="34" charset="-128"/>
                </a:rPr>
                <a:t>)</a:t>
              </a:r>
              <a:endParaRPr kumimoji="1" lang="en-US" altLang="ja-JP" i="1">
                <a:latin typeface="Verdana" pitchFamily="34" charset="0"/>
                <a:ea typeface="MS PGothic" pitchFamily="34" charset="-128"/>
              </a:endParaRPr>
            </a:p>
          </p:txBody>
        </p:sp>
      </p:grpSp>
      <p:sp>
        <p:nvSpPr>
          <p:cNvPr id="37896" name="Text Box 37"/>
          <p:cNvSpPr txBox="1">
            <a:spLocks noChangeArrowheads="1"/>
          </p:cNvSpPr>
          <p:nvPr/>
        </p:nvSpPr>
        <p:spPr bwMode="auto">
          <a:xfrm>
            <a:off x="7526338" y="981075"/>
            <a:ext cx="15097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>
                <a:latin typeface="Verdana" pitchFamily="34" charset="0"/>
                <a:ea typeface="MS PGothic" pitchFamily="34" charset="-128"/>
              </a:rPr>
              <a:t>Maximum</a:t>
            </a:r>
            <a:br>
              <a:rPr kumimoji="1" lang="en-US" altLang="ja-JP">
                <a:latin typeface="Verdana" pitchFamily="34" charset="0"/>
                <a:ea typeface="MS PGothic" pitchFamily="34" charset="-128"/>
              </a:rPr>
            </a:br>
            <a:r>
              <a:rPr kumimoji="1" lang="en-US" altLang="ja-JP">
                <a:latin typeface="Verdana" pitchFamily="34" charset="0"/>
                <a:ea typeface="MS PGothic" pitchFamily="34" charset="-128"/>
              </a:rPr>
              <a:t>range of</a:t>
            </a:r>
            <a:br>
              <a:rPr kumimoji="1" lang="en-US" altLang="ja-JP">
                <a:latin typeface="Verdana" pitchFamily="34" charset="0"/>
                <a:ea typeface="MS PGothic" pitchFamily="34" charset="-128"/>
              </a:rPr>
            </a:br>
            <a:r>
              <a:rPr kumimoji="1" lang="en-US" altLang="ja-JP">
                <a:latin typeface="Verdana" pitchFamily="34" charset="0"/>
                <a:ea typeface="MS PGothic" pitchFamily="34" charset="-128"/>
              </a:rPr>
              <a:t>screen</a:t>
            </a:r>
            <a:br>
              <a:rPr kumimoji="1" lang="en-US" altLang="ja-JP">
                <a:latin typeface="Verdana" pitchFamily="34" charset="0"/>
                <a:ea typeface="MS PGothic" pitchFamily="34" charset="-128"/>
              </a:rPr>
            </a:br>
            <a:r>
              <a:rPr kumimoji="1" lang="en-US" altLang="ja-JP">
                <a:latin typeface="Verdana" pitchFamily="34" charset="0"/>
                <a:ea typeface="MS PGothic" pitchFamily="34" charset="-128"/>
              </a:rPr>
              <a:t>coordinates</a:t>
            </a:r>
          </a:p>
        </p:txBody>
      </p:sp>
      <p:graphicFrame>
        <p:nvGraphicFramePr>
          <p:cNvPr id="504870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50825" y="4581525"/>
          <a:ext cx="86090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4" imgW="3886200" imgH="431800" progId="Equation.3">
                  <p:embed/>
                </p:oleObj>
              </mc:Choice>
              <mc:Fallback>
                <p:oleObj name="Equation" r:id="rId4" imgW="3886200" imgH="4318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81525"/>
                        <a:ext cx="8609013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3D Transformations</a:t>
            </a:r>
          </a:p>
        </p:txBody>
      </p:sp>
      <p:sp>
        <p:nvSpPr>
          <p:cNvPr id="158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Homogeneous</a:t>
            </a:r>
            <a:r>
              <a:rPr lang="en-US" altLang="zh-TW" dirty="0">
                <a:ea typeface="新細明體" pitchFamily="18" charset="-120"/>
              </a:rPr>
              <a:t> coordinates: </a:t>
            </a:r>
            <a:r>
              <a:rPr lang="en-US" altLang="zh-TW" i="1" dirty="0">
                <a:ea typeface="新細明體" pitchFamily="18" charset="-120"/>
              </a:rPr>
              <a:t>(</a:t>
            </a:r>
            <a:r>
              <a:rPr lang="en-US" altLang="zh-TW" i="1" dirty="0" err="1">
                <a:ea typeface="新細明體" pitchFamily="18" charset="-120"/>
              </a:rPr>
              <a:t>x,y,z</a:t>
            </a:r>
            <a:r>
              <a:rPr lang="en-US" altLang="zh-TW" i="1" dirty="0">
                <a:ea typeface="新細明體" pitchFamily="18" charset="-120"/>
              </a:rPr>
              <a:t>)=(</a:t>
            </a:r>
            <a:r>
              <a:rPr lang="en-US" altLang="zh-TW" i="1" dirty="0" err="1">
                <a:ea typeface="新細明體" pitchFamily="18" charset="-120"/>
              </a:rPr>
              <a:t>wx,wy,wz,w</a:t>
            </a:r>
            <a:r>
              <a:rPr lang="en-US" altLang="zh-TW" i="1" dirty="0">
                <a:ea typeface="新細明體" pitchFamily="18" charset="-120"/>
              </a:rPr>
              <a:t>)</a:t>
            </a:r>
          </a:p>
          <a:p>
            <a:r>
              <a:rPr lang="en-US" altLang="zh-TW" dirty="0">
                <a:ea typeface="新細明體" pitchFamily="18" charset="-120"/>
              </a:rPr>
              <a:t>Transformations are now represented as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4x4</a:t>
            </a:r>
            <a:r>
              <a:rPr lang="en-US" altLang="zh-TW" dirty="0">
                <a:ea typeface="新細明體" pitchFamily="18" charset="-120"/>
              </a:rPr>
              <a:t> matrices</a:t>
            </a:r>
          </a:p>
          <a:p>
            <a:r>
              <a:rPr lang="en-US" altLang="zh-TW" dirty="0">
                <a:ea typeface="新細明體" pitchFamily="18" charset="-120"/>
              </a:rPr>
              <a:t>Typical graphics packages allow for specification of translation, rotation, scaling and arbitrary matrices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OpenGL: </a:t>
            </a:r>
            <a:r>
              <a:rPr lang="en-US" altLang="zh-TW" dirty="0" err="1">
                <a:ea typeface="新細明體" pitchFamily="18" charset="-120"/>
              </a:rPr>
              <a:t>glTranslate</a:t>
            </a:r>
            <a:r>
              <a:rPr lang="en-US" altLang="zh-TW" dirty="0">
                <a:ea typeface="新細明體" pitchFamily="18" charset="-120"/>
              </a:rPr>
              <a:t>[</a:t>
            </a:r>
            <a:r>
              <a:rPr lang="en-US" altLang="zh-TW" dirty="0" err="1">
                <a:ea typeface="新細明體" pitchFamily="18" charset="-120"/>
              </a:rPr>
              <a:t>fd</a:t>
            </a:r>
            <a:r>
              <a:rPr lang="en-US" altLang="zh-TW" dirty="0">
                <a:ea typeface="新細明體" pitchFamily="18" charset="-120"/>
              </a:rPr>
              <a:t>], </a:t>
            </a:r>
            <a:r>
              <a:rPr lang="en-US" altLang="zh-TW" dirty="0" err="1">
                <a:ea typeface="新細明體" pitchFamily="18" charset="-120"/>
              </a:rPr>
              <a:t>glRotate</a:t>
            </a:r>
            <a:r>
              <a:rPr lang="en-US" altLang="zh-TW" dirty="0">
                <a:ea typeface="新細明體" pitchFamily="18" charset="-120"/>
              </a:rPr>
              <a:t>[</a:t>
            </a:r>
            <a:r>
              <a:rPr lang="en-US" altLang="zh-TW" dirty="0" err="1">
                <a:ea typeface="新細明體" pitchFamily="18" charset="-120"/>
              </a:rPr>
              <a:t>fd</a:t>
            </a:r>
            <a:r>
              <a:rPr lang="en-US" altLang="zh-TW" dirty="0">
                <a:ea typeface="新細明體" pitchFamily="18" charset="-120"/>
              </a:rPr>
              <a:t>], </a:t>
            </a:r>
            <a:r>
              <a:rPr lang="en-US" altLang="zh-TW" dirty="0" err="1">
                <a:ea typeface="新細明體" pitchFamily="18" charset="-120"/>
              </a:rPr>
              <a:t>glScale</a:t>
            </a:r>
            <a:r>
              <a:rPr lang="en-US" altLang="zh-TW" dirty="0">
                <a:ea typeface="新細明體" pitchFamily="18" charset="-120"/>
              </a:rPr>
              <a:t>[</a:t>
            </a:r>
            <a:r>
              <a:rPr lang="en-US" altLang="zh-TW" dirty="0" err="1">
                <a:ea typeface="新細明體" pitchFamily="18" charset="-120"/>
              </a:rPr>
              <a:t>fd</a:t>
            </a:r>
            <a:r>
              <a:rPr lang="en-US" altLang="zh-TW" dirty="0">
                <a:ea typeface="新細明體" pitchFamily="18" charset="-120"/>
              </a:rPr>
              <a:t>], </a:t>
            </a:r>
            <a:r>
              <a:rPr lang="en-US" altLang="zh-TW" dirty="0" err="1">
                <a:ea typeface="新細明體" pitchFamily="18" charset="-120"/>
              </a:rPr>
              <a:t>glMultMatrix</a:t>
            </a:r>
            <a:r>
              <a:rPr lang="en-US" altLang="zh-TW" dirty="0">
                <a:ea typeface="新細明體" pitchFamily="18" charset="-120"/>
              </a:rPr>
              <a:t>[</a:t>
            </a:r>
            <a:r>
              <a:rPr lang="en-US" altLang="zh-TW" dirty="0" err="1">
                <a:ea typeface="新細明體" pitchFamily="18" charset="-120"/>
              </a:rPr>
              <a:t>fd</a:t>
            </a:r>
            <a:r>
              <a:rPr lang="en-US" altLang="zh-TW" dirty="0">
                <a:ea typeface="新細明體" pitchFamily="18" charset="-120"/>
              </a:rPr>
              <a:t>]</a:t>
            </a:r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r>
              <a:rPr lang="en-US" altLang="ja-JP">
                <a:ea typeface="MS PGothic" pitchFamily="34" charset="-128"/>
              </a:rPr>
              <a:t>Right-handed Coordinate System</a:t>
            </a:r>
          </a:p>
        </p:txBody>
      </p:sp>
      <p:grpSp>
        <p:nvGrpSpPr>
          <p:cNvPr id="38927" name="Group 3"/>
          <p:cNvGrpSpPr>
            <a:grpSpLocks/>
          </p:cNvGrpSpPr>
          <p:nvPr/>
        </p:nvGrpSpPr>
        <p:grpSpPr bwMode="auto">
          <a:xfrm>
            <a:off x="152400" y="1447800"/>
            <a:ext cx="3622675" cy="3602037"/>
            <a:chOff x="1973" y="1203"/>
            <a:chExt cx="2282" cy="2269"/>
          </a:xfrm>
        </p:grpSpPr>
        <p:sp>
          <p:nvSpPr>
            <p:cNvPr id="38929" name="Freeform 4"/>
            <p:cNvSpPr>
              <a:spLocks/>
            </p:cNvSpPr>
            <p:nvPr/>
          </p:nvSpPr>
          <p:spPr bwMode="auto">
            <a:xfrm>
              <a:off x="2136" y="3176"/>
              <a:ext cx="164" cy="110"/>
            </a:xfrm>
            <a:custGeom>
              <a:avLst/>
              <a:gdLst>
                <a:gd name="T0" fmla="*/ 55 w 164"/>
                <a:gd name="T1" fmla="*/ 0 h 110"/>
                <a:gd name="T2" fmla="*/ 164 w 164"/>
                <a:gd name="T3" fmla="*/ 0 h 110"/>
                <a:gd name="T4" fmla="*/ 0 w 164"/>
                <a:gd name="T5" fmla="*/ 110 h 110"/>
                <a:gd name="T6" fmla="*/ 55 w 164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110"/>
                <a:gd name="T14" fmla="*/ 164 w 164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110">
                  <a:moveTo>
                    <a:pt x="55" y="0"/>
                  </a:moveTo>
                  <a:lnTo>
                    <a:pt x="164" y="0"/>
                  </a:lnTo>
                  <a:lnTo>
                    <a:pt x="0" y="11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Freeform 5"/>
            <p:cNvSpPr>
              <a:spLocks/>
            </p:cNvSpPr>
            <p:nvPr/>
          </p:nvSpPr>
          <p:spPr bwMode="auto">
            <a:xfrm>
              <a:off x="3831" y="3080"/>
              <a:ext cx="178" cy="75"/>
            </a:xfrm>
            <a:custGeom>
              <a:avLst/>
              <a:gdLst>
                <a:gd name="T0" fmla="*/ 0 w 178"/>
                <a:gd name="T1" fmla="*/ 75 h 75"/>
                <a:gd name="T2" fmla="*/ 137 w 178"/>
                <a:gd name="T3" fmla="*/ 0 h 75"/>
                <a:gd name="T4" fmla="*/ 178 w 178"/>
                <a:gd name="T5" fmla="*/ 61 h 75"/>
                <a:gd name="T6" fmla="*/ 0 w 178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8"/>
                <a:gd name="T13" fmla="*/ 0 h 75"/>
                <a:gd name="T14" fmla="*/ 178 w 178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8" h="75">
                  <a:moveTo>
                    <a:pt x="0" y="75"/>
                  </a:moveTo>
                  <a:lnTo>
                    <a:pt x="137" y="0"/>
                  </a:lnTo>
                  <a:lnTo>
                    <a:pt x="178" y="61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6"/>
            <p:cNvSpPr>
              <a:spLocks noChangeShapeType="1"/>
            </p:cNvSpPr>
            <p:nvPr/>
          </p:nvSpPr>
          <p:spPr bwMode="auto">
            <a:xfrm>
              <a:off x="2657" y="2778"/>
              <a:ext cx="1304" cy="3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7"/>
            <p:cNvSpPr>
              <a:spLocks noChangeShapeType="1"/>
            </p:cNvSpPr>
            <p:nvPr/>
          </p:nvSpPr>
          <p:spPr bwMode="auto">
            <a:xfrm flipH="1">
              <a:off x="2232" y="2764"/>
              <a:ext cx="419" cy="41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8"/>
            <p:cNvSpPr>
              <a:spLocks noChangeShapeType="1"/>
            </p:cNvSpPr>
            <p:nvPr/>
          </p:nvSpPr>
          <p:spPr bwMode="auto">
            <a:xfrm flipV="1">
              <a:off x="2651" y="1480"/>
              <a:ext cx="1" cy="129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Freeform 9"/>
            <p:cNvSpPr>
              <a:spLocks/>
            </p:cNvSpPr>
            <p:nvPr/>
          </p:nvSpPr>
          <p:spPr bwMode="auto">
            <a:xfrm>
              <a:off x="2589" y="1377"/>
              <a:ext cx="110" cy="165"/>
            </a:xfrm>
            <a:custGeom>
              <a:avLst/>
              <a:gdLst>
                <a:gd name="T0" fmla="*/ 0 w 110"/>
                <a:gd name="T1" fmla="*/ 165 h 165"/>
                <a:gd name="T2" fmla="*/ 110 w 110"/>
                <a:gd name="T3" fmla="*/ 55 h 165"/>
                <a:gd name="T4" fmla="*/ 55 w 110"/>
                <a:gd name="T5" fmla="*/ 0 h 165"/>
                <a:gd name="T6" fmla="*/ 0 w 110"/>
                <a:gd name="T7" fmla="*/ 165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165"/>
                <a:gd name="T14" fmla="*/ 110 w 110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165">
                  <a:moveTo>
                    <a:pt x="0" y="165"/>
                  </a:moveTo>
                  <a:lnTo>
                    <a:pt x="110" y="55"/>
                  </a:lnTo>
                  <a:lnTo>
                    <a:pt x="55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Freeform 10"/>
            <p:cNvSpPr>
              <a:spLocks/>
            </p:cNvSpPr>
            <p:nvPr/>
          </p:nvSpPr>
          <p:spPr bwMode="auto">
            <a:xfrm>
              <a:off x="2747" y="2462"/>
              <a:ext cx="233" cy="391"/>
            </a:xfrm>
            <a:custGeom>
              <a:avLst/>
              <a:gdLst>
                <a:gd name="T0" fmla="*/ 0 w 233"/>
                <a:gd name="T1" fmla="*/ 0 h 391"/>
                <a:gd name="T2" fmla="*/ 89 w 233"/>
                <a:gd name="T3" fmla="*/ 75 h 391"/>
                <a:gd name="T4" fmla="*/ 164 w 233"/>
                <a:gd name="T5" fmla="*/ 171 h 391"/>
                <a:gd name="T6" fmla="*/ 212 w 233"/>
                <a:gd name="T7" fmla="*/ 281 h 391"/>
                <a:gd name="T8" fmla="*/ 233 w 233"/>
                <a:gd name="T9" fmla="*/ 391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91"/>
                <a:gd name="T17" fmla="*/ 233 w 233"/>
                <a:gd name="T18" fmla="*/ 391 h 3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91">
                  <a:moveTo>
                    <a:pt x="0" y="0"/>
                  </a:moveTo>
                  <a:lnTo>
                    <a:pt x="89" y="75"/>
                  </a:lnTo>
                  <a:lnTo>
                    <a:pt x="164" y="171"/>
                  </a:lnTo>
                  <a:lnTo>
                    <a:pt x="212" y="281"/>
                  </a:lnTo>
                  <a:lnTo>
                    <a:pt x="233" y="39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Freeform 11"/>
            <p:cNvSpPr>
              <a:spLocks/>
            </p:cNvSpPr>
            <p:nvPr/>
          </p:nvSpPr>
          <p:spPr bwMode="auto">
            <a:xfrm>
              <a:off x="2651" y="2393"/>
              <a:ext cx="130" cy="117"/>
            </a:xfrm>
            <a:custGeom>
              <a:avLst/>
              <a:gdLst>
                <a:gd name="T0" fmla="*/ 102 w 130"/>
                <a:gd name="T1" fmla="*/ 76 h 117"/>
                <a:gd name="T2" fmla="*/ 75 w 130"/>
                <a:gd name="T3" fmla="*/ 117 h 117"/>
                <a:gd name="T4" fmla="*/ 0 w 130"/>
                <a:gd name="T5" fmla="*/ 0 h 117"/>
                <a:gd name="T6" fmla="*/ 130 w 130"/>
                <a:gd name="T7" fmla="*/ 34 h 117"/>
                <a:gd name="T8" fmla="*/ 102 w 130"/>
                <a:gd name="T9" fmla="*/ 76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117"/>
                <a:gd name="T17" fmla="*/ 130 w 130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117">
                  <a:moveTo>
                    <a:pt x="102" y="76"/>
                  </a:moveTo>
                  <a:lnTo>
                    <a:pt x="75" y="117"/>
                  </a:lnTo>
                  <a:lnTo>
                    <a:pt x="0" y="0"/>
                  </a:lnTo>
                  <a:lnTo>
                    <a:pt x="130" y="34"/>
                  </a:lnTo>
                  <a:lnTo>
                    <a:pt x="102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Freeform 12"/>
            <p:cNvSpPr>
              <a:spLocks/>
            </p:cNvSpPr>
            <p:nvPr/>
          </p:nvSpPr>
          <p:spPr bwMode="auto">
            <a:xfrm>
              <a:off x="2458" y="2929"/>
              <a:ext cx="419" cy="61"/>
            </a:xfrm>
            <a:custGeom>
              <a:avLst/>
              <a:gdLst>
                <a:gd name="T0" fmla="*/ 0 w 419"/>
                <a:gd name="T1" fmla="*/ 34 h 61"/>
                <a:gd name="T2" fmla="*/ 90 w 419"/>
                <a:gd name="T3" fmla="*/ 54 h 61"/>
                <a:gd name="T4" fmla="*/ 186 w 419"/>
                <a:gd name="T5" fmla="*/ 61 h 61"/>
                <a:gd name="T6" fmla="*/ 309 w 419"/>
                <a:gd name="T7" fmla="*/ 41 h 61"/>
                <a:gd name="T8" fmla="*/ 419 w 419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"/>
                <a:gd name="T16" fmla="*/ 0 h 61"/>
                <a:gd name="T17" fmla="*/ 419 w 419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" h="61">
                  <a:moveTo>
                    <a:pt x="0" y="34"/>
                  </a:moveTo>
                  <a:lnTo>
                    <a:pt x="90" y="54"/>
                  </a:lnTo>
                  <a:lnTo>
                    <a:pt x="186" y="61"/>
                  </a:lnTo>
                  <a:lnTo>
                    <a:pt x="309" y="41"/>
                  </a:lnTo>
                  <a:lnTo>
                    <a:pt x="419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Freeform 13"/>
            <p:cNvSpPr>
              <a:spLocks/>
            </p:cNvSpPr>
            <p:nvPr/>
          </p:nvSpPr>
          <p:spPr bwMode="auto">
            <a:xfrm>
              <a:off x="2850" y="2874"/>
              <a:ext cx="130" cy="103"/>
            </a:xfrm>
            <a:custGeom>
              <a:avLst/>
              <a:gdLst>
                <a:gd name="T0" fmla="*/ 20 w 130"/>
                <a:gd name="T1" fmla="*/ 61 h 103"/>
                <a:gd name="T2" fmla="*/ 0 w 130"/>
                <a:gd name="T3" fmla="*/ 13 h 103"/>
                <a:gd name="T4" fmla="*/ 130 w 130"/>
                <a:gd name="T5" fmla="*/ 0 h 103"/>
                <a:gd name="T6" fmla="*/ 48 w 130"/>
                <a:gd name="T7" fmla="*/ 103 h 103"/>
                <a:gd name="T8" fmla="*/ 20 w 130"/>
                <a:gd name="T9" fmla="*/ 61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103"/>
                <a:gd name="T17" fmla="*/ 130 w 130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103">
                  <a:moveTo>
                    <a:pt x="20" y="61"/>
                  </a:moveTo>
                  <a:lnTo>
                    <a:pt x="0" y="13"/>
                  </a:lnTo>
                  <a:lnTo>
                    <a:pt x="130" y="0"/>
                  </a:lnTo>
                  <a:lnTo>
                    <a:pt x="48" y="103"/>
                  </a:lnTo>
                  <a:lnTo>
                    <a:pt x="2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Freeform 14"/>
            <p:cNvSpPr>
              <a:spLocks/>
            </p:cNvSpPr>
            <p:nvPr/>
          </p:nvSpPr>
          <p:spPr bwMode="auto">
            <a:xfrm>
              <a:off x="2458" y="2929"/>
              <a:ext cx="419" cy="61"/>
            </a:xfrm>
            <a:custGeom>
              <a:avLst/>
              <a:gdLst>
                <a:gd name="T0" fmla="*/ 0 w 419"/>
                <a:gd name="T1" fmla="*/ 34 h 61"/>
                <a:gd name="T2" fmla="*/ 90 w 419"/>
                <a:gd name="T3" fmla="*/ 54 h 61"/>
                <a:gd name="T4" fmla="*/ 186 w 419"/>
                <a:gd name="T5" fmla="*/ 61 h 61"/>
                <a:gd name="T6" fmla="*/ 309 w 419"/>
                <a:gd name="T7" fmla="*/ 41 h 61"/>
                <a:gd name="T8" fmla="*/ 419 w 419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"/>
                <a:gd name="T16" fmla="*/ 0 h 61"/>
                <a:gd name="T17" fmla="*/ 419 w 419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" h="61">
                  <a:moveTo>
                    <a:pt x="0" y="34"/>
                  </a:moveTo>
                  <a:lnTo>
                    <a:pt x="90" y="54"/>
                  </a:lnTo>
                  <a:lnTo>
                    <a:pt x="186" y="61"/>
                  </a:lnTo>
                  <a:lnTo>
                    <a:pt x="309" y="41"/>
                  </a:lnTo>
                  <a:lnTo>
                    <a:pt x="419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Freeform 15"/>
            <p:cNvSpPr>
              <a:spLocks/>
            </p:cNvSpPr>
            <p:nvPr/>
          </p:nvSpPr>
          <p:spPr bwMode="auto">
            <a:xfrm>
              <a:off x="2747" y="2462"/>
              <a:ext cx="233" cy="391"/>
            </a:xfrm>
            <a:custGeom>
              <a:avLst/>
              <a:gdLst>
                <a:gd name="T0" fmla="*/ 0 w 233"/>
                <a:gd name="T1" fmla="*/ 0 h 391"/>
                <a:gd name="T2" fmla="*/ 89 w 233"/>
                <a:gd name="T3" fmla="*/ 75 h 391"/>
                <a:gd name="T4" fmla="*/ 164 w 233"/>
                <a:gd name="T5" fmla="*/ 171 h 391"/>
                <a:gd name="T6" fmla="*/ 212 w 233"/>
                <a:gd name="T7" fmla="*/ 281 h 391"/>
                <a:gd name="T8" fmla="*/ 233 w 233"/>
                <a:gd name="T9" fmla="*/ 391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391"/>
                <a:gd name="T17" fmla="*/ 233 w 233"/>
                <a:gd name="T18" fmla="*/ 391 h 3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391">
                  <a:moveTo>
                    <a:pt x="0" y="0"/>
                  </a:moveTo>
                  <a:lnTo>
                    <a:pt x="89" y="75"/>
                  </a:lnTo>
                  <a:lnTo>
                    <a:pt x="164" y="171"/>
                  </a:lnTo>
                  <a:lnTo>
                    <a:pt x="212" y="281"/>
                  </a:lnTo>
                  <a:lnTo>
                    <a:pt x="233" y="39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Freeform 16"/>
            <p:cNvSpPr>
              <a:spLocks/>
            </p:cNvSpPr>
            <p:nvPr/>
          </p:nvSpPr>
          <p:spPr bwMode="auto">
            <a:xfrm>
              <a:off x="2424" y="2393"/>
              <a:ext cx="220" cy="467"/>
            </a:xfrm>
            <a:custGeom>
              <a:avLst/>
              <a:gdLst>
                <a:gd name="T0" fmla="*/ 220 w 220"/>
                <a:gd name="T1" fmla="*/ 0 h 467"/>
                <a:gd name="T2" fmla="*/ 130 w 220"/>
                <a:gd name="T3" fmla="*/ 76 h 467"/>
                <a:gd name="T4" fmla="*/ 48 w 220"/>
                <a:gd name="T5" fmla="*/ 179 h 467"/>
                <a:gd name="T6" fmla="*/ 7 w 220"/>
                <a:gd name="T7" fmla="*/ 282 h 467"/>
                <a:gd name="T8" fmla="*/ 0 w 220"/>
                <a:gd name="T9" fmla="*/ 378 h 467"/>
                <a:gd name="T10" fmla="*/ 7 w 220"/>
                <a:gd name="T11" fmla="*/ 467 h 4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"/>
                <a:gd name="T19" fmla="*/ 0 h 467"/>
                <a:gd name="T20" fmla="*/ 220 w 220"/>
                <a:gd name="T21" fmla="*/ 467 h 4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" h="467">
                  <a:moveTo>
                    <a:pt x="220" y="0"/>
                  </a:moveTo>
                  <a:lnTo>
                    <a:pt x="130" y="76"/>
                  </a:lnTo>
                  <a:lnTo>
                    <a:pt x="48" y="179"/>
                  </a:lnTo>
                  <a:lnTo>
                    <a:pt x="7" y="282"/>
                  </a:lnTo>
                  <a:lnTo>
                    <a:pt x="0" y="378"/>
                  </a:lnTo>
                  <a:lnTo>
                    <a:pt x="7" y="46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Freeform 17"/>
            <p:cNvSpPr>
              <a:spLocks/>
            </p:cNvSpPr>
            <p:nvPr/>
          </p:nvSpPr>
          <p:spPr bwMode="auto">
            <a:xfrm>
              <a:off x="2376" y="2846"/>
              <a:ext cx="103" cy="131"/>
            </a:xfrm>
            <a:custGeom>
              <a:avLst/>
              <a:gdLst>
                <a:gd name="T0" fmla="*/ 48 w 103"/>
                <a:gd name="T1" fmla="*/ 7 h 131"/>
                <a:gd name="T2" fmla="*/ 103 w 103"/>
                <a:gd name="T3" fmla="*/ 0 h 131"/>
                <a:gd name="T4" fmla="*/ 69 w 103"/>
                <a:gd name="T5" fmla="*/ 131 h 131"/>
                <a:gd name="T6" fmla="*/ 0 w 103"/>
                <a:gd name="T7" fmla="*/ 14 h 131"/>
                <a:gd name="T8" fmla="*/ 48 w 103"/>
                <a:gd name="T9" fmla="*/ 7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31"/>
                <a:gd name="T17" fmla="*/ 103 w 103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31">
                  <a:moveTo>
                    <a:pt x="48" y="7"/>
                  </a:moveTo>
                  <a:lnTo>
                    <a:pt x="103" y="0"/>
                  </a:lnTo>
                  <a:lnTo>
                    <a:pt x="69" y="131"/>
                  </a:lnTo>
                  <a:lnTo>
                    <a:pt x="0" y="14"/>
                  </a:lnTo>
                  <a:lnTo>
                    <a:pt x="48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Freeform 18"/>
            <p:cNvSpPr>
              <a:spLocks/>
            </p:cNvSpPr>
            <p:nvPr/>
          </p:nvSpPr>
          <p:spPr bwMode="auto">
            <a:xfrm>
              <a:off x="2424" y="2393"/>
              <a:ext cx="220" cy="467"/>
            </a:xfrm>
            <a:custGeom>
              <a:avLst/>
              <a:gdLst>
                <a:gd name="T0" fmla="*/ 220 w 220"/>
                <a:gd name="T1" fmla="*/ 0 h 467"/>
                <a:gd name="T2" fmla="*/ 130 w 220"/>
                <a:gd name="T3" fmla="*/ 76 h 467"/>
                <a:gd name="T4" fmla="*/ 48 w 220"/>
                <a:gd name="T5" fmla="*/ 179 h 467"/>
                <a:gd name="T6" fmla="*/ 7 w 220"/>
                <a:gd name="T7" fmla="*/ 282 h 467"/>
                <a:gd name="T8" fmla="*/ 0 w 220"/>
                <a:gd name="T9" fmla="*/ 378 h 467"/>
                <a:gd name="T10" fmla="*/ 7 w 220"/>
                <a:gd name="T11" fmla="*/ 467 h 4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"/>
                <a:gd name="T19" fmla="*/ 0 h 467"/>
                <a:gd name="T20" fmla="*/ 220 w 220"/>
                <a:gd name="T21" fmla="*/ 467 h 4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" h="467">
                  <a:moveTo>
                    <a:pt x="220" y="0"/>
                  </a:moveTo>
                  <a:lnTo>
                    <a:pt x="130" y="76"/>
                  </a:lnTo>
                  <a:lnTo>
                    <a:pt x="48" y="179"/>
                  </a:lnTo>
                  <a:lnTo>
                    <a:pt x="7" y="282"/>
                  </a:lnTo>
                  <a:lnTo>
                    <a:pt x="0" y="378"/>
                  </a:lnTo>
                  <a:lnTo>
                    <a:pt x="7" y="46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8923" name="Object 11"/>
            <p:cNvGraphicFramePr>
              <a:graphicFrameLocks noChangeAspect="1"/>
            </p:cNvGraphicFramePr>
            <p:nvPr/>
          </p:nvGraphicFramePr>
          <p:xfrm>
            <a:off x="4076" y="2910"/>
            <a:ext cx="17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7" name="Equation" r:id="rId4" imgW="126835" imgH="139518" progId="">
                    <p:embed/>
                  </p:oleObj>
                </mc:Choice>
                <mc:Fallback>
                  <p:oleObj name="Equation" r:id="rId4" imgW="126835" imgH="139518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2910"/>
                          <a:ext cx="17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12"/>
            <p:cNvGraphicFramePr>
              <a:graphicFrameLocks noChangeAspect="1"/>
            </p:cNvGraphicFramePr>
            <p:nvPr/>
          </p:nvGraphicFramePr>
          <p:xfrm>
            <a:off x="2549" y="1203"/>
            <a:ext cx="19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8" name="Equation" r:id="rId6" imgW="139579" imgH="164957" progId="">
                    <p:embed/>
                  </p:oleObj>
                </mc:Choice>
                <mc:Fallback>
                  <p:oleObj name="Equation" r:id="rId6" imgW="139579" imgH="164957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" y="1203"/>
                          <a:ext cx="195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5" name="Object 13"/>
            <p:cNvGraphicFramePr>
              <a:graphicFrameLocks noChangeAspect="1"/>
            </p:cNvGraphicFramePr>
            <p:nvPr/>
          </p:nvGraphicFramePr>
          <p:xfrm>
            <a:off x="1973" y="3294"/>
            <a:ext cx="17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9" name="Equation" r:id="rId8" imgW="126725" imgH="126725" progId="">
                    <p:embed/>
                  </p:oleObj>
                </mc:Choice>
                <mc:Fallback>
                  <p:oleObj name="Equation" r:id="rId8" imgW="126725" imgH="126725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294"/>
                          <a:ext cx="17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990" name="Picture 78" descr="「3D rotation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33512"/>
            <a:ext cx="381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3D Translation &amp; 3D Scaling</a:t>
            </a:r>
          </a:p>
        </p:txBody>
      </p:sp>
      <p:graphicFrame>
        <p:nvGraphicFramePr>
          <p:cNvPr id="39944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654050" y="1468438"/>
          <a:ext cx="4238625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4" imgW="1892300" imgH="914400" progId="Equation.3">
                  <p:embed/>
                </p:oleObj>
              </mc:Choice>
              <mc:Fallback>
                <p:oleObj name="Equation" r:id="rId4" imgW="1892300" imgH="9144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468438"/>
                        <a:ext cx="4238625" cy="206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654050" y="3594100"/>
          <a:ext cx="4268788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6" imgW="1905000" imgH="914400" progId="Equation.3">
                  <p:embed/>
                </p:oleObj>
              </mc:Choice>
              <mc:Fallback>
                <p:oleObj name="Equation" r:id="rId6" imgW="1905000" imgH="9144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594100"/>
                        <a:ext cx="4268788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7" name="Picture 5" descr="AN04F4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2725" y="2173288"/>
            <a:ext cx="3203575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 Good Toolkit…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Everything is a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trade-off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Functionality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Compact</a:t>
            </a:r>
            <a:r>
              <a:rPr lang="en-US" altLang="zh-TW" sz="2000" dirty="0">
                <a:ea typeface="新細明體" pitchFamily="18" charset="-120"/>
              </a:rPr>
              <a:t>: a minimalist set of commands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Orthogonal</a:t>
            </a:r>
            <a:r>
              <a:rPr lang="en-US" altLang="zh-TW" sz="2000" dirty="0">
                <a:ea typeface="新細明體" pitchFamily="18" charset="-120"/>
              </a:rPr>
              <a:t>: commands do different things and can be combined in a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consistent</a:t>
            </a:r>
            <a:r>
              <a:rPr lang="en-US" altLang="zh-TW" sz="2000" dirty="0">
                <a:ea typeface="新細明體" pitchFamily="18" charset="-120"/>
              </a:rPr>
              <a:t> way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Speed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Ease-of-Use</a:t>
            </a:r>
            <a:r>
              <a:rPr lang="en-US" altLang="zh-TW" dirty="0">
                <a:ea typeface="新細明體" pitchFamily="18" charset="-120"/>
              </a:rPr>
              <a:t> and Documentation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Portability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Extensibility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Standards and ownership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Not an exhaustive list …</a:t>
            </a:r>
          </a:p>
        </p:txBody>
      </p:sp>
    </p:spTree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3D Reflection &amp; 3D Shearing</a:t>
            </a:r>
          </a:p>
        </p:txBody>
      </p:sp>
      <p:graphicFrame>
        <p:nvGraphicFramePr>
          <p:cNvPr id="40971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2122488" y="4070350"/>
          <a:ext cx="452437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Equation" r:id="rId4" imgW="2044700" imgH="914400" progId="Equation.3">
                  <p:embed/>
                </p:oleObj>
              </mc:Choice>
              <mc:Fallback>
                <p:oleObj name="Equation" r:id="rId4" imgW="2044700" imgH="9144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070350"/>
                        <a:ext cx="4524375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1042988" y="1916113"/>
          <a:ext cx="306387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Equation" r:id="rId6" imgW="1384300" imgH="914400" progId="">
                  <p:embed/>
                </p:oleObj>
              </mc:Choice>
              <mc:Fallback>
                <p:oleObj name="Equation" r:id="rId6" imgW="1384300" imgH="9144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3063875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4575175" y="1909763"/>
          <a:ext cx="309245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Equation" r:id="rId8" imgW="1397000" imgH="914400" progId="">
                  <p:embed/>
                </p:oleObj>
              </mc:Choice>
              <mc:Fallback>
                <p:oleObj name="Equation" r:id="rId8" imgW="1397000" imgH="9144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1909763"/>
                        <a:ext cx="3092450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3D Rotations</a:t>
            </a:r>
          </a:p>
        </p:txBody>
      </p:sp>
      <p:graphicFrame>
        <p:nvGraphicFramePr>
          <p:cNvPr id="42013" name="Object 29"/>
          <p:cNvGraphicFramePr>
            <a:graphicFrameLocks noGrp="1" noChangeAspect="1"/>
          </p:cNvGraphicFramePr>
          <p:nvPr>
            <p:ph sz="half" idx="1"/>
          </p:nvPr>
        </p:nvGraphicFramePr>
        <p:xfrm>
          <a:off x="250825" y="1687513"/>
          <a:ext cx="434022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9" name="Equation" r:id="rId4" imgW="1955800" imgH="914400" progId="Equation.3">
                  <p:embed/>
                </p:oleObj>
              </mc:Choice>
              <mc:Fallback>
                <p:oleObj name="Equation" r:id="rId4" imgW="1955800" imgH="914400" progId="Equation.3">
                  <p:embed/>
                  <p:pic>
                    <p:nvPicPr>
                      <p:cNvPr id="0" name="Picture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87513"/>
                        <a:ext cx="4340225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28" name="Object 3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3438" y="1628775"/>
          <a:ext cx="434022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0" name="Equation" r:id="rId6" imgW="1955800" imgH="914400" progId="Equation.3">
                  <p:embed/>
                </p:oleObj>
              </mc:Choice>
              <mc:Fallback>
                <p:oleObj name="Equation" r:id="rId6" imgW="1955800" imgH="914400" progId="Equation.3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628775"/>
                        <a:ext cx="4340225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29" name="Object 3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95813" y="3933825"/>
          <a:ext cx="43688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1" name="Equation" r:id="rId8" imgW="1968500" imgH="914400" progId="Equation.3">
                  <p:embed/>
                </p:oleObj>
              </mc:Choice>
              <mc:Fallback>
                <p:oleObj name="Equation" r:id="rId8" imgW="1968500" imgH="914400" progId="Equation.3">
                  <p:embed/>
                  <p:pic>
                    <p:nvPicPr>
                      <p:cNvPr id="0" name="Picture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3933825"/>
                        <a:ext cx="4368800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23" name="Group 6"/>
          <p:cNvGrpSpPr>
            <a:grpSpLocks/>
          </p:cNvGrpSpPr>
          <p:nvPr/>
        </p:nvGrpSpPr>
        <p:grpSpPr bwMode="auto">
          <a:xfrm>
            <a:off x="142875" y="3644900"/>
            <a:ext cx="3989388" cy="2730500"/>
            <a:chOff x="90" y="2296"/>
            <a:chExt cx="2513" cy="1720"/>
          </a:xfrm>
        </p:grpSpPr>
        <p:sp>
          <p:nvSpPr>
            <p:cNvPr id="42025" name="Freeform 7"/>
            <p:cNvSpPr>
              <a:spLocks/>
            </p:cNvSpPr>
            <p:nvPr/>
          </p:nvSpPr>
          <p:spPr bwMode="auto">
            <a:xfrm>
              <a:off x="521" y="3774"/>
              <a:ext cx="168" cy="88"/>
            </a:xfrm>
            <a:custGeom>
              <a:avLst/>
              <a:gdLst>
                <a:gd name="T0" fmla="*/ 59 w 164"/>
                <a:gd name="T1" fmla="*/ 0 h 110"/>
                <a:gd name="T2" fmla="*/ 180 w 164"/>
                <a:gd name="T3" fmla="*/ 0 h 110"/>
                <a:gd name="T4" fmla="*/ 0 w 164"/>
                <a:gd name="T5" fmla="*/ 45 h 110"/>
                <a:gd name="T6" fmla="*/ 59 w 164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"/>
                <a:gd name="T13" fmla="*/ 0 h 110"/>
                <a:gd name="T14" fmla="*/ 164 w 164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" h="110">
                  <a:moveTo>
                    <a:pt x="55" y="0"/>
                  </a:moveTo>
                  <a:lnTo>
                    <a:pt x="164" y="0"/>
                  </a:lnTo>
                  <a:lnTo>
                    <a:pt x="0" y="11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Freeform 8"/>
            <p:cNvSpPr>
              <a:spLocks/>
            </p:cNvSpPr>
            <p:nvPr/>
          </p:nvSpPr>
          <p:spPr bwMode="auto">
            <a:xfrm>
              <a:off x="2267" y="3697"/>
              <a:ext cx="183" cy="60"/>
            </a:xfrm>
            <a:custGeom>
              <a:avLst/>
              <a:gdLst>
                <a:gd name="T0" fmla="*/ 0 w 178"/>
                <a:gd name="T1" fmla="*/ 30 h 75"/>
                <a:gd name="T2" fmla="*/ 153 w 178"/>
                <a:gd name="T3" fmla="*/ 0 h 75"/>
                <a:gd name="T4" fmla="*/ 198 w 178"/>
                <a:gd name="T5" fmla="*/ 25 h 75"/>
                <a:gd name="T6" fmla="*/ 0 w 178"/>
                <a:gd name="T7" fmla="*/ 3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8"/>
                <a:gd name="T13" fmla="*/ 0 h 75"/>
                <a:gd name="T14" fmla="*/ 178 w 178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8" h="75">
                  <a:moveTo>
                    <a:pt x="0" y="75"/>
                  </a:moveTo>
                  <a:lnTo>
                    <a:pt x="137" y="0"/>
                  </a:lnTo>
                  <a:lnTo>
                    <a:pt x="178" y="61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Line 9"/>
            <p:cNvSpPr>
              <a:spLocks noChangeShapeType="1"/>
            </p:cNvSpPr>
            <p:nvPr/>
          </p:nvSpPr>
          <p:spPr bwMode="auto">
            <a:xfrm>
              <a:off x="1057" y="3455"/>
              <a:ext cx="1344" cy="28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Line 10"/>
            <p:cNvSpPr>
              <a:spLocks noChangeShapeType="1"/>
            </p:cNvSpPr>
            <p:nvPr/>
          </p:nvSpPr>
          <p:spPr bwMode="auto">
            <a:xfrm flipH="1">
              <a:off x="619" y="3444"/>
              <a:ext cx="432" cy="33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Line 11"/>
            <p:cNvSpPr>
              <a:spLocks noChangeShapeType="1"/>
            </p:cNvSpPr>
            <p:nvPr/>
          </p:nvSpPr>
          <p:spPr bwMode="auto">
            <a:xfrm flipV="1">
              <a:off x="1051" y="2415"/>
              <a:ext cx="1" cy="103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Freeform 12"/>
            <p:cNvSpPr>
              <a:spLocks/>
            </p:cNvSpPr>
            <p:nvPr/>
          </p:nvSpPr>
          <p:spPr bwMode="auto">
            <a:xfrm>
              <a:off x="987" y="2332"/>
              <a:ext cx="114" cy="133"/>
            </a:xfrm>
            <a:custGeom>
              <a:avLst/>
              <a:gdLst>
                <a:gd name="T0" fmla="*/ 0 w 110"/>
                <a:gd name="T1" fmla="*/ 69 h 165"/>
                <a:gd name="T2" fmla="*/ 126 w 110"/>
                <a:gd name="T3" fmla="*/ 23 h 165"/>
                <a:gd name="T4" fmla="*/ 63 w 110"/>
                <a:gd name="T5" fmla="*/ 0 h 165"/>
                <a:gd name="T6" fmla="*/ 0 w 110"/>
                <a:gd name="T7" fmla="*/ 69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165"/>
                <a:gd name="T14" fmla="*/ 110 w 110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165">
                  <a:moveTo>
                    <a:pt x="0" y="165"/>
                  </a:moveTo>
                  <a:lnTo>
                    <a:pt x="110" y="55"/>
                  </a:lnTo>
                  <a:lnTo>
                    <a:pt x="55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1" name="AutoShape 13"/>
            <p:cNvSpPr>
              <a:spLocks noChangeArrowheads="1"/>
            </p:cNvSpPr>
            <p:nvPr/>
          </p:nvSpPr>
          <p:spPr bwMode="auto">
            <a:xfrm rot="-2639284">
              <a:off x="703" y="3521"/>
              <a:ext cx="227" cy="272"/>
            </a:xfrm>
            <a:prstGeom prst="curvedLeftArrow">
              <a:avLst>
                <a:gd name="adj1" fmla="val 23965"/>
                <a:gd name="adj2" fmla="val 4793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2032" name="AutoShape 14"/>
            <p:cNvSpPr>
              <a:spLocks noChangeArrowheads="1"/>
            </p:cNvSpPr>
            <p:nvPr/>
          </p:nvSpPr>
          <p:spPr bwMode="auto">
            <a:xfrm rot="-2639284">
              <a:off x="1655" y="3476"/>
              <a:ext cx="227" cy="272"/>
            </a:xfrm>
            <a:prstGeom prst="curvedLeftArrow">
              <a:avLst>
                <a:gd name="adj1" fmla="val 23965"/>
                <a:gd name="adj2" fmla="val 4793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2033" name="AutoShape 15"/>
            <p:cNvSpPr>
              <a:spLocks noChangeArrowheads="1"/>
            </p:cNvSpPr>
            <p:nvPr/>
          </p:nvSpPr>
          <p:spPr bwMode="auto">
            <a:xfrm rot="-5217532">
              <a:off x="952" y="2704"/>
              <a:ext cx="227" cy="272"/>
            </a:xfrm>
            <a:prstGeom prst="curvedLeftArrow">
              <a:avLst>
                <a:gd name="adj1" fmla="val 23965"/>
                <a:gd name="adj2" fmla="val 4793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新細明體" pitchFamily="18" charset="-120"/>
              </a:endParaRPr>
            </a:p>
          </p:txBody>
        </p:sp>
        <p:graphicFrame>
          <p:nvGraphicFramePr>
            <p:cNvPr id="42016" name="Object 32"/>
            <p:cNvGraphicFramePr>
              <a:graphicFrameLocks noChangeAspect="1"/>
            </p:cNvGraphicFramePr>
            <p:nvPr/>
          </p:nvGraphicFramePr>
          <p:xfrm>
            <a:off x="90" y="3423"/>
            <a:ext cx="56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2" name="Equation" r:id="rId10" imgW="901309" imgH="444307" progId="">
                    <p:embed/>
                  </p:oleObj>
                </mc:Choice>
                <mc:Fallback>
                  <p:oleObj name="Equation" r:id="rId10" imgW="901309" imgH="444307" progId="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" y="3423"/>
                          <a:ext cx="567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7" name="Object 33"/>
            <p:cNvGraphicFramePr>
              <a:graphicFrameLocks noChangeAspect="1"/>
            </p:cNvGraphicFramePr>
            <p:nvPr/>
          </p:nvGraphicFramePr>
          <p:xfrm>
            <a:off x="1542" y="3203"/>
            <a:ext cx="56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3" name="Equation" r:id="rId12" imgW="901309" imgH="444307" progId="">
                    <p:embed/>
                  </p:oleObj>
                </mc:Choice>
                <mc:Fallback>
                  <p:oleObj name="Equation" r:id="rId12" imgW="901309" imgH="444307" progId="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3203"/>
                          <a:ext cx="567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8" name="Object 34"/>
            <p:cNvGraphicFramePr>
              <a:graphicFrameLocks noChangeAspect="1"/>
            </p:cNvGraphicFramePr>
            <p:nvPr/>
          </p:nvGraphicFramePr>
          <p:xfrm>
            <a:off x="1198" y="2688"/>
            <a:ext cx="57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4" name="Equation" r:id="rId14" imgW="914400" imgH="495300" progId="">
                    <p:embed/>
                  </p:oleObj>
                </mc:Choice>
                <mc:Fallback>
                  <p:oleObj name="Equation" r:id="rId14" imgW="914400" imgH="495300" progId="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2688"/>
                          <a:ext cx="575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9" name="Object 35"/>
            <p:cNvGraphicFramePr>
              <a:graphicFrameLocks noChangeAspect="1"/>
            </p:cNvGraphicFramePr>
            <p:nvPr/>
          </p:nvGraphicFramePr>
          <p:xfrm>
            <a:off x="2426" y="3702"/>
            <a:ext cx="17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5" name="Equation" r:id="rId16" imgW="126835" imgH="139518" progId="">
                    <p:embed/>
                  </p:oleObj>
                </mc:Choice>
                <mc:Fallback>
                  <p:oleObj name="Equation" r:id="rId16" imgW="126835" imgH="139518" progId="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702"/>
                          <a:ext cx="177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0" name="Object 36"/>
            <p:cNvGraphicFramePr>
              <a:graphicFrameLocks noChangeAspect="1"/>
            </p:cNvGraphicFramePr>
            <p:nvPr/>
          </p:nvGraphicFramePr>
          <p:xfrm>
            <a:off x="1066" y="2296"/>
            <a:ext cx="19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6" name="Equation" r:id="rId18" imgW="139579" imgH="164957" progId="">
                    <p:embed/>
                  </p:oleObj>
                </mc:Choice>
                <mc:Fallback>
                  <p:oleObj name="Equation" r:id="rId18" imgW="139579" imgH="164957" progId="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296"/>
                          <a:ext cx="195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1" name="Object 37"/>
            <p:cNvGraphicFramePr>
              <a:graphicFrameLocks noChangeAspect="1"/>
            </p:cNvGraphicFramePr>
            <p:nvPr/>
          </p:nvGraphicFramePr>
          <p:xfrm>
            <a:off x="390" y="3838"/>
            <a:ext cx="17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7" name="Equation" r:id="rId20" imgW="126725" imgH="126725" progId="">
                    <p:embed/>
                  </p:oleObj>
                </mc:Choice>
                <mc:Fallback>
                  <p:oleObj name="Equation" r:id="rId20" imgW="126725" imgH="126725" progId="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" y="3838"/>
                          <a:ext cx="17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800">
                <a:ea typeface="MS PGothic" pitchFamily="34" charset="-128"/>
              </a:rPr>
              <a:t>General Rotation About the Origin</a:t>
            </a:r>
          </a:p>
        </p:txBody>
      </p:sp>
      <p:sp>
        <p:nvSpPr>
          <p:cNvPr id="43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38250"/>
            <a:ext cx="8001000" cy="4629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dirty="0">
                <a:ea typeface="MS PGothic" pitchFamily="34" charset="-128"/>
              </a:rPr>
              <a:t>A rotation by   about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an arbitrary axis </a:t>
            </a:r>
            <a:r>
              <a:rPr lang="en-US" altLang="ja-JP" dirty="0">
                <a:ea typeface="MS PGothic" pitchFamily="34" charset="-128"/>
              </a:rPr>
              <a:t>can be decomposed into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the concatenation of rotations </a:t>
            </a:r>
            <a:r>
              <a:rPr lang="en-US" altLang="ja-JP" dirty="0">
                <a:ea typeface="MS PGothic" pitchFamily="34" charset="-128"/>
              </a:rPr>
              <a:t>about the  ,  , and   axes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MS PGothic" pitchFamily="34" charset="-128"/>
              </a:rPr>
              <a:t>   ,    ,     </a:t>
            </a:r>
            <a:r>
              <a:rPr lang="en-US" altLang="ja-JP" sz="2000" dirty="0">
                <a:ea typeface="MS PGothic" pitchFamily="34" charset="-128"/>
              </a:rPr>
              <a:t>are called the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Euler angles</a:t>
            </a:r>
          </a:p>
          <a:p>
            <a:pPr lvl="1">
              <a:lnSpc>
                <a:spcPct val="90000"/>
              </a:lnSpc>
            </a:pPr>
            <a:endParaRPr lang="en-US" altLang="ja-JP" dirty="0"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ja-JP" dirty="0"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ja-JP" dirty="0"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ja-JP" dirty="0"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ja-JP" dirty="0">
              <a:ea typeface="MS PGothic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dirty="0">
                <a:ea typeface="MS PGothic" pitchFamily="34" charset="-128"/>
              </a:rPr>
              <a:t>Note that rotations do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not commute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>
                <a:ea typeface="MS PGothic" pitchFamily="34" charset="-128"/>
              </a:rPr>
              <a:t>We can use rotations in another order but with different angles.</a:t>
            </a:r>
          </a:p>
        </p:txBody>
      </p:sp>
      <p:graphicFrame>
        <p:nvGraphicFramePr>
          <p:cNvPr id="43049" name="Object 41"/>
          <p:cNvGraphicFramePr>
            <a:graphicFrameLocks noChangeAspect="1"/>
          </p:cNvGraphicFramePr>
          <p:nvPr/>
        </p:nvGraphicFramePr>
        <p:xfrm>
          <a:off x="914400" y="2992438"/>
          <a:ext cx="42560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" name="Equation" r:id="rId4" imgW="1917700" imgH="241300" progId="">
                  <p:embed/>
                </p:oleObj>
              </mc:Choice>
              <mc:Fallback>
                <p:oleObj name="Equation" r:id="rId4" imgW="1917700" imgH="2413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92438"/>
                        <a:ext cx="425608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64" name="Group 5"/>
          <p:cNvGrpSpPr>
            <a:grpSpLocks/>
          </p:cNvGrpSpPr>
          <p:nvPr/>
        </p:nvGrpSpPr>
        <p:grpSpPr bwMode="auto">
          <a:xfrm>
            <a:off x="5943600" y="2133600"/>
            <a:ext cx="2801938" cy="2376488"/>
            <a:chOff x="3927" y="1797"/>
            <a:chExt cx="1765" cy="1497"/>
          </a:xfrm>
        </p:grpSpPr>
        <p:grpSp>
          <p:nvGrpSpPr>
            <p:cNvPr id="43066" name="Group 6"/>
            <p:cNvGrpSpPr>
              <a:grpSpLocks/>
            </p:cNvGrpSpPr>
            <p:nvPr/>
          </p:nvGrpSpPr>
          <p:grpSpPr bwMode="auto">
            <a:xfrm>
              <a:off x="4053" y="1994"/>
              <a:ext cx="1440" cy="1200"/>
              <a:chOff x="1344" y="1392"/>
              <a:chExt cx="1824" cy="1680"/>
            </a:xfrm>
          </p:grpSpPr>
          <p:sp>
            <p:nvSpPr>
              <p:cNvPr id="43067" name="Line 7"/>
              <p:cNvSpPr>
                <a:spLocks noChangeShapeType="1"/>
              </p:cNvSpPr>
              <p:nvPr/>
            </p:nvSpPr>
            <p:spPr bwMode="auto">
              <a:xfrm flipV="1">
                <a:off x="1824" y="1680"/>
                <a:ext cx="1248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3068" name="AutoShape 8"/>
              <p:cNvSpPr>
                <a:spLocks noChangeArrowheads="1"/>
              </p:cNvSpPr>
              <p:nvPr/>
            </p:nvSpPr>
            <p:spPr bwMode="auto">
              <a:xfrm flipH="1">
                <a:off x="2400" y="1776"/>
                <a:ext cx="288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0 w 21600"/>
                  <a:gd name="T19" fmla="*/ 3150 h 21600"/>
                  <a:gd name="T20" fmla="*/ 1845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965" y="5400"/>
                      <a:pt x="5613" y="7591"/>
                      <a:pt x="5413" y="10419"/>
                    </a:cubicBezTo>
                    <a:lnTo>
                      <a:pt x="26" y="10038"/>
                    </a:lnTo>
                    <a:cubicBezTo>
                      <a:pt x="426" y="4383"/>
                      <a:pt x="5130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9" name="Line 9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3070" name="Line 10"/>
              <p:cNvSpPr>
                <a:spLocks noChangeShapeType="1"/>
              </p:cNvSpPr>
              <p:nvPr/>
            </p:nvSpPr>
            <p:spPr bwMode="auto">
              <a:xfrm flipV="1">
                <a:off x="1824" y="1392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3071" name="Line 11"/>
              <p:cNvSpPr>
                <a:spLocks noChangeShapeType="1"/>
              </p:cNvSpPr>
              <p:nvPr/>
            </p:nvSpPr>
            <p:spPr bwMode="auto">
              <a:xfrm flipH="1">
                <a:off x="1344" y="2496"/>
                <a:ext cx="48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</p:grpSp>
        <p:graphicFrame>
          <p:nvGraphicFramePr>
            <p:cNvPr id="43050" name="Object 42"/>
            <p:cNvGraphicFramePr>
              <a:graphicFrameLocks noChangeAspect="1"/>
            </p:cNvGraphicFramePr>
            <p:nvPr/>
          </p:nvGraphicFramePr>
          <p:xfrm>
            <a:off x="5515" y="2704"/>
            <a:ext cx="17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5" name="Equation" r:id="rId6" imgW="126835" imgH="139518" progId="">
                    <p:embed/>
                  </p:oleObj>
                </mc:Choice>
                <mc:Fallback>
                  <p:oleObj name="Equation" r:id="rId6" imgW="126835" imgH="139518" progId="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5" y="2704"/>
                          <a:ext cx="177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1" name="Object 43"/>
            <p:cNvGraphicFramePr>
              <a:graphicFrameLocks noChangeAspect="1"/>
            </p:cNvGraphicFramePr>
            <p:nvPr/>
          </p:nvGraphicFramePr>
          <p:xfrm>
            <a:off x="4336" y="1797"/>
            <a:ext cx="19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6" name="Equation" r:id="rId8" imgW="139579" imgH="164957" progId="">
                    <p:embed/>
                  </p:oleObj>
                </mc:Choice>
                <mc:Fallback>
                  <p:oleObj name="Equation" r:id="rId8" imgW="139579" imgH="164957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1797"/>
                          <a:ext cx="195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2" name="Object 44"/>
            <p:cNvGraphicFramePr>
              <a:graphicFrameLocks noChangeAspect="1"/>
            </p:cNvGraphicFramePr>
            <p:nvPr/>
          </p:nvGraphicFramePr>
          <p:xfrm>
            <a:off x="3927" y="3116"/>
            <a:ext cx="17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7" name="Equation" r:id="rId10" imgW="126725" imgH="126725" progId="">
                    <p:embed/>
                  </p:oleObj>
                </mc:Choice>
                <mc:Fallback>
                  <p:oleObj name="Equation" r:id="rId10" imgW="126725" imgH="126725" progId="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3116"/>
                          <a:ext cx="17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3" name="Object 45"/>
            <p:cNvGraphicFramePr>
              <a:graphicFrameLocks noChangeAspect="1"/>
            </p:cNvGraphicFramePr>
            <p:nvPr/>
          </p:nvGraphicFramePr>
          <p:xfrm>
            <a:off x="5401" y="2101"/>
            <a:ext cx="159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8" name="Equation" r:id="rId12" imgW="114201" imgH="139579" progId="">
                    <p:embed/>
                  </p:oleObj>
                </mc:Choice>
                <mc:Fallback>
                  <p:oleObj name="Equation" r:id="rId12" imgW="114201" imgH="139579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1" y="2101"/>
                          <a:ext cx="159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54" name="Object 46"/>
            <p:cNvGraphicFramePr>
              <a:graphicFrameLocks noChangeAspect="1"/>
            </p:cNvGraphicFramePr>
            <p:nvPr/>
          </p:nvGraphicFramePr>
          <p:xfrm>
            <a:off x="4971" y="2069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79" name="Equation" r:id="rId14" imgW="126725" imgH="177415" progId="">
                    <p:embed/>
                  </p:oleObj>
                </mc:Choice>
                <mc:Fallback>
                  <p:oleObj name="Equation" r:id="rId14" imgW="126725" imgH="177415" progId="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2069"/>
                          <a:ext cx="177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55" name="Object 47"/>
          <p:cNvGraphicFramePr>
            <a:graphicFrameLocks noChangeAspect="1"/>
          </p:cNvGraphicFramePr>
          <p:nvPr/>
        </p:nvGraphicFramePr>
        <p:xfrm>
          <a:off x="6286500" y="1622425"/>
          <a:ext cx="2809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0" name="Equation" r:id="rId16" imgW="126835" imgH="139518" progId="">
                  <p:embed/>
                </p:oleObj>
              </mc:Choice>
              <mc:Fallback>
                <p:oleObj name="Equation" r:id="rId16" imgW="126835" imgH="139518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622425"/>
                        <a:ext cx="280988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6" name="Object 48"/>
          <p:cNvGraphicFramePr>
            <a:graphicFrameLocks noChangeAspect="1"/>
          </p:cNvGraphicFramePr>
          <p:nvPr/>
        </p:nvGraphicFramePr>
        <p:xfrm>
          <a:off x="6553200" y="1614488"/>
          <a:ext cx="3095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1" name="Equation" r:id="rId17" imgW="139579" imgH="164957" progId="">
                  <p:embed/>
                </p:oleObj>
              </mc:Choice>
              <mc:Fallback>
                <p:oleObj name="Equation" r:id="rId17" imgW="139579" imgH="164957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14488"/>
                        <a:ext cx="309563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7" name="Object 49"/>
          <p:cNvGraphicFramePr>
            <a:graphicFrameLocks noChangeAspect="1"/>
          </p:cNvGraphicFramePr>
          <p:nvPr/>
        </p:nvGraphicFramePr>
        <p:xfrm>
          <a:off x="7315200" y="1622425"/>
          <a:ext cx="28098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2" name="Equation" r:id="rId18" imgW="126725" imgH="126725" progId="">
                  <p:embed/>
                </p:oleObj>
              </mc:Choice>
              <mc:Fallback>
                <p:oleObj name="Equation" r:id="rId18" imgW="126725" imgH="126725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622425"/>
                        <a:ext cx="280988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888143"/>
              </p:ext>
            </p:extLst>
          </p:nvPr>
        </p:nvGraphicFramePr>
        <p:xfrm>
          <a:off x="2590800" y="1219200"/>
          <a:ext cx="2809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3" name="Equation" r:id="rId19" imgW="126725" imgH="177415" progId="">
                  <p:embed/>
                </p:oleObj>
              </mc:Choice>
              <mc:Fallback>
                <p:oleObj name="Equation" r:id="rId19" imgW="126725" imgH="177415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19200"/>
                        <a:ext cx="2809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9" name="Object 51"/>
          <p:cNvGraphicFramePr>
            <a:graphicFrameLocks noChangeAspect="1"/>
          </p:cNvGraphicFramePr>
          <p:nvPr/>
        </p:nvGraphicFramePr>
        <p:xfrm>
          <a:off x="1349375" y="1982788"/>
          <a:ext cx="3270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4" name="Equation" r:id="rId21" imgW="165028" imgH="228501" progId="">
                  <p:embed/>
                </p:oleObj>
              </mc:Choice>
              <mc:Fallback>
                <p:oleObj name="Equation" r:id="rId21" imgW="165028" imgH="228501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982788"/>
                        <a:ext cx="3270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0" name="Object 52"/>
          <p:cNvGraphicFramePr>
            <a:graphicFrameLocks noChangeAspect="1"/>
          </p:cNvGraphicFramePr>
          <p:nvPr/>
        </p:nvGraphicFramePr>
        <p:xfrm>
          <a:off x="1704975" y="1957388"/>
          <a:ext cx="352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5" name="Equation" r:id="rId23" imgW="177646" imgH="241091" progId="">
                  <p:embed/>
                </p:oleObj>
              </mc:Choice>
              <mc:Fallback>
                <p:oleObj name="Equation" r:id="rId23" imgW="177646" imgH="241091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1957388"/>
                        <a:ext cx="3524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1" name="Object 53"/>
          <p:cNvGraphicFramePr>
            <a:graphicFrameLocks noChangeAspect="1"/>
          </p:cNvGraphicFramePr>
          <p:nvPr/>
        </p:nvGraphicFramePr>
        <p:xfrm>
          <a:off x="2111375" y="1989138"/>
          <a:ext cx="3270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6" name="Equation" r:id="rId25" imgW="165028" imgH="228501" progId="">
                  <p:embed/>
                </p:oleObj>
              </mc:Choice>
              <mc:Fallback>
                <p:oleObj name="Equation" r:id="rId25" imgW="165028" imgH="228501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1989138"/>
                        <a:ext cx="3270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848600" cy="914400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Rotation About a Fixed Point </a:t>
            </a:r>
            <a:br>
              <a:rPr lang="en-US" altLang="ja-JP" dirty="0">
                <a:ea typeface="MS PGothic" pitchFamily="34" charset="-128"/>
              </a:rPr>
            </a:br>
            <a:r>
              <a:rPr lang="en-US" altLang="ja-JP" dirty="0">
                <a:ea typeface="MS PGothic" pitchFamily="34" charset="-128"/>
              </a:rPr>
              <a:t>Other than the Origin</a:t>
            </a:r>
          </a:p>
        </p:txBody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925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Move fixed point to origin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Rotate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Move fixed point back</a:t>
            </a:r>
          </a:p>
        </p:txBody>
      </p:sp>
      <p:pic>
        <p:nvPicPr>
          <p:cNvPr id="44040" name="Picture 4" descr="AN04F4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416300"/>
            <a:ext cx="7745413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116013" y="2808288"/>
          <a:ext cx="3721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5" imgW="1676400" imgH="241300" progId="">
                  <p:embed/>
                </p:oleObj>
              </mc:Choice>
              <mc:Fallback>
                <p:oleObj name="Equation" r:id="rId5" imgW="1676400" imgH="2413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08288"/>
                        <a:ext cx="37211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Smooth Rotation</a:t>
            </a:r>
          </a:p>
        </p:txBody>
      </p:sp>
      <p:sp>
        <p:nvSpPr>
          <p:cNvPr id="45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dirty="0">
                <a:ea typeface="MS PGothic" pitchFamily="34" charset="-128"/>
              </a:rPr>
              <a:t>From a practical standpoint, we are often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want to use transformations to move and reorient </a:t>
            </a:r>
            <a:r>
              <a:rPr lang="en-US" altLang="ja-JP" dirty="0">
                <a:ea typeface="MS PGothic" pitchFamily="34" charset="-128"/>
              </a:rPr>
              <a:t>an object smoothly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Problem</a:t>
            </a:r>
            <a:r>
              <a:rPr lang="en-US" altLang="ja-JP" sz="2000" dirty="0">
                <a:ea typeface="MS PGothic" pitchFamily="34" charset="-128"/>
              </a:rPr>
              <a:t>: find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a sequence of </a:t>
            </a:r>
            <a:r>
              <a:rPr lang="en-US" altLang="ja-JP" sz="2000" dirty="0">
                <a:ea typeface="MS PGothic" pitchFamily="34" charset="-128"/>
              </a:rPr>
              <a:t>model-view matrices     ,      ,…,      so that when they are applied successively to one or more objects we see a smooth transition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ea typeface="MS PGothic" pitchFamily="34" charset="-128"/>
              </a:rPr>
              <a:t>For orientating an object, we can use the fact that every rotation corresponds to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part of a great circle </a:t>
            </a:r>
            <a:r>
              <a:rPr lang="en-US" altLang="ja-JP" dirty="0">
                <a:ea typeface="MS PGothic" pitchFamily="34" charset="-128"/>
              </a:rPr>
              <a:t>on a sphere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>
                <a:ea typeface="MS PGothic" pitchFamily="34" charset="-128"/>
              </a:rPr>
              <a:t>Find the axis of rotation and angle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>
                <a:ea typeface="MS PGothic" pitchFamily="34" charset="-128"/>
              </a:rPr>
              <a:t>Virtual trackball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186525"/>
              </p:ext>
            </p:extLst>
          </p:nvPr>
        </p:nvGraphicFramePr>
        <p:xfrm>
          <a:off x="6477000" y="1981200"/>
          <a:ext cx="31800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Equation" r:id="rId4" imgW="241300" imgH="228600" progId="">
                  <p:embed/>
                </p:oleObj>
              </mc:Choice>
              <mc:Fallback>
                <p:oleObj name="Equation" r:id="rId4" imgW="241300" imgH="228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81200"/>
                        <a:ext cx="318003" cy="303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011396"/>
              </p:ext>
            </p:extLst>
          </p:nvPr>
        </p:nvGraphicFramePr>
        <p:xfrm>
          <a:off x="6862763" y="1981200"/>
          <a:ext cx="301099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name="Equation" r:id="rId6" imgW="228600" imgH="228600" progId="">
                  <p:embed/>
                </p:oleObj>
              </mc:Choice>
              <mc:Fallback>
                <p:oleObj name="Equation" r:id="rId6" imgW="228600" imgH="228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1981200"/>
                        <a:ext cx="301099" cy="303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325072"/>
              </p:ext>
            </p:extLst>
          </p:nvPr>
        </p:nvGraphicFramePr>
        <p:xfrm>
          <a:off x="7620000" y="1982788"/>
          <a:ext cx="318004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1" name="Equation" r:id="rId8" imgW="241300" imgH="228600" progId="">
                  <p:embed/>
                </p:oleObj>
              </mc:Choice>
              <mc:Fallback>
                <p:oleObj name="Equation" r:id="rId8" imgW="241300" imgH="2286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82788"/>
                        <a:ext cx="318004" cy="303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Incremental Rotation</a:t>
            </a:r>
          </a:p>
        </p:txBody>
      </p:sp>
      <p:sp>
        <p:nvSpPr>
          <p:cNvPr id="4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2375"/>
            <a:ext cx="8397875" cy="4340225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Consider the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two approaches</a:t>
            </a:r>
          </a:p>
          <a:p>
            <a:pPr lvl="1"/>
            <a:r>
              <a:rPr lang="en-US" altLang="ja-JP" sz="2000" dirty="0">
                <a:ea typeface="MS PGothic" pitchFamily="34" charset="-128"/>
              </a:rPr>
              <a:t>For a sequence of rotation matrices    </a:t>
            </a:r>
            <a:r>
              <a:rPr lang="en-US" altLang="ja-JP" sz="2000" b="1" baseline="-25000" dirty="0">
                <a:ea typeface="MS PGothic" pitchFamily="34" charset="-128"/>
              </a:rPr>
              <a:t> </a:t>
            </a:r>
            <a:r>
              <a:rPr lang="en-US" altLang="ja-JP" sz="2000" dirty="0">
                <a:ea typeface="MS PGothic" pitchFamily="34" charset="-128"/>
              </a:rPr>
              <a:t>,     ,…,     , find </a:t>
            </a:r>
            <a:r>
              <a:rPr lang="en-US" altLang="ja-JP" sz="2000" dirty="0">
                <a:solidFill>
                  <a:srgbClr val="FF0000"/>
                </a:solidFill>
                <a:ea typeface="MS PGothic" pitchFamily="34" charset="-128"/>
              </a:rPr>
              <a:t>the Euler angles </a:t>
            </a:r>
            <a:r>
              <a:rPr lang="en-US" altLang="ja-JP" sz="2000" dirty="0">
                <a:ea typeface="MS PGothic" pitchFamily="34" charset="-128"/>
              </a:rPr>
              <a:t>for each and use</a:t>
            </a:r>
            <a:endParaRPr lang="en-US" altLang="ja-JP" sz="2000" b="1" baseline="-25000" dirty="0">
              <a:ea typeface="MS PGothic" pitchFamily="34" charset="-128"/>
            </a:endParaRPr>
          </a:p>
          <a:p>
            <a:pPr lvl="2"/>
            <a:r>
              <a:rPr lang="en-US" altLang="ja-JP" sz="1800" dirty="0">
                <a:solidFill>
                  <a:srgbClr val="FF0000"/>
                </a:solidFill>
                <a:ea typeface="MS PGothic" pitchFamily="34" charset="-128"/>
              </a:rPr>
              <a:t>Not</a:t>
            </a:r>
            <a:r>
              <a:rPr lang="en-US" altLang="ja-JP" sz="1800" dirty="0">
                <a:ea typeface="MS PGothic" pitchFamily="34" charset="-128"/>
              </a:rPr>
              <a:t> very efficient</a:t>
            </a:r>
            <a:r>
              <a:rPr lang="en-US" altLang="ja-JP" sz="1800" b="1" baseline="-25000" dirty="0">
                <a:ea typeface="MS PGothic" pitchFamily="34" charset="-128"/>
              </a:rPr>
              <a:t> </a:t>
            </a:r>
          </a:p>
          <a:p>
            <a:pPr lvl="1"/>
            <a:r>
              <a:rPr lang="en-US" altLang="ja-JP" sz="2000" dirty="0">
                <a:ea typeface="MS PGothic" pitchFamily="34" charset="-128"/>
              </a:rPr>
              <a:t>Use the final positions to determine the axis and angle of rotation, then increment only the angle</a:t>
            </a:r>
          </a:p>
          <a:p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Quaternions</a:t>
            </a:r>
            <a:r>
              <a:rPr lang="en-US" altLang="ja-JP" dirty="0">
                <a:ea typeface="MS PGothic" pitchFamily="34" charset="-128"/>
              </a:rPr>
              <a:t> can be more efficient than either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385788"/>
              </p:ext>
            </p:extLst>
          </p:nvPr>
        </p:nvGraphicFramePr>
        <p:xfrm>
          <a:off x="4983163" y="1652587"/>
          <a:ext cx="352141" cy="37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" name="Equation" r:id="rId4" imgW="215806" imgH="228501" progId="">
                  <p:embed/>
                </p:oleObj>
              </mc:Choice>
              <mc:Fallback>
                <p:oleObj name="Equation" r:id="rId4" imgW="215806" imgH="228501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1652587"/>
                        <a:ext cx="352141" cy="374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38369"/>
              </p:ext>
            </p:extLst>
          </p:nvPr>
        </p:nvGraphicFramePr>
        <p:xfrm>
          <a:off x="5338993" y="1676400"/>
          <a:ext cx="329970" cy="37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" name="Equation" r:id="rId6" imgW="203112" imgH="228501" progId="">
                  <p:embed/>
                </p:oleObj>
              </mc:Choice>
              <mc:Fallback>
                <p:oleObj name="Equation" r:id="rId6" imgW="203112" imgH="228501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993" y="1676400"/>
                        <a:ext cx="329970" cy="374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98065"/>
              </p:ext>
            </p:extLst>
          </p:nvPr>
        </p:nvGraphicFramePr>
        <p:xfrm>
          <a:off x="6049963" y="1676400"/>
          <a:ext cx="350837" cy="37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name="Equation" r:id="rId8" imgW="215806" imgH="228501" progId="">
                  <p:embed/>
                </p:oleObj>
              </mc:Choice>
              <mc:Fallback>
                <p:oleObj name="Equation" r:id="rId8" imgW="215806" imgH="228501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1676400"/>
                        <a:ext cx="350837" cy="3743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61065"/>
              </p:ext>
            </p:extLst>
          </p:nvPr>
        </p:nvGraphicFramePr>
        <p:xfrm>
          <a:off x="6548437" y="3405187"/>
          <a:ext cx="18335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name="Equation" r:id="rId10" imgW="927100" imgH="241300" progId="">
                  <p:embed/>
                </p:oleObj>
              </mc:Choice>
              <mc:Fallback>
                <p:oleObj name="Equation" r:id="rId10" imgW="927100" imgH="2413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7" y="3405187"/>
                        <a:ext cx="18335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3D Rotation</a:t>
            </a:r>
          </a:p>
        </p:txBody>
      </p:sp>
      <p:sp>
        <p:nvSpPr>
          <p:cNvPr id="181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Rotation in 3D is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about an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axis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 3D space passing through the origin</a:t>
            </a:r>
          </a:p>
          <a:p>
            <a:r>
              <a:rPr lang="en-US" altLang="zh-TW" dirty="0">
                <a:ea typeface="新細明體" pitchFamily="18" charset="-120"/>
              </a:rPr>
              <a:t>Using a matrix representation, any matrix with an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orthonormal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top-left 3x3 sub-matrix is a rotation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Rows are mutually orthogonal (0 dot product)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Determinant</a:t>
            </a:r>
            <a:r>
              <a:rPr lang="en-US" altLang="zh-TW" sz="2000" dirty="0">
                <a:ea typeface="新細明體" pitchFamily="18" charset="-120"/>
              </a:rPr>
              <a:t> is 1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Implies columns are also orthogonal, and that the transpose is equal to the inverse</a:t>
            </a:r>
          </a:p>
        </p:txBody>
      </p:sp>
      <p:pic>
        <p:nvPicPr>
          <p:cNvPr id="11571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86249"/>
            <a:ext cx="28384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3D Rotation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304800" y="1295400"/>
          <a:ext cx="8193088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3" imgW="4406900" imgH="2095500" progId="Equation.3">
                  <p:embed/>
                </p:oleObj>
              </mc:Choice>
              <mc:Fallback>
                <p:oleObj name="Equation" r:id="rId3" imgW="4406900" imgH="2095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193088" cy="389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Problems with Rotation Matrices</a:t>
            </a:r>
          </a:p>
        </p:txBody>
      </p:sp>
      <p:sp>
        <p:nvSpPr>
          <p:cNvPr id="183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Specifying a rotation really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only</a:t>
            </a:r>
            <a:r>
              <a:rPr lang="en-US" altLang="zh-TW" dirty="0">
                <a:ea typeface="新細明體" pitchFamily="18" charset="-120"/>
              </a:rPr>
              <a:t> requires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3 numbers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Axis is a unit vector, so requires 2 numbers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Angle to rotate is third number</a:t>
            </a:r>
          </a:p>
          <a:p>
            <a:r>
              <a:rPr lang="en-US" altLang="zh-TW" dirty="0">
                <a:ea typeface="新細明體" pitchFamily="18" charset="-120"/>
              </a:rPr>
              <a:t>Rotation matrix has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 large amount of redundancy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Orthonormal constraints </a:t>
            </a:r>
            <a:r>
              <a:rPr lang="en-US" altLang="zh-TW" sz="2000" dirty="0">
                <a:ea typeface="新細明體" pitchFamily="18" charset="-120"/>
              </a:rPr>
              <a:t>reduce degrees of freedom back down to 3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Keeping a matrix orthonormal is difficult </a:t>
            </a:r>
            <a:r>
              <a:rPr lang="en-US" altLang="zh-TW" sz="2000" dirty="0">
                <a:ea typeface="新細明體" pitchFamily="18" charset="-120"/>
              </a:rPr>
              <a:t>when transformations are combined</a:t>
            </a:r>
          </a:p>
          <a:p>
            <a:r>
              <a:rPr lang="en-US" altLang="zh-TW" dirty="0">
                <a:ea typeface="新細明體" pitchFamily="18" charset="-120"/>
              </a:rPr>
              <a:t>Rotations are a very complex subject, and a detailed discussion is way beyond the scope of this course</a:t>
            </a:r>
          </a:p>
        </p:txBody>
      </p:sp>
    </p:spTree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Quaternions</a:t>
            </a:r>
          </a:p>
        </p:txBody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4-vector related to axis </a:t>
            </a:r>
            <a:r>
              <a:rPr lang="en-US" altLang="zh-TW" dirty="0">
                <a:ea typeface="新細明體" pitchFamily="18" charset="-120"/>
              </a:rPr>
              <a:t>and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angle</a:t>
            </a:r>
            <a:r>
              <a:rPr lang="en-US" altLang="zh-TW" dirty="0">
                <a:ea typeface="新細明體" pitchFamily="18" charset="-120"/>
              </a:rPr>
              <a:t>, unit magnitude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Rotation about axis (</a:t>
            </a:r>
            <a:r>
              <a:rPr lang="en-US" altLang="zh-TW" sz="2000" i="1" dirty="0" err="1">
                <a:ea typeface="新細明體" pitchFamily="18" charset="-120"/>
              </a:rPr>
              <a:t>n</a:t>
            </a:r>
            <a:r>
              <a:rPr lang="en-US" altLang="zh-TW" sz="2000" i="1" baseline="-25000" dirty="0" err="1">
                <a:ea typeface="新細明體" pitchFamily="18" charset="-120"/>
              </a:rPr>
              <a:t>x</a:t>
            </a:r>
            <a:r>
              <a:rPr lang="en-US" altLang="zh-TW" sz="2000" i="1" dirty="0" err="1">
                <a:ea typeface="新細明體" pitchFamily="18" charset="-120"/>
              </a:rPr>
              <a:t>,n</a:t>
            </a:r>
            <a:r>
              <a:rPr lang="en-US" altLang="zh-TW" sz="2000" i="1" baseline="-25000" dirty="0" err="1">
                <a:ea typeface="新細明體" pitchFamily="18" charset="-120"/>
              </a:rPr>
              <a:t>y</a:t>
            </a:r>
            <a:r>
              <a:rPr lang="en-US" altLang="zh-TW" sz="2000" i="1" dirty="0" err="1">
                <a:ea typeface="新細明體" pitchFamily="18" charset="-120"/>
              </a:rPr>
              <a:t>,n</a:t>
            </a:r>
            <a:r>
              <a:rPr lang="en-US" altLang="zh-TW" sz="2000" i="1" baseline="-25000" dirty="0" err="1">
                <a:ea typeface="新細明體" pitchFamily="18" charset="-120"/>
              </a:rPr>
              <a:t>z</a:t>
            </a:r>
            <a:r>
              <a:rPr lang="en-US" altLang="zh-TW" sz="2000" dirty="0">
                <a:ea typeface="新細明體" pitchFamily="18" charset="-120"/>
              </a:rPr>
              <a:t>) by angle </a:t>
            </a: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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:</a:t>
            </a:r>
          </a:p>
          <a:p>
            <a:pPr lvl="1"/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Reasonably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easy to compose</a:t>
            </a:r>
          </a:p>
          <a:p>
            <a:r>
              <a:rPr lang="en-US" altLang="zh-TW" dirty="0">
                <a:ea typeface="新細明體" pitchFamily="18" charset="-120"/>
              </a:rPr>
              <a:t>Reasonably easy to go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to/from rotation matrix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Only normalized quaternions </a:t>
            </a:r>
            <a:r>
              <a:rPr lang="en-US" altLang="zh-TW" dirty="0">
                <a:ea typeface="新細明體" pitchFamily="18" charset="-120"/>
              </a:rPr>
              <a:t>represent rotations, but you can normalize them just like vectors, so it isn’t a problem</a:t>
            </a:r>
          </a:p>
          <a:p>
            <a:r>
              <a:rPr lang="en-US" altLang="zh-TW" dirty="0">
                <a:ea typeface="新細明體" pitchFamily="18" charset="-120"/>
              </a:rPr>
              <a:t>Easy to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perform spherical interpolation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99718"/>
              </p:ext>
            </p:extLst>
          </p:nvPr>
        </p:nvGraphicFramePr>
        <p:xfrm>
          <a:off x="1981200" y="2057400"/>
          <a:ext cx="5181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方程式" r:id="rId3" imgW="2908300" imgH="241300" progId="Equation.3">
                  <p:embed/>
                </p:oleObj>
              </mc:Choice>
              <mc:Fallback>
                <p:oleObj name="方程式" r:id="rId3" imgW="2908300" imgH="241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51816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57" name="Picture 29" descr="「3D rotation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88" y="4114800"/>
            <a:ext cx="35052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Coordinate Systems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use of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coordinate systems</a:t>
            </a:r>
            <a:r>
              <a:rPr lang="en-US" altLang="zh-TW" dirty="0">
                <a:ea typeface="新細明體" pitchFamily="18" charset="-120"/>
              </a:rPr>
              <a:t> is fundamental to computer graphics</a:t>
            </a:r>
          </a:p>
          <a:p>
            <a:r>
              <a:rPr lang="en-US" altLang="zh-TW" dirty="0">
                <a:ea typeface="新細明體" pitchFamily="18" charset="-120"/>
              </a:rPr>
              <a:t>Coordinate systems are used to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describe the locations of points</a:t>
            </a:r>
            <a:r>
              <a:rPr lang="en-US" altLang="zh-TW" dirty="0">
                <a:ea typeface="新細明體" pitchFamily="18" charset="-120"/>
              </a:rPr>
              <a:t> in space, and directions in space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Multiple coordinate systems</a:t>
            </a:r>
            <a:r>
              <a:rPr lang="en-US" altLang="zh-TW" dirty="0">
                <a:ea typeface="新細明體" pitchFamily="18" charset="-120"/>
              </a:rPr>
              <a:t> make graphics algorithms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easier</a:t>
            </a:r>
            <a:r>
              <a:rPr lang="en-US" altLang="zh-TW" dirty="0">
                <a:ea typeface="新細明體" pitchFamily="18" charset="-120"/>
              </a:rPr>
              <a:t> to understand and implement</a:t>
            </a:r>
          </a:p>
        </p:txBody>
      </p:sp>
    </p:spTree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Quaternions</a:t>
            </a:r>
          </a:p>
        </p:txBody>
      </p:sp>
      <p:sp>
        <p:nvSpPr>
          <p:cNvPr id="49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71600"/>
            <a:ext cx="8326437" cy="4556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Extension of imaginary numbers from 2 to 3 dimensions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Requires one real and three imaginary components  ,  ,</a:t>
            </a:r>
            <a:endParaRPr lang="en-US" altLang="ja-JP" i="1"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i="1">
                <a:solidFill>
                  <a:schemeClr val="accent2"/>
                </a:solidFill>
                <a:ea typeface="MS PGothic" pitchFamily="34" charset="-128"/>
              </a:rPr>
              <a:t> </a:t>
            </a:r>
            <a:endParaRPr lang="en-US" altLang="ja-JP">
              <a:solidFill>
                <a:schemeClr val="accent2"/>
              </a:solidFill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where</a:t>
            </a:r>
            <a:endParaRPr lang="en-US" altLang="ja-JP" b="1">
              <a:solidFill>
                <a:schemeClr val="accent2"/>
              </a:solidFill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   is called </a:t>
            </a:r>
            <a:r>
              <a:rPr lang="en-US" altLang="ja-JP" b="1">
                <a:ea typeface="MS PGothic" pitchFamily="34" charset="-128"/>
              </a:rPr>
              <a:t>scalar</a:t>
            </a:r>
            <a:r>
              <a:rPr lang="en-US" altLang="ja-JP">
                <a:ea typeface="MS PGothic" pitchFamily="34" charset="-128"/>
              </a:rPr>
              <a:t> and</a:t>
            </a:r>
            <a:r>
              <a:rPr lang="en-US" altLang="ja-JP">
                <a:solidFill>
                  <a:schemeClr val="accent2"/>
                </a:solidFill>
                <a:ea typeface="MS PGothic" pitchFamily="34" charset="-128"/>
              </a:rPr>
              <a:t>   </a:t>
            </a:r>
            <a:r>
              <a:rPr lang="en-US" altLang="ja-JP">
                <a:ea typeface="MS PGothic" pitchFamily="34" charset="-128"/>
              </a:rPr>
              <a:t>is called </a:t>
            </a:r>
            <a:r>
              <a:rPr lang="en-US" altLang="ja-JP" b="1">
                <a:ea typeface="MS PGothic" pitchFamily="34" charset="-128"/>
              </a:rPr>
              <a:t>vector</a:t>
            </a:r>
            <a:endParaRPr lang="en-US" altLang="ja-JP">
              <a:ea typeface="MS PGothic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Quaternions can express rotations on sphere smoothly and efficiently. Process: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Model-view matrix </a:t>
            </a:r>
            <a:r>
              <a:rPr lang="en-US" altLang="ja-JP">
                <a:ea typeface="MS PGothic" pitchFamily="34" charset="-128"/>
                <a:sym typeface="Symbol" pitchFamily="18" charset="2"/>
              </a:rPr>
              <a:t> </a:t>
            </a:r>
            <a:r>
              <a:rPr lang="en-US" altLang="ja-JP">
                <a:ea typeface="MS PGothic" pitchFamily="34" charset="-128"/>
              </a:rPr>
              <a:t>Quaternion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Carry out operations with Quaternions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MS PGothic" pitchFamily="34" charset="-128"/>
              </a:rPr>
              <a:t>Quaternion </a:t>
            </a:r>
            <a:r>
              <a:rPr lang="en-US" altLang="ja-JP">
                <a:ea typeface="MS PGothic" pitchFamily="34" charset="-128"/>
                <a:sym typeface="Symbol" pitchFamily="18" charset="2"/>
              </a:rPr>
              <a:t></a:t>
            </a:r>
            <a:r>
              <a:rPr lang="en-US" altLang="ja-JP">
                <a:ea typeface="MS PGothic" pitchFamily="34" charset="-128"/>
              </a:rPr>
              <a:t> Model-view matrix</a:t>
            </a:r>
          </a:p>
        </p:txBody>
      </p:sp>
      <p:graphicFrame>
        <p:nvGraphicFramePr>
          <p:cNvPr id="49175" name="Object 23"/>
          <p:cNvGraphicFramePr>
            <a:graphicFrameLocks noChangeAspect="1"/>
          </p:cNvGraphicFramePr>
          <p:nvPr/>
        </p:nvGraphicFramePr>
        <p:xfrm>
          <a:off x="1371600" y="2133600"/>
          <a:ext cx="64293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3" name="Equation" r:id="rId4" imgW="3238500" imgH="228600" progId="">
                  <p:embed/>
                </p:oleObj>
              </mc:Choice>
              <mc:Fallback>
                <p:oleObj name="Equation" r:id="rId4" imgW="3238500" imgH="2286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642937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4"/>
          <p:cNvGraphicFramePr>
            <a:graphicFrameLocks noChangeAspect="1"/>
          </p:cNvGraphicFramePr>
          <p:nvPr/>
        </p:nvGraphicFramePr>
        <p:xfrm>
          <a:off x="2286000" y="2514600"/>
          <a:ext cx="27225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4" name="Equation" r:id="rId6" imgW="1371600" imgH="228600" progId="">
                  <p:embed/>
                </p:oleObj>
              </mc:Choice>
              <mc:Fallback>
                <p:oleObj name="Equation" r:id="rId6" imgW="1371600" imgH="2286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2722563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3962400" y="3074988"/>
          <a:ext cx="2524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5" name="Equation" r:id="rId8" imgW="126835" imgH="139518" progId="">
                  <p:embed/>
                </p:oleObj>
              </mc:Choice>
              <mc:Fallback>
                <p:oleObj name="Equation" r:id="rId8" imgW="126835" imgH="139518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74988"/>
                        <a:ext cx="252413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1295400" y="3074988"/>
          <a:ext cx="3286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6" name="Equation" r:id="rId10" imgW="164957" imgH="139579" progId="">
                  <p:embed/>
                </p:oleObj>
              </mc:Choice>
              <mc:Fallback>
                <p:oleObj name="Equation" r:id="rId10" imgW="164957" imgH="139579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74988"/>
                        <a:ext cx="328613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Object 27"/>
          <p:cNvGraphicFramePr>
            <a:graphicFrameLocks noChangeAspect="1"/>
          </p:cNvGraphicFramePr>
          <p:nvPr/>
        </p:nvGraphicFramePr>
        <p:xfrm>
          <a:off x="7212013" y="1808163"/>
          <a:ext cx="1762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7" name="Equation" r:id="rId12" imgW="88707" imgH="164742" progId="">
                  <p:embed/>
                </p:oleObj>
              </mc:Choice>
              <mc:Fallback>
                <p:oleObj name="Equation" r:id="rId12" imgW="88707" imgH="164742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013" y="1808163"/>
                        <a:ext cx="17621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7427913" y="1803400"/>
          <a:ext cx="201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8" name="Equation" r:id="rId14" imgW="101512" imgH="203024" progId="">
                  <p:embed/>
                </p:oleObj>
              </mc:Choice>
              <mc:Fallback>
                <p:oleObj name="Equation" r:id="rId14" imgW="101512" imgH="203024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913" y="1803400"/>
                        <a:ext cx="2016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/>
          <p:cNvGraphicFramePr>
            <a:graphicFrameLocks noChangeAspect="1"/>
          </p:cNvGraphicFramePr>
          <p:nvPr/>
        </p:nvGraphicFramePr>
        <p:xfrm>
          <a:off x="7800975" y="1808163"/>
          <a:ext cx="2762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9" name="Equation" r:id="rId16" imgW="139579" imgH="164957" progId="">
                  <p:embed/>
                </p:oleObj>
              </mc:Choice>
              <mc:Fallback>
                <p:oleObj name="Equation" r:id="rId16" imgW="139579" imgH="164957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975" y="1808163"/>
                        <a:ext cx="2762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</a:t>
            </a:r>
            <a:r>
              <a:rPr lang="en-US" altLang="ja-JP">
                <a:ea typeface="MS PGothic" pitchFamily="34" charset="-128"/>
              </a:rPr>
              <a:t>O</a:t>
            </a:r>
            <a:r>
              <a:rPr lang="en-US" altLang="en-US"/>
              <a:t>perations </a:t>
            </a:r>
            <a:r>
              <a:rPr lang="en-US" altLang="ja-JP">
                <a:ea typeface="MS PGothic" pitchFamily="34" charset="-128"/>
              </a:rPr>
              <a:t>U</a:t>
            </a:r>
            <a:r>
              <a:rPr lang="en-US" altLang="en-US"/>
              <a:t>sing </a:t>
            </a:r>
            <a:r>
              <a:rPr lang="en-US" altLang="ja-JP">
                <a:ea typeface="MS PGothic" pitchFamily="34" charset="-128"/>
              </a:rPr>
              <a:t>Q</a:t>
            </a:r>
            <a:r>
              <a:rPr lang="en-US" altLang="en-US"/>
              <a:t>uaternions I</a:t>
            </a:r>
            <a:endParaRPr lang="en-US" altLang="ja-JP">
              <a:ea typeface="MS PGothic" pitchFamily="34" charset="-128"/>
            </a:endParaRPr>
          </a:p>
        </p:txBody>
      </p:sp>
      <p:sp>
        <p:nvSpPr>
          <p:cNvPr id="50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71600"/>
            <a:ext cx="8001000" cy="4413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>
                <a:ea typeface="MS PGothic" pitchFamily="34" charset="-128"/>
              </a:rPr>
              <a:t>Addition </a:t>
            </a:r>
          </a:p>
          <a:p>
            <a:pPr>
              <a:lnSpc>
                <a:spcPct val="80000"/>
              </a:lnSpc>
            </a:pPr>
            <a:endParaRPr lang="en-US" altLang="ja-JP">
              <a:ea typeface="MS PGothic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>
                <a:ea typeface="MS PGothic" pitchFamily="34" charset="-128"/>
              </a:rPr>
              <a:t>Multiplication  </a:t>
            </a:r>
          </a:p>
          <a:p>
            <a:pPr>
              <a:lnSpc>
                <a:spcPct val="80000"/>
              </a:lnSpc>
            </a:pPr>
            <a:endParaRPr lang="en-US" altLang="ja-JP">
              <a:ea typeface="MS PGothic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>
                <a:ea typeface="MS PGothic" pitchFamily="34" charset="-128"/>
              </a:rPr>
              <a:t>Conjugate</a:t>
            </a:r>
          </a:p>
          <a:p>
            <a:pPr>
              <a:lnSpc>
                <a:spcPct val="80000"/>
              </a:lnSpc>
            </a:pPr>
            <a:endParaRPr lang="en-US" altLang="ja-JP">
              <a:ea typeface="MS PGothic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>
                <a:ea typeface="MS PGothic" pitchFamily="34" charset="-128"/>
              </a:rPr>
              <a:t>Length</a:t>
            </a:r>
          </a:p>
          <a:p>
            <a:pPr>
              <a:lnSpc>
                <a:spcPct val="80000"/>
              </a:lnSpc>
            </a:pPr>
            <a:endParaRPr lang="en-US" altLang="ja-JP" baseline="30000">
              <a:ea typeface="MS PGothic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>
                <a:ea typeface="MS PGothic" pitchFamily="34" charset="-128"/>
              </a:rPr>
              <a:t>Norm</a:t>
            </a:r>
            <a:endParaRPr lang="en-US" altLang="ja-JP" baseline="30000">
              <a:ea typeface="MS PGothic" pitchFamily="34" charset="-128"/>
            </a:endParaRPr>
          </a:p>
        </p:txBody>
      </p:sp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3271838" y="1295400"/>
          <a:ext cx="28241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7" name="Equation" r:id="rId4" imgW="1422400" imgH="203200" progId="">
                  <p:embed/>
                </p:oleObj>
              </mc:Choice>
              <mc:Fallback>
                <p:oleObj name="Equation" r:id="rId4" imgW="1422400" imgH="2032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1295400"/>
                        <a:ext cx="2824162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3276600" y="2057400"/>
          <a:ext cx="54975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8" name="Equation" r:id="rId6" imgW="2768600" imgH="203200" progId="">
                  <p:embed/>
                </p:oleObj>
              </mc:Choice>
              <mc:Fallback>
                <p:oleObj name="Equation" r:id="rId6" imgW="2768600" imgH="2032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5497513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3352800" y="2667000"/>
          <a:ext cx="15382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9" name="Equation" r:id="rId8" imgW="774364" imgH="228501" progId="">
                  <p:embed/>
                </p:oleObj>
              </mc:Choice>
              <mc:Fallback>
                <p:oleObj name="Equation" r:id="rId8" imgW="774364" imgH="228501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153828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3276600" y="3505200"/>
          <a:ext cx="22447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0" name="Equation" r:id="rId10" imgW="1130300" imgH="228600" progId="">
                  <p:embed/>
                </p:oleObj>
              </mc:Choice>
              <mc:Fallback>
                <p:oleObj name="Equation" r:id="rId10" imgW="1130300" imgH="2286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224472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1" name="Object 25"/>
          <p:cNvGraphicFramePr>
            <a:graphicFrameLocks noChangeAspect="1"/>
          </p:cNvGraphicFramePr>
          <p:nvPr/>
        </p:nvGraphicFramePr>
        <p:xfrm>
          <a:off x="3276600" y="4114800"/>
          <a:ext cx="27479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1" name="Equation" r:id="rId12" imgW="1384300" imgH="228600" progId="">
                  <p:embed/>
                </p:oleObj>
              </mc:Choice>
              <mc:Fallback>
                <p:oleObj name="Equation" r:id="rId12" imgW="1384300" imgH="2286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2747963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</a:t>
            </a:r>
            <a:r>
              <a:rPr lang="en-US" altLang="ja-JP">
                <a:ea typeface="MS PGothic" pitchFamily="34" charset="-128"/>
              </a:rPr>
              <a:t>O</a:t>
            </a:r>
            <a:r>
              <a:rPr lang="en-US" altLang="en-US"/>
              <a:t>perations </a:t>
            </a:r>
            <a:r>
              <a:rPr lang="en-US" altLang="ja-JP">
                <a:ea typeface="MS PGothic" pitchFamily="34" charset="-128"/>
              </a:rPr>
              <a:t>U</a:t>
            </a:r>
            <a:r>
              <a:rPr lang="en-US" altLang="en-US"/>
              <a:t>sing </a:t>
            </a:r>
            <a:r>
              <a:rPr lang="en-US" altLang="ja-JP">
                <a:ea typeface="MS PGothic" pitchFamily="34" charset="-128"/>
              </a:rPr>
              <a:t>Q</a:t>
            </a:r>
            <a:r>
              <a:rPr lang="en-US" altLang="en-US"/>
              <a:t>uaternions II</a:t>
            </a:r>
            <a:endParaRPr lang="en-US" altLang="ja-JP">
              <a:ea typeface="MS PGothic" pitchFamily="34" charset="-128"/>
            </a:endParaRPr>
          </a:p>
        </p:txBody>
      </p:sp>
      <p:sp>
        <p:nvSpPr>
          <p:cNvPr id="53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71600"/>
            <a:ext cx="8001000" cy="4413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>
                <a:ea typeface="MS PGothic" pitchFamily="34" charset="-128"/>
              </a:rPr>
              <a:t>Inverse</a:t>
            </a:r>
          </a:p>
          <a:p>
            <a:pPr>
              <a:lnSpc>
                <a:spcPct val="80000"/>
              </a:lnSpc>
            </a:pPr>
            <a:endParaRPr lang="en-US" altLang="ja-JP">
              <a:ea typeface="MS PGothic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>
                <a:ea typeface="MS PGothic" pitchFamily="34" charset="-128"/>
              </a:rPr>
              <a:t>Unit Quaternion</a:t>
            </a:r>
          </a:p>
          <a:p>
            <a:pPr lvl="1">
              <a:lnSpc>
                <a:spcPct val="80000"/>
              </a:lnSpc>
            </a:pPr>
            <a:r>
              <a:rPr lang="en-US" altLang="ja-JP">
                <a:ea typeface="MS PGothic" pitchFamily="34" charset="-128"/>
              </a:rPr>
              <a:t>   is a unit quaternion if          and then</a:t>
            </a:r>
          </a:p>
          <a:p>
            <a:pPr>
              <a:lnSpc>
                <a:spcPct val="80000"/>
              </a:lnSpc>
            </a:pPr>
            <a:r>
              <a:rPr lang="en-US" altLang="ja-JP">
                <a:ea typeface="MS PGothic" pitchFamily="34" charset="-128"/>
              </a:rPr>
              <a:t>Identity</a:t>
            </a:r>
          </a:p>
          <a:p>
            <a:pPr lvl="1">
              <a:lnSpc>
                <a:spcPct val="80000"/>
              </a:lnSpc>
            </a:pPr>
            <a:r>
              <a:rPr lang="en-US" altLang="ja-JP">
                <a:ea typeface="MS PGothic" pitchFamily="34" charset="-128"/>
              </a:rPr>
              <a:t>[1, (0, 0, 0)] (when involving multiplication)</a:t>
            </a:r>
          </a:p>
          <a:p>
            <a:pPr lvl="1">
              <a:lnSpc>
                <a:spcPct val="80000"/>
              </a:lnSpc>
            </a:pPr>
            <a:r>
              <a:rPr lang="en-US" altLang="ja-JP">
                <a:ea typeface="MS PGothic" pitchFamily="34" charset="-128"/>
              </a:rPr>
              <a:t>[0, (0, 0, 0)] (when involving addition)</a:t>
            </a:r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3505200" y="1219200"/>
          <a:ext cx="30241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4" name="Equation" r:id="rId4" imgW="1524000" imgH="228600" progId="">
                  <p:embed/>
                </p:oleObj>
              </mc:Choice>
              <mc:Fallback>
                <p:oleObj name="Equation" r:id="rId4" imgW="1524000" imgH="2286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19200"/>
                        <a:ext cx="302418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1330325" y="2490788"/>
          <a:ext cx="2524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Equation" r:id="rId6" imgW="126780" imgH="164814" progId="">
                  <p:embed/>
                </p:oleObj>
              </mc:Choice>
              <mc:Fallback>
                <p:oleObj name="Equation" r:id="rId6" imgW="126780" imgH="164814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490788"/>
                        <a:ext cx="252413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4191000" y="2438400"/>
          <a:ext cx="7826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Equation" r:id="rId8" imgW="393529" imgH="203112" progId="">
                  <p:embed/>
                </p:oleObj>
              </mc:Choice>
              <mc:Fallback>
                <p:oleObj name="Equation" r:id="rId8" imgW="393529" imgH="203112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78263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6096000" y="2363788"/>
          <a:ext cx="10080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Equation" r:id="rId10" imgW="508000" imgH="228600" progId="">
                  <p:embed/>
                </p:oleObj>
              </mc:Choice>
              <mc:Fallback>
                <p:oleObj name="Equation" r:id="rId10" imgW="508000" imgH="2286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363788"/>
                        <a:ext cx="100806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Angle and Axis &amp; Eular Angles</a:t>
            </a:r>
          </a:p>
        </p:txBody>
      </p:sp>
      <p:sp>
        <p:nvSpPr>
          <p:cNvPr id="51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Angle and Axis</a:t>
            </a:r>
          </a:p>
          <a:p>
            <a:pPr lvl="1"/>
            <a:r>
              <a:rPr lang="en-US" altLang="ja-JP">
                <a:ea typeface="MS PGothic" pitchFamily="34" charset="-128"/>
              </a:rPr>
              <a:t> </a:t>
            </a:r>
          </a:p>
          <a:p>
            <a:endParaRPr lang="en-US" altLang="ja-JP">
              <a:ea typeface="MS PGothic" pitchFamily="34" charset="-128"/>
            </a:endParaRPr>
          </a:p>
          <a:p>
            <a:r>
              <a:rPr lang="en-US" altLang="ja-JP">
                <a:ea typeface="MS PGothic" pitchFamily="34" charset="-128"/>
              </a:rPr>
              <a:t>Eular Angles</a:t>
            </a:r>
          </a:p>
          <a:p>
            <a:pPr lvl="1"/>
            <a:r>
              <a:rPr lang="en-US" altLang="ja-JP" i="1">
                <a:ea typeface="MS PGothic" pitchFamily="34" charset="-128"/>
              </a:rPr>
              <a:t> </a:t>
            </a:r>
            <a:endParaRPr lang="en-US" altLang="ja-JP">
              <a:ea typeface="MS PGothic" pitchFamily="34" charset="-128"/>
            </a:endParaRPr>
          </a:p>
          <a:p>
            <a:pPr lvl="2"/>
            <a:r>
              <a:rPr lang="en-US" altLang="ja-JP" sz="2400">
                <a:ea typeface="MS PGothic" pitchFamily="34" charset="-128"/>
              </a:rPr>
              <a:t> </a:t>
            </a:r>
          </a:p>
          <a:p>
            <a:pPr lvl="2"/>
            <a:r>
              <a:rPr lang="en-US" altLang="ja-JP" sz="2400">
                <a:ea typeface="MS PGothic" pitchFamily="34" charset="-128"/>
              </a:rPr>
              <a:t> </a:t>
            </a:r>
          </a:p>
          <a:p>
            <a:pPr lvl="2"/>
            <a:r>
              <a:rPr lang="en-US" altLang="ja-JP" sz="2400">
                <a:ea typeface="MS PGothic" pitchFamily="34" charset="-128"/>
              </a:rPr>
              <a:t> </a:t>
            </a:r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1368425" y="1600200"/>
          <a:ext cx="3813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name="Equation" r:id="rId4" imgW="1714500" imgH="203200" progId="">
                  <p:embed/>
                </p:oleObj>
              </mc:Choice>
              <mc:Fallback>
                <p:oleObj name="Equation" r:id="rId4" imgW="1714500" imgH="2032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1600200"/>
                        <a:ext cx="38131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1327150" y="2895600"/>
          <a:ext cx="27114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8" name="Equation" r:id="rId6" imgW="1218671" imgH="241195" progId="">
                  <p:embed/>
                </p:oleObj>
              </mc:Choice>
              <mc:Fallback>
                <p:oleObj name="Equation" r:id="rId6" imgW="1218671" imgH="241195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2895600"/>
                        <a:ext cx="271145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1828800" y="3605213"/>
          <a:ext cx="45767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9" name="Equation" r:id="rId8" imgW="2057400" imgH="228600" progId="">
                  <p:embed/>
                </p:oleObj>
              </mc:Choice>
              <mc:Fallback>
                <p:oleObj name="Equation" r:id="rId8" imgW="2057400" imgH="2286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05213"/>
                        <a:ext cx="4576763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1828800" y="4033838"/>
          <a:ext cx="46053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0" name="Equation" r:id="rId10" imgW="2070100" imgH="241300" progId="">
                  <p:embed/>
                </p:oleObj>
              </mc:Choice>
              <mc:Fallback>
                <p:oleObj name="Equation" r:id="rId10" imgW="2070100" imgH="2413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3838"/>
                        <a:ext cx="4605338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21"/>
          <p:cNvGraphicFramePr>
            <a:graphicFrameLocks noChangeAspect="1"/>
          </p:cNvGraphicFramePr>
          <p:nvPr/>
        </p:nvGraphicFramePr>
        <p:xfrm>
          <a:off x="1828800" y="4491038"/>
          <a:ext cx="44926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" name="Equation" r:id="rId12" imgW="2019300" imgH="241300" progId="">
                  <p:embed/>
                </p:oleObj>
              </mc:Choice>
              <mc:Fallback>
                <p:oleObj name="Equation" r:id="rId12" imgW="2019300" imgH="2413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1038"/>
                        <a:ext cx="449262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Matrix-to-Quaternion Conversion</a:t>
            </a:r>
          </a:p>
        </p:txBody>
      </p:sp>
      <p:sp>
        <p:nvSpPr>
          <p:cNvPr id="196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419600" cy="3962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MatToQuat (float m[4][4], QUAT * quat)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float tr, s, q[4];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int i, j, 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int nxt[3] = {1, 2, 0};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tr = m[0][0] + m[1][1] + m[2][2];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if (tr &gt; 0.0)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</a:t>
            </a:r>
            <a:r>
              <a:rPr lang="en-US" altLang="zh-TW" sz="1800" b="1">
                <a:ea typeface="新細明體" pitchFamily="18" charset="-120"/>
              </a:rPr>
              <a:t>    </a:t>
            </a:r>
            <a:r>
              <a:rPr lang="en-US" altLang="ja-JP" sz="1800" b="1">
                <a:ea typeface="MS PGothic" pitchFamily="34" charset="-128"/>
              </a:rPr>
              <a:t>s = sqrt (tr + 1.0);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</a:t>
            </a:r>
            <a:r>
              <a:rPr lang="en-US" altLang="zh-TW" sz="1800" b="1">
                <a:ea typeface="新細明體" pitchFamily="18" charset="-120"/>
              </a:rPr>
              <a:t>    </a:t>
            </a:r>
            <a:r>
              <a:rPr lang="en-US" altLang="ja-JP" sz="1800" b="1">
                <a:ea typeface="MS PGothic" pitchFamily="34" charset="-128"/>
              </a:rPr>
              <a:t>quat-&gt;w = s / 2.0;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</a:t>
            </a:r>
            <a:r>
              <a:rPr lang="en-US" altLang="zh-TW" sz="1800" b="1">
                <a:ea typeface="新細明體" pitchFamily="18" charset="-120"/>
              </a:rPr>
              <a:t>    </a:t>
            </a:r>
            <a:r>
              <a:rPr lang="en-US" altLang="ja-JP" sz="1800" b="1">
                <a:ea typeface="MS PGothic" pitchFamily="34" charset="-128"/>
              </a:rPr>
              <a:t>s = 0.5 / 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</a:t>
            </a:r>
            <a:r>
              <a:rPr lang="en-US" altLang="zh-TW" sz="1800" b="1">
                <a:ea typeface="新細明體" pitchFamily="18" charset="-120"/>
              </a:rPr>
              <a:t>    </a:t>
            </a:r>
            <a:r>
              <a:rPr lang="en-US" altLang="ja-JP" sz="1800" b="1">
                <a:ea typeface="MS PGothic" pitchFamily="34" charset="-128"/>
              </a:rPr>
              <a:t>quat-&gt;x = (m[1][2] - m[2][1]) * 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</a:t>
            </a:r>
            <a:r>
              <a:rPr lang="en-US" altLang="zh-TW" sz="1800" b="1">
                <a:ea typeface="新細明體" pitchFamily="18" charset="-120"/>
              </a:rPr>
              <a:t>    </a:t>
            </a:r>
            <a:r>
              <a:rPr lang="en-US" altLang="ja-JP" sz="1800" b="1">
                <a:ea typeface="MS PGothic" pitchFamily="34" charset="-128"/>
              </a:rPr>
              <a:t>quat-&gt;y = (m[2][0] - m[0][2]) * 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</a:t>
            </a:r>
            <a:r>
              <a:rPr lang="en-US" altLang="zh-TW" sz="1800" b="1">
                <a:ea typeface="新細明體" pitchFamily="18" charset="-120"/>
              </a:rPr>
              <a:t>    </a:t>
            </a:r>
            <a:r>
              <a:rPr lang="en-US" altLang="ja-JP" sz="1800" b="1">
                <a:ea typeface="MS PGothic" pitchFamily="34" charset="-128"/>
              </a:rPr>
              <a:t>quat-&gt;z = (m[0][1] - m[1][0]) * 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}</a:t>
            </a:r>
          </a:p>
        </p:txBody>
      </p:sp>
      <p:sp>
        <p:nvSpPr>
          <p:cNvPr id="196611" name="Rectangle 4"/>
          <p:cNvSpPr>
            <a:spLocks noChangeArrowheads="1"/>
          </p:cNvSpPr>
          <p:nvPr/>
        </p:nvSpPr>
        <p:spPr bwMode="auto">
          <a:xfrm>
            <a:off x="4114800" y="1122363"/>
            <a:ext cx="5334000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ea typeface="新細明體" pitchFamily="18" charset="-120"/>
              </a:rPr>
              <a:t>	</a:t>
            </a:r>
            <a:r>
              <a:rPr lang="en-US" altLang="ja-JP">
                <a:ea typeface="MS PGothic" pitchFamily="34" charset="-128"/>
              </a:rPr>
              <a:t>else {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i = 0;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if (m[1][1] &gt; m[0][0]) i = 1;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if (m[2][2] &gt; m[i][i]) i = 2;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j = nxt[i];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k = nxt[j];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s = sqrt ((m[i][i] - (m[j][j] + m[k][k])) + 1.0);</a:t>
            </a:r>
          </a:p>
          <a:p>
            <a:pPr eaLnBrk="0" hangingPunct="0"/>
            <a:r>
              <a:rPr lang="en-US" altLang="zh-TW">
                <a:ea typeface="新細明體" pitchFamily="18" charset="-120"/>
              </a:rPr>
              <a:t>	    </a:t>
            </a:r>
            <a:r>
              <a:rPr lang="en-US" altLang="ja-JP">
                <a:ea typeface="MS PGothic" pitchFamily="34" charset="-128"/>
              </a:rPr>
              <a:t>q[i] = s * 0.5;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if (s != 0.0) s = 0.5 / s;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q[3] = (m[j][k] - m[k][j]) * s;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q[j] = (m[i][j] + m[j][i]) * s;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q[k] = (m[i][k] + m[k][i]) * s;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quat-&gt;x = q[0];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quat-&gt;y = q[1];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quat-&gt;z = q[2];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</a:t>
            </a:r>
            <a:r>
              <a:rPr lang="en-US" altLang="zh-TW">
                <a:ea typeface="新細明體" pitchFamily="18" charset="-120"/>
              </a:rPr>
              <a:t>    </a:t>
            </a:r>
            <a:r>
              <a:rPr lang="en-US" altLang="ja-JP">
                <a:ea typeface="MS PGothic" pitchFamily="34" charset="-128"/>
              </a:rPr>
              <a:t>quat-&gt;w = q[3];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	}</a:t>
            </a:r>
          </a:p>
          <a:p>
            <a:pPr eaLnBrk="0" hangingPunct="0"/>
            <a:r>
              <a:rPr lang="en-US" altLang="ja-JP"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itchFamily="34" charset="-128"/>
              </a:rPr>
              <a:t>Quaternion-to-Matrix Conversion</a:t>
            </a:r>
          </a:p>
        </p:txBody>
      </p:sp>
      <p:sp>
        <p:nvSpPr>
          <p:cNvPr id="198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6400800" cy="434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QuatToMatrix (QUAT * quat, float m[4][4])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float wx, wy, wz, xx, yy, yz, xy, xz, zz, x2, y2, z2;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x2 = quat-&gt;x + quat-&gt;x; y2 = quat-&gt;y + quat-&gt;y;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z2 = quat-&gt;z + quat-&gt;z;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xx = quat-&gt;x * x2; xy = quat-&gt;x * y2; xz = quat-&gt;x * z2;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yy = quat-&gt;y * y2; yz = quat-&gt;y * z2; zz = quat-&gt;z * z2;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wx = quat-&gt;w * x2; wy = quat-&gt;w * y2; wz = quat-&gt;w * z2;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m[0][0] = 1.0 - (yy + zz); m[1][0] = xy - wz;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m[2][0] = xz + wy; m[3][0] =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m[0][1] = xy + wz; m[1][1] = 1.0 - (xx + zz);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m[2][1] = yz - wx; m[3][1] =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m[0][2] = xz - wy; m[1][2] = yz + wx;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m[2][2] = 1.0 - (xx + yy); m[3][2] =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m[0][3] = 0; m[1][3]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	m[2][3] = 0; m[3][3] =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800" b="1"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0"/>
            <a:ext cx="8089900" cy="1143000"/>
          </a:xfrm>
        </p:spPr>
        <p:txBody>
          <a:bodyPr/>
          <a:lstStyle/>
          <a:p>
            <a:r>
              <a:rPr lang="en-US" altLang="ja-JP">
                <a:ea typeface="MS PGothic" pitchFamily="34" charset="-128"/>
              </a:rPr>
              <a:t>SLERP-Spherical Linear intERPolation</a:t>
            </a:r>
          </a:p>
        </p:txBody>
      </p:sp>
      <p:sp>
        <p:nvSpPr>
          <p:cNvPr id="52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30312"/>
            <a:ext cx="8253412" cy="4484688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Interpolate between two quaternion rotations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along the shortest arc.</a:t>
            </a:r>
          </a:p>
          <a:p>
            <a:endParaRPr lang="en-US" altLang="ja-JP" dirty="0">
              <a:ea typeface="MS PGothic" pitchFamily="34" charset="-128"/>
            </a:endParaRPr>
          </a:p>
          <a:p>
            <a:r>
              <a:rPr lang="en-US" altLang="ja-JP" dirty="0">
                <a:ea typeface="MS PGothic" pitchFamily="34" charset="-128"/>
              </a:rPr>
              <a:t> </a:t>
            </a:r>
          </a:p>
          <a:p>
            <a:endParaRPr lang="en-US" altLang="ja-JP" dirty="0">
              <a:ea typeface="MS PGothic" pitchFamily="34" charset="-128"/>
            </a:endParaRPr>
          </a:p>
          <a:p>
            <a:pPr lvl="1"/>
            <a:r>
              <a:rPr lang="en-US" altLang="ja-JP" sz="2000" dirty="0">
                <a:ea typeface="MS PGothic" pitchFamily="34" charset="-128"/>
              </a:rPr>
              <a:t>where</a:t>
            </a:r>
            <a:endParaRPr lang="en-US" altLang="ja-JP" sz="2000" baseline="-25000" dirty="0">
              <a:ea typeface="MS PGothic" pitchFamily="34" charset="-128"/>
            </a:endParaRPr>
          </a:p>
          <a:p>
            <a:r>
              <a:rPr lang="en-US" altLang="ja-JP" dirty="0">
                <a:ea typeface="MS PGothic" pitchFamily="34" charset="-128"/>
              </a:rPr>
              <a:t>If two orientations are too close, use linear interpolation to avoid any divisions by zero.</a:t>
            </a:r>
            <a:endParaRPr lang="en-US" altLang="ja-JP" baseline="-25000" dirty="0">
              <a:ea typeface="MS PGothic" pitchFamily="34" charset="-128"/>
            </a:endParaRPr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86251"/>
              </p:ext>
            </p:extLst>
          </p:nvPr>
        </p:nvGraphicFramePr>
        <p:xfrm>
          <a:off x="954088" y="2263775"/>
          <a:ext cx="66659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8" name="Equation" r:id="rId4" imgW="2997200" imgH="419100" progId="">
                  <p:embed/>
                </p:oleObj>
              </mc:Choice>
              <mc:Fallback>
                <p:oleObj name="Equation" r:id="rId4" imgW="2997200" imgH="4191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263775"/>
                        <a:ext cx="66659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321808"/>
              </p:ext>
            </p:extLst>
          </p:nvPr>
        </p:nvGraphicFramePr>
        <p:xfrm>
          <a:off x="2071688" y="3327400"/>
          <a:ext cx="32623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9" name="Equation" r:id="rId6" imgW="1638300" imgH="241300" progId="">
                  <p:embed/>
                </p:oleObj>
              </mc:Choice>
              <mc:Fallback>
                <p:oleObj name="Equation" r:id="rId6" imgW="1638300" imgH="2413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327400"/>
                        <a:ext cx="32623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52" name="Group 6"/>
          <p:cNvGrpSpPr>
            <a:grpSpLocks/>
          </p:cNvGrpSpPr>
          <p:nvPr/>
        </p:nvGrpSpPr>
        <p:grpSpPr bwMode="auto">
          <a:xfrm>
            <a:off x="5867400" y="4267200"/>
            <a:ext cx="1793875" cy="1727200"/>
            <a:chOff x="4468" y="2205"/>
            <a:chExt cx="1130" cy="1088"/>
          </a:xfrm>
        </p:grpSpPr>
        <p:sp>
          <p:nvSpPr>
            <p:cNvPr id="52254" name="Arc 7"/>
            <p:cNvSpPr>
              <a:spLocks/>
            </p:cNvSpPr>
            <p:nvPr/>
          </p:nvSpPr>
          <p:spPr bwMode="auto">
            <a:xfrm>
              <a:off x="4468" y="2415"/>
              <a:ext cx="1056" cy="722"/>
            </a:xfrm>
            <a:custGeom>
              <a:avLst/>
              <a:gdLst>
                <a:gd name="T0" fmla="*/ 0 w 31502"/>
                <a:gd name="T1" fmla="*/ 0 h 21600"/>
                <a:gd name="T2" fmla="*/ 0 w 31502"/>
                <a:gd name="T3" fmla="*/ 0 h 21600"/>
                <a:gd name="T4" fmla="*/ 0 w 31502"/>
                <a:gd name="T5" fmla="*/ 0 h 21600"/>
                <a:gd name="T6" fmla="*/ 0 60000 65536"/>
                <a:gd name="T7" fmla="*/ 0 60000 65536"/>
                <a:gd name="T8" fmla="*/ 0 60000 65536"/>
                <a:gd name="T9" fmla="*/ 0 w 31502"/>
                <a:gd name="T10" fmla="*/ 0 h 21600"/>
                <a:gd name="T11" fmla="*/ 31502 w 315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502" h="21600" fill="none" extrusionOk="0">
                  <a:moveTo>
                    <a:pt x="-1" y="2403"/>
                  </a:moveTo>
                  <a:cubicBezTo>
                    <a:pt x="3061" y="824"/>
                    <a:pt x="6456" y="0"/>
                    <a:pt x="9902" y="0"/>
                  </a:cubicBezTo>
                  <a:cubicBezTo>
                    <a:pt x="21831" y="0"/>
                    <a:pt x="31502" y="9670"/>
                    <a:pt x="31502" y="21600"/>
                  </a:cubicBezTo>
                </a:path>
                <a:path w="31502" h="21600" stroke="0" extrusionOk="0">
                  <a:moveTo>
                    <a:pt x="-1" y="2403"/>
                  </a:moveTo>
                  <a:cubicBezTo>
                    <a:pt x="3061" y="824"/>
                    <a:pt x="6456" y="0"/>
                    <a:pt x="9902" y="0"/>
                  </a:cubicBezTo>
                  <a:cubicBezTo>
                    <a:pt x="21831" y="0"/>
                    <a:pt x="31502" y="9670"/>
                    <a:pt x="31502" y="21600"/>
                  </a:cubicBezTo>
                  <a:lnTo>
                    <a:pt x="9902" y="21600"/>
                  </a:lnTo>
                  <a:lnTo>
                    <a:pt x="-1" y="240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Line 8"/>
            <p:cNvSpPr>
              <a:spLocks noChangeShapeType="1"/>
            </p:cNvSpPr>
            <p:nvPr/>
          </p:nvSpPr>
          <p:spPr bwMode="auto">
            <a:xfrm flipV="1">
              <a:off x="4684" y="2757"/>
              <a:ext cx="730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6" name="Line 9"/>
            <p:cNvSpPr>
              <a:spLocks noChangeShapeType="1"/>
            </p:cNvSpPr>
            <p:nvPr/>
          </p:nvSpPr>
          <p:spPr bwMode="auto">
            <a:xfrm flipV="1">
              <a:off x="4688" y="2415"/>
              <a:ext cx="68" cy="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7" name="Line 10"/>
            <p:cNvSpPr>
              <a:spLocks noChangeShapeType="1"/>
            </p:cNvSpPr>
            <p:nvPr/>
          </p:nvSpPr>
          <p:spPr bwMode="auto">
            <a:xfrm flipV="1">
              <a:off x="4690" y="2445"/>
              <a:ext cx="314" cy="8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8" name="Arc 11"/>
            <p:cNvSpPr>
              <a:spLocks/>
            </p:cNvSpPr>
            <p:nvPr/>
          </p:nvSpPr>
          <p:spPr bwMode="auto">
            <a:xfrm>
              <a:off x="4727" y="2847"/>
              <a:ext cx="343" cy="388"/>
            </a:xfrm>
            <a:custGeom>
              <a:avLst/>
              <a:gdLst>
                <a:gd name="T0" fmla="*/ 0 w 18916"/>
                <a:gd name="T1" fmla="*/ 0 h 21600"/>
                <a:gd name="T2" fmla="*/ 0 w 18916"/>
                <a:gd name="T3" fmla="*/ 0 h 21600"/>
                <a:gd name="T4" fmla="*/ 0 w 18916"/>
                <a:gd name="T5" fmla="*/ 0 h 21600"/>
                <a:gd name="T6" fmla="*/ 0 60000 65536"/>
                <a:gd name="T7" fmla="*/ 0 60000 65536"/>
                <a:gd name="T8" fmla="*/ 0 60000 65536"/>
                <a:gd name="T9" fmla="*/ 0 w 18916"/>
                <a:gd name="T10" fmla="*/ 0 h 21600"/>
                <a:gd name="T11" fmla="*/ 18916 w 189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16" h="21600" fill="none" extrusionOk="0">
                  <a:moveTo>
                    <a:pt x="0" y="23"/>
                  </a:moveTo>
                  <a:cubicBezTo>
                    <a:pt x="333" y="7"/>
                    <a:pt x="666" y="0"/>
                    <a:pt x="1000" y="0"/>
                  </a:cubicBezTo>
                  <a:cubicBezTo>
                    <a:pt x="8186" y="0"/>
                    <a:pt x="14901" y="3573"/>
                    <a:pt x="18915" y="9534"/>
                  </a:cubicBezTo>
                </a:path>
                <a:path w="18916" h="21600" stroke="0" extrusionOk="0">
                  <a:moveTo>
                    <a:pt x="0" y="23"/>
                  </a:moveTo>
                  <a:cubicBezTo>
                    <a:pt x="333" y="7"/>
                    <a:pt x="666" y="0"/>
                    <a:pt x="1000" y="0"/>
                  </a:cubicBezTo>
                  <a:cubicBezTo>
                    <a:pt x="8186" y="0"/>
                    <a:pt x="14901" y="3573"/>
                    <a:pt x="18915" y="9534"/>
                  </a:cubicBezTo>
                  <a:lnTo>
                    <a:pt x="1000" y="21600"/>
                  </a:lnTo>
                  <a:lnTo>
                    <a:pt x="0" y="23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2246" name="Object 22"/>
            <p:cNvGraphicFramePr>
              <a:graphicFrameLocks noChangeAspect="1"/>
            </p:cNvGraphicFramePr>
            <p:nvPr/>
          </p:nvGraphicFramePr>
          <p:xfrm>
            <a:off x="4785" y="2907"/>
            <a:ext cx="17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0" name="Equation" r:id="rId8" imgW="126725" imgH="177415" progId="">
                    <p:embed/>
                  </p:oleObj>
                </mc:Choice>
                <mc:Fallback>
                  <p:oleObj name="Equation" r:id="rId8" imgW="126725" imgH="177415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907"/>
                          <a:ext cx="178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7" name="Object 23"/>
            <p:cNvGraphicFramePr>
              <a:graphicFrameLocks noChangeAspect="1"/>
            </p:cNvGraphicFramePr>
            <p:nvPr/>
          </p:nvGraphicFramePr>
          <p:xfrm>
            <a:off x="4649" y="2205"/>
            <a:ext cx="21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1" name="Equation" r:id="rId10" imgW="152268" imgH="164957" progId="">
                    <p:embed/>
                  </p:oleObj>
                </mc:Choice>
                <mc:Fallback>
                  <p:oleObj name="Equation" r:id="rId10" imgW="152268" imgH="164957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205"/>
                          <a:ext cx="214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8" name="Object 24"/>
            <p:cNvGraphicFramePr>
              <a:graphicFrameLocks noChangeAspect="1"/>
            </p:cNvGraphicFramePr>
            <p:nvPr/>
          </p:nvGraphicFramePr>
          <p:xfrm>
            <a:off x="5420" y="2613"/>
            <a:ext cx="17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2" name="Equation" r:id="rId12" imgW="126780" imgH="164814" progId="">
                    <p:embed/>
                  </p:oleObj>
                </mc:Choice>
                <mc:Fallback>
                  <p:oleObj name="Equation" r:id="rId12" imgW="126780" imgH="164814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2613"/>
                          <a:ext cx="178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9" name="Object 25"/>
            <p:cNvGraphicFramePr>
              <a:graphicFrameLocks noChangeAspect="1"/>
            </p:cNvGraphicFramePr>
            <p:nvPr/>
          </p:nvGraphicFramePr>
          <p:xfrm>
            <a:off x="4785" y="2613"/>
            <a:ext cx="12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3" name="Equation" r:id="rId14" imgW="88746" imgH="152136" progId="">
                    <p:embed/>
                  </p:oleObj>
                </mc:Choice>
                <mc:Fallback>
                  <p:oleObj name="Equation" r:id="rId14" imgW="88746" imgH="152136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613"/>
                          <a:ext cx="125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Alternative Representations</a:t>
            </a:r>
          </a:p>
        </p:txBody>
      </p:sp>
      <p:sp>
        <p:nvSpPr>
          <p:cNvPr id="203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Specify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axis</a:t>
            </a:r>
            <a:r>
              <a:rPr lang="en-US" altLang="zh-TW" dirty="0">
                <a:ea typeface="新細明體" pitchFamily="18" charset="-120"/>
              </a:rPr>
              <a:t> and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angle</a:t>
            </a:r>
            <a:r>
              <a:rPr lang="en-US" altLang="zh-TW" dirty="0">
                <a:ea typeface="新細明體" pitchFamily="18" charset="-120"/>
              </a:rPr>
              <a:t> (OpenGL method)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Hard to compose multiple rotations</a:t>
            </a:r>
          </a:p>
          <a:p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Euler angles: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Specify how much to rotate about X, then how much about Y, then how much about Z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Hard to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think</a:t>
            </a:r>
            <a:r>
              <a:rPr lang="en-US" altLang="zh-TW" sz="2000" dirty="0">
                <a:ea typeface="新細明體" pitchFamily="18" charset="-120"/>
              </a:rPr>
              <a:t> about, and hard to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compose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Any three axes will do e.g. X,Y,X</a:t>
            </a:r>
          </a:p>
          <a:p>
            <a:r>
              <a:rPr lang="en-US" altLang="zh-TW" dirty="0">
                <a:ea typeface="新細明體" pitchFamily="18" charset="-120"/>
              </a:rPr>
              <a:t>Specify the axis, scaled by the angle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Only 3 numbers,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called the </a:t>
            </a: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exponential map</a:t>
            </a:r>
          </a:p>
          <a:p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Quaternions</a:t>
            </a:r>
          </a:p>
        </p:txBody>
      </p:sp>
    </p:spTree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Other Rotation Issues</a:t>
            </a:r>
          </a:p>
        </p:txBody>
      </p:sp>
      <p:sp>
        <p:nvSpPr>
          <p:cNvPr id="204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Rotation is about an axis at the origin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For rotation about an arbitrary axis, use the same trick as in 2D: Translate the axis to the origin, rotate, and translate back again</a:t>
            </a:r>
          </a:p>
          <a:p>
            <a:r>
              <a:rPr lang="en-US" altLang="zh-TW" dirty="0">
                <a:ea typeface="新細明體" pitchFamily="18" charset="-120"/>
              </a:rPr>
              <a:t>Rotation is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not commutative</a:t>
            </a:r>
          </a:p>
          <a:p>
            <a:pPr lvl="1"/>
            <a:r>
              <a:rPr lang="en-US" altLang="zh-TW" sz="2000" b="1" dirty="0">
                <a:ea typeface="新細明體" pitchFamily="18" charset="-120"/>
              </a:rPr>
              <a:t>Rotation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order</a:t>
            </a:r>
            <a:r>
              <a:rPr lang="en-US" altLang="zh-TW" sz="2000" b="1" dirty="0">
                <a:ea typeface="新細明體" pitchFamily="18" charset="-120"/>
              </a:rPr>
              <a:t> matters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Experiment to convince yourself of this</a:t>
            </a:r>
          </a:p>
        </p:txBody>
      </p:sp>
    </p:spTree>
  </p:cSld>
  <p:clrMapOvr>
    <a:masterClrMapping/>
  </p:clrMapOvr>
  <p:transition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Transformation Leftovers</a:t>
            </a:r>
          </a:p>
        </p:txBody>
      </p:sp>
      <p:sp>
        <p:nvSpPr>
          <p:cNvPr id="205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Scale, shear </a:t>
            </a:r>
            <a:r>
              <a:rPr lang="en-US" altLang="zh-TW" dirty="0" err="1">
                <a:ea typeface="新細明體" pitchFamily="18" charset="-120"/>
              </a:rPr>
              <a:t>etc</a:t>
            </a:r>
            <a:r>
              <a:rPr lang="en-US" altLang="zh-TW" dirty="0">
                <a:ea typeface="新細明體" pitchFamily="18" charset="-120"/>
              </a:rPr>
              <a:t> extend naturally from 2D to 3D</a:t>
            </a:r>
          </a:p>
          <a:p>
            <a:r>
              <a:rPr lang="en-US" altLang="zh-TW" dirty="0">
                <a:ea typeface="新細明體" pitchFamily="18" charset="-120"/>
              </a:rPr>
              <a:t>Rotation and Translation are the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rigid-body transformations</a:t>
            </a:r>
            <a:r>
              <a:rPr lang="en-US" altLang="zh-TW" i="1" dirty="0">
                <a:ea typeface="新細明體" pitchFamily="18" charset="-120"/>
              </a:rPr>
              <a:t>: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Do not change lengths or angles, so a body does not deform when transformed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Coordinate Systems (2)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Different coordinate systems represent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the same point </a:t>
            </a:r>
            <a:r>
              <a:rPr lang="en-US" altLang="zh-TW" b="1" dirty="0">
                <a:ea typeface="新細明體" pitchFamily="18" charset="-120"/>
              </a:rPr>
              <a:t>in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different</a:t>
            </a:r>
            <a:r>
              <a:rPr lang="en-US" altLang="zh-TW" b="1" dirty="0">
                <a:ea typeface="新細明體" pitchFamily="18" charset="-120"/>
              </a:rPr>
              <a:t> ways</a:t>
            </a:r>
          </a:p>
          <a:p>
            <a:pPr>
              <a:lnSpc>
                <a:spcPct val="90000"/>
              </a:lnSpc>
            </a:pPr>
            <a:endParaRPr lang="en-US" altLang="zh-TW" b="1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b="1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b="1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b="1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Some operations are easier in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one coordinate</a:t>
            </a:r>
            <a:r>
              <a:rPr lang="en-US" altLang="zh-TW" dirty="0">
                <a:ea typeface="新細明體" pitchFamily="18" charset="-120"/>
              </a:rPr>
              <a:t> system than in another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For instance, it’s easier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to determine what </a:t>
            </a:r>
            <a:r>
              <a:rPr lang="en-US" altLang="zh-TW" sz="2000" dirty="0">
                <a:ea typeface="新細明體" pitchFamily="18" charset="-120"/>
              </a:rPr>
              <a:t>you can see if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one axis of your coordinate system points away from you</a:t>
            </a:r>
          </a:p>
        </p:txBody>
      </p:sp>
      <p:sp>
        <p:nvSpPr>
          <p:cNvPr id="110595" name="Line 4"/>
          <p:cNvSpPr>
            <a:spLocks noChangeShapeType="1"/>
          </p:cNvSpPr>
          <p:nvPr/>
        </p:nvSpPr>
        <p:spPr bwMode="auto">
          <a:xfrm flipV="1">
            <a:off x="2438400" y="2244725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596" name="Line 5"/>
          <p:cNvSpPr>
            <a:spLocks noChangeShapeType="1"/>
          </p:cNvSpPr>
          <p:nvPr/>
        </p:nvSpPr>
        <p:spPr bwMode="auto">
          <a:xfrm>
            <a:off x="1981200" y="3463925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597" name="Text Box 6"/>
          <p:cNvSpPr txBox="1">
            <a:spLocks noChangeArrowheads="1"/>
          </p:cNvSpPr>
          <p:nvPr/>
        </p:nvSpPr>
        <p:spPr bwMode="auto">
          <a:xfrm>
            <a:off x="3581400" y="3387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10598" name="Text Box 7"/>
          <p:cNvSpPr txBox="1">
            <a:spLocks noChangeArrowheads="1"/>
          </p:cNvSpPr>
          <p:nvPr/>
        </p:nvSpPr>
        <p:spPr bwMode="auto">
          <a:xfrm>
            <a:off x="2057400" y="2320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110599" name="Oval 8"/>
          <p:cNvSpPr>
            <a:spLocks noChangeArrowheads="1"/>
          </p:cNvSpPr>
          <p:nvPr/>
        </p:nvSpPr>
        <p:spPr bwMode="auto">
          <a:xfrm>
            <a:off x="3276600" y="232092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0600" name="Text Box 9"/>
          <p:cNvSpPr txBox="1">
            <a:spLocks noChangeArrowheads="1"/>
          </p:cNvSpPr>
          <p:nvPr/>
        </p:nvSpPr>
        <p:spPr bwMode="auto">
          <a:xfrm>
            <a:off x="3413125" y="19812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(2,3)</a:t>
            </a:r>
          </a:p>
        </p:txBody>
      </p:sp>
      <p:sp>
        <p:nvSpPr>
          <p:cNvPr id="110601" name="Line 10"/>
          <p:cNvSpPr>
            <a:spLocks noChangeShapeType="1"/>
          </p:cNvSpPr>
          <p:nvPr/>
        </p:nvSpPr>
        <p:spPr bwMode="auto">
          <a:xfrm flipV="1">
            <a:off x="2895600" y="2092325"/>
            <a:ext cx="0" cy="990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2" name="Line 11"/>
          <p:cNvSpPr>
            <a:spLocks noChangeShapeType="1"/>
          </p:cNvSpPr>
          <p:nvPr/>
        </p:nvSpPr>
        <p:spPr bwMode="auto">
          <a:xfrm>
            <a:off x="2895600" y="3082925"/>
            <a:ext cx="914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3" name="Text Box 12"/>
          <p:cNvSpPr txBox="1">
            <a:spLocks noChangeArrowheads="1"/>
          </p:cNvSpPr>
          <p:nvPr/>
        </p:nvSpPr>
        <p:spPr bwMode="auto">
          <a:xfrm>
            <a:off x="3336925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u</a:t>
            </a:r>
          </a:p>
        </p:txBody>
      </p:sp>
      <p:sp>
        <p:nvSpPr>
          <p:cNvPr id="110604" name="Text Box 13"/>
          <p:cNvSpPr txBox="1">
            <a:spLocks noChangeArrowheads="1"/>
          </p:cNvSpPr>
          <p:nvPr/>
        </p:nvSpPr>
        <p:spPr bwMode="auto">
          <a:xfrm>
            <a:off x="2590800" y="2092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v</a:t>
            </a:r>
          </a:p>
        </p:txBody>
      </p:sp>
      <p:sp>
        <p:nvSpPr>
          <p:cNvPr id="110605" name="Line 14"/>
          <p:cNvSpPr>
            <a:spLocks noChangeShapeType="1"/>
          </p:cNvSpPr>
          <p:nvPr/>
        </p:nvSpPr>
        <p:spPr bwMode="auto">
          <a:xfrm flipV="1">
            <a:off x="5562600" y="2244725"/>
            <a:ext cx="0" cy="1752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6" name="Line 15"/>
          <p:cNvSpPr>
            <a:spLocks noChangeShapeType="1"/>
          </p:cNvSpPr>
          <p:nvPr/>
        </p:nvSpPr>
        <p:spPr bwMode="auto">
          <a:xfrm>
            <a:off x="5105400" y="3463925"/>
            <a:ext cx="1981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7" name="Text Box 16"/>
          <p:cNvSpPr txBox="1">
            <a:spLocks noChangeArrowheads="1"/>
          </p:cNvSpPr>
          <p:nvPr/>
        </p:nvSpPr>
        <p:spPr bwMode="auto">
          <a:xfrm>
            <a:off x="6705600" y="3387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10608" name="Text Box 17"/>
          <p:cNvSpPr txBox="1">
            <a:spLocks noChangeArrowheads="1"/>
          </p:cNvSpPr>
          <p:nvPr/>
        </p:nvSpPr>
        <p:spPr bwMode="auto">
          <a:xfrm>
            <a:off x="5181600" y="2320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110609" name="Oval 18"/>
          <p:cNvSpPr>
            <a:spLocks noChangeArrowheads="1"/>
          </p:cNvSpPr>
          <p:nvPr/>
        </p:nvSpPr>
        <p:spPr bwMode="auto">
          <a:xfrm>
            <a:off x="6400800" y="232092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0610" name="Text Box 19"/>
          <p:cNvSpPr txBox="1">
            <a:spLocks noChangeArrowheads="1"/>
          </p:cNvSpPr>
          <p:nvPr/>
        </p:nvSpPr>
        <p:spPr bwMode="auto">
          <a:xfrm>
            <a:off x="6537325" y="19812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(1,2)</a:t>
            </a:r>
          </a:p>
        </p:txBody>
      </p:sp>
      <p:sp>
        <p:nvSpPr>
          <p:cNvPr id="110611" name="Line 20"/>
          <p:cNvSpPr>
            <a:spLocks noChangeShapeType="1"/>
          </p:cNvSpPr>
          <p:nvPr/>
        </p:nvSpPr>
        <p:spPr bwMode="auto">
          <a:xfrm flipV="1">
            <a:off x="6019800" y="2092325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2" name="Line 21"/>
          <p:cNvSpPr>
            <a:spLocks noChangeShapeType="1"/>
          </p:cNvSpPr>
          <p:nvPr/>
        </p:nvSpPr>
        <p:spPr bwMode="auto">
          <a:xfrm>
            <a:off x="6019800" y="308292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3" name="Text Box 22"/>
          <p:cNvSpPr txBox="1">
            <a:spLocks noChangeArrowheads="1"/>
          </p:cNvSpPr>
          <p:nvPr/>
        </p:nvSpPr>
        <p:spPr bwMode="auto">
          <a:xfrm>
            <a:off x="6461125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u</a:t>
            </a:r>
          </a:p>
        </p:txBody>
      </p:sp>
      <p:sp>
        <p:nvSpPr>
          <p:cNvPr id="110614" name="Text Box 23"/>
          <p:cNvSpPr txBox="1">
            <a:spLocks noChangeArrowheads="1"/>
          </p:cNvSpPr>
          <p:nvPr/>
        </p:nvSpPr>
        <p:spPr bwMode="auto">
          <a:xfrm>
            <a:off x="5715000" y="2092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v</a:t>
            </a:r>
          </a:p>
        </p:txBody>
      </p:sp>
    </p:spTree>
  </p:cSld>
  <p:clrMapOvr>
    <a:masterClrMapping/>
  </p:clrMapOvr>
  <p:transition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Modeling</a:t>
            </a:r>
          </a:p>
        </p:txBody>
      </p:sp>
      <p:sp>
        <p:nvSpPr>
          <p:cNvPr id="206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Modeling with primitive shapes</a:t>
            </a:r>
            <a:endParaRPr lang="en-US" altLang="zh-TW" i="1">
              <a:ea typeface="新細明體" pitchFamily="18" charset="-120"/>
            </a:endParaRPr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3733800" cy="403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Animation</a:t>
            </a:r>
          </a:p>
        </p:txBody>
      </p:sp>
      <p:sp>
        <p:nvSpPr>
          <p:cNvPr id="207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Setting up a scene and animating</a:t>
            </a:r>
            <a:endParaRPr lang="en-US" altLang="zh-TW" i="1">
              <a:ea typeface="新細明體" pitchFamily="18" charset="-120"/>
            </a:endParaRPr>
          </a:p>
        </p:txBody>
      </p:sp>
      <p:pic>
        <p:nvPicPr>
          <p:cNvPr id="2078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828800"/>
            <a:ext cx="1473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08163"/>
            <a:ext cx="5411788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620000" cy="990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Modeling Deformations</a:t>
            </a:r>
          </a:p>
        </p:txBody>
      </p:sp>
      <p:sp>
        <p:nvSpPr>
          <p:cNvPr id="208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Incorporating deformations into a modeling system</a:t>
            </a:r>
            <a:endParaRPr lang="en-US" altLang="zh-TW" i="1">
              <a:ea typeface="新細明體" pitchFamily="18" charset="-120"/>
            </a:endParaRPr>
          </a:p>
        </p:txBody>
      </p:sp>
      <p:pic>
        <p:nvPicPr>
          <p:cNvPr id="2088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90800"/>
            <a:ext cx="56292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990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Example: Viewing Transformation</a:t>
            </a:r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1525" y="1808163"/>
            <a:ext cx="4435475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990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478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990600"/>
          </a:xfrm>
        </p:spPr>
        <p:txBody>
          <a:bodyPr/>
          <a:lstStyle/>
          <a:p>
            <a:r>
              <a:rPr lang="en-US" altLang="zh-TW" sz="3200">
                <a:ea typeface="新細明體" pitchFamily="18" charset="-120"/>
              </a:rPr>
              <a:t>Implementing Transformation Sequences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dirty="0">
                <a:ea typeface="新細明體" pitchFamily="18" charset="-120"/>
              </a:rPr>
              <a:t>Calculate the matrices and cumulatively multiply them into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a global </a:t>
            </a: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Current Transformation Matrix</a:t>
            </a:r>
          </a:p>
          <a:p>
            <a:r>
              <a:rPr lang="en-US" altLang="zh-TW" sz="2000" dirty="0" err="1">
                <a:solidFill>
                  <a:srgbClr val="FF0000"/>
                </a:solidFill>
                <a:ea typeface="新細明體" pitchFamily="18" charset="-120"/>
              </a:rPr>
              <a:t>Postmultiplication</a:t>
            </a:r>
            <a:r>
              <a:rPr lang="en-US" altLang="zh-TW" sz="2000" dirty="0">
                <a:ea typeface="新細明體" pitchFamily="18" charset="-120"/>
              </a:rPr>
              <a:t> is more convenient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in hierarchies </a:t>
            </a:r>
            <a:r>
              <a:rPr lang="en-US" altLang="zh-TW" sz="2000" dirty="0">
                <a:ea typeface="新細明體" pitchFamily="18" charset="-120"/>
              </a:rPr>
              <a:t>– multiplication is computed in the opposite order of function application</a:t>
            </a:r>
          </a:p>
          <a:p>
            <a:r>
              <a:rPr lang="en-US" altLang="zh-TW" sz="2000" dirty="0">
                <a:ea typeface="新細明體" pitchFamily="18" charset="-120"/>
              </a:rPr>
              <a:t>The calculation of the transformation matrix, M,</a:t>
            </a:r>
          </a:p>
          <a:p>
            <a:pPr lvl="1"/>
            <a:r>
              <a:rPr lang="en-US" altLang="zh-TW" sz="1800" dirty="0">
                <a:ea typeface="新細明體" pitchFamily="18" charset="-120"/>
              </a:rPr>
              <a:t>initialize M to the identity</a:t>
            </a:r>
          </a:p>
          <a:p>
            <a:pPr lvl="1"/>
            <a:r>
              <a:rPr lang="en-US" altLang="zh-TW" sz="1800" dirty="0">
                <a:ea typeface="新細明體" pitchFamily="18" charset="-120"/>
              </a:rPr>
              <a:t>in reverse order compute a basic transformation matrix, T</a:t>
            </a:r>
          </a:p>
          <a:p>
            <a:pPr lvl="1"/>
            <a:r>
              <a:rPr lang="en-US" altLang="zh-TW" sz="1800" dirty="0">
                <a:ea typeface="新細明體" pitchFamily="18" charset="-120"/>
              </a:rPr>
              <a:t>post-multiply T into the global matrix M, M ← MT</a:t>
            </a:r>
          </a:p>
          <a:p>
            <a:r>
              <a:rPr lang="en-US" altLang="zh-TW" sz="2000" dirty="0">
                <a:ea typeface="新細明體" pitchFamily="18" charset="-120"/>
              </a:rPr>
              <a:t>Example - to rotate by θ around [</a:t>
            </a:r>
            <a:r>
              <a:rPr lang="en-US" altLang="zh-TW" sz="2000" dirty="0" err="1">
                <a:ea typeface="新細明體" pitchFamily="18" charset="-120"/>
              </a:rPr>
              <a:t>x,y</a:t>
            </a:r>
            <a:r>
              <a:rPr lang="en-US" altLang="zh-TW" sz="2000" dirty="0">
                <a:ea typeface="新細明體" pitchFamily="18" charset="-120"/>
              </a:rPr>
              <a:t>]:</a:t>
            </a:r>
          </a:p>
          <a:p>
            <a:pPr>
              <a:buFontTx/>
              <a:buNone/>
            </a:pPr>
            <a:r>
              <a:rPr lang="en-US" altLang="zh-TW" sz="1600" i="1" dirty="0">
                <a:ea typeface="新細明體" pitchFamily="18" charset="-120"/>
              </a:rPr>
              <a:t>	</a:t>
            </a:r>
            <a:r>
              <a:rPr lang="en-US" altLang="zh-TW" sz="1600" i="1" dirty="0" err="1">
                <a:ea typeface="新細明體" pitchFamily="18" charset="-120"/>
              </a:rPr>
              <a:t>glLoadIdentity</a:t>
            </a:r>
            <a:r>
              <a:rPr lang="en-US" altLang="zh-TW" sz="1600" i="1" dirty="0">
                <a:ea typeface="新細明體" pitchFamily="18" charset="-120"/>
              </a:rPr>
              <a:t>() /* initialize M to identity mat.*/</a:t>
            </a:r>
          </a:p>
          <a:p>
            <a:pPr>
              <a:buFontTx/>
              <a:buNone/>
            </a:pPr>
            <a:r>
              <a:rPr lang="en-US" altLang="zh-TW" sz="1600" i="1" dirty="0">
                <a:ea typeface="新細明體" pitchFamily="18" charset="-120"/>
              </a:rPr>
              <a:t>	</a:t>
            </a:r>
            <a:r>
              <a:rPr lang="en-US" altLang="zh-TW" sz="1600" i="1" dirty="0" err="1">
                <a:ea typeface="新細明體" pitchFamily="18" charset="-120"/>
              </a:rPr>
              <a:t>glTranslatef</a:t>
            </a:r>
            <a:r>
              <a:rPr lang="en-US" altLang="zh-TW" sz="1600" i="1" dirty="0">
                <a:ea typeface="新細明體" pitchFamily="18" charset="-120"/>
              </a:rPr>
              <a:t>(x, y, 0) /* LAST: undo translation */</a:t>
            </a:r>
          </a:p>
          <a:p>
            <a:pPr>
              <a:buFontTx/>
              <a:buNone/>
            </a:pPr>
            <a:r>
              <a:rPr lang="en-US" altLang="zh-TW" sz="1600" i="1" dirty="0">
                <a:ea typeface="新細明體" pitchFamily="18" charset="-120"/>
              </a:rPr>
              <a:t>	</a:t>
            </a:r>
            <a:r>
              <a:rPr lang="en-US" altLang="zh-TW" sz="1600" i="1" dirty="0" err="1">
                <a:ea typeface="新細明體" pitchFamily="18" charset="-120"/>
              </a:rPr>
              <a:t>glRotatef</a:t>
            </a:r>
            <a:r>
              <a:rPr lang="en-US" altLang="zh-TW" sz="1600" i="1" dirty="0">
                <a:ea typeface="新細明體" pitchFamily="18" charset="-120"/>
              </a:rPr>
              <a:t>(theta,0,0,1) /* rotate about z axis */</a:t>
            </a:r>
          </a:p>
          <a:p>
            <a:pPr>
              <a:buFontTx/>
              <a:buNone/>
            </a:pPr>
            <a:r>
              <a:rPr lang="en-US" altLang="zh-TW" sz="1600" i="1" dirty="0">
                <a:ea typeface="新細明體" pitchFamily="18" charset="-120"/>
              </a:rPr>
              <a:t>	</a:t>
            </a:r>
            <a:r>
              <a:rPr lang="en-US" altLang="zh-TW" sz="1600" i="1" dirty="0" err="1">
                <a:ea typeface="新細明體" pitchFamily="18" charset="-120"/>
              </a:rPr>
              <a:t>glTranslatef</a:t>
            </a:r>
            <a:r>
              <a:rPr lang="en-US" altLang="zh-TW" sz="1600" i="1" dirty="0">
                <a:ea typeface="新細明體" pitchFamily="18" charset="-120"/>
              </a:rPr>
              <a:t>(-x, -y, 0) /* FIRST: move [</a:t>
            </a:r>
            <a:r>
              <a:rPr lang="en-US" altLang="zh-TW" sz="1600" i="1" dirty="0" err="1">
                <a:ea typeface="新細明體" pitchFamily="18" charset="-120"/>
              </a:rPr>
              <a:t>x,y</a:t>
            </a:r>
            <a:r>
              <a:rPr lang="en-US" altLang="zh-TW" sz="1600" i="1" dirty="0">
                <a:ea typeface="新細明體" pitchFamily="18" charset="-120"/>
              </a:rPr>
              <a:t>] to origin. */</a:t>
            </a:r>
          </a:p>
          <a:p>
            <a:r>
              <a:rPr lang="en-US" altLang="zh-TW" sz="2000" dirty="0">
                <a:ea typeface="新細明體" pitchFamily="18" charset="-120"/>
              </a:rPr>
              <a:t>Remember the last T calculated is the first applied to the points</a:t>
            </a:r>
          </a:p>
          <a:p>
            <a:pPr lvl="1"/>
            <a:r>
              <a:rPr lang="en-US" altLang="zh-TW" sz="1800" dirty="0">
                <a:ea typeface="新細明體" pitchFamily="18" charset="-120"/>
              </a:rPr>
              <a:t>calculate the matrices in reverse order</a:t>
            </a:r>
            <a:endParaRPr lang="en-US" altLang="zh-TW" sz="2000" i="1" dirty="0">
              <a:ea typeface="新細明體" pitchFamily="18" charset="-120"/>
            </a:endParaRPr>
          </a:p>
          <a:p>
            <a:endParaRPr lang="en-US" altLang="zh-TW" sz="2000" i="1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990600"/>
          </a:xfrm>
        </p:spPr>
        <p:txBody>
          <a:bodyPr/>
          <a:lstStyle/>
          <a:p>
            <a:r>
              <a:rPr lang="en-US" altLang="zh-TW" sz="3200">
                <a:ea typeface="新細明體" pitchFamily="18" charset="-120"/>
              </a:rPr>
              <a:t>Column Vector Convention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convention in the slides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Transformation is by matrix times vector, </a:t>
            </a:r>
            <a:r>
              <a:rPr lang="en-US" altLang="zh-TW" sz="2000" dirty="0" err="1">
                <a:ea typeface="新細明體" pitchFamily="18" charset="-120"/>
              </a:rPr>
              <a:t>Mv</a:t>
            </a:r>
            <a:endParaRPr lang="en-US" altLang="zh-TW" sz="2000" dirty="0">
              <a:ea typeface="新細明體" pitchFamily="18" charset="-120"/>
            </a:endParaRPr>
          </a:p>
          <a:p>
            <a:pPr lvl="1"/>
            <a:r>
              <a:rPr lang="en-US" altLang="zh-TW" sz="2000" dirty="0">
                <a:ea typeface="新細明體" pitchFamily="18" charset="-120"/>
              </a:rPr>
              <a:t>textbook uses this convention, 90% of the world too</a:t>
            </a:r>
          </a:p>
          <a:p>
            <a:pPr lvl="1">
              <a:buFontTx/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 lvl="1">
              <a:buFontTx/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 lvl="1">
              <a:buFontTx/>
              <a:buNone/>
            </a:pPr>
            <a:endParaRPr lang="en-US" altLang="zh-TW" sz="1800" dirty="0">
              <a:ea typeface="新細明體" pitchFamily="18" charset="-120"/>
            </a:endParaRPr>
          </a:p>
          <a:p>
            <a:pPr lvl="1">
              <a:buFontTx/>
              <a:buNone/>
            </a:pPr>
            <a:endParaRPr lang="en-US" altLang="zh-TW" sz="1800" dirty="0">
              <a:ea typeface="新細明體" pitchFamily="18" charset="-120"/>
            </a:endParaRPr>
          </a:p>
          <a:p>
            <a:pPr lvl="1">
              <a:buFontTx/>
              <a:buNone/>
            </a:pPr>
            <a:endParaRPr lang="en-US" altLang="zh-TW" sz="1800" dirty="0">
              <a:ea typeface="新細明體" pitchFamily="18" charset="-120"/>
            </a:endParaRPr>
          </a:p>
          <a:p>
            <a:pPr lvl="1">
              <a:buFontTx/>
              <a:buNone/>
            </a:pPr>
            <a:endParaRPr lang="en-US" altLang="zh-TW" sz="18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The composite function A(B(C(D(x)))) is the </a:t>
            </a:r>
            <a:r>
              <a:rPr lang="en-US" altLang="zh-TW" dirty="0" err="1">
                <a:ea typeface="新細明體" pitchFamily="18" charset="-120"/>
              </a:rPr>
              <a:t>matrixvector</a:t>
            </a:r>
            <a:r>
              <a:rPr lang="en-US" altLang="zh-TW" dirty="0">
                <a:ea typeface="新細明體" pitchFamily="18" charset="-120"/>
              </a:rPr>
              <a:t> product </a:t>
            </a:r>
            <a:r>
              <a:rPr lang="en-US" altLang="zh-TW" dirty="0" err="1">
                <a:ea typeface="新細明體" pitchFamily="18" charset="-120"/>
              </a:rPr>
              <a:t>ABCDx</a:t>
            </a:r>
            <a:endParaRPr lang="en-US" altLang="zh-TW" i="1" dirty="0">
              <a:ea typeface="新細明體" pitchFamily="18" charset="-120"/>
            </a:endParaRPr>
          </a:p>
        </p:txBody>
      </p:sp>
      <p:pic>
        <p:nvPicPr>
          <p:cNvPr id="2129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619375"/>
            <a:ext cx="33147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990600"/>
          </a:xfrm>
        </p:spPr>
        <p:txBody>
          <a:bodyPr/>
          <a:lstStyle/>
          <a:p>
            <a:r>
              <a:rPr lang="en-US" altLang="zh-TW" sz="3200">
                <a:ea typeface="新細明體" pitchFamily="18" charset="-120"/>
              </a:rPr>
              <a:t>Beware: Row Vector Convention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transpose is also possible</a:t>
            </a:r>
          </a:p>
          <a:p>
            <a:pPr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How does this change things?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All transformation matrices must be transposed</a:t>
            </a:r>
          </a:p>
          <a:p>
            <a:pPr lvl="1"/>
            <a:r>
              <a:rPr lang="en-US" altLang="zh-TW" sz="2000" dirty="0" err="1">
                <a:ea typeface="新細明體" pitchFamily="18" charset="-120"/>
              </a:rPr>
              <a:t>ABCDx</a:t>
            </a:r>
            <a:r>
              <a:rPr lang="en-US" altLang="zh-TW" sz="2000" dirty="0">
                <a:ea typeface="新細明體" pitchFamily="18" charset="-120"/>
              </a:rPr>
              <a:t> transposed is </a:t>
            </a:r>
            <a:r>
              <a:rPr lang="en-US" altLang="zh-TW" sz="2000" dirty="0" err="1">
                <a:ea typeface="新細明體" pitchFamily="18" charset="-120"/>
              </a:rPr>
              <a:t>x</a:t>
            </a:r>
            <a:r>
              <a:rPr lang="en-US" altLang="zh-TW" sz="2000" baseline="30000" dirty="0" err="1">
                <a:ea typeface="新細明體" pitchFamily="18" charset="-120"/>
              </a:rPr>
              <a:t>T</a:t>
            </a:r>
            <a:r>
              <a:rPr lang="en-US" altLang="zh-TW" sz="2000" dirty="0" err="1">
                <a:ea typeface="新細明體" pitchFamily="18" charset="-120"/>
              </a:rPr>
              <a:t>D</a:t>
            </a:r>
            <a:r>
              <a:rPr lang="en-US" altLang="zh-TW" sz="2000" baseline="30000" dirty="0" err="1">
                <a:ea typeface="新細明體" pitchFamily="18" charset="-120"/>
              </a:rPr>
              <a:t>T</a:t>
            </a:r>
            <a:r>
              <a:rPr lang="en-US" altLang="zh-TW" sz="2000" dirty="0" err="1">
                <a:ea typeface="新細明體" pitchFamily="18" charset="-120"/>
              </a:rPr>
              <a:t>C</a:t>
            </a:r>
            <a:r>
              <a:rPr lang="en-US" altLang="zh-TW" sz="2000" baseline="30000" dirty="0" err="1">
                <a:ea typeface="新細明體" pitchFamily="18" charset="-120"/>
              </a:rPr>
              <a:t>T</a:t>
            </a:r>
            <a:r>
              <a:rPr lang="en-US" altLang="zh-TW" sz="2000" dirty="0" err="1">
                <a:ea typeface="新細明體" pitchFamily="18" charset="-120"/>
              </a:rPr>
              <a:t>B</a:t>
            </a:r>
            <a:r>
              <a:rPr lang="en-US" altLang="zh-TW" sz="2000" baseline="30000" dirty="0" err="1">
                <a:ea typeface="新細明體" pitchFamily="18" charset="-120"/>
              </a:rPr>
              <a:t>T</a:t>
            </a:r>
            <a:r>
              <a:rPr lang="en-US" altLang="zh-TW" sz="2000" dirty="0" err="1">
                <a:ea typeface="新細明體" pitchFamily="18" charset="-120"/>
              </a:rPr>
              <a:t>A</a:t>
            </a:r>
            <a:r>
              <a:rPr lang="en-US" altLang="zh-TW" sz="2000" baseline="30000" dirty="0" err="1">
                <a:ea typeface="新細明體" pitchFamily="18" charset="-120"/>
              </a:rPr>
              <a:t>T</a:t>
            </a:r>
            <a:endParaRPr lang="en-US" altLang="zh-TW" sz="2000" baseline="30000" dirty="0">
              <a:ea typeface="新細明體" pitchFamily="18" charset="-120"/>
            </a:endParaRPr>
          </a:p>
          <a:p>
            <a:pPr lvl="1"/>
            <a:r>
              <a:rPr lang="en-US" altLang="zh-TW" sz="2000" dirty="0">
                <a:ea typeface="新細明體" pitchFamily="18" charset="-120"/>
              </a:rPr>
              <a:t>pre- and post-multiply are reversed</a:t>
            </a:r>
          </a:p>
          <a:p>
            <a:r>
              <a:rPr lang="en-US" altLang="zh-TW" dirty="0">
                <a:ea typeface="新細明體" pitchFamily="18" charset="-120"/>
              </a:rPr>
              <a:t>OpenGL uses transposed matrices!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You’ll only notice this if you DIRECTLY pass matrices as arguments to OpenGL subroutines, e.g. </a:t>
            </a:r>
            <a:r>
              <a:rPr lang="en-US" altLang="zh-TW" sz="2000" dirty="0" err="1">
                <a:ea typeface="新細明體" pitchFamily="18" charset="-120"/>
              </a:rPr>
              <a:t>glLoadMatrix</a:t>
            </a:r>
            <a:r>
              <a:rPr lang="en-US" altLang="zh-TW" sz="2000" dirty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Most routines take only scalars or vectors as arguments</a:t>
            </a:r>
            <a:endParaRPr lang="en-US" altLang="zh-TW" sz="2000" i="1" dirty="0">
              <a:ea typeface="新細明體" pitchFamily="18" charset="-120"/>
            </a:endParaRPr>
          </a:p>
        </p:txBody>
      </p:sp>
      <p:pic>
        <p:nvPicPr>
          <p:cNvPr id="2140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5638" y="1612900"/>
            <a:ext cx="48006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  <a:hlinkClick r:id="rId2"/>
              </a:rPr>
              <a:t>Transformation </a:t>
            </a:r>
            <a:r>
              <a:rPr lang="en-US" altLang="zh-TW" dirty="0">
                <a:ea typeface="新細明體" pitchFamily="18" charset="-120"/>
              </a:rPr>
              <a:t>Details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What’s</a:t>
            </a:r>
            <a:r>
              <a:rPr lang="en-US" altLang="zh-TW" dirty="0">
                <a:ea typeface="新細明體" pitchFamily="18" charset="-120"/>
              </a:rPr>
              <a:t> transformation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Purpose</a:t>
            </a:r>
            <a:r>
              <a:rPr lang="en-US" altLang="zh-TW" dirty="0">
                <a:ea typeface="新細明體" pitchFamily="18" charset="-120"/>
              </a:rPr>
              <a:t> of transformations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Types</a:t>
            </a:r>
            <a:r>
              <a:rPr lang="en-US" altLang="zh-TW" dirty="0">
                <a:ea typeface="新細明體" pitchFamily="18" charset="-120"/>
              </a:rPr>
              <a:t> of transformations: rotations, translates, …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Composing</a:t>
            </a:r>
            <a:r>
              <a:rPr lang="en-US" altLang="zh-TW" dirty="0">
                <a:ea typeface="新細明體" pitchFamily="18" charset="-120"/>
              </a:rPr>
              <a:t> multiple transformations</a:t>
            </a:r>
          </a:p>
          <a:p>
            <a:r>
              <a:rPr lang="en-US" altLang="zh-TW" dirty="0">
                <a:ea typeface="新細明體" pitchFamily="18" charset="-120"/>
              </a:rPr>
              <a:t>Representing transformations as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matrices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Hierarchical</a:t>
            </a:r>
            <a:r>
              <a:rPr lang="en-US" altLang="zh-TW" dirty="0">
                <a:ea typeface="新細明體" pitchFamily="18" charset="-120"/>
              </a:rPr>
              <a:t> transformations</a:t>
            </a:r>
          </a:p>
        </p:txBody>
      </p:sp>
      <p:sp>
        <p:nvSpPr>
          <p:cNvPr id="229380" name="Footer Placeholder 1"/>
          <p:cNvSpPr txBox="1">
            <a:spLocks noGrp="1"/>
          </p:cNvSpPr>
          <p:nvPr/>
        </p:nvSpPr>
        <p:spPr bwMode="auto">
          <a:xfrm>
            <a:off x="6477000" y="6553200"/>
            <a:ext cx="266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/>
              <a:t>© NTUST CSIE 2011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Transformations (I)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Transformations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convert points</a:t>
            </a:r>
            <a:r>
              <a:rPr lang="en-US" altLang="zh-TW" dirty="0">
                <a:ea typeface="新細明體" pitchFamily="18" charset="-120"/>
              </a:rPr>
              <a:t> between coordinate systems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 flipV="1">
            <a:off x="990600" y="29718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>
            <a:off x="533400" y="41910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41" name="Text Box 6"/>
          <p:cNvSpPr txBox="1">
            <a:spLocks noChangeArrowheads="1"/>
          </p:cNvSpPr>
          <p:nvPr/>
        </p:nvSpPr>
        <p:spPr bwMode="auto">
          <a:xfrm>
            <a:off x="21336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16742" name="Text Box 7"/>
          <p:cNvSpPr txBox="1">
            <a:spLocks noChangeArrowheads="1"/>
          </p:cNvSpPr>
          <p:nvPr/>
        </p:nvSpPr>
        <p:spPr bwMode="auto">
          <a:xfrm>
            <a:off x="609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116743" name="Oval 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6744" name="Text Box 9"/>
          <p:cNvSpPr txBox="1">
            <a:spLocks noChangeArrowheads="1"/>
          </p:cNvSpPr>
          <p:nvPr/>
        </p:nvSpPr>
        <p:spPr bwMode="auto">
          <a:xfrm>
            <a:off x="1965325" y="270827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(2,3)</a:t>
            </a:r>
          </a:p>
        </p:txBody>
      </p:sp>
      <p:sp>
        <p:nvSpPr>
          <p:cNvPr id="116745" name="Text Box 10"/>
          <p:cNvSpPr txBox="1">
            <a:spLocks noChangeArrowheads="1"/>
          </p:cNvSpPr>
          <p:nvPr/>
        </p:nvSpPr>
        <p:spPr bwMode="auto">
          <a:xfrm>
            <a:off x="11430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v</a:t>
            </a:r>
          </a:p>
        </p:txBody>
      </p:sp>
      <p:sp>
        <p:nvSpPr>
          <p:cNvPr id="116746" name="Line 11"/>
          <p:cNvSpPr>
            <a:spLocks noChangeShapeType="1"/>
          </p:cNvSpPr>
          <p:nvPr/>
        </p:nvSpPr>
        <p:spPr bwMode="auto">
          <a:xfrm flipV="1">
            <a:off x="6705600" y="2971800"/>
            <a:ext cx="0" cy="1752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47" name="Line 12"/>
          <p:cNvSpPr>
            <a:spLocks noChangeShapeType="1"/>
          </p:cNvSpPr>
          <p:nvPr/>
        </p:nvSpPr>
        <p:spPr bwMode="auto">
          <a:xfrm>
            <a:off x="6248400" y="4191000"/>
            <a:ext cx="1981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48" name="Text Box 13"/>
          <p:cNvSpPr txBox="1">
            <a:spLocks noChangeArrowheads="1"/>
          </p:cNvSpPr>
          <p:nvPr/>
        </p:nvSpPr>
        <p:spPr bwMode="auto">
          <a:xfrm>
            <a:off x="78486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x</a:t>
            </a:r>
          </a:p>
        </p:txBody>
      </p:sp>
      <p:sp>
        <p:nvSpPr>
          <p:cNvPr id="116749" name="Text Box 14"/>
          <p:cNvSpPr txBox="1">
            <a:spLocks noChangeArrowheads="1"/>
          </p:cNvSpPr>
          <p:nvPr/>
        </p:nvSpPr>
        <p:spPr bwMode="auto">
          <a:xfrm>
            <a:off x="63246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y</a:t>
            </a:r>
          </a:p>
        </p:txBody>
      </p:sp>
      <p:sp>
        <p:nvSpPr>
          <p:cNvPr id="116750" name="Oval 15"/>
          <p:cNvSpPr>
            <a:spLocks noChangeArrowheads="1"/>
          </p:cNvSpPr>
          <p:nvPr/>
        </p:nvSpPr>
        <p:spPr bwMode="auto">
          <a:xfrm>
            <a:off x="7543800" y="3048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sp>
        <p:nvSpPr>
          <p:cNvPr id="116751" name="Text Box 16"/>
          <p:cNvSpPr txBox="1">
            <a:spLocks noChangeArrowheads="1"/>
          </p:cNvSpPr>
          <p:nvPr/>
        </p:nvSpPr>
        <p:spPr bwMode="auto">
          <a:xfrm>
            <a:off x="7680325" y="2708275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(1,2)</a:t>
            </a:r>
          </a:p>
        </p:txBody>
      </p:sp>
      <p:sp>
        <p:nvSpPr>
          <p:cNvPr id="116752" name="Line 17"/>
          <p:cNvSpPr>
            <a:spLocks noChangeShapeType="1"/>
          </p:cNvSpPr>
          <p:nvPr/>
        </p:nvSpPr>
        <p:spPr bwMode="auto">
          <a:xfrm flipV="1">
            <a:off x="7162800" y="28194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3" name="Line 18"/>
          <p:cNvSpPr>
            <a:spLocks noChangeShapeType="1"/>
          </p:cNvSpPr>
          <p:nvPr/>
        </p:nvSpPr>
        <p:spPr bwMode="auto">
          <a:xfrm>
            <a:off x="7162800" y="3810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4" name="Text Box 19"/>
          <p:cNvSpPr txBox="1">
            <a:spLocks noChangeArrowheads="1"/>
          </p:cNvSpPr>
          <p:nvPr/>
        </p:nvSpPr>
        <p:spPr bwMode="auto">
          <a:xfrm>
            <a:off x="7604125" y="3698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u</a:t>
            </a:r>
          </a:p>
        </p:txBody>
      </p:sp>
      <p:sp>
        <p:nvSpPr>
          <p:cNvPr id="116755" name="Text Box 20"/>
          <p:cNvSpPr txBox="1">
            <a:spLocks noChangeArrowheads="1"/>
          </p:cNvSpPr>
          <p:nvPr/>
        </p:nvSpPr>
        <p:spPr bwMode="auto">
          <a:xfrm>
            <a:off x="68580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v</a:t>
            </a:r>
          </a:p>
        </p:txBody>
      </p:sp>
      <p:sp>
        <p:nvSpPr>
          <p:cNvPr id="116756" name="Line 21"/>
          <p:cNvSpPr>
            <a:spLocks noChangeShapeType="1"/>
          </p:cNvSpPr>
          <p:nvPr/>
        </p:nvSpPr>
        <p:spPr bwMode="auto">
          <a:xfrm flipV="1">
            <a:off x="1447800" y="2819400"/>
            <a:ext cx="0" cy="990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7" name="Line 22"/>
          <p:cNvSpPr>
            <a:spLocks noChangeShapeType="1"/>
          </p:cNvSpPr>
          <p:nvPr/>
        </p:nvSpPr>
        <p:spPr bwMode="auto">
          <a:xfrm>
            <a:off x="1447800" y="3810000"/>
            <a:ext cx="9144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8" name="Text Box 23"/>
          <p:cNvSpPr txBox="1">
            <a:spLocks noChangeArrowheads="1"/>
          </p:cNvSpPr>
          <p:nvPr/>
        </p:nvSpPr>
        <p:spPr bwMode="auto">
          <a:xfrm>
            <a:off x="1889125" y="3698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u</a:t>
            </a:r>
          </a:p>
        </p:txBody>
      </p:sp>
      <p:sp>
        <p:nvSpPr>
          <p:cNvPr id="116759" name="Text Box 24"/>
          <p:cNvSpPr txBox="1">
            <a:spLocks noChangeArrowheads="1"/>
          </p:cNvSpPr>
          <p:nvPr/>
        </p:nvSpPr>
        <p:spPr bwMode="auto">
          <a:xfrm>
            <a:off x="3810000" y="2743200"/>
            <a:ext cx="9239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u=x-1</a:t>
            </a:r>
          </a:p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v=y-1</a:t>
            </a:r>
          </a:p>
        </p:txBody>
      </p:sp>
      <p:sp>
        <p:nvSpPr>
          <p:cNvPr id="116760" name="Line 25"/>
          <p:cNvSpPr>
            <a:spLocks noChangeShapeType="1"/>
          </p:cNvSpPr>
          <p:nvPr/>
        </p:nvSpPr>
        <p:spPr bwMode="auto">
          <a:xfrm>
            <a:off x="30480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61" name="Line 26"/>
          <p:cNvSpPr>
            <a:spLocks noChangeShapeType="1"/>
          </p:cNvSpPr>
          <p:nvPr/>
        </p:nvSpPr>
        <p:spPr bwMode="auto">
          <a:xfrm>
            <a:off x="48768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62" name="Text Box 27"/>
          <p:cNvSpPr txBox="1">
            <a:spLocks noChangeArrowheads="1"/>
          </p:cNvSpPr>
          <p:nvPr/>
        </p:nvSpPr>
        <p:spPr bwMode="auto">
          <a:xfrm>
            <a:off x="3810000" y="3733800"/>
            <a:ext cx="9937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x=u+1</a:t>
            </a:r>
          </a:p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y=v+1</a:t>
            </a:r>
          </a:p>
        </p:txBody>
      </p:sp>
      <p:sp>
        <p:nvSpPr>
          <p:cNvPr id="116763" name="Line 28"/>
          <p:cNvSpPr>
            <a:spLocks noChangeShapeType="1"/>
          </p:cNvSpPr>
          <p:nvPr/>
        </p:nvSpPr>
        <p:spPr bwMode="auto">
          <a:xfrm flipH="1">
            <a:off x="30480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64" name="Line 29"/>
          <p:cNvSpPr>
            <a:spLocks noChangeShapeType="1"/>
          </p:cNvSpPr>
          <p:nvPr/>
        </p:nvSpPr>
        <p:spPr bwMode="auto">
          <a:xfrm flipH="1">
            <a:off x="48768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9784</TotalTime>
  <Words>2493</Words>
  <Application>Microsoft Office PowerPoint</Application>
  <PresentationFormat>如螢幕大小 (4:3)</PresentationFormat>
  <Paragraphs>584</Paragraphs>
  <Slides>77</Slides>
  <Notes>25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77</vt:i4>
      </vt:variant>
    </vt:vector>
  </HeadingPairs>
  <TitlesOfParts>
    <vt:vector size="89" baseType="lpstr">
      <vt:lpstr>MS PGothic</vt:lpstr>
      <vt:lpstr>新細明體</vt:lpstr>
      <vt:lpstr>Arial</vt:lpstr>
      <vt:lpstr>Arial Narrow</vt:lpstr>
      <vt:lpstr>Calibri</vt:lpstr>
      <vt:lpstr>Cambria Math</vt:lpstr>
      <vt:lpstr>Symbol</vt:lpstr>
      <vt:lpstr>Times New Roman</vt:lpstr>
      <vt:lpstr>Verdana</vt:lpstr>
      <vt:lpstr>TS006256058</vt:lpstr>
      <vt:lpstr>方程式</vt:lpstr>
      <vt:lpstr>Equation</vt:lpstr>
      <vt:lpstr>Last Note</vt:lpstr>
      <vt:lpstr>This Note</vt:lpstr>
      <vt:lpstr>Graphics Toolkits</vt:lpstr>
      <vt:lpstr>OpenGL</vt:lpstr>
      <vt:lpstr>A Good Toolkit…</vt:lpstr>
      <vt:lpstr>Coordinate Systems</vt:lpstr>
      <vt:lpstr>Coordinate Systems (2)</vt:lpstr>
      <vt:lpstr>Transformation Details</vt:lpstr>
      <vt:lpstr>Transformations (I)</vt:lpstr>
      <vt:lpstr>Transformations (Alternate Interpretation)</vt:lpstr>
      <vt:lpstr>Transformations</vt:lpstr>
      <vt:lpstr>Coordinate Systems (Basis, Linear)</vt:lpstr>
      <vt:lpstr>General Transformations</vt:lpstr>
      <vt:lpstr>Non-Linear Transforms!!</vt:lpstr>
      <vt:lpstr>Pipeline Implementation</vt:lpstr>
      <vt:lpstr>Representation</vt:lpstr>
      <vt:lpstr>2D Translation</vt:lpstr>
      <vt:lpstr>2D Scaling</vt:lpstr>
      <vt:lpstr>2D Rotation</vt:lpstr>
      <vt:lpstr>X-Axis Shear</vt:lpstr>
      <vt:lpstr>Reflect About X Axis</vt:lpstr>
      <vt:lpstr>2D Affine Transformations</vt:lpstr>
      <vt:lpstr>Why Affine Transformations?</vt:lpstr>
      <vt:lpstr>Composition of Affine Transforms</vt:lpstr>
      <vt:lpstr>OpenGL Order of Transformations</vt:lpstr>
      <vt:lpstr>Rotate, Then Translate</vt:lpstr>
      <vt:lpstr>Translate, Then Rotate</vt:lpstr>
      <vt:lpstr>Order Matters</vt:lpstr>
      <vt:lpstr>Back to Rotation About a Pt</vt:lpstr>
      <vt:lpstr>Homogeneous Coordinates</vt:lpstr>
      <vt:lpstr>Homogeneous Coordinates</vt:lpstr>
      <vt:lpstr>Homogeneous Coordinates</vt:lpstr>
      <vt:lpstr>Homogeneous 2D OperationTranslation</vt:lpstr>
      <vt:lpstr>Properties of Transformations</vt:lpstr>
      <vt:lpstr>Composition of 2D Transformations</vt:lpstr>
      <vt:lpstr>Advantages of the Matrix Formulation</vt:lpstr>
      <vt:lpstr>Homogeneous Transform Advantages</vt:lpstr>
      <vt:lpstr>Parametric Forms of a Line</vt:lpstr>
      <vt:lpstr>Why Called Linear Transformations?</vt:lpstr>
      <vt:lpstr>Lines go to Lines  Linear Transform</vt:lpstr>
      <vt:lpstr>Directions vs. Points</vt:lpstr>
      <vt:lpstr>Transforming Directions</vt:lpstr>
      <vt:lpstr>Points and Vectors Translate Differently</vt:lpstr>
      <vt:lpstr>Homogeneous Directions</vt:lpstr>
      <vt:lpstr>The Window-to-Viewport Transformation</vt:lpstr>
      <vt:lpstr>The Window-to-Viewport Transformation</vt:lpstr>
      <vt:lpstr>3D Transformations</vt:lpstr>
      <vt:lpstr>Right-handed Coordinate System</vt:lpstr>
      <vt:lpstr>3D Translation &amp; 3D Scaling</vt:lpstr>
      <vt:lpstr>3D Reflection &amp; 3D Shearing</vt:lpstr>
      <vt:lpstr>3D Rotations</vt:lpstr>
      <vt:lpstr>General Rotation About the Origin</vt:lpstr>
      <vt:lpstr>Rotation About a Fixed Point  Other than the Origin</vt:lpstr>
      <vt:lpstr>Smooth Rotation</vt:lpstr>
      <vt:lpstr>Incremental Rotation</vt:lpstr>
      <vt:lpstr>3D Rotation</vt:lpstr>
      <vt:lpstr>3D Rotation</vt:lpstr>
      <vt:lpstr>Problems with Rotation Matrices</vt:lpstr>
      <vt:lpstr>Quaternions</vt:lpstr>
      <vt:lpstr>Quaternions</vt:lpstr>
      <vt:lpstr>Basic Operations Using Quaternions I</vt:lpstr>
      <vt:lpstr>Basic Operations Using Quaternions II</vt:lpstr>
      <vt:lpstr>Angle and Axis &amp; Eular Angles</vt:lpstr>
      <vt:lpstr>Matrix-to-Quaternion Conversion</vt:lpstr>
      <vt:lpstr>Quaternion-to-Matrix Conversion</vt:lpstr>
      <vt:lpstr>SLERP-Spherical Linear intERPolation</vt:lpstr>
      <vt:lpstr>Alternative Representations</vt:lpstr>
      <vt:lpstr>Other Rotation Issues</vt:lpstr>
      <vt:lpstr>Transformation Leftovers</vt:lpstr>
      <vt:lpstr>Example: Modeling</vt:lpstr>
      <vt:lpstr>Example: Animation</vt:lpstr>
      <vt:lpstr>Example: Modeling Deformations</vt:lpstr>
      <vt:lpstr>Example: Viewing Transformation</vt:lpstr>
      <vt:lpstr>Example</vt:lpstr>
      <vt:lpstr>Implementing Transformation Sequences</vt:lpstr>
      <vt:lpstr>Column Vector Convention</vt:lpstr>
      <vt:lpstr>Beware: Row Vector Convention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CGAL</cp:lastModifiedBy>
  <cp:revision>111</cp:revision>
  <cp:lastPrinted>1601-01-01T00:00:00Z</cp:lastPrinted>
  <dcterms:created xsi:type="dcterms:W3CDTF">2011-08-24T02:40:02Z</dcterms:created>
  <dcterms:modified xsi:type="dcterms:W3CDTF">2018-10-09T03:28:58Z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