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9"/>
  </p:notesMasterIdLst>
  <p:handoutMasterIdLst>
    <p:handoutMasterId r:id="rId100"/>
  </p:handoutMasterIdLst>
  <p:sldIdLst>
    <p:sldId id="330" r:id="rId3"/>
    <p:sldId id="331" r:id="rId4"/>
    <p:sldId id="333" r:id="rId5"/>
    <p:sldId id="332" r:id="rId6"/>
    <p:sldId id="334" r:id="rId7"/>
    <p:sldId id="347" r:id="rId8"/>
    <p:sldId id="345" r:id="rId9"/>
    <p:sldId id="346" r:id="rId10"/>
    <p:sldId id="348" r:id="rId11"/>
    <p:sldId id="349" r:id="rId12"/>
    <p:sldId id="353" r:id="rId13"/>
    <p:sldId id="354" r:id="rId14"/>
    <p:sldId id="362" r:id="rId15"/>
    <p:sldId id="356" r:id="rId16"/>
    <p:sldId id="509" r:id="rId17"/>
    <p:sldId id="351" r:id="rId18"/>
    <p:sldId id="457" r:id="rId19"/>
    <p:sldId id="361" r:id="rId20"/>
    <p:sldId id="573" r:id="rId21"/>
    <p:sldId id="363" r:id="rId22"/>
    <p:sldId id="364" r:id="rId23"/>
    <p:sldId id="365" r:id="rId24"/>
    <p:sldId id="366" r:id="rId25"/>
    <p:sldId id="367" r:id="rId26"/>
    <p:sldId id="381" r:id="rId27"/>
    <p:sldId id="372" r:id="rId28"/>
    <p:sldId id="508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510" r:id="rId59"/>
    <p:sldId id="514" r:id="rId60"/>
    <p:sldId id="515" r:id="rId61"/>
    <p:sldId id="516" r:id="rId62"/>
    <p:sldId id="517" r:id="rId63"/>
    <p:sldId id="518" r:id="rId64"/>
    <p:sldId id="519" r:id="rId65"/>
    <p:sldId id="522" r:id="rId66"/>
    <p:sldId id="523" r:id="rId67"/>
    <p:sldId id="524" r:id="rId68"/>
    <p:sldId id="525" r:id="rId69"/>
    <p:sldId id="526" r:id="rId70"/>
    <p:sldId id="527" r:id="rId71"/>
    <p:sldId id="528" r:id="rId72"/>
    <p:sldId id="529" r:id="rId73"/>
    <p:sldId id="531" r:id="rId74"/>
    <p:sldId id="532" r:id="rId75"/>
    <p:sldId id="533" r:id="rId76"/>
    <p:sldId id="534" r:id="rId77"/>
    <p:sldId id="535" r:id="rId78"/>
    <p:sldId id="536" r:id="rId79"/>
    <p:sldId id="537" r:id="rId80"/>
    <p:sldId id="538" r:id="rId81"/>
    <p:sldId id="546" r:id="rId82"/>
    <p:sldId id="547" r:id="rId83"/>
    <p:sldId id="548" r:id="rId84"/>
    <p:sldId id="549" r:id="rId85"/>
    <p:sldId id="550" r:id="rId86"/>
    <p:sldId id="551" r:id="rId87"/>
    <p:sldId id="552" r:id="rId88"/>
    <p:sldId id="553" r:id="rId89"/>
    <p:sldId id="554" r:id="rId90"/>
    <p:sldId id="555" r:id="rId91"/>
    <p:sldId id="566" r:id="rId92"/>
    <p:sldId id="567" r:id="rId93"/>
    <p:sldId id="568" r:id="rId94"/>
    <p:sldId id="569" r:id="rId95"/>
    <p:sldId id="570" r:id="rId96"/>
    <p:sldId id="571" r:id="rId97"/>
    <p:sldId id="572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0" autoAdjust="0"/>
    <p:restoredTop sz="90566" autoAdjust="0"/>
  </p:normalViewPr>
  <p:slideViewPr>
    <p:cSldViewPr>
      <p:cViewPr varScale="1">
        <p:scale>
          <a:sx n="167" d="100"/>
          <a:sy n="167" d="100"/>
        </p:scale>
        <p:origin x="208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1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2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2938695-77CC-4DD1-866A-6CDEEA0D8678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65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A7BF5F5-D188-4A2E-AD03-68C71841DF6B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3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CC1DF4E-C326-4861-A222-B840A35F040A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8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2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C87BEAF-9B28-4F76-BC4E-B2FCC231835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2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79DE2E-F9E1-456D-BF11-DE77E0340EE7}" type="slidenum">
              <a:rPr lang="zh-TW" altLang="en-US" sz="1200" b="0"/>
              <a:pPr algn="r"/>
              <a:t>26</a:t>
            </a:fld>
            <a:endParaRPr lang="en-US" altLang="zh-TW" sz="1200" b="0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24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79DE2E-F9E1-456D-BF11-DE77E0340EE7}" type="slidenum">
              <a:rPr lang="zh-TW" altLang="en-US" sz="1200" b="0"/>
              <a:pPr algn="r"/>
              <a:t>27</a:t>
            </a:fld>
            <a:endParaRPr lang="en-US" altLang="zh-TW" sz="1200" b="0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37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ECAD6E-F18C-4F73-BBFD-AB57936F4A3E}" type="slidenum">
              <a:rPr lang="zh-TW" altLang="en-US" sz="1200" b="0"/>
              <a:pPr algn="r"/>
              <a:t>28</a:t>
            </a:fld>
            <a:endParaRPr lang="en-US" altLang="zh-TW" sz="1200" b="0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3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2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632FC26-B365-4187-B230-03943B31D9C0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5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7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A6FD27D-E6AE-4806-BBCF-7C8FA890C85C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9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C5DD549-AB20-43A9-BC17-26E574878D4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3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342A09D-CABA-430A-A2DB-E4610065033A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0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7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2ED1C2A-6CC9-43EF-8670-A9EC42BA49F5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20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3E1DDF8-7702-4937-B185-7305DD187D33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46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6F1BD55-F427-462A-82CE-60F669247E54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12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C580061-645A-406E-AF1A-FD2BE8C2DAB0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21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7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B010BFD-7D0A-4A5F-9D51-A8C18C87F8DB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78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3C0CF27-FD5E-491A-8711-2F80328AD9A5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03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C2CFBCA-582B-413F-99D1-CF89684DB664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69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4A63-75AB-4757-B076-5C5E083B3B0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9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4A63-75AB-4757-B076-5C5E083B3B0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6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55FEC92-8206-4327-99D5-E3CD24F73BF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8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7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B16852E-1E14-4850-BEFF-A3A2EAD18D86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A7BF5F5-D188-4A2E-AD03-68C71841DF6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5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A7BF5F5-D188-4A2E-AD03-68C71841DF6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7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9A04BCA-8B77-40E5-81A2-4A7365BF8FF2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5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  <a:extLst/>
        </p:spPr>
        <p:txBody>
          <a:bodyPr anchor="b"/>
          <a:lstStyle/>
          <a:p>
            <a:pPr algn="r">
              <a:defRPr/>
            </a:pPr>
            <a:fld id="{29E7076E-394F-4D69-82FE-FDA3454287BB}" type="slidenum">
              <a:rPr lang="zh-TW" altLang="en-US" sz="1200" b="0">
                <a:ea typeface="+mn-ea"/>
              </a:rPr>
              <a:pPr algn="r">
                <a:defRPr/>
              </a:pPr>
              <a:t>17</a:t>
            </a:fld>
            <a:endParaRPr lang="en-US" altLang="zh-TW" sz="1200" b="0">
              <a:ea typeface="+mn-ea"/>
            </a:endParaRPr>
          </a:p>
        </p:txBody>
      </p:sp>
      <p:sp>
        <p:nvSpPr>
          <p:cNvPr id="113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37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  <a:extLst/>
        </p:spPr>
        <p:txBody>
          <a:bodyPr anchor="b"/>
          <a:lstStyle/>
          <a:p>
            <a:pPr algn="r">
              <a:defRPr/>
            </a:pPr>
            <a:fld id="{EDF001E9-B789-4ABC-9342-B2F8CCA72F05}" type="slidenum">
              <a:rPr lang="zh-TW" altLang="en-US" sz="1200" b="0">
                <a:ea typeface="+mn-ea"/>
              </a:rPr>
              <a:pPr algn="r">
                <a:defRPr/>
              </a:pPr>
              <a:t>18</a:t>
            </a:fld>
            <a:endParaRPr lang="en-US" altLang="zh-TW" sz="1200" b="0">
              <a:ea typeface="+mn-ea"/>
            </a:endParaRPr>
          </a:p>
        </p:txBody>
      </p:sp>
      <p:sp>
        <p:nvSpPr>
          <p:cNvPr id="113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7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1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80772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95700"/>
            <a:ext cx="80772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@ NTUST CSIE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3C2E5-0938-416E-9308-61F6C53489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91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2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9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Last Note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2D Transformation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Translation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Scaling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Rotation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…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2D Homogeneous Operation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3D Transformation 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3D Homogeneous Operation</a:t>
            </a:r>
          </a:p>
        </p:txBody>
      </p:sp>
    </p:spTree>
    <p:extLst>
      <p:ext uri="{BB962C8B-B14F-4D97-AF65-F5344CB8AC3E}">
        <p14:creationId xmlns:p14="http://schemas.microsoft.com/office/powerpoint/2010/main" val="30946543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3D Viewing Process</a:t>
            </a:r>
          </a:p>
        </p:txBody>
      </p:sp>
      <p:grpSp>
        <p:nvGrpSpPr>
          <p:cNvPr id="765954" name="Group 3"/>
          <p:cNvGrpSpPr>
            <a:grpSpLocks/>
          </p:cNvGrpSpPr>
          <p:nvPr/>
        </p:nvGrpSpPr>
        <p:grpSpPr bwMode="auto">
          <a:xfrm>
            <a:off x="231776" y="2106612"/>
            <a:ext cx="8674100" cy="1862138"/>
            <a:chOff x="146" y="2169"/>
            <a:chExt cx="5464" cy="1173"/>
          </a:xfrm>
        </p:grpSpPr>
        <p:cxnSp>
          <p:nvCxnSpPr>
            <p:cNvPr id="765958" name="AutoShape 7"/>
            <p:cNvCxnSpPr>
              <a:cxnSpLocks noChangeShapeType="1"/>
            </p:cNvCxnSpPr>
            <p:nvPr/>
          </p:nvCxnSpPr>
          <p:spPr bwMode="auto">
            <a:xfrm>
              <a:off x="1727" y="2596"/>
              <a:ext cx="362" cy="7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5959" name="AutoShape 8"/>
            <p:cNvCxnSpPr>
              <a:cxnSpLocks noChangeShapeType="1"/>
            </p:cNvCxnSpPr>
            <p:nvPr/>
          </p:nvCxnSpPr>
          <p:spPr bwMode="auto">
            <a:xfrm flipV="1">
              <a:off x="3552" y="2635"/>
              <a:ext cx="417" cy="6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5960" name="AutoShape 9"/>
            <p:cNvCxnSpPr>
              <a:cxnSpLocks noChangeShapeType="1"/>
            </p:cNvCxnSpPr>
            <p:nvPr/>
          </p:nvCxnSpPr>
          <p:spPr bwMode="auto">
            <a:xfrm flipV="1">
              <a:off x="5175" y="2170"/>
              <a:ext cx="420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5961" name="AutoShape 10"/>
            <p:cNvCxnSpPr>
              <a:cxnSpLocks noChangeShapeType="1"/>
            </p:cNvCxnSpPr>
            <p:nvPr/>
          </p:nvCxnSpPr>
          <p:spPr bwMode="auto">
            <a:xfrm>
              <a:off x="146" y="2169"/>
              <a:ext cx="375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65962" name="Line 11"/>
            <p:cNvSpPr>
              <a:spLocks noChangeShapeType="1"/>
            </p:cNvSpPr>
            <p:nvPr/>
          </p:nvSpPr>
          <p:spPr bwMode="auto">
            <a:xfrm>
              <a:off x="295" y="218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5963" name="Line 12"/>
            <p:cNvSpPr>
              <a:spLocks noChangeShapeType="1"/>
            </p:cNvSpPr>
            <p:nvPr/>
          </p:nvSpPr>
          <p:spPr bwMode="auto">
            <a:xfrm flipV="1">
              <a:off x="1920" y="2899"/>
              <a:ext cx="37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5964" name="Line 13"/>
            <p:cNvSpPr>
              <a:spLocks noChangeShapeType="1"/>
            </p:cNvSpPr>
            <p:nvPr/>
          </p:nvSpPr>
          <p:spPr bwMode="auto">
            <a:xfrm>
              <a:off x="5375" y="229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5965" name="Text Box 14"/>
            <p:cNvSpPr txBox="1">
              <a:spLocks noChangeArrowheads="1"/>
            </p:cNvSpPr>
            <p:nvPr/>
          </p:nvSpPr>
          <p:spPr bwMode="auto">
            <a:xfrm>
              <a:off x="4823" y="2931"/>
              <a:ext cx="78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800" b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2D device</a:t>
              </a:r>
              <a:br>
                <a:rPr kumimoji="1" lang="en-US" altLang="ja-JP" sz="1800" b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</a:br>
              <a:r>
                <a:rPr kumimoji="1" lang="en-US" altLang="ja-JP" sz="1800" b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coordinates</a:t>
              </a:r>
            </a:p>
          </p:txBody>
        </p:sp>
        <p:sp>
          <p:nvSpPr>
            <p:cNvPr id="765966" name="Text Box 15"/>
            <p:cNvSpPr txBox="1">
              <a:spLocks noChangeArrowheads="1"/>
            </p:cNvSpPr>
            <p:nvPr/>
          </p:nvSpPr>
          <p:spPr bwMode="auto">
            <a:xfrm>
              <a:off x="2089" y="2653"/>
              <a:ext cx="11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Clipped world</a:t>
              </a:r>
              <a:b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</a:br>
              <a: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coordinates</a:t>
              </a:r>
            </a:p>
          </p:txBody>
        </p:sp>
        <p:sp>
          <p:nvSpPr>
            <p:cNvPr id="765967" name="Text Box 16"/>
            <p:cNvSpPr txBox="1">
              <a:spLocks noChangeArrowheads="1"/>
            </p:cNvSpPr>
            <p:nvPr/>
          </p:nvSpPr>
          <p:spPr bwMode="auto">
            <a:xfrm>
              <a:off x="148" y="2780"/>
              <a:ext cx="133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3D world-coordinate</a:t>
              </a:r>
              <a:b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</a:br>
              <a:r>
                <a:rPr kumimoji="1" lang="en-US" altLang="ja-JP" sz="1800" b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output primitives</a:t>
              </a:r>
            </a:p>
          </p:txBody>
        </p:sp>
      </p:grpSp>
      <p:pic>
        <p:nvPicPr>
          <p:cNvPr id="33794" name="Picture 2" descr="http://140.129.20.249/~jmchen/cg/docs/rendering%20pipeline/rendering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84663"/>
            <a:ext cx="5295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667000" y="3886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ja-JP" dirty="0">
                <a:latin typeface="Verdana" pitchFamily="34" charset="0"/>
                <a:ea typeface="MS PGothic" pitchFamily="34" charset="-128"/>
              </a:rPr>
              <a:t>Project onto projection plane</a:t>
            </a:r>
          </a:p>
        </p:txBody>
      </p:sp>
      <p:pic>
        <p:nvPicPr>
          <p:cNvPr id="33796" name="Picture 4" descr="「Truncated View Volumes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647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-76200" y="12361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ja-JP" dirty="0">
                <a:latin typeface="Verdana" pitchFamily="34" charset="0"/>
                <a:ea typeface="MS PGothic" pitchFamily="34" charset="-128"/>
              </a:rPr>
              <a:t>Clip against view volume</a:t>
            </a:r>
          </a:p>
        </p:txBody>
      </p:sp>
      <p:pic>
        <p:nvPicPr>
          <p:cNvPr id="33798" name="Picture 6" descr="http://www.ntu.edu.sg/home/ehchua/programming/opengl/images/Graphics3D_Viewpo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11" y="1219200"/>
            <a:ext cx="3373489" cy="161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220370" y="676166"/>
            <a:ext cx="567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Verdana" pitchFamily="34" charset="0"/>
                <a:ea typeface="MS PGothic" pitchFamily="34" charset="-128"/>
              </a:rPr>
              <a:t>Transform into viewport in 2D device coordinates for display</a:t>
            </a:r>
          </a:p>
        </p:txBody>
      </p:sp>
    </p:spTree>
    <p:extLst>
      <p:ext uri="{BB962C8B-B14F-4D97-AF65-F5344CB8AC3E}">
        <p14:creationId xmlns:p14="http://schemas.microsoft.com/office/powerpoint/2010/main" val="344158865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326438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The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synthetic camera model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involves two components, specified </a:t>
            </a:r>
            <a:r>
              <a:rPr lang="en-US" altLang="ja-JP" i="1" dirty="0">
                <a:solidFill>
                  <a:srgbClr val="FF0000"/>
                </a:solidFill>
                <a:ea typeface="MS PGothic" pitchFamily="34" charset="-128"/>
              </a:rPr>
              <a:t>independently</a:t>
            </a:r>
            <a:r>
              <a:rPr lang="en-US" altLang="ja-JP" dirty="0">
                <a:ea typeface="MS PGothic" pitchFamily="34" charset="-128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One or more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objects </a:t>
            </a:r>
            <a:r>
              <a:rPr lang="en-US" altLang="ja-JP" sz="2000" dirty="0">
                <a:ea typeface="MS PGothic" pitchFamily="34" charset="-128"/>
              </a:rPr>
              <a:t>(</a:t>
            </a:r>
            <a:r>
              <a:rPr lang="en-US" altLang="ja-JP" sz="2000" dirty="0" err="1">
                <a:ea typeface="MS PGothic" pitchFamily="34" charset="-128"/>
              </a:rPr>
              <a:t>a.k.a</a:t>
            </a:r>
            <a:r>
              <a:rPr lang="en-US" altLang="ja-JP" sz="2000" dirty="0">
                <a:ea typeface="MS PGothic" pitchFamily="34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geometry</a:t>
            </a:r>
            <a:r>
              <a:rPr lang="en-US" altLang="ja-JP" sz="2000" dirty="0">
                <a:ea typeface="MS PGothic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A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viewer</a:t>
            </a:r>
            <a:r>
              <a:rPr lang="en-US" altLang="ja-JP" sz="2000" dirty="0">
                <a:ea typeface="MS PGothic" pitchFamily="34" charset="-128"/>
              </a:rPr>
              <a:t> with a projection surface (</a:t>
            </a:r>
            <a:r>
              <a:rPr lang="en-US" altLang="ja-JP" sz="2000" dirty="0" err="1">
                <a:ea typeface="MS PGothic" pitchFamily="34" charset="-128"/>
              </a:rPr>
              <a:t>a.k.a</a:t>
            </a:r>
            <a:r>
              <a:rPr lang="en-US" altLang="ja-JP" sz="2000" dirty="0">
                <a:ea typeface="MS PGothic" pitchFamily="34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camera</a:t>
            </a:r>
            <a:r>
              <a:rPr lang="en-US" altLang="ja-JP" sz="2000" dirty="0">
                <a:ea typeface="MS PGothic" pitchFamily="34" charset="-128"/>
              </a:rPr>
              <a:t>)  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Projectors that go from the object(s) to the projection surface</a:t>
            </a:r>
          </a:p>
        </p:txBody>
      </p:sp>
      <p:sp>
        <p:nvSpPr>
          <p:cNvPr id="774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3D Synthetic Camera Model</a:t>
            </a:r>
          </a:p>
        </p:txBody>
      </p:sp>
      <p:pic>
        <p:nvPicPr>
          <p:cNvPr id="774147" name="Picture 4" descr="an01f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447800"/>
            <a:ext cx="3462338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51389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3D Synthetic Camera Model</a:t>
            </a:r>
          </a:p>
        </p:txBody>
      </p:sp>
      <p:pic>
        <p:nvPicPr>
          <p:cNvPr id="776194" name="Picture 4" descr="an01f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225296"/>
            <a:ext cx="3462338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6195" name="Text Box 6"/>
          <p:cNvSpPr txBox="1">
            <a:spLocks noChangeArrowheads="1"/>
          </p:cNvSpPr>
          <p:nvPr/>
        </p:nvSpPr>
        <p:spPr bwMode="auto">
          <a:xfrm>
            <a:off x="5638800" y="3733800"/>
            <a:ext cx="256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b="0" dirty="0">
                <a:ea typeface="MS PGothic" pitchFamily="34" charset="-128"/>
              </a:rPr>
              <a:t>center of projection</a:t>
            </a:r>
          </a:p>
        </p:txBody>
      </p:sp>
      <p:sp>
        <p:nvSpPr>
          <p:cNvPr id="776196" name="Text Box 7"/>
          <p:cNvSpPr txBox="1">
            <a:spLocks noChangeArrowheads="1"/>
          </p:cNvSpPr>
          <p:nvPr/>
        </p:nvSpPr>
        <p:spPr bwMode="auto">
          <a:xfrm>
            <a:off x="7177087" y="2971800"/>
            <a:ext cx="166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b="0">
                <a:ea typeface="MS PGothic" pitchFamily="34" charset="-128"/>
              </a:rPr>
              <a:t>image plane</a:t>
            </a:r>
          </a:p>
        </p:txBody>
      </p:sp>
      <p:sp>
        <p:nvSpPr>
          <p:cNvPr id="776197" name="Text Box 8"/>
          <p:cNvSpPr txBox="1">
            <a:spLocks noChangeArrowheads="1"/>
          </p:cNvSpPr>
          <p:nvPr/>
        </p:nvSpPr>
        <p:spPr bwMode="auto">
          <a:xfrm>
            <a:off x="4737100" y="129540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b="0" dirty="0">
                <a:ea typeface="MS PGothic" pitchFamily="34" charset="-128"/>
              </a:rPr>
              <a:t>projector</a:t>
            </a:r>
          </a:p>
        </p:txBody>
      </p:sp>
      <p:sp>
        <p:nvSpPr>
          <p:cNvPr id="776198" name="Line 9"/>
          <p:cNvSpPr>
            <a:spLocks noChangeShapeType="1"/>
          </p:cNvSpPr>
          <p:nvPr/>
        </p:nvSpPr>
        <p:spPr bwMode="auto">
          <a:xfrm>
            <a:off x="5378450" y="1682496"/>
            <a:ext cx="10795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76199" name="Line 10"/>
          <p:cNvSpPr>
            <a:spLocks noChangeShapeType="1"/>
          </p:cNvSpPr>
          <p:nvPr/>
        </p:nvSpPr>
        <p:spPr bwMode="auto">
          <a:xfrm flipH="1" flipV="1">
            <a:off x="6531769" y="2508504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76200" name="Line 11"/>
          <p:cNvSpPr>
            <a:spLocks noChangeShapeType="1"/>
          </p:cNvSpPr>
          <p:nvPr/>
        </p:nvSpPr>
        <p:spPr bwMode="auto">
          <a:xfrm flipH="1" flipV="1">
            <a:off x="5562600" y="3358896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76201" name="Text Box 12"/>
          <p:cNvSpPr txBox="1">
            <a:spLocks noChangeArrowheads="1"/>
          </p:cNvSpPr>
          <p:nvPr/>
        </p:nvSpPr>
        <p:spPr bwMode="auto">
          <a:xfrm>
            <a:off x="7612063" y="25908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i="1" dirty="0">
                <a:ea typeface="MS PGothic" pitchFamily="34" charset="-128"/>
              </a:rPr>
              <a:t>P</a:t>
            </a:r>
          </a:p>
        </p:txBody>
      </p:sp>
      <p:sp>
        <p:nvSpPr>
          <p:cNvPr id="776202" name="Line 13"/>
          <p:cNvSpPr>
            <a:spLocks noChangeShapeType="1"/>
          </p:cNvSpPr>
          <p:nvPr/>
        </p:nvSpPr>
        <p:spPr bwMode="auto">
          <a:xfrm flipH="1" flipV="1">
            <a:off x="7315200" y="2368296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76203" name="Text Box 14"/>
          <p:cNvSpPr txBox="1">
            <a:spLocks noChangeArrowheads="1"/>
          </p:cNvSpPr>
          <p:nvPr/>
        </p:nvSpPr>
        <p:spPr bwMode="auto">
          <a:xfrm>
            <a:off x="6858000" y="3276600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b="0" dirty="0">
                <a:ea typeface="MS PGothic" pitchFamily="34" charset="-128"/>
              </a:rPr>
              <a:t>projection of </a:t>
            </a:r>
            <a:r>
              <a:rPr lang="en-US" altLang="ja-JP" i="1" dirty="0">
                <a:ea typeface="MS PGothic" pitchFamily="34" charset="-128"/>
              </a:rPr>
              <a:t>P</a:t>
            </a:r>
          </a:p>
        </p:txBody>
      </p:sp>
      <p:sp>
        <p:nvSpPr>
          <p:cNvPr id="776204" name="Line 15"/>
          <p:cNvSpPr>
            <a:spLocks noChangeShapeType="1"/>
          </p:cNvSpPr>
          <p:nvPr/>
        </p:nvSpPr>
        <p:spPr bwMode="auto">
          <a:xfrm flipH="1" flipV="1">
            <a:off x="6417469" y="2667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7620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The image of an object point </a:t>
            </a:r>
            <a:r>
              <a:rPr lang="en-US" altLang="ja-JP" sz="2000" b="1" i="1" dirty="0">
                <a:solidFill>
                  <a:srgbClr val="FF0000"/>
                </a:solidFill>
                <a:ea typeface="MS PGothic" pitchFamily="34" charset="-128"/>
              </a:rPr>
              <a:t>P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 is at the intersection of the projector through </a:t>
            </a:r>
            <a:r>
              <a:rPr lang="en-US" altLang="ja-JP" sz="2000" b="1" i="1" dirty="0">
                <a:solidFill>
                  <a:srgbClr val="FF0000"/>
                </a:solidFill>
                <a:ea typeface="MS PGothic" pitchFamily="34" charset="-128"/>
              </a:rPr>
              <a:t>P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 and the image plane. </a:t>
            </a:r>
          </a:p>
          <a:p>
            <a:pPr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Each object is assumed to be constructed from flat </a:t>
            </a:r>
            <a:r>
              <a:rPr lang="en-US" altLang="ja-JP" sz="2000" i="1" dirty="0">
                <a:solidFill>
                  <a:srgbClr val="FF0000"/>
                </a:solidFill>
                <a:ea typeface="MS PGothic" pitchFamily="34" charset="-128"/>
              </a:rPr>
              <a:t>principal faces 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Buildings, </a:t>
            </a:r>
            <a:r>
              <a:rPr lang="en-US" altLang="ja-JP" sz="2000" dirty="0" err="1">
                <a:ea typeface="MS PGothic" pitchFamily="34" charset="-128"/>
              </a:rPr>
              <a:t>polyhedra</a:t>
            </a:r>
            <a:r>
              <a:rPr lang="en-US" altLang="ja-JP" sz="2000" dirty="0">
                <a:ea typeface="MS PGothic" pitchFamily="34" charset="-128"/>
              </a:rPr>
              <a:t>, manufactured objects</a:t>
            </a:r>
          </a:p>
          <a:p>
            <a:pPr eaLnBrk="1" hangingPunct="1"/>
            <a:endParaRPr lang="en-US" altLang="ja-JP" sz="2000" dirty="0">
              <a:ea typeface="MS PGothic" pitchFamily="34" charset="-128"/>
            </a:endParaRPr>
          </a:p>
        </p:txBody>
      </p:sp>
      <p:sp>
        <p:nvSpPr>
          <p:cNvPr id="15" name="Rectangle 17"/>
          <p:cNvSpPr txBox="1">
            <a:spLocks noChangeArrowheads="1"/>
          </p:cNvSpPr>
          <p:nvPr/>
        </p:nvSpPr>
        <p:spPr bwMode="auto">
          <a:xfrm>
            <a:off x="320612" y="1255776"/>
            <a:ext cx="44164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/>
            <a:r>
              <a:rPr lang="en-US" altLang="ja-JP" sz="2000" dirty="0">
                <a:ea typeface="MS PGothic" pitchFamily="34" charset="-128"/>
              </a:rPr>
              <a:t>The viewer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picks up the object </a:t>
            </a:r>
            <a:r>
              <a:rPr lang="en-US" altLang="ja-JP" sz="2000" dirty="0">
                <a:ea typeface="MS PGothic" pitchFamily="34" charset="-128"/>
              </a:rPr>
              <a:t>and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orients</a:t>
            </a:r>
            <a:r>
              <a:rPr lang="en-US" altLang="ja-JP" sz="2000" dirty="0">
                <a:ea typeface="MS PGothic" pitchFamily="34" charset="-128"/>
              </a:rPr>
              <a:t> it how she would like to see it</a:t>
            </a:r>
          </a:p>
          <a:p>
            <a:r>
              <a:rPr lang="en-US" altLang="ja-JP" sz="2000" dirty="0">
                <a:ea typeface="MS PGothic" pitchFamily="34" charset="-128"/>
              </a:rPr>
              <a:t>The image is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rendered</a:t>
            </a:r>
            <a:r>
              <a:rPr lang="en-US" altLang="ja-JP" sz="2000" dirty="0">
                <a:ea typeface="MS PGothic" pitchFamily="34" charset="-128"/>
              </a:rPr>
              <a:t> onto an </a:t>
            </a: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image plane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or </a:t>
            </a: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project plane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sz="2000" dirty="0">
                <a:ea typeface="MS PGothic" pitchFamily="34" charset="-128"/>
              </a:rPr>
              <a:t>(usually in front of the camera).</a:t>
            </a:r>
          </a:p>
          <a:p>
            <a:r>
              <a:rPr lang="en-US" altLang="ja-JP" sz="2000" b="1" dirty="0">
                <a:ea typeface="MS PGothic" pitchFamily="34" charset="-128"/>
              </a:rPr>
              <a:t>Projectors </a:t>
            </a:r>
            <a:r>
              <a:rPr lang="en-US" altLang="ja-JP" sz="2000" dirty="0">
                <a:ea typeface="MS PGothic" pitchFamily="34" charset="-128"/>
              </a:rPr>
              <a:t>emanate from the </a:t>
            </a:r>
            <a:r>
              <a:rPr lang="en-US" altLang="ja-JP" sz="2000" b="1" dirty="0">
                <a:ea typeface="MS PGothic" pitchFamily="34" charset="-128"/>
              </a:rPr>
              <a:t>center of projection</a:t>
            </a:r>
            <a:r>
              <a:rPr lang="en-US" altLang="ja-JP" sz="2000" dirty="0">
                <a:ea typeface="MS PGothic" pitchFamily="34" charset="-128"/>
              </a:rPr>
              <a:t> (COP) at the center of the lens (or pinhole).</a:t>
            </a:r>
          </a:p>
        </p:txBody>
      </p:sp>
    </p:spTree>
    <p:extLst>
      <p:ext uri="{BB962C8B-B14F-4D97-AF65-F5344CB8AC3E}">
        <p14:creationId xmlns:p14="http://schemas.microsoft.com/office/powerpoint/2010/main" val="34303987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Viewing and Projection</a:t>
            </a:r>
          </a:p>
        </p:txBody>
      </p:sp>
      <p:sp>
        <p:nvSpPr>
          <p:cNvPr id="78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Our eyes collapse 3-D world to 2-D retinal image (brain then has to reconstruct 3D)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In CG, this process occurs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by projection.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Projection has two parts: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Viewing transformations</a:t>
            </a:r>
            <a:r>
              <a:rPr lang="en-US" altLang="zh-TW" sz="2000" dirty="0">
                <a:ea typeface="新細明體" charset="-120"/>
              </a:rPr>
              <a:t>: camera position and direction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Perspective/orthographic transformation</a:t>
            </a:r>
            <a:r>
              <a:rPr lang="en-US" altLang="zh-TW" sz="2000" dirty="0">
                <a:ea typeface="新細明體" charset="-120"/>
              </a:rPr>
              <a:t>: reduces 3-D to 2-D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homogeneous transformations </a:t>
            </a:r>
            <a:r>
              <a:rPr lang="en-US" altLang="zh-TW" dirty="0">
                <a:ea typeface="新細明體" charset="-120"/>
              </a:rPr>
              <a:t>(of course…)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Build this up in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stages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Canonical view volume to screen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Orthographic projection to canonical view volume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Perspective projection to orthographic space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561221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Projections</a:t>
            </a:r>
          </a:p>
        </p:txBody>
      </p:sp>
      <p:sp>
        <p:nvSpPr>
          <p:cNvPr id="78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001000" cy="4556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Projections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transform points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in </a:t>
            </a:r>
            <a:r>
              <a:rPr lang="en-US" altLang="ja-JP" b="1" i="1" dirty="0">
                <a:solidFill>
                  <a:srgbClr val="FF0000"/>
                </a:solidFill>
                <a:ea typeface="MS PGothic" pitchFamily="34" charset="-128"/>
              </a:rPr>
              <a:t>n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-space to </a:t>
            </a:r>
            <a:r>
              <a:rPr lang="en-US" altLang="ja-JP" b="1" i="1" dirty="0">
                <a:solidFill>
                  <a:srgbClr val="FF0000"/>
                </a:solidFill>
                <a:ea typeface="MS PGothic" pitchFamily="34" charset="-128"/>
              </a:rPr>
              <a:t>m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-space</a:t>
            </a:r>
            <a:r>
              <a:rPr lang="en-US" altLang="ja-JP" b="1" dirty="0">
                <a:ea typeface="MS PGothic" pitchFamily="34" charset="-128"/>
              </a:rPr>
              <a:t>, where </a:t>
            </a:r>
            <a:r>
              <a:rPr lang="en-US" altLang="ja-JP" b="1" i="1" dirty="0">
                <a:ea typeface="MS PGothic" pitchFamily="34" charset="-128"/>
              </a:rPr>
              <a:t>m</a:t>
            </a:r>
            <a:r>
              <a:rPr lang="en-US" altLang="ja-JP" b="1" dirty="0">
                <a:ea typeface="MS PGothic" pitchFamily="34" charset="-128"/>
              </a:rPr>
              <a:t> &lt; </a:t>
            </a:r>
            <a:r>
              <a:rPr lang="en-US" altLang="ja-JP" b="1" i="1" dirty="0">
                <a:ea typeface="MS PGothic" pitchFamily="34" charset="-128"/>
              </a:rPr>
              <a:t>n</a:t>
            </a:r>
            <a:r>
              <a:rPr lang="en-US" altLang="ja-JP" b="1" dirty="0"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In 3D, we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map</a:t>
            </a:r>
            <a:r>
              <a:rPr lang="en-US" altLang="ja-JP" dirty="0">
                <a:ea typeface="MS PGothic" pitchFamily="34" charset="-128"/>
              </a:rPr>
              <a:t> points from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3D-space</a:t>
            </a:r>
            <a:r>
              <a:rPr lang="en-US" altLang="ja-JP" dirty="0">
                <a:ea typeface="MS PGothic" pitchFamily="34" charset="-128"/>
              </a:rPr>
              <a:t> to the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projection plane (PP)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along projectors emanating from the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center of projection (COP)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There are two basic type of projections: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Perspective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sz="2000" dirty="0">
                <a:ea typeface="MS PGothic" pitchFamily="34" charset="-128"/>
              </a:rPr>
              <a:t>– distance from COP to PP finite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b="1" dirty="0">
                <a:solidFill>
                  <a:srgbClr val="FF0000"/>
                </a:solidFill>
                <a:ea typeface="MS PGothic" pitchFamily="34" charset="-128"/>
              </a:rPr>
              <a:t>Parallel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 (orthogonal)</a:t>
            </a:r>
            <a:r>
              <a:rPr lang="en-US" altLang="ja-JP" sz="2000" dirty="0">
                <a:ea typeface="MS PGothic" pitchFamily="34" charset="-128"/>
              </a:rPr>
              <a:t>– distance from COP to PP infinite</a:t>
            </a:r>
          </a:p>
        </p:txBody>
      </p:sp>
      <p:grpSp>
        <p:nvGrpSpPr>
          <p:cNvPr id="780291" name="Group 4"/>
          <p:cNvGrpSpPr>
            <a:grpSpLocks/>
          </p:cNvGrpSpPr>
          <p:nvPr/>
        </p:nvGrpSpPr>
        <p:grpSpPr bwMode="auto">
          <a:xfrm>
            <a:off x="2554288" y="2590800"/>
            <a:ext cx="5905500" cy="2952750"/>
            <a:chOff x="1020" y="1661"/>
            <a:chExt cx="3720" cy="1860"/>
          </a:xfrm>
        </p:grpSpPr>
        <p:sp>
          <p:nvSpPr>
            <p:cNvPr id="780292" name="Freeform 5"/>
            <p:cNvSpPr>
              <a:spLocks/>
            </p:cNvSpPr>
            <p:nvPr/>
          </p:nvSpPr>
          <p:spPr bwMode="auto">
            <a:xfrm>
              <a:off x="2472" y="1661"/>
              <a:ext cx="1497" cy="1860"/>
            </a:xfrm>
            <a:custGeom>
              <a:avLst/>
              <a:gdLst>
                <a:gd name="T0" fmla="*/ 0 w 1497"/>
                <a:gd name="T1" fmla="*/ 0 h 1860"/>
                <a:gd name="T2" fmla="*/ 0 w 1497"/>
                <a:gd name="T3" fmla="*/ 1179 h 1860"/>
                <a:gd name="T4" fmla="*/ 1497 w 1497"/>
                <a:gd name="T5" fmla="*/ 1860 h 1860"/>
                <a:gd name="T6" fmla="*/ 1497 w 1497"/>
                <a:gd name="T7" fmla="*/ 726 h 1860"/>
                <a:gd name="T8" fmla="*/ 0 w 1497"/>
                <a:gd name="T9" fmla="*/ 0 h 18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7"/>
                <a:gd name="T16" fmla="*/ 0 h 1860"/>
                <a:gd name="T17" fmla="*/ 1497 w 1497"/>
                <a:gd name="T18" fmla="*/ 1860 h 18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7" h="1860">
                  <a:moveTo>
                    <a:pt x="0" y="0"/>
                  </a:moveTo>
                  <a:lnTo>
                    <a:pt x="0" y="1179"/>
                  </a:lnTo>
                  <a:lnTo>
                    <a:pt x="1497" y="1860"/>
                  </a:lnTo>
                  <a:lnTo>
                    <a:pt x="1497" y="7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0293" name="Oval 6"/>
            <p:cNvSpPr>
              <a:spLocks noChangeArrowheads="1"/>
            </p:cNvSpPr>
            <p:nvPr/>
          </p:nvSpPr>
          <p:spPr bwMode="auto">
            <a:xfrm>
              <a:off x="4105" y="1842"/>
              <a:ext cx="635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0294" name="Oval 7"/>
            <p:cNvSpPr>
              <a:spLocks noChangeArrowheads="1"/>
            </p:cNvSpPr>
            <p:nvPr/>
          </p:nvSpPr>
          <p:spPr bwMode="auto">
            <a:xfrm>
              <a:off x="4105" y="2296"/>
              <a:ext cx="635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780295" name="AutoShape 8"/>
            <p:cNvCxnSpPr>
              <a:cxnSpLocks noChangeShapeType="1"/>
              <a:stCxn id="780293" idx="2"/>
              <a:endCxn id="780294" idx="2"/>
            </p:cNvCxnSpPr>
            <p:nvPr/>
          </p:nvCxnSpPr>
          <p:spPr bwMode="auto">
            <a:xfrm>
              <a:off x="4105" y="1933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80296" name="AutoShape 9"/>
            <p:cNvCxnSpPr>
              <a:cxnSpLocks noChangeShapeType="1"/>
              <a:stCxn id="780293" idx="6"/>
              <a:endCxn id="780294" idx="6"/>
            </p:cNvCxnSpPr>
            <p:nvPr/>
          </p:nvCxnSpPr>
          <p:spPr bwMode="auto">
            <a:xfrm>
              <a:off x="4740" y="1933"/>
              <a:ext cx="0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80297" name="Oval 10"/>
            <p:cNvSpPr>
              <a:spLocks noChangeArrowheads="1"/>
            </p:cNvSpPr>
            <p:nvPr/>
          </p:nvSpPr>
          <p:spPr bwMode="auto">
            <a:xfrm>
              <a:off x="1202" y="3067"/>
              <a:ext cx="90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780298" name="AutoShape 11"/>
            <p:cNvCxnSpPr>
              <a:cxnSpLocks noChangeShapeType="1"/>
              <a:stCxn id="780297" idx="6"/>
              <a:endCxn id="780293" idx="2"/>
            </p:cNvCxnSpPr>
            <p:nvPr/>
          </p:nvCxnSpPr>
          <p:spPr bwMode="auto">
            <a:xfrm flipV="1">
              <a:off x="1292" y="1933"/>
              <a:ext cx="2813" cy="1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780299" name="AutoShape 12"/>
            <p:cNvCxnSpPr>
              <a:cxnSpLocks noChangeShapeType="1"/>
              <a:stCxn id="780297" idx="6"/>
              <a:endCxn id="780294" idx="6"/>
            </p:cNvCxnSpPr>
            <p:nvPr/>
          </p:nvCxnSpPr>
          <p:spPr bwMode="auto">
            <a:xfrm flipV="1">
              <a:off x="1292" y="2387"/>
              <a:ext cx="3448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780300" name="Oval 13"/>
            <p:cNvSpPr>
              <a:spLocks noChangeArrowheads="1"/>
            </p:cNvSpPr>
            <p:nvPr/>
          </p:nvSpPr>
          <p:spPr bwMode="auto">
            <a:xfrm>
              <a:off x="2970" y="234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0301" name="Oval 14"/>
            <p:cNvSpPr>
              <a:spLocks noChangeArrowheads="1"/>
            </p:cNvSpPr>
            <p:nvPr/>
          </p:nvSpPr>
          <p:spPr bwMode="auto">
            <a:xfrm>
              <a:off x="3333" y="2614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0302" name="Text Box 15"/>
            <p:cNvSpPr txBox="1">
              <a:spLocks noChangeArrowheads="1"/>
            </p:cNvSpPr>
            <p:nvPr/>
          </p:nvSpPr>
          <p:spPr bwMode="auto">
            <a:xfrm>
              <a:off x="1020" y="2688"/>
              <a:ext cx="5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0">
                  <a:latin typeface="Verdana" pitchFamily="34" charset="0"/>
                  <a:ea typeface="MS PGothic" pitchFamily="34" charset="-128"/>
                </a:rPr>
                <a:t>COP</a:t>
              </a:r>
            </a:p>
          </p:txBody>
        </p:sp>
        <p:sp>
          <p:nvSpPr>
            <p:cNvPr id="780303" name="Text Box 16"/>
            <p:cNvSpPr txBox="1">
              <a:spLocks noChangeArrowheads="1"/>
            </p:cNvSpPr>
            <p:nvPr/>
          </p:nvSpPr>
          <p:spPr bwMode="auto">
            <a:xfrm>
              <a:off x="2426" y="20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0">
                  <a:latin typeface="Verdana" pitchFamily="34" charset="0"/>
                  <a:ea typeface="MS PGothic" pitchFamily="34" charset="-128"/>
                </a:rPr>
                <a:t>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134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6" cy="46323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ja-JP" b="1" dirty="0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b="1" dirty="0">
                <a:ea typeface="MS PGothic" pitchFamily="34" charset="-128"/>
              </a:rPr>
              <a:t>Projection: </a:t>
            </a:r>
          </a:p>
          <a:p>
            <a:pPr>
              <a:lnSpc>
                <a:spcPct val="80000"/>
              </a:lnSpc>
            </a:pPr>
            <a:endParaRPr lang="en-US" altLang="ja-JP" b="1" dirty="0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b="1" dirty="0">
                <a:ea typeface="MS PGothic" pitchFamily="34" charset="-128"/>
              </a:rPr>
              <a:t>Perspective</a:t>
            </a:r>
            <a:r>
              <a:rPr lang="en-US" altLang="ja-JP" dirty="0">
                <a:ea typeface="MS PGothic" pitchFamily="34" charset="-128"/>
              </a:rPr>
              <a:t> – h is related to the focus length and the distance</a:t>
            </a:r>
          </a:p>
          <a:p>
            <a:pPr>
              <a:lnSpc>
                <a:spcPct val="80000"/>
              </a:lnSpc>
            </a:pPr>
            <a:r>
              <a:rPr lang="en-US" altLang="ja-JP" b="1" dirty="0">
                <a:ea typeface="MS PGothic" pitchFamily="34" charset="-128"/>
              </a:rPr>
              <a:t>Parallel (orthogonal)</a:t>
            </a:r>
            <a:r>
              <a:rPr lang="en-US" altLang="ja-JP" dirty="0">
                <a:ea typeface="MS PGothic" pitchFamily="34" charset="-128"/>
              </a:rPr>
              <a:t> – h approaches H when f go to infinity</a:t>
            </a:r>
          </a:p>
        </p:txBody>
      </p:sp>
      <p:sp>
        <p:nvSpPr>
          <p:cNvPr id="78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Projections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90600" y="4876800"/>
            <a:ext cx="510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914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6096000" y="38100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191000" y="34290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ight Brace 9"/>
          <p:cNvSpPr/>
          <p:nvPr/>
        </p:nvSpPr>
        <p:spPr bwMode="auto">
          <a:xfrm rot="16200000" flipH="1" flipV="1">
            <a:off x="5029200" y="4291583"/>
            <a:ext cx="304800" cy="18288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16200000" flipH="1" flipV="1">
            <a:off x="3374136" y="4575047"/>
            <a:ext cx="304800" cy="126187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6400800" y="3810000"/>
            <a:ext cx="228600" cy="10668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>
            <a:off x="4210050" y="4457700"/>
            <a:ext cx="114300" cy="4191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endCxn id="22" idx="6"/>
          </p:cNvCxnSpPr>
          <p:nvPr/>
        </p:nvCxnSpPr>
        <p:spPr bwMode="auto">
          <a:xfrm flipH="1">
            <a:off x="2895600" y="3810000"/>
            <a:ext cx="32004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endCxn id="21" idx="6"/>
          </p:cNvCxnSpPr>
          <p:nvPr/>
        </p:nvCxnSpPr>
        <p:spPr bwMode="auto">
          <a:xfrm flipH="1">
            <a:off x="2209800" y="3810000"/>
            <a:ext cx="38862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609344" y="3810000"/>
            <a:ext cx="4486656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1066800" y="3810000"/>
            <a:ext cx="50292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629400" y="4191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5911" y="53583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0847" y="538633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4350" y="44190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9800" y="1219200"/>
                <a:ext cx="4038600" cy="85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𝐷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TW" sz="24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19200"/>
                <a:ext cx="4038600" cy="859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96967" y="1443335"/>
                <a:ext cx="1770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67" y="1443335"/>
                <a:ext cx="177083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/>
          <p:cNvSpPr/>
          <p:nvPr/>
        </p:nvSpPr>
        <p:spPr bwMode="auto">
          <a:xfrm>
            <a:off x="6268267" y="1443335"/>
            <a:ext cx="1275534" cy="5544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35095" y="1461623"/>
                <a:ext cx="1770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95" y="1461623"/>
                <a:ext cx="177083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049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Planar Geometric Projections</a:t>
            </a:r>
          </a:p>
        </p:txBody>
      </p:sp>
      <p:sp>
        <p:nvSpPr>
          <p:cNvPr id="77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Standard projections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project onto a plane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Projectors</a:t>
            </a:r>
            <a:r>
              <a:rPr lang="en-US" altLang="ja-JP" dirty="0">
                <a:ea typeface="MS PGothic" pitchFamily="34" charset="-128"/>
              </a:rPr>
              <a:t> are lines that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Converge at a center of projection (perspective)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>
                <a:ea typeface="MS PGothic" pitchFamily="34" charset="-128"/>
              </a:rPr>
              <a:t>Are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parallel to </a:t>
            </a:r>
            <a:r>
              <a:rPr lang="en-US" altLang="ja-JP" sz="2000" dirty="0">
                <a:ea typeface="MS PGothic" pitchFamily="34" charset="-128"/>
              </a:rPr>
              <a:t>each other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(orthogonal)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Such projections preserve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but not necessarily angles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Non-planar projections </a:t>
            </a:r>
            <a:r>
              <a:rPr lang="en-US" altLang="ja-JP" dirty="0">
                <a:ea typeface="MS PGothic" pitchFamily="34" charset="-128"/>
              </a:rPr>
              <a:t>are needed for applications such as map construction</a:t>
            </a:r>
          </a:p>
        </p:txBody>
      </p:sp>
    </p:spTree>
    <p:extLst>
      <p:ext uri="{BB962C8B-B14F-4D97-AF65-F5344CB8AC3E}">
        <p14:creationId xmlns:p14="http://schemas.microsoft.com/office/powerpoint/2010/main" val="22246114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Orthographic Projection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Projectors are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orthogonal to </a:t>
            </a:r>
            <a:r>
              <a:rPr lang="en-US" altLang="ja-JP" dirty="0">
                <a:ea typeface="MS PGothic" pitchFamily="34" charset="-128"/>
              </a:rPr>
              <a:t>projection surface</a:t>
            </a:r>
          </a:p>
        </p:txBody>
      </p:sp>
      <p:pic>
        <p:nvPicPr>
          <p:cNvPr id="1133572" name="Picture 4" descr="AN05F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1888" y="2397125"/>
            <a:ext cx="4114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573878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Perspective Projection</a:t>
            </a:r>
          </a:p>
        </p:txBody>
      </p:sp>
      <p:pic>
        <p:nvPicPr>
          <p:cNvPr id="1136643" name="Picture 3" descr="AN05F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8713" y="1828800"/>
            <a:ext cx="39020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295400"/>
            <a:ext cx="8397875" cy="4267200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Projectors converge at center of projection</a:t>
            </a:r>
          </a:p>
        </p:txBody>
      </p:sp>
    </p:spTree>
    <p:extLst>
      <p:ext uri="{BB962C8B-B14F-4D97-AF65-F5344CB8AC3E}">
        <p14:creationId xmlns:p14="http://schemas.microsoft.com/office/powerpoint/2010/main" val="418891480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Comparison</a:t>
            </a:r>
          </a:p>
        </p:txBody>
      </p:sp>
      <p:pic>
        <p:nvPicPr>
          <p:cNvPr id="36866" name="Picture 2" descr="http://140.129.20.249/~jmchen/cg/docs/rendering%20pipeline/rendering/vp_orth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352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://140.129.20.249/~jmchen/cg/docs/rendering%20pipeline/rendering/vp_orth_vani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83016"/>
            <a:ext cx="2616980" cy="209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://140.129.20.249/~jmchen/cg/docs/rendering%20pipeline/rendering/vp_persp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3352800" cy="13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http://140.129.20.249/~jmchen/cg/docs/rendering%20pipeline/rendering/vp_persp_vanish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37" y="3581400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667000" y="32120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Parallel--Orthogonal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00400" y="5715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87779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This Note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Graphics transform pipeline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Intro. to viewing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Viewing transformations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Describing cameras and views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Orthogonal</a:t>
            </a:r>
          </a:p>
          <a:p>
            <a:r>
              <a:rPr lang="en-US" altLang="zh-TW" dirty="0">
                <a:ea typeface="新細明體" charset="-120"/>
              </a:rPr>
              <a:t>Perspective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More details are discussed in Prof. Yao’s Fundamental of CG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Project 2. is announced and is due Oct. 29</a:t>
            </a:r>
          </a:p>
        </p:txBody>
      </p:sp>
    </p:spTree>
    <p:extLst>
      <p:ext uri="{BB962C8B-B14F-4D97-AF65-F5344CB8AC3E}">
        <p14:creationId xmlns:p14="http://schemas.microsoft.com/office/powerpoint/2010/main" val="3839679696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Taxonomy of</a:t>
            </a:r>
            <a:br>
              <a:rPr lang="en-US" altLang="ja-JP">
                <a:ea typeface="MS PGothic" pitchFamily="34" charset="-128"/>
              </a:rPr>
            </a:br>
            <a:r>
              <a:rPr lang="en-US" altLang="ja-JP">
                <a:ea typeface="MS PGothic" pitchFamily="34" charset="-128"/>
              </a:rPr>
              <a:t>Planar Geometric Projections</a:t>
            </a:r>
          </a:p>
        </p:txBody>
      </p:sp>
      <p:sp>
        <p:nvSpPr>
          <p:cNvPr id="790530" name="Line 3"/>
          <p:cNvSpPr>
            <a:spLocks noChangeShapeType="1"/>
          </p:cNvSpPr>
          <p:nvPr/>
        </p:nvSpPr>
        <p:spPr bwMode="auto">
          <a:xfrm>
            <a:off x="3200400" y="2286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1" name="Line 4"/>
          <p:cNvSpPr>
            <a:spLocks noChangeShapeType="1"/>
          </p:cNvSpPr>
          <p:nvPr/>
        </p:nvSpPr>
        <p:spPr bwMode="auto">
          <a:xfrm>
            <a:off x="32004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2" name="Line 5"/>
          <p:cNvSpPr>
            <a:spLocks noChangeShapeType="1"/>
          </p:cNvSpPr>
          <p:nvPr/>
        </p:nvSpPr>
        <p:spPr bwMode="auto">
          <a:xfrm>
            <a:off x="67818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3" name="Text Box 6"/>
          <p:cNvSpPr>
            <a:spLocks noGrp="1" noChangeArrowheads="1"/>
          </p:cNvSpPr>
          <p:nvPr>
            <p:ph type="body" idx="4294967295"/>
          </p:nvPr>
        </p:nvSpPr>
        <p:spPr>
          <a:xfrm>
            <a:off x="2638425" y="2743200"/>
            <a:ext cx="1414463" cy="48895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parallel</a:t>
            </a:r>
          </a:p>
        </p:txBody>
      </p:sp>
      <p:sp>
        <p:nvSpPr>
          <p:cNvPr id="790534" name="Text Box 7"/>
          <p:cNvSpPr txBox="1">
            <a:spLocks noChangeArrowheads="1"/>
          </p:cNvSpPr>
          <p:nvPr/>
        </p:nvSpPr>
        <p:spPr bwMode="auto">
          <a:xfrm>
            <a:off x="5943600" y="2743200"/>
            <a:ext cx="174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perspective</a:t>
            </a:r>
          </a:p>
        </p:txBody>
      </p:sp>
      <p:sp>
        <p:nvSpPr>
          <p:cNvPr id="790535" name="Line 8"/>
          <p:cNvSpPr>
            <a:spLocks noChangeShapeType="1"/>
          </p:cNvSpPr>
          <p:nvPr/>
        </p:nvSpPr>
        <p:spPr bwMode="auto">
          <a:xfrm>
            <a:off x="32004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6" name="Line 9"/>
          <p:cNvSpPr>
            <a:spLocks noChangeShapeType="1"/>
          </p:cNvSpPr>
          <p:nvPr/>
        </p:nvSpPr>
        <p:spPr bwMode="auto">
          <a:xfrm>
            <a:off x="1676400" y="3733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7" name="Line 10"/>
          <p:cNvSpPr>
            <a:spLocks noChangeShapeType="1"/>
          </p:cNvSpPr>
          <p:nvPr/>
        </p:nvSpPr>
        <p:spPr bwMode="auto">
          <a:xfrm>
            <a:off x="67818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8" name="Line 11"/>
          <p:cNvSpPr>
            <a:spLocks noChangeShapeType="1"/>
          </p:cNvSpPr>
          <p:nvPr/>
        </p:nvSpPr>
        <p:spPr bwMode="auto">
          <a:xfrm>
            <a:off x="5181600" y="3733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39" name="Line 12"/>
          <p:cNvSpPr>
            <a:spLocks noChangeShapeType="1"/>
          </p:cNvSpPr>
          <p:nvPr/>
        </p:nvSpPr>
        <p:spPr bwMode="auto">
          <a:xfrm>
            <a:off x="16764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0" name="Line 13"/>
          <p:cNvSpPr>
            <a:spLocks noChangeShapeType="1"/>
          </p:cNvSpPr>
          <p:nvPr/>
        </p:nvSpPr>
        <p:spPr bwMode="auto">
          <a:xfrm>
            <a:off x="48006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1" name="Text Box 14"/>
          <p:cNvSpPr txBox="1">
            <a:spLocks noChangeArrowheads="1"/>
          </p:cNvSpPr>
          <p:nvPr/>
        </p:nvSpPr>
        <p:spPr bwMode="auto">
          <a:xfrm>
            <a:off x="2362200" y="43434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axonometric</a:t>
            </a:r>
          </a:p>
        </p:txBody>
      </p:sp>
      <p:sp>
        <p:nvSpPr>
          <p:cNvPr id="790542" name="Text Box 15"/>
          <p:cNvSpPr txBox="1">
            <a:spLocks noChangeArrowheads="1"/>
          </p:cNvSpPr>
          <p:nvPr/>
        </p:nvSpPr>
        <p:spPr bwMode="auto">
          <a:xfrm>
            <a:off x="762000" y="42672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ja-JP" altLang="en-US" b="0">
                <a:latin typeface="Arial" charset="0"/>
                <a:ea typeface="MS PGothic" pitchFamily="34" charset="-128"/>
              </a:rPr>
              <a:t>  </a:t>
            </a:r>
            <a:r>
              <a:rPr lang="en-US" altLang="ja-JP" b="0">
                <a:latin typeface="Arial" charset="0"/>
                <a:ea typeface="MS PGothic" pitchFamily="34" charset="-128"/>
              </a:rPr>
              <a:t>multiview</a:t>
            </a:r>
          </a:p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orthographic</a:t>
            </a:r>
          </a:p>
        </p:txBody>
      </p:sp>
      <p:sp>
        <p:nvSpPr>
          <p:cNvPr id="790543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oblique</a:t>
            </a:r>
          </a:p>
        </p:txBody>
      </p:sp>
      <p:sp>
        <p:nvSpPr>
          <p:cNvPr id="790544" name="Line 17"/>
          <p:cNvSpPr>
            <a:spLocks noChangeShapeType="1"/>
          </p:cNvSpPr>
          <p:nvPr/>
        </p:nvSpPr>
        <p:spPr bwMode="auto">
          <a:xfrm>
            <a:off x="32004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5" name="Line 18"/>
          <p:cNvSpPr>
            <a:spLocks noChangeShapeType="1"/>
          </p:cNvSpPr>
          <p:nvPr/>
        </p:nvSpPr>
        <p:spPr bwMode="auto">
          <a:xfrm>
            <a:off x="320040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6" name="Line 19"/>
          <p:cNvSpPr>
            <a:spLocks noChangeShapeType="1"/>
          </p:cNvSpPr>
          <p:nvPr/>
        </p:nvSpPr>
        <p:spPr bwMode="auto">
          <a:xfrm>
            <a:off x="1676400" y="5105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7" name="Line 20"/>
          <p:cNvSpPr>
            <a:spLocks noChangeShapeType="1"/>
          </p:cNvSpPr>
          <p:nvPr/>
        </p:nvSpPr>
        <p:spPr bwMode="auto">
          <a:xfrm>
            <a:off x="16764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8" name="Line 21"/>
          <p:cNvSpPr>
            <a:spLocks noChangeShapeType="1"/>
          </p:cNvSpPr>
          <p:nvPr/>
        </p:nvSpPr>
        <p:spPr bwMode="auto">
          <a:xfrm>
            <a:off x="32004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49" name="Line 22"/>
          <p:cNvSpPr>
            <a:spLocks noChangeShapeType="1"/>
          </p:cNvSpPr>
          <p:nvPr/>
        </p:nvSpPr>
        <p:spPr bwMode="auto">
          <a:xfrm>
            <a:off x="48006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50" name="Text Box 23"/>
          <p:cNvSpPr txBox="1">
            <a:spLocks noChangeArrowheads="1"/>
          </p:cNvSpPr>
          <p:nvPr/>
        </p:nvSpPr>
        <p:spPr bwMode="auto">
          <a:xfrm>
            <a:off x="914400" y="548640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isometric</a:t>
            </a:r>
          </a:p>
        </p:txBody>
      </p:sp>
      <p:sp>
        <p:nvSpPr>
          <p:cNvPr id="790551" name="Text Box 24"/>
          <p:cNvSpPr txBox="1">
            <a:spLocks noChangeArrowheads="1"/>
          </p:cNvSpPr>
          <p:nvPr/>
        </p:nvSpPr>
        <p:spPr bwMode="auto">
          <a:xfrm>
            <a:off x="2667000" y="54864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dimetric</a:t>
            </a:r>
          </a:p>
        </p:txBody>
      </p:sp>
      <p:sp>
        <p:nvSpPr>
          <p:cNvPr id="790552" name="Text Box 25"/>
          <p:cNvSpPr txBox="1">
            <a:spLocks noChangeArrowheads="1"/>
          </p:cNvSpPr>
          <p:nvPr/>
        </p:nvSpPr>
        <p:spPr bwMode="auto">
          <a:xfrm>
            <a:off x="4267200" y="54864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trimetric</a:t>
            </a:r>
          </a:p>
        </p:txBody>
      </p:sp>
      <p:sp>
        <p:nvSpPr>
          <p:cNvPr id="790553" name="Line 26"/>
          <p:cNvSpPr>
            <a:spLocks noChangeShapeType="1"/>
          </p:cNvSpPr>
          <p:nvPr/>
        </p:nvSpPr>
        <p:spPr bwMode="auto">
          <a:xfrm>
            <a:off x="51816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54" name="Line 27"/>
          <p:cNvSpPr>
            <a:spLocks noChangeShapeType="1"/>
          </p:cNvSpPr>
          <p:nvPr/>
        </p:nvSpPr>
        <p:spPr bwMode="auto">
          <a:xfrm>
            <a:off x="67818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55" name="Line 28"/>
          <p:cNvSpPr>
            <a:spLocks noChangeShapeType="1"/>
          </p:cNvSpPr>
          <p:nvPr/>
        </p:nvSpPr>
        <p:spPr bwMode="auto">
          <a:xfrm>
            <a:off x="83058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790556" name="Text Box 29"/>
          <p:cNvSpPr txBox="1">
            <a:spLocks noChangeArrowheads="1"/>
          </p:cNvSpPr>
          <p:nvPr/>
        </p:nvSpPr>
        <p:spPr bwMode="auto">
          <a:xfrm>
            <a:off x="6172200" y="40386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2 point</a:t>
            </a:r>
          </a:p>
        </p:txBody>
      </p:sp>
      <p:sp>
        <p:nvSpPr>
          <p:cNvPr id="790557" name="Text Box 30"/>
          <p:cNvSpPr txBox="1">
            <a:spLocks noChangeArrowheads="1"/>
          </p:cNvSpPr>
          <p:nvPr/>
        </p:nvSpPr>
        <p:spPr bwMode="auto">
          <a:xfrm>
            <a:off x="4724400" y="40386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1 point</a:t>
            </a:r>
          </a:p>
        </p:txBody>
      </p:sp>
      <p:sp>
        <p:nvSpPr>
          <p:cNvPr id="790558" name="Text Box 31"/>
          <p:cNvSpPr txBox="1">
            <a:spLocks noChangeArrowheads="1"/>
          </p:cNvSpPr>
          <p:nvPr/>
        </p:nvSpPr>
        <p:spPr bwMode="auto">
          <a:xfrm>
            <a:off x="7696200" y="40386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3 point</a:t>
            </a:r>
          </a:p>
        </p:txBody>
      </p:sp>
      <p:sp>
        <p:nvSpPr>
          <p:cNvPr id="790559" name="Text Box 32"/>
          <p:cNvSpPr txBox="1">
            <a:spLocks noChangeArrowheads="1"/>
          </p:cNvSpPr>
          <p:nvPr/>
        </p:nvSpPr>
        <p:spPr bwMode="auto">
          <a:xfrm>
            <a:off x="3048000" y="152400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planar geometric projections</a:t>
            </a:r>
          </a:p>
        </p:txBody>
      </p:sp>
      <p:sp>
        <p:nvSpPr>
          <p:cNvPr id="790560" name="Line 33"/>
          <p:cNvSpPr>
            <a:spLocks noChangeShapeType="1"/>
          </p:cNvSpPr>
          <p:nvPr/>
        </p:nvSpPr>
        <p:spPr bwMode="auto">
          <a:xfrm>
            <a:off x="4876800" y="190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2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0"/>
            <a:ext cx="76962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Orthographic Projection</a:t>
            </a:r>
          </a:p>
        </p:txBody>
      </p:sp>
      <p:sp>
        <p:nvSpPr>
          <p:cNvPr id="1132547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focal point is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infinity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, the rays are parallel, and orthogonal to the image plane.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model 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telephoto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lens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. No perspective effects.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TW" sz="24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-plane is the image plane (x, y, z)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(x, y, 0) 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front orthographic view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25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200400"/>
            <a:ext cx="329565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837703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Orthographic Projection</a:t>
            </a:r>
          </a:p>
        </p:txBody>
      </p:sp>
      <p:sp>
        <p:nvSpPr>
          <p:cNvPr id="79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3325" y="1219200"/>
            <a:ext cx="6213475" cy="4262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Orthographic</a:t>
            </a:r>
            <a:r>
              <a:rPr lang="en-US" altLang="zh-TW" dirty="0">
                <a:ea typeface="新細明體" charset="-120"/>
              </a:rPr>
              <a:t> projection projects all the points in the world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along parallel lines </a:t>
            </a:r>
            <a:r>
              <a:rPr lang="en-US" altLang="zh-TW" dirty="0">
                <a:ea typeface="新細明體" charset="-120"/>
              </a:rPr>
              <a:t>onto the image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Projection lines are perpendicular </a:t>
            </a:r>
            <a:r>
              <a:rPr lang="en-US" altLang="zh-TW" sz="2000" dirty="0">
                <a:ea typeface="新細明體" charset="-120"/>
              </a:rPr>
              <a:t>to the image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Like a camera with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infinite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result is that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parallel lines </a:t>
            </a:r>
            <a:r>
              <a:rPr lang="en-US" altLang="zh-TW" i="1" dirty="0">
                <a:ea typeface="新細明體" charset="-120"/>
              </a:rPr>
              <a:t>in the world project to parallel lines in the image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ratios of lengths </a:t>
            </a:r>
            <a:r>
              <a:rPr lang="en-US" altLang="zh-TW" i="1" dirty="0">
                <a:ea typeface="新細明體" charset="-120"/>
              </a:rPr>
              <a:t>are preserved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This is important in some applications, like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medical imaging</a:t>
            </a:r>
            <a:r>
              <a:rPr lang="en-US" altLang="zh-TW" sz="2000" dirty="0">
                <a:ea typeface="新細明體" charset="-120"/>
              </a:rPr>
              <a:t> and some computer aided design tasks</a:t>
            </a:r>
          </a:p>
        </p:txBody>
      </p:sp>
      <p:sp>
        <p:nvSpPr>
          <p:cNvPr id="794627" name="Line 4"/>
          <p:cNvSpPr>
            <a:spLocks noChangeShapeType="1"/>
          </p:cNvSpPr>
          <p:nvPr/>
        </p:nvSpPr>
        <p:spPr bwMode="auto">
          <a:xfrm flipV="1">
            <a:off x="609600" y="3505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28" name="Line 5"/>
          <p:cNvSpPr>
            <a:spLocks noChangeShapeType="1"/>
          </p:cNvSpPr>
          <p:nvPr/>
        </p:nvSpPr>
        <p:spPr bwMode="auto">
          <a:xfrm flipV="1">
            <a:off x="1600200" y="3962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29" name="Line 6"/>
          <p:cNvSpPr>
            <a:spLocks noChangeShapeType="1"/>
          </p:cNvSpPr>
          <p:nvPr/>
        </p:nvSpPr>
        <p:spPr bwMode="auto">
          <a:xfrm>
            <a:off x="609600" y="4191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0" name="Line 7"/>
          <p:cNvSpPr>
            <a:spLocks noChangeShapeType="1"/>
          </p:cNvSpPr>
          <p:nvPr/>
        </p:nvSpPr>
        <p:spPr bwMode="auto">
          <a:xfrm>
            <a:off x="1524000" y="3505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1" name="Line 8"/>
          <p:cNvSpPr>
            <a:spLocks noChangeShapeType="1"/>
          </p:cNvSpPr>
          <p:nvPr/>
        </p:nvSpPr>
        <p:spPr bwMode="auto">
          <a:xfrm>
            <a:off x="16002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2" name="Line 9"/>
          <p:cNvSpPr>
            <a:spLocks noChangeShapeType="1"/>
          </p:cNvSpPr>
          <p:nvPr/>
        </p:nvSpPr>
        <p:spPr bwMode="auto">
          <a:xfrm flipV="1">
            <a:off x="1600200" y="4876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3" name="Line 10"/>
          <p:cNvSpPr>
            <a:spLocks noChangeShapeType="1"/>
          </p:cNvSpPr>
          <p:nvPr/>
        </p:nvSpPr>
        <p:spPr bwMode="auto">
          <a:xfrm>
            <a:off x="609600" y="5105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4" name="Line 11"/>
          <p:cNvSpPr>
            <a:spLocks noChangeShapeType="1"/>
          </p:cNvSpPr>
          <p:nvPr/>
        </p:nvSpPr>
        <p:spPr bwMode="auto">
          <a:xfrm>
            <a:off x="609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5" name="Line 12"/>
          <p:cNvSpPr>
            <a:spLocks noChangeShapeType="1"/>
          </p:cNvSpPr>
          <p:nvPr/>
        </p:nvSpPr>
        <p:spPr bwMode="auto">
          <a:xfrm>
            <a:off x="25146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6" name="Line 13"/>
          <p:cNvSpPr>
            <a:spLocks noChangeShapeType="1"/>
          </p:cNvSpPr>
          <p:nvPr/>
        </p:nvSpPr>
        <p:spPr bwMode="auto">
          <a:xfrm>
            <a:off x="15240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7" name="Line 14"/>
          <p:cNvSpPr>
            <a:spLocks noChangeShapeType="1"/>
          </p:cNvSpPr>
          <p:nvPr/>
        </p:nvSpPr>
        <p:spPr bwMode="auto">
          <a:xfrm flipV="1">
            <a:off x="609600" y="4419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8" name="Line 15"/>
          <p:cNvSpPr>
            <a:spLocks noChangeShapeType="1"/>
          </p:cNvSpPr>
          <p:nvPr/>
        </p:nvSpPr>
        <p:spPr bwMode="auto">
          <a:xfrm>
            <a:off x="1524000" y="4419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39" name="Line 16"/>
          <p:cNvSpPr>
            <a:spLocks noChangeShapeType="1"/>
          </p:cNvSpPr>
          <p:nvPr/>
        </p:nvSpPr>
        <p:spPr bwMode="auto">
          <a:xfrm>
            <a:off x="838200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40" name="Rectangle 17"/>
          <p:cNvSpPr>
            <a:spLocks noChangeArrowheads="1"/>
          </p:cNvSpPr>
          <p:nvPr/>
        </p:nvSpPr>
        <p:spPr bwMode="auto">
          <a:xfrm rot="2191731">
            <a:off x="1524000" y="2286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4641" name="Line 18"/>
          <p:cNvSpPr>
            <a:spLocks noChangeShapeType="1"/>
          </p:cNvSpPr>
          <p:nvPr/>
        </p:nvSpPr>
        <p:spPr bwMode="auto">
          <a:xfrm flipH="1">
            <a:off x="8382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42" name="Line 19"/>
          <p:cNvSpPr>
            <a:spLocks noChangeShapeType="1"/>
          </p:cNvSpPr>
          <p:nvPr/>
        </p:nvSpPr>
        <p:spPr bwMode="auto">
          <a:xfrm flipH="1">
            <a:off x="839788" y="263048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4643" name="Line 20"/>
          <p:cNvSpPr>
            <a:spLocks noChangeShapeType="1"/>
          </p:cNvSpPr>
          <p:nvPr/>
        </p:nvSpPr>
        <p:spPr bwMode="auto">
          <a:xfrm flipH="1">
            <a:off x="838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36223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</a:rPr>
              <a:t>Orthographic Projection</a:t>
            </a:r>
            <a:endParaRPr lang="en-US" altLang="zh-TW">
              <a:ea typeface="新細明體" charset="-120"/>
            </a:endParaRPr>
          </a:p>
        </p:txBody>
      </p:sp>
      <p:pic>
        <p:nvPicPr>
          <p:cNvPr id="7956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9577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56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733800"/>
            <a:ext cx="2379663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29201" y="1219200"/>
            <a:ext cx="403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X=l left plane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X=r right plane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Y=b bottom plane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Y=t top plane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Z=n near plane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charset="-120"/>
              </a:rPr>
              <a:t>Z=f far plane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Why near plane?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Prevent points </a:t>
            </a:r>
            <a:r>
              <a:rPr lang="en-US" altLang="zh-TW" dirty="0">
                <a:ea typeface="新細明體" charset="-120"/>
              </a:rPr>
              <a:t>behind the camera being seen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Why far plane? </a:t>
            </a:r>
            <a:r>
              <a:rPr lang="en-US" altLang="zh-TW" dirty="0">
                <a:ea typeface="新細明體" charset="-120"/>
              </a:rPr>
              <a:t>Allows </a:t>
            </a:r>
            <a:r>
              <a:rPr lang="en-US" altLang="zh-TW" i="1" dirty="0">
                <a:ea typeface="新細明體" charset="-120"/>
              </a:rPr>
              <a:t>z </a:t>
            </a:r>
            <a:r>
              <a:rPr lang="en-US" altLang="zh-TW" dirty="0">
                <a:ea typeface="新細明體" charset="-120"/>
              </a:rPr>
              <a:t>to be scaled to a limited fixed-point value (</a:t>
            </a:r>
            <a:r>
              <a:rPr lang="en-US" altLang="zh-TW" i="1" dirty="0">
                <a:ea typeface="新細明體" charset="-120"/>
              </a:rPr>
              <a:t>z</a:t>
            </a:r>
            <a:r>
              <a:rPr lang="en-US" altLang="zh-TW" dirty="0">
                <a:ea typeface="新細明體" charset="-120"/>
              </a:rPr>
              <a:t>-buffering)</a:t>
            </a:r>
          </a:p>
        </p:txBody>
      </p:sp>
    </p:spTree>
    <p:extLst>
      <p:ext uri="{BB962C8B-B14F-4D97-AF65-F5344CB8AC3E}">
        <p14:creationId xmlns:p14="http://schemas.microsoft.com/office/powerpoint/2010/main" val="400437050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Orthographic</a:t>
            </a:r>
          </a:p>
        </p:txBody>
      </p:sp>
      <p:sp>
        <p:nvSpPr>
          <p:cNvPr id="796674" name="Line 3"/>
          <p:cNvSpPr>
            <a:spLocks noChangeShapeType="1"/>
          </p:cNvSpPr>
          <p:nvPr/>
        </p:nvSpPr>
        <p:spPr bwMode="auto">
          <a:xfrm>
            <a:off x="2743200" y="5029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75" name="Line 4"/>
          <p:cNvSpPr>
            <a:spLocks noChangeShapeType="1"/>
          </p:cNvSpPr>
          <p:nvPr/>
        </p:nvSpPr>
        <p:spPr bwMode="auto">
          <a:xfrm flipV="1">
            <a:off x="2743200" y="4191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76" name="Text Box 5"/>
          <p:cNvSpPr txBox="1">
            <a:spLocks noChangeArrowheads="1"/>
          </p:cNvSpPr>
          <p:nvPr/>
        </p:nvSpPr>
        <p:spPr bwMode="auto">
          <a:xfrm>
            <a:off x="2438400" y="50292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(0,0)</a:t>
            </a:r>
          </a:p>
        </p:txBody>
      </p:sp>
      <p:sp>
        <p:nvSpPr>
          <p:cNvPr id="796677" name="Text Box 6"/>
          <p:cNvSpPr txBox="1">
            <a:spLocks noChangeArrowheads="1"/>
          </p:cNvSpPr>
          <p:nvPr/>
        </p:nvSpPr>
        <p:spPr bwMode="auto">
          <a:xfrm>
            <a:off x="3429000" y="50292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x</a:t>
            </a:r>
          </a:p>
        </p:txBody>
      </p:sp>
      <p:sp>
        <p:nvSpPr>
          <p:cNvPr id="796678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y</a:t>
            </a:r>
          </a:p>
        </p:txBody>
      </p:sp>
      <p:sp>
        <p:nvSpPr>
          <p:cNvPr id="796679" name="Oval 8"/>
          <p:cNvSpPr>
            <a:spLocks noChangeArrowheads="1"/>
          </p:cNvSpPr>
          <p:nvPr/>
        </p:nvSpPr>
        <p:spPr bwMode="auto">
          <a:xfrm>
            <a:off x="2590800" y="2667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6680" name="Text Box 9"/>
          <p:cNvSpPr txBox="1">
            <a:spLocks noChangeArrowheads="1"/>
          </p:cNvSpPr>
          <p:nvPr/>
        </p:nvSpPr>
        <p:spPr bwMode="auto">
          <a:xfrm>
            <a:off x="2362200" y="2286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796681" name="Line 10"/>
          <p:cNvSpPr>
            <a:spLocks noChangeShapeType="1"/>
          </p:cNvSpPr>
          <p:nvPr/>
        </p:nvSpPr>
        <p:spPr bwMode="auto">
          <a:xfrm flipH="1">
            <a:off x="2438400" y="2209800"/>
            <a:ext cx="457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2" name="Text Box 11"/>
          <p:cNvSpPr txBox="1">
            <a:spLocks noChangeArrowheads="1"/>
          </p:cNvSpPr>
          <p:nvPr/>
        </p:nvSpPr>
        <p:spPr bwMode="auto">
          <a:xfrm>
            <a:off x="457200" y="2971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image plane</a:t>
            </a:r>
          </a:p>
        </p:txBody>
      </p:sp>
      <p:sp>
        <p:nvSpPr>
          <p:cNvPr id="796683" name="Line 12"/>
          <p:cNvSpPr>
            <a:spLocks noChangeShapeType="1"/>
          </p:cNvSpPr>
          <p:nvPr/>
        </p:nvSpPr>
        <p:spPr bwMode="auto">
          <a:xfrm>
            <a:off x="21336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4" name="Line 13"/>
          <p:cNvSpPr>
            <a:spLocks noChangeShapeType="1"/>
          </p:cNvSpPr>
          <p:nvPr/>
        </p:nvSpPr>
        <p:spPr bwMode="auto">
          <a:xfrm>
            <a:off x="2667000" y="2743200"/>
            <a:ext cx="762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5" name="Text Box 14"/>
          <p:cNvSpPr txBox="1">
            <a:spLocks noChangeArrowheads="1"/>
          </p:cNvSpPr>
          <p:nvPr/>
        </p:nvSpPr>
        <p:spPr bwMode="auto">
          <a:xfrm>
            <a:off x="3200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796686" name="Line 15"/>
          <p:cNvSpPr>
            <a:spLocks noChangeShapeType="1"/>
          </p:cNvSpPr>
          <p:nvPr/>
        </p:nvSpPr>
        <p:spPr bwMode="auto">
          <a:xfrm>
            <a:off x="2667000" y="2743200"/>
            <a:ext cx="56388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7" name="Line 16"/>
          <p:cNvSpPr>
            <a:spLocks noChangeShapeType="1"/>
          </p:cNvSpPr>
          <p:nvPr/>
        </p:nvSpPr>
        <p:spPr bwMode="auto">
          <a:xfrm flipH="1">
            <a:off x="6477000" y="3810000"/>
            <a:ext cx="457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8" name="Line 17"/>
          <p:cNvSpPr>
            <a:spLocks noChangeShapeType="1"/>
          </p:cNvSpPr>
          <p:nvPr/>
        </p:nvSpPr>
        <p:spPr bwMode="auto">
          <a:xfrm flipH="1">
            <a:off x="8077200" y="4495800"/>
            <a:ext cx="457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89" name="Text Box 18"/>
          <p:cNvSpPr txBox="1">
            <a:spLocks noChangeArrowheads="1"/>
          </p:cNvSpPr>
          <p:nvPr/>
        </p:nvSpPr>
        <p:spPr bwMode="auto">
          <a:xfrm>
            <a:off x="6019800" y="48768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b,n</a:t>
            </a:r>
          </a:p>
        </p:txBody>
      </p:sp>
      <p:sp>
        <p:nvSpPr>
          <p:cNvPr id="796690" name="Text Box 19"/>
          <p:cNvSpPr txBox="1">
            <a:spLocks noChangeArrowheads="1"/>
          </p:cNvSpPr>
          <p:nvPr/>
        </p:nvSpPr>
        <p:spPr bwMode="auto">
          <a:xfrm>
            <a:off x="7908925" y="5527675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b,f</a:t>
            </a:r>
          </a:p>
        </p:txBody>
      </p:sp>
      <p:sp>
        <p:nvSpPr>
          <p:cNvPr id="796691" name="Line 20"/>
          <p:cNvSpPr>
            <a:spLocks noChangeShapeType="1"/>
          </p:cNvSpPr>
          <p:nvPr/>
        </p:nvSpPr>
        <p:spPr bwMode="auto">
          <a:xfrm>
            <a:off x="2438400" y="3276600"/>
            <a:ext cx="57150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92" name="Line 21"/>
          <p:cNvSpPr>
            <a:spLocks noChangeShapeType="1"/>
          </p:cNvSpPr>
          <p:nvPr/>
        </p:nvSpPr>
        <p:spPr bwMode="auto">
          <a:xfrm>
            <a:off x="2895600" y="2209800"/>
            <a:ext cx="57150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6693" name="Text Box 22"/>
          <p:cNvSpPr txBox="1">
            <a:spLocks noChangeArrowheads="1"/>
          </p:cNvSpPr>
          <p:nvPr/>
        </p:nvSpPr>
        <p:spPr bwMode="auto">
          <a:xfrm>
            <a:off x="6858000" y="3352800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t,n</a:t>
            </a:r>
          </a:p>
        </p:txBody>
      </p:sp>
      <p:sp>
        <p:nvSpPr>
          <p:cNvPr id="796694" name="Text Box 23"/>
          <p:cNvSpPr txBox="1">
            <a:spLocks noChangeArrowheads="1"/>
          </p:cNvSpPr>
          <p:nvPr/>
        </p:nvSpPr>
        <p:spPr bwMode="auto">
          <a:xfrm>
            <a:off x="8382000" y="39624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t,f</a:t>
            </a:r>
          </a:p>
        </p:txBody>
      </p:sp>
      <p:sp>
        <p:nvSpPr>
          <p:cNvPr id="796695" name="Text Box 24"/>
          <p:cNvSpPr txBox="1">
            <a:spLocks noChangeArrowheads="1"/>
          </p:cNvSpPr>
          <p:nvPr/>
        </p:nvSpPr>
        <p:spPr bwMode="auto">
          <a:xfrm>
            <a:off x="3962400" y="12192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Subtle point: it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doesn’t precisely matter where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 we put the image plane.</a:t>
            </a:r>
          </a:p>
        </p:txBody>
      </p:sp>
    </p:spTree>
    <p:extLst>
      <p:ext uri="{BB962C8B-B14F-4D97-AF65-F5344CB8AC3E}">
        <p14:creationId xmlns:p14="http://schemas.microsoft.com/office/powerpoint/2010/main" val="2931352121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>
                <a:ea typeface="MS PGothic" pitchFamily="34" charset="-128"/>
              </a:rPr>
              <a:t>The Mathematics of</a:t>
            </a:r>
            <a:br>
              <a:rPr lang="en-US" altLang="ja-JP" sz="3600" dirty="0">
                <a:ea typeface="MS PGothic" pitchFamily="34" charset="-128"/>
              </a:rPr>
            </a:br>
            <a:r>
              <a:rPr lang="en-US" altLang="ja-JP" sz="3600" dirty="0">
                <a:ea typeface="MS PGothic" pitchFamily="34" charset="-128"/>
              </a:rPr>
              <a:t>Orthographic Parallel Projection</a:t>
            </a:r>
          </a:p>
        </p:txBody>
      </p:sp>
      <p:graphicFrame>
        <p:nvGraphicFramePr>
          <p:cNvPr id="943164" name="Object 60"/>
          <p:cNvGraphicFramePr>
            <a:graphicFrameLocks noGrp="1" noChangeAspect="1"/>
          </p:cNvGraphicFramePr>
          <p:nvPr>
            <p:ph idx="1"/>
          </p:nvPr>
        </p:nvGraphicFramePr>
        <p:xfrm>
          <a:off x="5380038" y="2132013"/>
          <a:ext cx="2986087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1333500" imgH="1168400" progId="Equation.3">
                  <p:embed/>
                </p:oleObj>
              </mc:Choice>
              <mc:Fallback>
                <p:oleObj name="Equation" r:id="rId4" imgW="1333500" imgH="116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2132013"/>
                        <a:ext cx="2986087" cy="263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3166" name="Group 4"/>
          <p:cNvGrpSpPr>
            <a:grpSpLocks/>
          </p:cNvGrpSpPr>
          <p:nvPr/>
        </p:nvGrpSpPr>
        <p:grpSpPr bwMode="auto">
          <a:xfrm>
            <a:off x="622300" y="1700213"/>
            <a:ext cx="3751263" cy="4110038"/>
            <a:chOff x="392" y="1071"/>
            <a:chExt cx="2363" cy="2589"/>
          </a:xfrm>
        </p:grpSpPr>
        <p:sp>
          <p:nvSpPr>
            <p:cNvPr id="943167" name="Freeform 5"/>
            <p:cNvSpPr>
              <a:spLocks/>
            </p:cNvSpPr>
            <p:nvPr/>
          </p:nvSpPr>
          <p:spPr bwMode="auto">
            <a:xfrm>
              <a:off x="537" y="2940"/>
              <a:ext cx="1771" cy="521"/>
            </a:xfrm>
            <a:custGeom>
              <a:avLst/>
              <a:gdLst>
                <a:gd name="T0" fmla="*/ 1771 w 1771"/>
                <a:gd name="T1" fmla="*/ 0 h 521"/>
                <a:gd name="T2" fmla="*/ 0 w 1771"/>
                <a:gd name="T3" fmla="*/ 0 h 521"/>
                <a:gd name="T4" fmla="*/ 0 w 1771"/>
                <a:gd name="T5" fmla="*/ 521 h 521"/>
                <a:gd name="T6" fmla="*/ 0 60000 65536"/>
                <a:gd name="T7" fmla="*/ 0 60000 65536"/>
                <a:gd name="T8" fmla="*/ 0 60000 65536"/>
                <a:gd name="T9" fmla="*/ 0 w 1771"/>
                <a:gd name="T10" fmla="*/ 0 h 521"/>
                <a:gd name="T11" fmla="*/ 1771 w 1771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21">
                  <a:moveTo>
                    <a:pt x="1771" y="0"/>
                  </a:move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68" name="Freeform 6"/>
            <p:cNvSpPr>
              <a:spLocks/>
            </p:cNvSpPr>
            <p:nvPr/>
          </p:nvSpPr>
          <p:spPr bwMode="auto">
            <a:xfrm>
              <a:off x="537" y="2940"/>
              <a:ext cx="1771" cy="504"/>
            </a:xfrm>
            <a:custGeom>
              <a:avLst/>
              <a:gdLst>
                <a:gd name="T0" fmla="*/ 1771 w 1771"/>
                <a:gd name="T1" fmla="*/ 0 h 504"/>
                <a:gd name="T2" fmla="*/ 0 w 1771"/>
                <a:gd name="T3" fmla="*/ 0 h 504"/>
                <a:gd name="T4" fmla="*/ 0 w 1771"/>
                <a:gd name="T5" fmla="*/ 504 h 504"/>
                <a:gd name="T6" fmla="*/ 0 60000 65536"/>
                <a:gd name="T7" fmla="*/ 0 60000 65536"/>
                <a:gd name="T8" fmla="*/ 0 60000 65536"/>
                <a:gd name="T9" fmla="*/ 0 w 1771"/>
                <a:gd name="T10" fmla="*/ 0 h 504"/>
                <a:gd name="T11" fmla="*/ 1771 w 1771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04">
                  <a:moveTo>
                    <a:pt x="1771" y="0"/>
                  </a:moveTo>
                  <a:lnTo>
                    <a:pt x="0" y="0"/>
                  </a:lnTo>
                  <a:lnTo>
                    <a:pt x="0" y="50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69" name="Line 7"/>
            <p:cNvSpPr>
              <a:spLocks noChangeShapeType="1"/>
            </p:cNvSpPr>
            <p:nvPr/>
          </p:nvSpPr>
          <p:spPr bwMode="auto">
            <a:xfrm flipV="1">
              <a:off x="1369" y="2815"/>
              <a:ext cx="1" cy="4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0" name="Line 8"/>
            <p:cNvSpPr>
              <a:spLocks noChangeShapeType="1"/>
            </p:cNvSpPr>
            <p:nvPr/>
          </p:nvSpPr>
          <p:spPr bwMode="auto">
            <a:xfrm>
              <a:off x="2123" y="293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1" name="Line 9"/>
            <p:cNvSpPr>
              <a:spLocks noChangeShapeType="1"/>
            </p:cNvSpPr>
            <p:nvPr/>
          </p:nvSpPr>
          <p:spPr bwMode="auto">
            <a:xfrm>
              <a:off x="2123" y="305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2" name="Freeform 10"/>
            <p:cNvSpPr>
              <a:spLocks/>
            </p:cNvSpPr>
            <p:nvPr/>
          </p:nvSpPr>
          <p:spPr bwMode="auto">
            <a:xfrm>
              <a:off x="528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3" name="Freeform 11"/>
            <p:cNvSpPr>
              <a:spLocks/>
            </p:cNvSpPr>
            <p:nvPr/>
          </p:nvSpPr>
          <p:spPr bwMode="auto">
            <a:xfrm>
              <a:off x="528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4" name="Freeform 12"/>
            <p:cNvSpPr>
              <a:spLocks/>
            </p:cNvSpPr>
            <p:nvPr/>
          </p:nvSpPr>
          <p:spPr bwMode="auto">
            <a:xfrm>
              <a:off x="498" y="166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5" name="Freeform 13"/>
            <p:cNvSpPr>
              <a:spLocks/>
            </p:cNvSpPr>
            <p:nvPr/>
          </p:nvSpPr>
          <p:spPr bwMode="auto">
            <a:xfrm>
              <a:off x="1326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6" name="Freeform 14"/>
            <p:cNvSpPr>
              <a:spLocks/>
            </p:cNvSpPr>
            <p:nvPr/>
          </p:nvSpPr>
          <p:spPr bwMode="auto">
            <a:xfrm>
              <a:off x="1326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7" name="Freeform 15"/>
            <p:cNvSpPr>
              <a:spLocks/>
            </p:cNvSpPr>
            <p:nvPr/>
          </p:nvSpPr>
          <p:spPr bwMode="auto">
            <a:xfrm>
              <a:off x="2076" y="1683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8" name="Line 16"/>
            <p:cNvSpPr>
              <a:spLocks noChangeShapeType="1"/>
            </p:cNvSpPr>
            <p:nvPr/>
          </p:nvSpPr>
          <p:spPr bwMode="auto">
            <a:xfrm flipV="1">
              <a:off x="1360" y="1448"/>
              <a:ext cx="1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79" name="Line 17"/>
            <p:cNvSpPr>
              <a:spLocks noChangeShapeType="1"/>
            </p:cNvSpPr>
            <p:nvPr/>
          </p:nvSpPr>
          <p:spPr bwMode="auto">
            <a:xfrm flipV="1">
              <a:off x="2115" y="186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80" name="Line 18"/>
            <p:cNvSpPr>
              <a:spLocks noChangeShapeType="1"/>
            </p:cNvSpPr>
            <p:nvPr/>
          </p:nvSpPr>
          <p:spPr bwMode="auto">
            <a:xfrm flipV="1">
              <a:off x="2115" y="174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81" name="Text Box 19"/>
            <p:cNvSpPr txBox="1">
              <a:spLocks noChangeArrowheads="1"/>
            </p:cNvSpPr>
            <p:nvPr/>
          </p:nvSpPr>
          <p:spPr bwMode="auto">
            <a:xfrm>
              <a:off x="437" y="338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y</a:t>
              </a:r>
            </a:p>
          </p:txBody>
        </p:sp>
        <p:sp>
          <p:nvSpPr>
            <p:cNvPr id="943182" name="Text Box 20"/>
            <p:cNvSpPr txBox="1">
              <a:spLocks noChangeArrowheads="1"/>
            </p:cNvSpPr>
            <p:nvPr/>
          </p:nvSpPr>
          <p:spPr bwMode="auto">
            <a:xfrm>
              <a:off x="392" y="120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43183" name="Text Box 21"/>
            <p:cNvSpPr txBox="1">
              <a:spLocks noChangeArrowheads="1"/>
            </p:cNvSpPr>
            <p:nvPr/>
          </p:nvSpPr>
          <p:spPr bwMode="auto">
            <a:xfrm>
              <a:off x="2251" y="1797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z</a:t>
              </a:r>
            </a:p>
          </p:txBody>
        </p:sp>
        <p:sp>
          <p:nvSpPr>
            <p:cNvPr id="943184" name="Text Box 22"/>
            <p:cNvSpPr txBox="1">
              <a:spLocks noChangeArrowheads="1"/>
            </p:cNvSpPr>
            <p:nvPr/>
          </p:nvSpPr>
          <p:spPr bwMode="auto">
            <a:xfrm>
              <a:off x="2251" y="2795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z</a:t>
              </a:r>
            </a:p>
          </p:txBody>
        </p:sp>
        <p:sp>
          <p:nvSpPr>
            <p:cNvPr id="943185" name="Text Box 23"/>
            <p:cNvSpPr txBox="1">
              <a:spLocks noChangeArrowheads="1"/>
            </p:cNvSpPr>
            <p:nvPr/>
          </p:nvSpPr>
          <p:spPr bwMode="auto">
            <a:xfrm>
              <a:off x="2115" y="3113"/>
              <a:ext cx="6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P(x, y, z)</a:t>
              </a:r>
            </a:p>
          </p:txBody>
        </p:sp>
        <p:sp>
          <p:nvSpPr>
            <p:cNvPr id="943186" name="Text Box 24"/>
            <p:cNvSpPr txBox="1">
              <a:spLocks noChangeArrowheads="1"/>
            </p:cNvSpPr>
            <p:nvPr/>
          </p:nvSpPr>
          <p:spPr bwMode="auto">
            <a:xfrm>
              <a:off x="2115" y="1475"/>
              <a:ext cx="6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P(x, y, z)</a:t>
              </a:r>
            </a:p>
          </p:txBody>
        </p:sp>
        <p:sp>
          <p:nvSpPr>
            <p:cNvPr id="943187" name="Text Box 25"/>
            <p:cNvSpPr txBox="1">
              <a:spLocks noChangeArrowheads="1"/>
            </p:cNvSpPr>
            <p:nvPr/>
          </p:nvSpPr>
          <p:spPr bwMode="auto">
            <a:xfrm>
              <a:off x="1117" y="3068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y</a:t>
              </a:r>
              <a:r>
                <a:rPr kumimoji="1" lang="en-US" altLang="ja-JP" sz="1800" baseline="-250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43188" name="Text Box 26"/>
            <p:cNvSpPr txBox="1">
              <a:spLocks noChangeArrowheads="1"/>
            </p:cNvSpPr>
            <p:nvPr/>
          </p:nvSpPr>
          <p:spPr bwMode="auto">
            <a:xfrm>
              <a:off x="1072" y="1480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x</a:t>
              </a:r>
              <a:r>
                <a:rPr kumimoji="1" lang="en-US" altLang="ja-JP" sz="1800" baseline="-250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43189" name="Text Box 27"/>
            <p:cNvSpPr txBox="1">
              <a:spLocks noChangeArrowheads="1"/>
            </p:cNvSpPr>
            <p:nvPr/>
          </p:nvSpPr>
          <p:spPr bwMode="auto">
            <a:xfrm>
              <a:off x="586" y="2428"/>
              <a:ext cx="1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View along x axis</a:t>
              </a:r>
            </a:p>
          </p:txBody>
        </p:sp>
        <p:sp>
          <p:nvSpPr>
            <p:cNvPr id="943190" name="Text Box 28"/>
            <p:cNvSpPr txBox="1">
              <a:spLocks noChangeArrowheads="1"/>
            </p:cNvSpPr>
            <p:nvPr/>
          </p:nvSpPr>
          <p:spPr bwMode="auto">
            <a:xfrm>
              <a:off x="588" y="2205"/>
              <a:ext cx="1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View along y axis</a:t>
              </a:r>
            </a:p>
          </p:txBody>
        </p:sp>
        <p:sp>
          <p:nvSpPr>
            <p:cNvPr id="943191" name="Text Box 29"/>
            <p:cNvSpPr txBox="1">
              <a:spLocks noChangeArrowheads="1"/>
            </p:cNvSpPr>
            <p:nvPr/>
          </p:nvSpPr>
          <p:spPr bwMode="auto">
            <a:xfrm>
              <a:off x="891" y="1071"/>
              <a:ext cx="71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Projection</a:t>
              </a:r>
            </a:p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plane</a:t>
              </a:r>
            </a:p>
          </p:txBody>
        </p:sp>
        <p:sp>
          <p:nvSpPr>
            <p:cNvPr id="943192" name="Text Box 30"/>
            <p:cNvSpPr txBox="1">
              <a:spLocks noChangeArrowheads="1"/>
            </p:cNvSpPr>
            <p:nvPr/>
          </p:nvSpPr>
          <p:spPr bwMode="auto">
            <a:xfrm>
              <a:off x="891" y="3253"/>
              <a:ext cx="71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Projection</a:t>
              </a:r>
            </a:p>
            <a:p>
              <a:r>
                <a:rPr kumimoji="1" lang="en-US" altLang="ja-JP" sz="1800"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plane</a:t>
              </a:r>
            </a:p>
          </p:txBody>
        </p:sp>
        <p:sp>
          <p:nvSpPr>
            <p:cNvPr id="943193" name="Line 31"/>
            <p:cNvSpPr>
              <a:spLocks noChangeShapeType="1"/>
            </p:cNvSpPr>
            <p:nvPr/>
          </p:nvSpPr>
          <p:spPr bwMode="auto">
            <a:xfrm>
              <a:off x="521" y="1706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94" name="Freeform 32"/>
            <p:cNvSpPr>
              <a:spLocks/>
            </p:cNvSpPr>
            <p:nvPr/>
          </p:nvSpPr>
          <p:spPr bwMode="auto">
            <a:xfrm>
              <a:off x="507" y="3067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95" name="Freeform 33"/>
            <p:cNvSpPr>
              <a:spLocks/>
            </p:cNvSpPr>
            <p:nvPr/>
          </p:nvSpPr>
          <p:spPr bwMode="auto">
            <a:xfrm>
              <a:off x="1335" y="3087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96" name="Freeform 34"/>
            <p:cNvSpPr>
              <a:spLocks/>
            </p:cNvSpPr>
            <p:nvPr/>
          </p:nvSpPr>
          <p:spPr bwMode="auto">
            <a:xfrm>
              <a:off x="2085" y="3089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3197" name="Line 35"/>
            <p:cNvSpPr>
              <a:spLocks noChangeShapeType="1"/>
            </p:cNvSpPr>
            <p:nvPr/>
          </p:nvSpPr>
          <p:spPr bwMode="auto">
            <a:xfrm>
              <a:off x="530" y="3112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281055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MS PGothic" pitchFamily="34" charset="-128"/>
              </a:rPr>
              <a:t>Advantages (1/2)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05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Preserves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both distances and angles</a:t>
            </a:r>
            <a:r>
              <a:rPr lang="en-US" altLang="zh-TW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dirty="0">
                <a:ea typeface="MS PGothic" pitchFamily="34" charset="-128"/>
              </a:rPr>
              <a:t>if </a:t>
            </a:r>
            <a:r>
              <a:rPr lang="en-US" altLang="ja-JP" dirty="0">
                <a:ea typeface="MS PGothic" pitchFamily="34" charset="-128"/>
              </a:rPr>
              <a:t>faces parallel to projection plane</a:t>
            </a:r>
          </a:p>
          <a:p>
            <a:pPr lvl="1" eaLnBrk="1" hangingPunct="1"/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Shapes</a:t>
            </a:r>
            <a:r>
              <a:rPr lang="en-US" altLang="ja-JP" sz="2000" dirty="0">
                <a:ea typeface="MS PGothic" pitchFamily="34" charset="-128"/>
              </a:rPr>
              <a:t> preserved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Can be used for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measurements</a:t>
            </a:r>
          </a:p>
          <a:p>
            <a:pPr lvl="2" eaLnBrk="1" hangingPunct="1"/>
            <a:r>
              <a:rPr lang="en-US" altLang="ja-JP" sz="1800" dirty="0">
                <a:ea typeface="MS PGothic" pitchFamily="34" charset="-128"/>
              </a:rPr>
              <a:t>Building plans</a:t>
            </a:r>
          </a:p>
          <a:p>
            <a:pPr lvl="2" eaLnBrk="1" hangingPunct="1"/>
            <a:r>
              <a:rPr lang="en-US" altLang="ja-JP" sz="1800" dirty="0">
                <a:ea typeface="MS PGothic" pitchFamily="34" charset="-128"/>
              </a:rPr>
              <a:t>Manuals</a:t>
            </a:r>
            <a:endParaRPr lang="en-US" altLang="zh-TW" sz="1800" dirty="0">
              <a:ea typeface="MS PGothic" pitchFamily="34" charset="-128"/>
            </a:endParaRPr>
          </a:p>
          <a:p>
            <a:pPr lvl="2" eaLnBrk="1" hangingPunct="1"/>
            <a:r>
              <a:rPr lang="en-US" altLang="ja-JP" sz="1800" dirty="0">
                <a:ea typeface="MS PGothic" pitchFamily="34" charset="-128"/>
              </a:rPr>
              <a:t>Can pick the angles to </a:t>
            </a:r>
            <a:r>
              <a:rPr lang="en-US" altLang="ja-JP" sz="1800" dirty="0">
                <a:solidFill>
                  <a:srgbClr val="FF0000"/>
                </a:solidFill>
                <a:ea typeface="MS PGothic" pitchFamily="34" charset="-128"/>
              </a:rPr>
              <a:t>emphasize</a:t>
            </a:r>
            <a:r>
              <a:rPr lang="en-US" altLang="ja-JP" sz="1800" dirty="0">
                <a:ea typeface="MS PGothic" pitchFamily="34" charset="-128"/>
              </a:rPr>
              <a:t> a particular face</a:t>
            </a:r>
          </a:p>
          <a:p>
            <a:pPr lvl="3" eaLnBrk="1" hangingPunct="1"/>
            <a:r>
              <a:rPr lang="en-US" altLang="ja-JP" sz="1800" dirty="0">
                <a:solidFill>
                  <a:srgbClr val="FF0000"/>
                </a:solidFill>
                <a:ea typeface="MS PGothic" pitchFamily="34" charset="-128"/>
              </a:rPr>
              <a:t>Architecture:</a:t>
            </a:r>
            <a:r>
              <a:rPr lang="en-US" altLang="ja-JP" sz="1800" dirty="0">
                <a:ea typeface="MS PGothic" pitchFamily="34" charset="-128"/>
              </a:rPr>
              <a:t> plan oblique, elevation oblique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>
                <a:ea typeface="MS PGothic" pitchFamily="34" charset="-128"/>
              </a:rPr>
              <a:t>Some </a:t>
            </a:r>
            <a:r>
              <a:rPr lang="en-US" altLang="ja-JP" sz="1800" dirty="0">
                <a:solidFill>
                  <a:srgbClr val="FF0000"/>
                </a:solidFill>
                <a:ea typeface="MS PGothic" pitchFamily="34" charset="-128"/>
              </a:rPr>
              <a:t>optical illusions possible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ja-JP" sz="1800" dirty="0">
                <a:ea typeface="MS PGothic" pitchFamily="34" charset="-128"/>
              </a:rPr>
              <a:t>Parallel lines appear to diverge</a:t>
            </a:r>
            <a:endParaRPr lang="en-US" altLang="zh-TW" sz="1800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Used in CAD applications</a:t>
            </a:r>
            <a:endParaRPr lang="en-US" altLang="zh-TW" sz="2000" dirty="0">
              <a:ea typeface="MS PGothic" pitchFamily="34" charset="-128"/>
            </a:endParaRPr>
          </a:p>
        </p:txBody>
      </p:sp>
      <p:sp>
        <p:nvSpPr>
          <p:cNvPr id="805891" name="Rectangle 4"/>
          <p:cNvSpPr>
            <a:spLocks noChangeArrowheads="1"/>
          </p:cNvSpPr>
          <p:nvPr/>
        </p:nvSpPr>
        <p:spPr bwMode="auto">
          <a:xfrm>
            <a:off x="6858000" y="2209800"/>
            <a:ext cx="1371600" cy="9144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TW" altLang="en-US"/>
          </a:p>
        </p:txBody>
      </p:sp>
      <p:sp>
        <p:nvSpPr>
          <p:cNvPr id="805892" name="Oval 5"/>
          <p:cNvSpPr>
            <a:spLocks noChangeArrowheads="1"/>
          </p:cNvSpPr>
          <p:nvPr/>
        </p:nvSpPr>
        <p:spPr bwMode="auto">
          <a:xfrm>
            <a:off x="7404100" y="2438400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95173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MS PGothic" pitchFamily="34" charset="-128"/>
              </a:rPr>
              <a:t>Advantages (2/2)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05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MS PGothic" pitchFamily="34" charset="-128"/>
              </a:rPr>
              <a:t>From other directions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Lines are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scaled (</a:t>
            </a:r>
            <a:r>
              <a:rPr lang="en-US" altLang="ja-JP" sz="2000" i="1" dirty="0">
                <a:solidFill>
                  <a:srgbClr val="FF0000"/>
                </a:solidFill>
                <a:ea typeface="MS PGothic" pitchFamily="34" charset="-128"/>
              </a:rPr>
              <a:t>foreshortened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)</a:t>
            </a:r>
            <a:r>
              <a:rPr lang="en-US" altLang="ja-JP" sz="2000" dirty="0">
                <a:ea typeface="MS PGothic" pitchFamily="34" charset="-128"/>
              </a:rPr>
              <a:t> but can find scaling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Lines preserved but angles </a:t>
            </a:r>
            <a:r>
              <a:rPr lang="en-US" altLang="ja-JP" sz="2000" dirty="0">
                <a:ea typeface="MS PGothic" pitchFamily="34" charset="-128"/>
              </a:rPr>
              <a:t>are not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>
                <a:ea typeface="MS PGothic" pitchFamily="34" charset="-128"/>
              </a:rPr>
              <a:t>Projection of a circle in a plane not parallel to the projection plane is an ellipse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ea typeface="MS PGothic" pitchFamily="34" charset="-128"/>
              </a:rPr>
              <a:t>Can see three principal faces of a box-like object</a:t>
            </a:r>
            <a:endParaRPr lang="en-US" altLang="zh-TW" sz="200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68969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MS PGothic" pitchFamily="34" charset="-128"/>
              </a:rPr>
              <a:t>Disadvantages</a:t>
            </a:r>
            <a:endParaRPr lang="en-US" altLang="ja-JP">
              <a:ea typeface="MS PGothic" pitchFamily="34" charset="-128"/>
            </a:endParaRPr>
          </a:p>
        </p:txBody>
      </p:sp>
      <p:sp>
        <p:nvSpPr>
          <p:cNvPr id="807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Cannot see what object really looks like</a:t>
            </a:r>
            <a:r>
              <a:rPr lang="en-US" altLang="zh-TW" dirty="0">
                <a:ea typeface="MS PGothic" pitchFamily="34" charset="-128"/>
              </a:rPr>
              <a:t> real </a:t>
            </a:r>
            <a:r>
              <a:rPr lang="en-US" altLang="ja-JP" dirty="0">
                <a:ea typeface="MS PGothic" pitchFamily="34" charset="-128"/>
              </a:rPr>
              <a:t> </a:t>
            </a:r>
            <a:endParaRPr lang="en-US" altLang="zh-TW" dirty="0">
              <a:ea typeface="MS PGothic" pitchFamily="34" charset="-128"/>
            </a:endParaRPr>
          </a:p>
          <a:p>
            <a:pPr lvl="1" eaLnBrk="1" hangingPunct="1"/>
            <a:r>
              <a:rPr lang="en-US" altLang="zh-TW" sz="2000" dirty="0">
                <a:ea typeface="MS PGothic" pitchFamily="34" charset="-128"/>
              </a:rPr>
              <a:t>S</a:t>
            </a:r>
            <a:r>
              <a:rPr lang="en-US" altLang="ja-JP" sz="2000" dirty="0">
                <a:ea typeface="MS PGothic" pitchFamily="34" charset="-128"/>
              </a:rPr>
              <a:t>urfaces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hidden</a:t>
            </a:r>
            <a:r>
              <a:rPr lang="en-US" altLang="ja-JP" sz="2000" dirty="0">
                <a:ea typeface="MS PGothic" pitchFamily="34" charset="-128"/>
              </a:rPr>
              <a:t> from view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Often we add the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isometric</a:t>
            </a:r>
            <a:endParaRPr lang="en-US" altLang="zh-TW" sz="2000" dirty="0">
              <a:solidFill>
                <a:srgbClr val="FF0000"/>
              </a:solidFill>
              <a:ea typeface="MS PGothic" pitchFamily="34" charset="-128"/>
            </a:endParaRP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In physical world,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cannot</a:t>
            </a:r>
            <a:r>
              <a:rPr lang="en-US" altLang="ja-JP" sz="2000" dirty="0">
                <a:ea typeface="MS PGothic" pitchFamily="34" charset="-128"/>
              </a:rPr>
              <a:t> create with simple camera; possible with bellows camera or special lens (architectural)</a:t>
            </a:r>
            <a:endParaRPr lang="en-US" altLang="zh-TW" sz="2000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MS PGothic" pitchFamily="34" charset="-128"/>
              </a:rPr>
              <a:t>F</a:t>
            </a:r>
            <a:r>
              <a:rPr lang="en-US" altLang="ja-JP" sz="2000" dirty="0">
                <a:ea typeface="MS PGothic" pitchFamily="34" charset="-128"/>
              </a:rPr>
              <a:t>ar objects are scaled the same as near objects</a:t>
            </a:r>
          </a:p>
        </p:txBody>
      </p:sp>
    </p:spTree>
    <p:extLst>
      <p:ext uri="{BB962C8B-B14F-4D97-AF65-F5344CB8AC3E}">
        <p14:creationId xmlns:p14="http://schemas.microsoft.com/office/powerpoint/2010/main" val="430782709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Defining Cameras</a:t>
            </a:r>
          </a:p>
        </p:txBody>
      </p:sp>
      <p:sp>
        <p:nvSpPr>
          <p:cNvPr id="809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View Space </a:t>
            </a:r>
            <a:r>
              <a:rPr lang="en-US" altLang="zh-TW" dirty="0">
                <a:ea typeface="新細明體" charset="-120"/>
              </a:rPr>
              <a:t>is the </a:t>
            </a:r>
            <a:r>
              <a:rPr lang="en-US" altLang="zh-TW" i="1" dirty="0">
                <a:ea typeface="新細明體" charset="-120"/>
              </a:rPr>
              <a:t>camera’s</a:t>
            </a:r>
            <a:r>
              <a:rPr lang="en-US" altLang="zh-TW" dirty="0">
                <a:ea typeface="新細明體" charset="-120"/>
              </a:rPr>
              <a:t> local coordinates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camera is in some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location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camera is looking in some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direction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It is tilted in some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orientation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It is inconvenient to describe everything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 terms of View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Biggest problem is that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camera might be moving </a:t>
            </a:r>
            <a:r>
              <a:rPr lang="en-US" altLang="zh-TW" sz="2000" dirty="0">
                <a:ea typeface="新細明體" charset="-120"/>
              </a:rPr>
              <a:t>– we don’t want to have to explicitly move every object too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We specify the camera, and hence View Space, with respect to World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How can we specify the camera?</a:t>
            </a:r>
          </a:p>
        </p:txBody>
      </p:sp>
    </p:spTree>
    <p:extLst>
      <p:ext uri="{BB962C8B-B14F-4D97-AF65-F5344CB8AC3E}">
        <p14:creationId xmlns:p14="http://schemas.microsoft.com/office/powerpoint/2010/main" val="429323969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Rendering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Generate an image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showing</a:t>
            </a:r>
            <a:r>
              <a:rPr lang="en-US" altLang="zh-TW" dirty="0">
                <a:ea typeface="新細明體" charset="-120"/>
              </a:rPr>
              <a:t> the contents of some region of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region is called the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view volume</a:t>
            </a:r>
            <a:r>
              <a:rPr lang="en-US" altLang="zh-TW" sz="2000" i="1" dirty="0">
                <a:ea typeface="新細明體" charset="-120"/>
              </a:rPr>
              <a:t>,</a:t>
            </a:r>
            <a:r>
              <a:rPr lang="en-US" altLang="zh-TW" sz="2000" dirty="0">
                <a:ea typeface="新細明體" charset="-120"/>
              </a:rPr>
              <a:t> and it is defined by the 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Determine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where each object </a:t>
            </a:r>
            <a:r>
              <a:rPr lang="en-US" altLang="zh-TW" dirty="0">
                <a:ea typeface="新細明體" charset="-120"/>
              </a:rPr>
              <a:t>should go in the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dirty="0">
                <a:ea typeface="新細明體" charset="-120"/>
              </a:rPr>
              <a:t>Viewing,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Determine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which pixels </a:t>
            </a:r>
            <a:r>
              <a:rPr lang="en-US" altLang="zh-TW" dirty="0">
                <a:ea typeface="新細明體" charset="-120"/>
              </a:rPr>
              <a:t>should be filled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dirty="0" err="1">
                <a:ea typeface="新細明體" charset="-120"/>
              </a:rPr>
              <a:t>Rasterization</a:t>
            </a:r>
            <a:endParaRPr lang="en-US" altLang="zh-TW" sz="2000" i="1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Determine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which object </a:t>
            </a:r>
            <a:r>
              <a:rPr lang="en-US" altLang="zh-TW" dirty="0">
                <a:ea typeface="新細明體" charset="-120"/>
              </a:rPr>
              <a:t>is in front at each pixel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dirty="0">
                <a:ea typeface="新細明體" charset="-120"/>
              </a:rPr>
              <a:t>Hidden surface elimination, Hidden surface removal, Visibility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Determine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what color </a:t>
            </a:r>
            <a:r>
              <a:rPr lang="en-US" altLang="zh-TW" dirty="0">
                <a:ea typeface="新細明體" charset="-120"/>
              </a:rPr>
              <a:t>it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dirty="0">
                <a:ea typeface="新細明體" charset="-120"/>
              </a:rPr>
              <a:t>Lighting, Shading</a:t>
            </a:r>
          </a:p>
        </p:txBody>
      </p:sp>
    </p:spTree>
    <p:extLst>
      <p:ext uri="{BB962C8B-B14F-4D97-AF65-F5344CB8AC3E}">
        <p14:creationId xmlns:p14="http://schemas.microsoft.com/office/powerpoint/2010/main" val="168814832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Specifying a View</a:t>
            </a:r>
          </a:p>
        </p:txBody>
      </p:sp>
      <p:sp>
        <p:nvSpPr>
          <p:cNvPr id="811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of View Space with respect to World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point in World Space for the origin of View Space, </a:t>
            </a:r>
            <a:r>
              <a:rPr lang="en-US" altLang="zh-TW" sz="2000" i="1" dirty="0">
                <a:ea typeface="新細明體" charset="-120"/>
              </a:rPr>
              <a:t>(</a:t>
            </a:r>
            <a:r>
              <a:rPr lang="en-US" altLang="zh-TW" sz="2000" i="1" dirty="0" err="1">
                <a:ea typeface="新細明體" charset="-120"/>
              </a:rPr>
              <a:t>e</a:t>
            </a:r>
            <a:r>
              <a:rPr lang="en-US" altLang="zh-TW" sz="2000" i="1" baseline="-25000" dirty="0" err="1">
                <a:ea typeface="新細明體" charset="-120"/>
              </a:rPr>
              <a:t>x</a:t>
            </a:r>
            <a:r>
              <a:rPr lang="en-US" altLang="zh-TW" sz="2000" i="1" dirty="0" err="1">
                <a:ea typeface="新細明體" charset="-120"/>
              </a:rPr>
              <a:t>,e</a:t>
            </a:r>
            <a:r>
              <a:rPr lang="en-US" altLang="zh-TW" sz="2000" i="1" baseline="-25000" dirty="0" err="1">
                <a:ea typeface="新細明體" charset="-120"/>
              </a:rPr>
              <a:t>y</a:t>
            </a:r>
            <a:r>
              <a:rPr lang="en-US" altLang="zh-TW" sz="2000" i="1" dirty="0" err="1">
                <a:ea typeface="新細明體" charset="-120"/>
              </a:rPr>
              <a:t>,e</a:t>
            </a:r>
            <a:r>
              <a:rPr lang="en-US" altLang="zh-TW" sz="2000" i="1" baseline="-25000" dirty="0" err="1">
                <a:ea typeface="新細明體" charset="-120"/>
              </a:rPr>
              <a:t>z</a:t>
            </a:r>
            <a:r>
              <a:rPr lang="en-US" altLang="zh-TW" sz="2000" i="1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direction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 which we are looking: gaze direction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Specified as a vector</a:t>
            </a:r>
            <a:r>
              <a:rPr lang="en-US" altLang="zh-TW" sz="2000" i="1" dirty="0">
                <a:ea typeface="新細明體" charset="-120"/>
              </a:rPr>
              <a:t>: (</a:t>
            </a:r>
            <a:r>
              <a:rPr lang="en-US" altLang="zh-TW" sz="2000" i="1" dirty="0" err="1">
                <a:ea typeface="新細明體" charset="-120"/>
              </a:rPr>
              <a:t>g</a:t>
            </a:r>
            <a:r>
              <a:rPr lang="en-US" altLang="zh-TW" sz="2000" i="1" baseline="-25000" dirty="0" err="1">
                <a:ea typeface="新細明體" charset="-120"/>
              </a:rPr>
              <a:t>x</a:t>
            </a:r>
            <a:r>
              <a:rPr lang="en-US" altLang="zh-TW" sz="2000" i="1" dirty="0" err="1">
                <a:ea typeface="新細明體" charset="-120"/>
              </a:rPr>
              <a:t>,g</a:t>
            </a:r>
            <a:r>
              <a:rPr lang="en-US" altLang="zh-TW" sz="2000" i="1" baseline="-25000" dirty="0" err="1">
                <a:ea typeface="新細明體" charset="-120"/>
              </a:rPr>
              <a:t>y</a:t>
            </a:r>
            <a:r>
              <a:rPr lang="en-US" altLang="zh-TW" sz="2000" i="1" dirty="0" err="1">
                <a:ea typeface="新細明體" charset="-120"/>
              </a:rPr>
              <a:t>,g</a:t>
            </a:r>
            <a:r>
              <a:rPr lang="en-US" altLang="zh-TW" sz="2000" i="1" baseline="-25000" dirty="0" err="1">
                <a:ea typeface="新細明體" charset="-120"/>
              </a:rPr>
              <a:t>z</a:t>
            </a:r>
            <a:r>
              <a:rPr lang="en-US" altLang="zh-TW" sz="2000" i="1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vector will be normal to the image plane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dirty="0">
                <a:ea typeface="新細明體" charset="-120"/>
              </a:rPr>
              <a:t>direction</a:t>
            </a:r>
            <a:r>
              <a:rPr lang="en-US" altLang="zh-TW" dirty="0">
                <a:ea typeface="新細明體" charset="-120"/>
              </a:rPr>
              <a:t> that we want to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appear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up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 the image</a:t>
            </a:r>
          </a:p>
          <a:p>
            <a:pPr lvl="1" eaLnBrk="1" hangingPunct="1"/>
            <a:r>
              <a:rPr lang="en-US" altLang="zh-TW" sz="2000" i="1" dirty="0">
                <a:ea typeface="新細明體" charset="-120"/>
              </a:rPr>
              <a:t>(</a:t>
            </a:r>
            <a:r>
              <a:rPr lang="en-US" altLang="zh-TW" sz="2000" i="1" dirty="0" err="1">
                <a:ea typeface="新細明體" charset="-120"/>
              </a:rPr>
              <a:t>up</a:t>
            </a:r>
            <a:r>
              <a:rPr lang="en-US" altLang="zh-TW" sz="2000" i="1" baseline="-25000" dirty="0" err="1">
                <a:ea typeface="新細明體" charset="-120"/>
              </a:rPr>
              <a:t>x</a:t>
            </a:r>
            <a:r>
              <a:rPr lang="en-US" altLang="zh-TW" sz="2000" i="1" dirty="0" err="1">
                <a:ea typeface="新細明體" charset="-120"/>
              </a:rPr>
              <a:t>,up</a:t>
            </a:r>
            <a:r>
              <a:rPr lang="en-US" altLang="zh-TW" sz="2000" i="1" baseline="-25000" dirty="0" err="1">
                <a:ea typeface="新細明體" charset="-120"/>
              </a:rPr>
              <a:t>y</a:t>
            </a:r>
            <a:r>
              <a:rPr lang="en-US" altLang="zh-TW" sz="2000" i="1" dirty="0" err="1">
                <a:ea typeface="新細明體" charset="-120"/>
              </a:rPr>
              <a:t>,up</a:t>
            </a:r>
            <a:r>
              <a:rPr lang="en-US" altLang="zh-TW" sz="2000" i="1" baseline="-25000" dirty="0" err="1">
                <a:ea typeface="新細明體" charset="-120"/>
              </a:rPr>
              <a:t>z</a:t>
            </a:r>
            <a:r>
              <a:rPr lang="en-US" altLang="zh-TW" sz="2000" i="1" dirty="0">
                <a:ea typeface="新細明體" charset="-120"/>
              </a:rPr>
              <a:t>), </a:t>
            </a:r>
            <a:r>
              <a:rPr lang="en-US" altLang="zh-TW" sz="2000" dirty="0">
                <a:ea typeface="新細明體" charset="-120"/>
              </a:rPr>
              <a:t>this vector does not have to be perpendicular to </a:t>
            </a:r>
            <a:r>
              <a:rPr lang="en-US" altLang="zh-TW" sz="2000" b="1" i="1" dirty="0">
                <a:ea typeface="新細明體" charset="-120"/>
              </a:rPr>
              <a:t>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We also need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size of the view volume </a:t>
            </a:r>
            <a:r>
              <a:rPr lang="en-US" altLang="zh-TW" dirty="0">
                <a:ea typeface="新細明體" charset="-120"/>
              </a:rPr>
              <a:t>–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i="1" dirty="0" err="1">
                <a:ea typeface="新細明體" charset="-120"/>
              </a:rPr>
              <a:t>l,r,t,b,n,f</a:t>
            </a:r>
            <a:endParaRPr lang="en-US" altLang="zh-TW" i="1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Specified </a:t>
            </a:r>
            <a:r>
              <a:rPr lang="en-US" altLang="zh-TW" sz="2000" b="1" dirty="0">
                <a:ea typeface="新細明體" charset="-120"/>
              </a:rPr>
              <a:t>with respect to the eye and image plane</a:t>
            </a:r>
            <a:r>
              <a:rPr lang="en-US" altLang="zh-TW" sz="2000" dirty="0">
                <a:ea typeface="新細明體" charset="-120"/>
              </a:rPr>
              <a:t>, not the world</a:t>
            </a:r>
          </a:p>
        </p:txBody>
      </p:sp>
    </p:spTree>
    <p:extLst>
      <p:ext uri="{BB962C8B-B14F-4D97-AF65-F5344CB8AC3E}">
        <p14:creationId xmlns:p14="http://schemas.microsoft.com/office/powerpoint/2010/main" val="266846088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Arbitrary View Positions</a:t>
            </a:r>
          </a:p>
        </p:txBody>
      </p:sp>
      <p:sp>
        <p:nvSpPr>
          <p:cNvPr id="81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0" y="4114800"/>
            <a:ext cx="32004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>
                <a:ea typeface="新細明體" charset="-120"/>
              </a:rPr>
              <a:t>Eye position: e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>
                <a:ea typeface="新細明體" charset="-120"/>
              </a:rPr>
              <a:t>Gaze direction: g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>
                <a:ea typeface="新細明體" charset="-120"/>
              </a:rPr>
              <a:t>view-up vector: t</a:t>
            </a:r>
          </a:p>
        </p:txBody>
      </p:sp>
      <p:pic>
        <p:nvPicPr>
          <p:cNvPr id="812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1925"/>
            <a:ext cx="4724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20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431925"/>
            <a:ext cx="28606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71758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96200" cy="9906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Specification of an Arbitrary 3D View</a:t>
            </a:r>
          </a:p>
        </p:txBody>
      </p:sp>
      <p:sp>
        <p:nvSpPr>
          <p:cNvPr id="81305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495675"/>
            <a:ext cx="8077200" cy="1684338"/>
          </a:xfrm>
        </p:spPr>
        <p:txBody>
          <a:bodyPr/>
          <a:lstStyle/>
          <a:p>
            <a:pPr eaLnBrk="1" hangingPunct="1"/>
            <a:r>
              <a:rPr lang="en-US" altLang="ja-JP" sz="2000" dirty="0">
                <a:ea typeface="MS PGothic" pitchFamily="34" charset="-128"/>
              </a:rPr>
              <a:t>VRP: view reference point</a:t>
            </a:r>
          </a:p>
          <a:p>
            <a:pPr eaLnBrk="1" hangingPunct="1"/>
            <a:r>
              <a:rPr lang="en-US" altLang="ja-JP" sz="2000" dirty="0">
                <a:ea typeface="MS PGothic" pitchFamily="34" charset="-128"/>
              </a:rPr>
              <a:t>VPN: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view-plane normal</a:t>
            </a:r>
          </a:p>
          <a:p>
            <a:pPr eaLnBrk="1" hangingPunct="1"/>
            <a:r>
              <a:rPr lang="en-US" altLang="ja-JP" sz="2000" dirty="0">
                <a:ea typeface="MS PGothic" pitchFamily="34" charset="-128"/>
              </a:rPr>
              <a:t>VUP: view-up vector</a:t>
            </a:r>
          </a:p>
        </p:txBody>
      </p:sp>
      <p:grpSp>
        <p:nvGrpSpPr>
          <p:cNvPr id="813059" name="Group 4"/>
          <p:cNvGrpSpPr>
            <a:grpSpLocks/>
          </p:cNvGrpSpPr>
          <p:nvPr/>
        </p:nvGrpSpPr>
        <p:grpSpPr bwMode="auto">
          <a:xfrm>
            <a:off x="2268538" y="1371600"/>
            <a:ext cx="4978400" cy="2244725"/>
            <a:chOff x="1429" y="1249"/>
            <a:chExt cx="3136" cy="1414"/>
          </a:xfrm>
        </p:grpSpPr>
        <p:sp>
          <p:nvSpPr>
            <p:cNvPr id="813060" name="Freeform 5"/>
            <p:cNvSpPr>
              <a:spLocks/>
            </p:cNvSpPr>
            <p:nvPr/>
          </p:nvSpPr>
          <p:spPr bwMode="auto">
            <a:xfrm>
              <a:off x="2041" y="1372"/>
              <a:ext cx="1992" cy="1263"/>
            </a:xfrm>
            <a:custGeom>
              <a:avLst/>
              <a:gdLst>
                <a:gd name="T0" fmla="*/ 0 w 1992"/>
                <a:gd name="T1" fmla="*/ 0 h 1263"/>
                <a:gd name="T2" fmla="*/ 1992 w 1992"/>
                <a:gd name="T3" fmla="*/ 534 h 1263"/>
                <a:gd name="T4" fmla="*/ 1992 w 1992"/>
                <a:gd name="T5" fmla="*/ 1263 h 1263"/>
                <a:gd name="T6" fmla="*/ 0 w 1992"/>
                <a:gd name="T7" fmla="*/ 729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1" name="Line 6"/>
            <p:cNvSpPr>
              <a:spLocks noChangeShapeType="1"/>
            </p:cNvSpPr>
            <p:nvPr/>
          </p:nvSpPr>
          <p:spPr bwMode="auto">
            <a:xfrm flipV="1">
              <a:off x="2301" y="2121"/>
              <a:ext cx="738" cy="19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2" name="Freeform 7"/>
            <p:cNvSpPr>
              <a:spLocks/>
            </p:cNvSpPr>
            <p:nvPr/>
          </p:nvSpPr>
          <p:spPr bwMode="auto">
            <a:xfrm>
              <a:off x="2181" y="2280"/>
              <a:ext cx="279" cy="65"/>
            </a:xfrm>
            <a:custGeom>
              <a:avLst/>
              <a:gdLst>
                <a:gd name="T0" fmla="*/ 279 w 279"/>
                <a:gd name="T1" fmla="*/ 65 h 65"/>
                <a:gd name="T2" fmla="*/ 0 w 279"/>
                <a:gd name="T3" fmla="*/ 65 h 65"/>
                <a:gd name="T4" fmla="*/ 50 w 279"/>
                <a:gd name="T5" fmla="*/ 0 h 65"/>
                <a:gd name="T6" fmla="*/ 279 w 279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"/>
                <a:gd name="T13" fmla="*/ 0 h 65"/>
                <a:gd name="T14" fmla="*/ 279 w 27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" h="65">
                  <a:moveTo>
                    <a:pt x="279" y="65"/>
                  </a:moveTo>
                  <a:lnTo>
                    <a:pt x="0" y="65"/>
                  </a:lnTo>
                  <a:lnTo>
                    <a:pt x="50" y="0"/>
                  </a:lnTo>
                  <a:lnTo>
                    <a:pt x="279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3" name="Line 8"/>
            <p:cNvSpPr>
              <a:spLocks noChangeShapeType="1"/>
            </p:cNvSpPr>
            <p:nvPr/>
          </p:nvSpPr>
          <p:spPr bwMode="auto">
            <a:xfrm flipV="1">
              <a:off x="1706" y="2345"/>
              <a:ext cx="495" cy="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4" name="Freeform 9"/>
            <p:cNvSpPr>
              <a:spLocks/>
            </p:cNvSpPr>
            <p:nvPr/>
          </p:nvSpPr>
          <p:spPr bwMode="auto">
            <a:xfrm>
              <a:off x="1627" y="2450"/>
              <a:ext cx="189" cy="45"/>
            </a:xfrm>
            <a:custGeom>
              <a:avLst/>
              <a:gdLst>
                <a:gd name="T0" fmla="*/ 189 w 189"/>
                <a:gd name="T1" fmla="*/ 45 h 45"/>
                <a:gd name="T2" fmla="*/ 0 w 189"/>
                <a:gd name="T3" fmla="*/ 45 h 45"/>
                <a:gd name="T4" fmla="*/ 35 w 189"/>
                <a:gd name="T5" fmla="*/ 0 h 45"/>
                <a:gd name="T6" fmla="*/ 189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189" y="45"/>
                  </a:moveTo>
                  <a:lnTo>
                    <a:pt x="0" y="45"/>
                  </a:lnTo>
                  <a:lnTo>
                    <a:pt x="35" y="0"/>
                  </a:lnTo>
                  <a:lnTo>
                    <a:pt x="189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5" name="Freeform 10"/>
            <p:cNvSpPr>
              <a:spLocks/>
            </p:cNvSpPr>
            <p:nvPr/>
          </p:nvSpPr>
          <p:spPr bwMode="auto">
            <a:xfrm>
              <a:off x="3009" y="2086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5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5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5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6" name="Line 11"/>
            <p:cNvSpPr>
              <a:spLocks noChangeShapeType="1"/>
            </p:cNvSpPr>
            <p:nvPr/>
          </p:nvSpPr>
          <p:spPr bwMode="auto">
            <a:xfrm flipH="1" flipV="1">
              <a:off x="3059" y="2126"/>
              <a:ext cx="1133" cy="2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7" name="Freeform 12"/>
            <p:cNvSpPr>
              <a:spLocks/>
            </p:cNvSpPr>
            <p:nvPr/>
          </p:nvSpPr>
          <p:spPr bwMode="auto">
            <a:xfrm>
              <a:off x="4083" y="2395"/>
              <a:ext cx="189" cy="45"/>
            </a:xfrm>
            <a:custGeom>
              <a:avLst/>
              <a:gdLst>
                <a:gd name="T0" fmla="*/ 0 w 189"/>
                <a:gd name="T1" fmla="*/ 45 h 45"/>
                <a:gd name="T2" fmla="*/ 189 w 189"/>
                <a:gd name="T3" fmla="*/ 45 h 45"/>
                <a:gd name="T4" fmla="*/ 154 w 189"/>
                <a:gd name="T5" fmla="*/ 0 h 45"/>
                <a:gd name="T6" fmla="*/ 0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0" y="45"/>
                  </a:moveTo>
                  <a:lnTo>
                    <a:pt x="189" y="45"/>
                  </a:lnTo>
                  <a:lnTo>
                    <a:pt x="154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8" name="Line 13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69" name="Line 14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70" name="Line 15"/>
            <p:cNvSpPr>
              <a:spLocks noChangeShapeType="1"/>
            </p:cNvSpPr>
            <p:nvPr/>
          </p:nvSpPr>
          <p:spPr bwMode="auto">
            <a:xfrm>
              <a:off x="1951" y="1991"/>
              <a:ext cx="1098" cy="1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71" name="Freeform 16"/>
            <p:cNvSpPr>
              <a:spLocks/>
            </p:cNvSpPr>
            <p:nvPr/>
          </p:nvSpPr>
          <p:spPr bwMode="auto">
            <a:xfrm>
              <a:off x="1811" y="1931"/>
              <a:ext cx="165" cy="120"/>
            </a:xfrm>
            <a:custGeom>
              <a:avLst/>
              <a:gdLst>
                <a:gd name="T0" fmla="*/ 165 w 165"/>
                <a:gd name="T1" fmla="*/ 0 h 120"/>
                <a:gd name="T2" fmla="*/ 0 w 165"/>
                <a:gd name="T3" fmla="*/ 40 h 120"/>
                <a:gd name="T4" fmla="*/ 150 w 165"/>
                <a:gd name="T5" fmla="*/ 120 h 120"/>
                <a:gd name="T6" fmla="*/ 165 w 165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20"/>
                <a:gd name="T14" fmla="*/ 165 w 165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20">
                  <a:moveTo>
                    <a:pt x="165" y="0"/>
                  </a:moveTo>
                  <a:lnTo>
                    <a:pt x="0" y="40"/>
                  </a:lnTo>
                  <a:lnTo>
                    <a:pt x="150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3072" name="Text Box 17"/>
            <p:cNvSpPr txBox="1">
              <a:spLocks noChangeArrowheads="1"/>
            </p:cNvSpPr>
            <p:nvPr/>
          </p:nvSpPr>
          <p:spPr bwMode="auto">
            <a:xfrm>
              <a:off x="1474" y="243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n</a:t>
              </a:r>
            </a:p>
          </p:txBody>
        </p:sp>
        <p:sp>
          <p:nvSpPr>
            <p:cNvPr id="813073" name="Text Box 18"/>
            <p:cNvSpPr txBox="1">
              <a:spLocks noChangeArrowheads="1"/>
            </p:cNvSpPr>
            <p:nvPr/>
          </p:nvSpPr>
          <p:spPr bwMode="auto">
            <a:xfrm>
              <a:off x="4241" y="2341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u</a:t>
              </a:r>
            </a:p>
          </p:txBody>
        </p:sp>
        <p:sp>
          <p:nvSpPr>
            <p:cNvPr id="813074" name="Text Box 19"/>
            <p:cNvSpPr txBox="1">
              <a:spLocks noChangeArrowheads="1"/>
            </p:cNvSpPr>
            <p:nvPr/>
          </p:nvSpPr>
          <p:spPr bwMode="auto">
            <a:xfrm>
              <a:off x="1429" y="18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dirty="0">
                  <a:latin typeface="Verdana" pitchFamily="34" charset="0"/>
                  <a:ea typeface="MS PGothic" pitchFamily="34" charset="-128"/>
                </a:rPr>
                <a:t>VUP</a:t>
              </a:r>
            </a:p>
          </p:txBody>
        </p:sp>
        <p:sp>
          <p:nvSpPr>
            <p:cNvPr id="813075" name="Text Box 20"/>
            <p:cNvSpPr txBox="1">
              <a:spLocks noChangeArrowheads="1"/>
            </p:cNvSpPr>
            <p:nvPr/>
          </p:nvSpPr>
          <p:spPr bwMode="auto">
            <a:xfrm>
              <a:off x="1791" y="216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VPN</a:t>
              </a:r>
            </a:p>
          </p:txBody>
        </p:sp>
        <p:sp>
          <p:nvSpPr>
            <p:cNvPr id="813076" name="Text Box 21"/>
            <p:cNvSpPr txBox="1">
              <a:spLocks noChangeArrowheads="1"/>
            </p:cNvSpPr>
            <p:nvPr/>
          </p:nvSpPr>
          <p:spPr bwMode="auto">
            <a:xfrm>
              <a:off x="3061" y="1933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VRP</a:t>
              </a:r>
            </a:p>
          </p:txBody>
        </p:sp>
        <p:sp>
          <p:nvSpPr>
            <p:cNvPr id="813077" name="Text Box 22"/>
            <p:cNvSpPr txBox="1">
              <a:spLocks noChangeArrowheads="1"/>
            </p:cNvSpPr>
            <p:nvPr/>
          </p:nvSpPr>
          <p:spPr bwMode="auto">
            <a:xfrm>
              <a:off x="2925" y="1249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v</a:t>
              </a:r>
            </a:p>
          </p:txBody>
        </p:sp>
        <p:sp>
          <p:nvSpPr>
            <p:cNvPr id="813078" name="Text Box 23"/>
            <p:cNvSpPr txBox="1">
              <a:spLocks noChangeArrowheads="1"/>
            </p:cNvSpPr>
            <p:nvPr/>
          </p:nvSpPr>
          <p:spPr bwMode="auto">
            <a:xfrm>
              <a:off x="4004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</a:t>
              </a:r>
              <a:br>
                <a:rPr kumimoji="1" lang="en-US" altLang="ja-JP" sz="1800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3079" name="Line 24"/>
            <p:cNvSpPr>
              <a:spLocks noChangeShapeType="1"/>
            </p:cNvSpPr>
            <p:nvPr/>
          </p:nvSpPr>
          <p:spPr bwMode="auto">
            <a:xfrm flipH="1">
              <a:off x="1840" y="1638"/>
              <a:ext cx="122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47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ea typeface="MS PGothic" pitchFamily="34" charset="-128"/>
              </a:rPr>
              <a:t>VRC: The Viewing-Reference Coordinate System</a:t>
            </a:r>
          </a:p>
        </p:txBody>
      </p:sp>
      <p:sp>
        <p:nvSpPr>
          <p:cNvPr id="81510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495675"/>
            <a:ext cx="8077200" cy="1684338"/>
          </a:xfrm>
        </p:spPr>
        <p:txBody>
          <a:bodyPr/>
          <a:lstStyle/>
          <a:p>
            <a:pPr eaLnBrk="1" hangingPunct="1"/>
            <a:r>
              <a:rPr lang="en-US" altLang="ja-JP" sz="2000">
                <a:ea typeface="MS PGothic" pitchFamily="34" charset="-128"/>
              </a:rPr>
              <a:t>CW: center of the window</a:t>
            </a:r>
          </a:p>
        </p:txBody>
      </p:sp>
      <p:grpSp>
        <p:nvGrpSpPr>
          <p:cNvPr id="815107" name="Group 4"/>
          <p:cNvGrpSpPr>
            <a:grpSpLocks/>
          </p:cNvGrpSpPr>
          <p:nvPr/>
        </p:nvGrpSpPr>
        <p:grpSpPr bwMode="auto">
          <a:xfrm>
            <a:off x="1331913" y="1371600"/>
            <a:ext cx="6453187" cy="2244725"/>
            <a:chOff x="839" y="1249"/>
            <a:chExt cx="4065" cy="1414"/>
          </a:xfrm>
        </p:grpSpPr>
        <p:sp>
          <p:nvSpPr>
            <p:cNvPr id="815108" name="Freeform 5"/>
            <p:cNvSpPr>
              <a:spLocks/>
            </p:cNvSpPr>
            <p:nvPr/>
          </p:nvSpPr>
          <p:spPr bwMode="auto">
            <a:xfrm>
              <a:off x="2041" y="1372"/>
              <a:ext cx="1992" cy="1263"/>
            </a:xfrm>
            <a:custGeom>
              <a:avLst/>
              <a:gdLst>
                <a:gd name="T0" fmla="*/ 0 w 1992"/>
                <a:gd name="T1" fmla="*/ 0 h 1263"/>
                <a:gd name="T2" fmla="*/ 1992 w 1992"/>
                <a:gd name="T3" fmla="*/ 534 h 1263"/>
                <a:gd name="T4" fmla="*/ 1992 w 1992"/>
                <a:gd name="T5" fmla="*/ 1263 h 1263"/>
                <a:gd name="T6" fmla="*/ 0 w 1992"/>
                <a:gd name="T7" fmla="*/ 729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09" name="Freeform 6"/>
            <p:cNvSpPr>
              <a:spLocks/>
            </p:cNvSpPr>
            <p:nvPr/>
          </p:nvSpPr>
          <p:spPr bwMode="auto">
            <a:xfrm>
              <a:off x="2290" y="1525"/>
              <a:ext cx="1452" cy="953"/>
            </a:xfrm>
            <a:custGeom>
              <a:avLst/>
              <a:gdLst>
                <a:gd name="T0" fmla="*/ 0 w 1992"/>
                <a:gd name="T1" fmla="*/ 0 h 1263"/>
                <a:gd name="T2" fmla="*/ 1058 w 1992"/>
                <a:gd name="T3" fmla="*/ 304 h 1263"/>
                <a:gd name="T4" fmla="*/ 1058 w 1992"/>
                <a:gd name="T5" fmla="*/ 719 h 1263"/>
                <a:gd name="T6" fmla="*/ 0 w 1992"/>
                <a:gd name="T7" fmla="*/ 415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0" name="Line 7"/>
            <p:cNvSpPr>
              <a:spLocks noChangeShapeType="1"/>
            </p:cNvSpPr>
            <p:nvPr/>
          </p:nvSpPr>
          <p:spPr bwMode="auto">
            <a:xfrm flipV="1">
              <a:off x="2301" y="2121"/>
              <a:ext cx="738" cy="19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1" name="Freeform 8"/>
            <p:cNvSpPr>
              <a:spLocks/>
            </p:cNvSpPr>
            <p:nvPr/>
          </p:nvSpPr>
          <p:spPr bwMode="auto">
            <a:xfrm>
              <a:off x="2181" y="2280"/>
              <a:ext cx="279" cy="65"/>
            </a:xfrm>
            <a:custGeom>
              <a:avLst/>
              <a:gdLst>
                <a:gd name="T0" fmla="*/ 279 w 279"/>
                <a:gd name="T1" fmla="*/ 65 h 65"/>
                <a:gd name="T2" fmla="*/ 0 w 279"/>
                <a:gd name="T3" fmla="*/ 65 h 65"/>
                <a:gd name="T4" fmla="*/ 50 w 279"/>
                <a:gd name="T5" fmla="*/ 0 h 65"/>
                <a:gd name="T6" fmla="*/ 279 w 279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"/>
                <a:gd name="T13" fmla="*/ 0 h 65"/>
                <a:gd name="T14" fmla="*/ 279 w 27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" h="65">
                  <a:moveTo>
                    <a:pt x="279" y="65"/>
                  </a:moveTo>
                  <a:lnTo>
                    <a:pt x="0" y="65"/>
                  </a:lnTo>
                  <a:lnTo>
                    <a:pt x="50" y="0"/>
                  </a:lnTo>
                  <a:lnTo>
                    <a:pt x="279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2" name="Line 9"/>
            <p:cNvSpPr>
              <a:spLocks noChangeShapeType="1"/>
            </p:cNvSpPr>
            <p:nvPr/>
          </p:nvSpPr>
          <p:spPr bwMode="auto">
            <a:xfrm flipV="1">
              <a:off x="1706" y="2345"/>
              <a:ext cx="495" cy="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3" name="Freeform 10"/>
            <p:cNvSpPr>
              <a:spLocks/>
            </p:cNvSpPr>
            <p:nvPr/>
          </p:nvSpPr>
          <p:spPr bwMode="auto">
            <a:xfrm>
              <a:off x="1627" y="2450"/>
              <a:ext cx="189" cy="45"/>
            </a:xfrm>
            <a:custGeom>
              <a:avLst/>
              <a:gdLst>
                <a:gd name="T0" fmla="*/ 189 w 189"/>
                <a:gd name="T1" fmla="*/ 45 h 45"/>
                <a:gd name="T2" fmla="*/ 0 w 189"/>
                <a:gd name="T3" fmla="*/ 45 h 45"/>
                <a:gd name="T4" fmla="*/ 35 w 189"/>
                <a:gd name="T5" fmla="*/ 0 h 45"/>
                <a:gd name="T6" fmla="*/ 189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189" y="45"/>
                  </a:moveTo>
                  <a:lnTo>
                    <a:pt x="0" y="45"/>
                  </a:lnTo>
                  <a:lnTo>
                    <a:pt x="35" y="0"/>
                  </a:lnTo>
                  <a:lnTo>
                    <a:pt x="189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4" name="Freeform 11"/>
            <p:cNvSpPr>
              <a:spLocks/>
            </p:cNvSpPr>
            <p:nvPr/>
          </p:nvSpPr>
          <p:spPr bwMode="auto">
            <a:xfrm>
              <a:off x="3009" y="2086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5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5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5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5" name="Line 12"/>
            <p:cNvSpPr>
              <a:spLocks noChangeShapeType="1"/>
            </p:cNvSpPr>
            <p:nvPr/>
          </p:nvSpPr>
          <p:spPr bwMode="auto">
            <a:xfrm flipH="1" flipV="1">
              <a:off x="3059" y="2126"/>
              <a:ext cx="1133" cy="2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6" name="Freeform 13"/>
            <p:cNvSpPr>
              <a:spLocks/>
            </p:cNvSpPr>
            <p:nvPr/>
          </p:nvSpPr>
          <p:spPr bwMode="auto">
            <a:xfrm>
              <a:off x="4083" y="2395"/>
              <a:ext cx="189" cy="45"/>
            </a:xfrm>
            <a:custGeom>
              <a:avLst/>
              <a:gdLst>
                <a:gd name="T0" fmla="*/ 0 w 189"/>
                <a:gd name="T1" fmla="*/ 45 h 45"/>
                <a:gd name="T2" fmla="*/ 189 w 189"/>
                <a:gd name="T3" fmla="*/ 45 h 45"/>
                <a:gd name="T4" fmla="*/ 154 w 189"/>
                <a:gd name="T5" fmla="*/ 0 h 45"/>
                <a:gd name="T6" fmla="*/ 0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0" y="45"/>
                  </a:moveTo>
                  <a:lnTo>
                    <a:pt x="189" y="45"/>
                  </a:lnTo>
                  <a:lnTo>
                    <a:pt x="154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7" name="Line 14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8" name="Line 15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19" name="Text Box 16"/>
            <p:cNvSpPr txBox="1">
              <a:spLocks noChangeArrowheads="1"/>
            </p:cNvSpPr>
            <p:nvPr/>
          </p:nvSpPr>
          <p:spPr bwMode="auto">
            <a:xfrm>
              <a:off x="1474" y="243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n</a:t>
              </a:r>
            </a:p>
          </p:txBody>
        </p:sp>
        <p:sp>
          <p:nvSpPr>
            <p:cNvPr id="815120" name="Text Box 17"/>
            <p:cNvSpPr txBox="1">
              <a:spLocks noChangeArrowheads="1"/>
            </p:cNvSpPr>
            <p:nvPr/>
          </p:nvSpPr>
          <p:spPr bwMode="auto">
            <a:xfrm>
              <a:off x="4241" y="2341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u</a:t>
              </a:r>
            </a:p>
          </p:txBody>
        </p:sp>
        <p:sp>
          <p:nvSpPr>
            <p:cNvPr id="815121" name="Text Box 18"/>
            <p:cNvSpPr txBox="1">
              <a:spLocks noChangeArrowheads="1"/>
            </p:cNvSpPr>
            <p:nvPr/>
          </p:nvSpPr>
          <p:spPr bwMode="auto">
            <a:xfrm>
              <a:off x="1791" y="216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VPN</a:t>
              </a:r>
            </a:p>
          </p:txBody>
        </p:sp>
        <p:sp>
          <p:nvSpPr>
            <p:cNvPr id="815122" name="Text Box 19"/>
            <p:cNvSpPr txBox="1">
              <a:spLocks noChangeArrowheads="1"/>
            </p:cNvSpPr>
            <p:nvPr/>
          </p:nvSpPr>
          <p:spPr bwMode="auto">
            <a:xfrm>
              <a:off x="3061" y="1933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VRP</a:t>
              </a:r>
            </a:p>
          </p:txBody>
        </p:sp>
        <p:sp>
          <p:nvSpPr>
            <p:cNvPr id="815123" name="Text Box 20"/>
            <p:cNvSpPr txBox="1">
              <a:spLocks noChangeArrowheads="1"/>
            </p:cNvSpPr>
            <p:nvPr/>
          </p:nvSpPr>
          <p:spPr bwMode="auto">
            <a:xfrm>
              <a:off x="2925" y="1249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v</a:t>
              </a:r>
            </a:p>
          </p:txBody>
        </p:sp>
        <p:sp>
          <p:nvSpPr>
            <p:cNvPr id="815124" name="Freeform 21"/>
            <p:cNvSpPr>
              <a:spLocks/>
            </p:cNvSpPr>
            <p:nvPr/>
          </p:nvSpPr>
          <p:spPr bwMode="auto">
            <a:xfrm>
              <a:off x="2880" y="1933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0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0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0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25" name="Text Box 22"/>
            <p:cNvSpPr txBox="1">
              <a:spLocks noChangeArrowheads="1"/>
            </p:cNvSpPr>
            <p:nvPr/>
          </p:nvSpPr>
          <p:spPr bwMode="auto">
            <a:xfrm>
              <a:off x="2543" y="1793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CW</a:t>
              </a:r>
            </a:p>
          </p:txBody>
        </p:sp>
        <p:sp>
          <p:nvSpPr>
            <p:cNvPr id="815126" name="Text Box 23"/>
            <p:cNvSpPr txBox="1">
              <a:spLocks noChangeArrowheads="1"/>
            </p:cNvSpPr>
            <p:nvPr/>
          </p:nvSpPr>
          <p:spPr bwMode="auto">
            <a:xfrm>
              <a:off x="4004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</a:t>
              </a:r>
              <a:br>
                <a:rPr kumimoji="1" lang="en-US" altLang="ja-JP" sz="1800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5127" name="Freeform 24"/>
            <p:cNvSpPr>
              <a:spLocks/>
            </p:cNvSpPr>
            <p:nvPr/>
          </p:nvSpPr>
          <p:spPr bwMode="auto">
            <a:xfrm>
              <a:off x="3696" y="1888"/>
              <a:ext cx="80" cy="79"/>
            </a:xfrm>
            <a:custGeom>
              <a:avLst/>
              <a:gdLst>
                <a:gd name="T0" fmla="*/ 0 w 80"/>
                <a:gd name="T1" fmla="*/ 40 h 79"/>
                <a:gd name="T2" fmla="*/ 0 w 80"/>
                <a:gd name="T3" fmla="*/ 25 h 79"/>
                <a:gd name="T4" fmla="*/ 10 w 80"/>
                <a:gd name="T5" fmla="*/ 10 h 79"/>
                <a:gd name="T6" fmla="*/ 20 w 80"/>
                <a:gd name="T7" fmla="*/ 5 h 79"/>
                <a:gd name="T8" fmla="*/ 40 w 80"/>
                <a:gd name="T9" fmla="*/ 0 h 79"/>
                <a:gd name="T10" fmla="*/ 55 w 80"/>
                <a:gd name="T11" fmla="*/ 5 h 79"/>
                <a:gd name="T12" fmla="*/ 65 w 80"/>
                <a:gd name="T13" fmla="*/ 10 h 79"/>
                <a:gd name="T14" fmla="*/ 75 w 80"/>
                <a:gd name="T15" fmla="*/ 25 h 79"/>
                <a:gd name="T16" fmla="*/ 80 w 80"/>
                <a:gd name="T17" fmla="*/ 40 h 79"/>
                <a:gd name="T18" fmla="*/ 75 w 80"/>
                <a:gd name="T19" fmla="*/ 54 h 79"/>
                <a:gd name="T20" fmla="*/ 65 w 80"/>
                <a:gd name="T21" fmla="*/ 69 h 79"/>
                <a:gd name="T22" fmla="*/ 55 w 80"/>
                <a:gd name="T23" fmla="*/ 74 h 79"/>
                <a:gd name="T24" fmla="*/ 40 w 80"/>
                <a:gd name="T25" fmla="*/ 79 h 79"/>
                <a:gd name="T26" fmla="*/ 20 w 80"/>
                <a:gd name="T27" fmla="*/ 74 h 79"/>
                <a:gd name="T28" fmla="*/ 10 w 80"/>
                <a:gd name="T29" fmla="*/ 69 h 79"/>
                <a:gd name="T30" fmla="*/ 0 w 80"/>
                <a:gd name="T31" fmla="*/ 54 h 79"/>
                <a:gd name="T32" fmla="*/ 0 w 80"/>
                <a:gd name="T33" fmla="*/ 40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79"/>
                <a:gd name="T53" fmla="*/ 80 w 80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79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4"/>
                  </a:lnTo>
                  <a:lnTo>
                    <a:pt x="65" y="69"/>
                  </a:lnTo>
                  <a:lnTo>
                    <a:pt x="55" y="74"/>
                  </a:lnTo>
                  <a:lnTo>
                    <a:pt x="40" y="79"/>
                  </a:lnTo>
                  <a:lnTo>
                    <a:pt x="20" y="74"/>
                  </a:lnTo>
                  <a:lnTo>
                    <a:pt x="10" y="69"/>
                  </a:lnTo>
                  <a:lnTo>
                    <a:pt x="0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28" name="Freeform 25"/>
            <p:cNvSpPr>
              <a:spLocks/>
            </p:cNvSpPr>
            <p:nvPr/>
          </p:nvSpPr>
          <p:spPr bwMode="auto">
            <a:xfrm>
              <a:off x="2245" y="2024"/>
              <a:ext cx="80" cy="79"/>
            </a:xfrm>
            <a:custGeom>
              <a:avLst/>
              <a:gdLst>
                <a:gd name="T0" fmla="*/ 0 w 80"/>
                <a:gd name="T1" fmla="*/ 40 h 79"/>
                <a:gd name="T2" fmla="*/ 0 w 80"/>
                <a:gd name="T3" fmla="*/ 25 h 79"/>
                <a:gd name="T4" fmla="*/ 10 w 80"/>
                <a:gd name="T5" fmla="*/ 10 h 79"/>
                <a:gd name="T6" fmla="*/ 20 w 80"/>
                <a:gd name="T7" fmla="*/ 5 h 79"/>
                <a:gd name="T8" fmla="*/ 40 w 80"/>
                <a:gd name="T9" fmla="*/ 0 h 79"/>
                <a:gd name="T10" fmla="*/ 55 w 80"/>
                <a:gd name="T11" fmla="*/ 5 h 79"/>
                <a:gd name="T12" fmla="*/ 65 w 80"/>
                <a:gd name="T13" fmla="*/ 10 h 79"/>
                <a:gd name="T14" fmla="*/ 75 w 80"/>
                <a:gd name="T15" fmla="*/ 25 h 79"/>
                <a:gd name="T16" fmla="*/ 80 w 80"/>
                <a:gd name="T17" fmla="*/ 40 h 79"/>
                <a:gd name="T18" fmla="*/ 75 w 80"/>
                <a:gd name="T19" fmla="*/ 54 h 79"/>
                <a:gd name="T20" fmla="*/ 65 w 80"/>
                <a:gd name="T21" fmla="*/ 69 h 79"/>
                <a:gd name="T22" fmla="*/ 55 w 80"/>
                <a:gd name="T23" fmla="*/ 74 h 79"/>
                <a:gd name="T24" fmla="*/ 40 w 80"/>
                <a:gd name="T25" fmla="*/ 79 h 79"/>
                <a:gd name="T26" fmla="*/ 20 w 80"/>
                <a:gd name="T27" fmla="*/ 74 h 79"/>
                <a:gd name="T28" fmla="*/ 10 w 80"/>
                <a:gd name="T29" fmla="*/ 69 h 79"/>
                <a:gd name="T30" fmla="*/ 0 w 80"/>
                <a:gd name="T31" fmla="*/ 54 h 79"/>
                <a:gd name="T32" fmla="*/ 0 w 80"/>
                <a:gd name="T33" fmla="*/ 40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79"/>
                <a:gd name="T53" fmla="*/ 80 w 80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79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4"/>
                  </a:lnTo>
                  <a:lnTo>
                    <a:pt x="65" y="69"/>
                  </a:lnTo>
                  <a:lnTo>
                    <a:pt x="55" y="74"/>
                  </a:lnTo>
                  <a:lnTo>
                    <a:pt x="40" y="79"/>
                  </a:lnTo>
                  <a:lnTo>
                    <a:pt x="20" y="74"/>
                  </a:lnTo>
                  <a:lnTo>
                    <a:pt x="10" y="69"/>
                  </a:lnTo>
                  <a:lnTo>
                    <a:pt x="0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29" name="Text Box 26"/>
            <p:cNvSpPr txBox="1">
              <a:spLocks noChangeArrowheads="1"/>
            </p:cNvSpPr>
            <p:nvPr/>
          </p:nvSpPr>
          <p:spPr bwMode="auto">
            <a:xfrm>
              <a:off x="3923" y="1344"/>
              <a:ext cx="9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u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v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)</a:t>
              </a:r>
            </a:p>
          </p:txBody>
        </p:sp>
        <p:sp>
          <p:nvSpPr>
            <p:cNvPr id="815130" name="Text Box 27"/>
            <p:cNvSpPr txBox="1">
              <a:spLocks noChangeArrowheads="1"/>
            </p:cNvSpPr>
            <p:nvPr/>
          </p:nvSpPr>
          <p:spPr bwMode="auto">
            <a:xfrm>
              <a:off x="839" y="1752"/>
              <a:ext cx="9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u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v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)</a:t>
              </a:r>
            </a:p>
          </p:txBody>
        </p:sp>
        <p:sp>
          <p:nvSpPr>
            <p:cNvPr id="815131" name="Line 28"/>
            <p:cNvSpPr>
              <a:spLocks noChangeShapeType="1"/>
            </p:cNvSpPr>
            <p:nvPr/>
          </p:nvSpPr>
          <p:spPr bwMode="auto">
            <a:xfrm>
              <a:off x="1746" y="1933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5132" name="Line 29"/>
            <p:cNvSpPr>
              <a:spLocks noChangeShapeType="1"/>
            </p:cNvSpPr>
            <p:nvPr/>
          </p:nvSpPr>
          <p:spPr bwMode="auto">
            <a:xfrm flipH="1">
              <a:off x="3742" y="1570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141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ea typeface="MS PGothic" pitchFamily="34" charset="-128"/>
              </a:rPr>
              <a:t>Infinite Parallelepiped View Volume</a:t>
            </a:r>
          </a:p>
        </p:txBody>
      </p:sp>
      <p:sp>
        <p:nvSpPr>
          <p:cNvPr id="817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38663"/>
            <a:ext cx="8077200" cy="102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DOP: direction of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PRP: projection reference point</a:t>
            </a:r>
          </a:p>
        </p:txBody>
      </p:sp>
      <p:grpSp>
        <p:nvGrpSpPr>
          <p:cNvPr id="817155" name="Group 4"/>
          <p:cNvGrpSpPr>
            <a:grpSpLocks/>
          </p:cNvGrpSpPr>
          <p:nvPr/>
        </p:nvGrpSpPr>
        <p:grpSpPr bwMode="auto">
          <a:xfrm>
            <a:off x="1547813" y="1412875"/>
            <a:ext cx="5699125" cy="3143250"/>
            <a:chOff x="975" y="1178"/>
            <a:chExt cx="3590" cy="1980"/>
          </a:xfrm>
        </p:grpSpPr>
        <p:sp>
          <p:nvSpPr>
            <p:cNvPr id="817156" name="Freeform 5"/>
            <p:cNvSpPr>
              <a:spLocks/>
            </p:cNvSpPr>
            <p:nvPr/>
          </p:nvSpPr>
          <p:spPr bwMode="auto">
            <a:xfrm>
              <a:off x="2041" y="1372"/>
              <a:ext cx="1992" cy="1263"/>
            </a:xfrm>
            <a:custGeom>
              <a:avLst/>
              <a:gdLst>
                <a:gd name="T0" fmla="*/ 0 w 1992"/>
                <a:gd name="T1" fmla="*/ 0 h 1263"/>
                <a:gd name="T2" fmla="*/ 1992 w 1992"/>
                <a:gd name="T3" fmla="*/ 534 h 1263"/>
                <a:gd name="T4" fmla="*/ 1992 w 1992"/>
                <a:gd name="T5" fmla="*/ 1263 h 1263"/>
                <a:gd name="T6" fmla="*/ 0 w 1992"/>
                <a:gd name="T7" fmla="*/ 729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57" name="Freeform 6"/>
            <p:cNvSpPr>
              <a:spLocks/>
            </p:cNvSpPr>
            <p:nvPr/>
          </p:nvSpPr>
          <p:spPr bwMode="auto">
            <a:xfrm>
              <a:off x="2290" y="1525"/>
              <a:ext cx="1452" cy="953"/>
            </a:xfrm>
            <a:custGeom>
              <a:avLst/>
              <a:gdLst>
                <a:gd name="T0" fmla="*/ 0 w 1992"/>
                <a:gd name="T1" fmla="*/ 0 h 1263"/>
                <a:gd name="T2" fmla="*/ 1058 w 1992"/>
                <a:gd name="T3" fmla="*/ 304 h 1263"/>
                <a:gd name="T4" fmla="*/ 1058 w 1992"/>
                <a:gd name="T5" fmla="*/ 719 h 1263"/>
                <a:gd name="T6" fmla="*/ 0 w 1992"/>
                <a:gd name="T7" fmla="*/ 415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58" name="Line 7"/>
            <p:cNvSpPr>
              <a:spLocks noChangeShapeType="1"/>
            </p:cNvSpPr>
            <p:nvPr/>
          </p:nvSpPr>
          <p:spPr bwMode="auto">
            <a:xfrm flipV="1">
              <a:off x="2018" y="2024"/>
              <a:ext cx="738" cy="19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59" name="Freeform 8"/>
            <p:cNvSpPr>
              <a:spLocks/>
            </p:cNvSpPr>
            <p:nvPr/>
          </p:nvSpPr>
          <p:spPr bwMode="auto">
            <a:xfrm flipH="1" flipV="1">
              <a:off x="2608" y="2004"/>
              <a:ext cx="279" cy="65"/>
            </a:xfrm>
            <a:custGeom>
              <a:avLst/>
              <a:gdLst>
                <a:gd name="T0" fmla="*/ 279 w 279"/>
                <a:gd name="T1" fmla="*/ 65 h 65"/>
                <a:gd name="T2" fmla="*/ 0 w 279"/>
                <a:gd name="T3" fmla="*/ 65 h 65"/>
                <a:gd name="T4" fmla="*/ 50 w 279"/>
                <a:gd name="T5" fmla="*/ 0 h 65"/>
                <a:gd name="T6" fmla="*/ 279 w 279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"/>
                <a:gd name="T13" fmla="*/ 0 h 65"/>
                <a:gd name="T14" fmla="*/ 279 w 27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" h="65">
                  <a:moveTo>
                    <a:pt x="279" y="65"/>
                  </a:moveTo>
                  <a:lnTo>
                    <a:pt x="0" y="65"/>
                  </a:lnTo>
                  <a:lnTo>
                    <a:pt x="50" y="0"/>
                  </a:lnTo>
                  <a:lnTo>
                    <a:pt x="279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0" name="Text Box 9"/>
            <p:cNvSpPr txBox="1">
              <a:spLocks noChangeArrowheads="1"/>
            </p:cNvSpPr>
            <p:nvPr/>
          </p:nvSpPr>
          <p:spPr bwMode="auto">
            <a:xfrm>
              <a:off x="1519" y="2115"/>
              <a:ext cx="4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PRP</a:t>
              </a:r>
            </a:p>
          </p:txBody>
        </p:sp>
        <p:sp>
          <p:nvSpPr>
            <p:cNvPr id="817161" name="Text Box 10"/>
            <p:cNvSpPr txBox="1">
              <a:spLocks noChangeArrowheads="1"/>
            </p:cNvSpPr>
            <p:nvPr/>
          </p:nvSpPr>
          <p:spPr bwMode="auto">
            <a:xfrm>
              <a:off x="1247" y="1480"/>
              <a:ext cx="4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DOP</a:t>
              </a:r>
            </a:p>
          </p:txBody>
        </p:sp>
        <p:sp>
          <p:nvSpPr>
            <p:cNvPr id="817162" name="Freeform 11"/>
            <p:cNvSpPr>
              <a:spLocks/>
            </p:cNvSpPr>
            <p:nvPr/>
          </p:nvSpPr>
          <p:spPr bwMode="auto">
            <a:xfrm>
              <a:off x="2880" y="1933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0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0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0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3" name="Text Box 12"/>
            <p:cNvSpPr txBox="1">
              <a:spLocks noChangeArrowheads="1"/>
            </p:cNvSpPr>
            <p:nvPr/>
          </p:nvSpPr>
          <p:spPr bwMode="auto">
            <a:xfrm>
              <a:off x="2543" y="1793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CW</a:t>
              </a:r>
            </a:p>
          </p:txBody>
        </p:sp>
        <p:sp>
          <p:nvSpPr>
            <p:cNvPr id="817164" name="Text Box 13"/>
            <p:cNvSpPr txBox="1">
              <a:spLocks noChangeArrowheads="1"/>
            </p:cNvSpPr>
            <p:nvPr/>
          </p:nvSpPr>
          <p:spPr bwMode="auto">
            <a:xfrm>
              <a:off x="4004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</a:t>
              </a:r>
              <a:br>
                <a:rPr kumimoji="1" lang="en-US" altLang="ja-JP" sz="1800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7165" name="Line 14"/>
            <p:cNvSpPr>
              <a:spLocks noChangeShapeType="1"/>
            </p:cNvSpPr>
            <p:nvPr/>
          </p:nvSpPr>
          <p:spPr bwMode="auto">
            <a:xfrm flipV="1">
              <a:off x="3271" y="2616"/>
              <a:ext cx="738" cy="19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6" name="Freeform 15"/>
            <p:cNvSpPr>
              <a:spLocks/>
            </p:cNvSpPr>
            <p:nvPr/>
          </p:nvSpPr>
          <p:spPr bwMode="auto">
            <a:xfrm>
              <a:off x="3151" y="2775"/>
              <a:ext cx="279" cy="65"/>
            </a:xfrm>
            <a:custGeom>
              <a:avLst/>
              <a:gdLst>
                <a:gd name="T0" fmla="*/ 279 w 279"/>
                <a:gd name="T1" fmla="*/ 65 h 65"/>
                <a:gd name="T2" fmla="*/ 0 w 279"/>
                <a:gd name="T3" fmla="*/ 65 h 65"/>
                <a:gd name="T4" fmla="*/ 50 w 279"/>
                <a:gd name="T5" fmla="*/ 0 h 65"/>
                <a:gd name="T6" fmla="*/ 279 w 279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"/>
                <a:gd name="T13" fmla="*/ 0 h 65"/>
                <a:gd name="T14" fmla="*/ 279 w 27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" h="65">
                  <a:moveTo>
                    <a:pt x="279" y="65"/>
                  </a:moveTo>
                  <a:lnTo>
                    <a:pt x="0" y="65"/>
                  </a:lnTo>
                  <a:lnTo>
                    <a:pt x="50" y="0"/>
                  </a:lnTo>
                  <a:lnTo>
                    <a:pt x="279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7" name="Line 16"/>
            <p:cNvSpPr>
              <a:spLocks noChangeShapeType="1"/>
            </p:cNvSpPr>
            <p:nvPr/>
          </p:nvSpPr>
          <p:spPr bwMode="auto">
            <a:xfrm flipV="1">
              <a:off x="2676" y="2840"/>
              <a:ext cx="495" cy="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8" name="Freeform 17"/>
            <p:cNvSpPr>
              <a:spLocks/>
            </p:cNvSpPr>
            <p:nvPr/>
          </p:nvSpPr>
          <p:spPr bwMode="auto">
            <a:xfrm>
              <a:off x="2597" y="2945"/>
              <a:ext cx="189" cy="45"/>
            </a:xfrm>
            <a:custGeom>
              <a:avLst/>
              <a:gdLst>
                <a:gd name="T0" fmla="*/ 189 w 189"/>
                <a:gd name="T1" fmla="*/ 45 h 45"/>
                <a:gd name="T2" fmla="*/ 0 w 189"/>
                <a:gd name="T3" fmla="*/ 45 h 45"/>
                <a:gd name="T4" fmla="*/ 35 w 189"/>
                <a:gd name="T5" fmla="*/ 0 h 45"/>
                <a:gd name="T6" fmla="*/ 189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189" y="45"/>
                  </a:moveTo>
                  <a:lnTo>
                    <a:pt x="0" y="45"/>
                  </a:lnTo>
                  <a:lnTo>
                    <a:pt x="35" y="0"/>
                  </a:lnTo>
                  <a:lnTo>
                    <a:pt x="189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69" name="Freeform 18"/>
            <p:cNvSpPr>
              <a:spLocks/>
            </p:cNvSpPr>
            <p:nvPr/>
          </p:nvSpPr>
          <p:spPr bwMode="auto">
            <a:xfrm>
              <a:off x="3979" y="2581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5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5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5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0" name="Text Box 19"/>
            <p:cNvSpPr txBox="1">
              <a:spLocks noChangeArrowheads="1"/>
            </p:cNvSpPr>
            <p:nvPr/>
          </p:nvSpPr>
          <p:spPr bwMode="auto">
            <a:xfrm>
              <a:off x="2444" y="2927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n</a:t>
              </a:r>
            </a:p>
          </p:txBody>
        </p:sp>
        <p:sp>
          <p:nvSpPr>
            <p:cNvPr id="817171" name="Text Box 20"/>
            <p:cNvSpPr txBox="1">
              <a:spLocks noChangeArrowheads="1"/>
            </p:cNvSpPr>
            <p:nvPr/>
          </p:nvSpPr>
          <p:spPr bwMode="auto">
            <a:xfrm>
              <a:off x="2761" y="2655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VPN</a:t>
              </a:r>
            </a:p>
          </p:txBody>
        </p:sp>
        <p:sp>
          <p:nvSpPr>
            <p:cNvPr id="817172" name="Text Box 21"/>
            <p:cNvSpPr txBox="1">
              <a:spLocks noChangeArrowheads="1"/>
            </p:cNvSpPr>
            <p:nvPr/>
          </p:nvSpPr>
          <p:spPr bwMode="auto">
            <a:xfrm>
              <a:off x="4023" y="2478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VRP</a:t>
              </a:r>
            </a:p>
          </p:txBody>
        </p:sp>
        <p:sp>
          <p:nvSpPr>
            <p:cNvPr id="817173" name="Line 22"/>
            <p:cNvSpPr>
              <a:spLocks noChangeShapeType="1"/>
            </p:cNvSpPr>
            <p:nvPr/>
          </p:nvSpPr>
          <p:spPr bwMode="auto">
            <a:xfrm>
              <a:off x="1519" y="1706"/>
              <a:ext cx="5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4" name="Line 23"/>
            <p:cNvSpPr>
              <a:spLocks noChangeShapeType="1"/>
            </p:cNvSpPr>
            <p:nvPr/>
          </p:nvSpPr>
          <p:spPr bwMode="auto">
            <a:xfrm rot="756851" flipH="1">
              <a:off x="3261" y="1480"/>
              <a:ext cx="753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5" name="Line 24"/>
            <p:cNvSpPr>
              <a:spLocks noChangeShapeType="1"/>
            </p:cNvSpPr>
            <p:nvPr/>
          </p:nvSpPr>
          <p:spPr bwMode="auto">
            <a:xfrm rot="756851" flipH="1">
              <a:off x="2419" y="1796"/>
              <a:ext cx="1242" cy="6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6" name="Line 25"/>
            <p:cNvSpPr>
              <a:spLocks noChangeShapeType="1"/>
            </p:cNvSpPr>
            <p:nvPr/>
          </p:nvSpPr>
          <p:spPr bwMode="auto">
            <a:xfrm rot="756851" flipH="1">
              <a:off x="2480" y="1178"/>
              <a:ext cx="686" cy="3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7" name="Line 26"/>
            <p:cNvSpPr>
              <a:spLocks noChangeShapeType="1"/>
            </p:cNvSpPr>
            <p:nvPr/>
          </p:nvSpPr>
          <p:spPr bwMode="auto">
            <a:xfrm rot="756851" flipH="1">
              <a:off x="2426" y="2340"/>
              <a:ext cx="1243" cy="6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8" name="Line 27"/>
            <p:cNvSpPr>
              <a:spLocks noChangeShapeType="1"/>
            </p:cNvSpPr>
            <p:nvPr/>
          </p:nvSpPr>
          <p:spPr bwMode="auto">
            <a:xfrm rot="756851" flipH="1">
              <a:off x="998" y="1928"/>
              <a:ext cx="1242" cy="6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79" name="Line 28"/>
            <p:cNvSpPr>
              <a:spLocks noChangeShapeType="1"/>
            </p:cNvSpPr>
            <p:nvPr/>
          </p:nvSpPr>
          <p:spPr bwMode="auto">
            <a:xfrm rot="756851" flipH="1">
              <a:off x="3905" y="1847"/>
              <a:ext cx="62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0" name="Line 29"/>
            <p:cNvSpPr>
              <a:spLocks noChangeShapeType="1"/>
            </p:cNvSpPr>
            <p:nvPr/>
          </p:nvSpPr>
          <p:spPr bwMode="auto">
            <a:xfrm rot="756851" flipH="1">
              <a:off x="975" y="1388"/>
              <a:ext cx="1242" cy="6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1" name="Line 30"/>
            <p:cNvSpPr>
              <a:spLocks noChangeShapeType="1"/>
            </p:cNvSpPr>
            <p:nvPr/>
          </p:nvSpPr>
          <p:spPr bwMode="auto">
            <a:xfrm rot="756851" flipH="1">
              <a:off x="4059" y="2160"/>
              <a:ext cx="470" cy="2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2" name="Line 31"/>
            <p:cNvSpPr>
              <a:spLocks noChangeShapeType="1"/>
            </p:cNvSpPr>
            <p:nvPr/>
          </p:nvSpPr>
          <p:spPr bwMode="auto">
            <a:xfrm rot="756851" flipH="1">
              <a:off x="4005" y="1637"/>
              <a:ext cx="508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3" name="Line 32"/>
            <p:cNvSpPr>
              <a:spLocks noChangeShapeType="1"/>
            </p:cNvSpPr>
            <p:nvPr/>
          </p:nvSpPr>
          <p:spPr bwMode="auto">
            <a:xfrm rot="756851" flipH="1">
              <a:off x="3744" y="2359"/>
              <a:ext cx="259" cy="14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4" name="Line 33"/>
            <p:cNvSpPr>
              <a:spLocks noChangeShapeType="1"/>
            </p:cNvSpPr>
            <p:nvPr/>
          </p:nvSpPr>
          <p:spPr bwMode="auto">
            <a:xfrm rot="756851" flipH="1">
              <a:off x="3743" y="1857"/>
              <a:ext cx="164" cy="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5" name="Line 34"/>
            <p:cNvSpPr>
              <a:spLocks noChangeShapeType="1"/>
            </p:cNvSpPr>
            <p:nvPr/>
          </p:nvSpPr>
          <p:spPr bwMode="auto">
            <a:xfrm rot="756851" flipH="1">
              <a:off x="2290" y="1458"/>
              <a:ext cx="158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186" name="Line 35"/>
            <p:cNvSpPr>
              <a:spLocks noChangeShapeType="1"/>
            </p:cNvSpPr>
            <p:nvPr/>
          </p:nvSpPr>
          <p:spPr bwMode="auto">
            <a:xfrm rot="756851" flipH="1">
              <a:off x="2325" y="1694"/>
              <a:ext cx="872" cy="4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277332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Truncated View Volume for an Orthographic Parallel Projection</a:t>
            </a:r>
          </a:p>
        </p:txBody>
      </p:sp>
      <p:grpSp>
        <p:nvGrpSpPr>
          <p:cNvPr id="819202" name="Group 3"/>
          <p:cNvGrpSpPr>
            <a:grpSpLocks/>
          </p:cNvGrpSpPr>
          <p:nvPr/>
        </p:nvGrpSpPr>
        <p:grpSpPr bwMode="auto">
          <a:xfrm>
            <a:off x="874713" y="1447800"/>
            <a:ext cx="7418387" cy="4427538"/>
            <a:chOff x="551" y="1026"/>
            <a:chExt cx="4673" cy="2789"/>
          </a:xfrm>
        </p:grpSpPr>
        <p:sp>
          <p:nvSpPr>
            <p:cNvPr id="819203" name="Freeform 4"/>
            <p:cNvSpPr>
              <a:spLocks/>
            </p:cNvSpPr>
            <p:nvPr/>
          </p:nvSpPr>
          <p:spPr bwMode="auto">
            <a:xfrm>
              <a:off x="3037" y="2046"/>
              <a:ext cx="980" cy="980"/>
            </a:xfrm>
            <a:custGeom>
              <a:avLst/>
              <a:gdLst>
                <a:gd name="T0" fmla="*/ 0 w 980"/>
                <a:gd name="T1" fmla="*/ 0 h 980"/>
                <a:gd name="T2" fmla="*/ 980 w 980"/>
                <a:gd name="T3" fmla="*/ 263 h 980"/>
                <a:gd name="T4" fmla="*/ 980 w 980"/>
                <a:gd name="T5" fmla="*/ 980 h 980"/>
                <a:gd name="T6" fmla="*/ 0 w 980"/>
                <a:gd name="T7" fmla="*/ 717 h 980"/>
                <a:gd name="T8" fmla="*/ 0 w 980"/>
                <a:gd name="T9" fmla="*/ 0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0"/>
                <a:gd name="T16" fmla="*/ 0 h 980"/>
                <a:gd name="T17" fmla="*/ 980 w 980"/>
                <a:gd name="T18" fmla="*/ 980 h 9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0" h="980">
                  <a:moveTo>
                    <a:pt x="0" y="0"/>
                  </a:moveTo>
                  <a:lnTo>
                    <a:pt x="980" y="263"/>
                  </a:lnTo>
                  <a:lnTo>
                    <a:pt x="980" y="980"/>
                  </a:lnTo>
                  <a:lnTo>
                    <a:pt x="0" y="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4" name="Freeform 5"/>
            <p:cNvSpPr>
              <a:spLocks/>
            </p:cNvSpPr>
            <p:nvPr/>
          </p:nvSpPr>
          <p:spPr bwMode="auto">
            <a:xfrm>
              <a:off x="4244" y="1726"/>
              <a:ext cx="980" cy="975"/>
            </a:xfrm>
            <a:custGeom>
              <a:avLst/>
              <a:gdLst>
                <a:gd name="T0" fmla="*/ 0 w 980"/>
                <a:gd name="T1" fmla="*/ 0 h 975"/>
                <a:gd name="T2" fmla="*/ 980 w 980"/>
                <a:gd name="T3" fmla="*/ 258 h 975"/>
                <a:gd name="T4" fmla="*/ 980 w 980"/>
                <a:gd name="T5" fmla="*/ 975 h 975"/>
                <a:gd name="T6" fmla="*/ 0 w 980"/>
                <a:gd name="T7" fmla="*/ 717 h 975"/>
                <a:gd name="T8" fmla="*/ 0 w 980"/>
                <a:gd name="T9" fmla="*/ 0 h 9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0"/>
                <a:gd name="T16" fmla="*/ 0 h 975"/>
                <a:gd name="T17" fmla="*/ 980 w 980"/>
                <a:gd name="T18" fmla="*/ 975 h 9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0" h="975">
                  <a:moveTo>
                    <a:pt x="0" y="0"/>
                  </a:moveTo>
                  <a:lnTo>
                    <a:pt x="980" y="258"/>
                  </a:lnTo>
                  <a:lnTo>
                    <a:pt x="980" y="975"/>
                  </a:lnTo>
                  <a:lnTo>
                    <a:pt x="0" y="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5" name="Freeform 6"/>
            <p:cNvSpPr>
              <a:spLocks/>
            </p:cNvSpPr>
            <p:nvPr/>
          </p:nvSpPr>
          <p:spPr bwMode="auto">
            <a:xfrm>
              <a:off x="1835" y="2371"/>
              <a:ext cx="980" cy="980"/>
            </a:xfrm>
            <a:custGeom>
              <a:avLst/>
              <a:gdLst>
                <a:gd name="T0" fmla="*/ 0 w 980"/>
                <a:gd name="T1" fmla="*/ 0 h 980"/>
                <a:gd name="T2" fmla="*/ 980 w 980"/>
                <a:gd name="T3" fmla="*/ 263 h 980"/>
                <a:gd name="T4" fmla="*/ 980 w 980"/>
                <a:gd name="T5" fmla="*/ 980 h 980"/>
                <a:gd name="T6" fmla="*/ 0 w 980"/>
                <a:gd name="T7" fmla="*/ 717 h 980"/>
                <a:gd name="T8" fmla="*/ 0 w 980"/>
                <a:gd name="T9" fmla="*/ 0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0"/>
                <a:gd name="T16" fmla="*/ 0 h 980"/>
                <a:gd name="T17" fmla="*/ 980 w 980"/>
                <a:gd name="T18" fmla="*/ 980 h 9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0" h="980">
                  <a:moveTo>
                    <a:pt x="0" y="0"/>
                  </a:moveTo>
                  <a:lnTo>
                    <a:pt x="980" y="263"/>
                  </a:lnTo>
                  <a:lnTo>
                    <a:pt x="980" y="980"/>
                  </a:lnTo>
                  <a:lnTo>
                    <a:pt x="0" y="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6" name="Freeform 7"/>
            <p:cNvSpPr>
              <a:spLocks/>
            </p:cNvSpPr>
            <p:nvPr/>
          </p:nvSpPr>
          <p:spPr bwMode="auto">
            <a:xfrm>
              <a:off x="1835" y="2371"/>
              <a:ext cx="980" cy="980"/>
            </a:xfrm>
            <a:custGeom>
              <a:avLst/>
              <a:gdLst>
                <a:gd name="T0" fmla="*/ 0 w 980"/>
                <a:gd name="T1" fmla="*/ 0 h 980"/>
                <a:gd name="T2" fmla="*/ 980 w 980"/>
                <a:gd name="T3" fmla="*/ 263 h 980"/>
                <a:gd name="T4" fmla="*/ 980 w 980"/>
                <a:gd name="T5" fmla="*/ 980 h 980"/>
                <a:gd name="T6" fmla="*/ 0 w 980"/>
                <a:gd name="T7" fmla="*/ 717 h 980"/>
                <a:gd name="T8" fmla="*/ 0 w 980"/>
                <a:gd name="T9" fmla="*/ 0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0"/>
                <a:gd name="T16" fmla="*/ 0 h 980"/>
                <a:gd name="T17" fmla="*/ 980 w 980"/>
                <a:gd name="T18" fmla="*/ 980 h 9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0" h="980">
                  <a:moveTo>
                    <a:pt x="0" y="0"/>
                  </a:moveTo>
                  <a:lnTo>
                    <a:pt x="980" y="263"/>
                  </a:lnTo>
                  <a:lnTo>
                    <a:pt x="980" y="980"/>
                  </a:lnTo>
                  <a:lnTo>
                    <a:pt x="0" y="7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7" name="Line 8"/>
            <p:cNvSpPr>
              <a:spLocks noChangeShapeType="1"/>
            </p:cNvSpPr>
            <p:nvPr/>
          </p:nvSpPr>
          <p:spPr bwMode="auto">
            <a:xfrm flipV="1">
              <a:off x="1474" y="2634"/>
              <a:ext cx="764" cy="20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8" name="Freeform 9"/>
            <p:cNvSpPr>
              <a:spLocks/>
            </p:cNvSpPr>
            <p:nvPr/>
          </p:nvSpPr>
          <p:spPr bwMode="auto">
            <a:xfrm>
              <a:off x="1350" y="2799"/>
              <a:ext cx="294" cy="72"/>
            </a:xfrm>
            <a:custGeom>
              <a:avLst/>
              <a:gdLst>
                <a:gd name="T0" fmla="*/ 294 w 294"/>
                <a:gd name="T1" fmla="*/ 72 h 72"/>
                <a:gd name="T2" fmla="*/ 0 w 294"/>
                <a:gd name="T3" fmla="*/ 72 h 72"/>
                <a:gd name="T4" fmla="*/ 57 w 294"/>
                <a:gd name="T5" fmla="*/ 0 h 72"/>
                <a:gd name="T6" fmla="*/ 294 w 294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72"/>
                <a:gd name="T14" fmla="*/ 294 w 294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72">
                  <a:moveTo>
                    <a:pt x="294" y="72"/>
                  </a:moveTo>
                  <a:lnTo>
                    <a:pt x="0" y="72"/>
                  </a:lnTo>
                  <a:lnTo>
                    <a:pt x="57" y="0"/>
                  </a:lnTo>
                  <a:lnTo>
                    <a:pt x="294" y="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09" name="Freeform 10"/>
            <p:cNvSpPr>
              <a:spLocks/>
            </p:cNvSpPr>
            <p:nvPr/>
          </p:nvSpPr>
          <p:spPr bwMode="auto">
            <a:xfrm>
              <a:off x="4548" y="3057"/>
              <a:ext cx="57" cy="118"/>
            </a:xfrm>
            <a:custGeom>
              <a:avLst/>
              <a:gdLst>
                <a:gd name="T0" fmla="*/ 0 w 57"/>
                <a:gd name="T1" fmla="*/ 0 h 118"/>
                <a:gd name="T2" fmla="*/ 57 w 57"/>
                <a:gd name="T3" fmla="*/ 46 h 118"/>
                <a:gd name="T4" fmla="*/ 0 w 57"/>
                <a:gd name="T5" fmla="*/ 118 h 118"/>
                <a:gd name="T6" fmla="*/ 0 w 57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18"/>
                <a:gd name="T14" fmla="*/ 57 w 57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18">
                  <a:moveTo>
                    <a:pt x="0" y="0"/>
                  </a:moveTo>
                  <a:lnTo>
                    <a:pt x="57" y="46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0" name="Line 11"/>
            <p:cNvSpPr>
              <a:spLocks noChangeShapeType="1"/>
            </p:cNvSpPr>
            <p:nvPr/>
          </p:nvSpPr>
          <p:spPr bwMode="auto">
            <a:xfrm flipV="1">
              <a:off x="4099" y="3114"/>
              <a:ext cx="459" cy="1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1" name="Line 12"/>
            <p:cNvSpPr>
              <a:spLocks noChangeShapeType="1"/>
            </p:cNvSpPr>
            <p:nvPr/>
          </p:nvSpPr>
          <p:spPr bwMode="auto">
            <a:xfrm flipV="1">
              <a:off x="4605" y="2051"/>
              <a:ext cx="1" cy="1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2" name="Line 13"/>
            <p:cNvSpPr>
              <a:spLocks noChangeShapeType="1"/>
            </p:cNvSpPr>
            <p:nvPr/>
          </p:nvSpPr>
          <p:spPr bwMode="auto">
            <a:xfrm flipV="1">
              <a:off x="3424" y="2365"/>
              <a:ext cx="1" cy="1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3" name="Line 14"/>
            <p:cNvSpPr>
              <a:spLocks noChangeShapeType="1"/>
            </p:cNvSpPr>
            <p:nvPr/>
          </p:nvSpPr>
          <p:spPr bwMode="auto">
            <a:xfrm flipV="1">
              <a:off x="2232" y="2685"/>
              <a:ext cx="1" cy="1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4" name="Freeform 15"/>
            <p:cNvSpPr>
              <a:spLocks/>
            </p:cNvSpPr>
            <p:nvPr/>
          </p:nvSpPr>
          <p:spPr bwMode="auto">
            <a:xfrm>
              <a:off x="3424" y="3341"/>
              <a:ext cx="62" cy="113"/>
            </a:xfrm>
            <a:custGeom>
              <a:avLst/>
              <a:gdLst>
                <a:gd name="T0" fmla="*/ 62 w 62"/>
                <a:gd name="T1" fmla="*/ 113 h 113"/>
                <a:gd name="T2" fmla="*/ 0 w 62"/>
                <a:gd name="T3" fmla="*/ 72 h 113"/>
                <a:gd name="T4" fmla="*/ 62 w 62"/>
                <a:gd name="T5" fmla="*/ 0 h 113"/>
                <a:gd name="T6" fmla="*/ 62 w 62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113"/>
                <a:gd name="T14" fmla="*/ 62 w 62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113">
                  <a:moveTo>
                    <a:pt x="62" y="113"/>
                  </a:moveTo>
                  <a:lnTo>
                    <a:pt x="0" y="72"/>
                  </a:lnTo>
                  <a:lnTo>
                    <a:pt x="62" y="0"/>
                  </a:lnTo>
                  <a:lnTo>
                    <a:pt x="62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5" name="Line 16"/>
            <p:cNvSpPr>
              <a:spLocks noChangeShapeType="1"/>
            </p:cNvSpPr>
            <p:nvPr/>
          </p:nvSpPr>
          <p:spPr bwMode="auto">
            <a:xfrm flipH="1">
              <a:off x="3470" y="3279"/>
              <a:ext cx="459" cy="1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6" name="Freeform 17"/>
            <p:cNvSpPr>
              <a:spLocks/>
            </p:cNvSpPr>
            <p:nvPr/>
          </p:nvSpPr>
          <p:spPr bwMode="auto">
            <a:xfrm>
              <a:off x="3357" y="3377"/>
              <a:ext cx="56" cy="118"/>
            </a:xfrm>
            <a:custGeom>
              <a:avLst/>
              <a:gdLst>
                <a:gd name="T0" fmla="*/ 0 w 56"/>
                <a:gd name="T1" fmla="*/ 0 h 118"/>
                <a:gd name="T2" fmla="*/ 56 w 56"/>
                <a:gd name="T3" fmla="*/ 46 h 118"/>
                <a:gd name="T4" fmla="*/ 0 w 56"/>
                <a:gd name="T5" fmla="*/ 118 h 118"/>
                <a:gd name="T6" fmla="*/ 0 w 56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118"/>
                <a:gd name="T14" fmla="*/ 56 w 56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118">
                  <a:moveTo>
                    <a:pt x="0" y="0"/>
                  </a:moveTo>
                  <a:lnTo>
                    <a:pt x="56" y="46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7" name="Line 18"/>
            <p:cNvSpPr>
              <a:spLocks noChangeShapeType="1"/>
            </p:cNvSpPr>
            <p:nvPr/>
          </p:nvSpPr>
          <p:spPr bwMode="auto">
            <a:xfrm flipV="1">
              <a:off x="2908" y="3433"/>
              <a:ext cx="464" cy="1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8" name="Freeform 19"/>
            <p:cNvSpPr>
              <a:spLocks/>
            </p:cNvSpPr>
            <p:nvPr/>
          </p:nvSpPr>
          <p:spPr bwMode="auto">
            <a:xfrm>
              <a:off x="2238" y="3655"/>
              <a:ext cx="56" cy="119"/>
            </a:xfrm>
            <a:custGeom>
              <a:avLst/>
              <a:gdLst>
                <a:gd name="T0" fmla="*/ 56 w 56"/>
                <a:gd name="T1" fmla="*/ 119 h 119"/>
                <a:gd name="T2" fmla="*/ 0 w 56"/>
                <a:gd name="T3" fmla="*/ 78 h 119"/>
                <a:gd name="T4" fmla="*/ 56 w 56"/>
                <a:gd name="T5" fmla="*/ 0 h 119"/>
                <a:gd name="T6" fmla="*/ 56 w 56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119"/>
                <a:gd name="T14" fmla="*/ 56 w 56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119">
                  <a:moveTo>
                    <a:pt x="56" y="119"/>
                  </a:moveTo>
                  <a:lnTo>
                    <a:pt x="0" y="78"/>
                  </a:lnTo>
                  <a:lnTo>
                    <a:pt x="56" y="0"/>
                  </a:lnTo>
                  <a:lnTo>
                    <a:pt x="56" y="1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19" name="Line 20"/>
            <p:cNvSpPr>
              <a:spLocks noChangeShapeType="1"/>
            </p:cNvSpPr>
            <p:nvPr/>
          </p:nvSpPr>
          <p:spPr bwMode="auto">
            <a:xfrm flipH="1">
              <a:off x="2284" y="3599"/>
              <a:ext cx="459" cy="1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0" name="Freeform 21"/>
            <p:cNvSpPr>
              <a:spLocks/>
            </p:cNvSpPr>
            <p:nvPr/>
          </p:nvSpPr>
          <p:spPr bwMode="auto">
            <a:xfrm>
              <a:off x="2186" y="2592"/>
              <a:ext cx="82" cy="83"/>
            </a:xfrm>
            <a:custGeom>
              <a:avLst/>
              <a:gdLst>
                <a:gd name="T0" fmla="*/ 0 w 82"/>
                <a:gd name="T1" fmla="*/ 42 h 83"/>
                <a:gd name="T2" fmla="*/ 5 w 82"/>
                <a:gd name="T3" fmla="*/ 26 h 83"/>
                <a:gd name="T4" fmla="*/ 15 w 82"/>
                <a:gd name="T5" fmla="*/ 11 h 83"/>
                <a:gd name="T6" fmla="*/ 26 w 82"/>
                <a:gd name="T7" fmla="*/ 6 h 83"/>
                <a:gd name="T8" fmla="*/ 41 w 82"/>
                <a:gd name="T9" fmla="*/ 0 h 83"/>
                <a:gd name="T10" fmla="*/ 62 w 82"/>
                <a:gd name="T11" fmla="*/ 6 h 83"/>
                <a:gd name="T12" fmla="*/ 72 w 82"/>
                <a:gd name="T13" fmla="*/ 11 h 83"/>
                <a:gd name="T14" fmla="*/ 82 w 82"/>
                <a:gd name="T15" fmla="*/ 26 h 83"/>
                <a:gd name="T16" fmla="*/ 82 w 82"/>
                <a:gd name="T17" fmla="*/ 42 h 83"/>
                <a:gd name="T18" fmla="*/ 82 w 82"/>
                <a:gd name="T19" fmla="*/ 57 h 83"/>
                <a:gd name="T20" fmla="*/ 72 w 82"/>
                <a:gd name="T21" fmla="*/ 73 h 83"/>
                <a:gd name="T22" fmla="*/ 62 w 82"/>
                <a:gd name="T23" fmla="*/ 78 h 83"/>
                <a:gd name="T24" fmla="*/ 41 w 82"/>
                <a:gd name="T25" fmla="*/ 83 h 83"/>
                <a:gd name="T26" fmla="*/ 26 w 82"/>
                <a:gd name="T27" fmla="*/ 78 h 83"/>
                <a:gd name="T28" fmla="*/ 15 w 82"/>
                <a:gd name="T29" fmla="*/ 73 h 83"/>
                <a:gd name="T30" fmla="*/ 5 w 82"/>
                <a:gd name="T31" fmla="*/ 57 h 83"/>
                <a:gd name="T32" fmla="*/ 0 w 82"/>
                <a:gd name="T33" fmla="*/ 42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3"/>
                <a:gd name="T53" fmla="*/ 82 w 82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3">
                  <a:moveTo>
                    <a:pt x="0" y="42"/>
                  </a:moveTo>
                  <a:lnTo>
                    <a:pt x="5" y="26"/>
                  </a:lnTo>
                  <a:lnTo>
                    <a:pt x="15" y="11"/>
                  </a:lnTo>
                  <a:lnTo>
                    <a:pt x="26" y="6"/>
                  </a:lnTo>
                  <a:lnTo>
                    <a:pt x="41" y="0"/>
                  </a:lnTo>
                  <a:lnTo>
                    <a:pt x="62" y="6"/>
                  </a:lnTo>
                  <a:lnTo>
                    <a:pt x="72" y="11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82" y="57"/>
                  </a:lnTo>
                  <a:lnTo>
                    <a:pt x="72" y="73"/>
                  </a:lnTo>
                  <a:lnTo>
                    <a:pt x="62" y="78"/>
                  </a:lnTo>
                  <a:lnTo>
                    <a:pt x="41" y="83"/>
                  </a:lnTo>
                  <a:lnTo>
                    <a:pt x="26" y="78"/>
                  </a:lnTo>
                  <a:lnTo>
                    <a:pt x="15" y="73"/>
                  </a:lnTo>
                  <a:lnTo>
                    <a:pt x="5" y="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1" name="Freeform 22"/>
            <p:cNvSpPr>
              <a:spLocks/>
            </p:cNvSpPr>
            <p:nvPr/>
          </p:nvSpPr>
          <p:spPr bwMode="auto">
            <a:xfrm>
              <a:off x="2186" y="2592"/>
              <a:ext cx="82" cy="83"/>
            </a:xfrm>
            <a:custGeom>
              <a:avLst/>
              <a:gdLst>
                <a:gd name="T0" fmla="*/ 0 w 82"/>
                <a:gd name="T1" fmla="*/ 42 h 83"/>
                <a:gd name="T2" fmla="*/ 5 w 82"/>
                <a:gd name="T3" fmla="*/ 26 h 83"/>
                <a:gd name="T4" fmla="*/ 15 w 82"/>
                <a:gd name="T5" fmla="*/ 11 h 83"/>
                <a:gd name="T6" fmla="*/ 26 w 82"/>
                <a:gd name="T7" fmla="*/ 6 h 83"/>
                <a:gd name="T8" fmla="*/ 41 w 82"/>
                <a:gd name="T9" fmla="*/ 0 h 83"/>
                <a:gd name="T10" fmla="*/ 62 w 82"/>
                <a:gd name="T11" fmla="*/ 6 h 83"/>
                <a:gd name="T12" fmla="*/ 72 w 82"/>
                <a:gd name="T13" fmla="*/ 11 h 83"/>
                <a:gd name="T14" fmla="*/ 82 w 82"/>
                <a:gd name="T15" fmla="*/ 26 h 83"/>
                <a:gd name="T16" fmla="*/ 82 w 82"/>
                <a:gd name="T17" fmla="*/ 42 h 83"/>
                <a:gd name="T18" fmla="*/ 82 w 82"/>
                <a:gd name="T19" fmla="*/ 57 h 83"/>
                <a:gd name="T20" fmla="*/ 72 w 82"/>
                <a:gd name="T21" fmla="*/ 73 h 83"/>
                <a:gd name="T22" fmla="*/ 62 w 82"/>
                <a:gd name="T23" fmla="*/ 78 h 83"/>
                <a:gd name="T24" fmla="*/ 41 w 82"/>
                <a:gd name="T25" fmla="*/ 83 h 83"/>
                <a:gd name="T26" fmla="*/ 26 w 82"/>
                <a:gd name="T27" fmla="*/ 78 h 83"/>
                <a:gd name="T28" fmla="*/ 15 w 82"/>
                <a:gd name="T29" fmla="*/ 73 h 83"/>
                <a:gd name="T30" fmla="*/ 5 w 82"/>
                <a:gd name="T31" fmla="*/ 57 h 83"/>
                <a:gd name="T32" fmla="*/ 0 w 82"/>
                <a:gd name="T33" fmla="*/ 42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3"/>
                <a:gd name="T53" fmla="*/ 82 w 82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3">
                  <a:moveTo>
                    <a:pt x="0" y="42"/>
                  </a:moveTo>
                  <a:lnTo>
                    <a:pt x="5" y="26"/>
                  </a:lnTo>
                  <a:lnTo>
                    <a:pt x="15" y="11"/>
                  </a:lnTo>
                  <a:lnTo>
                    <a:pt x="26" y="6"/>
                  </a:lnTo>
                  <a:lnTo>
                    <a:pt x="41" y="0"/>
                  </a:lnTo>
                  <a:lnTo>
                    <a:pt x="62" y="6"/>
                  </a:lnTo>
                  <a:lnTo>
                    <a:pt x="72" y="11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82" y="57"/>
                  </a:lnTo>
                  <a:lnTo>
                    <a:pt x="72" y="73"/>
                  </a:lnTo>
                  <a:lnTo>
                    <a:pt x="62" y="78"/>
                  </a:lnTo>
                  <a:lnTo>
                    <a:pt x="41" y="83"/>
                  </a:lnTo>
                  <a:lnTo>
                    <a:pt x="26" y="78"/>
                  </a:lnTo>
                  <a:lnTo>
                    <a:pt x="15" y="73"/>
                  </a:lnTo>
                  <a:lnTo>
                    <a:pt x="5" y="57"/>
                  </a:lnTo>
                  <a:lnTo>
                    <a:pt x="0" y="4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2" name="Freeform 23"/>
            <p:cNvSpPr>
              <a:spLocks/>
            </p:cNvSpPr>
            <p:nvPr/>
          </p:nvSpPr>
          <p:spPr bwMode="auto">
            <a:xfrm>
              <a:off x="3377" y="2273"/>
              <a:ext cx="83" cy="82"/>
            </a:xfrm>
            <a:custGeom>
              <a:avLst/>
              <a:gdLst>
                <a:gd name="T0" fmla="*/ 0 w 83"/>
                <a:gd name="T1" fmla="*/ 41 h 82"/>
                <a:gd name="T2" fmla="*/ 0 w 83"/>
                <a:gd name="T3" fmla="*/ 25 h 82"/>
                <a:gd name="T4" fmla="*/ 11 w 83"/>
                <a:gd name="T5" fmla="*/ 15 h 82"/>
                <a:gd name="T6" fmla="*/ 26 w 83"/>
                <a:gd name="T7" fmla="*/ 5 h 82"/>
                <a:gd name="T8" fmla="*/ 42 w 83"/>
                <a:gd name="T9" fmla="*/ 0 h 82"/>
                <a:gd name="T10" fmla="*/ 57 w 83"/>
                <a:gd name="T11" fmla="*/ 5 h 82"/>
                <a:gd name="T12" fmla="*/ 67 w 83"/>
                <a:gd name="T13" fmla="*/ 15 h 82"/>
                <a:gd name="T14" fmla="*/ 78 w 83"/>
                <a:gd name="T15" fmla="*/ 25 h 82"/>
                <a:gd name="T16" fmla="*/ 83 w 83"/>
                <a:gd name="T17" fmla="*/ 41 h 82"/>
                <a:gd name="T18" fmla="*/ 78 w 83"/>
                <a:gd name="T19" fmla="*/ 56 h 82"/>
                <a:gd name="T20" fmla="*/ 67 w 83"/>
                <a:gd name="T21" fmla="*/ 72 h 82"/>
                <a:gd name="T22" fmla="*/ 57 w 83"/>
                <a:gd name="T23" fmla="*/ 82 h 82"/>
                <a:gd name="T24" fmla="*/ 42 w 83"/>
                <a:gd name="T25" fmla="*/ 82 h 82"/>
                <a:gd name="T26" fmla="*/ 26 w 83"/>
                <a:gd name="T27" fmla="*/ 82 h 82"/>
                <a:gd name="T28" fmla="*/ 11 w 83"/>
                <a:gd name="T29" fmla="*/ 72 h 82"/>
                <a:gd name="T30" fmla="*/ 0 w 83"/>
                <a:gd name="T31" fmla="*/ 56 h 82"/>
                <a:gd name="T32" fmla="*/ 0 w 83"/>
                <a:gd name="T33" fmla="*/ 41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82"/>
                <a:gd name="T53" fmla="*/ 83 w 83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82">
                  <a:moveTo>
                    <a:pt x="0" y="41"/>
                  </a:moveTo>
                  <a:lnTo>
                    <a:pt x="0" y="25"/>
                  </a:lnTo>
                  <a:lnTo>
                    <a:pt x="11" y="15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7" y="5"/>
                  </a:lnTo>
                  <a:lnTo>
                    <a:pt x="67" y="15"/>
                  </a:lnTo>
                  <a:lnTo>
                    <a:pt x="78" y="25"/>
                  </a:lnTo>
                  <a:lnTo>
                    <a:pt x="83" y="41"/>
                  </a:lnTo>
                  <a:lnTo>
                    <a:pt x="78" y="56"/>
                  </a:lnTo>
                  <a:lnTo>
                    <a:pt x="67" y="72"/>
                  </a:lnTo>
                  <a:lnTo>
                    <a:pt x="57" y="82"/>
                  </a:lnTo>
                  <a:lnTo>
                    <a:pt x="42" y="82"/>
                  </a:lnTo>
                  <a:lnTo>
                    <a:pt x="26" y="82"/>
                  </a:lnTo>
                  <a:lnTo>
                    <a:pt x="11" y="72"/>
                  </a:lnTo>
                  <a:lnTo>
                    <a:pt x="0" y="56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3" name="Freeform 24"/>
            <p:cNvSpPr>
              <a:spLocks/>
            </p:cNvSpPr>
            <p:nvPr/>
          </p:nvSpPr>
          <p:spPr bwMode="auto">
            <a:xfrm>
              <a:off x="3377" y="2273"/>
              <a:ext cx="83" cy="82"/>
            </a:xfrm>
            <a:custGeom>
              <a:avLst/>
              <a:gdLst>
                <a:gd name="T0" fmla="*/ 0 w 83"/>
                <a:gd name="T1" fmla="*/ 41 h 82"/>
                <a:gd name="T2" fmla="*/ 0 w 83"/>
                <a:gd name="T3" fmla="*/ 25 h 82"/>
                <a:gd name="T4" fmla="*/ 11 w 83"/>
                <a:gd name="T5" fmla="*/ 15 h 82"/>
                <a:gd name="T6" fmla="*/ 26 w 83"/>
                <a:gd name="T7" fmla="*/ 5 h 82"/>
                <a:gd name="T8" fmla="*/ 42 w 83"/>
                <a:gd name="T9" fmla="*/ 0 h 82"/>
                <a:gd name="T10" fmla="*/ 57 w 83"/>
                <a:gd name="T11" fmla="*/ 5 h 82"/>
                <a:gd name="T12" fmla="*/ 67 w 83"/>
                <a:gd name="T13" fmla="*/ 15 h 82"/>
                <a:gd name="T14" fmla="*/ 78 w 83"/>
                <a:gd name="T15" fmla="*/ 25 h 82"/>
                <a:gd name="T16" fmla="*/ 83 w 83"/>
                <a:gd name="T17" fmla="*/ 41 h 82"/>
                <a:gd name="T18" fmla="*/ 78 w 83"/>
                <a:gd name="T19" fmla="*/ 56 h 82"/>
                <a:gd name="T20" fmla="*/ 67 w 83"/>
                <a:gd name="T21" fmla="*/ 72 h 82"/>
                <a:gd name="T22" fmla="*/ 57 w 83"/>
                <a:gd name="T23" fmla="*/ 82 h 82"/>
                <a:gd name="T24" fmla="*/ 42 w 83"/>
                <a:gd name="T25" fmla="*/ 82 h 82"/>
                <a:gd name="T26" fmla="*/ 26 w 83"/>
                <a:gd name="T27" fmla="*/ 82 h 82"/>
                <a:gd name="T28" fmla="*/ 11 w 83"/>
                <a:gd name="T29" fmla="*/ 72 h 82"/>
                <a:gd name="T30" fmla="*/ 0 w 83"/>
                <a:gd name="T31" fmla="*/ 56 h 82"/>
                <a:gd name="T32" fmla="*/ 0 w 83"/>
                <a:gd name="T33" fmla="*/ 41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82"/>
                <a:gd name="T53" fmla="*/ 83 w 83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82">
                  <a:moveTo>
                    <a:pt x="0" y="41"/>
                  </a:moveTo>
                  <a:lnTo>
                    <a:pt x="0" y="25"/>
                  </a:lnTo>
                  <a:lnTo>
                    <a:pt x="11" y="15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7" y="5"/>
                  </a:lnTo>
                  <a:lnTo>
                    <a:pt x="67" y="15"/>
                  </a:lnTo>
                  <a:lnTo>
                    <a:pt x="78" y="25"/>
                  </a:lnTo>
                  <a:lnTo>
                    <a:pt x="83" y="41"/>
                  </a:lnTo>
                  <a:lnTo>
                    <a:pt x="78" y="56"/>
                  </a:lnTo>
                  <a:lnTo>
                    <a:pt x="67" y="72"/>
                  </a:lnTo>
                  <a:lnTo>
                    <a:pt x="57" y="82"/>
                  </a:lnTo>
                  <a:lnTo>
                    <a:pt x="42" y="82"/>
                  </a:lnTo>
                  <a:lnTo>
                    <a:pt x="26" y="82"/>
                  </a:lnTo>
                  <a:lnTo>
                    <a:pt x="11" y="72"/>
                  </a:lnTo>
                  <a:lnTo>
                    <a:pt x="0" y="56"/>
                  </a:lnTo>
                  <a:lnTo>
                    <a:pt x="0" y="4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4" name="Freeform 25"/>
            <p:cNvSpPr>
              <a:spLocks/>
            </p:cNvSpPr>
            <p:nvPr/>
          </p:nvSpPr>
          <p:spPr bwMode="auto">
            <a:xfrm>
              <a:off x="4563" y="1958"/>
              <a:ext cx="83" cy="82"/>
            </a:xfrm>
            <a:custGeom>
              <a:avLst/>
              <a:gdLst>
                <a:gd name="T0" fmla="*/ 0 w 83"/>
                <a:gd name="T1" fmla="*/ 41 h 82"/>
                <a:gd name="T2" fmla="*/ 6 w 83"/>
                <a:gd name="T3" fmla="*/ 21 h 82"/>
                <a:gd name="T4" fmla="*/ 16 w 83"/>
                <a:gd name="T5" fmla="*/ 10 h 82"/>
                <a:gd name="T6" fmla="*/ 26 w 83"/>
                <a:gd name="T7" fmla="*/ 0 h 82"/>
                <a:gd name="T8" fmla="*/ 42 w 83"/>
                <a:gd name="T9" fmla="*/ 0 h 82"/>
                <a:gd name="T10" fmla="*/ 57 w 83"/>
                <a:gd name="T11" fmla="*/ 0 h 82"/>
                <a:gd name="T12" fmla="*/ 73 w 83"/>
                <a:gd name="T13" fmla="*/ 10 h 82"/>
                <a:gd name="T14" fmla="*/ 83 w 83"/>
                <a:gd name="T15" fmla="*/ 21 h 82"/>
                <a:gd name="T16" fmla="*/ 83 w 83"/>
                <a:gd name="T17" fmla="*/ 41 h 82"/>
                <a:gd name="T18" fmla="*/ 83 w 83"/>
                <a:gd name="T19" fmla="*/ 57 h 82"/>
                <a:gd name="T20" fmla="*/ 73 w 83"/>
                <a:gd name="T21" fmla="*/ 67 h 82"/>
                <a:gd name="T22" fmla="*/ 57 w 83"/>
                <a:gd name="T23" fmla="*/ 77 h 82"/>
                <a:gd name="T24" fmla="*/ 42 w 83"/>
                <a:gd name="T25" fmla="*/ 82 h 82"/>
                <a:gd name="T26" fmla="*/ 26 w 83"/>
                <a:gd name="T27" fmla="*/ 77 h 82"/>
                <a:gd name="T28" fmla="*/ 16 w 83"/>
                <a:gd name="T29" fmla="*/ 67 h 82"/>
                <a:gd name="T30" fmla="*/ 6 w 83"/>
                <a:gd name="T31" fmla="*/ 57 h 82"/>
                <a:gd name="T32" fmla="*/ 0 w 83"/>
                <a:gd name="T33" fmla="*/ 41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82"/>
                <a:gd name="T53" fmla="*/ 83 w 83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82">
                  <a:moveTo>
                    <a:pt x="0" y="41"/>
                  </a:moveTo>
                  <a:lnTo>
                    <a:pt x="6" y="21"/>
                  </a:lnTo>
                  <a:lnTo>
                    <a:pt x="16" y="10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57" y="0"/>
                  </a:lnTo>
                  <a:lnTo>
                    <a:pt x="73" y="10"/>
                  </a:lnTo>
                  <a:lnTo>
                    <a:pt x="83" y="21"/>
                  </a:lnTo>
                  <a:lnTo>
                    <a:pt x="83" y="41"/>
                  </a:lnTo>
                  <a:lnTo>
                    <a:pt x="83" y="57"/>
                  </a:lnTo>
                  <a:lnTo>
                    <a:pt x="73" y="67"/>
                  </a:lnTo>
                  <a:lnTo>
                    <a:pt x="57" y="77"/>
                  </a:lnTo>
                  <a:lnTo>
                    <a:pt x="42" y="82"/>
                  </a:lnTo>
                  <a:lnTo>
                    <a:pt x="26" y="77"/>
                  </a:lnTo>
                  <a:lnTo>
                    <a:pt x="16" y="67"/>
                  </a:lnTo>
                  <a:lnTo>
                    <a:pt x="6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5" name="Freeform 26"/>
            <p:cNvSpPr>
              <a:spLocks/>
            </p:cNvSpPr>
            <p:nvPr/>
          </p:nvSpPr>
          <p:spPr bwMode="auto">
            <a:xfrm>
              <a:off x="4563" y="1958"/>
              <a:ext cx="83" cy="82"/>
            </a:xfrm>
            <a:custGeom>
              <a:avLst/>
              <a:gdLst>
                <a:gd name="T0" fmla="*/ 0 w 83"/>
                <a:gd name="T1" fmla="*/ 41 h 82"/>
                <a:gd name="T2" fmla="*/ 6 w 83"/>
                <a:gd name="T3" fmla="*/ 21 h 82"/>
                <a:gd name="T4" fmla="*/ 16 w 83"/>
                <a:gd name="T5" fmla="*/ 10 h 82"/>
                <a:gd name="T6" fmla="*/ 26 w 83"/>
                <a:gd name="T7" fmla="*/ 0 h 82"/>
                <a:gd name="T8" fmla="*/ 42 w 83"/>
                <a:gd name="T9" fmla="*/ 0 h 82"/>
                <a:gd name="T10" fmla="*/ 57 w 83"/>
                <a:gd name="T11" fmla="*/ 0 h 82"/>
                <a:gd name="T12" fmla="*/ 73 w 83"/>
                <a:gd name="T13" fmla="*/ 10 h 82"/>
                <a:gd name="T14" fmla="*/ 83 w 83"/>
                <a:gd name="T15" fmla="*/ 21 h 82"/>
                <a:gd name="T16" fmla="*/ 83 w 83"/>
                <a:gd name="T17" fmla="*/ 41 h 82"/>
                <a:gd name="T18" fmla="*/ 83 w 83"/>
                <a:gd name="T19" fmla="*/ 57 h 82"/>
                <a:gd name="T20" fmla="*/ 73 w 83"/>
                <a:gd name="T21" fmla="*/ 67 h 82"/>
                <a:gd name="T22" fmla="*/ 57 w 83"/>
                <a:gd name="T23" fmla="*/ 77 h 82"/>
                <a:gd name="T24" fmla="*/ 42 w 83"/>
                <a:gd name="T25" fmla="*/ 82 h 82"/>
                <a:gd name="T26" fmla="*/ 26 w 83"/>
                <a:gd name="T27" fmla="*/ 77 h 82"/>
                <a:gd name="T28" fmla="*/ 16 w 83"/>
                <a:gd name="T29" fmla="*/ 67 h 82"/>
                <a:gd name="T30" fmla="*/ 6 w 83"/>
                <a:gd name="T31" fmla="*/ 57 h 82"/>
                <a:gd name="T32" fmla="*/ 0 w 83"/>
                <a:gd name="T33" fmla="*/ 41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82"/>
                <a:gd name="T53" fmla="*/ 83 w 83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82">
                  <a:moveTo>
                    <a:pt x="0" y="41"/>
                  </a:moveTo>
                  <a:lnTo>
                    <a:pt x="6" y="21"/>
                  </a:lnTo>
                  <a:lnTo>
                    <a:pt x="16" y="10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57" y="0"/>
                  </a:lnTo>
                  <a:lnTo>
                    <a:pt x="73" y="10"/>
                  </a:lnTo>
                  <a:lnTo>
                    <a:pt x="83" y="21"/>
                  </a:lnTo>
                  <a:lnTo>
                    <a:pt x="83" y="41"/>
                  </a:lnTo>
                  <a:lnTo>
                    <a:pt x="83" y="57"/>
                  </a:lnTo>
                  <a:lnTo>
                    <a:pt x="73" y="67"/>
                  </a:lnTo>
                  <a:lnTo>
                    <a:pt x="57" y="77"/>
                  </a:lnTo>
                  <a:lnTo>
                    <a:pt x="42" y="82"/>
                  </a:lnTo>
                  <a:lnTo>
                    <a:pt x="26" y="77"/>
                  </a:lnTo>
                  <a:lnTo>
                    <a:pt x="16" y="67"/>
                  </a:lnTo>
                  <a:lnTo>
                    <a:pt x="6" y="57"/>
                  </a:lnTo>
                  <a:lnTo>
                    <a:pt x="0" y="4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6" name="Line 27"/>
            <p:cNvSpPr>
              <a:spLocks noChangeShapeType="1"/>
            </p:cNvSpPr>
            <p:nvPr/>
          </p:nvSpPr>
          <p:spPr bwMode="auto">
            <a:xfrm flipV="1">
              <a:off x="2253" y="2598"/>
              <a:ext cx="98" cy="3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7" name="Line 28"/>
            <p:cNvSpPr>
              <a:spLocks noChangeShapeType="1"/>
            </p:cNvSpPr>
            <p:nvPr/>
          </p:nvSpPr>
          <p:spPr bwMode="auto">
            <a:xfrm flipV="1">
              <a:off x="2418" y="2556"/>
              <a:ext cx="98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8" name="Line 29"/>
            <p:cNvSpPr>
              <a:spLocks noChangeShapeType="1"/>
            </p:cNvSpPr>
            <p:nvPr/>
          </p:nvSpPr>
          <p:spPr bwMode="auto">
            <a:xfrm flipV="1">
              <a:off x="2578" y="2510"/>
              <a:ext cx="103" cy="3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29" name="Line 30"/>
            <p:cNvSpPr>
              <a:spLocks noChangeShapeType="1"/>
            </p:cNvSpPr>
            <p:nvPr/>
          </p:nvSpPr>
          <p:spPr bwMode="auto">
            <a:xfrm flipV="1">
              <a:off x="2743" y="2469"/>
              <a:ext cx="98" cy="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0" name="Line 31"/>
            <p:cNvSpPr>
              <a:spLocks noChangeShapeType="1"/>
            </p:cNvSpPr>
            <p:nvPr/>
          </p:nvSpPr>
          <p:spPr bwMode="auto">
            <a:xfrm flipV="1">
              <a:off x="2908" y="2422"/>
              <a:ext cx="98" cy="3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1" name="Line 32"/>
            <p:cNvSpPr>
              <a:spLocks noChangeShapeType="1"/>
            </p:cNvSpPr>
            <p:nvPr/>
          </p:nvSpPr>
          <p:spPr bwMode="auto">
            <a:xfrm flipV="1">
              <a:off x="3068" y="2381"/>
              <a:ext cx="103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2" name="Line 33"/>
            <p:cNvSpPr>
              <a:spLocks noChangeShapeType="1"/>
            </p:cNvSpPr>
            <p:nvPr/>
          </p:nvSpPr>
          <p:spPr bwMode="auto">
            <a:xfrm flipV="1">
              <a:off x="3233" y="2334"/>
              <a:ext cx="98" cy="3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3" name="Line 34"/>
            <p:cNvSpPr>
              <a:spLocks noChangeShapeType="1"/>
            </p:cNvSpPr>
            <p:nvPr/>
          </p:nvSpPr>
          <p:spPr bwMode="auto">
            <a:xfrm flipV="1">
              <a:off x="3398" y="2293"/>
              <a:ext cx="98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4" name="Line 35"/>
            <p:cNvSpPr>
              <a:spLocks noChangeShapeType="1"/>
            </p:cNvSpPr>
            <p:nvPr/>
          </p:nvSpPr>
          <p:spPr bwMode="auto">
            <a:xfrm flipV="1">
              <a:off x="3558" y="2247"/>
              <a:ext cx="103" cy="3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5" name="Line 36"/>
            <p:cNvSpPr>
              <a:spLocks noChangeShapeType="1"/>
            </p:cNvSpPr>
            <p:nvPr/>
          </p:nvSpPr>
          <p:spPr bwMode="auto">
            <a:xfrm flipV="1">
              <a:off x="3723" y="2206"/>
              <a:ext cx="98" cy="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6" name="Line 37"/>
            <p:cNvSpPr>
              <a:spLocks noChangeShapeType="1"/>
            </p:cNvSpPr>
            <p:nvPr/>
          </p:nvSpPr>
          <p:spPr bwMode="auto">
            <a:xfrm flipV="1">
              <a:off x="3888" y="2164"/>
              <a:ext cx="98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7" name="Line 38"/>
            <p:cNvSpPr>
              <a:spLocks noChangeShapeType="1"/>
            </p:cNvSpPr>
            <p:nvPr/>
          </p:nvSpPr>
          <p:spPr bwMode="auto">
            <a:xfrm flipV="1">
              <a:off x="4048" y="2118"/>
              <a:ext cx="103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8" name="Line 39"/>
            <p:cNvSpPr>
              <a:spLocks noChangeShapeType="1"/>
            </p:cNvSpPr>
            <p:nvPr/>
          </p:nvSpPr>
          <p:spPr bwMode="auto">
            <a:xfrm flipV="1">
              <a:off x="4213" y="2077"/>
              <a:ext cx="98" cy="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39" name="Line 40"/>
            <p:cNvSpPr>
              <a:spLocks noChangeShapeType="1"/>
            </p:cNvSpPr>
            <p:nvPr/>
          </p:nvSpPr>
          <p:spPr bwMode="auto">
            <a:xfrm flipV="1">
              <a:off x="4378" y="2030"/>
              <a:ext cx="98" cy="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0" name="Line 41"/>
            <p:cNvSpPr>
              <a:spLocks noChangeShapeType="1"/>
            </p:cNvSpPr>
            <p:nvPr/>
          </p:nvSpPr>
          <p:spPr bwMode="auto">
            <a:xfrm flipV="1">
              <a:off x="4538" y="2004"/>
              <a:ext cx="41" cy="1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1" name="Freeform 42"/>
            <p:cNvSpPr>
              <a:spLocks/>
            </p:cNvSpPr>
            <p:nvPr/>
          </p:nvSpPr>
          <p:spPr bwMode="auto">
            <a:xfrm>
              <a:off x="2810" y="1984"/>
              <a:ext cx="2414" cy="1367"/>
            </a:xfrm>
            <a:custGeom>
              <a:avLst/>
              <a:gdLst>
                <a:gd name="T0" fmla="*/ 2414 w 2414"/>
                <a:gd name="T1" fmla="*/ 0 h 1367"/>
                <a:gd name="T2" fmla="*/ 0 w 2414"/>
                <a:gd name="T3" fmla="*/ 650 h 1367"/>
                <a:gd name="T4" fmla="*/ 0 w 2414"/>
                <a:gd name="T5" fmla="*/ 1367 h 1367"/>
                <a:gd name="T6" fmla="*/ 2414 w 2414"/>
                <a:gd name="T7" fmla="*/ 717 h 1367"/>
                <a:gd name="T8" fmla="*/ 2414 w 2414"/>
                <a:gd name="T9" fmla="*/ 0 h 13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4"/>
                <a:gd name="T16" fmla="*/ 0 h 1367"/>
                <a:gd name="T17" fmla="*/ 2414 w 2414"/>
                <a:gd name="T18" fmla="*/ 1367 h 13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4" h="1367">
                  <a:moveTo>
                    <a:pt x="2414" y="0"/>
                  </a:moveTo>
                  <a:lnTo>
                    <a:pt x="0" y="650"/>
                  </a:lnTo>
                  <a:lnTo>
                    <a:pt x="0" y="1367"/>
                  </a:lnTo>
                  <a:lnTo>
                    <a:pt x="2414" y="717"/>
                  </a:lnTo>
                  <a:lnTo>
                    <a:pt x="241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2" name="Freeform 43"/>
            <p:cNvSpPr>
              <a:spLocks/>
            </p:cNvSpPr>
            <p:nvPr/>
          </p:nvSpPr>
          <p:spPr bwMode="auto">
            <a:xfrm>
              <a:off x="1835" y="1726"/>
              <a:ext cx="3389" cy="645"/>
            </a:xfrm>
            <a:custGeom>
              <a:avLst/>
              <a:gdLst>
                <a:gd name="T0" fmla="*/ 0 w 3389"/>
                <a:gd name="T1" fmla="*/ 645 h 645"/>
                <a:gd name="T2" fmla="*/ 2409 w 3389"/>
                <a:gd name="T3" fmla="*/ 0 h 645"/>
                <a:gd name="T4" fmla="*/ 3389 w 3389"/>
                <a:gd name="T5" fmla="*/ 258 h 645"/>
                <a:gd name="T6" fmla="*/ 0 60000 65536"/>
                <a:gd name="T7" fmla="*/ 0 60000 65536"/>
                <a:gd name="T8" fmla="*/ 0 60000 65536"/>
                <a:gd name="T9" fmla="*/ 0 w 3389"/>
                <a:gd name="T10" fmla="*/ 0 h 645"/>
                <a:gd name="T11" fmla="*/ 3389 w 3389"/>
                <a:gd name="T12" fmla="*/ 645 h 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9" h="645">
                  <a:moveTo>
                    <a:pt x="0" y="645"/>
                  </a:moveTo>
                  <a:lnTo>
                    <a:pt x="2409" y="0"/>
                  </a:lnTo>
                  <a:lnTo>
                    <a:pt x="3389" y="25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3" name="Freeform 44"/>
            <p:cNvSpPr>
              <a:spLocks/>
            </p:cNvSpPr>
            <p:nvPr/>
          </p:nvSpPr>
          <p:spPr bwMode="auto">
            <a:xfrm>
              <a:off x="3037" y="2046"/>
              <a:ext cx="980" cy="980"/>
            </a:xfrm>
            <a:custGeom>
              <a:avLst/>
              <a:gdLst>
                <a:gd name="T0" fmla="*/ 0 w 980"/>
                <a:gd name="T1" fmla="*/ 0 h 980"/>
                <a:gd name="T2" fmla="*/ 980 w 980"/>
                <a:gd name="T3" fmla="*/ 258 h 980"/>
                <a:gd name="T4" fmla="*/ 980 w 980"/>
                <a:gd name="T5" fmla="*/ 980 h 980"/>
                <a:gd name="T6" fmla="*/ 0 60000 65536"/>
                <a:gd name="T7" fmla="*/ 0 60000 65536"/>
                <a:gd name="T8" fmla="*/ 0 60000 65536"/>
                <a:gd name="T9" fmla="*/ 0 w 980"/>
                <a:gd name="T10" fmla="*/ 0 h 980"/>
                <a:gd name="T11" fmla="*/ 980 w 980"/>
                <a:gd name="T12" fmla="*/ 980 h 9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0" h="980">
                  <a:moveTo>
                    <a:pt x="0" y="0"/>
                  </a:moveTo>
                  <a:lnTo>
                    <a:pt x="980" y="258"/>
                  </a:lnTo>
                  <a:lnTo>
                    <a:pt x="980" y="98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4" name="Line 45"/>
            <p:cNvSpPr>
              <a:spLocks noChangeShapeType="1"/>
            </p:cNvSpPr>
            <p:nvPr/>
          </p:nvSpPr>
          <p:spPr bwMode="auto">
            <a:xfrm>
              <a:off x="4239" y="2443"/>
              <a:ext cx="77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5" name="Line 46"/>
            <p:cNvSpPr>
              <a:spLocks noChangeShapeType="1"/>
            </p:cNvSpPr>
            <p:nvPr/>
          </p:nvSpPr>
          <p:spPr bwMode="auto">
            <a:xfrm>
              <a:off x="4378" y="2479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6" name="Line 47"/>
            <p:cNvSpPr>
              <a:spLocks noChangeShapeType="1"/>
            </p:cNvSpPr>
            <p:nvPr/>
          </p:nvSpPr>
          <p:spPr bwMode="auto">
            <a:xfrm>
              <a:off x="4517" y="2520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7" name="Line 48"/>
            <p:cNvSpPr>
              <a:spLocks noChangeShapeType="1"/>
            </p:cNvSpPr>
            <p:nvPr/>
          </p:nvSpPr>
          <p:spPr bwMode="auto">
            <a:xfrm>
              <a:off x="4656" y="2556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8" name="Line 49"/>
            <p:cNvSpPr>
              <a:spLocks noChangeShapeType="1"/>
            </p:cNvSpPr>
            <p:nvPr/>
          </p:nvSpPr>
          <p:spPr bwMode="auto">
            <a:xfrm>
              <a:off x="4795" y="2592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49" name="Line 50"/>
            <p:cNvSpPr>
              <a:spLocks noChangeShapeType="1"/>
            </p:cNvSpPr>
            <p:nvPr/>
          </p:nvSpPr>
          <p:spPr bwMode="auto">
            <a:xfrm>
              <a:off x="4935" y="2629"/>
              <a:ext cx="82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0" name="Line 51"/>
            <p:cNvSpPr>
              <a:spLocks noChangeShapeType="1"/>
            </p:cNvSpPr>
            <p:nvPr/>
          </p:nvSpPr>
          <p:spPr bwMode="auto">
            <a:xfrm>
              <a:off x="5074" y="2670"/>
              <a:ext cx="82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1" name="Line 52"/>
            <p:cNvSpPr>
              <a:spLocks noChangeShapeType="1"/>
            </p:cNvSpPr>
            <p:nvPr/>
          </p:nvSpPr>
          <p:spPr bwMode="auto">
            <a:xfrm>
              <a:off x="5213" y="270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2" name="Line 53"/>
            <p:cNvSpPr>
              <a:spLocks noChangeShapeType="1"/>
            </p:cNvSpPr>
            <p:nvPr/>
          </p:nvSpPr>
          <p:spPr bwMode="auto">
            <a:xfrm flipH="1">
              <a:off x="4156" y="2443"/>
              <a:ext cx="83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3" name="Line 54"/>
            <p:cNvSpPr>
              <a:spLocks noChangeShapeType="1"/>
            </p:cNvSpPr>
            <p:nvPr/>
          </p:nvSpPr>
          <p:spPr bwMode="auto">
            <a:xfrm flipH="1">
              <a:off x="4017" y="2479"/>
              <a:ext cx="82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4" name="Line 55"/>
            <p:cNvSpPr>
              <a:spLocks noChangeShapeType="1"/>
            </p:cNvSpPr>
            <p:nvPr/>
          </p:nvSpPr>
          <p:spPr bwMode="auto">
            <a:xfrm flipH="1">
              <a:off x="3877" y="2515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5" name="Line 56"/>
            <p:cNvSpPr>
              <a:spLocks noChangeShapeType="1"/>
            </p:cNvSpPr>
            <p:nvPr/>
          </p:nvSpPr>
          <p:spPr bwMode="auto">
            <a:xfrm flipH="1">
              <a:off x="3738" y="2556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6" name="Line 57"/>
            <p:cNvSpPr>
              <a:spLocks noChangeShapeType="1"/>
            </p:cNvSpPr>
            <p:nvPr/>
          </p:nvSpPr>
          <p:spPr bwMode="auto">
            <a:xfrm flipH="1">
              <a:off x="3599" y="2592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7" name="Line 58"/>
            <p:cNvSpPr>
              <a:spLocks noChangeShapeType="1"/>
            </p:cNvSpPr>
            <p:nvPr/>
          </p:nvSpPr>
          <p:spPr bwMode="auto">
            <a:xfrm flipH="1">
              <a:off x="3460" y="2629"/>
              <a:ext cx="82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8" name="Line 59"/>
            <p:cNvSpPr>
              <a:spLocks noChangeShapeType="1"/>
            </p:cNvSpPr>
            <p:nvPr/>
          </p:nvSpPr>
          <p:spPr bwMode="auto">
            <a:xfrm flipH="1">
              <a:off x="3321" y="2665"/>
              <a:ext cx="77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59" name="Line 60"/>
            <p:cNvSpPr>
              <a:spLocks noChangeShapeType="1"/>
            </p:cNvSpPr>
            <p:nvPr/>
          </p:nvSpPr>
          <p:spPr bwMode="auto">
            <a:xfrm flipH="1">
              <a:off x="3181" y="2701"/>
              <a:ext cx="78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0" name="Line 61"/>
            <p:cNvSpPr>
              <a:spLocks noChangeShapeType="1"/>
            </p:cNvSpPr>
            <p:nvPr/>
          </p:nvSpPr>
          <p:spPr bwMode="auto">
            <a:xfrm flipH="1">
              <a:off x="3042" y="2737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1" name="Line 62"/>
            <p:cNvSpPr>
              <a:spLocks noChangeShapeType="1"/>
            </p:cNvSpPr>
            <p:nvPr/>
          </p:nvSpPr>
          <p:spPr bwMode="auto">
            <a:xfrm flipH="1">
              <a:off x="2903" y="2778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2" name="Line 63"/>
            <p:cNvSpPr>
              <a:spLocks noChangeShapeType="1"/>
            </p:cNvSpPr>
            <p:nvPr/>
          </p:nvSpPr>
          <p:spPr bwMode="auto">
            <a:xfrm flipH="1">
              <a:off x="2764" y="2814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3" name="Line 64"/>
            <p:cNvSpPr>
              <a:spLocks noChangeShapeType="1"/>
            </p:cNvSpPr>
            <p:nvPr/>
          </p:nvSpPr>
          <p:spPr bwMode="auto">
            <a:xfrm flipH="1">
              <a:off x="2624" y="2850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4" name="Line 65"/>
            <p:cNvSpPr>
              <a:spLocks noChangeShapeType="1"/>
            </p:cNvSpPr>
            <p:nvPr/>
          </p:nvSpPr>
          <p:spPr bwMode="auto">
            <a:xfrm flipH="1">
              <a:off x="2485" y="2887"/>
              <a:ext cx="77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5" name="Line 66"/>
            <p:cNvSpPr>
              <a:spLocks noChangeShapeType="1"/>
            </p:cNvSpPr>
            <p:nvPr/>
          </p:nvSpPr>
          <p:spPr bwMode="auto">
            <a:xfrm flipH="1">
              <a:off x="2346" y="2923"/>
              <a:ext cx="77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6" name="Line 67"/>
            <p:cNvSpPr>
              <a:spLocks noChangeShapeType="1"/>
            </p:cNvSpPr>
            <p:nvPr/>
          </p:nvSpPr>
          <p:spPr bwMode="auto">
            <a:xfrm flipH="1">
              <a:off x="2201" y="2959"/>
              <a:ext cx="83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7" name="Line 68"/>
            <p:cNvSpPr>
              <a:spLocks noChangeShapeType="1"/>
            </p:cNvSpPr>
            <p:nvPr/>
          </p:nvSpPr>
          <p:spPr bwMode="auto">
            <a:xfrm flipH="1">
              <a:off x="2062" y="2995"/>
              <a:ext cx="83" cy="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8" name="Line 69"/>
            <p:cNvSpPr>
              <a:spLocks noChangeShapeType="1"/>
            </p:cNvSpPr>
            <p:nvPr/>
          </p:nvSpPr>
          <p:spPr bwMode="auto">
            <a:xfrm flipH="1">
              <a:off x="1923" y="3036"/>
              <a:ext cx="82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69" name="Line 70"/>
            <p:cNvSpPr>
              <a:spLocks noChangeShapeType="1"/>
            </p:cNvSpPr>
            <p:nvPr/>
          </p:nvSpPr>
          <p:spPr bwMode="auto">
            <a:xfrm flipH="1">
              <a:off x="1840" y="3072"/>
              <a:ext cx="26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0" name="Line 71"/>
            <p:cNvSpPr>
              <a:spLocks noChangeShapeType="1"/>
            </p:cNvSpPr>
            <p:nvPr/>
          </p:nvSpPr>
          <p:spPr bwMode="auto">
            <a:xfrm>
              <a:off x="4239" y="1721"/>
              <a:ext cx="1" cy="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1" name="Line 72"/>
            <p:cNvSpPr>
              <a:spLocks noChangeShapeType="1"/>
            </p:cNvSpPr>
            <p:nvPr/>
          </p:nvSpPr>
          <p:spPr bwMode="auto">
            <a:xfrm>
              <a:off x="4239" y="1865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2" name="Line 73"/>
            <p:cNvSpPr>
              <a:spLocks noChangeShapeType="1"/>
            </p:cNvSpPr>
            <p:nvPr/>
          </p:nvSpPr>
          <p:spPr bwMode="auto">
            <a:xfrm>
              <a:off x="4239" y="2009"/>
              <a:ext cx="1" cy="7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3" name="Line 74"/>
            <p:cNvSpPr>
              <a:spLocks noChangeShapeType="1"/>
            </p:cNvSpPr>
            <p:nvPr/>
          </p:nvSpPr>
          <p:spPr bwMode="auto">
            <a:xfrm>
              <a:off x="4239" y="2071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4" name="Line 75"/>
            <p:cNvSpPr>
              <a:spLocks noChangeShapeType="1"/>
            </p:cNvSpPr>
            <p:nvPr/>
          </p:nvSpPr>
          <p:spPr bwMode="auto">
            <a:xfrm>
              <a:off x="4239" y="2216"/>
              <a:ext cx="1" cy="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5" name="Line 76"/>
            <p:cNvSpPr>
              <a:spLocks noChangeShapeType="1"/>
            </p:cNvSpPr>
            <p:nvPr/>
          </p:nvSpPr>
          <p:spPr bwMode="auto">
            <a:xfrm>
              <a:off x="4239" y="2360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6" name="Line 77"/>
            <p:cNvSpPr>
              <a:spLocks noChangeShapeType="1"/>
            </p:cNvSpPr>
            <p:nvPr/>
          </p:nvSpPr>
          <p:spPr bwMode="auto">
            <a:xfrm>
              <a:off x="3037" y="2102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7" name="Line 78"/>
            <p:cNvSpPr>
              <a:spLocks noChangeShapeType="1"/>
            </p:cNvSpPr>
            <p:nvPr/>
          </p:nvSpPr>
          <p:spPr bwMode="auto">
            <a:xfrm>
              <a:off x="3037" y="2247"/>
              <a:ext cx="1" cy="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8" name="Line 79"/>
            <p:cNvSpPr>
              <a:spLocks noChangeShapeType="1"/>
            </p:cNvSpPr>
            <p:nvPr/>
          </p:nvSpPr>
          <p:spPr bwMode="auto">
            <a:xfrm>
              <a:off x="3037" y="2391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79" name="Line 80"/>
            <p:cNvSpPr>
              <a:spLocks noChangeShapeType="1"/>
            </p:cNvSpPr>
            <p:nvPr/>
          </p:nvSpPr>
          <p:spPr bwMode="auto">
            <a:xfrm>
              <a:off x="3037" y="2536"/>
              <a:ext cx="1" cy="8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0" name="Line 81"/>
            <p:cNvSpPr>
              <a:spLocks noChangeShapeType="1"/>
            </p:cNvSpPr>
            <p:nvPr/>
          </p:nvSpPr>
          <p:spPr bwMode="auto">
            <a:xfrm>
              <a:off x="3037" y="2680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1" name="Line 82"/>
            <p:cNvSpPr>
              <a:spLocks noChangeShapeType="1"/>
            </p:cNvSpPr>
            <p:nvPr/>
          </p:nvSpPr>
          <p:spPr bwMode="auto">
            <a:xfrm>
              <a:off x="3037" y="2752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2" name="Line 83"/>
            <p:cNvSpPr>
              <a:spLocks noChangeShapeType="1"/>
            </p:cNvSpPr>
            <p:nvPr/>
          </p:nvSpPr>
          <p:spPr bwMode="auto">
            <a:xfrm>
              <a:off x="3176" y="2789"/>
              <a:ext cx="77" cy="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3" name="Line 84"/>
            <p:cNvSpPr>
              <a:spLocks noChangeShapeType="1"/>
            </p:cNvSpPr>
            <p:nvPr/>
          </p:nvSpPr>
          <p:spPr bwMode="auto">
            <a:xfrm>
              <a:off x="3315" y="2830"/>
              <a:ext cx="78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4" name="Line 85"/>
            <p:cNvSpPr>
              <a:spLocks noChangeShapeType="1"/>
            </p:cNvSpPr>
            <p:nvPr/>
          </p:nvSpPr>
          <p:spPr bwMode="auto">
            <a:xfrm>
              <a:off x="3455" y="2866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5" name="Line 86"/>
            <p:cNvSpPr>
              <a:spLocks noChangeShapeType="1"/>
            </p:cNvSpPr>
            <p:nvPr/>
          </p:nvSpPr>
          <p:spPr bwMode="auto">
            <a:xfrm>
              <a:off x="3594" y="2902"/>
              <a:ext cx="77" cy="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6" name="Line 87"/>
            <p:cNvSpPr>
              <a:spLocks noChangeShapeType="1"/>
            </p:cNvSpPr>
            <p:nvPr/>
          </p:nvSpPr>
          <p:spPr bwMode="auto">
            <a:xfrm>
              <a:off x="3733" y="2943"/>
              <a:ext cx="77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7" name="Line 88"/>
            <p:cNvSpPr>
              <a:spLocks noChangeShapeType="1"/>
            </p:cNvSpPr>
            <p:nvPr/>
          </p:nvSpPr>
          <p:spPr bwMode="auto">
            <a:xfrm>
              <a:off x="3872" y="2979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8" name="Freeform 89"/>
            <p:cNvSpPr>
              <a:spLocks/>
            </p:cNvSpPr>
            <p:nvPr/>
          </p:nvSpPr>
          <p:spPr bwMode="auto">
            <a:xfrm>
              <a:off x="1918" y="2020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89" name="Freeform 90"/>
            <p:cNvSpPr>
              <a:spLocks/>
            </p:cNvSpPr>
            <p:nvPr/>
          </p:nvSpPr>
          <p:spPr bwMode="auto">
            <a:xfrm>
              <a:off x="2057" y="2345"/>
              <a:ext cx="72" cy="98"/>
            </a:xfrm>
            <a:custGeom>
              <a:avLst/>
              <a:gdLst>
                <a:gd name="T0" fmla="*/ 36 w 72"/>
                <a:gd name="T1" fmla="*/ 10 h 98"/>
                <a:gd name="T2" fmla="*/ 72 w 72"/>
                <a:gd name="T3" fmla="*/ 20 h 98"/>
                <a:gd name="T4" fmla="*/ 10 w 72"/>
                <a:gd name="T5" fmla="*/ 98 h 98"/>
                <a:gd name="T6" fmla="*/ 0 w 72"/>
                <a:gd name="T7" fmla="*/ 0 h 98"/>
                <a:gd name="T8" fmla="*/ 36 w 72"/>
                <a:gd name="T9" fmla="*/ 1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98"/>
                <a:gd name="T17" fmla="*/ 72 w 72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98">
                  <a:moveTo>
                    <a:pt x="36" y="10"/>
                  </a:moveTo>
                  <a:lnTo>
                    <a:pt x="72" y="20"/>
                  </a:lnTo>
                  <a:lnTo>
                    <a:pt x="10" y="98"/>
                  </a:lnTo>
                  <a:lnTo>
                    <a:pt x="0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0" name="Freeform 91"/>
            <p:cNvSpPr>
              <a:spLocks/>
            </p:cNvSpPr>
            <p:nvPr/>
          </p:nvSpPr>
          <p:spPr bwMode="auto">
            <a:xfrm>
              <a:off x="1918" y="2020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1" name="Line 92"/>
            <p:cNvSpPr>
              <a:spLocks noChangeShapeType="1"/>
            </p:cNvSpPr>
            <p:nvPr/>
          </p:nvSpPr>
          <p:spPr bwMode="auto">
            <a:xfrm flipH="1">
              <a:off x="551" y="2902"/>
              <a:ext cx="640" cy="17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2" name="Freeform 93"/>
            <p:cNvSpPr>
              <a:spLocks/>
            </p:cNvSpPr>
            <p:nvPr/>
          </p:nvSpPr>
          <p:spPr bwMode="auto">
            <a:xfrm>
              <a:off x="1026" y="2876"/>
              <a:ext cx="288" cy="67"/>
            </a:xfrm>
            <a:custGeom>
              <a:avLst/>
              <a:gdLst>
                <a:gd name="T0" fmla="*/ 0 w 288"/>
                <a:gd name="T1" fmla="*/ 0 h 67"/>
                <a:gd name="T2" fmla="*/ 288 w 288"/>
                <a:gd name="T3" fmla="*/ 0 h 67"/>
                <a:gd name="T4" fmla="*/ 237 w 288"/>
                <a:gd name="T5" fmla="*/ 67 h 67"/>
                <a:gd name="T6" fmla="*/ 0 w 288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"/>
                <a:gd name="T14" fmla="*/ 288 w 288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">
                  <a:moveTo>
                    <a:pt x="0" y="0"/>
                  </a:moveTo>
                  <a:lnTo>
                    <a:pt x="288" y="0"/>
                  </a:lnTo>
                  <a:lnTo>
                    <a:pt x="23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3" name="Freeform 94"/>
            <p:cNvSpPr>
              <a:spLocks/>
            </p:cNvSpPr>
            <p:nvPr/>
          </p:nvSpPr>
          <p:spPr bwMode="auto">
            <a:xfrm>
              <a:off x="3135" y="1695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4" name="Freeform 95"/>
            <p:cNvSpPr>
              <a:spLocks/>
            </p:cNvSpPr>
            <p:nvPr/>
          </p:nvSpPr>
          <p:spPr bwMode="auto">
            <a:xfrm>
              <a:off x="3274" y="2015"/>
              <a:ext cx="72" cy="103"/>
            </a:xfrm>
            <a:custGeom>
              <a:avLst/>
              <a:gdLst>
                <a:gd name="T0" fmla="*/ 36 w 72"/>
                <a:gd name="T1" fmla="*/ 15 h 103"/>
                <a:gd name="T2" fmla="*/ 72 w 72"/>
                <a:gd name="T3" fmla="*/ 25 h 103"/>
                <a:gd name="T4" fmla="*/ 10 w 72"/>
                <a:gd name="T5" fmla="*/ 103 h 103"/>
                <a:gd name="T6" fmla="*/ 0 w 72"/>
                <a:gd name="T7" fmla="*/ 0 h 103"/>
                <a:gd name="T8" fmla="*/ 36 w 72"/>
                <a:gd name="T9" fmla="*/ 15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03"/>
                <a:gd name="T17" fmla="*/ 72 w 72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03">
                  <a:moveTo>
                    <a:pt x="36" y="15"/>
                  </a:moveTo>
                  <a:lnTo>
                    <a:pt x="72" y="25"/>
                  </a:lnTo>
                  <a:lnTo>
                    <a:pt x="10" y="103"/>
                  </a:lnTo>
                  <a:lnTo>
                    <a:pt x="0" y="0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5" name="Freeform 96"/>
            <p:cNvSpPr>
              <a:spLocks/>
            </p:cNvSpPr>
            <p:nvPr/>
          </p:nvSpPr>
          <p:spPr bwMode="auto">
            <a:xfrm>
              <a:off x="4352" y="1370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6" name="Freeform 97"/>
            <p:cNvSpPr>
              <a:spLocks/>
            </p:cNvSpPr>
            <p:nvPr/>
          </p:nvSpPr>
          <p:spPr bwMode="auto">
            <a:xfrm>
              <a:off x="4491" y="1690"/>
              <a:ext cx="72" cy="103"/>
            </a:xfrm>
            <a:custGeom>
              <a:avLst/>
              <a:gdLst>
                <a:gd name="T0" fmla="*/ 36 w 72"/>
                <a:gd name="T1" fmla="*/ 10 h 103"/>
                <a:gd name="T2" fmla="*/ 72 w 72"/>
                <a:gd name="T3" fmla="*/ 25 h 103"/>
                <a:gd name="T4" fmla="*/ 11 w 72"/>
                <a:gd name="T5" fmla="*/ 103 h 103"/>
                <a:gd name="T6" fmla="*/ 0 w 72"/>
                <a:gd name="T7" fmla="*/ 0 h 103"/>
                <a:gd name="T8" fmla="*/ 36 w 72"/>
                <a:gd name="T9" fmla="*/ 1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03"/>
                <a:gd name="T17" fmla="*/ 72 w 72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03">
                  <a:moveTo>
                    <a:pt x="36" y="10"/>
                  </a:moveTo>
                  <a:lnTo>
                    <a:pt x="72" y="25"/>
                  </a:lnTo>
                  <a:lnTo>
                    <a:pt x="11" y="103"/>
                  </a:lnTo>
                  <a:lnTo>
                    <a:pt x="0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7" name="Freeform 98"/>
            <p:cNvSpPr>
              <a:spLocks/>
            </p:cNvSpPr>
            <p:nvPr/>
          </p:nvSpPr>
          <p:spPr bwMode="auto">
            <a:xfrm>
              <a:off x="3135" y="1695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8" name="Freeform 99"/>
            <p:cNvSpPr>
              <a:spLocks/>
            </p:cNvSpPr>
            <p:nvPr/>
          </p:nvSpPr>
          <p:spPr bwMode="auto">
            <a:xfrm>
              <a:off x="4352" y="1370"/>
              <a:ext cx="289" cy="340"/>
            </a:xfrm>
            <a:custGeom>
              <a:avLst/>
              <a:gdLst>
                <a:gd name="T0" fmla="*/ 0 w 289"/>
                <a:gd name="T1" fmla="*/ 0 h 340"/>
                <a:gd name="T2" fmla="*/ 289 w 289"/>
                <a:gd name="T3" fmla="*/ 0 h 340"/>
                <a:gd name="T4" fmla="*/ 175 w 289"/>
                <a:gd name="T5" fmla="*/ 340 h 340"/>
                <a:gd name="T6" fmla="*/ 0 60000 65536"/>
                <a:gd name="T7" fmla="*/ 0 60000 65536"/>
                <a:gd name="T8" fmla="*/ 0 60000 65536"/>
                <a:gd name="T9" fmla="*/ 0 w 289"/>
                <a:gd name="T10" fmla="*/ 0 h 340"/>
                <a:gd name="T11" fmla="*/ 289 w 289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40">
                  <a:moveTo>
                    <a:pt x="0" y="0"/>
                  </a:moveTo>
                  <a:lnTo>
                    <a:pt x="289" y="0"/>
                  </a:lnTo>
                  <a:lnTo>
                    <a:pt x="175" y="3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299" name="Text Box 100"/>
            <p:cNvSpPr txBox="1">
              <a:spLocks noChangeArrowheads="1"/>
            </p:cNvSpPr>
            <p:nvPr/>
          </p:nvSpPr>
          <p:spPr bwMode="auto">
            <a:xfrm>
              <a:off x="884" y="2976"/>
              <a:ext cx="4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DOP</a:t>
              </a:r>
            </a:p>
          </p:txBody>
        </p:sp>
        <p:sp>
          <p:nvSpPr>
            <p:cNvPr id="819300" name="Text Box 101"/>
            <p:cNvSpPr txBox="1">
              <a:spLocks noChangeArrowheads="1"/>
            </p:cNvSpPr>
            <p:nvPr/>
          </p:nvSpPr>
          <p:spPr bwMode="auto">
            <a:xfrm>
              <a:off x="1338" y="256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VPN</a:t>
              </a:r>
            </a:p>
          </p:txBody>
        </p:sp>
        <p:sp>
          <p:nvSpPr>
            <p:cNvPr id="819301" name="Text Box 102"/>
            <p:cNvSpPr txBox="1">
              <a:spLocks noChangeArrowheads="1"/>
            </p:cNvSpPr>
            <p:nvPr/>
          </p:nvSpPr>
          <p:spPr bwMode="auto">
            <a:xfrm>
              <a:off x="3025" y="2110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VRP</a:t>
              </a:r>
            </a:p>
          </p:txBody>
        </p:sp>
        <p:sp>
          <p:nvSpPr>
            <p:cNvPr id="819302" name="Text Box 103"/>
            <p:cNvSpPr txBox="1">
              <a:spLocks noChangeArrowheads="1"/>
            </p:cNvSpPr>
            <p:nvPr/>
          </p:nvSpPr>
          <p:spPr bwMode="auto">
            <a:xfrm>
              <a:off x="2608" y="1480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9303" name="Text Box 104"/>
            <p:cNvSpPr txBox="1">
              <a:spLocks noChangeArrowheads="1"/>
            </p:cNvSpPr>
            <p:nvPr/>
          </p:nvSpPr>
          <p:spPr bwMode="auto">
            <a:xfrm>
              <a:off x="1156" y="1661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Front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Clipping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9304" name="Text Box 105"/>
            <p:cNvSpPr txBox="1">
              <a:spLocks noChangeArrowheads="1"/>
            </p:cNvSpPr>
            <p:nvPr/>
          </p:nvSpPr>
          <p:spPr bwMode="auto">
            <a:xfrm>
              <a:off x="3606" y="1026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Back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Clipping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819305" name="Text Box 106"/>
            <p:cNvSpPr txBox="1">
              <a:spLocks noChangeArrowheads="1"/>
            </p:cNvSpPr>
            <p:nvPr/>
          </p:nvSpPr>
          <p:spPr bwMode="auto">
            <a:xfrm>
              <a:off x="2744" y="347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F</a:t>
              </a:r>
            </a:p>
          </p:txBody>
        </p:sp>
        <p:sp>
          <p:nvSpPr>
            <p:cNvPr id="819306" name="Text Box 107"/>
            <p:cNvSpPr txBox="1">
              <a:spLocks noChangeArrowheads="1"/>
            </p:cNvSpPr>
            <p:nvPr/>
          </p:nvSpPr>
          <p:spPr bwMode="auto">
            <a:xfrm>
              <a:off x="3923" y="3154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38062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Orthographic View Space</a:t>
            </a:r>
          </a:p>
        </p:txBody>
      </p:sp>
      <p:sp>
        <p:nvSpPr>
          <p:cNvPr id="948226" name="Line 3"/>
          <p:cNvSpPr>
            <a:spLocks noChangeShapeType="1"/>
          </p:cNvSpPr>
          <p:nvPr/>
        </p:nvSpPr>
        <p:spPr bwMode="auto">
          <a:xfrm flipH="1">
            <a:off x="4876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27" name="Line 4"/>
          <p:cNvSpPr>
            <a:spLocks noChangeShapeType="1"/>
          </p:cNvSpPr>
          <p:nvPr/>
        </p:nvSpPr>
        <p:spPr bwMode="auto">
          <a:xfrm flipV="1">
            <a:off x="5486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28" name="Line 5"/>
          <p:cNvSpPr>
            <a:spLocks noChangeShapeType="1"/>
          </p:cNvSpPr>
          <p:nvPr/>
        </p:nvSpPr>
        <p:spPr bwMode="auto">
          <a:xfrm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29" name="Text Box 6"/>
          <p:cNvSpPr txBox="1">
            <a:spLocks noChangeArrowheads="1"/>
          </p:cNvSpPr>
          <p:nvPr/>
        </p:nvSpPr>
        <p:spPr bwMode="auto">
          <a:xfrm>
            <a:off x="4708525" y="3900488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z</a:t>
            </a:r>
          </a:p>
        </p:txBody>
      </p:sp>
      <p:sp>
        <p:nvSpPr>
          <p:cNvPr id="948230" name="Text Box 7"/>
          <p:cNvSpPr txBox="1">
            <a:spLocks noChangeArrowheads="1"/>
          </p:cNvSpPr>
          <p:nvPr/>
        </p:nvSpPr>
        <p:spPr bwMode="auto">
          <a:xfrm>
            <a:off x="5181600" y="32004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y</a:t>
            </a:r>
          </a:p>
        </p:txBody>
      </p:sp>
      <p:sp>
        <p:nvSpPr>
          <p:cNvPr id="948231" name="Text Box 8"/>
          <p:cNvSpPr txBox="1">
            <a:spLocks noChangeArrowheads="1"/>
          </p:cNvSpPr>
          <p:nvPr/>
        </p:nvSpPr>
        <p:spPr bwMode="auto">
          <a:xfrm>
            <a:off x="5410200" y="41148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x</a:t>
            </a:r>
          </a:p>
        </p:txBody>
      </p:sp>
      <p:sp>
        <p:nvSpPr>
          <p:cNvPr id="948232" name="Rectangle 9"/>
          <p:cNvSpPr>
            <a:spLocks noChangeArrowheads="1"/>
          </p:cNvSpPr>
          <p:nvPr/>
        </p:nvSpPr>
        <p:spPr bwMode="auto">
          <a:xfrm>
            <a:off x="6629400" y="38100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8233" name="Line 10"/>
          <p:cNvSpPr>
            <a:spLocks noChangeShapeType="1"/>
          </p:cNvSpPr>
          <p:nvPr/>
        </p:nvSpPr>
        <p:spPr bwMode="auto">
          <a:xfrm>
            <a:off x="64008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4" name="Line 11"/>
          <p:cNvSpPr>
            <a:spLocks noChangeShapeType="1"/>
          </p:cNvSpPr>
          <p:nvPr/>
        </p:nvSpPr>
        <p:spPr bwMode="auto">
          <a:xfrm>
            <a:off x="6400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5" name="Line 12"/>
          <p:cNvSpPr>
            <a:spLocks noChangeShapeType="1"/>
          </p:cNvSpPr>
          <p:nvPr/>
        </p:nvSpPr>
        <p:spPr bwMode="auto">
          <a:xfrm>
            <a:off x="76200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6" name="Line 13"/>
          <p:cNvSpPr>
            <a:spLocks noChangeShapeType="1"/>
          </p:cNvSpPr>
          <p:nvPr/>
        </p:nvSpPr>
        <p:spPr bwMode="auto">
          <a:xfrm>
            <a:off x="7620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7" name="Line 14"/>
          <p:cNvSpPr>
            <a:spLocks noChangeShapeType="1"/>
          </p:cNvSpPr>
          <p:nvPr/>
        </p:nvSpPr>
        <p:spPr bwMode="auto">
          <a:xfrm>
            <a:off x="64008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8" name="Line 15"/>
          <p:cNvSpPr>
            <a:spLocks noChangeShapeType="1"/>
          </p:cNvSpPr>
          <p:nvPr/>
        </p:nvSpPr>
        <p:spPr bwMode="auto">
          <a:xfrm>
            <a:off x="6400800" y="3505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39" name="Line 16"/>
          <p:cNvSpPr>
            <a:spLocks noChangeShapeType="1"/>
          </p:cNvSpPr>
          <p:nvPr/>
        </p:nvSpPr>
        <p:spPr bwMode="auto">
          <a:xfrm>
            <a:off x="6400800" y="3505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40" name="Line 17"/>
          <p:cNvSpPr>
            <a:spLocks noChangeShapeType="1"/>
          </p:cNvSpPr>
          <p:nvPr/>
        </p:nvSpPr>
        <p:spPr bwMode="auto">
          <a:xfrm>
            <a:off x="64008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41" name="Rectangle 18"/>
          <p:cNvSpPr>
            <a:spLocks noChangeArrowheads="1"/>
          </p:cNvSpPr>
          <p:nvPr/>
        </p:nvSpPr>
        <p:spPr bwMode="auto">
          <a:xfrm>
            <a:off x="685800" y="12192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Space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 coordinate system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the viewer looking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 the –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direction, with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horizontal to the right and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up</a:t>
            </a:r>
            <a:endParaRPr lang="en-US" altLang="zh-TW" sz="2400" b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right-handed 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coordinate system! All ours will be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The view volume is a </a:t>
            </a:r>
            <a:r>
              <a:rPr lang="en-US" altLang="zh-TW" sz="24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rectilinear box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for orthographic projection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The view volume has: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near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z=n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far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z=f , (f &lt; n)</a:t>
            </a:r>
            <a:endParaRPr lang="en-US" altLang="zh-TW" sz="2000" b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left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x=l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right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x=r, (r&gt;l)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top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y=t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bottom plane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altLang="zh-TW" sz="2000" b="0" i="1" dirty="0">
                <a:latin typeface="Times New Roman" pitchFamily="18" charset="0"/>
                <a:cs typeface="Times New Roman" pitchFamily="18" charset="0"/>
              </a:rPr>
              <a:t>y=b, (b&lt;t)</a:t>
            </a:r>
          </a:p>
        </p:txBody>
      </p:sp>
      <p:sp>
        <p:nvSpPr>
          <p:cNvPr id="948242" name="Line 19"/>
          <p:cNvSpPr>
            <a:spLocks noChangeShapeType="1"/>
          </p:cNvSpPr>
          <p:nvPr/>
        </p:nvSpPr>
        <p:spPr bwMode="auto">
          <a:xfrm>
            <a:off x="76200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8243" name="Oval 20"/>
          <p:cNvSpPr>
            <a:spLocks noChangeArrowheads="1"/>
          </p:cNvSpPr>
          <p:nvPr/>
        </p:nvSpPr>
        <p:spPr bwMode="auto">
          <a:xfrm>
            <a:off x="6553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8244" name="Oval 21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8245" name="Text Box 22"/>
          <p:cNvSpPr txBox="1">
            <a:spLocks noChangeArrowheads="1"/>
          </p:cNvSpPr>
          <p:nvPr/>
        </p:nvSpPr>
        <p:spPr bwMode="auto">
          <a:xfrm>
            <a:off x="6096000" y="4419600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(r,b,n)</a:t>
            </a:r>
          </a:p>
        </p:txBody>
      </p:sp>
      <p:sp>
        <p:nvSpPr>
          <p:cNvPr id="948246" name="Text Box 23"/>
          <p:cNvSpPr txBox="1">
            <a:spLocks noChangeArrowheads="1"/>
          </p:cNvSpPr>
          <p:nvPr/>
        </p:nvSpPr>
        <p:spPr bwMode="auto">
          <a:xfrm>
            <a:off x="7620000" y="32004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(l,t,f)</a:t>
            </a:r>
          </a:p>
        </p:txBody>
      </p:sp>
    </p:spTree>
    <p:extLst>
      <p:ext uri="{BB962C8B-B14F-4D97-AF65-F5344CB8AC3E}">
        <p14:creationId xmlns:p14="http://schemas.microsoft.com/office/powerpoint/2010/main" val="256967005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Rendering the Volume</a:t>
            </a:r>
          </a:p>
        </p:txBody>
      </p:sp>
      <p:sp>
        <p:nvSpPr>
          <p:cNvPr id="946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To find out where points end up on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screen</a:t>
            </a:r>
            <a:r>
              <a:rPr lang="en-US" altLang="zh-TW" dirty="0">
                <a:ea typeface="新細明體" charset="-120"/>
              </a:rPr>
              <a:t>, we must transform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View Space into Canonical View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 know how to draw Canonical View Space on the screen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This transformation is “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projection</a:t>
            </a:r>
            <a:r>
              <a:rPr lang="en-US" altLang="zh-TW" dirty="0">
                <a:ea typeface="新細明體" charset="-120"/>
              </a:rPr>
              <a:t>”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mapping looks similar to the one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for Canonical to Window</a:t>
            </a:r>
            <a:r>
              <a:rPr lang="en-US" altLang="zh-TW" dirty="0">
                <a:ea typeface="新細明體" charset="-12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5189681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>
                <a:ea typeface="MS PGothic" pitchFamily="34" charset="-128"/>
              </a:rPr>
              <a:t>The Steps of Implementation of</a:t>
            </a:r>
            <a:br>
              <a:rPr lang="en-US" altLang="ja-JP" sz="3600" dirty="0">
                <a:ea typeface="MS PGothic" pitchFamily="34" charset="-128"/>
              </a:rPr>
            </a:br>
            <a:r>
              <a:rPr lang="en-US" altLang="ja-JP" sz="3600" dirty="0">
                <a:ea typeface="MS PGothic" pitchFamily="34" charset="-128"/>
              </a:rPr>
              <a:t>Orthographic Parallel Projection</a:t>
            </a:r>
          </a:p>
        </p:txBody>
      </p:sp>
      <p:sp>
        <p:nvSpPr>
          <p:cNvPr id="945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Translate</a:t>
            </a:r>
            <a:r>
              <a:rPr lang="en-US" altLang="ja-JP" dirty="0">
                <a:ea typeface="MS PGothic" pitchFamily="34" charset="-128"/>
              </a:rPr>
              <a:t> the VRP to the origin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Rotate VRC </a:t>
            </a:r>
            <a:r>
              <a:rPr lang="en-US" altLang="ja-JP" dirty="0">
                <a:ea typeface="MS PGothic" pitchFamily="34" charset="-128"/>
              </a:rPr>
              <a:t>such that the VPN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becomes the z axis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Shear such that the DOP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becomes parallel to the z axis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Translate and scale into the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parallel-projection canonical view volume</a:t>
            </a:r>
          </a:p>
        </p:txBody>
      </p:sp>
      <p:graphicFrame>
        <p:nvGraphicFramePr>
          <p:cNvPr id="945181" name="Object 2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3505200"/>
          <a:ext cx="53800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方程式" r:id="rId4" imgW="2413000" imgH="241300" progId="Equation.3">
                  <p:embed/>
                </p:oleObj>
              </mc:Choice>
              <mc:Fallback>
                <p:oleObj name="方程式" r:id="rId4" imgW="2413000" imgH="241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38003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864967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Getting there…</a:t>
            </a:r>
          </a:p>
        </p:txBody>
      </p:sp>
      <p:sp>
        <p:nvSpPr>
          <p:cNvPr id="1045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wish to end up in View Space, so we need a coordinate system with: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vector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toward the viewer</a:t>
            </a:r>
            <a:r>
              <a:rPr lang="en-US" altLang="zh-TW" sz="2000" dirty="0">
                <a:ea typeface="新細明體" charset="-120"/>
              </a:rPr>
              <a:t>, View Space </a:t>
            </a:r>
            <a:r>
              <a:rPr lang="en-US" altLang="zh-TW" sz="2000" i="1" dirty="0">
                <a:ea typeface="新細明體" charset="-120"/>
              </a:rPr>
              <a:t>z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vector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pointing right in the image plane</a:t>
            </a:r>
            <a:r>
              <a:rPr lang="en-US" altLang="zh-TW" sz="2000" dirty="0">
                <a:ea typeface="新細明體" charset="-120"/>
              </a:rPr>
              <a:t>, View Space </a:t>
            </a:r>
            <a:r>
              <a:rPr lang="en-US" altLang="zh-TW" sz="2000" i="1" dirty="0">
                <a:ea typeface="新細明體" charset="-120"/>
              </a:rPr>
              <a:t>x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vector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pointing up in the image plane</a:t>
            </a:r>
            <a:r>
              <a:rPr lang="en-US" altLang="zh-TW" sz="2000" dirty="0">
                <a:ea typeface="新細明體" charset="-120"/>
              </a:rPr>
              <a:t>, View Space </a:t>
            </a:r>
            <a:r>
              <a:rPr lang="en-US" altLang="zh-TW" sz="2000" i="1" dirty="0">
                <a:ea typeface="新細明體" charset="-120"/>
              </a:rPr>
              <a:t>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origin at the eye, View Space (0,0,0)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We must: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Say what each of these vectors are in </a:t>
            </a:r>
            <a:r>
              <a:rPr lang="en-US" altLang="zh-TW" sz="2000" b="1" dirty="0">
                <a:ea typeface="新細明體" charset="-120"/>
              </a:rPr>
              <a:t>World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Transform points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from the World Space into View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 can then apply the orthographic projection to get to Canonical View Space, and so on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123805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Getting Geometry on the Screen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Given geometry positioned in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world coordinate system</a:t>
            </a:r>
            <a:r>
              <a:rPr lang="en-US" altLang="zh-TW" dirty="0">
                <a:ea typeface="新細明體" charset="-120"/>
              </a:rPr>
              <a:t>, how do we get it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onto the display</a:t>
            </a:r>
            <a:r>
              <a:rPr lang="en-US" altLang="zh-TW" dirty="0">
                <a:ea typeface="新細明體" charset="-12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Model the object in its local coordinate.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Place it in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world</a:t>
            </a:r>
            <a:r>
              <a:rPr lang="en-US" altLang="zh-TW" sz="2000" dirty="0">
                <a:ea typeface="新細明體" charset="-120"/>
              </a:rPr>
              <a:t> coordinate and look with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camera</a:t>
            </a:r>
            <a:r>
              <a:rPr lang="en-US" altLang="zh-TW" sz="2000" dirty="0">
                <a:ea typeface="新細明體" charset="-120"/>
              </a:rPr>
              <a:t> coordinate.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Transform (warp) into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canonical view volume and clip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Project to display coordinates and r</a:t>
            </a:r>
            <a:r>
              <a:rPr lang="en-US" altLang="zh-TW" sz="2000" dirty="0">
                <a:ea typeface="新細明體" charset="-120"/>
              </a:rPr>
              <a:t>asterize</a:t>
            </a:r>
          </a:p>
        </p:txBody>
      </p:sp>
      <p:pic>
        <p:nvPicPr>
          <p:cNvPr id="34818" name="Picture 2" descr="http://140.129.20.249/~jmchen/cg/docs/rendering%20pipeline/rendering/pipel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286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07253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View Space in World Space</a:t>
            </a:r>
          </a:p>
        </p:txBody>
      </p:sp>
      <p:sp>
        <p:nvSpPr>
          <p:cNvPr id="1046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Given our camera definition, in World Space: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Where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origin of view space</a:t>
            </a:r>
            <a:r>
              <a:rPr lang="en-US" altLang="zh-TW" sz="2000" dirty="0">
                <a:ea typeface="新細明體" charset="-120"/>
              </a:rPr>
              <a:t>? It will transform into (0,0,0)</a:t>
            </a:r>
            <a:r>
              <a:rPr lang="en-US" altLang="zh-TW" sz="2000" i="1" baseline="-25000" dirty="0">
                <a:ea typeface="新細明體" charset="-120"/>
              </a:rPr>
              <a:t>view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What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normal to the view plane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i="1" dirty="0">
                <a:ea typeface="新細明體" charset="-120"/>
              </a:rPr>
              <a:t>w</a:t>
            </a:r>
            <a:r>
              <a:rPr lang="en-US" altLang="zh-TW" sz="2000" dirty="0">
                <a:ea typeface="新細明體" charset="-120"/>
              </a:rPr>
              <a:t>? It will become </a:t>
            </a:r>
            <a:r>
              <a:rPr lang="en-US" altLang="zh-TW" sz="2000" i="1" dirty="0" err="1">
                <a:ea typeface="新細明體" charset="-120"/>
              </a:rPr>
              <a:t>z</a:t>
            </a:r>
            <a:r>
              <a:rPr lang="en-US" altLang="zh-TW" sz="2000" i="1" baseline="-25000" dirty="0" err="1">
                <a:ea typeface="新細明體" charset="-120"/>
              </a:rPr>
              <a:t>view</a:t>
            </a:r>
            <a:endParaRPr lang="en-US" altLang="zh-TW" sz="2000" i="1" baseline="-25000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How do we find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right vector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i="1" dirty="0">
                <a:ea typeface="新細明體" charset="-120"/>
              </a:rPr>
              <a:t>u</a:t>
            </a:r>
            <a:r>
              <a:rPr lang="en-US" altLang="zh-TW" sz="2000" dirty="0">
                <a:ea typeface="新細明體" charset="-120"/>
              </a:rPr>
              <a:t>? It will become </a:t>
            </a:r>
            <a:r>
              <a:rPr lang="en-US" altLang="zh-TW" sz="2000" i="1" dirty="0" err="1">
                <a:ea typeface="新細明體" charset="-120"/>
              </a:rPr>
              <a:t>x</a:t>
            </a:r>
            <a:r>
              <a:rPr lang="en-US" altLang="zh-TW" sz="2000" i="1" baseline="-25000" dirty="0" err="1">
                <a:ea typeface="新細明體" charset="-120"/>
              </a:rPr>
              <a:t>view</a:t>
            </a:r>
            <a:endParaRPr lang="en-US" altLang="zh-TW" sz="2000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How do we find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up vector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i="1" dirty="0">
                <a:ea typeface="新細明體" charset="-120"/>
              </a:rPr>
              <a:t>v</a:t>
            </a:r>
            <a:r>
              <a:rPr lang="en-US" altLang="zh-TW" sz="2000" dirty="0">
                <a:ea typeface="新細明體" charset="-120"/>
              </a:rPr>
              <a:t>? It will become </a:t>
            </a:r>
            <a:r>
              <a:rPr lang="en-US" altLang="zh-TW" sz="2000" i="1" dirty="0" err="1">
                <a:ea typeface="新細明體" charset="-120"/>
              </a:rPr>
              <a:t>y</a:t>
            </a:r>
            <a:r>
              <a:rPr lang="en-US" altLang="zh-TW" sz="2000" i="1" baseline="-25000" dirty="0" err="1">
                <a:ea typeface="新細明體" charset="-120"/>
              </a:rPr>
              <a:t>view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Given these points, how do we do the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1048345688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6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View Space</a:t>
            </a:r>
          </a:p>
        </p:txBody>
      </p:sp>
      <p:sp>
        <p:nvSpPr>
          <p:cNvPr id="10066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origin</a:t>
            </a:r>
            <a:r>
              <a:rPr lang="en-US" altLang="zh-TW" dirty="0">
                <a:ea typeface="新細明體" charset="-120"/>
              </a:rPr>
              <a:t> is at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eye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n-US" altLang="zh-TW" i="1" dirty="0">
                <a:ea typeface="新細明體" charset="-120"/>
              </a:rPr>
              <a:t>(</a:t>
            </a:r>
            <a:r>
              <a:rPr lang="en-US" altLang="zh-TW" i="1" dirty="0" err="1">
                <a:ea typeface="新細明體" charset="-120"/>
              </a:rPr>
              <a:t>e</a:t>
            </a:r>
            <a:r>
              <a:rPr lang="en-US" altLang="zh-TW" i="1" baseline="-25000" dirty="0" err="1">
                <a:ea typeface="新細明體" charset="-120"/>
              </a:rPr>
              <a:t>x</a:t>
            </a:r>
            <a:r>
              <a:rPr lang="en-US" altLang="zh-TW" i="1" dirty="0" err="1">
                <a:ea typeface="新細明體" charset="-120"/>
              </a:rPr>
              <a:t>,e</a:t>
            </a:r>
            <a:r>
              <a:rPr lang="en-US" altLang="zh-TW" i="1" baseline="-25000" dirty="0" err="1">
                <a:ea typeface="新細明體" charset="-120"/>
              </a:rPr>
              <a:t>y</a:t>
            </a:r>
            <a:r>
              <a:rPr lang="en-US" altLang="zh-TW" i="1" dirty="0" err="1">
                <a:ea typeface="新細明體" charset="-120"/>
              </a:rPr>
              <a:t>,e</a:t>
            </a:r>
            <a:r>
              <a:rPr lang="en-US" altLang="zh-TW" i="1" baseline="-25000" dirty="0" err="1">
                <a:ea typeface="新細明體" charset="-120"/>
              </a:rPr>
              <a:t>z</a:t>
            </a:r>
            <a:r>
              <a:rPr lang="en-US" altLang="zh-TW" i="1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normal</a:t>
            </a:r>
            <a:r>
              <a:rPr lang="en-US" altLang="zh-TW" dirty="0">
                <a:ea typeface="新細明體" charset="-120"/>
              </a:rPr>
              <a:t> vector is the normalized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viewing direction</a:t>
            </a:r>
            <a:r>
              <a:rPr lang="en-US" altLang="zh-TW" dirty="0">
                <a:ea typeface="新細明體" charset="-120"/>
              </a:rPr>
              <a:t>: </a:t>
            </a:r>
            <a:endParaRPr lang="en-US" altLang="zh-TW" i="1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We know which way up should be, and we know we have a right handed system, so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u=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up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×w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normalized: </a:t>
            </a:r>
          </a:p>
          <a:p>
            <a:pPr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We have two vectors in a right handed system, so to get the third:</a:t>
            </a:r>
            <a:r>
              <a:rPr lang="en-US" altLang="zh-TW" i="1" dirty="0">
                <a:ea typeface="新細明體" charset="-120"/>
                <a:cs typeface="Times New Roman" pitchFamily="18" charset="0"/>
              </a:rPr>
              <a:t> v=</a:t>
            </a:r>
            <a:r>
              <a:rPr lang="en-US" altLang="zh-TW" i="1" dirty="0" err="1">
                <a:ea typeface="新細明體" charset="-120"/>
                <a:cs typeface="Times New Roman" pitchFamily="18" charset="0"/>
              </a:rPr>
              <a:t>w×u</a:t>
            </a:r>
            <a:endParaRPr lang="en-US" altLang="zh-TW" i="1" dirty="0"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i="1" dirty="0"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1006646" name="Object 5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3713686"/>
              </p:ext>
            </p:extLst>
          </p:nvPr>
        </p:nvGraphicFramePr>
        <p:xfrm>
          <a:off x="7620000" y="1752600"/>
          <a:ext cx="8556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方程式" r:id="rId3" imgW="482181" imgH="215713" progId="Equation.3">
                  <p:embed/>
                </p:oleObj>
              </mc:Choice>
              <mc:Fallback>
                <p:oleObj name="方程式" r:id="rId3" imgW="482181" imgH="21571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8556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4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45920"/>
              </p:ext>
            </p:extLst>
          </p:nvPr>
        </p:nvGraphicFramePr>
        <p:xfrm>
          <a:off x="5819775" y="2508250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方程式" r:id="rId5" imgW="126725" imgH="177415" progId="Equation.3">
                  <p:embed/>
                </p:oleObj>
              </mc:Choice>
              <mc:Fallback>
                <p:oleObj name="方程式" r:id="rId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2508250"/>
                        <a:ext cx="2762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724088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World to View</a:t>
            </a:r>
          </a:p>
        </p:txBody>
      </p:sp>
      <p:sp>
        <p:nvSpPr>
          <p:cNvPr id="10076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must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translate so the origin </a:t>
            </a:r>
            <a:r>
              <a:rPr lang="en-US" altLang="zh-TW" dirty="0">
                <a:ea typeface="新細明體" charset="-120"/>
              </a:rPr>
              <a:t>is at </a:t>
            </a:r>
            <a:r>
              <a:rPr lang="en-US" altLang="zh-TW" i="1" dirty="0">
                <a:ea typeface="新細明體" charset="-120"/>
              </a:rPr>
              <a:t>(</a:t>
            </a:r>
            <a:r>
              <a:rPr lang="en-US" altLang="zh-TW" i="1" dirty="0" err="1">
                <a:ea typeface="新細明體" charset="-120"/>
              </a:rPr>
              <a:t>e</a:t>
            </a:r>
            <a:r>
              <a:rPr lang="en-US" altLang="zh-TW" i="1" baseline="-25000" dirty="0" err="1">
                <a:ea typeface="新細明體" charset="-120"/>
              </a:rPr>
              <a:t>x</a:t>
            </a:r>
            <a:r>
              <a:rPr lang="en-US" altLang="zh-TW" i="1" dirty="0" err="1">
                <a:ea typeface="新細明體" charset="-120"/>
              </a:rPr>
              <a:t>,e</a:t>
            </a:r>
            <a:r>
              <a:rPr lang="en-US" altLang="zh-TW" i="1" baseline="-25000" dirty="0" err="1">
                <a:ea typeface="新細明體" charset="-120"/>
              </a:rPr>
              <a:t>y</a:t>
            </a:r>
            <a:r>
              <a:rPr lang="en-US" altLang="zh-TW" i="1" dirty="0" err="1">
                <a:ea typeface="新細明體" charset="-120"/>
              </a:rPr>
              <a:t>,e</a:t>
            </a:r>
            <a:r>
              <a:rPr lang="en-US" altLang="zh-TW" i="1" baseline="-25000" dirty="0" err="1">
                <a:ea typeface="新細明體" charset="-120"/>
              </a:rPr>
              <a:t>z</a:t>
            </a:r>
            <a:r>
              <a:rPr lang="en-US" altLang="zh-TW" i="1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To complete the transformation we need to do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rotation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After this rotation: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direction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lang="en-US" altLang="zh-TW" sz="2000" dirty="0">
                <a:ea typeface="新細明體" charset="-120"/>
              </a:rPr>
              <a:t> in world space should be the direction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(1,0,0)</a:t>
            </a:r>
            <a:r>
              <a:rPr lang="en-US" altLang="zh-TW" sz="2000" dirty="0">
                <a:ea typeface="新細明體" charset="-120"/>
              </a:rPr>
              <a:t> in view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vector </a:t>
            </a:r>
            <a:r>
              <a:rPr lang="en-US" altLang="zh-TW" sz="2000" i="1" dirty="0">
                <a:ea typeface="新細明體" charset="-120"/>
              </a:rPr>
              <a:t>v</a:t>
            </a:r>
            <a:r>
              <a:rPr lang="en-US" altLang="zh-TW" sz="2000" dirty="0">
                <a:ea typeface="新細明體" charset="-120"/>
              </a:rPr>
              <a:t> should be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(0,1,0)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vector </a:t>
            </a:r>
            <a:r>
              <a:rPr lang="en-US" altLang="zh-TW" sz="2000" i="1" dirty="0">
                <a:ea typeface="新細明體" charset="-120"/>
              </a:rPr>
              <a:t>w </a:t>
            </a:r>
            <a:r>
              <a:rPr lang="en-US" altLang="zh-TW" sz="2000" dirty="0">
                <a:ea typeface="新細明體" charset="-120"/>
              </a:rPr>
              <a:t>should be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(0,0,1)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matrix that does the rotation is: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It’s a “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change of basis</a:t>
            </a:r>
            <a:r>
              <a:rPr lang="en-US" altLang="zh-TW" sz="2000" dirty="0">
                <a:ea typeface="新細明體" charset="-120"/>
              </a:rPr>
              <a:t>” matrix</a:t>
            </a:r>
          </a:p>
        </p:txBody>
      </p:sp>
      <p:graphicFrame>
        <p:nvGraphicFramePr>
          <p:cNvPr id="1007645" name="Object 2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657850" y="4038600"/>
          <a:ext cx="18669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1168400" imgH="914400" progId="Equation.3">
                  <p:embed/>
                </p:oleObj>
              </mc:Choice>
              <mc:Fallback>
                <p:oleObj name="Equation" r:id="rId3" imgW="116840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4038600"/>
                        <a:ext cx="18669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342450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Point in view coordinate can be expressed as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When transform from world to view is equivalent to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We can think about the transform       unit in      (         axis direction in world coordinate) and        unit in     (        axis direction in world coordinate)</a:t>
            </a:r>
          </a:p>
        </p:txBody>
      </p:sp>
      <p:sp>
        <p:nvSpPr>
          <p:cNvPr id="10066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Simplified to Discuss in 2D (1/3)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142858"/>
              </p:ext>
            </p:extLst>
          </p:nvPr>
        </p:nvGraphicFramePr>
        <p:xfrm>
          <a:off x="914400" y="1600200"/>
          <a:ext cx="2971800" cy="14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Equation" r:id="rId3" imgW="1498320" imgH="711000" progId="Equation.3">
                  <p:embed/>
                </p:oleObj>
              </mc:Choice>
              <mc:Fallback>
                <p:oleObj name="Equation" r:id="rId3" imgW="149832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971800" cy="14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9954518"/>
              </p:ext>
            </p:extLst>
          </p:nvPr>
        </p:nvGraphicFramePr>
        <p:xfrm>
          <a:off x="761999" y="3352800"/>
          <a:ext cx="369790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5" imgW="1815840" imgH="711000" progId="Equation.3">
                  <p:embed/>
                </p:oleObj>
              </mc:Choice>
              <mc:Fallback>
                <p:oleObj name="Equation" r:id="rId5" imgW="181584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3352800"/>
                        <a:ext cx="369790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3391612"/>
              </p:ext>
            </p:extLst>
          </p:nvPr>
        </p:nvGraphicFramePr>
        <p:xfrm>
          <a:off x="5029200" y="4756792"/>
          <a:ext cx="516142" cy="42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quation" r:id="rId7" imgW="279360" imgH="228600" progId="Equation.3">
                  <p:embed/>
                </p:oleObj>
              </mc:Choice>
              <mc:Fallback>
                <p:oleObj name="Equation" r:id="rId7" imgW="2793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56792"/>
                        <a:ext cx="516142" cy="42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6916330"/>
              </p:ext>
            </p:extLst>
          </p:nvPr>
        </p:nvGraphicFramePr>
        <p:xfrm>
          <a:off x="6395756" y="4800600"/>
          <a:ext cx="233644" cy="32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756" y="4800600"/>
                        <a:ext cx="233644" cy="32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7418302"/>
              </p:ext>
            </p:extLst>
          </p:nvPr>
        </p:nvGraphicFramePr>
        <p:xfrm>
          <a:off x="6858000" y="4800600"/>
          <a:ext cx="609600" cy="42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11" imgW="330120" imgH="228600" progId="Equation.3">
                  <p:embed/>
                </p:oleObj>
              </mc:Choice>
              <mc:Fallback>
                <p:oleObj name="Equation" r:id="rId11" imgW="33012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609600" cy="42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901494"/>
              </p:ext>
            </p:extLst>
          </p:nvPr>
        </p:nvGraphicFramePr>
        <p:xfrm>
          <a:off x="5105400" y="5077460"/>
          <a:ext cx="616127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13" imgW="291960" imgH="228600" progId="Equation.3">
                  <p:embed/>
                </p:oleObj>
              </mc:Choice>
              <mc:Fallback>
                <p:oleObj name="Equation" r:id="rId13" imgW="2919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77460"/>
                        <a:ext cx="616127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8503309"/>
              </p:ext>
            </p:extLst>
          </p:nvPr>
        </p:nvGraphicFramePr>
        <p:xfrm>
          <a:off x="6514973" y="5186617"/>
          <a:ext cx="266827" cy="37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973" y="5186617"/>
                        <a:ext cx="266827" cy="375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9469229"/>
              </p:ext>
            </p:extLst>
          </p:nvPr>
        </p:nvGraphicFramePr>
        <p:xfrm>
          <a:off x="6956781" y="5105400"/>
          <a:ext cx="587019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17" imgW="279360" imgH="228600" progId="Equation.3">
                  <p:embed/>
                </p:oleObj>
              </mc:Choice>
              <mc:Fallback>
                <p:oleObj name="Equation" r:id="rId17" imgW="2793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781" y="5105400"/>
                        <a:ext cx="587019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412863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Let’s see transform 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Thus we can get 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Similarly to      , we can get </a:t>
            </a:r>
          </a:p>
        </p:txBody>
      </p:sp>
      <p:sp>
        <p:nvSpPr>
          <p:cNvPr id="10066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Simplified to Discuss in 2D (2/3)</a:t>
            </a:r>
          </a:p>
        </p:txBody>
      </p:sp>
      <p:pic>
        <p:nvPicPr>
          <p:cNvPr id="1070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9200"/>
            <a:ext cx="37909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06056599"/>
              </p:ext>
            </p:extLst>
          </p:nvPr>
        </p:nvGraphicFramePr>
        <p:xfrm>
          <a:off x="769938" y="1752600"/>
          <a:ext cx="3557587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4" imgW="2006280" imgH="711000" progId="Equation.3">
                  <p:embed/>
                </p:oleObj>
              </mc:Choice>
              <mc:Fallback>
                <p:oleObj name="Equation" r:id="rId4" imgW="20062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752600"/>
                        <a:ext cx="3557587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96258373"/>
              </p:ext>
            </p:extLst>
          </p:nvPr>
        </p:nvGraphicFramePr>
        <p:xfrm>
          <a:off x="3200400" y="1295400"/>
          <a:ext cx="385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385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4179935"/>
              </p:ext>
            </p:extLst>
          </p:nvPr>
        </p:nvGraphicFramePr>
        <p:xfrm>
          <a:off x="685800" y="3505200"/>
          <a:ext cx="20256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8" imgW="1143000" imgH="711000" progId="Equation.3">
                  <p:embed/>
                </p:oleObj>
              </mc:Choice>
              <mc:Fallback>
                <p:oleObj name="Equation" r:id="rId8" imgW="114300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20256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6853058"/>
              </p:ext>
            </p:extLst>
          </p:nvPr>
        </p:nvGraphicFramePr>
        <p:xfrm>
          <a:off x="2276475" y="4800600"/>
          <a:ext cx="4048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10" imgW="291960" imgH="228600" progId="Equation.3">
                  <p:embed/>
                </p:oleObj>
              </mc:Choice>
              <mc:Fallback>
                <p:oleObj name="Equation" r:id="rId10" imgW="2919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800600"/>
                        <a:ext cx="4048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5261828"/>
              </p:ext>
            </p:extLst>
          </p:nvPr>
        </p:nvGraphicFramePr>
        <p:xfrm>
          <a:off x="4267200" y="4339070"/>
          <a:ext cx="18907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12" imgW="1066680" imgH="711000" progId="Equation.3">
                  <p:embed/>
                </p:oleObj>
              </mc:Choice>
              <mc:Fallback>
                <p:oleObj name="Equation" r:id="rId12" imgW="10666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39070"/>
                        <a:ext cx="18907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224214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Let’s see transform 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Thus we can get 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Similarly to      , we can get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From world to view can be </a:t>
            </a: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b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0066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Simplified to Discuss in 2D (2/2)</a:t>
            </a:r>
          </a:p>
        </p:txBody>
      </p:sp>
      <p:pic>
        <p:nvPicPr>
          <p:cNvPr id="1070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7909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8471378"/>
              </p:ext>
            </p:extLst>
          </p:nvPr>
        </p:nvGraphicFramePr>
        <p:xfrm>
          <a:off x="769939" y="1600200"/>
          <a:ext cx="3040061" cy="107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name="Equation" r:id="rId4" imgW="2006280" imgH="711000" progId="Equation.3">
                  <p:embed/>
                </p:oleObj>
              </mc:Choice>
              <mc:Fallback>
                <p:oleObj name="Equation" r:id="rId4" imgW="20062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9" y="1600200"/>
                        <a:ext cx="3040061" cy="107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5459557"/>
              </p:ext>
            </p:extLst>
          </p:nvPr>
        </p:nvGraphicFramePr>
        <p:xfrm>
          <a:off x="3200400" y="1289050"/>
          <a:ext cx="385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89050"/>
                        <a:ext cx="385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120658"/>
              </p:ext>
            </p:extLst>
          </p:nvPr>
        </p:nvGraphicFramePr>
        <p:xfrm>
          <a:off x="2590800" y="2845616"/>
          <a:ext cx="1752600" cy="109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Equation" r:id="rId8" imgW="1143000" imgH="711000" progId="Equation.3">
                  <p:embed/>
                </p:oleObj>
              </mc:Choice>
              <mc:Fallback>
                <p:oleObj name="Equation" r:id="rId8" imgW="114300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45616"/>
                        <a:ext cx="1752600" cy="109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9828431"/>
              </p:ext>
            </p:extLst>
          </p:nvPr>
        </p:nvGraphicFramePr>
        <p:xfrm>
          <a:off x="2286000" y="3949700"/>
          <a:ext cx="4048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" name="Equation" r:id="rId10" imgW="291960" imgH="228600" progId="Equation.3">
                  <p:embed/>
                </p:oleObj>
              </mc:Choice>
              <mc:Fallback>
                <p:oleObj name="Equation" r:id="rId10" imgW="2919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49700"/>
                        <a:ext cx="4048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0121818"/>
              </p:ext>
            </p:extLst>
          </p:nvPr>
        </p:nvGraphicFramePr>
        <p:xfrm>
          <a:off x="1295400" y="41910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" name="Equation" r:id="rId12" imgW="1066680" imgH="711000" progId="Equation.3">
                  <p:embed/>
                </p:oleObj>
              </mc:Choice>
              <mc:Fallback>
                <p:oleObj name="Equation" r:id="rId12" imgW="10666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2063249"/>
              </p:ext>
            </p:extLst>
          </p:nvPr>
        </p:nvGraphicFramePr>
        <p:xfrm>
          <a:off x="838200" y="5562600"/>
          <a:ext cx="4686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" name="Equation" r:id="rId14" imgW="3124080" imgH="241200" progId="Equation.3">
                  <p:embed/>
                </p:oleObj>
              </mc:Choice>
              <mc:Fallback>
                <p:oleObj name="Equation" r:id="rId14" imgW="312408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46863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6800280"/>
              </p:ext>
            </p:extLst>
          </p:nvPr>
        </p:nvGraphicFramePr>
        <p:xfrm>
          <a:off x="3581400" y="4191000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" name="Equation" r:id="rId16" imgW="1523880" imgH="711000" progId="Equation.3">
                  <p:embed/>
                </p:oleObj>
              </mc:Choice>
              <mc:Fallback>
                <p:oleObj name="Equation" r:id="rId16" imgW="15238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228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110841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Together</a:t>
            </a:r>
          </a:p>
        </p:txBody>
      </p:sp>
      <p:sp>
        <p:nvSpPr>
          <p:cNvPr id="10086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31369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We apply a translation and then a rotation, so the result is:</a:t>
            </a: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r>
              <a:rPr lang="en-US" altLang="zh-TW">
                <a:ea typeface="新細明體" charset="-120"/>
              </a:rPr>
              <a:t>And to go all the way from world to screen:</a:t>
            </a:r>
          </a:p>
        </p:txBody>
      </p:sp>
      <p:graphicFrame>
        <p:nvGraphicFramePr>
          <p:cNvPr id="1008694" name="Object 5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33298294"/>
              </p:ext>
            </p:extLst>
          </p:nvPr>
        </p:nvGraphicFramePr>
        <p:xfrm>
          <a:off x="381000" y="1981200"/>
          <a:ext cx="80772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4609800" imgH="914400" progId="Equation.3">
                  <p:embed/>
                </p:oleObj>
              </mc:Choice>
              <mc:Fallback>
                <p:oleObj name="Equation" r:id="rId3" imgW="460980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077200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9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6975"/>
              </p:ext>
            </p:extLst>
          </p:nvPr>
        </p:nvGraphicFramePr>
        <p:xfrm>
          <a:off x="2057400" y="4351338"/>
          <a:ext cx="45450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5" imgW="2501900" imgH="457200" progId="Equation.3">
                  <p:embed/>
                </p:oleObj>
              </mc:Choice>
              <mc:Fallback>
                <p:oleObj name="Equation" r:id="rId5" imgW="2501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51338"/>
                        <a:ext cx="454501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36314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Orthographic Projection Matrix</a:t>
            </a:r>
            <a:br>
              <a:rPr lang="en-US" altLang="zh-TW" sz="3600">
                <a:ea typeface="新細明體" charset="-120"/>
              </a:rPr>
            </a:br>
            <a:r>
              <a:rPr lang="en-US" altLang="zh-TW" sz="2000">
                <a:ea typeface="新細明體" charset="-120"/>
              </a:rPr>
              <a:t>(Orthographic View to Canonical Matrix)</a:t>
            </a:r>
          </a:p>
        </p:txBody>
      </p:sp>
      <p:graphicFrame>
        <p:nvGraphicFramePr>
          <p:cNvPr id="1044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50407"/>
              </p:ext>
            </p:extLst>
          </p:nvPr>
        </p:nvGraphicFramePr>
        <p:xfrm>
          <a:off x="457200" y="1219200"/>
          <a:ext cx="8575634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3" imgW="4368800" imgH="2095500" progId="Equation.3">
                  <p:embed/>
                </p:oleObj>
              </mc:Choice>
              <mc:Fallback>
                <p:oleObj name="Equation" r:id="rId3" imgW="4368800" imgH="209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575634" cy="4114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24007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OpenGL and Transformations</a:t>
            </a:r>
          </a:p>
        </p:txBody>
      </p:sp>
      <p:sp>
        <p:nvSpPr>
          <p:cNvPr id="1050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OpenGL internally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stores two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matrices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that control viewing of the scene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GL_MODELVIEW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matrix is intended to capture all the transformations up to view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GL_PROJECTION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matrix captures the view to canonical conversion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You also specify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mapping from the canonical view volume </a:t>
            </a:r>
            <a:r>
              <a:rPr lang="en-US" altLang="zh-TW" dirty="0">
                <a:ea typeface="新細明體" charset="-120"/>
              </a:rPr>
              <a:t>into window space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Directly through a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glViewport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function call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Matrix calls, such as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glRotate</a:t>
            </a:r>
            <a:r>
              <a:rPr lang="en-US" altLang="zh-TW" dirty="0">
                <a:ea typeface="新細明體" charset="-120"/>
              </a:rPr>
              <a:t>,  multiply some matrix M onto the current matrix C, resulting in CM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Set view transformation first, then set transformations from local to world space –</a:t>
            </a:r>
            <a:r>
              <a:rPr lang="en-US" altLang="zh-TW" sz="2000" b="1" dirty="0">
                <a:ea typeface="新細明體" charset="-120"/>
              </a:rPr>
              <a:t> last one set is first one applied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is the convenient way for modeling, as we will see</a:t>
            </a:r>
          </a:p>
        </p:txBody>
      </p:sp>
    </p:spTree>
    <p:extLst>
      <p:ext uri="{BB962C8B-B14F-4D97-AF65-F5344CB8AC3E}">
        <p14:creationId xmlns:p14="http://schemas.microsoft.com/office/powerpoint/2010/main" val="2995869862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ea typeface="新細明體" charset="-120"/>
              </a:rPr>
              <a:t>OpenGL: Global vs. Object Frames / Coordinates</a:t>
            </a:r>
          </a:p>
        </p:txBody>
      </p:sp>
      <p:sp>
        <p:nvSpPr>
          <p:cNvPr id="1094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2578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Transforms create new frames of reference. These “frames” define “coordinate systems”</a:t>
            </a:r>
          </a:p>
        </p:txBody>
      </p:sp>
      <p:pic>
        <p:nvPicPr>
          <p:cNvPr id="10946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62781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989912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Graphics Transform Pipeline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0270"/>
            <a:ext cx="8077200" cy="217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Graphics hardware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employs a sequence of coordinate </a:t>
            </a:r>
            <a:r>
              <a:rPr lang="en-US" altLang="zh-TW" dirty="0">
                <a:ea typeface="新細明體" charset="-120"/>
              </a:rPr>
              <a:t>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location of the geometry is expressed in each coordinate system in turn, and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modified along the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movement of geometry through these spaces is considered a pipeline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85800" y="3724870"/>
            <a:ext cx="1371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Local Coordinate Space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286000" y="3724870"/>
            <a:ext cx="15240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World Coordinate Space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2057400" y="418207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191000" y="3724870"/>
            <a:ext cx="12192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View Space</a:t>
            </a:r>
          </a:p>
          <a:p>
            <a:pPr algn="ctr"/>
            <a:endParaRPr lang="zh-TW" altLang="en-US" b="0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3810000" y="418207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5715000" y="3724870"/>
            <a:ext cx="12954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Canonical View Volume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410200" y="41820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7010400" y="418207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7239000" y="3724870"/>
            <a:ext cx="990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Display Space</a:t>
            </a:r>
          </a:p>
          <a:p>
            <a:pPr algn="ctr"/>
            <a:endParaRPr lang="zh-TW" altLang="en-US" b="0"/>
          </a:p>
        </p:txBody>
      </p:sp>
    </p:spTree>
    <p:extLst>
      <p:ext uri="{BB962C8B-B14F-4D97-AF65-F5344CB8AC3E}">
        <p14:creationId xmlns:p14="http://schemas.microsoft.com/office/powerpoint/2010/main" val="202409339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OpenGL Camera</a:t>
            </a:r>
          </a:p>
        </p:txBody>
      </p:sp>
      <p:sp>
        <p:nvSpPr>
          <p:cNvPr id="1097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ea typeface="新細明體" charset="-120"/>
              </a:rPr>
              <a:t>default</a:t>
            </a:r>
            <a:r>
              <a:rPr lang="en-US" altLang="zh-TW" dirty="0">
                <a:ea typeface="新細明體" charset="-120"/>
              </a:rPr>
              <a:t> OpenGL image plane has u aligned with the x axis, v aligned with y, and n aligned with z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Means the default camera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looks along the negative z axis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Makes it easy 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do 2D drawing </a:t>
            </a:r>
            <a:r>
              <a:rPr lang="en-US" altLang="zh-TW" sz="2000" dirty="0">
                <a:ea typeface="新細明體" charset="-120"/>
              </a:rPr>
              <a:t>(no need for any view transformation)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glOrtho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(…) </a:t>
            </a:r>
            <a:r>
              <a:rPr lang="en-US" altLang="zh-TW" dirty="0">
                <a:ea typeface="新細明體" charset="-120"/>
              </a:rPr>
              <a:t>sets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view-&gt;canonical </a:t>
            </a:r>
            <a:r>
              <a:rPr lang="en-US" altLang="zh-TW" dirty="0">
                <a:ea typeface="新細明體" charset="-120"/>
              </a:rPr>
              <a:t>matrix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Modifies the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GL_PROJECTION</a:t>
            </a:r>
            <a:r>
              <a:rPr lang="en-US" altLang="zh-TW" sz="2000" dirty="0">
                <a:ea typeface="新細明體" charset="-120"/>
              </a:rPr>
              <a:t> matrix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gluLookAt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(…) </a:t>
            </a:r>
            <a:r>
              <a:rPr lang="en-US" altLang="zh-TW" dirty="0">
                <a:ea typeface="新細明體" charset="-120"/>
              </a:rPr>
              <a:t>sets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world-&gt;view </a:t>
            </a:r>
            <a:r>
              <a:rPr lang="en-US" altLang="zh-TW" dirty="0">
                <a:ea typeface="新細明體" charset="-120"/>
              </a:rPr>
              <a:t>matrix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Takes an image center point, a point along the viewing direction and an up vector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Multiplies a world-&gt;view matrix </a:t>
            </a:r>
            <a:r>
              <a:rPr lang="en-US" altLang="zh-TW" sz="2000" b="1" dirty="0">
                <a:ea typeface="新細明體" charset="-120"/>
              </a:rPr>
              <a:t>onto the current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GL_MODELVIEW</a:t>
            </a:r>
            <a:r>
              <a:rPr lang="en-US" altLang="zh-TW" sz="2000" b="1" dirty="0">
                <a:ea typeface="新細明體" charset="-120"/>
              </a:rPr>
              <a:t> matrix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could do this yourself, using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glMultMatrix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(…)</a:t>
            </a:r>
            <a:r>
              <a:rPr lang="en-US" altLang="zh-TW" sz="2000" dirty="0">
                <a:ea typeface="新細明體" charset="-120"/>
              </a:rPr>
              <a:t> with the matrix from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3753946218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charset="-120"/>
              </a:rPr>
              <a:t>OpenGL: Graphics Coordinate Frames</a:t>
            </a:r>
          </a:p>
        </p:txBody>
      </p:sp>
      <p:sp>
        <p:nvSpPr>
          <p:cNvPr id="1053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Object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Raw values as provided by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glVertex</a:t>
            </a:r>
            <a:r>
              <a:rPr lang="en-US" altLang="zh-TW" sz="2000" dirty="0">
                <a:ea typeface="新細明體" charset="-120"/>
              </a:rPr>
              <a:t> (ex. Teacup centered at origin)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World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Object at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final location in environment </a:t>
            </a:r>
            <a:r>
              <a:rPr lang="en-US" altLang="zh-TW" sz="2000" dirty="0">
                <a:ea typeface="新細明體" charset="-120"/>
              </a:rPr>
              <a:t>(ex. teacup </a:t>
            </a:r>
            <a:r>
              <a:rPr lang="en-US" altLang="zh-TW" sz="2000" dirty="0" err="1">
                <a:ea typeface="新細明體" charset="-120"/>
              </a:rPr>
              <a:t>recendered</a:t>
            </a:r>
            <a:r>
              <a:rPr lang="en-US" altLang="zh-TW" sz="2000" dirty="0">
                <a:ea typeface="新細明體" charset="-120"/>
              </a:rPr>
              <a:t> to be on top of a table)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Screen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Object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at final screen position</a:t>
            </a:r>
          </a:p>
        </p:txBody>
      </p:sp>
    </p:spTree>
    <p:extLst>
      <p:ext uri="{BB962C8B-B14F-4D97-AF65-F5344CB8AC3E}">
        <p14:creationId xmlns:p14="http://schemas.microsoft.com/office/powerpoint/2010/main" val="1240450530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charset="-120"/>
              </a:rPr>
              <a:t>Current Transformation Matrix</a:t>
            </a:r>
          </a:p>
        </p:txBody>
      </p:sp>
      <p:sp>
        <p:nvSpPr>
          <p:cNvPr id="1054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OpenGL maintains a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current transformation matrix (CTM). </a:t>
            </a:r>
            <a:r>
              <a:rPr lang="en-US" altLang="zh-TW" dirty="0">
                <a:ea typeface="新細明體" charset="-120"/>
              </a:rPr>
              <a:t>All geometry is transformed by the CTM.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CTM defines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current or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object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or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local </a:t>
            </a:r>
            <a:r>
              <a:rPr lang="en-US" altLang="zh-TW" dirty="0">
                <a:ea typeface="新細明體" charset="-120"/>
              </a:rPr>
              <a:t>coordinate system. All geometry is defined in the current coordinate system.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Transformation commands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concatenated</a:t>
            </a:r>
            <a:r>
              <a:rPr lang="en-US" altLang="zh-TW" dirty="0">
                <a:ea typeface="新細明體" charset="-120"/>
              </a:rPr>
              <a:t> onto the CTM. Note: The last transformation specified is the first to be performed.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			CTM’ = CTM * 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CTM may be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pushed and popped </a:t>
            </a:r>
            <a:r>
              <a:rPr lang="en-US" altLang="zh-TW" dirty="0">
                <a:ea typeface="新細明體" charset="-120"/>
              </a:rPr>
              <a:t>from a stack, onto a transformation stack.</a:t>
            </a:r>
          </a:p>
        </p:txBody>
      </p:sp>
    </p:spTree>
    <p:extLst>
      <p:ext uri="{BB962C8B-B14F-4D97-AF65-F5344CB8AC3E}">
        <p14:creationId xmlns:p14="http://schemas.microsoft.com/office/powerpoint/2010/main" val="3937643828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charset="-120"/>
              </a:rPr>
              <a:t>OpenGL Matrix Functions (1/2)</a:t>
            </a:r>
          </a:p>
        </p:txBody>
      </p:sp>
      <p:sp>
        <p:nvSpPr>
          <p:cNvPr id="1055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glMatrixMode</a:t>
            </a:r>
            <a:r>
              <a:rPr lang="en-US" altLang="zh-TW" dirty="0">
                <a:ea typeface="新細明體" charset="-120"/>
              </a:rPr>
              <a:t>( mode 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>
                <a:ea typeface="新細明體" charset="-120"/>
              </a:rPr>
              <a:t>Sets which transformation matrix to modify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GL_MODELVIEW</a:t>
            </a:r>
            <a:r>
              <a:rPr lang="en-US" altLang="zh-TW" sz="2000" dirty="0">
                <a:ea typeface="新細明體" charset="-120"/>
              </a:rPr>
              <a:t>: object to world transform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GL_PROJECTION</a:t>
            </a:r>
            <a:r>
              <a:rPr lang="en-US" altLang="zh-TW" sz="2000" dirty="0">
                <a:ea typeface="新細明體" charset="-120"/>
              </a:rPr>
              <a:t>: world to screen transform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>
                <a:ea typeface="新細明體" charset="-120"/>
              </a:rPr>
              <a:t>CTM = </a:t>
            </a:r>
            <a:r>
              <a:rPr lang="en-US" altLang="zh-TW" sz="20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GL_PROJECTION * GL_MODELVIEW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glLoadIdentity</a:t>
            </a:r>
            <a:r>
              <a:rPr lang="en-US" altLang="zh-TW" dirty="0">
                <a:ea typeface="新細明體" charset="-120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Reset the selected transform matrix to the identity matrix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glLoadMatrix</a:t>
            </a:r>
            <a:r>
              <a:rPr lang="en-US" altLang="zh-TW" dirty="0">
                <a:ea typeface="新細明體" charset="-120"/>
              </a:rPr>
              <a:t>( matrix M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Replace the selected transform matrix with 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glMultMatrix</a:t>
            </a:r>
            <a:r>
              <a:rPr lang="en-US" altLang="zh-TW" dirty="0">
                <a:ea typeface="新細明體" charset="-120"/>
              </a:rPr>
              <a:t>( matrix M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Multiplies selected transform matrix by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glRotate</a:t>
            </a:r>
            <a:r>
              <a:rPr lang="en-US" altLang="zh-TW" sz="20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glTranslate</a:t>
            </a:r>
            <a:r>
              <a:rPr lang="en-US" altLang="zh-TW" sz="20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glScale</a:t>
            </a:r>
            <a:r>
              <a:rPr lang="en-US" altLang="zh-TW" sz="2000" dirty="0">
                <a:ea typeface="新細明體" charset="-120"/>
              </a:rPr>
              <a:t> etc. are just wrappers for </a:t>
            </a:r>
            <a:r>
              <a:rPr lang="en-US" altLang="zh-TW" sz="2000" dirty="0" err="1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glMultMatrix</a:t>
            </a:r>
            <a:endParaRPr lang="en-US" altLang="zh-TW" sz="2000" dirty="0"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9405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3600" b="1">
                <a:ea typeface="新細明體" charset="-120"/>
              </a:rPr>
              <a:t>OpenGL Matrix Functions  (1/2)</a:t>
            </a:r>
          </a:p>
        </p:txBody>
      </p:sp>
      <p:sp>
        <p:nvSpPr>
          <p:cNvPr id="1113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There is a matrix stack for each matrix mode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stack makes it possible to save/restore the matrix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glPushMatrix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 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Adds the current matrix to the top of the matrix stack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glPopMatrix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 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Pops the matrix off the top of the matrix stack and loads it as the current matrix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This makes it possible to model complex hierarchical assemblies of parts (robots, avatars, etc.)</a:t>
            </a:r>
          </a:p>
        </p:txBody>
      </p:sp>
    </p:spTree>
    <p:extLst>
      <p:ext uri="{BB962C8B-B14F-4D97-AF65-F5344CB8AC3E}">
        <p14:creationId xmlns:p14="http://schemas.microsoft.com/office/powerpoint/2010/main" val="3902905013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Typical Usage</a:t>
            </a:r>
          </a:p>
        </p:txBody>
      </p:sp>
      <p:sp>
        <p:nvSpPr>
          <p:cNvPr id="1057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124200"/>
            <a:ext cx="8077200" cy="1981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GLU functions, such as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gluLookAt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(…)</a:t>
            </a:r>
            <a:r>
              <a:rPr lang="en-US" altLang="zh-TW" dirty="0">
                <a:ea typeface="新細明體" charset="-120"/>
              </a:rPr>
              <a:t>,  are not part of the core OpenGL library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They can be implemented with other core OpenGL commands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For example,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gluLookAt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(…) </a:t>
            </a:r>
            <a:r>
              <a:rPr lang="en-US" altLang="zh-TW" sz="2000" dirty="0">
                <a:ea typeface="新細明體" charset="-120"/>
              </a:rPr>
              <a:t>uses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glMultMatrix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(…)</a:t>
            </a:r>
            <a:r>
              <a:rPr lang="en-US" altLang="zh-TW" sz="2000" dirty="0">
                <a:ea typeface="新細明體" charset="-120"/>
              </a:rPr>
              <a:t> with the matrix from the previous slides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They are not dependent on a particular graphics card</a:t>
            </a: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1057795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4232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dirty="0" err="1">
                <a:latin typeface="Courier New" pitchFamily="49" charset="0"/>
              </a:rPr>
              <a:t>glMatrixMode</a:t>
            </a:r>
            <a:r>
              <a:rPr lang="en-US" altLang="zh-TW" b="0" dirty="0">
                <a:latin typeface="Courier New" pitchFamily="49" charset="0"/>
              </a:rPr>
              <a:t>(GL_PROJECTION);</a:t>
            </a:r>
          </a:p>
          <a:p>
            <a:r>
              <a:rPr lang="en-US" altLang="zh-TW" b="0" dirty="0" err="1">
                <a:latin typeface="Courier New" pitchFamily="49" charset="0"/>
              </a:rPr>
              <a:t>glLoadIdentity</a:t>
            </a:r>
            <a:r>
              <a:rPr lang="en-US" altLang="zh-TW" b="0" dirty="0">
                <a:latin typeface="Courier New" pitchFamily="49" charset="0"/>
              </a:rPr>
              <a:t>();</a:t>
            </a:r>
          </a:p>
          <a:p>
            <a:r>
              <a:rPr lang="en-US" altLang="zh-TW" b="0" dirty="0" err="1">
                <a:latin typeface="Courier New" pitchFamily="49" charset="0"/>
              </a:rPr>
              <a:t>glOrtho</a:t>
            </a:r>
            <a:r>
              <a:rPr lang="en-US" altLang="zh-TW" b="0" dirty="0">
                <a:latin typeface="Courier New" pitchFamily="49" charset="0"/>
              </a:rPr>
              <a:t>(l, r, b, t, n, f);</a:t>
            </a:r>
          </a:p>
          <a:p>
            <a:r>
              <a:rPr lang="en-US" altLang="zh-TW" b="0" dirty="0" err="1">
                <a:latin typeface="Courier New" pitchFamily="49" charset="0"/>
              </a:rPr>
              <a:t>glMatrixMode</a:t>
            </a:r>
            <a:r>
              <a:rPr lang="en-US" altLang="zh-TW" b="0" dirty="0">
                <a:latin typeface="Courier New" pitchFamily="49" charset="0"/>
              </a:rPr>
              <a:t>(GL_MODELVIEW);</a:t>
            </a:r>
          </a:p>
          <a:p>
            <a:r>
              <a:rPr lang="en-US" altLang="zh-TW" b="0" dirty="0" err="1">
                <a:latin typeface="Courier New" pitchFamily="49" charset="0"/>
              </a:rPr>
              <a:t>glLoadIdentity</a:t>
            </a:r>
            <a:r>
              <a:rPr lang="en-US" altLang="zh-TW" b="0" dirty="0">
                <a:latin typeface="Courier New" pitchFamily="49" charset="0"/>
              </a:rPr>
              <a:t>();</a:t>
            </a:r>
          </a:p>
          <a:p>
            <a:r>
              <a:rPr lang="en-US" altLang="zh-TW" b="0" dirty="0" err="1">
                <a:latin typeface="Courier New" pitchFamily="49" charset="0"/>
              </a:rPr>
              <a:t>gluLookAt</a:t>
            </a:r>
            <a:r>
              <a:rPr lang="en-US" altLang="zh-TW" b="0" dirty="0">
                <a:latin typeface="Courier New" pitchFamily="49" charset="0"/>
              </a:rPr>
              <a:t>(</a:t>
            </a:r>
            <a:r>
              <a:rPr lang="en-US" altLang="zh-TW" b="0" dirty="0" err="1">
                <a:latin typeface="Courier New" pitchFamily="49" charset="0"/>
              </a:rPr>
              <a:t>ex,ey,ez,cx,cy,cz,ux,uy,uz</a:t>
            </a:r>
            <a:r>
              <a:rPr lang="en-US" altLang="zh-TW" b="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4268342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99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Left v.s. Right Handed View Space</a:t>
            </a:r>
          </a:p>
        </p:txBody>
      </p:sp>
      <p:sp>
        <p:nvSpPr>
          <p:cNvPr id="1058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You can define </a:t>
            </a:r>
            <a:r>
              <a:rPr lang="en-US" altLang="zh-TW" b="1" dirty="0">
                <a:ea typeface="新細明體" charset="-120"/>
              </a:rPr>
              <a:t>u</a:t>
            </a:r>
            <a:r>
              <a:rPr lang="en-US" altLang="zh-TW" dirty="0">
                <a:ea typeface="新細明體" charset="-120"/>
              </a:rPr>
              <a:t> as right, </a:t>
            </a:r>
            <a:r>
              <a:rPr lang="en-US" altLang="zh-TW" b="1" dirty="0">
                <a:ea typeface="新細明體" charset="-120"/>
              </a:rPr>
              <a:t>v</a:t>
            </a:r>
            <a:r>
              <a:rPr lang="en-US" altLang="zh-TW" dirty="0">
                <a:ea typeface="新細明體" charset="-120"/>
              </a:rPr>
              <a:t> as up, and </a:t>
            </a:r>
            <a:r>
              <a:rPr lang="en-US" altLang="zh-TW" b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as toward the viewer: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 right handed system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u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v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=w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  <a:sym typeface="Symbol" pitchFamily="18" charset="2"/>
              </a:rPr>
              <a:t>Advantage: Standard mathematical way of doing things</a:t>
            </a:r>
          </a:p>
          <a:p>
            <a:pPr eaLnBrk="1" hangingPunct="1"/>
            <a:r>
              <a:rPr lang="en-US" altLang="zh-TW" dirty="0">
                <a:ea typeface="新細明體" charset="-120"/>
                <a:sym typeface="Symbol" pitchFamily="18" charset="2"/>
              </a:rPr>
              <a:t>You can also define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u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as right,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v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as up and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as into the scene: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left handed system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v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u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=w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  <a:sym typeface="Symbol" pitchFamily="18" charset="2"/>
              </a:rPr>
              <a:t>Advantage: Bigger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values mean points are further away</a:t>
            </a:r>
          </a:p>
          <a:p>
            <a:pPr eaLnBrk="1" hangingPunct="1"/>
            <a:r>
              <a:rPr lang="en-US" altLang="zh-TW" dirty="0">
                <a:ea typeface="新細明體" charset="-120"/>
                <a:sym typeface="Symbol" pitchFamily="18" charset="2"/>
              </a:rPr>
              <a:t>OpenGL is right handed</a:t>
            </a:r>
          </a:p>
          <a:p>
            <a:pPr eaLnBrk="1" hangingPunct="1"/>
            <a:r>
              <a:rPr lang="en-US" altLang="zh-TW" dirty="0">
                <a:ea typeface="新細明體" charset="-120"/>
                <a:sym typeface="Symbol" pitchFamily="18" charset="2"/>
              </a:rPr>
              <a:t>Many older systems, notably the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Renderman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standard developed by Pixar, are left handed</a:t>
            </a: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751843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352800"/>
            <a:ext cx="2940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0"/>
            <a:ext cx="76962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Simple Perspective Camera</a:t>
            </a:r>
          </a:p>
        </p:txBody>
      </p:sp>
      <p:sp>
        <p:nvSpPr>
          <p:cNvPr id="1138692" name="Rectangle 3"/>
          <p:cNvSpPr txBox="1">
            <a:spLocks noChangeArrowheads="1"/>
          </p:cNvSpPr>
          <p:nvPr/>
        </p:nvSpPr>
        <p:spPr bwMode="auto">
          <a:xfrm>
            <a:off x="485775" y="1219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cs typeface="Times New Roman" pitchFamily="18" charset="0"/>
              </a:rPr>
              <a:t>Canonical case: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Camera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looks along the </a:t>
            </a:r>
            <a:r>
              <a:rPr lang="en-US" altLang="zh-TW" sz="20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-axis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Focal point is the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origin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Image plane is parallel to the </a:t>
            </a:r>
            <a:r>
              <a:rPr lang="en-US" altLang="zh-TW" sz="2000" b="0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-plane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distance </a:t>
            </a:r>
            <a:r>
              <a:rPr lang="en-US" altLang="zh-TW" sz="20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 (We call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the focal length</a:t>
            </a:r>
            <a:r>
              <a:rPr lang="en-US" altLang="zh-TW" sz="2000" b="0" dirty="0">
                <a:latin typeface="Times New Roman" pitchFamily="18" charset="0"/>
                <a:cs typeface="Times New Roman" pitchFamily="18" charset="0"/>
              </a:rPr>
              <a:t>, mainly for historical reasons)</a:t>
            </a:r>
          </a:p>
        </p:txBody>
      </p:sp>
      <p:pic>
        <p:nvPicPr>
          <p:cNvPr id="11386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29000"/>
            <a:ext cx="36591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9370649"/>
      </p:ext>
    </p:extLst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Advantages and Disadvantages</a:t>
            </a:r>
          </a:p>
        </p:txBody>
      </p:sp>
      <p:sp>
        <p:nvSpPr>
          <p:cNvPr id="1068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Objects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further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from viewer are projected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smaller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than the same sized objects closer to the viewer (</a:t>
            </a:r>
            <a:r>
              <a:rPr lang="en-US" altLang="ja-JP" b="1" i="1" dirty="0" err="1">
                <a:solidFill>
                  <a:srgbClr val="FF0000"/>
                </a:solidFill>
                <a:ea typeface="MS PGothic" pitchFamily="34" charset="-128"/>
              </a:rPr>
              <a:t>diminuition</a:t>
            </a:r>
            <a:r>
              <a:rPr lang="en-US" altLang="ja-JP" dirty="0">
                <a:ea typeface="MS PGothic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>
                <a:ea typeface="MS PGothic" pitchFamily="34" charset="-128"/>
              </a:rPr>
              <a:t>Looks realistic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Equal distances along a line </a:t>
            </a:r>
            <a:r>
              <a:rPr lang="en-US" altLang="ja-JP" dirty="0">
                <a:ea typeface="MS PGothic" pitchFamily="34" charset="-128"/>
              </a:rPr>
              <a:t>are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not</a:t>
            </a:r>
            <a:r>
              <a:rPr lang="en-US" altLang="ja-JP" dirty="0">
                <a:ea typeface="MS PGothic" pitchFamily="34" charset="-128"/>
              </a:rPr>
              <a:t> projected into equal distances (</a:t>
            </a:r>
            <a:r>
              <a:rPr lang="en-US" altLang="ja-JP" b="1" i="1" dirty="0" err="1">
                <a:solidFill>
                  <a:srgbClr val="FF0000"/>
                </a:solidFill>
                <a:ea typeface="MS PGothic" pitchFamily="34" charset="-128"/>
              </a:rPr>
              <a:t>nonuniform</a:t>
            </a:r>
            <a:r>
              <a:rPr lang="en-US" altLang="ja-JP" b="1" i="1" dirty="0">
                <a:solidFill>
                  <a:srgbClr val="FF0000"/>
                </a:solidFill>
                <a:ea typeface="MS PGothic" pitchFamily="34" charset="-128"/>
              </a:rPr>
              <a:t> foreshortening</a:t>
            </a:r>
            <a:r>
              <a:rPr lang="en-US" altLang="ja-JP" dirty="0">
                <a:ea typeface="MS PGothic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Angles preserved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only in planes parallel to </a:t>
            </a:r>
            <a:r>
              <a:rPr lang="en-US" altLang="ja-JP" dirty="0">
                <a:ea typeface="MS PGothic" pitchFamily="34" charset="-128"/>
              </a:rPr>
              <a:t>the projection plane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More difficult to construct by hand than parallel projections (but not more difficult by computer)</a:t>
            </a:r>
          </a:p>
        </p:txBody>
      </p:sp>
    </p:spTree>
    <p:extLst>
      <p:ext uri="{BB962C8B-B14F-4D97-AF65-F5344CB8AC3E}">
        <p14:creationId xmlns:p14="http://schemas.microsoft.com/office/powerpoint/2010/main" val="1723067223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Projection</a:t>
            </a:r>
          </a:p>
        </p:txBody>
      </p:sp>
      <p:pic>
        <p:nvPicPr>
          <p:cNvPr id="1070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524000"/>
            <a:ext cx="44243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0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2743200"/>
            <a:ext cx="43148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51856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Pipeline of Transformations</a:t>
            </a:r>
          </a:p>
        </p:txBody>
      </p:sp>
      <p:pic>
        <p:nvPicPr>
          <p:cNvPr id="7628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648" y="2209800"/>
            <a:ext cx="6016752" cy="390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2752" y="1219200"/>
            <a:ext cx="1371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Local Coordinate Space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2952" y="1219200"/>
            <a:ext cx="15240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World Coordinate Space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054352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87952" y="1219200"/>
            <a:ext cx="12192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View Space</a:t>
            </a:r>
          </a:p>
          <a:p>
            <a:pPr algn="ctr"/>
            <a:endParaRPr lang="zh-TW" altLang="en-US" b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806952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11952" y="1219200"/>
            <a:ext cx="12954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Canonical View Volume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407152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007352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35952" y="1219200"/>
            <a:ext cx="990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Display Space</a:t>
            </a:r>
          </a:p>
          <a:p>
            <a:pPr algn="ctr"/>
            <a:endParaRPr lang="zh-TW" altLang="en-US" b="0"/>
          </a:p>
        </p:txBody>
      </p:sp>
    </p:spTree>
    <p:extLst>
      <p:ext uri="{BB962C8B-B14F-4D97-AF65-F5344CB8AC3E}">
        <p14:creationId xmlns:p14="http://schemas.microsoft.com/office/powerpoint/2010/main" val="706820393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 Projection</a:t>
            </a:r>
          </a:p>
        </p:txBody>
      </p:sp>
      <p:sp>
        <p:nvSpPr>
          <p:cNvPr id="1071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3959225" cy="4343400"/>
          </a:xfrm>
        </p:spPr>
        <p:txBody>
          <a:bodyPr/>
          <a:lstStyle/>
          <a:p>
            <a:pPr eaLnBrk="1" hangingPunct="1"/>
            <a:r>
              <a:rPr lang="en-US" altLang="en-US"/>
              <a:t>Abstract camera model - box with a small hole in it</a:t>
            </a:r>
          </a:p>
        </p:txBody>
      </p:sp>
      <p:sp>
        <p:nvSpPr>
          <p:cNvPr id="10711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7575" y="1219200"/>
            <a:ext cx="3959225" cy="4343400"/>
          </a:xfrm>
        </p:spPr>
        <p:txBody>
          <a:bodyPr/>
          <a:lstStyle/>
          <a:p>
            <a:pPr eaLnBrk="1" hangingPunct="1"/>
            <a:r>
              <a:rPr lang="en-US" altLang="en-US"/>
              <a:t>Pinhole cameras work in practice</a:t>
            </a:r>
          </a:p>
        </p:txBody>
      </p:sp>
      <p:pic>
        <p:nvPicPr>
          <p:cNvPr id="10711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7503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707260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Distant Objects Are Smaller</a:t>
            </a:r>
          </a:p>
        </p:txBody>
      </p:sp>
      <p:pic>
        <p:nvPicPr>
          <p:cNvPr id="10721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80010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379481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Basic Perspective Projection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1073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3962"/>
            <a:ext cx="8077200" cy="42624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are going to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temporarily</a:t>
            </a:r>
            <a:r>
              <a:rPr lang="en-US" altLang="zh-TW" dirty="0">
                <a:ea typeface="新細明體" charset="-120"/>
              </a:rPr>
              <a:t> ignore canonical view space,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go straight from view to window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Easier to understand and use for Project 2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Assume you have transformed to view space,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with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to the right,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up, and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back toward the viewer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Assume the origin of view space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at the center of projection </a:t>
            </a:r>
            <a:r>
              <a:rPr lang="en-US" altLang="zh-TW" dirty="0">
                <a:ea typeface="新細明體" charset="-120"/>
              </a:rPr>
              <a:t>(the eye)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Define a focal distance, </a:t>
            </a:r>
            <a:r>
              <a:rPr lang="en-US" altLang="zh-TW" i="1" dirty="0">
                <a:ea typeface="新細明體" charset="-120"/>
              </a:rPr>
              <a:t>d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put the image plane there </a:t>
            </a:r>
            <a:r>
              <a:rPr lang="en-US" altLang="zh-TW" dirty="0">
                <a:ea typeface="新細明體" charset="-120"/>
              </a:rPr>
              <a:t>(note </a:t>
            </a:r>
            <a:r>
              <a:rPr lang="en-US" altLang="zh-TW" i="1" dirty="0">
                <a:ea typeface="新細明體" charset="-120"/>
              </a:rPr>
              <a:t>d</a:t>
            </a:r>
            <a:r>
              <a:rPr lang="en-US" altLang="zh-TW" dirty="0">
                <a:ea typeface="新細明體" charset="-120"/>
              </a:rPr>
              <a:t> is negative)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can define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to control the size of the image</a:t>
            </a:r>
          </a:p>
        </p:txBody>
      </p:sp>
    </p:spTree>
    <p:extLst>
      <p:ext uri="{BB962C8B-B14F-4D97-AF65-F5344CB8AC3E}">
        <p14:creationId xmlns:p14="http://schemas.microsoft.com/office/powerpoint/2010/main" val="2226544547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7" name="AutoShape 2" descr="50%"/>
          <p:cNvSpPr>
            <a:spLocks noChangeArrowheads="1"/>
          </p:cNvSpPr>
          <p:nvPr/>
        </p:nvSpPr>
        <p:spPr bwMode="auto">
          <a:xfrm rot="16200000" flipH="1">
            <a:off x="3048000" y="3048000"/>
            <a:ext cx="2590800" cy="1676400"/>
          </a:xfrm>
          <a:prstGeom prst="parallelogram">
            <a:avLst>
              <a:gd name="adj" fmla="val 80950"/>
            </a:avLst>
          </a:prstGeom>
          <a:pattFill prst="pct50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4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Basic Perspective Projection</a:t>
            </a:r>
            <a:endParaRPr lang="en-US" altLang="zh-TW" sz="2000">
              <a:ea typeface="新細明體" charset="-120"/>
            </a:endParaRPr>
          </a:p>
        </p:txBody>
      </p:sp>
      <p:sp>
        <p:nvSpPr>
          <p:cNvPr id="1074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2541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If you know </a:t>
            </a:r>
            <a:r>
              <a:rPr lang="en-US" altLang="zh-TW" i="1" dirty="0">
                <a:ea typeface="新細明體" charset="-120"/>
              </a:rPr>
              <a:t>P(</a:t>
            </a:r>
            <a:r>
              <a:rPr lang="en-US" altLang="zh-TW" i="1" dirty="0" err="1">
                <a:ea typeface="新細明體" charset="-120"/>
              </a:rPr>
              <a:t>x</a:t>
            </a:r>
            <a:r>
              <a:rPr lang="en-US" altLang="zh-TW" i="1" baseline="-25000" dirty="0" err="1">
                <a:ea typeface="新細明體" charset="-120"/>
              </a:rPr>
              <a:t>v</a:t>
            </a:r>
            <a:r>
              <a:rPr lang="en-US" altLang="zh-TW" i="1" dirty="0" err="1">
                <a:ea typeface="新細明體" charset="-120"/>
              </a:rPr>
              <a:t>,y</a:t>
            </a:r>
            <a:r>
              <a:rPr lang="en-US" altLang="zh-TW" i="1" baseline="-25000" dirty="0" err="1">
                <a:ea typeface="新細明體" charset="-120"/>
              </a:rPr>
              <a:t>v</a:t>
            </a:r>
            <a:r>
              <a:rPr lang="en-US" altLang="zh-TW" i="1" dirty="0" err="1">
                <a:ea typeface="新細明體" charset="-120"/>
              </a:rPr>
              <a:t>,z</a:t>
            </a:r>
            <a:r>
              <a:rPr lang="en-US" altLang="zh-TW" i="1" baseline="-25000" dirty="0" err="1">
                <a:ea typeface="新細明體" charset="-120"/>
              </a:rPr>
              <a:t>v</a:t>
            </a:r>
            <a:r>
              <a:rPr lang="en-US" altLang="zh-TW" i="1" dirty="0">
                <a:ea typeface="新細明體" charset="-120"/>
              </a:rPr>
              <a:t>) </a:t>
            </a:r>
            <a:r>
              <a:rPr lang="en-US" altLang="zh-TW" dirty="0">
                <a:ea typeface="新細明體" charset="-120"/>
              </a:rPr>
              <a:t>and</a:t>
            </a:r>
            <a:r>
              <a:rPr lang="en-US" altLang="zh-TW" i="1" dirty="0">
                <a:ea typeface="新細明體" charset="-120"/>
              </a:rPr>
              <a:t> d, </a:t>
            </a:r>
            <a:r>
              <a:rPr lang="en-US" altLang="zh-TW" dirty="0">
                <a:ea typeface="新細明體" charset="-120"/>
              </a:rPr>
              <a:t>what is </a:t>
            </a:r>
            <a:r>
              <a:rPr lang="en-US" altLang="zh-TW" i="1" dirty="0">
                <a:ea typeface="新細明體" charset="-120"/>
              </a:rPr>
              <a:t>P(</a:t>
            </a:r>
            <a:r>
              <a:rPr lang="en-US" altLang="zh-TW" i="1" dirty="0" err="1">
                <a:ea typeface="新細明體" charset="-120"/>
              </a:rPr>
              <a:t>x</a:t>
            </a:r>
            <a:r>
              <a:rPr lang="en-US" altLang="zh-TW" i="1" baseline="-25000" dirty="0" err="1">
                <a:ea typeface="新細明體" charset="-120"/>
              </a:rPr>
              <a:t>s</a:t>
            </a:r>
            <a:r>
              <a:rPr lang="en-US" altLang="zh-TW" i="1" dirty="0" err="1">
                <a:ea typeface="新細明體" charset="-120"/>
              </a:rPr>
              <a:t>,y</a:t>
            </a:r>
            <a:r>
              <a:rPr lang="en-US" altLang="zh-TW" i="1" baseline="-25000" dirty="0" err="1">
                <a:ea typeface="新細明體" charset="-120"/>
              </a:rPr>
              <a:t>s</a:t>
            </a:r>
            <a:r>
              <a:rPr lang="en-US" altLang="zh-TW" i="1" dirty="0">
                <a:ea typeface="新細明體" charset="-120"/>
              </a:rPr>
              <a:t>)?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Where does a point in view space end up on the screen?</a:t>
            </a:r>
          </a:p>
        </p:txBody>
      </p:sp>
      <p:sp>
        <p:nvSpPr>
          <p:cNvPr id="1074180" name="Line 5"/>
          <p:cNvSpPr>
            <a:spLocks noChangeShapeType="1"/>
          </p:cNvSpPr>
          <p:nvPr/>
        </p:nvSpPr>
        <p:spPr bwMode="auto">
          <a:xfrm>
            <a:off x="2209800" y="3886200"/>
            <a:ext cx="548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81" name="Line 6"/>
          <p:cNvSpPr>
            <a:spLocks noChangeShapeType="1"/>
          </p:cNvSpPr>
          <p:nvPr/>
        </p:nvSpPr>
        <p:spPr bwMode="auto">
          <a:xfrm flipV="1">
            <a:off x="2209800" y="28956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82" name="Line 7"/>
          <p:cNvSpPr>
            <a:spLocks noChangeShapeType="1"/>
          </p:cNvSpPr>
          <p:nvPr/>
        </p:nvSpPr>
        <p:spPr bwMode="auto">
          <a:xfrm flipH="1">
            <a:off x="1524000" y="38862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83" name="Text Box 8"/>
          <p:cNvSpPr txBox="1">
            <a:spLocks noChangeArrowheads="1"/>
          </p:cNvSpPr>
          <p:nvPr/>
        </p:nvSpPr>
        <p:spPr bwMode="auto">
          <a:xfrm>
            <a:off x="1660525" y="423227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x</a:t>
            </a:r>
            <a:r>
              <a:rPr lang="en-US" altLang="zh-TW" b="0" i="1" baseline="-25000"/>
              <a:t>v</a:t>
            </a:r>
          </a:p>
        </p:txBody>
      </p:sp>
      <p:sp>
        <p:nvSpPr>
          <p:cNvPr id="1074184" name="Text Box 9"/>
          <p:cNvSpPr txBox="1">
            <a:spLocks noChangeArrowheads="1"/>
          </p:cNvSpPr>
          <p:nvPr/>
        </p:nvSpPr>
        <p:spPr bwMode="auto">
          <a:xfrm>
            <a:off x="1752600" y="2667000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y</a:t>
            </a:r>
            <a:r>
              <a:rPr lang="en-US" altLang="zh-TW" b="0" i="1" baseline="-25000"/>
              <a:t>v</a:t>
            </a:r>
          </a:p>
        </p:txBody>
      </p:sp>
      <p:sp>
        <p:nvSpPr>
          <p:cNvPr id="1074185" name="Text Box 10"/>
          <p:cNvSpPr txBox="1">
            <a:spLocks noChangeArrowheads="1"/>
          </p:cNvSpPr>
          <p:nvPr/>
        </p:nvSpPr>
        <p:spPr bwMode="auto">
          <a:xfrm>
            <a:off x="7391400" y="39624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-z</a:t>
            </a:r>
            <a:r>
              <a:rPr lang="en-US" altLang="zh-TW" b="0" i="1" baseline="-25000"/>
              <a:t>v</a:t>
            </a:r>
          </a:p>
        </p:txBody>
      </p:sp>
      <p:sp>
        <p:nvSpPr>
          <p:cNvPr id="1074186" name="Oval 11"/>
          <p:cNvSpPr>
            <a:spLocks noChangeArrowheads="1"/>
          </p:cNvSpPr>
          <p:nvPr/>
        </p:nvSpPr>
        <p:spPr bwMode="auto">
          <a:xfrm>
            <a:off x="4800600" y="32321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4187" name="Text Box 12"/>
          <p:cNvSpPr txBox="1">
            <a:spLocks noChangeArrowheads="1"/>
          </p:cNvSpPr>
          <p:nvPr/>
        </p:nvSpPr>
        <p:spPr bwMode="auto">
          <a:xfrm>
            <a:off x="4267200" y="38862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 i="1"/>
              <a:t>d</a:t>
            </a:r>
          </a:p>
        </p:txBody>
      </p:sp>
      <p:sp>
        <p:nvSpPr>
          <p:cNvPr id="1074188" name="Line 13"/>
          <p:cNvSpPr>
            <a:spLocks noChangeShapeType="1"/>
          </p:cNvSpPr>
          <p:nvPr/>
        </p:nvSpPr>
        <p:spPr bwMode="auto">
          <a:xfrm>
            <a:off x="3505200" y="3962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89" name="Line 14"/>
          <p:cNvSpPr>
            <a:spLocks noChangeShapeType="1"/>
          </p:cNvSpPr>
          <p:nvPr/>
        </p:nvSpPr>
        <p:spPr bwMode="auto">
          <a:xfrm flipV="1">
            <a:off x="3505200" y="2590800"/>
            <a:ext cx="16764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90" name="Line 15"/>
          <p:cNvSpPr>
            <a:spLocks noChangeShapeType="1"/>
          </p:cNvSpPr>
          <p:nvPr/>
        </p:nvSpPr>
        <p:spPr bwMode="auto">
          <a:xfrm flipV="1">
            <a:off x="2209800" y="2743200"/>
            <a:ext cx="487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91" name="Line 16"/>
          <p:cNvSpPr>
            <a:spLocks noChangeShapeType="1"/>
          </p:cNvSpPr>
          <p:nvPr/>
        </p:nvSpPr>
        <p:spPr bwMode="auto">
          <a:xfrm flipV="1">
            <a:off x="2209800" y="2743200"/>
            <a:ext cx="487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74192" name="Oval 17"/>
          <p:cNvSpPr>
            <a:spLocks noChangeArrowheads="1"/>
          </p:cNvSpPr>
          <p:nvPr/>
        </p:nvSpPr>
        <p:spPr bwMode="auto">
          <a:xfrm>
            <a:off x="4398963" y="38417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4193" name="Oval 18"/>
          <p:cNvSpPr>
            <a:spLocks noChangeArrowheads="1"/>
          </p:cNvSpPr>
          <p:nvPr/>
        </p:nvSpPr>
        <p:spPr bwMode="auto">
          <a:xfrm>
            <a:off x="7046913" y="270351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4194" name="Text Box 19"/>
          <p:cNvSpPr txBox="1">
            <a:spLocks noChangeArrowheads="1"/>
          </p:cNvSpPr>
          <p:nvPr/>
        </p:nvSpPr>
        <p:spPr bwMode="auto">
          <a:xfrm>
            <a:off x="7070725" y="2251075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P(x</a:t>
            </a:r>
            <a:r>
              <a:rPr lang="en-US" altLang="zh-TW" b="0" i="1" baseline="-25000"/>
              <a:t>v</a:t>
            </a:r>
            <a:r>
              <a:rPr lang="en-US" altLang="zh-TW" b="0" i="1"/>
              <a:t>,y</a:t>
            </a:r>
            <a:r>
              <a:rPr lang="en-US" altLang="zh-TW" b="0" i="1" baseline="-25000"/>
              <a:t>v</a:t>
            </a:r>
            <a:r>
              <a:rPr lang="en-US" altLang="zh-TW" b="0" i="1"/>
              <a:t>,z</a:t>
            </a:r>
            <a:r>
              <a:rPr lang="en-US" altLang="zh-TW" b="0" i="1" baseline="-25000"/>
              <a:t>v</a:t>
            </a:r>
            <a:r>
              <a:rPr lang="en-US" altLang="zh-TW" b="0" i="1"/>
              <a:t>)</a:t>
            </a:r>
          </a:p>
        </p:txBody>
      </p:sp>
      <p:sp>
        <p:nvSpPr>
          <p:cNvPr id="1074195" name="Text Box 20"/>
          <p:cNvSpPr txBox="1">
            <a:spLocks noChangeArrowheads="1"/>
          </p:cNvSpPr>
          <p:nvPr/>
        </p:nvSpPr>
        <p:spPr bwMode="auto">
          <a:xfrm>
            <a:off x="3733800" y="2590800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P(x</a:t>
            </a:r>
            <a:r>
              <a:rPr lang="en-US" altLang="zh-TW" b="0" i="1" baseline="-25000"/>
              <a:t>s</a:t>
            </a:r>
            <a:r>
              <a:rPr lang="en-US" altLang="zh-TW" b="0" i="1"/>
              <a:t>,y</a:t>
            </a:r>
            <a:r>
              <a:rPr lang="en-US" altLang="zh-TW" b="0" i="1" baseline="-25000"/>
              <a:t>s</a:t>
            </a:r>
            <a:r>
              <a:rPr lang="en-US" altLang="zh-TW" b="0" i="1"/>
              <a:t>)</a:t>
            </a:r>
          </a:p>
        </p:txBody>
      </p:sp>
      <p:sp>
        <p:nvSpPr>
          <p:cNvPr id="1074196" name="Line 21"/>
          <p:cNvSpPr>
            <a:spLocks noChangeShapeType="1"/>
          </p:cNvSpPr>
          <p:nvPr/>
        </p:nvSpPr>
        <p:spPr bwMode="auto">
          <a:xfrm>
            <a:off x="4191000" y="3048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35794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13" y="76200"/>
            <a:ext cx="8040687" cy="9906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Perspective Projection (Pinhole Camera)</a:t>
            </a:r>
          </a:p>
        </p:txBody>
      </p:sp>
      <p:grpSp>
        <p:nvGrpSpPr>
          <p:cNvPr id="1062918" name="Group 3"/>
          <p:cNvGrpSpPr>
            <a:grpSpLocks/>
          </p:cNvGrpSpPr>
          <p:nvPr/>
        </p:nvGrpSpPr>
        <p:grpSpPr bwMode="auto">
          <a:xfrm>
            <a:off x="622300" y="1700213"/>
            <a:ext cx="4094163" cy="4105275"/>
            <a:chOff x="1701" y="1071"/>
            <a:chExt cx="2579" cy="2586"/>
          </a:xfrm>
        </p:grpSpPr>
        <p:sp>
          <p:nvSpPr>
            <p:cNvPr id="1062919" name="Freeform 4"/>
            <p:cNvSpPr>
              <a:spLocks/>
            </p:cNvSpPr>
            <p:nvPr/>
          </p:nvSpPr>
          <p:spPr bwMode="auto">
            <a:xfrm>
              <a:off x="1846" y="2940"/>
              <a:ext cx="1771" cy="521"/>
            </a:xfrm>
            <a:custGeom>
              <a:avLst/>
              <a:gdLst>
                <a:gd name="T0" fmla="*/ 1771 w 1771"/>
                <a:gd name="T1" fmla="*/ 0 h 521"/>
                <a:gd name="T2" fmla="*/ 0 w 1771"/>
                <a:gd name="T3" fmla="*/ 0 h 521"/>
                <a:gd name="T4" fmla="*/ 0 w 1771"/>
                <a:gd name="T5" fmla="*/ 521 h 521"/>
                <a:gd name="T6" fmla="*/ 0 60000 65536"/>
                <a:gd name="T7" fmla="*/ 0 60000 65536"/>
                <a:gd name="T8" fmla="*/ 0 60000 65536"/>
                <a:gd name="T9" fmla="*/ 0 w 1771"/>
                <a:gd name="T10" fmla="*/ 0 h 521"/>
                <a:gd name="T11" fmla="*/ 1771 w 1771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21">
                  <a:moveTo>
                    <a:pt x="1771" y="0"/>
                  </a:move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0" name="Freeform 5"/>
            <p:cNvSpPr>
              <a:spLocks/>
            </p:cNvSpPr>
            <p:nvPr/>
          </p:nvSpPr>
          <p:spPr bwMode="auto">
            <a:xfrm>
              <a:off x="1846" y="2940"/>
              <a:ext cx="1771" cy="504"/>
            </a:xfrm>
            <a:custGeom>
              <a:avLst/>
              <a:gdLst>
                <a:gd name="T0" fmla="*/ 1771 w 1771"/>
                <a:gd name="T1" fmla="*/ 0 h 504"/>
                <a:gd name="T2" fmla="*/ 0 w 1771"/>
                <a:gd name="T3" fmla="*/ 0 h 504"/>
                <a:gd name="T4" fmla="*/ 0 w 1771"/>
                <a:gd name="T5" fmla="*/ 504 h 504"/>
                <a:gd name="T6" fmla="*/ 0 60000 65536"/>
                <a:gd name="T7" fmla="*/ 0 60000 65536"/>
                <a:gd name="T8" fmla="*/ 0 60000 65536"/>
                <a:gd name="T9" fmla="*/ 0 w 1771"/>
                <a:gd name="T10" fmla="*/ 0 h 504"/>
                <a:gd name="T11" fmla="*/ 1771 w 1771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04">
                  <a:moveTo>
                    <a:pt x="1771" y="0"/>
                  </a:moveTo>
                  <a:lnTo>
                    <a:pt x="0" y="0"/>
                  </a:lnTo>
                  <a:lnTo>
                    <a:pt x="0" y="50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1" name="Freeform 6"/>
            <p:cNvSpPr>
              <a:spLocks/>
            </p:cNvSpPr>
            <p:nvPr/>
          </p:nvSpPr>
          <p:spPr bwMode="auto">
            <a:xfrm>
              <a:off x="1812" y="2905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4 w 69"/>
                <a:gd name="T3" fmla="*/ 22 h 69"/>
                <a:gd name="T4" fmla="*/ 8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4 w 69"/>
                <a:gd name="T15" fmla="*/ 22 h 69"/>
                <a:gd name="T16" fmla="*/ 69 w 69"/>
                <a:gd name="T17" fmla="*/ 35 h 69"/>
                <a:gd name="T18" fmla="*/ 64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8 w 69"/>
                <a:gd name="T29" fmla="*/ 60 h 69"/>
                <a:gd name="T30" fmla="*/ 4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4" y="22"/>
                  </a:lnTo>
                  <a:lnTo>
                    <a:pt x="8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4" y="22"/>
                  </a:lnTo>
                  <a:lnTo>
                    <a:pt x="69" y="35"/>
                  </a:lnTo>
                  <a:lnTo>
                    <a:pt x="64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8" y="60"/>
                  </a:lnTo>
                  <a:lnTo>
                    <a:pt x="4" y="4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2" name="Freeform 7"/>
            <p:cNvSpPr>
              <a:spLocks/>
            </p:cNvSpPr>
            <p:nvPr/>
          </p:nvSpPr>
          <p:spPr bwMode="auto">
            <a:xfrm>
              <a:off x="1812" y="2905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4 w 69"/>
                <a:gd name="T3" fmla="*/ 22 h 69"/>
                <a:gd name="T4" fmla="*/ 8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4 w 69"/>
                <a:gd name="T15" fmla="*/ 22 h 69"/>
                <a:gd name="T16" fmla="*/ 69 w 69"/>
                <a:gd name="T17" fmla="*/ 35 h 69"/>
                <a:gd name="T18" fmla="*/ 64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8 w 69"/>
                <a:gd name="T29" fmla="*/ 60 h 69"/>
                <a:gd name="T30" fmla="*/ 4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4" y="22"/>
                  </a:lnTo>
                  <a:lnTo>
                    <a:pt x="8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4" y="22"/>
                  </a:lnTo>
                  <a:lnTo>
                    <a:pt x="69" y="35"/>
                  </a:lnTo>
                  <a:lnTo>
                    <a:pt x="64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8" y="60"/>
                  </a:lnTo>
                  <a:lnTo>
                    <a:pt x="4" y="47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3" name="Freeform 8"/>
            <p:cNvSpPr>
              <a:spLocks/>
            </p:cNvSpPr>
            <p:nvPr/>
          </p:nvSpPr>
          <p:spPr bwMode="auto">
            <a:xfrm>
              <a:off x="2643" y="3103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9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48 w 69"/>
                <a:gd name="T11" fmla="*/ 0 h 69"/>
                <a:gd name="T12" fmla="*/ 61 w 69"/>
                <a:gd name="T13" fmla="*/ 9 h 69"/>
                <a:gd name="T14" fmla="*/ 65 w 69"/>
                <a:gd name="T15" fmla="*/ 22 h 69"/>
                <a:gd name="T16" fmla="*/ 69 w 69"/>
                <a:gd name="T17" fmla="*/ 35 h 69"/>
                <a:gd name="T18" fmla="*/ 65 w 69"/>
                <a:gd name="T19" fmla="*/ 48 h 69"/>
                <a:gd name="T20" fmla="*/ 61 w 69"/>
                <a:gd name="T21" fmla="*/ 56 h 69"/>
                <a:gd name="T22" fmla="*/ 48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9 w 69"/>
                <a:gd name="T29" fmla="*/ 56 h 69"/>
                <a:gd name="T30" fmla="*/ 5 w 69"/>
                <a:gd name="T31" fmla="*/ 48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9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8" y="0"/>
                  </a:lnTo>
                  <a:lnTo>
                    <a:pt x="61" y="9"/>
                  </a:lnTo>
                  <a:lnTo>
                    <a:pt x="65" y="22"/>
                  </a:lnTo>
                  <a:lnTo>
                    <a:pt x="69" y="35"/>
                  </a:lnTo>
                  <a:lnTo>
                    <a:pt x="65" y="48"/>
                  </a:lnTo>
                  <a:lnTo>
                    <a:pt x="61" y="56"/>
                  </a:lnTo>
                  <a:lnTo>
                    <a:pt x="48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9" y="56"/>
                  </a:lnTo>
                  <a:lnTo>
                    <a:pt x="5" y="4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4" name="Freeform 9"/>
            <p:cNvSpPr>
              <a:spLocks/>
            </p:cNvSpPr>
            <p:nvPr/>
          </p:nvSpPr>
          <p:spPr bwMode="auto">
            <a:xfrm>
              <a:off x="2643" y="3103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9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48 w 69"/>
                <a:gd name="T11" fmla="*/ 0 h 69"/>
                <a:gd name="T12" fmla="*/ 61 w 69"/>
                <a:gd name="T13" fmla="*/ 9 h 69"/>
                <a:gd name="T14" fmla="*/ 65 w 69"/>
                <a:gd name="T15" fmla="*/ 22 h 69"/>
                <a:gd name="T16" fmla="*/ 69 w 69"/>
                <a:gd name="T17" fmla="*/ 35 h 69"/>
                <a:gd name="T18" fmla="*/ 65 w 69"/>
                <a:gd name="T19" fmla="*/ 48 h 69"/>
                <a:gd name="T20" fmla="*/ 61 w 69"/>
                <a:gd name="T21" fmla="*/ 56 h 69"/>
                <a:gd name="T22" fmla="*/ 48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9 w 69"/>
                <a:gd name="T29" fmla="*/ 56 h 69"/>
                <a:gd name="T30" fmla="*/ 5 w 69"/>
                <a:gd name="T31" fmla="*/ 48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9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8" y="0"/>
                  </a:lnTo>
                  <a:lnTo>
                    <a:pt x="61" y="9"/>
                  </a:lnTo>
                  <a:lnTo>
                    <a:pt x="65" y="22"/>
                  </a:lnTo>
                  <a:lnTo>
                    <a:pt x="69" y="35"/>
                  </a:lnTo>
                  <a:lnTo>
                    <a:pt x="65" y="48"/>
                  </a:lnTo>
                  <a:lnTo>
                    <a:pt x="61" y="56"/>
                  </a:lnTo>
                  <a:lnTo>
                    <a:pt x="48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9" y="56"/>
                  </a:lnTo>
                  <a:lnTo>
                    <a:pt x="5" y="48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5" name="Freeform 10"/>
            <p:cNvSpPr>
              <a:spLocks/>
            </p:cNvSpPr>
            <p:nvPr/>
          </p:nvSpPr>
          <p:spPr bwMode="auto">
            <a:xfrm>
              <a:off x="3393" y="3280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13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52 w 69"/>
                <a:gd name="T11" fmla="*/ 0 h 69"/>
                <a:gd name="T12" fmla="*/ 61 w 69"/>
                <a:gd name="T13" fmla="*/ 9 h 69"/>
                <a:gd name="T14" fmla="*/ 69 w 69"/>
                <a:gd name="T15" fmla="*/ 22 h 69"/>
                <a:gd name="T16" fmla="*/ 69 w 69"/>
                <a:gd name="T17" fmla="*/ 35 h 69"/>
                <a:gd name="T18" fmla="*/ 69 w 69"/>
                <a:gd name="T19" fmla="*/ 47 h 69"/>
                <a:gd name="T20" fmla="*/ 61 w 69"/>
                <a:gd name="T21" fmla="*/ 56 h 69"/>
                <a:gd name="T22" fmla="*/ 52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13 w 69"/>
                <a:gd name="T29" fmla="*/ 56 h 69"/>
                <a:gd name="T30" fmla="*/ 5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13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61" y="9"/>
                  </a:lnTo>
                  <a:lnTo>
                    <a:pt x="69" y="22"/>
                  </a:lnTo>
                  <a:lnTo>
                    <a:pt x="69" y="35"/>
                  </a:lnTo>
                  <a:lnTo>
                    <a:pt x="69" y="47"/>
                  </a:lnTo>
                  <a:lnTo>
                    <a:pt x="61" y="56"/>
                  </a:lnTo>
                  <a:lnTo>
                    <a:pt x="52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13" y="56"/>
                  </a:lnTo>
                  <a:lnTo>
                    <a:pt x="5" y="4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6" name="Freeform 11"/>
            <p:cNvSpPr>
              <a:spLocks/>
            </p:cNvSpPr>
            <p:nvPr/>
          </p:nvSpPr>
          <p:spPr bwMode="auto">
            <a:xfrm>
              <a:off x="3393" y="3280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13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52 w 69"/>
                <a:gd name="T11" fmla="*/ 0 h 69"/>
                <a:gd name="T12" fmla="*/ 61 w 69"/>
                <a:gd name="T13" fmla="*/ 9 h 69"/>
                <a:gd name="T14" fmla="*/ 69 w 69"/>
                <a:gd name="T15" fmla="*/ 22 h 69"/>
                <a:gd name="T16" fmla="*/ 69 w 69"/>
                <a:gd name="T17" fmla="*/ 35 h 69"/>
                <a:gd name="T18" fmla="*/ 69 w 69"/>
                <a:gd name="T19" fmla="*/ 47 h 69"/>
                <a:gd name="T20" fmla="*/ 61 w 69"/>
                <a:gd name="T21" fmla="*/ 56 h 69"/>
                <a:gd name="T22" fmla="*/ 52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13 w 69"/>
                <a:gd name="T29" fmla="*/ 56 h 69"/>
                <a:gd name="T30" fmla="*/ 5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13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61" y="9"/>
                  </a:lnTo>
                  <a:lnTo>
                    <a:pt x="69" y="22"/>
                  </a:lnTo>
                  <a:lnTo>
                    <a:pt x="69" y="35"/>
                  </a:lnTo>
                  <a:lnTo>
                    <a:pt x="69" y="47"/>
                  </a:lnTo>
                  <a:lnTo>
                    <a:pt x="61" y="56"/>
                  </a:lnTo>
                  <a:lnTo>
                    <a:pt x="52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13" y="56"/>
                  </a:lnTo>
                  <a:lnTo>
                    <a:pt x="5" y="47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7" name="Line 12"/>
            <p:cNvSpPr>
              <a:spLocks noChangeShapeType="1"/>
            </p:cNvSpPr>
            <p:nvPr/>
          </p:nvSpPr>
          <p:spPr bwMode="auto">
            <a:xfrm>
              <a:off x="1846" y="2940"/>
              <a:ext cx="1586" cy="3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8" name="Line 13"/>
            <p:cNvSpPr>
              <a:spLocks noChangeShapeType="1"/>
            </p:cNvSpPr>
            <p:nvPr/>
          </p:nvSpPr>
          <p:spPr bwMode="auto">
            <a:xfrm>
              <a:off x="1837" y="2841"/>
              <a:ext cx="8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29" name="Line 14"/>
            <p:cNvSpPr>
              <a:spLocks noChangeShapeType="1"/>
            </p:cNvSpPr>
            <p:nvPr/>
          </p:nvSpPr>
          <p:spPr bwMode="auto">
            <a:xfrm flipV="1">
              <a:off x="2678" y="2815"/>
              <a:ext cx="1" cy="4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0" name="Line 15"/>
            <p:cNvSpPr>
              <a:spLocks noChangeShapeType="1"/>
            </p:cNvSpPr>
            <p:nvPr/>
          </p:nvSpPr>
          <p:spPr bwMode="auto">
            <a:xfrm>
              <a:off x="3432" y="293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1" name="Line 16"/>
            <p:cNvSpPr>
              <a:spLocks noChangeShapeType="1"/>
            </p:cNvSpPr>
            <p:nvPr/>
          </p:nvSpPr>
          <p:spPr bwMode="auto">
            <a:xfrm>
              <a:off x="3432" y="305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2" name="Line 17"/>
            <p:cNvSpPr>
              <a:spLocks noChangeShapeType="1"/>
            </p:cNvSpPr>
            <p:nvPr/>
          </p:nvSpPr>
          <p:spPr bwMode="auto">
            <a:xfrm>
              <a:off x="3432" y="3177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3" name="Line 18"/>
            <p:cNvSpPr>
              <a:spLocks noChangeShapeType="1"/>
            </p:cNvSpPr>
            <p:nvPr/>
          </p:nvSpPr>
          <p:spPr bwMode="auto">
            <a:xfrm>
              <a:off x="3432" y="3297"/>
              <a:ext cx="1" cy="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4" name="Freeform 19"/>
            <p:cNvSpPr>
              <a:spLocks/>
            </p:cNvSpPr>
            <p:nvPr/>
          </p:nvSpPr>
          <p:spPr bwMode="auto">
            <a:xfrm>
              <a:off x="1837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5" name="Freeform 20"/>
            <p:cNvSpPr>
              <a:spLocks/>
            </p:cNvSpPr>
            <p:nvPr/>
          </p:nvSpPr>
          <p:spPr bwMode="auto">
            <a:xfrm>
              <a:off x="1837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6" name="Freeform 21"/>
            <p:cNvSpPr>
              <a:spLocks/>
            </p:cNvSpPr>
            <p:nvPr/>
          </p:nvSpPr>
          <p:spPr bwMode="auto">
            <a:xfrm>
              <a:off x="1803" y="1905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7" name="Freeform 22"/>
            <p:cNvSpPr>
              <a:spLocks/>
            </p:cNvSpPr>
            <p:nvPr/>
          </p:nvSpPr>
          <p:spPr bwMode="auto">
            <a:xfrm>
              <a:off x="1803" y="1905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8" name="Freeform 23"/>
            <p:cNvSpPr>
              <a:spLocks/>
            </p:cNvSpPr>
            <p:nvPr/>
          </p:nvSpPr>
          <p:spPr bwMode="auto">
            <a:xfrm>
              <a:off x="2635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39" name="Freeform 24"/>
            <p:cNvSpPr>
              <a:spLocks/>
            </p:cNvSpPr>
            <p:nvPr/>
          </p:nvSpPr>
          <p:spPr bwMode="auto">
            <a:xfrm>
              <a:off x="2635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0" name="Freeform 25"/>
            <p:cNvSpPr>
              <a:spLocks/>
            </p:cNvSpPr>
            <p:nvPr/>
          </p:nvSpPr>
          <p:spPr bwMode="auto">
            <a:xfrm>
              <a:off x="3385" y="1470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1" name="Freeform 26"/>
            <p:cNvSpPr>
              <a:spLocks/>
            </p:cNvSpPr>
            <p:nvPr/>
          </p:nvSpPr>
          <p:spPr bwMode="auto">
            <a:xfrm>
              <a:off x="3385" y="1470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2" name="Line 27"/>
            <p:cNvSpPr>
              <a:spLocks noChangeShapeType="1"/>
            </p:cNvSpPr>
            <p:nvPr/>
          </p:nvSpPr>
          <p:spPr bwMode="auto">
            <a:xfrm flipV="1">
              <a:off x="1837" y="1504"/>
              <a:ext cx="1587" cy="4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3" name="Line 28"/>
            <p:cNvSpPr>
              <a:spLocks noChangeShapeType="1"/>
            </p:cNvSpPr>
            <p:nvPr/>
          </p:nvSpPr>
          <p:spPr bwMode="auto">
            <a:xfrm flipV="1">
              <a:off x="1837" y="2024"/>
              <a:ext cx="8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4" name="Line 29"/>
            <p:cNvSpPr>
              <a:spLocks noChangeShapeType="1"/>
            </p:cNvSpPr>
            <p:nvPr/>
          </p:nvSpPr>
          <p:spPr bwMode="auto">
            <a:xfrm flipV="1">
              <a:off x="2669" y="1448"/>
              <a:ext cx="1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5" name="Line 30"/>
            <p:cNvSpPr>
              <a:spLocks noChangeShapeType="1"/>
            </p:cNvSpPr>
            <p:nvPr/>
          </p:nvSpPr>
          <p:spPr bwMode="auto">
            <a:xfrm flipV="1">
              <a:off x="3424" y="186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6" name="Line 31"/>
            <p:cNvSpPr>
              <a:spLocks noChangeShapeType="1"/>
            </p:cNvSpPr>
            <p:nvPr/>
          </p:nvSpPr>
          <p:spPr bwMode="auto">
            <a:xfrm flipV="1">
              <a:off x="3424" y="174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7" name="Line 32"/>
            <p:cNvSpPr>
              <a:spLocks noChangeShapeType="1"/>
            </p:cNvSpPr>
            <p:nvPr/>
          </p:nvSpPr>
          <p:spPr bwMode="auto">
            <a:xfrm flipV="1">
              <a:off x="3424" y="162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8" name="Line 33"/>
            <p:cNvSpPr>
              <a:spLocks noChangeShapeType="1"/>
            </p:cNvSpPr>
            <p:nvPr/>
          </p:nvSpPr>
          <p:spPr bwMode="auto">
            <a:xfrm flipV="1">
              <a:off x="3424" y="1504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2949" name="Text Box 34"/>
            <p:cNvSpPr txBox="1">
              <a:spLocks noChangeArrowheads="1"/>
            </p:cNvSpPr>
            <p:nvPr/>
          </p:nvSpPr>
          <p:spPr bwMode="auto">
            <a:xfrm>
              <a:off x="1746" y="338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y</a:t>
              </a:r>
            </a:p>
          </p:txBody>
        </p:sp>
        <p:sp>
          <p:nvSpPr>
            <p:cNvPr id="1062950" name="Text Box 35"/>
            <p:cNvSpPr txBox="1">
              <a:spLocks noChangeArrowheads="1"/>
            </p:cNvSpPr>
            <p:nvPr/>
          </p:nvSpPr>
          <p:spPr bwMode="auto">
            <a:xfrm>
              <a:off x="1701" y="120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x</a:t>
              </a:r>
            </a:p>
          </p:txBody>
        </p:sp>
        <p:sp>
          <p:nvSpPr>
            <p:cNvPr id="1062951" name="Text Box 36"/>
            <p:cNvSpPr txBox="1">
              <a:spLocks noChangeArrowheads="1"/>
            </p:cNvSpPr>
            <p:nvPr/>
          </p:nvSpPr>
          <p:spPr bwMode="auto">
            <a:xfrm>
              <a:off x="3560" y="179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z</a:t>
              </a:r>
            </a:p>
          </p:txBody>
        </p:sp>
        <p:sp>
          <p:nvSpPr>
            <p:cNvPr id="1062952" name="Text Box 37"/>
            <p:cNvSpPr txBox="1">
              <a:spLocks noChangeArrowheads="1"/>
            </p:cNvSpPr>
            <p:nvPr/>
          </p:nvSpPr>
          <p:spPr bwMode="auto">
            <a:xfrm>
              <a:off x="3560" y="2795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z</a:t>
              </a:r>
            </a:p>
          </p:txBody>
        </p:sp>
        <p:sp>
          <p:nvSpPr>
            <p:cNvPr id="1062953" name="Text Box 38"/>
            <p:cNvSpPr txBox="1">
              <a:spLocks noChangeArrowheads="1"/>
            </p:cNvSpPr>
            <p:nvPr/>
          </p:nvSpPr>
          <p:spPr bwMode="auto">
            <a:xfrm>
              <a:off x="3379" y="3336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P(x, y, z)</a:t>
              </a:r>
            </a:p>
          </p:txBody>
        </p:sp>
        <p:sp>
          <p:nvSpPr>
            <p:cNvPr id="1062954" name="Text Box 39"/>
            <p:cNvSpPr txBox="1">
              <a:spLocks noChangeArrowheads="1"/>
            </p:cNvSpPr>
            <p:nvPr/>
          </p:nvSpPr>
          <p:spPr bwMode="auto">
            <a:xfrm>
              <a:off x="3424" y="1253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P(x, y, z)</a:t>
              </a:r>
            </a:p>
          </p:txBody>
        </p:sp>
        <p:sp>
          <p:nvSpPr>
            <p:cNvPr id="1062955" name="Text Box 40"/>
            <p:cNvSpPr txBox="1">
              <a:spLocks noChangeArrowheads="1"/>
            </p:cNvSpPr>
            <p:nvPr/>
          </p:nvSpPr>
          <p:spPr bwMode="auto">
            <a:xfrm>
              <a:off x="2154" y="2614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062956" name="Text Box 41"/>
            <p:cNvSpPr txBox="1">
              <a:spLocks noChangeArrowheads="1"/>
            </p:cNvSpPr>
            <p:nvPr/>
          </p:nvSpPr>
          <p:spPr bwMode="auto">
            <a:xfrm>
              <a:off x="2109" y="1979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d</a:t>
              </a:r>
            </a:p>
          </p:txBody>
        </p:sp>
        <p:sp>
          <p:nvSpPr>
            <p:cNvPr id="1062957" name="Text Box 42"/>
            <p:cNvSpPr txBox="1">
              <a:spLocks noChangeArrowheads="1"/>
            </p:cNvSpPr>
            <p:nvPr/>
          </p:nvSpPr>
          <p:spPr bwMode="auto">
            <a:xfrm>
              <a:off x="2426" y="3068"/>
              <a:ext cx="2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y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p</a:t>
              </a:r>
            </a:p>
          </p:txBody>
        </p:sp>
        <p:sp>
          <p:nvSpPr>
            <p:cNvPr id="1062958" name="Text Box 43"/>
            <p:cNvSpPr txBox="1">
              <a:spLocks noChangeArrowheads="1"/>
            </p:cNvSpPr>
            <p:nvPr/>
          </p:nvSpPr>
          <p:spPr bwMode="auto">
            <a:xfrm>
              <a:off x="2381" y="1480"/>
              <a:ext cx="2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x</a:t>
              </a:r>
              <a:r>
                <a:rPr kumimoji="1" lang="en-US" altLang="ja-JP" sz="1800" baseline="-25000">
                  <a:latin typeface="Verdana" pitchFamily="34" charset="0"/>
                  <a:ea typeface="MS PGothic" pitchFamily="34" charset="-128"/>
                </a:rPr>
                <a:t>p</a:t>
              </a:r>
            </a:p>
          </p:txBody>
        </p:sp>
        <p:sp>
          <p:nvSpPr>
            <p:cNvPr id="1062959" name="Text Box 44"/>
            <p:cNvSpPr txBox="1">
              <a:spLocks noChangeArrowheads="1"/>
            </p:cNvSpPr>
            <p:nvPr/>
          </p:nvSpPr>
          <p:spPr bwMode="auto">
            <a:xfrm>
              <a:off x="1895" y="2428"/>
              <a:ext cx="15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 along x axis</a:t>
              </a:r>
            </a:p>
          </p:txBody>
        </p:sp>
        <p:sp>
          <p:nvSpPr>
            <p:cNvPr id="1062960" name="Text Box 45"/>
            <p:cNvSpPr txBox="1">
              <a:spLocks noChangeArrowheads="1"/>
            </p:cNvSpPr>
            <p:nvPr/>
          </p:nvSpPr>
          <p:spPr bwMode="auto">
            <a:xfrm>
              <a:off x="1897" y="2205"/>
              <a:ext cx="15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 along y axis</a:t>
              </a:r>
            </a:p>
          </p:txBody>
        </p:sp>
        <p:sp>
          <p:nvSpPr>
            <p:cNvPr id="1062961" name="Text Box 46"/>
            <p:cNvSpPr txBox="1">
              <a:spLocks noChangeArrowheads="1"/>
            </p:cNvSpPr>
            <p:nvPr/>
          </p:nvSpPr>
          <p:spPr bwMode="auto">
            <a:xfrm>
              <a:off x="2200" y="1071"/>
              <a:ext cx="9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Projection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062962" name="Text Box 47"/>
            <p:cNvSpPr txBox="1">
              <a:spLocks noChangeArrowheads="1"/>
            </p:cNvSpPr>
            <p:nvPr/>
          </p:nvSpPr>
          <p:spPr bwMode="auto">
            <a:xfrm>
              <a:off x="2200" y="3253"/>
              <a:ext cx="9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Projection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</p:grpSp>
      <p:graphicFrame>
        <p:nvGraphicFramePr>
          <p:cNvPr id="10629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2413" y="1900238"/>
          <a:ext cx="334327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4" imgW="1511300" imgH="1765300" progId="Equation.3">
                  <p:embed/>
                </p:oleObj>
              </mc:Choice>
              <mc:Fallback>
                <p:oleObj name="Equation" r:id="rId4" imgW="1511300" imgH="1765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900238"/>
                        <a:ext cx="3343275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682866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ea typeface="MS PGothic" pitchFamily="34" charset="-128"/>
              </a:rPr>
              <a:t>Perspective Division</a:t>
            </a:r>
          </a:p>
        </p:txBody>
      </p:sp>
      <p:sp>
        <p:nvSpPr>
          <p:cNvPr id="1063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marL="0" indent="0" eaLnBrk="1" hangingPunct="1"/>
            <a:endParaRPr lang="ja-JP" altLang="en-US" dirty="0">
              <a:ea typeface="MS PGothic" pitchFamily="34" charset="-128"/>
            </a:endParaRPr>
          </a:p>
          <a:p>
            <a:pPr marL="0" indent="0" eaLnBrk="1" hangingPunct="1"/>
            <a:endParaRPr lang="ja-JP" altLang="en-US" dirty="0">
              <a:ea typeface="MS PGothic" pitchFamily="34" charset="-128"/>
            </a:endParaRPr>
          </a:p>
          <a:p>
            <a:pPr marL="0" indent="0" eaLnBrk="1" hangingPunct="1"/>
            <a:endParaRPr lang="ja-JP" altLang="en-US" dirty="0">
              <a:ea typeface="MS PGothic" pitchFamily="34" charset="-128"/>
            </a:endParaRPr>
          </a:p>
          <a:p>
            <a:pPr marL="0" indent="0" eaLnBrk="1" hangingPunct="1"/>
            <a:endParaRPr lang="ja-JP" altLang="en-US" dirty="0">
              <a:ea typeface="MS PGothic" pitchFamily="34" charset="-128"/>
            </a:endParaRPr>
          </a:p>
          <a:p>
            <a:pPr marL="0" indent="0" eaLnBrk="1" hangingPunct="1"/>
            <a:endParaRPr lang="ja-JP" altLang="en-US" dirty="0">
              <a:ea typeface="MS PGothic" pitchFamily="34" charset="-128"/>
            </a:endParaRPr>
          </a:p>
          <a:p>
            <a:r>
              <a:rPr lang="en-US" altLang="ja-JP" dirty="0">
                <a:ea typeface="MS PGothic" pitchFamily="34" charset="-128"/>
              </a:rPr>
              <a:t>However </a:t>
            </a:r>
            <a:r>
              <a:rPr lang="en-US" altLang="ja-JP" i="1" dirty="0">
                <a:ea typeface="MS PGothic" pitchFamily="34" charset="-128"/>
              </a:rPr>
              <a:t>W</a:t>
            </a:r>
            <a:r>
              <a:rPr lang="en-US" altLang="ja-JP" dirty="0"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  <a:sym typeface="Symbol" pitchFamily="18" charset="2"/>
              </a:rPr>
              <a:t> 1, so we must divide by </a:t>
            </a:r>
            <a:r>
              <a:rPr lang="en-US" altLang="ja-JP" i="1" dirty="0">
                <a:ea typeface="MS PGothic" pitchFamily="34" charset="-128"/>
                <a:sym typeface="Symbol" pitchFamily="18" charset="2"/>
              </a:rPr>
              <a:t>W</a:t>
            </a:r>
            <a:r>
              <a:rPr lang="en-US" altLang="ja-JP" dirty="0">
                <a:ea typeface="MS PGothic" pitchFamily="34" charset="-128"/>
                <a:sym typeface="Symbol" pitchFamily="18" charset="2"/>
              </a:rPr>
              <a:t> to return from homogeneous coordinates</a:t>
            </a:r>
          </a:p>
        </p:txBody>
      </p:sp>
      <p:graphicFrame>
        <p:nvGraphicFramePr>
          <p:cNvPr id="106394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2592940"/>
              </p:ext>
            </p:extLst>
          </p:nvPr>
        </p:nvGraphicFramePr>
        <p:xfrm>
          <a:off x="960438" y="1250950"/>
          <a:ext cx="73564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方程式" r:id="rId4" imgW="3314700" imgH="1016000" progId="Equation.3">
                  <p:embed/>
                </p:oleObj>
              </mc:Choice>
              <mc:Fallback>
                <p:oleObj name="方程式" r:id="rId4" imgW="3314700" imgH="1016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250950"/>
                        <a:ext cx="7356475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43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4791744"/>
              </p:ext>
            </p:extLst>
          </p:nvPr>
        </p:nvGraphicFramePr>
        <p:xfrm>
          <a:off x="1746250" y="4370388"/>
          <a:ext cx="60610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6" imgW="2705100" imgH="431800" progId="Equation.3">
                  <p:embed/>
                </p:oleObj>
              </mc:Choice>
              <mc:Fallback>
                <p:oleObj name="Equation" r:id="rId6" imgW="27051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370388"/>
                        <a:ext cx="60610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009397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Simple Perspective Transformation</a:t>
            </a:r>
          </a:p>
        </p:txBody>
      </p:sp>
      <p:sp>
        <p:nvSpPr>
          <p:cNvPr id="10618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Using homogeneous coordinates we can write: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Our next big advantage to homogeneous coordinates</a:t>
            </a:r>
          </a:p>
        </p:txBody>
      </p:sp>
      <p:graphicFrame>
        <p:nvGraphicFramePr>
          <p:cNvPr id="1061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41696"/>
              </p:ext>
            </p:extLst>
          </p:nvPr>
        </p:nvGraphicFramePr>
        <p:xfrm>
          <a:off x="1447800" y="2133600"/>
          <a:ext cx="19907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3" imgW="863225" imgH="990170" progId="Equation.3">
                  <p:embed/>
                </p:oleObj>
              </mc:Choice>
              <mc:Fallback>
                <p:oleObj name="Equation" r:id="rId3" imgW="863225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199072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20557"/>
              </p:ext>
            </p:extLst>
          </p:nvPr>
        </p:nvGraphicFramePr>
        <p:xfrm>
          <a:off x="4343400" y="2133600"/>
          <a:ext cx="34290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5" imgW="1447800" imgH="965200" progId="Equation.3">
                  <p:embed/>
                </p:oleObj>
              </mc:Choice>
              <mc:Fallback>
                <p:oleObj name="Equation" r:id="rId5" imgW="1447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3429000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773302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Perspective</a:t>
            </a:r>
          </a:p>
        </p:txBody>
      </p:sp>
      <p:sp>
        <p:nvSpPr>
          <p:cNvPr id="1086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basic equations we have seen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give a flavor of what happens</a:t>
            </a:r>
            <a:r>
              <a:rPr lang="en-US" altLang="zh-TW" dirty="0">
                <a:ea typeface="新細明體" charset="-120"/>
              </a:rPr>
              <a:t>, but they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insufficient for all applications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They do not get us to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Canonical View Volume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They make assumptions about the viewing conditions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To get to a Canonical Volume, we need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Perspective Volume </a:t>
            </a:r>
            <a:r>
              <a:rPr lang="en-US" altLang="zh-TW" dirty="0">
                <a:ea typeface="新細明體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3124142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ea typeface="MS PGothic" pitchFamily="34" charset="-128"/>
              </a:rPr>
              <a:t>Truncated View Volume for an Perspective Projection</a:t>
            </a:r>
          </a:p>
        </p:txBody>
      </p:sp>
      <p:grpSp>
        <p:nvGrpSpPr>
          <p:cNvPr id="1087490" name="Group 3"/>
          <p:cNvGrpSpPr>
            <a:grpSpLocks/>
          </p:cNvGrpSpPr>
          <p:nvPr/>
        </p:nvGrpSpPr>
        <p:grpSpPr bwMode="auto">
          <a:xfrm>
            <a:off x="1258888" y="1989138"/>
            <a:ext cx="6735762" cy="3751262"/>
            <a:chOff x="793" y="1253"/>
            <a:chExt cx="4243" cy="2363"/>
          </a:xfrm>
        </p:grpSpPr>
        <p:sp>
          <p:nvSpPr>
            <p:cNvPr id="1087491" name="Freeform 4"/>
            <p:cNvSpPr>
              <a:spLocks/>
            </p:cNvSpPr>
            <p:nvPr/>
          </p:nvSpPr>
          <p:spPr bwMode="auto">
            <a:xfrm>
              <a:off x="3637" y="1850"/>
              <a:ext cx="1394" cy="1437"/>
            </a:xfrm>
            <a:custGeom>
              <a:avLst/>
              <a:gdLst>
                <a:gd name="T0" fmla="*/ 0 w 1394"/>
                <a:gd name="T1" fmla="*/ 0 h 1437"/>
                <a:gd name="T2" fmla="*/ 1394 w 1394"/>
                <a:gd name="T3" fmla="*/ 388 h 1437"/>
                <a:gd name="T4" fmla="*/ 1394 w 1394"/>
                <a:gd name="T5" fmla="*/ 1437 h 1437"/>
                <a:gd name="T6" fmla="*/ 0 w 1394"/>
                <a:gd name="T7" fmla="*/ 1101 h 1437"/>
                <a:gd name="T8" fmla="*/ 0 w 1394"/>
                <a:gd name="T9" fmla="*/ 0 h 1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4"/>
                <a:gd name="T16" fmla="*/ 0 h 1437"/>
                <a:gd name="T17" fmla="*/ 1394 w 1394"/>
                <a:gd name="T18" fmla="*/ 1437 h 1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4" h="1437">
                  <a:moveTo>
                    <a:pt x="0" y="0"/>
                  </a:moveTo>
                  <a:lnTo>
                    <a:pt x="1394" y="388"/>
                  </a:lnTo>
                  <a:lnTo>
                    <a:pt x="1394" y="1437"/>
                  </a:lnTo>
                  <a:lnTo>
                    <a:pt x="0" y="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2" name="Freeform 5"/>
            <p:cNvSpPr>
              <a:spLocks/>
            </p:cNvSpPr>
            <p:nvPr/>
          </p:nvSpPr>
          <p:spPr bwMode="auto">
            <a:xfrm>
              <a:off x="2542" y="2296"/>
              <a:ext cx="953" cy="986"/>
            </a:xfrm>
            <a:custGeom>
              <a:avLst/>
              <a:gdLst>
                <a:gd name="T0" fmla="*/ 953 w 953"/>
                <a:gd name="T1" fmla="*/ 262 h 986"/>
                <a:gd name="T2" fmla="*/ 953 w 953"/>
                <a:gd name="T3" fmla="*/ 986 h 986"/>
                <a:gd name="T4" fmla="*/ 0 w 953"/>
                <a:gd name="T5" fmla="*/ 755 h 986"/>
                <a:gd name="T6" fmla="*/ 0 w 953"/>
                <a:gd name="T7" fmla="*/ 0 h 986"/>
                <a:gd name="T8" fmla="*/ 953 w 953"/>
                <a:gd name="T9" fmla="*/ 262 h 9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3"/>
                <a:gd name="T16" fmla="*/ 0 h 986"/>
                <a:gd name="T17" fmla="*/ 953 w 953"/>
                <a:gd name="T18" fmla="*/ 986 h 9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3" h="986">
                  <a:moveTo>
                    <a:pt x="953" y="262"/>
                  </a:moveTo>
                  <a:lnTo>
                    <a:pt x="953" y="986"/>
                  </a:lnTo>
                  <a:lnTo>
                    <a:pt x="0" y="755"/>
                  </a:lnTo>
                  <a:lnTo>
                    <a:pt x="0" y="0"/>
                  </a:lnTo>
                  <a:lnTo>
                    <a:pt x="953" y="262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3" name="Freeform 6"/>
            <p:cNvSpPr>
              <a:spLocks/>
            </p:cNvSpPr>
            <p:nvPr/>
          </p:nvSpPr>
          <p:spPr bwMode="auto">
            <a:xfrm>
              <a:off x="1446" y="2747"/>
              <a:ext cx="509" cy="529"/>
            </a:xfrm>
            <a:custGeom>
              <a:avLst/>
              <a:gdLst>
                <a:gd name="T0" fmla="*/ 0 w 509"/>
                <a:gd name="T1" fmla="*/ 0 h 529"/>
                <a:gd name="T2" fmla="*/ 509 w 509"/>
                <a:gd name="T3" fmla="*/ 126 h 529"/>
                <a:gd name="T4" fmla="*/ 509 w 509"/>
                <a:gd name="T5" fmla="*/ 529 h 529"/>
                <a:gd name="T6" fmla="*/ 0 w 509"/>
                <a:gd name="T7" fmla="*/ 404 h 529"/>
                <a:gd name="T8" fmla="*/ 0 w 509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529"/>
                <a:gd name="T17" fmla="*/ 509 w 509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529">
                  <a:moveTo>
                    <a:pt x="0" y="0"/>
                  </a:moveTo>
                  <a:lnTo>
                    <a:pt x="509" y="126"/>
                  </a:lnTo>
                  <a:lnTo>
                    <a:pt x="509" y="529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4" name="Freeform 7"/>
            <p:cNvSpPr>
              <a:spLocks/>
            </p:cNvSpPr>
            <p:nvPr/>
          </p:nvSpPr>
          <p:spPr bwMode="auto">
            <a:xfrm>
              <a:off x="1446" y="2747"/>
              <a:ext cx="509" cy="529"/>
            </a:xfrm>
            <a:custGeom>
              <a:avLst/>
              <a:gdLst>
                <a:gd name="T0" fmla="*/ 0 w 509"/>
                <a:gd name="T1" fmla="*/ 0 h 529"/>
                <a:gd name="T2" fmla="*/ 509 w 509"/>
                <a:gd name="T3" fmla="*/ 126 h 529"/>
                <a:gd name="T4" fmla="*/ 509 w 509"/>
                <a:gd name="T5" fmla="*/ 529 h 529"/>
                <a:gd name="T6" fmla="*/ 0 w 509"/>
                <a:gd name="T7" fmla="*/ 404 h 529"/>
                <a:gd name="T8" fmla="*/ 0 w 509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529"/>
                <a:gd name="T17" fmla="*/ 509 w 509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529">
                  <a:moveTo>
                    <a:pt x="0" y="0"/>
                  </a:moveTo>
                  <a:lnTo>
                    <a:pt x="509" y="126"/>
                  </a:lnTo>
                  <a:lnTo>
                    <a:pt x="509" y="529"/>
                  </a:lnTo>
                  <a:lnTo>
                    <a:pt x="0" y="40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5" name="Freeform 8"/>
            <p:cNvSpPr>
              <a:spLocks/>
            </p:cNvSpPr>
            <p:nvPr/>
          </p:nvSpPr>
          <p:spPr bwMode="auto">
            <a:xfrm>
              <a:off x="1446" y="1850"/>
              <a:ext cx="3590" cy="897"/>
            </a:xfrm>
            <a:custGeom>
              <a:avLst/>
              <a:gdLst>
                <a:gd name="T0" fmla="*/ 0 w 3590"/>
                <a:gd name="T1" fmla="*/ 897 h 897"/>
                <a:gd name="T2" fmla="*/ 2191 w 3590"/>
                <a:gd name="T3" fmla="*/ 0 h 897"/>
                <a:gd name="T4" fmla="*/ 3590 w 3590"/>
                <a:gd name="T5" fmla="*/ 383 h 897"/>
                <a:gd name="T6" fmla="*/ 0 60000 65536"/>
                <a:gd name="T7" fmla="*/ 0 60000 65536"/>
                <a:gd name="T8" fmla="*/ 0 60000 65536"/>
                <a:gd name="T9" fmla="*/ 0 w 3590"/>
                <a:gd name="T10" fmla="*/ 0 h 897"/>
                <a:gd name="T11" fmla="*/ 3590 w 3590"/>
                <a:gd name="T12" fmla="*/ 897 h 8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0" h="897">
                  <a:moveTo>
                    <a:pt x="0" y="897"/>
                  </a:moveTo>
                  <a:lnTo>
                    <a:pt x="2191" y="0"/>
                  </a:lnTo>
                  <a:lnTo>
                    <a:pt x="3590" y="38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6" name="Line 9"/>
            <p:cNvSpPr>
              <a:spLocks noChangeShapeType="1"/>
            </p:cNvSpPr>
            <p:nvPr/>
          </p:nvSpPr>
          <p:spPr bwMode="auto">
            <a:xfrm>
              <a:off x="3637" y="1850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7" name="Line 10"/>
            <p:cNvSpPr>
              <a:spLocks noChangeShapeType="1"/>
            </p:cNvSpPr>
            <p:nvPr/>
          </p:nvSpPr>
          <p:spPr bwMode="auto">
            <a:xfrm>
              <a:off x="3637" y="1997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8" name="Line 11"/>
            <p:cNvSpPr>
              <a:spLocks noChangeShapeType="1"/>
            </p:cNvSpPr>
            <p:nvPr/>
          </p:nvSpPr>
          <p:spPr bwMode="auto">
            <a:xfrm>
              <a:off x="3637" y="2144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499" name="Line 12"/>
            <p:cNvSpPr>
              <a:spLocks noChangeShapeType="1"/>
            </p:cNvSpPr>
            <p:nvPr/>
          </p:nvSpPr>
          <p:spPr bwMode="auto">
            <a:xfrm>
              <a:off x="3637" y="229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0" name="Line 13"/>
            <p:cNvSpPr>
              <a:spLocks noChangeShapeType="1"/>
            </p:cNvSpPr>
            <p:nvPr/>
          </p:nvSpPr>
          <p:spPr bwMode="auto">
            <a:xfrm flipH="1">
              <a:off x="3632" y="2438"/>
              <a:ext cx="5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1" name="Line 14"/>
            <p:cNvSpPr>
              <a:spLocks noChangeShapeType="1"/>
            </p:cNvSpPr>
            <p:nvPr/>
          </p:nvSpPr>
          <p:spPr bwMode="auto">
            <a:xfrm>
              <a:off x="3632" y="2584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2" name="Line 15"/>
            <p:cNvSpPr>
              <a:spLocks noChangeShapeType="1"/>
            </p:cNvSpPr>
            <p:nvPr/>
          </p:nvSpPr>
          <p:spPr bwMode="auto">
            <a:xfrm>
              <a:off x="3632" y="273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3" name="Line 16"/>
            <p:cNvSpPr>
              <a:spLocks noChangeShapeType="1"/>
            </p:cNvSpPr>
            <p:nvPr/>
          </p:nvSpPr>
          <p:spPr bwMode="auto">
            <a:xfrm>
              <a:off x="3632" y="2878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4" name="Line 17"/>
            <p:cNvSpPr>
              <a:spLocks noChangeShapeType="1"/>
            </p:cNvSpPr>
            <p:nvPr/>
          </p:nvSpPr>
          <p:spPr bwMode="auto">
            <a:xfrm>
              <a:off x="3632" y="2951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5" name="Line 18"/>
            <p:cNvSpPr>
              <a:spLocks noChangeShapeType="1"/>
            </p:cNvSpPr>
            <p:nvPr/>
          </p:nvSpPr>
          <p:spPr bwMode="auto">
            <a:xfrm>
              <a:off x="3773" y="2988"/>
              <a:ext cx="84" cy="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6" name="Line 19"/>
            <p:cNvSpPr>
              <a:spLocks noChangeShapeType="1"/>
            </p:cNvSpPr>
            <p:nvPr/>
          </p:nvSpPr>
          <p:spPr bwMode="auto">
            <a:xfrm>
              <a:off x="3920" y="3020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7" name="Line 20"/>
            <p:cNvSpPr>
              <a:spLocks noChangeShapeType="1"/>
            </p:cNvSpPr>
            <p:nvPr/>
          </p:nvSpPr>
          <p:spPr bwMode="auto">
            <a:xfrm>
              <a:off x="4061" y="3051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8" name="Line 21"/>
            <p:cNvSpPr>
              <a:spLocks noChangeShapeType="1"/>
            </p:cNvSpPr>
            <p:nvPr/>
          </p:nvSpPr>
          <p:spPr bwMode="auto">
            <a:xfrm>
              <a:off x="4203" y="3088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09" name="Line 22"/>
            <p:cNvSpPr>
              <a:spLocks noChangeShapeType="1"/>
            </p:cNvSpPr>
            <p:nvPr/>
          </p:nvSpPr>
          <p:spPr bwMode="auto">
            <a:xfrm>
              <a:off x="4344" y="3119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0" name="Line 23"/>
            <p:cNvSpPr>
              <a:spLocks noChangeShapeType="1"/>
            </p:cNvSpPr>
            <p:nvPr/>
          </p:nvSpPr>
          <p:spPr bwMode="auto">
            <a:xfrm>
              <a:off x="4491" y="3156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1" name="Line 24"/>
            <p:cNvSpPr>
              <a:spLocks noChangeShapeType="1"/>
            </p:cNvSpPr>
            <p:nvPr/>
          </p:nvSpPr>
          <p:spPr bwMode="auto">
            <a:xfrm>
              <a:off x="4633" y="3187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2" name="Line 25"/>
            <p:cNvSpPr>
              <a:spLocks noChangeShapeType="1"/>
            </p:cNvSpPr>
            <p:nvPr/>
          </p:nvSpPr>
          <p:spPr bwMode="auto">
            <a:xfrm>
              <a:off x="4774" y="3224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3" name="Line 26"/>
            <p:cNvSpPr>
              <a:spLocks noChangeShapeType="1"/>
            </p:cNvSpPr>
            <p:nvPr/>
          </p:nvSpPr>
          <p:spPr bwMode="auto">
            <a:xfrm>
              <a:off x="4916" y="3255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4" name="Line 27"/>
            <p:cNvSpPr>
              <a:spLocks noChangeShapeType="1"/>
            </p:cNvSpPr>
            <p:nvPr/>
          </p:nvSpPr>
          <p:spPr bwMode="auto">
            <a:xfrm flipH="1">
              <a:off x="3548" y="2946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5" name="Line 28"/>
            <p:cNvSpPr>
              <a:spLocks noChangeShapeType="1"/>
            </p:cNvSpPr>
            <p:nvPr/>
          </p:nvSpPr>
          <p:spPr bwMode="auto">
            <a:xfrm flipH="1">
              <a:off x="3401" y="2962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6" name="Line 29"/>
            <p:cNvSpPr>
              <a:spLocks noChangeShapeType="1"/>
            </p:cNvSpPr>
            <p:nvPr/>
          </p:nvSpPr>
          <p:spPr bwMode="auto">
            <a:xfrm flipH="1">
              <a:off x="3254" y="2972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7" name="Line 30"/>
            <p:cNvSpPr>
              <a:spLocks noChangeShapeType="1"/>
            </p:cNvSpPr>
            <p:nvPr/>
          </p:nvSpPr>
          <p:spPr bwMode="auto">
            <a:xfrm flipH="1">
              <a:off x="3108" y="2988"/>
              <a:ext cx="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8" name="Line 31"/>
            <p:cNvSpPr>
              <a:spLocks noChangeShapeType="1"/>
            </p:cNvSpPr>
            <p:nvPr/>
          </p:nvSpPr>
          <p:spPr bwMode="auto">
            <a:xfrm flipH="1">
              <a:off x="2961" y="2999"/>
              <a:ext cx="84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19" name="Line 32"/>
            <p:cNvSpPr>
              <a:spLocks noChangeShapeType="1"/>
            </p:cNvSpPr>
            <p:nvPr/>
          </p:nvSpPr>
          <p:spPr bwMode="auto">
            <a:xfrm flipH="1">
              <a:off x="2819" y="3014"/>
              <a:ext cx="79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0" name="Line 33"/>
            <p:cNvSpPr>
              <a:spLocks noChangeShapeType="1"/>
            </p:cNvSpPr>
            <p:nvPr/>
          </p:nvSpPr>
          <p:spPr bwMode="auto">
            <a:xfrm flipH="1">
              <a:off x="2673" y="3025"/>
              <a:ext cx="83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1" name="Line 34"/>
            <p:cNvSpPr>
              <a:spLocks noChangeShapeType="1"/>
            </p:cNvSpPr>
            <p:nvPr/>
          </p:nvSpPr>
          <p:spPr bwMode="auto">
            <a:xfrm flipH="1">
              <a:off x="2526" y="3041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2" name="Line 35"/>
            <p:cNvSpPr>
              <a:spLocks noChangeShapeType="1"/>
            </p:cNvSpPr>
            <p:nvPr/>
          </p:nvSpPr>
          <p:spPr bwMode="auto">
            <a:xfrm flipH="1">
              <a:off x="2379" y="3051"/>
              <a:ext cx="84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3" name="Line 36"/>
            <p:cNvSpPr>
              <a:spLocks noChangeShapeType="1"/>
            </p:cNvSpPr>
            <p:nvPr/>
          </p:nvSpPr>
          <p:spPr bwMode="auto">
            <a:xfrm flipH="1">
              <a:off x="2232" y="3067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4" name="Line 37"/>
            <p:cNvSpPr>
              <a:spLocks noChangeShapeType="1"/>
            </p:cNvSpPr>
            <p:nvPr/>
          </p:nvSpPr>
          <p:spPr bwMode="auto">
            <a:xfrm flipH="1">
              <a:off x="2086" y="3077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5" name="Line 38"/>
            <p:cNvSpPr>
              <a:spLocks noChangeShapeType="1"/>
            </p:cNvSpPr>
            <p:nvPr/>
          </p:nvSpPr>
          <p:spPr bwMode="auto">
            <a:xfrm flipH="1">
              <a:off x="1939" y="3093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6" name="Line 39"/>
            <p:cNvSpPr>
              <a:spLocks noChangeShapeType="1"/>
            </p:cNvSpPr>
            <p:nvPr/>
          </p:nvSpPr>
          <p:spPr bwMode="auto">
            <a:xfrm flipH="1">
              <a:off x="1792" y="3103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7" name="Line 40"/>
            <p:cNvSpPr>
              <a:spLocks noChangeShapeType="1"/>
            </p:cNvSpPr>
            <p:nvPr/>
          </p:nvSpPr>
          <p:spPr bwMode="auto">
            <a:xfrm flipH="1">
              <a:off x="1646" y="3119"/>
              <a:ext cx="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8" name="Line 41"/>
            <p:cNvSpPr>
              <a:spLocks noChangeShapeType="1"/>
            </p:cNvSpPr>
            <p:nvPr/>
          </p:nvSpPr>
          <p:spPr bwMode="auto">
            <a:xfrm flipH="1">
              <a:off x="1504" y="3130"/>
              <a:ext cx="79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29" name="Freeform 42"/>
            <p:cNvSpPr>
              <a:spLocks/>
            </p:cNvSpPr>
            <p:nvPr/>
          </p:nvSpPr>
          <p:spPr bwMode="auto">
            <a:xfrm>
              <a:off x="1955" y="2233"/>
              <a:ext cx="3081" cy="1049"/>
            </a:xfrm>
            <a:custGeom>
              <a:avLst/>
              <a:gdLst>
                <a:gd name="T0" fmla="*/ 0 w 3081"/>
                <a:gd name="T1" fmla="*/ 1043 h 1049"/>
                <a:gd name="T2" fmla="*/ 3081 w 3081"/>
                <a:gd name="T3" fmla="*/ 1049 h 1049"/>
                <a:gd name="T4" fmla="*/ 3081 w 3081"/>
                <a:gd name="T5" fmla="*/ 0 h 1049"/>
                <a:gd name="T6" fmla="*/ 0 w 3081"/>
                <a:gd name="T7" fmla="*/ 64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1"/>
                <a:gd name="T13" fmla="*/ 0 h 1049"/>
                <a:gd name="T14" fmla="*/ 3081 w 3081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1" h="1049">
                  <a:moveTo>
                    <a:pt x="0" y="1043"/>
                  </a:moveTo>
                  <a:lnTo>
                    <a:pt x="3081" y="1049"/>
                  </a:lnTo>
                  <a:lnTo>
                    <a:pt x="3081" y="0"/>
                  </a:lnTo>
                  <a:lnTo>
                    <a:pt x="0" y="6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0" name="Line 43"/>
            <p:cNvSpPr>
              <a:spLocks noChangeShapeType="1"/>
            </p:cNvSpPr>
            <p:nvPr/>
          </p:nvSpPr>
          <p:spPr bwMode="auto">
            <a:xfrm flipV="1">
              <a:off x="1729" y="2820"/>
              <a:ext cx="1" cy="7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1" name="Line 44"/>
            <p:cNvSpPr>
              <a:spLocks noChangeShapeType="1"/>
            </p:cNvSpPr>
            <p:nvPr/>
          </p:nvSpPr>
          <p:spPr bwMode="auto">
            <a:xfrm flipH="1">
              <a:off x="1813" y="3491"/>
              <a:ext cx="4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2" name="Freeform 45"/>
            <p:cNvSpPr>
              <a:spLocks/>
            </p:cNvSpPr>
            <p:nvPr/>
          </p:nvSpPr>
          <p:spPr bwMode="auto">
            <a:xfrm>
              <a:off x="1724" y="3455"/>
              <a:ext cx="94" cy="78"/>
            </a:xfrm>
            <a:custGeom>
              <a:avLst/>
              <a:gdLst>
                <a:gd name="T0" fmla="*/ 94 w 94"/>
                <a:gd name="T1" fmla="*/ 36 h 78"/>
                <a:gd name="T2" fmla="*/ 94 w 94"/>
                <a:gd name="T3" fmla="*/ 78 h 78"/>
                <a:gd name="T4" fmla="*/ 0 w 94"/>
                <a:gd name="T5" fmla="*/ 36 h 78"/>
                <a:gd name="T6" fmla="*/ 94 w 94"/>
                <a:gd name="T7" fmla="*/ 0 h 78"/>
                <a:gd name="T8" fmla="*/ 94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94" y="36"/>
                  </a:moveTo>
                  <a:lnTo>
                    <a:pt x="94" y="78"/>
                  </a:lnTo>
                  <a:lnTo>
                    <a:pt x="0" y="36"/>
                  </a:lnTo>
                  <a:lnTo>
                    <a:pt x="94" y="0"/>
                  </a:lnTo>
                  <a:lnTo>
                    <a:pt x="9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3" name="Line 46"/>
            <p:cNvSpPr>
              <a:spLocks noChangeShapeType="1"/>
            </p:cNvSpPr>
            <p:nvPr/>
          </p:nvSpPr>
          <p:spPr bwMode="auto">
            <a:xfrm>
              <a:off x="2416" y="3491"/>
              <a:ext cx="4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4" name="Freeform 47"/>
            <p:cNvSpPr>
              <a:spLocks/>
            </p:cNvSpPr>
            <p:nvPr/>
          </p:nvSpPr>
          <p:spPr bwMode="auto">
            <a:xfrm>
              <a:off x="2851" y="3455"/>
              <a:ext cx="94" cy="78"/>
            </a:xfrm>
            <a:custGeom>
              <a:avLst/>
              <a:gdLst>
                <a:gd name="T0" fmla="*/ 0 w 94"/>
                <a:gd name="T1" fmla="*/ 36 h 78"/>
                <a:gd name="T2" fmla="*/ 0 w 94"/>
                <a:gd name="T3" fmla="*/ 0 h 78"/>
                <a:gd name="T4" fmla="*/ 94 w 94"/>
                <a:gd name="T5" fmla="*/ 36 h 78"/>
                <a:gd name="T6" fmla="*/ 0 w 94"/>
                <a:gd name="T7" fmla="*/ 78 h 78"/>
                <a:gd name="T8" fmla="*/ 0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0" y="36"/>
                  </a:moveTo>
                  <a:lnTo>
                    <a:pt x="0" y="0"/>
                  </a:lnTo>
                  <a:lnTo>
                    <a:pt x="94" y="36"/>
                  </a:lnTo>
                  <a:lnTo>
                    <a:pt x="0" y="7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5" name="Line 48"/>
            <p:cNvSpPr>
              <a:spLocks noChangeShapeType="1"/>
            </p:cNvSpPr>
            <p:nvPr/>
          </p:nvSpPr>
          <p:spPr bwMode="auto">
            <a:xfrm flipV="1">
              <a:off x="2945" y="2579"/>
              <a:ext cx="1" cy="10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6" name="Line 49"/>
            <p:cNvSpPr>
              <a:spLocks noChangeShapeType="1"/>
            </p:cNvSpPr>
            <p:nvPr/>
          </p:nvSpPr>
          <p:spPr bwMode="auto">
            <a:xfrm flipV="1">
              <a:off x="4182" y="2165"/>
              <a:ext cx="1" cy="14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7" name="Line 50"/>
            <p:cNvSpPr>
              <a:spLocks noChangeShapeType="1"/>
            </p:cNvSpPr>
            <p:nvPr/>
          </p:nvSpPr>
          <p:spPr bwMode="auto">
            <a:xfrm flipH="1">
              <a:off x="1813" y="3491"/>
              <a:ext cx="4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8" name="Line 51"/>
            <p:cNvSpPr>
              <a:spLocks noChangeShapeType="1"/>
            </p:cNvSpPr>
            <p:nvPr/>
          </p:nvSpPr>
          <p:spPr bwMode="auto">
            <a:xfrm>
              <a:off x="2416" y="3491"/>
              <a:ext cx="4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39" name="Line 52"/>
            <p:cNvSpPr>
              <a:spLocks noChangeShapeType="1"/>
            </p:cNvSpPr>
            <p:nvPr/>
          </p:nvSpPr>
          <p:spPr bwMode="auto">
            <a:xfrm flipH="1">
              <a:off x="3034" y="3491"/>
              <a:ext cx="51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0" name="Freeform 53"/>
            <p:cNvSpPr>
              <a:spLocks/>
            </p:cNvSpPr>
            <p:nvPr/>
          </p:nvSpPr>
          <p:spPr bwMode="auto">
            <a:xfrm>
              <a:off x="2945" y="3455"/>
              <a:ext cx="94" cy="78"/>
            </a:xfrm>
            <a:custGeom>
              <a:avLst/>
              <a:gdLst>
                <a:gd name="T0" fmla="*/ 94 w 94"/>
                <a:gd name="T1" fmla="*/ 36 h 78"/>
                <a:gd name="T2" fmla="*/ 94 w 94"/>
                <a:gd name="T3" fmla="*/ 78 h 78"/>
                <a:gd name="T4" fmla="*/ 0 w 94"/>
                <a:gd name="T5" fmla="*/ 36 h 78"/>
                <a:gd name="T6" fmla="*/ 94 w 94"/>
                <a:gd name="T7" fmla="*/ 0 h 78"/>
                <a:gd name="T8" fmla="*/ 94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94" y="36"/>
                  </a:moveTo>
                  <a:lnTo>
                    <a:pt x="94" y="78"/>
                  </a:lnTo>
                  <a:lnTo>
                    <a:pt x="0" y="36"/>
                  </a:lnTo>
                  <a:lnTo>
                    <a:pt x="94" y="0"/>
                  </a:lnTo>
                  <a:lnTo>
                    <a:pt x="9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1" name="Line 54"/>
            <p:cNvSpPr>
              <a:spLocks noChangeShapeType="1"/>
            </p:cNvSpPr>
            <p:nvPr/>
          </p:nvSpPr>
          <p:spPr bwMode="auto">
            <a:xfrm>
              <a:off x="3705" y="3491"/>
              <a:ext cx="36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2" name="Freeform 55"/>
            <p:cNvSpPr>
              <a:spLocks/>
            </p:cNvSpPr>
            <p:nvPr/>
          </p:nvSpPr>
          <p:spPr bwMode="auto">
            <a:xfrm>
              <a:off x="4061" y="3455"/>
              <a:ext cx="95" cy="78"/>
            </a:xfrm>
            <a:custGeom>
              <a:avLst/>
              <a:gdLst>
                <a:gd name="T0" fmla="*/ 0 w 95"/>
                <a:gd name="T1" fmla="*/ 36 h 78"/>
                <a:gd name="T2" fmla="*/ 0 w 95"/>
                <a:gd name="T3" fmla="*/ 0 h 78"/>
                <a:gd name="T4" fmla="*/ 95 w 95"/>
                <a:gd name="T5" fmla="*/ 36 h 78"/>
                <a:gd name="T6" fmla="*/ 0 w 95"/>
                <a:gd name="T7" fmla="*/ 78 h 78"/>
                <a:gd name="T8" fmla="*/ 0 w 95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8"/>
                <a:gd name="T17" fmla="*/ 95 w 95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8">
                  <a:moveTo>
                    <a:pt x="0" y="36"/>
                  </a:moveTo>
                  <a:lnTo>
                    <a:pt x="0" y="0"/>
                  </a:lnTo>
                  <a:lnTo>
                    <a:pt x="95" y="36"/>
                  </a:lnTo>
                  <a:lnTo>
                    <a:pt x="0" y="7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3" name="Line 56"/>
            <p:cNvSpPr>
              <a:spLocks noChangeShapeType="1"/>
            </p:cNvSpPr>
            <p:nvPr/>
          </p:nvSpPr>
          <p:spPr bwMode="auto">
            <a:xfrm flipH="1">
              <a:off x="3034" y="3491"/>
              <a:ext cx="5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4" name="Line 57"/>
            <p:cNvSpPr>
              <a:spLocks noChangeShapeType="1"/>
            </p:cNvSpPr>
            <p:nvPr/>
          </p:nvSpPr>
          <p:spPr bwMode="auto">
            <a:xfrm>
              <a:off x="3705" y="3491"/>
              <a:ext cx="36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5" name="Freeform 58"/>
            <p:cNvSpPr>
              <a:spLocks/>
            </p:cNvSpPr>
            <p:nvPr/>
          </p:nvSpPr>
          <p:spPr bwMode="auto">
            <a:xfrm>
              <a:off x="3773" y="1578"/>
              <a:ext cx="225" cy="267"/>
            </a:xfrm>
            <a:custGeom>
              <a:avLst/>
              <a:gdLst>
                <a:gd name="T0" fmla="*/ 0 w 225"/>
                <a:gd name="T1" fmla="*/ 0 h 267"/>
                <a:gd name="T2" fmla="*/ 225 w 225"/>
                <a:gd name="T3" fmla="*/ 0 h 267"/>
                <a:gd name="T4" fmla="*/ 178 w 225"/>
                <a:gd name="T5" fmla="*/ 267 h 267"/>
                <a:gd name="T6" fmla="*/ 0 60000 65536"/>
                <a:gd name="T7" fmla="*/ 0 60000 65536"/>
                <a:gd name="T8" fmla="*/ 0 60000 65536"/>
                <a:gd name="T9" fmla="*/ 0 w 225"/>
                <a:gd name="T10" fmla="*/ 0 h 267"/>
                <a:gd name="T11" fmla="*/ 225 w 225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" h="267">
                  <a:moveTo>
                    <a:pt x="0" y="0"/>
                  </a:moveTo>
                  <a:lnTo>
                    <a:pt x="225" y="0"/>
                  </a:lnTo>
                  <a:lnTo>
                    <a:pt x="178" y="26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6" name="Freeform 59"/>
            <p:cNvSpPr>
              <a:spLocks/>
            </p:cNvSpPr>
            <p:nvPr/>
          </p:nvSpPr>
          <p:spPr bwMode="auto">
            <a:xfrm>
              <a:off x="3915" y="1835"/>
              <a:ext cx="73" cy="94"/>
            </a:xfrm>
            <a:custGeom>
              <a:avLst/>
              <a:gdLst>
                <a:gd name="T0" fmla="*/ 36 w 73"/>
                <a:gd name="T1" fmla="*/ 5 h 94"/>
                <a:gd name="T2" fmla="*/ 73 w 73"/>
                <a:gd name="T3" fmla="*/ 10 h 94"/>
                <a:gd name="T4" fmla="*/ 21 w 73"/>
                <a:gd name="T5" fmla="*/ 94 h 94"/>
                <a:gd name="T6" fmla="*/ 0 w 73"/>
                <a:gd name="T7" fmla="*/ 0 h 94"/>
                <a:gd name="T8" fmla="*/ 36 w 73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4"/>
                <a:gd name="T17" fmla="*/ 73 w 73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4">
                  <a:moveTo>
                    <a:pt x="36" y="5"/>
                  </a:moveTo>
                  <a:lnTo>
                    <a:pt x="73" y="10"/>
                  </a:lnTo>
                  <a:lnTo>
                    <a:pt x="21" y="94"/>
                  </a:lnTo>
                  <a:lnTo>
                    <a:pt x="0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7" name="Line 60"/>
            <p:cNvSpPr>
              <a:spLocks noChangeShapeType="1"/>
            </p:cNvSpPr>
            <p:nvPr/>
          </p:nvSpPr>
          <p:spPr bwMode="auto">
            <a:xfrm flipV="1">
              <a:off x="1195" y="2930"/>
              <a:ext cx="330" cy="95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8" name="Freeform 61"/>
            <p:cNvSpPr>
              <a:spLocks/>
            </p:cNvSpPr>
            <p:nvPr/>
          </p:nvSpPr>
          <p:spPr bwMode="auto">
            <a:xfrm>
              <a:off x="1069" y="2983"/>
              <a:ext cx="294" cy="68"/>
            </a:xfrm>
            <a:custGeom>
              <a:avLst/>
              <a:gdLst>
                <a:gd name="T0" fmla="*/ 294 w 294"/>
                <a:gd name="T1" fmla="*/ 68 h 68"/>
                <a:gd name="T2" fmla="*/ 0 w 294"/>
                <a:gd name="T3" fmla="*/ 68 h 68"/>
                <a:gd name="T4" fmla="*/ 52 w 294"/>
                <a:gd name="T5" fmla="*/ 0 h 68"/>
                <a:gd name="T6" fmla="*/ 294 w 294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68"/>
                <a:gd name="T14" fmla="*/ 294 w 29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68">
                  <a:moveTo>
                    <a:pt x="294" y="68"/>
                  </a:moveTo>
                  <a:lnTo>
                    <a:pt x="0" y="68"/>
                  </a:lnTo>
                  <a:lnTo>
                    <a:pt x="52" y="0"/>
                  </a:lnTo>
                  <a:lnTo>
                    <a:pt x="294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49" name="Freeform 62"/>
            <p:cNvSpPr>
              <a:spLocks/>
            </p:cNvSpPr>
            <p:nvPr/>
          </p:nvSpPr>
          <p:spPr bwMode="auto">
            <a:xfrm>
              <a:off x="2694" y="1987"/>
              <a:ext cx="204" cy="293"/>
            </a:xfrm>
            <a:custGeom>
              <a:avLst/>
              <a:gdLst>
                <a:gd name="T0" fmla="*/ 0 w 204"/>
                <a:gd name="T1" fmla="*/ 0 h 293"/>
                <a:gd name="T2" fmla="*/ 204 w 204"/>
                <a:gd name="T3" fmla="*/ 0 h 293"/>
                <a:gd name="T4" fmla="*/ 141 w 204"/>
                <a:gd name="T5" fmla="*/ 293 h 293"/>
                <a:gd name="T6" fmla="*/ 0 60000 65536"/>
                <a:gd name="T7" fmla="*/ 0 60000 65536"/>
                <a:gd name="T8" fmla="*/ 0 60000 65536"/>
                <a:gd name="T9" fmla="*/ 0 w 204"/>
                <a:gd name="T10" fmla="*/ 0 h 293"/>
                <a:gd name="T11" fmla="*/ 204 w 204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3">
                  <a:moveTo>
                    <a:pt x="0" y="0"/>
                  </a:moveTo>
                  <a:lnTo>
                    <a:pt x="204" y="0"/>
                  </a:lnTo>
                  <a:lnTo>
                    <a:pt x="141" y="29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0" name="Freeform 63"/>
            <p:cNvSpPr>
              <a:spLocks/>
            </p:cNvSpPr>
            <p:nvPr/>
          </p:nvSpPr>
          <p:spPr bwMode="auto">
            <a:xfrm>
              <a:off x="2804" y="2270"/>
              <a:ext cx="73" cy="99"/>
            </a:xfrm>
            <a:custGeom>
              <a:avLst/>
              <a:gdLst>
                <a:gd name="T0" fmla="*/ 36 w 73"/>
                <a:gd name="T1" fmla="*/ 5 h 99"/>
                <a:gd name="T2" fmla="*/ 73 w 73"/>
                <a:gd name="T3" fmla="*/ 15 h 99"/>
                <a:gd name="T4" fmla="*/ 15 w 73"/>
                <a:gd name="T5" fmla="*/ 99 h 99"/>
                <a:gd name="T6" fmla="*/ 0 w 73"/>
                <a:gd name="T7" fmla="*/ 0 h 99"/>
                <a:gd name="T8" fmla="*/ 36 w 73"/>
                <a:gd name="T9" fmla="*/ 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9"/>
                <a:gd name="T17" fmla="*/ 73 w 73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9">
                  <a:moveTo>
                    <a:pt x="36" y="5"/>
                  </a:moveTo>
                  <a:lnTo>
                    <a:pt x="73" y="15"/>
                  </a:lnTo>
                  <a:lnTo>
                    <a:pt x="15" y="99"/>
                  </a:lnTo>
                  <a:lnTo>
                    <a:pt x="0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1" name="Freeform 64"/>
            <p:cNvSpPr>
              <a:spLocks/>
            </p:cNvSpPr>
            <p:nvPr/>
          </p:nvSpPr>
          <p:spPr bwMode="auto">
            <a:xfrm>
              <a:off x="2903" y="2511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5 w 84"/>
                <a:gd name="T3" fmla="*/ 26 h 84"/>
                <a:gd name="T4" fmla="*/ 11 w 84"/>
                <a:gd name="T5" fmla="*/ 10 h 84"/>
                <a:gd name="T6" fmla="*/ 26 w 84"/>
                <a:gd name="T7" fmla="*/ 5 h 84"/>
                <a:gd name="T8" fmla="*/ 42 w 84"/>
                <a:gd name="T9" fmla="*/ 0 h 84"/>
                <a:gd name="T10" fmla="*/ 58 w 84"/>
                <a:gd name="T11" fmla="*/ 5 h 84"/>
                <a:gd name="T12" fmla="*/ 74 w 84"/>
                <a:gd name="T13" fmla="*/ 10 h 84"/>
                <a:gd name="T14" fmla="*/ 79 w 84"/>
                <a:gd name="T15" fmla="*/ 26 h 84"/>
                <a:gd name="T16" fmla="*/ 84 w 84"/>
                <a:gd name="T17" fmla="*/ 42 h 84"/>
                <a:gd name="T18" fmla="*/ 79 w 84"/>
                <a:gd name="T19" fmla="*/ 58 h 84"/>
                <a:gd name="T20" fmla="*/ 74 w 84"/>
                <a:gd name="T21" fmla="*/ 73 h 84"/>
                <a:gd name="T22" fmla="*/ 58 w 84"/>
                <a:gd name="T23" fmla="*/ 79 h 84"/>
                <a:gd name="T24" fmla="*/ 42 w 84"/>
                <a:gd name="T25" fmla="*/ 84 h 84"/>
                <a:gd name="T26" fmla="*/ 26 w 84"/>
                <a:gd name="T27" fmla="*/ 79 h 84"/>
                <a:gd name="T28" fmla="*/ 11 w 84"/>
                <a:gd name="T29" fmla="*/ 73 h 84"/>
                <a:gd name="T30" fmla="*/ 5 w 84"/>
                <a:gd name="T31" fmla="*/ 58 h 84"/>
                <a:gd name="T32" fmla="*/ 0 w 84"/>
                <a:gd name="T33" fmla="*/ 42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4"/>
                <a:gd name="T53" fmla="*/ 84 w 84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4">
                  <a:moveTo>
                    <a:pt x="0" y="42"/>
                  </a:moveTo>
                  <a:lnTo>
                    <a:pt x="5" y="26"/>
                  </a:lnTo>
                  <a:lnTo>
                    <a:pt x="11" y="10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8" y="5"/>
                  </a:lnTo>
                  <a:lnTo>
                    <a:pt x="74" y="10"/>
                  </a:lnTo>
                  <a:lnTo>
                    <a:pt x="79" y="26"/>
                  </a:lnTo>
                  <a:lnTo>
                    <a:pt x="84" y="42"/>
                  </a:lnTo>
                  <a:lnTo>
                    <a:pt x="79" y="58"/>
                  </a:lnTo>
                  <a:lnTo>
                    <a:pt x="74" y="73"/>
                  </a:lnTo>
                  <a:lnTo>
                    <a:pt x="58" y="79"/>
                  </a:lnTo>
                  <a:lnTo>
                    <a:pt x="42" y="84"/>
                  </a:lnTo>
                  <a:lnTo>
                    <a:pt x="26" y="79"/>
                  </a:lnTo>
                  <a:lnTo>
                    <a:pt x="11" y="73"/>
                  </a:lnTo>
                  <a:lnTo>
                    <a:pt x="5" y="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2" name="Freeform 65"/>
            <p:cNvSpPr>
              <a:spLocks/>
            </p:cNvSpPr>
            <p:nvPr/>
          </p:nvSpPr>
          <p:spPr bwMode="auto">
            <a:xfrm>
              <a:off x="2903" y="2511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5 w 84"/>
                <a:gd name="T3" fmla="*/ 26 h 84"/>
                <a:gd name="T4" fmla="*/ 11 w 84"/>
                <a:gd name="T5" fmla="*/ 10 h 84"/>
                <a:gd name="T6" fmla="*/ 26 w 84"/>
                <a:gd name="T7" fmla="*/ 5 h 84"/>
                <a:gd name="T8" fmla="*/ 42 w 84"/>
                <a:gd name="T9" fmla="*/ 0 h 84"/>
                <a:gd name="T10" fmla="*/ 58 w 84"/>
                <a:gd name="T11" fmla="*/ 5 h 84"/>
                <a:gd name="T12" fmla="*/ 74 w 84"/>
                <a:gd name="T13" fmla="*/ 10 h 84"/>
                <a:gd name="T14" fmla="*/ 79 w 84"/>
                <a:gd name="T15" fmla="*/ 26 h 84"/>
                <a:gd name="T16" fmla="*/ 84 w 84"/>
                <a:gd name="T17" fmla="*/ 42 h 84"/>
                <a:gd name="T18" fmla="*/ 79 w 84"/>
                <a:gd name="T19" fmla="*/ 58 h 84"/>
                <a:gd name="T20" fmla="*/ 74 w 84"/>
                <a:gd name="T21" fmla="*/ 73 h 84"/>
                <a:gd name="T22" fmla="*/ 58 w 84"/>
                <a:gd name="T23" fmla="*/ 79 h 84"/>
                <a:gd name="T24" fmla="*/ 42 w 84"/>
                <a:gd name="T25" fmla="*/ 84 h 84"/>
                <a:gd name="T26" fmla="*/ 26 w 84"/>
                <a:gd name="T27" fmla="*/ 79 h 84"/>
                <a:gd name="T28" fmla="*/ 11 w 84"/>
                <a:gd name="T29" fmla="*/ 73 h 84"/>
                <a:gd name="T30" fmla="*/ 5 w 84"/>
                <a:gd name="T31" fmla="*/ 58 h 84"/>
                <a:gd name="T32" fmla="*/ 0 w 84"/>
                <a:gd name="T33" fmla="*/ 42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4"/>
                <a:gd name="T53" fmla="*/ 84 w 84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4">
                  <a:moveTo>
                    <a:pt x="0" y="42"/>
                  </a:moveTo>
                  <a:lnTo>
                    <a:pt x="5" y="26"/>
                  </a:lnTo>
                  <a:lnTo>
                    <a:pt x="11" y="10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8" y="5"/>
                  </a:lnTo>
                  <a:lnTo>
                    <a:pt x="74" y="10"/>
                  </a:lnTo>
                  <a:lnTo>
                    <a:pt x="79" y="26"/>
                  </a:lnTo>
                  <a:lnTo>
                    <a:pt x="84" y="42"/>
                  </a:lnTo>
                  <a:lnTo>
                    <a:pt x="79" y="58"/>
                  </a:lnTo>
                  <a:lnTo>
                    <a:pt x="74" y="73"/>
                  </a:lnTo>
                  <a:lnTo>
                    <a:pt x="58" y="79"/>
                  </a:lnTo>
                  <a:lnTo>
                    <a:pt x="42" y="84"/>
                  </a:lnTo>
                  <a:lnTo>
                    <a:pt x="26" y="79"/>
                  </a:lnTo>
                  <a:lnTo>
                    <a:pt x="11" y="73"/>
                  </a:lnTo>
                  <a:lnTo>
                    <a:pt x="5" y="58"/>
                  </a:lnTo>
                  <a:lnTo>
                    <a:pt x="0" y="4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3" name="Line 66"/>
            <p:cNvSpPr>
              <a:spLocks noChangeShapeType="1"/>
            </p:cNvSpPr>
            <p:nvPr/>
          </p:nvSpPr>
          <p:spPr bwMode="auto">
            <a:xfrm flipV="1">
              <a:off x="1572" y="2894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4" name="Line 67"/>
            <p:cNvSpPr>
              <a:spLocks noChangeShapeType="1"/>
            </p:cNvSpPr>
            <p:nvPr/>
          </p:nvSpPr>
          <p:spPr bwMode="auto">
            <a:xfrm flipV="1">
              <a:off x="1735" y="2846"/>
              <a:ext cx="104" cy="32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5" name="Line 68"/>
            <p:cNvSpPr>
              <a:spLocks noChangeShapeType="1"/>
            </p:cNvSpPr>
            <p:nvPr/>
          </p:nvSpPr>
          <p:spPr bwMode="auto">
            <a:xfrm flipV="1">
              <a:off x="1902" y="2805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6" name="Line 69"/>
            <p:cNvSpPr>
              <a:spLocks noChangeShapeType="1"/>
            </p:cNvSpPr>
            <p:nvPr/>
          </p:nvSpPr>
          <p:spPr bwMode="auto">
            <a:xfrm flipV="1">
              <a:off x="2070" y="2757"/>
              <a:ext cx="100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7" name="Line 70"/>
            <p:cNvSpPr>
              <a:spLocks noChangeShapeType="1"/>
            </p:cNvSpPr>
            <p:nvPr/>
          </p:nvSpPr>
          <p:spPr bwMode="auto">
            <a:xfrm flipV="1">
              <a:off x="2232" y="2715"/>
              <a:ext cx="105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8" name="Line 71"/>
            <p:cNvSpPr>
              <a:spLocks noChangeShapeType="1"/>
            </p:cNvSpPr>
            <p:nvPr/>
          </p:nvSpPr>
          <p:spPr bwMode="auto">
            <a:xfrm flipV="1">
              <a:off x="2400" y="2668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59" name="Line 72"/>
            <p:cNvSpPr>
              <a:spLocks noChangeShapeType="1"/>
            </p:cNvSpPr>
            <p:nvPr/>
          </p:nvSpPr>
          <p:spPr bwMode="auto">
            <a:xfrm flipV="1">
              <a:off x="2568" y="2626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0" name="Line 73"/>
            <p:cNvSpPr>
              <a:spLocks noChangeShapeType="1"/>
            </p:cNvSpPr>
            <p:nvPr/>
          </p:nvSpPr>
          <p:spPr bwMode="auto">
            <a:xfrm flipV="1">
              <a:off x="2730" y="2579"/>
              <a:ext cx="105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1" name="Line 74"/>
            <p:cNvSpPr>
              <a:spLocks noChangeShapeType="1"/>
            </p:cNvSpPr>
            <p:nvPr/>
          </p:nvSpPr>
          <p:spPr bwMode="auto">
            <a:xfrm flipV="1">
              <a:off x="2898" y="2532"/>
              <a:ext cx="100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2" name="Line 75"/>
            <p:cNvSpPr>
              <a:spLocks noChangeShapeType="1"/>
            </p:cNvSpPr>
            <p:nvPr/>
          </p:nvSpPr>
          <p:spPr bwMode="auto">
            <a:xfrm flipV="1">
              <a:off x="3066" y="2490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3" name="Line 76"/>
            <p:cNvSpPr>
              <a:spLocks noChangeShapeType="1"/>
            </p:cNvSpPr>
            <p:nvPr/>
          </p:nvSpPr>
          <p:spPr bwMode="auto">
            <a:xfrm flipV="1">
              <a:off x="3228" y="2443"/>
              <a:ext cx="105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4" name="Line 77"/>
            <p:cNvSpPr>
              <a:spLocks noChangeShapeType="1"/>
            </p:cNvSpPr>
            <p:nvPr/>
          </p:nvSpPr>
          <p:spPr bwMode="auto">
            <a:xfrm flipV="1">
              <a:off x="3396" y="2401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5" name="Line 78"/>
            <p:cNvSpPr>
              <a:spLocks noChangeShapeType="1"/>
            </p:cNvSpPr>
            <p:nvPr/>
          </p:nvSpPr>
          <p:spPr bwMode="auto">
            <a:xfrm flipV="1">
              <a:off x="3563" y="2354"/>
              <a:ext cx="100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6" name="Line 79"/>
            <p:cNvSpPr>
              <a:spLocks noChangeShapeType="1"/>
            </p:cNvSpPr>
            <p:nvPr/>
          </p:nvSpPr>
          <p:spPr bwMode="auto">
            <a:xfrm flipV="1">
              <a:off x="3726" y="2312"/>
              <a:ext cx="105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7" name="Line 80"/>
            <p:cNvSpPr>
              <a:spLocks noChangeShapeType="1"/>
            </p:cNvSpPr>
            <p:nvPr/>
          </p:nvSpPr>
          <p:spPr bwMode="auto">
            <a:xfrm flipV="1">
              <a:off x="3894" y="2264"/>
              <a:ext cx="99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8" name="Line 81"/>
            <p:cNvSpPr>
              <a:spLocks noChangeShapeType="1"/>
            </p:cNvSpPr>
            <p:nvPr/>
          </p:nvSpPr>
          <p:spPr bwMode="auto">
            <a:xfrm flipV="1">
              <a:off x="4061" y="2223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69" name="Line 82"/>
            <p:cNvSpPr>
              <a:spLocks noChangeShapeType="1"/>
            </p:cNvSpPr>
            <p:nvPr/>
          </p:nvSpPr>
          <p:spPr bwMode="auto">
            <a:xfrm>
              <a:off x="2542" y="230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0" name="Line 83"/>
            <p:cNvSpPr>
              <a:spLocks noChangeShapeType="1"/>
            </p:cNvSpPr>
            <p:nvPr/>
          </p:nvSpPr>
          <p:spPr bwMode="auto">
            <a:xfrm>
              <a:off x="2542" y="2432"/>
              <a:ext cx="1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1" name="Line 84"/>
            <p:cNvSpPr>
              <a:spLocks noChangeShapeType="1"/>
            </p:cNvSpPr>
            <p:nvPr/>
          </p:nvSpPr>
          <p:spPr bwMode="auto">
            <a:xfrm>
              <a:off x="2542" y="2595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2" name="Line 85"/>
            <p:cNvSpPr>
              <a:spLocks noChangeShapeType="1"/>
            </p:cNvSpPr>
            <p:nvPr/>
          </p:nvSpPr>
          <p:spPr bwMode="auto">
            <a:xfrm>
              <a:off x="2542" y="2742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3" name="Line 86"/>
            <p:cNvSpPr>
              <a:spLocks noChangeShapeType="1"/>
            </p:cNvSpPr>
            <p:nvPr/>
          </p:nvSpPr>
          <p:spPr bwMode="auto">
            <a:xfrm>
              <a:off x="2542" y="2888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4" name="Freeform 87"/>
            <p:cNvSpPr>
              <a:spLocks/>
            </p:cNvSpPr>
            <p:nvPr/>
          </p:nvSpPr>
          <p:spPr bwMode="auto">
            <a:xfrm>
              <a:off x="2542" y="3035"/>
              <a:ext cx="68" cy="32"/>
            </a:xfrm>
            <a:custGeom>
              <a:avLst/>
              <a:gdLst>
                <a:gd name="T0" fmla="*/ 0 w 68"/>
                <a:gd name="T1" fmla="*/ 0 h 32"/>
                <a:gd name="T2" fmla="*/ 0 w 68"/>
                <a:gd name="T3" fmla="*/ 11 h 32"/>
                <a:gd name="T4" fmla="*/ 68 w 68"/>
                <a:gd name="T5" fmla="*/ 32 h 32"/>
                <a:gd name="T6" fmla="*/ 0 60000 65536"/>
                <a:gd name="T7" fmla="*/ 0 60000 65536"/>
                <a:gd name="T8" fmla="*/ 0 60000 65536"/>
                <a:gd name="T9" fmla="*/ 0 w 68"/>
                <a:gd name="T10" fmla="*/ 0 h 32"/>
                <a:gd name="T11" fmla="*/ 68 w 68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2">
                  <a:moveTo>
                    <a:pt x="0" y="0"/>
                  </a:moveTo>
                  <a:lnTo>
                    <a:pt x="0" y="11"/>
                  </a:lnTo>
                  <a:lnTo>
                    <a:pt x="68" y="3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5" name="Line 88"/>
            <p:cNvSpPr>
              <a:spLocks noChangeShapeType="1"/>
            </p:cNvSpPr>
            <p:nvPr/>
          </p:nvSpPr>
          <p:spPr bwMode="auto">
            <a:xfrm>
              <a:off x="2673" y="3077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6" name="Line 89"/>
            <p:cNvSpPr>
              <a:spLocks noChangeShapeType="1"/>
            </p:cNvSpPr>
            <p:nvPr/>
          </p:nvSpPr>
          <p:spPr bwMode="auto">
            <a:xfrm>
              <a:off x="2814" y="3114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7" name="Line 90"/>
            <p:cNvSpPr>
              <a:spLocks noChangeShapeType="1"/>
            </p:cNvSpPr>
            <p:nvPr/>
          </p:nvSpPr>
          <p:spPr bwMode="auto">
            <a:xfrm>
              <a:off x="2956" y="3151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8" name="Line 91"/>
            <p:cNvSpPr>
              <a:spLocks noChangeShapeType="1"/>
            </p:cNvSpPr>
            <p:nvPr/>
          </p:nvSpPr>
          <p:spPr bwMode="auto">
            <a:xfrm>
              <a:off x="3097" y="3182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79" name="Line 92"/>
            <p:cNvSpPr>
              <a:spLocks noChangeShapeType="1"/>
            </p:cNvSpPr>
            <p:nvPr/>
          </p:nvSpPr>
          <p:spPr bwMode="auto">
            <a:xfrm>
              <a:off x="3239" y="3219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0" name="Line 93"/>
            <p:cNvSpPr>
              <a:spLocks noChangeShapeType="1"/>
            </p:cNvSpPr>
            <p:nvPr/>
          </p:nvSpPr>
          <p:spPr bwMode="auto">
            <a:xfrm>
              <a:off x="3385" y="3255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1" name="Freeform 94"/>
            <p:cNvSpPr>
              <a:spLocks/>
            </p:cNvSpPr>
            <p:nvPr/>
          </p:nvSpPr>
          <p:spPr bwMode="auto">
            <a:xfrm>
              <a:off x="2547" y="2301"/>
              <a:ext cx="948" cy="975"/>
            </a:xfrm>
            <a:custGeom>
              <a:avLst/>
              <a:gdLst>
                <a:gd name="T0" fmla="*/ 0 w 948"/>
                <a:gd name="T1" fmla="*/ 0 h 975"/>
                <a:gd name="T2" fmla="*/ 948 w 948"/>
                <a:gd name="T3" fmla="*/ 252 h 975"/>
                <a:gd name="T4" fmla="*/ 948 w 948"/>
                <a:gd name="T5" fmla="*/ 975 h 975"/>
                <a:gd name="T6" fmla="*/ 0 60000 65536"/>
                <a:gd name="T7" fmla="*/ 0 60000 65536"/>
                <a:gd name="T8" fmla="*/ 0 60000 65536"/>
                <a:gd name="T9" fmla="*/ 0 w 948"/>
                <a:gd name="T10" fmla="*/ 0 h 975"/>
                <a:gd name="T11" fmla="*/ 948 w 948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8" h="975">
                  <a:moveTo>
                    <a:pt x="0" y="0"/>
                  </a:moveTo>
                  <a:lnTo>
                    <a:pt x="948" y="252"/>
                  </a:lnTo>
                  <a:lnTo>
                    <a:pt x="948" y="97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2" name="Freeform 95"/>
            <p:cNvSpPr>
              <a:spLocks/>
            </p:cNvSpPr>
            <p:nvPr/>
          </p:nvSpPr>
          <p:spPr bwMode="auto">
            <a:xfrm>
              <a:off x="2694" y="1987"/>
              <a:ext cx="204" cy="293"/>
            </a:xfrm>
            <a:custGeom>
              <a:avLst/>
              <a:gdLst>
                <a:gd name="T0" fmla="*/ 0 w 204"/>
                <a:gd name="T1" fmla="*/ 0 h 293"/>
                <a:gd name="T2" fmla="*/ 204 w 204"/>
                <a:gd name="T3" fmla="*/ 0 h 293"/>
                <a:gd name="T4" fmla="*/ 141 w 204"/>
                <a:gd name="T5" fmla="*/ 293 h 293"/>
                <a:gd name="T6" fmla="*/ 0 60000 65536"/>
                <a:gd name="T7" fmla="*/ 0 60000 65536"/>
                <a:gd name="T8" fmla="*/ 0 60000 65536"/>
                <a:gd name="T9" fmla="*/ 0 w 204"/>
                <a:gd name="T10" fmla="*/ 0 h 293"/>
                <a:gd name="T11" fmla="*/ 204 w 204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3">
                  <a:moveTo>
                    <a:pt x="0" y="0"/>
                  </a:moveTo>
                  <a:lnTo>
                    <a:pt x="204" y="0"/>
                  </a:lnTo>
                  <a:lnTo>
                    <a:pt x="141" y="2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3" name="Freeform 96"/>
            <p:cNvSpPr>
              <a:spLocks/>
            </p:cNvSpPr>
            <p:nvPr/>
          </p:nvSpPr>
          <p:spPr bwMode="auto">
            <a:xfrm>
              <a:off x="3773" y="1578"/>
              <a:ext cx="225" cy="267"/>
            </a:xfrm>
            <a:custGeom>
              <a:avLst/>
              <a:gdLst>
                <a:gd name="T0" fmla="*/ 0 w 225"/>
                <a:gd name="T1" fmla="*/ 0 h 267"/>
                <a:gd name="T2" fmla="*/ 225 w 225"/>
                <a:gd name="T3" fmla="*/ 0 h 267"/>
                <a:gd name="T4" fmla="*/ 178 w 225"/>
                <a:gd name="T5" fmla="*/ 267 h 267"/>
                <a:gd name="T6" fmla="*/ 0 60000 65536"/>
                <a:gd name="T7" fmla="*/ 0 60000 65536"/>
                <a:gd name="T8" fmla="*/ 0 60000 65536"/>
                <a:gd name="T9" fmla="*/ 0 w 225"/>
                <a:gd name="T10" fmla="*/ 0 h 267"/>
                <a:gd name="T11" fmla="*/ 225 w 225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" h="267">
                  <a:moveTo>
                    <a:pt x="0" y="0"/>
                  </a:moveTo>
                  <a:lnTo>
                    <a:pt x="225" y="0"/>
                  </a:lnTo>
                  <a:lnTo>
                    <a:pt x="178" y="26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4" name="Line 97"/>
            <p:cNvSpPr>
              <a:spLocks noChangeShapeType="1"/>
            </p:cNvSpPr>
            <p:nvPr/>
          </p:nvSpPr>
          <p:spPr bwMode="auto">
            <a:xfrm flipH="1">
              <a:off x="1666" y="2479"/>
              <a:ext cx="58" cy="2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5" name="Freeform 98"/>
            <p:cNvSpPr>
              <a:spLocks/>
            </p:cNvSpPr>
            <p:nvPr/>
          </p:nvSpPr>
          <p:spPr bwMode="auto">
            <a:xfrm>
              <a:off x="1635" y="2700"/>
              <a:ext cx="73" cy="99"/>
            </a:xfrm>
            <a:custGeom>
              <a:avLst/>
              <a:gdLst>
                <a:gd name="T0" fmla="*/ 37 w 73"/>
                <a:gd name="T1" fmla="*/ 5 h 99"/>
                <a:gd name="T2" fmla="*/ 73 w 73"/>
                <a:gd name="T3" fmla="*/ 15 h 99"/>
                <a:gd name="T4" fmla="*/ 16 w 73"/>
                <a:gd name="T5" fmla="*/ 99 h 99"/>
                <a:gd name="T6" fmla="*/ 0 w 73"/>
                <a:gd name="T7" fmla="*/ 0 h 99"/>
                <a:gd name="T8" fmla="*/ 37 w 73"/>
                <a:gd name="T9" fmla="*/ 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9"/>
                <a:gd name="T17" fmla="*/ 73 w 73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9">
                  <a:moveTo>
                    <a:pt x="37" y="5"/>
                  </a:moveTo>
                  <a:lnTo>
                    <a:pt x="73" y="15"/>
                  </a:lnTo>
                  <a:lnTo>
                    <a:pt x="16" y="99"/>
                  </a:lnTo>
                  <a:lnTo>
                    <a:pt x="0" y="0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6" name="Line 99"/>
            <p:cNvSpPr>
              <a:spLocks noChangeShapeType="1"/>
            </p:cNvSpPr>
            <p:nvPr/>
          </p:nvSpPr>
          <p:spPr bwMode="auto">
            <a:xfrm flipH="1">
              <a:off x="1666" y="2479"/>
              <a:ext cx="58" cy="2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7587" name="Text Box 100"/>
            <p:cNvSpPr txBox="1">
              <a:spLocks noChangeArrowheads="1"/>
            </p:cNvSpPr>
            <p:nvPr/>
          </p:nvSpPr>
          <p:spPr bwMode="auto">
            <a:xfrm>
              <a:off x="793" y="2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VPN</a:t>
              </a:r>
            </a:p>
          </p:txBody>
        </p:sp>
        <p:sp>
          <p:nvSpPr>
            <p:cNvPr id="1087588" name="Text Box 101"/>
            <p:cNvSpPr txBox="1">
              <a:spLocks noChangeArrowheads="1"/>
            </p:cNvSpPr>
            <p:nvPr/>
          </p:nvSpPr>
          <p:spPr bwMode="auto">
            <a:xfrm>
              <a:off x="2526" y="2337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VRP</a:t>
              </a:r>
            </a:p>
          </p:txBody>
        </p:sp>
        <p:sp>
          <p:nvSpPr>
            <p:cNvPr id="1087589" name="Text Box 102"/>
            <p:cNvSpPr txBox="1">
              <a:spLocks noChangeArrowheads="1"/>
            </p:cNvSpPr>
            <p:nvPr/>
          </p:nvSpPr>
          <p:spPr bwMode="auto">
            <a:xfrm>
              <a:off x="2183" y="1756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View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087590" name="Text Box 103"/>
            <p:cNvSpPr txBox="1">
              <a:spLocks noChangeArrowheads="1"/>
            </p:cNvSpPr>
            <p:nvPr/>
          </p:nvSpPr>
          <p:spPr bwMode="auto">
            <a:xfrm>
              <a:off x="1292" y="1933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Front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Clipping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087591" name="Text Box 104"/>
            <p:cNvSpPr txBox="1">
              <a:spLocks noChangeArrowheads="1"/>
            </p:cNvSpPr>
            <p:nvPr/>
          </p:nvSpPr>
          <p:spPr bwMode="auto">
            <a:xfrm>
              <a:off x="3016" y="1253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Back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Clipping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087592" name="Text Box 105"/>
            <p:cNvSpPr txBox="1">
              <a:spLocks noChangeArrowheads="1"/>
            </p:cNvSpPr>
            <p:nvPr/>
          </p:nvSpPr>
          <p:spPr bwMode="auto">
            <a:xfrm>
              <a:off x="2216" y="338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F</a:t>
              </a:r>
            </a:p>
          </p:txBody>
        </p:sp>
        <p:sp>
          <p:nvSpPr>
            <p:cNvPr id="1087593" name="Text Box 106"/>
            <p:cNvSpPr txBox="1">
              <a:spLocks noChangeArrowheads="1"/>
            </p:cNvSpPr>
            <p:nvPr/>
          </p:nvSpPr>
          <p:spPr bwMode="auto">
            <a:xfrm>
              <a:off x="3516" y="3381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 i="1">
                  <a:latin typeface="Verdana" pitchFamily="34" charset="0"/>
                  <a:ea typeface="MS PGothic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823682"/>
      </p:ext>
    </p:extLst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Perspective</a:t>
            </a:r>
          </a:p>
        </p:txBody>
      </p:sp>
      <p:sp>
        <p:nvSpPr>
          <p:cNvPr id="1064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429000"/>
            <a:ext cx="8001000" cy="2438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This matrix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leaves points with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z=n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unchanged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It is just like the simple projection matrix, but it does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some extra things to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to map the depth properly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We can multiply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homogenous matrix </a:t>
            </a:r>
            <a:r>
              <a:rPr lang="en-US" altLang="zh-TW" dirty="0">
                <a:ea typeface="新細明體" charset="-120"/>
              </a:rPr>
              <a:t>by any number without changing the final point, so the two matrices above have the same effect</a:t>
            </a:r>
          </a:p>
        </p:txBody>
      </p:sp>
      <p:graphicFrame>
        <p:nvGraphicFramePr>
          <p:cNvPr id="106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8007"/>
              </p:ext>
            </p:extLst>
          </p:nvPr>
        </p:nvGraphicFramePr>
        <p:xfrm>
          <a:off x="633413" y="1295400"/>
          <a:ext cx="76835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3" imgW="3365500" imgH="914400" progId="Equation.3">
                  <p:embed/>
                </p:oleObj>
              </mc:Choice>
              <mc:Fallback>
                <p:oleObj name="Equation" r:id="rId3" imgW="3365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295400"/>
                        <a:ext cx="768350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36625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View Volumes</a:t>
            </a:r>
          </a:p>
        </p:txBody>
      </p:sp>
      <p:sp>
        <p:nvSpPr>
          <p:cNvPr id="76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Only stuff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inside the Canonical View Volume </a:t>
            </a:r>
            <a:r>
              <a:rPr lang="en-US" altLang="zh-TW" dirty="0">
                <a:ea typeface="新細明體" charset="-120"/>
              </a:rPr>
              <a:t>gets drawn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window is of finite size, and we can only store a finite number of pixels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 can only store 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discrete, finite range of depths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Like color, only have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a fixed number of bits </a:t>
            </a:r>
            <a:r>
              <a:rPr lang="en-US" altLang="zh-TW" sz="1800" dirty="0">
                <a:ea typeface="新細明體" charset="-120"/>
              </a:rPr>
              <a:t>at each pixel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Points too close or too far away </a:t>
            </a:r>
            <a:r>
              <a:rPr lang="en-US" altLang="zh-TW" sz="2000" dirty="0">
                <a:ea typeface="新細明體" charset="-120"/>
              </a:rPr>
              <a:t>will not be drawn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But, it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inconvenient</a:t>
            </a:r>
            <a:r>
              <a:rPr lang="en-US" altLang="zh-TW" sz="2000" dirty="0">
                <a:ea typeface="新細明體" charset="-120"/>
              </a:rPr>
              <a:t> to model the world as a unit box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view volume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the region of space we wish to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transform into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the Canonical View Volume for drawing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Only stuff inside the view volume gets drawn</a:t>
            </a:r>
          </a:p>
          <a:p>
            <a:pPr lvl="1" eaLnBrk="1" hangingPunct="1"/>
            <a:r>
              <a:rPr lang="en-US" altLang="zh-TW" sz="2000" b="1" dirty="0">
                <a:ea typeface="新細明體" charset="-120"/>
              </a:rPr>
              <a:t>Describing the view volume is a major part of defining the view</a:t>
            </a:r>
          </a:p>
        </p:txBody>
      </p:sp>
    </p:spTree>
    <p:extLst>
      <p:ext uri="{BB962C8B-B14F-4D97-AF65-F5344CB8AC3E}">
        <p14:creationId xmlns:p14="http://schemas.microsoft.com/office/powerpoint/2010/main" val="1229521819"/>
      </p:ext>
    </p:extLst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ea typeface="MS PGothic" pitchFamily="34" charset="-128"/>
              </a:rPr>
              <a:t>The Steps of Implementation of</a:t>
            </a:r>
            <a:br>
              <a:rPr lang="en-US" altLang="ja-JP" sz="3600">
                <a:ea typeface="MS PGothic" pitchFamily="34" charset="-128"/>
              </a:rPr>
            </a:br>
            <a:r>
              <a:rPr lang="en-US" altLang="ja-JP" sz="3600">
                <a:ea typeface="MS PGothic" pitchFamily="34" charset="-128"/>
              </a:rPr>
              <a:t>Perspective Projection</a:t>
            </a:r>
          </a:p>
        </p:txBody>
      </p:sp>
      <p:sp>
        <p:nvSpPr>
          <p:cNvPr id="1051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Translate</a:t>
            </a:r>
            <a:r>
              <a:rPr lang="en-US" altLang="ja-JP" dirty="0">
                <a:ea typeface="MS PGothic" pitchFamily="34" charset="-128"/>
              </a:rPr>
              <a:t> the VRP to the origin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Rotate</a:t>
            </a:r>
            <a:r>
              <a:rPr lang="en-US" altLang="ja-JP" dirty="0">
                <a:ea typeface="MS PGothic" pitchFamily="34" charset="-128"/>
              </a:rPr>
              <a:t> VRC such that the VPN becomes the z axis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Translate</a:t>
            </a:r>
            <a:r>
              <a:rPr lang="en-US" altLang="ja-JP" dirty="0">
                <a:ea typeface="MS PGothic" pitchFamily="34" charset="-128"/>
              </a:rPr>
              <a:t> such that the PRP is at the origin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Shear such that the DOP becomes parallel to the z axis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Scale such that the view volume becomes the canonical perspective view volume</a:t>
            </a:r>
          </a:p>
        </p:txBody>
      </p:sp>
      <p:graphicFrame>
        <p:nvGraphicFramePr>
          <p:cNvPr id="1051668" name="Object 2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82006574"/>
              </p:ext>
            </p:extLst>
          </p:nvPr>
        </p:nvGraphicFramePr>
        <p:xfrm>
          <a:off x="1905000" y="3810000"/>
          <a:ext cx="5380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方程式" r:id="rId4" imgW="2755900" imgH="241300" progId="Equation.3">
                  <p:embed/>
                </p:oleObj>
              </mc:Choice>
              <mc:Fallback>
                <p:oleObj name="方程式" r:id="rId4" imgW="2755900" imgH="241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53800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731531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Complete Perspective Projection </a:t>
            </a:r>
          </a:p>
        </p:txBody>
      </p:sp>
      <p:sp>
        <p:nvSpPr>
          <p:cNvPr id="10659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After applying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perspective matrix</a:t>
            </a:r>
            <a:r>
              <a:rPr lang="en-US" altLang="zh-TW" dirty="0">
                <a:ea typeface="新細明體" charset="-120"/>
              </a:rPr>
              <a:t>, we map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orthographic view volume</a:t>
            </a:r>
            <a:r>
              <a:rPr lang="en-US" altLang="zh-TW" dirty="0">
                <a:ea typeface="新細明體" charset="-120"/>
              </a:rPr>
              <a:t> to the canonical view volume:</a:t>
            </a:r>
          </a:p>
        </p:txBody>
      </p:sp>
      <p:graphicFrame>
        <p:nvGraphicFramePr>
          <p:cNvPr id="106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3889"/>
              </p:ext>
            </p:extLst>
          </p:nvPr>
        </p:nvGraphicFramePr>
        <p:xfrm>
          <a:off x="446088" y="2141537"/>
          <a:ext cx="808196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3" imgW="5270500" imgH="1397000" progId="Equation.3">
                  <p:embed/>
                </p:oleObj>
              </mc:Choice>
              <mc:Fallback>
                <p:oleObj name="Equation" r:id="rId3" imgW="52705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141537"/>
                        <a:ext cx="8081962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86485"/>
              </p:ext>
            </p:extLst>
          </p:nvPr>
        </p:nvGraphicFramePr>
        <p:xfrm>
          <a:off x="2286000" y="4579937"/>
          <a:ext cx="45450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5" imgW="2501900" imgH="457200" progId="Equation.3">
                  <p:embed/>
                </p:oleObj>
              </mc:Choice>
              <mc:Fallback>
                <p:oleObj name="Equation" r:id="rId5" imgW="2501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9937"/>
                        <a:ext cx="454501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320847"/>
      </p:ext>
    </p:extLst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Projection</a:t>
            </a:r>
          </a:p>
        </p:txBody>
      </p:sp>
      <p:sp>
        <p:nvSpPr>
          <p:cNvPr id="109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153400" cy="1905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Warping</a:t>
            </a:r>
            <a:r>
              <a:rPr lang="en-US" altLang="zh-TW" dirty="0">
                <a:ea typeface="新細明體" charset="-120"/>
              </a:rPr>
              <a:t> a perspective projection into and orthographic one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Lines for the two projections intersect at the view plane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How can we put this in matrix form?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Need to divide by z—haven’t seen a divide in our matrices so far…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Requires our w </a:t>
            </a:r>
            <a:r>
              <a:rPr lang="en-US" altLang="zh-TW" dirty="0">
                <a:ea typeface="新細明體" charset="-120"/>
              </a:rPr>
              <a:t>from last time (or h in the book)</a:t>
            </a:r>
          </a:p>
        </p:txBody>
      </p:sp>
      <p:pic>
        <p:nvPicPr>
          <p:cNvPr id="10997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47244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881036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Mapping Lines</a:t>
            </a:r>
          </a:p>
        </p:txBody>
      </p:sp>
      <p:sp>
        <p:nvSpPr>
          <p:cNvPr id="1100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824538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want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map all the lines through the center of projection to parallel lines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This converts the perspective case to the orthographic case</a:t>
            </a:r>
            <a:r>
              <a:rPr lang="en-US" altLang="zh-TW" sz="2000" dirty="0">
                <a:ea typeface="新細明體" charset="-120"/>
              </a:rPr>
              <a:t>, we can use all our existing methods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relative intersection points of lines with the near clip plane should not change 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matrix that does this looks like the matrix for our simple perspective case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1100803" name="Line 4"/>
          <p:cNvSpPr>
            <a:spLocks noChangeShapeType="1"/>
          </p:cNvSpPr>
          <p:nvPr/>
        </p:nvSpPr>
        <p:spPr bwMode="auto">
          <a:xfrm>
            <a:off x="71628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4" name="Line 5"/>
          <p:cNvSpPr>
            <a:spLocks noChangeShapeType="1"/>
          </p:cNvSpPr>
          <p:nvPr/>
        </p:nvSpPr>
        <p:spPr bwMode="auto">
          <a:xfrm flipV="1">
            <a:off x="6477000" y="17526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5" name="Line 6"/>
          <p:cNvSpPr>
            <a:spLocks noChangeShapeType="1"/>
          </p:cNvSpPr>
          <p:nvPr/>
        </p:nvSpPr>
        <p:spPr bwMode="auto">
          <a:xfrm>
            <a:off x="853440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6" name="Line 7"/>
          <p:cNvSpPr>
            <a:spLocks noChangeShapeType="1"/>
          </p:cNvSpPr>
          <p:nvPr/>
        </p:nvSpPr>
        <p:spPr bwMode="auto">
          <a:xfrm flipH="1" flipV="1">
            <a:off x="6477000" y="24384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7" name="Line 8"/>
          <p:cNvSpPr>
            <a:spLocks noChangeShapeType="1"/>
          </p:cNvSpPr>
          <p:nvPr/>
        </p:nvSpPr>
        <p:spPr bwMode="auto">
          <a:xfrm flipV="1">
            <a:off x="6477000" y="19812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8" name="Line 9"/>
          <p:cNvSpPr>
            <a:spLocks noChangeShapeType="1"/>
          </p:cNvSpPr>
          <p:nvPr/>
        </p:nvSpPr>
        <p:spPr bwMode="auto">
          <a:xfrm flipV="1">
            <a:off x="6477000" y="22098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09" name="Line 10"/>
          <p:cNvSpPr>
            <a:spLocks noChangeShapeType="1"/>
          </p:cNvSpPr>
          <p:nvPr/>
        </p:nvSpPr>
        <p:spPr bwMode="auto">
          <a:xfrm>
            <a:off x="64770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0" name="Line 11"/>
          <p:cNvSpPr>
            <a:spLocks noChangeShapeType="1"/>
          </p:cNvSpPr>
          <p:nvPr/>
        </p:nvSpPr>
        <p:spPr bwMode="auto">
          <a:xfrm>
            <a:off x="6477000" y="24384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1" name="Line 12"/>
          <p:cNvSpPr>
            <a:spLocks noChangeShapeType="1"/>
          </p:cNvSpPr>
          <p:nvPr/>
        </p:nvSpPr>
        <p:spPr bwMode="auto">
          <a:xfrm>
            <a:off x="6477000" y="2438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2" name="AutoShape 13"/>
          <p:cNvSpPr>
            <a:spLocks noChangeArrowheads="1"/>
          </p:cNvSpPr>
          <p:nvPr/>
        </p:nvSpPr>
        <p:spPr bwMode="auto">
          <a:xfrm>
            <a:off x="7543800" y="3200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100813" name="Line 14"/>
          <p:cNvSpPr>
            <a:spLocks noChangeShapeType="1"/>
          </p:cNvSpPr>
          <p:nvPr/>
        </p:nvSpPr>
        <p:spPr bwMode="auto">
          <a:xfrm>
            <a:off x="71628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4" name="Line 15"/>
          <p:cNvSpPr>
            <a:spLocks noChangeShapeType="1"/>
          </p:cNvSpPr>
          <p:nvPr/>
        </p:nvSpPr>
        <p:spPr bwMode="auto">
          <a:xfrm flipV="1">
            <a:off x="71628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5" name="Line 16"/>
          <p:cNvSpPr>
            <a:spLocks noChangeShapeType="1"/>
          </p:cNvSpPr>
          <p:nvPr/>
        </p:nvSpPr>
        <p:spPr bwMode="auto">
          <a:xfrm>
            <a:off x="85344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6" name="Line 17"/>
          <p:cNvSpPr>
            <a:spLocks noChangeShapeType="1"/>
          </p:cNvSpPr>
          <p:nvPr/>
        </p:nvSpPr>
        <p:spPr bwMode="auto">
          <a:xfrm flipH="1" flipV="1">
            <a:off x="71628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7" name="Line 18"/>
          <p:cNvSpPr>
            <a:spLocks noChangeShapeType="1"/>
          </p:cNvSpPr>
          <p:nvPr/>
        </p:nvSpPr>
        <p:spPr bwMode="auto">
          <a:xfrm flipV="1">
            <a:off x="71628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8" name="Line 19"/>
          <p:cNvSpPr>
            <a:spLocks noChangeShapeType="1"/>
          </p:cNvSpPr>
          <p:nvPr/>
        </p:nvSpPr>
        <p:spPr bwMode="auto">
          <a:xfrm flipV="1"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19" name="Line 20"/>
          <p:cNvSpPr>
            <a:spLocks noChangeShapeType="1"/>
          </p:cNvSpPr>
          <p:nvPr/>
        </p:nvSpPr>
        <p:spPr bwMode="auto">
          <a:xfrm>
            <a:off x="71628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20" name="Line 21"/>
          <p:cNvSpPr>
            <a:spLocks noChangeShapeType="1"/>
          </p:cNvSpPr>
          <p:nvPr/>
        </p:nvSpPr>
        <p:spPr bwMode="auto">
          <a:xfrm>
            <a:off x="71628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21" name="Line 22"/>
          <p:cNvSpPr>
            <a:spLocks noChangeShapeType="1"/>
          </p:cNvSpPr>
          <p:nvPr/>
        </p:nvSpPr>
        <p:spPr bwMode="auto">
          <a:xfrm>
            <a:off x="7162800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22" name="Line 23"/>
          <p:cNvSpPr>
            <a:spLocks noChangeShapeType="1"/>
          </p:cNvSpPr>
          <p:nvPr/>
        </p:nvSpPr>
        <p:spPr bwMode="auto">
          <a:xfrm>
            <a:off x="7162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0823" name="Line 24"/>
          <p:cNvSpPr>
            <a:spLocks noChangeShapeType="1"/>
          </p:cNvSpPr>
          <p:nvPr/>
        </p:nvSpPr>
        <p:spPr bwMode="auto">
          <a:xfrm>
            <a:off x="8534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24132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View Volume</a:t>
            </a:r>
          </a:p>
        </p:txBody>
      </p:sp>
      <p:sp>
        <p:nvSpPr>
          <p:cNvPr id="1101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Recall the orthographic view volume,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defined by a near, far, left, right, top and bottom plane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perspective view volume </a:t>
            </a:r>
            <a:r>
              <a:rPr lang="en-US" altLang="zh-TW" dirty="0">
                <a:ea typeface="新細明體" charset="-120"/>
              </a:rPr>
              <a:t>is also defined by near, far, left, right, top and bottom planes –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clip planes</a:t>
            </a:r>
          </a:p>
          <a:p>
            <a:pPr lvl="1" eaLnBrk="1" hangingPunct="1"/>
            <a:r>
              <a:rPr lang="en-US" altLang="zh-TW" sz="2000" b="1" dirty="0">
                <a:ea typeface="新細明體" charset="-120"/>
              </a:rPr>
              <a:t>Near and far planes are parallel to the image plane</a:t>
            </a:r>
            <a:r>
              <a:rPr lang="en-US" altLang="zh-TW" sz="2000" dirty="0">
                <a:ea typeface="新細明體" charset="-120"/>
              </a:rPr>
              <a:t>:</a:t>
            </a:r>
            <a:r>
              <a:rPr lang="en-US" altLang="zh-TW" sz="2000" i="1" dirty="0">
                <a:ea typeface="新細明體" charset="-120"/>
              </a:rPr>
              <a:t> </a:t>
            </a:r>
            <a:r>
              <a:rPr lang="en-US" altLang="zh-TW" sz="2000" i="1" dirty="0" err="1">
                <a:ea typeface="新細明體" charset="-120"/>
              </a:rPr>
              <a:t>z</a:t>
            </a:r>
            <a:r>
              <a:rPr lang="en-US" altLang="zh-TW" sz="2000" i="1" baseline="-25000" dirty="0" err="1">
                <a:ea typeface="新細明體" charset="-120"/>
              </a:rPr>
              <a:t>v</a:t>
            </a:r>
            <a:r>
              <a:rPr lang="en-US" altLang="zh-TW" sz="2000" i="1" dirty="0">
                <a:ea typeface="新細明體" charset="-120"/>
              </a:rPr>
              <a:t>=n, </a:t>
            </a:r>
            <a:r>
              <a:rPr lang="en-US" altLang="zh-TW" sz="2000" i="1" dirty="0" err="1">
                <a:ea typeface="新細明體" charset="-120"/>
              </a:rPr>
              <a:t>z</a:t>
            </a:r>
            <a:r>
              <a:rPr lang="en-US" altLang="zh-TW" sz="2000" i="1" baseline="-25000" dirty="0" err="1">
                <a:ea typeface="新細明體" charset="-120"/>
              </a:rPr>
              <a:t>v</a:t>
            </a:r>
            <a:r>
              <a:rPr lang="en-US" altLang="zh-TW" sz="2000" i="1" dirty="0">
                <a:ea typeface="新細明體" charset="-120"/>
              </a:rPr>
              <a:t>=f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Other planes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all pass through </a:t>
            </a:r>
            <a:r>
              <a:rPr lang="en-US" altLang="zh-TW" sz="2000" dirty="0">
                <a:ea typeface="新細明體" charset="-120"/>
              </a:rPr>
              <a:t>the center of projection (the origin of view space)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left and right planes </a:t>
            </a:r>
            <a:r>
              <a:rPr lang="en-US" altLang="zh-TW" sz="2000" dirty="0">
                <a:ea typeface="新細明體" charset="-120"/>
              </a:rPr>
              <a:t>intersect the image plane in vertical lines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top and bottom planes </a:t>
            </a:r>
            <a:r>
              <a:rPr lang="en-US" altLang="zh-TW" sz="2000" dirty="0">
                <a:ea typeface="新細明體" charset="-120"/>
              </a:rPr>
              <a:t>intersect in horizontal lines</a:t>
            </a:r>
          </a:p>
        </p:txBody>
      </p:sp>
    </p:spTree>
    <p:extLst>
      <p:ext uri="{BB962C8B-B14F-4D97-AF65-F5344CB8AC3E}">
        <p14:creationId xmlns:p14="http://schemas.microsoft.com/office/powerpoint/2010/main" val="2962447638"/>
      </p:ext>
    </p:extLst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Parallel Lines Meet?</a:t>
            </a:r>
          </a:p>
        </p:txBody>
      </p:sp>
      <p:sp>
        <p:nvSpPr>
          <p:cNvPr id="1067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Parallel lines are of the form: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Parametric form: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aseline="-25000" dirty="0">
                <a:ea typeface="新細明體" charset="-120"/>
              </a:rPr>
              <a:t>0</a:t>
            </a:r>
            <a:r>
              <a:rPr lang="en-US" altLang="zh-TW" sz="2000" dirty="0">
                <a:ea typeface="新細明體" charset="-120"/>
              </a:rPr>
              <a:t> is a point on the line, </a:t>
            </a:r>
            <a:r>
              <a:rPr lang="en-US" altLang="zh-TW" sz="2000" i="1" dirty="0">
                <a:ea typeface="新細明體" charset="-120"/>
              </a:rPr>
              <a:t>t</a:t>
            </a:r>
            <a:r>
              <a:rPr lang="en-US" altLang="zh-TW" sz="2000" dirty="0">
                <a:ea typeface="新細明體" charset="-120"/>
              </a:rPr>
              <a:t> is a scalar (distance along the line from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aseline="-25000" dirty="0">
                <a:ea typeface="新細明體" charset="-120"/>
              </a:rPr>
              <a:t>0</a:t>
            </a:r>
            <a:r>
              <a:rPr lang="en-US" altLang="zh-TW" sz="2000" dirty="0">
                <a:ea typeface="新細明體" charset="-120"/>
              </a:rPr>
              <a:t>) and </a:t>
            </a:r>
            <a:r>
              <a:rPr lang="en-US" altLang="zh-TW" sz="2000" b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is the direction of the line (unit vector)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Different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aseline="-25000" dirty="0">
                <a:ea typeface="新細明體" charset="-120"/>
              </a:rPr>
              <a:t>0</a:t>
            </a:r>
            <a:r>
              <a:rPr lang="en-US" altLang="zh-TW" sz="2000" dirty="0">
                <a:ea typeface="新細明體" charset="-120"/>
              </a:rPr>
              <a:t> give different parallel lines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Transform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go from homogeneous to regular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Limit as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 is </a:t>
            </a:r>
          </a:p>
        </p:txBody>
      </p:sp>
      <p:graphicFrame>
        <p:nvGraphicFramePr>
          <p:cNvPr id="1067016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9888094"/>
              </p:ext>
            </p:extLst>
          </p:nvPr>
        </p:nvGraphicFramePr>
        <p:xfrm>
          <a:off x="4495800" y="1219200"/>
          <a:ext cx="1552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15525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017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8625902"/>
              </p:ext>
            </p:extLst>
          </p:nvPr>
        </p:nvGraphicFramePr>
        <p:xfrm>
          <a:off x="1219200" y="3048000"/>
          <a:ext cx="6553200" cy="191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5" imgW="4089400" imgH="1219200" progId="Equation.3">
                  <p:embed/>
                </p:oleObj>
              </mc:Choice>
              <mc:Fallback>
                <p:oleObj name="Equation" r:id="rId5" imgW="4089400" imgH="1219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553200" cy="1917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24036"/>
              </p:ext>
            </p:extLst>
          </p:nvPr>
        </p:nvGraphicFramePr>
        <p:xfrm>
          <a:off x="2819400" y="5396573"/>
          <a:ext cx="2514600" cy="775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7" imgW="1320227" imgH="406224" progId="Equation.3">
                  <p:embed/>
                </p:oleObj>
              </mc:Choice>
              <mc:Fallback>
                <p:oleObj name="Equation" r:id="rId7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96573"/>
                        <a:ext cx="2514600" cy="775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480602"/>
      </p:ext>
    </p:extLst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lines meet</a:t>
            </a:r>
          </a:p>
        </p:txBody>
      </p:sp>
      <p:pic>
        <p:nvPicPr>
          <p:cNvPr id="11048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344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9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88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b="0">
                <a:latin typeface="Times" pitchFamily="18" charset="0"/>
              </a:rPr>
              <a:t>C</a:t>
            </a:r>
            <a:r>
              <a:rPr lang="en-US" altLang="en-US" b="0">
                <a:latin typeface="Times" pitchFamily="18" charset="0"/>
              </a:rPr>
              <a:t>ommon to draw film plane</a:t>
            </a:r>
          </a:p>
          <a:p>
            <a:pPr eaLnBrk="0" hangingPunct="0"/>
            <a:r>
              <a:rPr lang="en-US" altLang="en-US" b="0" i="1">
                <a:latin typeface="Times" pitchFamily="18" charset="0"/>
              </a:rPr>
              <a:t>in front</a:t>
            </a:r>
            <a:r>
              <a:rPr lang="en-US" altLang="en-US" b="0">
                <a:latin typeface="Times" pitchFamily="18" charset="0"/>
              </a:rPr>
              <a:t> of the focal point</a:t>
            </a:r>
          </a:p>
        </p:txBody>
      </p:sp>
    </p:spTree>
    <p:extLst>
      <p:ext uri="{BB962C8B-B14F-4D97-AF65-F5344CB8AC3E}">
        <p14:creationId xmlns:p14="http://schemas.microsoft.com/office/powerpoint/2010/main" val="430328961"/>
      </p:ext>
    </p:extLst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219200"/>
            <a:ext cx="5105399" cy="5257800"/>
          </a:xfrm>
        </p:spPr>
        <p:txBody>
          <a:bodyPr>
            <a:noAutofit/>
          </a:bodyPr>
          <a:lstStyle/>
          <a:p>
            <a:r>
              <a:rPr lang="en-US" dirty="0"/>
              <a:t>Used for:</a:t>
            </a:r>
            <a:endParaRPr lang="en-US" sz="2000" dirty="0"/>
          </a:p>
          <a:p>
            <a:pPr lvl="1"/>
            <a:r>
              <a:rPr lang="en-US" sz="2000" dirty="0"/>
              <a:t>fine art</a:t>
            </a:r>
          </a:p>
          <a:p>
            <a:pPr lvl="1"/>
            <a:r>
              <a:rPr lang="en-US" sz="2000" dirty="0"/>
              <a:t>Human visual system…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sz="2000" dirty="0"/>
              <a:t>gives a </a:t>
            </a:r>
            <a:r>
              <a:rPr lang="en-US" sz="2000" dirty="0">
                <a:solidFill>
                  <a:srgbClr val="FF0000"/>
                </a:solidFill>
              </a:rPr>
              <a:t>realistic view </a:t>
            </a:r>
            <a:r>
              <a:rPr lang="en-US" sz="2000" dirty="0"/>
              <a:t>and feeling for 3D form of object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does not preserve shape</a:t>
            </a:r>
            <a:r>
              <a:rPr lang="en-US" sz="2000" dirty="0"/>
              <a:t> of object or scale (except where object intersects projection plane)</a:t>
            </a:r>
          </a:p>
        </p:txBody>
      </p:sp>
      <p:pic>
        <p:nvPicPr>
          <p:cNvPr id="4" name="Picture 7" descr="new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35522" r="24754" b="35858"/>
          <a:stretch>
            <a:fillRect/>
          </a:stretch>
        </p:blipFill>
        <p:spPr bwMode="auto">
          <a:xfrm>
            <a:off x="6400800" y="1225550"/>
            <a:ext cx="25781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1-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2" t="41141" r="38072" b="42192"/>
          <a:stretch>
            <a:fillRect/>
          </a:stretch>
        </p:blipFill>
        <p:spPr bwMode="auto">
          <a:xfrm>
            <a:off x="5105400" y="1219200"/>
            <a:ext cx="13763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2057400" cy="222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2650" y="5410200"/>
            <a:ext cx="3181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we were viewing this scene using parallel project, the tracks would not converge</a:t>
            </a:r>
          </a:p>
        </p:txBody>
      </p:sp>
    </p:spTree>
    <p:extLst>
      <p:ext uri="{BB962C8B-B14F-4D97-AF65-F5344CB8AC3E}">
        <p14:creationId xmlns:p14="http://schemas.microsoft.com/office/powerpoint/2010/main" val="1927901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219200"/>
            <a:ext cx="5105399" cy="5257800"/>
          </a:xfrm>
        </p:spPr>
        <p:txBody>
          <a:bodyPr>
            <a:noAutofit/>
          </a:bodyPr>
          <a:lstStyle/>
          <a:p>
            <a:r>
              <a:rPr lang="en-US" dirty="0"/>
              <a:t>Different from a parallel projection because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parallel lines </a:t>
            </a:r>
            <a:r>
              <a:rPr lang="en-US" sz="2000" dirty="0"/>
              <a:t>not parallel to the projection plane converge</a:t>
            </a:r>
          </a:p>
          <a:p>
            <a:pPr lvl="1"/>
            <a:r>
              <a:rPr lang="en-US" sz="2000" dirty="0"/>
              <a:t>size of object is </a:t>
            </a:r>
            <a:r>
              <a:rPr lang="en-US" sz="2000" dirty="0">
                <a:solidFill>
                  <a:srgbClr val="FF0000"/>
                </a:solidFill>
              </a:rPr>
              <a:t>diminished</a:t>
            </a:r>
            <a:r>
              <a:rPr lang="en-US" sz="2000" dirty="0"/>
              <a:t> with distance</a:t>
            </a:r>
          </a:p>
          <a:p>
            <a:pPr lvl="1"/>
            <a:r>
              <a:rPr lang="en-US" sz="2000" dirty="0"/>
              <a:t>foreshortening is not uniform</a:t>
            </a:r>
          </a:p>
          <a:p>
            <a:r>
              <a:rPr lang="en-US" sz="2000" dirty="0"/>
              <a:t>Two understandings: </a:t>
            </a:r>
            <a:r>
              <a:rPr lang="en-US" sz="2000" b="1" dirty="0">
                <a:solidFill>
                  <a:srgbClr val="FF0000"/>
                </a:solidFill>
              </a:rPr>
              <a:t>Vanishing Point and View Point</a:t>
            </a:r>
          </a:p>
          <a:p>
            <a:r>
              <a:rPr lang="en-US" sz="2000" dirty="0"/>
              <a:t>There are also oblique perspective projections (same idea as parallel oblique), we’ll see an example next lecture</a:t>
            </a:r>
          </a:p>
        </p:txBody>
      </p:sp>
      <p:pic>
        <p:nvPicPr>
          <p:cNvPr id="4" name="Picture 7" descr="new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35522" r="24754" b="35858"/>
          <a:stretch>
            <a:fillRect/>
          </a:stretch>
        </p:blipFill>
        <p:spPr bwMode="auto">
          <a:xfrm>
            <a:off x="6400800" y="1225550"/>
            <a:ext cx="25781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1-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2" t="41141" r="38072" b="42192"/>
          <a:stretch>
            <a:fillRect/>
          </a:stretch>
        </p:blipFill>
        <p:spPr bwMode="auto">
          <a:xfrm>
            <a:off x="5105400" y="1219200"/>
            <a:ext cx="13763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2057400" cy="222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2650" y="5410200"/>
            <a:ext cx="3181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we were viewing this scene using parallel project, the tracks would not converge</a:t>
            </a:r>
          </a:p>
        </p:txBody>
      </p:sp>
    </p:spTree>
    <p:extLst>
      <p:ext uri="{BB962C8B-B14F-4D97-AF65-F5344CB8AC3E}">
        <p14:creationId xmlns:p14="http://schemas.microsoft.com/office/powerpoint/2010/main" val="31872805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Vanishing points</a:t>
            </a:r>
          </a:p>
        </p:txBody>
      </p:sp>
      <p:sp>
        <p:nvSpPr>
          <p:cNvPr id="1105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4505325" cy="4343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Each set of parallel lines </a:t>
            </a:r>
            <a:r>
              <a:rPr lang="en-US" altLang="en-US" sz="2000" dirty="0"/>
              <a:t>(=direction</a:t>
            </a:r>
            <a:r>
              <a:rPr lang="en-US" altLang="zh-TW" sz="2000" dirty="0">
                <a:ea typeface="新細明體" charset="-120"/>
              </a:rPr>
              <a:t>,  </a:t>
            </a:r>
            <a:r>
              <a:rPr lang="en-US" altLang="ja-JP" sz="2000" dirty="0">
                <a:ea typeface="MS PGothic" pitchFamily="34" charset="-128"/>
              </a:rPr>
              <a:t>not parallel to the projection plan)</a:t>
            </a:r>
            <a:r>
              <a:rPr lang="en-US" altLang="en-US" sz="2000" dirty="0"/>
              <a:t> meets at a different point: The vanishing point for this direction</a:t>
            </a:r>
          </a:p>
          <a:p>
            <a:pPr lvl="1" eaLnBrk="1" hangingPunct="1"/>
            <a:r>
              <a:rPr lang="en-US" altLang="en-US" sz="2000" dirty="0"/>
              <a:t>Classic artistic perspective is 3-point perspective</a:t>
            </a:r>
          </a:p>
          <a:p>
            <a:pPr eaLnBrk="1" hangingPunct="1"/>
            <a:r>
              <a:rPr lang="en-US" altLang="en-US" sz="2000" dirty="0"/>
              <a:t>Sets of parallel lines on the same plane lead to </a:t>
            </a:r>
            <a:r>
              <a:rPr lang="en-US" altLang="en-US" sz="2000" dirty="0">
                <a:solidFill>
                  <a:srgbClr val="FF0000"/>
                </a:solidFill>
              </a:rPr>
              <a:t>collinear vanishing points</a:t>
            </a:r>
            <a:r>
              <a:rPr lang="en-US" altLang="en-US" sz="2000" dirty="0"/>
              <a:t>: the horizon for that plane</a:t>
            </a:r>
          </a:p>
          <a:p>
            <a:pPr eaLnBrk="1" hangingPunct="1"/>
            <a:r>
              <a:rPr lang="en-US" altLang="en-US" sz="2000" dirty="0"/>
              <a:t>Good way to </a:t>
            </a:r>
            <a:r>
              <a:rPr lang="en-US" altLang="en-US" sz="2000" dirty="0">
                <a:solidFill>
                  <a:srgbClr val="FF0000"/>
                </a:solidFill>
              </a:rPr>
              <a:t>spot faked images</a:t>
            </a:r>
          </a:p>
          <a:p>
            <a:pPr eaLnBrk="1" hangingPunct="1"/>
            <a:r>
              <a:rPr lang="en-US" altLang="ja-JP" sz="2000" dirty="0">
                <a:ea typeface="MS PGothic" pitchFamily="34" charset="-128"/>
              </a:rPr>
              <a:t>Drawing simple perspectives by hand uses these vanishing point(s)</a:t>
            </a:r>
            <a:endParaRPr lang="en-US" altLang="en-US" sz="2000" dirty="0">
              <a:ea typeface="MS PGothic" pitchFamily="34" charset="-128"/>
            </a:endParaRPr>
          </a:p>
        </p:txBody>
      </p:sp>
      <p:sp>
        <p:nvSpPr>
          <p:cNvPr id="1105923" name="Line 4"/>
          <p:cNvSpPr>
            <a:spLocks noChangeShapeType="1"/>
          </p:cNvSpPr>
          <p:nvPr/>
        </p:nvSpPr>
        <p:spPr bwMode="auto">
          <a:xfrm>
            <a:off x="5257800" y="1371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4" name="Line 5"/>
          <p:cNvSpPr>
            <a:spLocks noChangeShapeType="1"/>
          </p:cNvSpPr>
          <p:nvPr/>
        </p:nvSpPr>
        <p:spPr bwMode="auto">
          <a:xfrm flipV="1">
            <a:off x="6705600" y="1219200"/>
            <a:ext cx="2286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5" name="Line 6"/>
          <p:cNvSpPr>
            <a:spLocks noChangeShapeType="1"/>
          </p:cNvSpPr>
          <p:nvPr/>
        </p:nvSpPr>
        <p:spPr bwMode="auto">
          <a:xfrm flipV="1">
            <a:off x="5867400" y="1219200"/>
            <a:ext cx="3124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6" name="Line 7"/>
          <p:cNvSpPr>
            <a:spLocks noChangeShapeType="1"/>
          </p:cNvSpPr>
          <p:nvPr/>
        </p:nvSpPr>
        <p:spPr bwMode="auto">
          <a:xfrm>
            <a:off x="5257800" y="13716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7" name="Line 8"/>
          <p:cNvSpPr>
            <a:spLocks noChangeShapeType="1"/>
          </p:cNvSpPr>
          <p:nvPr/>
        </p:nvSpPr>
        <p:spPr bwMode="auto">
          <a:xfrm>
            <a:off x="6096000" y="1447800"/>
            <a:ext cx="838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8" name="Line 9"/>
          <p:cNvSpPr>
            <a:spLocks noChangeShapeType="1"/>
          </p:cNvSpPr>
          <p:nvPr/>
        </p:nvSpPr>
        <p:spPr bwMode="auto">
          <a:xfrm flipH="1">
            <a:off x="6934200" y="1473200"/>
            <a:ext cx="81280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29" name="Line 10"/>
          <p:cNvSpPr>
            <a:spLocks noChangeShapeType="1"/>
          </p:cNvSpPr>
          <p:nvPr/>
        </p:nvSpPr>
        <p:spPr bwMode="auto">
          <a:xfrm>
            <a:off x="6934200" y="1676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0" name="Line 11"/>
          <p:cNvSpPr>
            <a:spLocks noChangeShapeType="1"/>
          </p:cNvSpPr>
          <p:nvPr/>
        </p:nvSpPr>
        <p:spPr bwMode="auto">
          <a:xfrm>
            <a:off x="5257800" y="1371600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1" name="Line 12"/>
          <p:cNvSpPr>
            <a:spLocks noChangeShapeType="1"/>
          </p:cNvSpPr>
          <p:nvPr/>
        </p:nvSpPr>
        <p:spPr bwMode="auto">
          <a:xfrm flipV="1">
            <a:off x="6858000" y="1219200"/>
            <a:ext cx="2133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2" name="Line 13"/>
          <p:cNvSpPr>
            <a:spLocks noChangeShapeType="1"/>
          </p:cNvSpPr>
          <p:nvPr/>
        </p:nvSpPr>
        <p:spPr bwMode="auto">
          <a:xfrm>
            <a:off x="6121400" y="1549400"/>
            <a:ext cx="17780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3" name="Line 14"/>
          <p:cNvSpPr>
            <a:spLocks noChangeShapeType="1"/>
          </p:cNvSpPr>
          <p:nvPr/>
        </p:nvSpPr>
        <p:spPr bwMode="auto">
          <a:xfrm>
            <a:off x="6299200" y="2247900"/>
            <a:ext cx="622300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4" name="Line 15"/>
          <p:cNvSpPr>
            <a:spLocks noChangeShapeType="1"/>
          </p:cNvSpPr>
          <p:nvPr/>
        </p:nvSpPr>
        <p:spPr bwMode="auto">
          <a:xfrm flipV="1">
            <a:off x="6921500" y="2311400"/>
            <a:ext cx="59690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5" name="Line 16"/>
          <p:cNvSpPr>
            <a:spLocks noChangeShapeType="1"/>
          </p:cNvSpPr>
          <p:nvPr/>
        </p:nvSpPr>
        <p:spPr bwMode="auto">
          <a:xfrm flipV="1">
            <a:off x="7518400" y="1549400"/>
            <a:ext cx="203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6" name="Line 17"/>
          <p:cNvSpPr>
            <a:spLocks noChangeShapeType="1"/>
          </p:cNvSpPr>
          <p:nvPr/>
        </p:nvSpPr>
        <p:spPr bwMode="auto">
          <a:xfrm flipH="1">
            <a:off x="6921500" y="1549400"/>
            <a:ext cx="8001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7" name="Line 18"/>
          <p:cNvSpPr>
            <a:spLocks noChangeShapeType="1"/>
          </p:cNvSpPr>
          <p:nvPr/>
        </p:nvSpPr>
        <p:spPr bwMode="auto">
          <a:xfrm flipH="1" flipV="1">
            <a:off x="6121400" y="1562100"/>
            <a:ext cx="8001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8" name="Line 19"/>
          <p:cNvSpPr>
            <a:spLocks noChangeShapeType="1"/>
          </p:cNvSpPr>
          <p:nvPr/>
        </p:nvSpPr>
        <p:spPr bwMode="auto">
          <a:xfrm flipV="1">
            <a:off x="6121400" y="1485900"/>
            <a:ext cx="635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39" name="Line 20"/>
          <p:cNvSpPr>
            <a:spLocks noChangeShapeType="1"/>
          </p:cNvSpPr>
          <p:nvPr/>
        </p:nvSpPr>
        <p:spPr bwMode="auto">
          <a:xfrm>
            <a:off x="6756400" y="1485900"/>
            <a:ext cx="9271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5940" name="Line 21"/>
          <p:cNvSpPr>
            <a:spLocks noChangeShapeType="1"/>
          </p:cNvSpPr>
          <p:nvPr/>
        </p:nvSpPr>
        <p:spPr bwMode="auto">
          <a:xfrm>
            <a:off x="6934200" y="175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05942" name="Group 4"/>
          <p:cNvGrpSpPr>
            <a:grpSpLocks/>
          </p:cNvGrpSpPr>
          <p:nvPr/>
        </p:nvGrpSpPr>
        <p:grpSpPr bwMode="auto">
          <a:xfrm>
            <a:off x="6400800" y="4191000"/>
            <a:ext cx="1981200" cy="1371600"/>
            <a:chOff x="1488" y="1536"/>
            <a:chExt cx="1920" cy="1440"/>
          </a:xfrm>
        </p:grpSpPr>
        <p:sp>
          <p:nvSpPr>
            <p:cNvPr id="1105943" name="Rectangle 5"/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TW" altLang="en-US"/>
            </a:p>
          </p:txBody>
        </p:sp>
        <p:sp>
          <p:nvSpPr>
            <p:cNvPr id="1105944" name="Line 6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1105945" name="Line 7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1105946" name="Line 8"/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</p:grpSp>
      <p:sp>
        <p:nvSpPr>
          <p:cNvPr id="1105947" name="Line 9"/>
          <p:cNvSpPr>
            <a:spLocks noChangeShapeType="1"/>
          </p:cNvSpPr>
          <p:nvPr/>
        </p:nvSpPr>
        <p:spPr bwMode="auto">
          <a:xfrm flipH="1">
            <a:off x="8382000" y="35814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105948" name="Text Box 10"/>
          <p:cNvSpPr txBox="1">
            <a:spLocks noChangeArrowheads="1"/>
          </p:cNvSpPr>
          <p:nvPr/>
        </p:nvSpPr>
        <p:spPr bwMode="auto">
          <a:xfrm>
            <a:off x="7543800" y="2682875"/>
            <a:ext cx="167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 eaLnBrk="0" hangingPunct="0"/>
            <a:r>
              <a:rPr lang="en-US" altLang="ja-JP" b="0">
                <a:latin typeface="Arial" charset="0"/>
                <a:ea typeface="MS PGothic" pitchFamily="34" charset="-128"/>
              </a:rPr>
              <a:t>vanishing point</a:t>
            </a:r>
          </a:p>
        </p:txBody>
      </p:sp>
    </p:spTree>
    <p:extLst>
      <p:ext uri="{BB962C8B-B14F-4D97-AF65-F5344CB8AC3E}">
        <p14:creationId xmlns:p14="http://schemas.microsoft.com/office/powerpoint/2010/main" val="132084350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</a:rPr>
              <a:t>Canonical View Volume</a:t>
            </a:r>
            <a:endParaRPr lang="en-US" altLang="zh-TW">
              <a:ea typeface="新細明體" charset="-120"/>
            </a:endParaRPr>
          </a:p>
        </p:txBody>
      </p:sp>
      <p:sp>
        <p:nvSpPr>
          <p:cNvPr id="76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733800" cy="4114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Why this shape?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Easy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clip</a:t>
            </a:r>
            <a:r>
              <a:rPr lang="en-US" altLang="zh-TW" sz="2400" dirty="0">
                <a:ea typeface="新細明體" charset="-120"/>
              </a:rPr>
              <a:t> to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Trivial to project </a:t>
            </a:r>
            <a:r>
              <a:rPr lang="en-US" altLang="zh-TW" sz="2400" dirty="0">
                <a:ea typeface="新細明體" charset="-120"/>
              </a:rPr>
              <a:t>from 3D to 2D image plane</a:t>
            </a:r>
            <a:endParaRPr lang="en-US" altLang="zh-TW" sz="1800" dirty="0">
              <a:ea typeface="新細明體" charset="-120"/>
            </a:endParaRPr>
          </a:p>
        </p:txBody>
      </p:sp>
      <p:pic>
        <p:nvPicPr>
          <p:cNvPr id="7618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1524000"/>
            <a:ext cx="397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004295"/>
      </p:ext>
    </p:extLst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Stereo Viewing</a:t>
            </a:r>
          </a:p>
        </p:txBody>
      </p:sp>
      <p:sp>
        <p:nvSpPr>
          <p:cNvPr id="1108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aim is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show each eye what it would see </a:t>
            </a:r>
            <a:r>
              <a:rPr lang="en-US" altLang="zh-TW" dirty="0">
                <a:ea typeface="新細明體" charset="-120"/>
              </a:rPr>
              <a:t>if the virtual scene was physically located in the real world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“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Fish tank</a:t>
            </a:r>
            <a:r>
              <a:rPr lang="en-US" altLang="zh-TW" dirty="0">
                <a:ea typeface="新細明體" charset="-120"/>
              </a:rPr>
              <a:t>” Virtual Reality</a:t>
            </a:r>
          </a:p>
        </p:txBody>
      </p:sp>
      <p:sp>
        <p:nvSpPr>
          <p:cNvPr id="1108995" name="Oval 4"/>
          <p:cNvSpPr>
            <a:spLocks noChangeArrowheads="1"/>
          </p:cNvSpPr>
          <p:nvPr/>
        </p:nvSpPr>
        <p:spPr bwMode="auto">
          <a:xfrm>
            <a:off x="18288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8996" name="Text Box 5"/>
          <p:cNvSpPr txBox="1">
            <a:spLocks noChangeArrowheads="1"/>
          </p:cNvSpPr>
          <p:nvPr/>
        </p:nvSpPr>
        <p:spPr bwMode="auto">
          <a:xfrm>
            <a:off x="381000" y="3124200"/>
            <a:ext cx="118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Left eye</a:t>
            </a:r>
          </a:p>
        </p:txBody>
      </p:sp>
      <p:sp>
        <p:nvSpPr>
          <p:cNvPr id="1108997" name="Oval 6"/>
          <p:cNvSpPr>
            <a:spLocks noChangeArrowheads="1"/>
          </p:cNvSpPr>
          <p:nvPr/>
        </p:nvSpPr>
        <p:spPr bwMode="auto">
          <a:xfrm>
            <a:off x="18288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8998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135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Right eye</a:t>
            </a:r>
          </a:p>
        </p:txBody>
      </p:sp>
      <p:sp>
        <p:nvSpPr>
          <p:cNvPr id="1108999" name="Line 8"/>
          <p:cNvSpPr>
            <a:spLocks noChangeShapeType="1"/>
          </p:cNvSpPr>
          <p:nvPr/>
        </p:nvSpPr>
        <p:spPr bwMode="auto">
          <a:xfrm flipH="1">
            <a:off x="4343400" y="2667000"/>
            <a:ext cx="99060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9000" name="Text Box 9"/>
          <p:cNvSpPr txBox="1">
            <a:spLocks noChangeArrowheads="1"/>
          </p:cNvSpPr>
          <p:nvPr/>
        </p:nvSpPr>
        <p:spPr bwMode="auto">
          <a:xfrm>
            <a:off x="3352800" y="54864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Screen (fixed)</a:t>
            </a:r>
          </a:p>
        </p:txBody>
      </p:sp>
      <p:sp>
        <p:nvSpPr>
          <p:cNvPr id="1068042" name="Cloud"/>
          <p:cNvSpPr>
            <a:spLocks noChangeAspect="1" noEditPoints="1" noChangeArrowheads="1"/>
          </p:cNvSpPr>
          <p:nvPr/>
        </p:nvSpPr>
        <p:spPr bwMode="auto">
          <a:xfrm>
            <a:off x="5486400" y="37338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109002" name="Text Box 11"/>
          <p:cNvSpPr txBox="1">
            <a:spLocks noChangeArrowheads="1"/>
          </p:cNvSpPr>
          <p:nvPr/>
        </p:nvSpPr>
        <p:spPr bwMode="auto">
          <a:xfrm>
            <a:off x="6172200" y="3200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Virtual Scene (fixed)</a:t>
            </a:r>
          </a:p>
        </p:txBody>
      </p:sp>
      <p:sp>
        <p:nvSpPr>
          <p:cNvPr id="1109003" name="Text Box 12"/>
          <p:cNvSpPr txBox="1">
            <a:spLocks noChangeArrowheads="1"/>
          </p:cNvSpPr>
          <p:nvPr/>
        </p:nvSpPr>
        <p:spPr bwMode="auto">
          <a:xfrm>
            <a:off x="381000" y="35052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Head moves</a:t>
            </a:r>
          </a:p>
        </p:txBody>
      </p:sp>
    </p:spTree>
    <p:extLst>
      <p:ext uri="{BB962C8B-B14F-4D97-AF65-F5344CB8AC3E}">
        <p14:creationId xmlns:p14="http://schemas.microsoft.com/office/powerpoint/2010/main" val="3580166037"/>
      </p:ext>
    </p:extLst>
  </p:cSld>
  <p:clrMapOvr>
    <a:masterClrMapping/>
  </p:clrMapOvr>
  <p:transition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Stereo Frustum</a:t>
            </a:r>
          </a:p>
        </p:txBody>
      </p:sp>
      <p:sp>
        <p:nvSpPr>
          <p:cNvPr id="1110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“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Gaze</a:t>
            </a:r>
            <a:r>
              <a:rPr lang="en-US" altLang="zh-TW" dirty="0">
                <a:ea typeface="新細明體" charset="-120"/>
              </a:rPr>
              <a:t>” vector (image plane normal) is not the direction the viewer is looking – it is perpendicular to the screen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View volume is not symmetric</a:t>
            </a:r>
          </a:p>
        </p:txBody>
      </p:sp>
      <p:sp>
        <p:nvSpPr>
          <p:cNvPr id="1110019" name="Oval 4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0020" name="Text Box 5"/>
          <p:cNvSpPr txBox="1">
            <a:spLocks noChangeArrowheads="1"/>
          </p:cNvSpPr>
          <p:nvPr/>
        </p:nvSpPr>
        <p:spPr bwMode="auto">
          <a:xfrm>
            <a:off x="1219200" y="3429000"/>
            <a:ext cx="118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Left eye</a:t>
            </a:r>
          </a:p>
        </p:txBody>
      </p:sp>
      <p:sp>
        <p:nvSpPr>
          <p:cNvPr id="1110021" name="Line 6"/>
          <p:cNvSpPr>
            <a:spLocks noChangeShapeType="1"/>
          </p:cNvSpPr>
          <p:nvPr/>
        </p:nvSpPr>
        <p:spPr bwMode="auto">
          <a:xfrm flipH="1">
            <a:off x="5181600" y="2971800"/>
            <a:ext cx="99060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0022" name="Text Box 7"/>
          <p:cNvSpPr txBox="1">
            <a:spLocks noChangeArrowheads="1"/>
          </p:cNvSpPr>
          <p:nvPr/>
        </p:nvSpPr>
        <p:spPr bwMode="auto">
          <a:xfrm>
            <a:off x="4191000" y="57912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Screen (fixed)</a:t>
            </a:r>
          </a:p>
        </p:txBody>
      </p:sp>
      <p:sp>
        <p:nvSpPr>
          <p:cNvPr id="1110023" name="Line 8"/>
          <p:cNvSpPr>
            <a:spLocks noChangeShapeType="1"/>
          </p:cNvSpPr>
          <p:nvPr/>
        </p:nvSpPr>
        <p:spPr bwMode="auto">
          <a:xfrm>
            <a:off x="2819400" y="3733800"/>
            <a:ext cx="2667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0024" name="Line 9"/>
          <p:cNvSpPr>
            <a:spLocks noChangeShapeType="1"/>
          </p:cNvSpPr>
          <p:nvPr/>
        </p:nvSpPr>
        <p:spPr bwMode="auto">
          <a:xfrm>
            <a:off x="2819400" y="3733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0025" name="Text Box 10"/>
          <p:cNvSpPr txBox="1">
            <a:spLocks noChangeArrowheads="1"/>
          </p:cNvSpPr>
          <p:nvPr/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0026" name="Text Box 11"/>
          <p:cNvSpPr txBox="1">
            <a:spLocks noChangeArrowheads="1"/>
          </p:cNvSpPr>
          <p:nvPr/>
        </p:nvSpPr>
        <p:spPr bwMode="auto">
          <a:xfrm>
            <a:off x="37338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n</a:t>
            </a:r>
            <a:endParaRPr lang="en-US" altLang="zh-TW" b="0"/>
          </a:p>
        </p:txBody>
      </p:sp>
      <p:sp>
        <p:nvSpPr>
          <p:cNvPr id="1110027" name="AutoShape 12"/>
          <p:cNvSpPr>
            <a:spLocks/>
          </p:cNvSpPr>
          <p:nvPr/>
        </p:nvSpPr>
        <p:spPr bwMode="auto">
          <a:xfrm rot="-4067092">
            <a:off x="3893344" y="2994819"/>
            <a:ext cx="347662" cy="2819400"/>
          </a:xfrm>
          <a:prstGeom prst="leftBrace">
            <a:avLst>
              <a:gd name="adj1" fmla="val 67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0028" name="AutoShape 13"/>
          <p:cNvSpPr>
            <a:spLocks/>
          </p:cNvSpPr>
          <p:nvPr/>
        </p:nvSpPr>
        <p:spPr bwMode="auto">
          <a:xfrm rot="-9646591">
            <a:off x="5357813" y="4857750"/>
            <a:ext cx="347662" cy="938213"/>
          </a:xfrm>
          <a:prstGeom prst="leftBrace">
            <a:avLst>
              <a:gd name="adj1" fmla="val 224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0029" name="Text Box 14"/>
          <p:cNvSpPr txBox="1">
            <a:spLocks noChangeArrowheads="1"/>
          </p:cNvSpPr>
          <p:nvPr/>
        </p:nvSpPr>
        <p:spPr bwMode="auto">
          <a:xfrm>
            <a:off x="5699125" y="51466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r</a:t>
            </a:r>
          </a:p>
        </p:txBody>
      </p:sp>
      <p:sp>
        <p:nvSpPr>
          <p:cNvPr id="1110030" name="AutoShape 15"/>
          <p:cNvSpPr>
            <a:spLocks/>
          </p:cNvSpPr>
          <p:nvPr/>
        </p:nvSpPr>
        <p:spPr bwMode="auto">
          <a:xfrm rot="-9646591">
            <a:off x="5854700" y="2998788"/>
            <a:ext cx="347663" cy="1933575"/>
          </a:xfrm>
          <a:prstGeom prst="leftBrace">
            <a:avLst>
              <a:gd name="adj1" fmla="val 463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0031" name="Text Box 16"/>
          <p:cNvSpPr txBox="1">
            <a:spLocks noChangeArrowheads="1"/>
          </p:cNvSpPr>
          <p:nvPr/>
        </p:nvSpPr>
        <p:spPr bwMode="auto">
          <a:xfrm>
            <a:off x="6248400" y="3810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37762763"/>
      </p:ext>
    </p:extLst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Projection Matrices</a:t>
            </a:r>
          </a:p>
        </p:txBody>
      </p:sp>
      <p:sp>
        <p:nvSpPr>
          <p:cNvPr id="1111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7"/>
            <a:ext cx="8077200" cy="21717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want a matrix that will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take points </a:t>
            </a:r>
            <a:r>
              <a:rPr lang="en-US" altLang="zh-TW" dirty="0">
                <a:ea typeface="新細明體" charset="-120"/>
              </a:rPr>
              <a:t>in our perspective view volume and transform them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into the orthographic view volume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matrix will go in our pipeline before an orthographic projection matrix</a:t>
            </a:r>
          </a:p>
        </p:txBody>
      </p:sp>
      <p:sp>
        <p:nvSpPr>
          <p:cNvPr id="1111043" name="Line 4"/>
          <p:cNvSpPr>
            <a:spLocks noChangeShapeType="1"/>
          </p:cNvSpPr>
          <p:nvPr/>
        </p:nvSpPr>
        <p:spPr bwMode="auto">
          <a:xfrm>
            <a:off x="2590800" y="3551237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4" name="Line 5"/>
          <p:cNvSpPr>
            <a:spLocks noChangeShapeType="1"/>
          </p:cNvSpPr>
          <p:nvPr/>
        </p:nvSpPr>
        <p:spPr bwMode="auto">
          <a:xfrm>
            <a:off x="2590800" y="35512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5" name="Line 6"/>
          <p:cNvSpPr>
            <a:spLocks noChangeShapeType="1"/>
          </p:cNvSpPr>
          <p:nvPr/>
        </p:nvSpPr>
        <p:spPr bwMode="auto">
          <a:xfrm>
            <a:off x="2590800" y="4389437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6" name="Line 7"/>
          <p:cNvSpPr>
            <a:spLocks noChangeShapeType="1"/>
          </p:cNvSpPr>
          <p:nvPr/>
        </p:nvSpPr>
        <p:spPr bwMode="auto">
          <a:xfrm>
            <a:off x="3429000" y="39322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7" name="Line 8"/>
          <p:cNvSpPr>
            <a:spLocks noChangeShapeType="1"/>
          </p:cNvSpPr>
          <p:nvPr/>
        </p:nvSpPr>
        <p:spPr bwMode="auto">
          <a:xfrm>
            <a:off x="1828800" y="4465637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8" name="Line 9"/>
          <p:cNvSpPr>
            <a:spLocks noChangeShapeType="1"/>
          </p:cNvSpPr>
          <p:nvPr/>
        </p:nvSpPr>
        <p:spPr bwMode="auto">
          <a:xfrm>
            <a:off x="1828800" y="44656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49" name="Line 10"/>
          <p:cNvSpPr>
            <a:spLocks noChangeShapeType="1"/>
          </p:cNvSpPr>
          <p:nvPr/>
        </p:nvSpPr>
        <p:spPr bwMode="auto">
          <a:xfrm>
            <a:off x="2133600" y="46180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0" name="Line 11"/>
          <p:cNvSpPr>
            <a:spLocks noChangeShapeType="1"/>
          </p:cNvSpPr>
          <p:nvPr/>
        </p:nvSpPr>
        <p:spPr bwMode="auto">
          <a:xfrm>
            <a:off x="1828800" y="4846637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1" name="Line 12"/>
          <p:cNvSpPr>
            <a:spLocks noChangeShapeType="1"/>
          </p:cNvSpPr>
          <p:nvPr/>
        </p:nvSpPr>
        <p:spPr bwMode="auto">
          <a:xfrm flipV="1">
            <a:off x="1828800" y="3551237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2" name="Line 13"/>
          <p:cNvSpPr>
            <a:spLocks noChangeShapeType="1"/>
          </p:cNvSpPr>
          <p:nvPr/>
        </p:nvSpPr>
        <p:spPr bwMode="auto">
          <a:xfrm flipV="1">
            <a:off x="2133600" y="3932237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3" name="Line 14"/>
          <p:cNvSpPr>
            <a:spLocks noChangeShapeType="1"/>
          </p:cNvSpPr>
          <p:nvPr/>
        </p:nvSpPr>
        <p:spPr bwMode="auto">
          <a:xfrm flipV="1">
            <a:off x="2133600" y="4770437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4" name="Line 15"/>
          <p:cNvSpPr>
            <a:spLocks noChangeShapeType="1"/>
          </p:cNvSpPr>
          <p:nvPr/>
        </p:nvSpPr>
        <p:spPr bwMode="auto">
          <a:xfrm flipV="1">
            <a:off x="1828800" y="4389437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5" name="Line 16"/>
          <p:cNvSpPr>
            <a:spLocks noChangeShapeType="1"/>
          </p:cNvSpPr>
          <p:nvPr/>
        </p:nvSpPr>
        <p:spPr bwMode="auto">
          <a:xfrm>
            <a:off x="4191000" y="4237037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6" name="Text Box 17"/>
          <p:cNvSpPr txBox="1">
            <a:spLocks noChangeArrowheads="1"/>
          </p:cNvSpPr>
          <p:nvPr/>
        </p:nvSpPr>
        <p:spPr bwMode="auto">
          <a:xfrm>
            <a:off x="1050925" y="4784725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(l,b,n)</a:t>
            </a:r>
          </a:p>
        </p:txBody>
      </p:sp>
      <p:sp>
        <p:nvSpPr>
          <p:cNvPr id="1111057" name="Text Box 18"/>
          <p:cNvSpPr txBox="1">
            <a:spLocks noChangeArrowheads="1"/>
          </p:cNvSpPr>
          <p:nvPr/>
        </p:nvSpPr>
        <p:spPr bwMode="auto">
          <a:xfrm>
            <a:off x="2133600" y="4465637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(r,t,n)</a:t>
            </a:r>
          </a:p>
        </p:txBody>
      </p:sp>
      <p:sp>
        <p:nvSpPr>
          <p:cNvPr id="1111058" name="Line 19"/>
          <p:cNvSpPr>
            <a:spLocks noChangeShapeType="1"/>
          </p:cNvSpPr>
          <p:nvPr/>
        </p:nvSpPr>
        <p:spPr bwMode="auto">
          <a:xfrm flipH="1" flipV="1">
            <a:off x="2133600" y="4618037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59" name="Line 20"/>
          <p:cNvSpPr>
            <a:spLocks noChangeShapeType="1"/>
          </p:cNvSpPr>
          <p:nvPr/>
        </p:nvSpPr>
        <p:spPr bwMode="auto">
          <a:xfrm flipV="1">
            <a:off x="1752600" y="4846637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1060" name="Text Box 21"/>
          <p:cNvSpPr txBox="1">
            <a:spLocks noChangeArrowheads="1"/>
          </p:cNvSpPr>
          <p:nvPr/>
        </p:nvSpPr>
        <p:spPr bwMode="auto">
          <a:xfrm>
            <a:off x="4724400" y="4465637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(l,b,n)</a:t>
            </a:r>
          </a:p>
        </p:txBody>
      </p:sp>
      <p:grpSp>
        <p:nvGrpSpPr>
          <p:cNvPr id="1111061" name="Group 22"/>
          <p:cNvGrpSpPr>
            <a:grpSpLocks/>
          </p:cNvGrpSpPr>
          <p:nvPr/>
        </p:nvGrpSpPr>
        <p:grpSpPr bwMode="auto">
          <a:xfrm>
            <a:off x="5562600" y="3703637"/>
            <a:ext cx="2667000" cy="1295400"/>
            <a:chOff x="3600" y="2784"/>
            <a:chExt cx="1104" cy="336"/>
          </a:xfrm>
        </p:grpSpPr>
        <p:sp>
          <p:nvSpPr>
            <p:cNvPr id="1111068" name="Line 23"/>
            <p:cNvSpPr>
              <a:spLocks noChangeShapeType="1"/>
            </p:cNvSpPr>
            <p:nvPr/>
          </p:nvSpPr>
          <p:spPr bwMode="auto">
            <a:xfrm>
              <a:off x="3600" y="278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69" name="Line 24"/>
            <p:cNvSpPr>
              <a:spLocks noChangeShapeType="1"/>
            </p:cNvSpPr>
            <p:nvPr/>
          </p:nvSpPr>
          <p:spPr bwMode="auto">
            <a:xfrm>
              <a:off x="3600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0" name="Line 25"/>
            <p:cNvSpPr>
              <a:spLocks noChangeShapeType="1"/>
            </p:cNvSpPr>
            <p:nvPr/>
          </p:nvSpPr>
          <p:spPr bwMode="auto">
            <a:xfrm>
              <a:off x="379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1" name="Line 26"/>
            <p:cNvSpPr>
              <a:spLocks noChangeShapeType="1"/>
            </p:cNvSpPr>
            <p:nvPr/>
          </p:nvSpPr>
          <p:spPr bwMode="auto">
            <a:xfrm>
              <a:off x="3600" y="302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2" name="Line 27"/>
            <p:cNvSpPr>
              <a:spLocks noChangeShapeType="1"/>
            </p:cNvSpPr>
            <p:nvPr/>
          </p:nvSpPr>
          <p:spPr bwMode="auto">
            <a:xfrm>
              <a:off x="4512" y="278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3" name="Line 28"/>
            <p:cNvSpPr>
              <a:spLocks noChangeShapeType="1"/>
            </p:cNvSpPr>
            <p:nvPr/>
          </p:nvSpPr>
          <p:spPr bwMode="auto">
            <a:xfrm>
              <a:off x="4512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4" name="Line 29"/>
            <p:cNvSpPr>
              <a:spLocks noChangeShapeType="1"/>
            </p:cNvSpPr>
            <p:nvPr/>
          </p:nvSpPr>
          <p:spPr bwMode="auto">
            <a:xfrm>
              <a:off x="4704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5" name="Line 30"/>
            <p:cNvSpPr>
              <a:spLocks noChangeShapeType="1"/>
            </p:cNvSpPr>
            <p:nvPr/>
          </p:nvSpPr>
          <p:spPr bwMode="auto">
            <a:xfrm>
              <a:off x="4512" y="302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6" name="Line 31"/>
            <p:cNvSpPr>
              <a:spLocks noChangeShapeType="1"/>
            </p:cNvSpPr>
            <p:nvPr/>
          </p:nvSpPr>
          <p:spPr bwMode="auto">
            <a:xfrm>
              <a:off x="3600" y="27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7" name="Line 32"/>
            <p:cNvSpPr>
              <a:spLocks noChangeShapeType="1"/>
            </p:cNvSpPr>
            <p:nvPr/>
          </p:nvSpPr>
          <p:spPr bwMode="auto">
            <a:xfrm>
              <a:off x="3792" y="288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8" name="Line 33"/>
            <p:cNvSpPr>
              <a:spLocks noChangeShapeType="1"/>
            </p:cNvSpPr>
            <p:nvPr/>
          </p:nvSpPr>
          <p:spPr bwMode="auto">
            <a:xfrm>
              <a:off x="3792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1079" name="Line 34"/>
            <p:cNvSpPr>
              <a:spLocks noChangeShapeType="1"/>
            </p:cNvSpPr>
            <p:nvPr/>
          </p:nvSpPr>
          <p:spPr bwMode="auto">
            <a:xfrm>
              <a:off x="3600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11062" name="Text Box 35"/>
          <p:cNvSpPr txBox="1">
            <a:spLocks noChangeArrowheads="1"/>
          </p:cNvSpPr>
          <p:nvPr/>
        </p:nvSpPr>
        <p:spPr bwMode="auto">
          <a:xfrm>
            <a:off x="6019800" y="3703637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(r,t,n)</a:t>
            </a:r>
          </a:p>
        </p:txBody>
      </p:sp>
      <p:sp>
        <p:nvSpPr>
          <p:cNvPr id="1111063" name="Oval 36"/>
          <p:cNvSpPr>
            <a:spLocks noChangeArrowheads="1"/>
          </p:cNvSpPr>
          <p:nvPr/>
        </p:nvSpPr>
        <p:spPr bwMode="auto">
          <a:xfrm>
            <a:off x="5486400" y="454183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1064" name="Oval 37"/>
          <p:cNvSpPr>
            <a:spLocks noChangeArrowheads="1"/>
          </p:cNvSpPr>
          <p:nvPr/>
        </p:nvSpPr>
        <p:spPr bwMode="auto">
          <a:xfrm>
            <a:off x="5943600" y="400843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1065" name="Text Box 38"/>
          <p:cNvSpPr txBox="1">
            <a:spLocks noChangeArrowheads="1"/>
          </p:cNvSpPr>
          <p:nvPr/>
        </p:nvSpPr>
        <p:spPr bwMode="auto">
          <a:xfrm>
            <a:off x="8153400" y="3627437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(r,t,f)</a:t>
            </a:r>
          </a:p>
        </p:txBody>
      </p:sp>
      <p:sp>
        <p:nvSpPr>
          <p:cNvPr id="1111066" name="Oval 39"/>
          <p:cNvSpPr>
            <a:spLocks noChangeArrowheads="1"/>
          </p:cNvSpPr>
          <p:nvPr/>
        </p:nvSpPr>
        <p:spPr bwMode="auto">
          <a:xfrm>
            <a:off x="8153400" y="400843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1067" name="Text Box 40"/>
          <p:cNvSpPr txBox="1">
            <a:spLocks noChangeArrowheads="1"/>
          </p:cNvSpPr>
          <p:nvPr/>
        </p:nvSpPr>
        <p:spPr bwMode="auto">
          <a:xfrm>
            <a:off x="3352800" y="3703637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(r,t,f)</a:t>
            </a:r>
          </a:p>
        </p:txBody>
      </p:sp>
    </p:spTree>
    <p:extLst>
      <p:ext uri="{BB962C8B-B14F-4D97-AF65-F5344CB8AC3E}">
        <p14:creationId xmlns:p14="http://schemas.microsoft.com/office/powerpoint/2010/main" val="2266480776"/>
      </p:ext>
    </p:extLst>
  </p:cSld>
  <p:clrMapOvr>
    <a:masterClrMapping/>
  </p:clrMapOvr>
  <p:transition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OpenGL Perspective Projection </a:t>
            </a:r>
          </a:p>
        </p:txBody>
      </p:sp>
      <p:sp>
        <p:nvSpPr>
          <p:cNvPr id="1056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219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For OpenGL you give the distance to the near and far clipping planes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total perspective projection matrix </a:t>
            </a:r>
            <a:r>
              <a:rPr lang="en-US" altLang="zh-TW" dirty="0">
                <a:ea typeface="新細明體" charset="-120"/>
              </a:rPr>
              <a:t>resulting from a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glFrustum</a:t>
            </a:r>
            <a:r>
              <a:rPr lang="en-US" altLang="zh-TW" dirty="0">
                <a:ea typeface="新細明體" charset="-120"/>
              </a:rPr>
              <a:t> call is:</a:t>
            </a:r>
          </a:p>
        </p:txBody>
      </p:sp>
      <p:graphicFrame>
        <p:nvGraphicFramePr>
          <p:cNvPr id="1056788" name="Object 20"/>
          <p:cNvGraphicFramePr>
            <a:graphicFrameLocks noChangeAspect="1"/>
          </p:cNvGraphicFramePr>
          <p:nvPr/>
        </p:nvGraphicFramePr>
        <p:xfrm>
          <a:off x="2133600" y="2819400"/>
          <a:ext cx="4595813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3" imgW="2997200" imgH="1498600" progId="Equation.3">
                  <p:embed/>
                </p:oleObj>
              </mc:Choice>
              <mc:Fallback>
                <p:oleObj name="Equation" r:id="rId3" imgW="29972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4595813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996328"/>
      </p:ext>
    </p:extLst>
  </p:cSld>
  <p:clrMapOvr>
    <a:masterClrMapping/>
  </p:clrMapOvr>
  <p:transition>
    <p:fade thruBlk="1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Viewing and Projection</a:t>
            </a:r>
          </a:p>
        </p:txBody>
      </p:sp>
      <p:pic>
        <p:nvPicPr>
          <p:cNvPr id="11141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371600"/>
            <a:ext cx="46863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645600"/>
      </p:ext>
    </p:extLst>
  </p:cSld>
  <p:clrMapOvr>
    <a:masterClrMapping/>
  </p:clrMapOvr>
  <p:transition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Canonical </a:t>
            </a:r>
            <a:r>
              <a:rPr lang="en-US" altLang="zh-TW" sz="36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3600">
                <a:ea typeface="新細明體" charset="-120"/>
              </a:rPr>
              <a:t> Window Transform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Problem: Transform the Canonical View Volume into Window Space (real screen coordinates)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Drop the depth coordinate and translate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graphics hardware and windowing system </a:t>
            </a:r>
            <a:r>
              <a:rPr lang="en-US" altLang="zh-TW" sz="2000" dirty="0">
                <a:ea typeface="新細明體" charset="-120"/>
              </a:rPr>
              <a:t>typically take care of this – but we’ll do the math to get you warmed up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windowing system adds one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final transformation </a:t>
            </a:r>
            <a:r>
              <a:rPr lang="en-US" altLang="zh-TW" dirty="0">
                <a:ea typeface="新細明體" charset="-120"/>
              </a:rPr>
              <a:t>to get your window on the screen in the right place</a:t>
            </a:r>
          </a:p>
        </p:txBody>
      </p:sp>
    </p:spTree>
    <p:extLst>
      <p:ext uri="{BB962C8B-B14F-4D97-AF65-F5344CB8AC3E}">
        <p14:creationId xmlns:p14="http://schemas.microsoft.com/office/powerpoint/2010/main" val="1623939668"/>
      </p:ext>
    </p:extLst>
  </p:cSld>
  <p:clrMapOvr>
    <a:masterClrMapping/>
  </p:clrMapOvr>
  <p:transition>
    <p:fade thruBlk="1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Canonical </a:t>
            </a:r>
            <a:r>
              <a:rPr lang="en-US" altLang="zh-TW" sz="36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3600">
                <a:ea typeface="新細明體" charset="-120"/>
              </a:rPr>
              <a:t> Window Transform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Typically, windows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specified by a corner</a:t>
            </a:r>
            <a:r>
              <a:rPr lang="en-US" altLang="zh-TW" dirty="0">
                <a:ea typeface="新細明體" charset="-120"/>
              </a:rPr>
              <a:t>, width and height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Corner expressed in terms of screen location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representation can be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converted to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min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,y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min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and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max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,y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max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We want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map points in Canonical View Space into the window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Canonical View Space goes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from (-1,-1,-1) to (1,1,1)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Lets say we want 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leave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unchanged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What basic transformations will be involved in the total transformation from 3D screen to window coordinates?</a:t>
            </a:r>
          </a:p>
        </p:txBody>
      </p:sp>
    </p:spTree>
    <p:extLst>
      <p:ext uri="{BB962C8B-B14F-4D97-AF65-F5344CB8AC3E}">
        <p14:creationId xmlns:p14="http://schemas.microsoft.com/office/powerpoint/2010/main" val="645401830"/>
      </p:ext>
    </p:extLst>
  </p:cSld>
  <p:clrMapOvr>
    <a:masterClrMapping/>
  </p:clrMapOvr>
  <p:transition>
    <p:fade thruBlk="1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Canonical </a:t>
            </a:r>
            <a:r>
              <a:rPr lang="en-US" altLang="zh-TW" sz="32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3600">
                <a:ea typeface="新細明體" charset="-120"/>
              </a:rPr>
              <a:t> Window Transform</a:t>
            </a:r>
          </a:p>
        </p:txBody>
      </p:sp>
      <p:sp>
        <p:nvSpPr>
          <p:cNvPr id="32770" name="Line 3"/>
          <p:cNvSpPr>
            <a:spLocks noChangeShapeType="1"/>
          </p:cNvSpPr>
          <p:nvPr/>
        </p:nvSpPr>
        <p:spPr bwMode="auto">
          <a:xfrm flipV="1">
            <a:off x="1905000" y="1905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685800" y="3200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143000" y="2438400"/>
            <a:ext cx="15240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(-1,-1)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2362200" y="19812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(1,1)</a:t>
            </a:r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5486400" y="2286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>
            <a:off x="49530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6096000" y="2514600"/>
            <a:ext cx="1371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5638800" y="3173413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(x</a:t>
            </a:r>
            <a:r>
              <a:rPr lang="en-US" altLang="zh-TW" sz="2000" b="0" baseline="-25000"/>
              <a:t>min</a:t>
            </a:r>
            <a:r>
              <a:rPr lang="en-US" altLang="zh-TW" sz="2000" b="0"/>
              <a:t>,y</a:t>
            </a:r>
            <a:r>
              <a:rPr lang="en-US" altLang="zh-TW" sz="2000" b="0" baseline="-25000"/>
              <a:t>min</a:t>
            </a:r>
            <a:r>
              <a:rPr lang="en-US" altLang="zh-TW" sz="2000" b="0"/>
              <a:t>)</a:t>
            </a:r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781800" y="2057400"/>
            <a:ext cx="123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(x</a:t>
            </a:r>
            <a:r>
              <a:rPr lang="en-US" altLang="zh-TW" sz="2000" b="0" baseline="-25000"/>
              <a:t>max</a:t>
            </a:r>
            <a:r>
              <a:rPr lang="en-US" altLang="zh-TW" sz="2000" b="0"/>
              <a:t>,y</a:t>
            </a:r>
            <a:r>
              <a:rPr lang="en-US" altLang="zh-TW" sz="2000" b="0" baseline="-25000"/>
              <a:t>max</a:t>
            </a:r>
            <a:r>
              <a:rPr lang="en-US" altLang="zh-TW" sz="2000" b="0"/>
              <a:t>)</a:t>
            </a: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416238"/>
      </p:ext>
    </p:extLst>
  </p:cSld>
  <p:clrMapOvr>
    <a:masterClrMapping/>
  </p:clrMapOvr>
  <p:transition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8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Canonical </a:t>
            </a:r>
            <a:r>
              <a:rPr lang="en-US" altLang="zh-TW" sz="32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3600">
                <a:ea typeface="新細明體" charset="-120"/>
              </a:rPr>
              <a:t> Window Transform</a:t>
            </a:r>
          </a:p>
        </p:txBody>
      </p:sp>
      <p:sp>
        <p:nvSpPr>
          <p:cNvPr id="758825" name="Line 3"/>
          <p:cNvSpPr>
            <a:spLocks noChangeShapeType="1"/>
          </p:cNvSpPr>
          <p:nvPr/>
        </p:nvSpPr>
        <p:spPr bwMode="auto">
          <a:xfrm flipV="1">
            <a:off x="2362200" y="1600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8826" name="Line 4"/>
          <p:cNvSpPr>
            <a:spLocks noChangeShapeType="1"/>
          </p:cNvSpPr>
          <p:nvPr/>
        </p:nvSpPr>
        <p:spPr bwMode="auto">
          <a:xfrm>
            <a:off x="1143000" y="2895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8827" name="Rectangle 5"/>
          <p:cNvSpPr>
            <a:spLocks noChangeArrowheads="1"/>
          </p:cNvSpPr>
          <p:nvPr/>
        </p:nvSpPr>
        <p:spPr bwMode="auto">
          <a:xfrm>
            <a:off x="1600200" y="2133600"/>
            <a:ext cx="15240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8828" name="Text Box 6"/>
          <p:cNvSpPr txBox="1">
            <a:spLocks noChangeArrowheads="1"/>
          </p:cNvSpPr>
          <p:nvPr/>
        </p:nvSpPr>
        <p:spPr bwMode="auto">
          <a:xfrm>
            <a:off x="1066800" y="3505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(-1,-1)</a:t>
            </a:r>
          </a:p>
        </p:txBody>
      </p:sp>
      <p:sp>
        <p:nvSpPr>
          <p:cNvPr id="758829" name="Text Box 7"/>
          <p:cNvSpPr txBox="1">
            <a:spLocks noChangeArrowheads="1"/>
          </p:cNvSpPr>
          <p:nvPr/>
        </p:nvSpPr>
        <p:spPr bwMode="auto">
          <a:xfrm>
            <a:off x="2819400" y="1676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(1,1)</a:t>
            </a:r>
          </a:p>
        </p:txBody>
      </p:sp>
      <p:sp>
        <p:nvSpPr>
          <p:cNvPr id="758830" name="Line 8"/>
          <p:cNvSpPr>
            <a:spLocks noChangeShapeType="1"/>
          </p:cNvSpPr>
          <p:nvPr/>
        </p:nvSpPr>
        <p:spPr bwMode="auto">
          <a:xfrm flipV="1">
            <a:off x="5943600" y="1981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8831" name="Line 9"/>
          <p:cNvSpPr>
            <a:spLocks noChangeShapeType="1"/>
          </p:cNvSpPr>
          <p:nvPr/>
        </p:nvSpPr>
        <p:spPr bwMode="auto">
          <a:xfrm>
            <a:off x="5410200" y="3276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8832" name="Rectangle 10"/>
          <p:cNvSpPr>
            <a:spLocks noChangeArrowheads="1"/>
          </p:cNvSpPr>
          <p:nvPr/>
        </p:nvSpPr>
        <p:spPr bwMode="auto">
          <a:xfrm>
            <a:off x="6553200" y="2209800"/>
            <a:ext cx="1371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8833" name="Text Box 11"/>
          <p:cNvSpPr txBox="1">
            <a:spLocks noChangeArrowheads="1"/>
          </p:cNvSpPr>
          <p:nvPr/>
        </p:nvSpPr>
        <p:spPr bwMode="auto">
          <a:xfrm>
            <a:off x="6096000" y="2868613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(x</a:t>
            </a:r>
            <a:r>
              <a:rPr lang="en-US" altLang="zh-TW" sz="2000" b="0" baseline="-25000"/>
              <a:t>min</a:t>
            </a:r>
            <a:r>
              <a:rPr lang="en-US" altLang="zh-TW" sz="2000" b="0"/>
              <a:t>,y</a:t>
            </a:r>
            <a:r>
              <a:rPr lang="en-US" altLang="zh-TW" sz="2000" b="0" baseline="-25000"/>
              <a:t>min</a:t>
            </a:r>
            <a:r>
              <a:rPr lang="en-US" altLang="zh-TW" sz="2000" b="0"/>
              <a:t>)</a:t>
            </a:r>
          </a:p>
        </p:txBody>
      </p:sp>
      <p:sp>
        <p:nvSpPr>
          <p:cNvPr id="758834" name="Text Box 12"/>
          <p:cNvSpPr txBox="1">
            <a:spLocks noChangeArrowheads="1"/>
          </p:cNvSpPr>
          <p:nvPr/>
        </p:nvSpPr>
        <p:spPr bwMode="auto">
          <a:xfrm>
            <a:off x="7239000" y="1752600"/>
            <a:ext cx="123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(x</a:t>
            </a:r>
            <a:r>
              <a:rPr lang="en-US" altLang="zh-TW" sz="2000" b="0" baseline="-25000"/>
              <a:t>max</a:t>
            </a:r>
            <a:r>
              <a:rPr lang="en-US" altLang="zh-TW" sz="2000" b="0"/>
              <a:t>,y</a:t>
            </a:r>
            <a:r>
              <a:rPr lang="en-US" altLang="zh-TW" sz="2000" b="0" baseline="-25000"/>
              <a:t>max</a:t>
            </a:r>
            <a:r>
              <a:rPr lang="en-US" altLang="zh-TW" sz="2000" b="0"/>
              <a:t>)</a:t>
            </a:r>
          </a:p>
        </p:txBody>
      </p:sp>
      <p:sp>
        <p:nvSpPr>
          <p:cNvPr id="758835" name="Line 13"/>
          <p:cNvSpPr>
            <a:spLocks noChangeShapeType="1"/>
          </p:cNvSpPr>
          <p:nvPr/>
        </p:nvSpPr>
        <p:spPr bwMode="auto">
          <a:xfrm>
            <a:off x="4267200" y="28194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58823" name="Object 39"/>
          <p:cNvGraphicFramePr>
            <a:graphicFrameLocks noGrp="1" noChangeAspect="1"/>
          </p:cNvGraphicFramePr>
          <p:nvPr>
            <p:ph idx="1"/>
          </p:nvPr>
        </p:nvGraphicFramePr>
        <p:xfrm>
          <a:off x="920750" y="4114800"/>
          <a:ext cx="75326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3" imgW="4445000" imgH="914400" progId="Equation.3">
                  <p:embed/>
                </p:oleObj>
              </mc:Choice>
              <mc:Fallback>
                <p:oleObj name="Equation" r:id="rId3" imgW="444500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114800"/>
                        <a:ext cx="7532688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35589"/>
      </p:ext>
    </p:extLst>
  </p:cSld>
  <p:clrMapOvr>
    <a:masterClrMapping/>
  </p:clrMapOvr>
  <p:transition>
    <p:fade thruBlk="1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Canonical </a:t>
            </a:r>
            <a:r>
              <a:rPr lang="en-US" altLang="zh-TW" sz="28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3200" dirty="0">
                <a:ea typeface="新細明體" charset="-120"/>
              </a:rPr>
              <a:t> Window Transform ( OpenGL)</a:t>
            </a:r>
          </a:p>
        </p:txBody>
      </p:sp>
      <p:sp>
        <p:nvSpPr>
          <p:cNvPr id="75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You almost never have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worry about the canonical to window transform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In OpenGL, you tell it which part of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your window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to draw in –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relative to the window’s coordinates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That is, you tell it where to put the canonical view volume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must do this whenever the window changes size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Window (not the screen) has </a:t>
            </a:r>
            <a:r>
              <a:rPr lang="en-US" altLang="zh-TW" sz="2000" b="1" dirty="0">
                <a:ea typeface="新細明體" charset="-120"/>
              </a:rPr>
              <a:t>origin at bottom left</a:t>
            </a:r>
          </a:p>
          <a:p>
            <a:pPr lvl="1" eaLnBrk="1" hangingPunct="1"/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glViewport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(minx,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miny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maxx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maxy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Typically: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glViewport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(0, 0, width, height)</a:t>
            </a:r>
            <a:r>
              <a:rPr lang="en-US" altLang="zh-TW" sz="2000" dirty="0">
                <a:ea typeface="新細明體" charset="-120"/>
              </a:rPr>
              <a:t>fills the entire </a:t>
            </a:r>
            <a:r>
              <a:rPr lang="en-US" altLang="zh-TW" sz="2000" i="1" dirty="0">
                <a:ea typeface="新細明體" charset="-120"/>
              </a:rPr>
              <a:t>window</a:t>
            </a:r>
            <a:r>
              <a:rPr lang="en-US" altLang="zh-TW" sz="2000" dirty="0">
                <a:ea typeface="新細明體" charset="-120"/>
              </a:rPr>
              <a:t> with the image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Why might you </a:t>
            </a:r>
            <a:r>
              <a:rPr lang="en-US" altLang="zh-TW" sz="2000" i="1" dirty="0">
                <a:ea typeface="新細明體" charset="-120"/>
              </a:rPr>
              <a:t>not</a:t>
            </a:r>
            <a:r>
              <a:rPr lang="en-US" altLang="zh-TW" sz="2000" dirty="0">
                <a:ea typeface="新細明體" charset="-120"/>
              </a:rPr>
              <a:t> fill the entire window?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textbook derives a different transform, but the same idea</a:t>
            </a:r>
          </a:p>
        </p:txBody>
      </p:sp>
    </p:spTree>
    <p:extLst>
      <p:ext uri="{BB962C8B-B14F-4D97-AF65-F5344CB8AC3E}">
        <p14:creationId xmlns:p14="http://schemas.microsoft.com/office/powerpoint/2010/main" val="157973736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Viewing in 3D</a:t>
            </a:r>
          </a:p>
        </p:txBody>
      </p:sp>
      <p:sp>
        <p:nvSpPr>
          <p:cNvPr id="76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108950" cy="32766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3D Viewing Process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Classical Viewing and Projections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3D Synthetic Camera Model 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Specification of an Arbitrary 3D View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Parallel Projection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Perspective Projection</a:t>
            </a:r>
          </a:p>
          <a:p>
            <a:pPr eaLnBrk="1" hangingPunct="1"/>
            <a:r>
              <a:rPr lang="en-US" altLang="ja-JP">
                <a:ea typeface="MS PGothic" pitchFamily="34" charset="-128"/>
              </a:rPr>
              <a:t>3D Clipping for Canonical View Volume</a:t>
            </a:r>
          </a:p>
        </p:txBody>
      </p:sp>
    </p:spTree>
    <p:extLst>
      <p:ext uri="{BB962C8B-B14F-4D97-AF65-F5344CB8AC3E}">
        <p14:creationId xmlns:p14="http://schemas.microsoft.com/office/powerpoint/2010/main" val="1227386426"/>
      </p:ext>
    </p:extLst>
  </p:cSld>
  <p:clrMapOvr>
    <a:masterClrMapping/>
  </p:clrMapOvr>
  <p:transition>
    <p:fade thruBlk="1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Camera Control Values</a:t>
            </a:r>
          </a:p>
        </p:txBody>
      </p:sp>
      <p:sp>
        <p:nvSpPr>
          <p:cNvPr id="1126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All we need is a single translation and angle-axis rotation (orientation), but...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Good animation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requires good camera control</a:t>
            </a:r>
            <a:r>
              <a:rPr lang="en-US" altLang="zh-TW" dirty="0">
                <a:ea typeface="新細明體" charset="-120"/>
              </a:rPr>
              <a:t>--we need better control knobs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Translation knob </a:t>
            </a:r>
            <a:r>
              <a:rPr lang="en-US" altLang="zh-TW" dirty="0">
                <a:ea typeface="新細明體" charset="-120"/>
              </a:rPr>
              <a:t>- move to the look from point Orientation can be specified in several ways: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Specify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camera rotations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Specify a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lookat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point (solve for camera rotations)</a:t>
            </a:r>
          </a:p>
        </p:txBody>
      </p:sp>
    </p:spTree>
    <p:extLst>
      <p:ext uri="{BB962C8B-B14F-4D97-AF65-F5344CB8AC3E}">
        <p14:creationId xmlns:p14="http://schemas.microsoft.com/office/powerpoint/2010/main" val="4001608572"/>
      </p:ext>
    </p:extLst>
  </p:cSld>
  <p:clrMapOvr>
    <a:masterClrMapping/>
  </p:clrMapOvr>
  <p:transition>
    <p:fade thruBlk="1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新細明體" charset="-120"/>
              </a:rPr>
              <a:t>A Popular View Specification Approach</a:t>
            </a:r>
          </a:p>
        </p:txBody>
      </p:sp>
      <p:sp>
        <p:nvSpPr>
          <p:cNvPr id="1127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Focal length, image size/shape and clipping planes </a:t>
            </a:r>
            <a:r>
              <a:rPr lang="en-US" altLang="zh-TW" dirty="0">
                <a:ea typeface="新細明體" charset="-120"/>
              </a:rPr>
              <a:t>are in the perspective transformation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In addition:</a:t>
            </a:r>
          </a:p>
          <a:p>
            <a:pPr lvl="1" eaLnBrk="1" hangingPunct="1"/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lookfrom</a:t>
            </a:r>
            <a:r>
              <a:rPr lang="en-US" altLang="zh-TW" sz="2000" dirty="0">
                <a:ea typeface="新細明體" charset="-120"/>
              </a:rPr>
              <a:t>: where the focal point (camera) is</a:t>
            </a:r>
          </a:p>
          <a:p>
            <a:pPr lvl="1" eaLnBrk="1" hangingPunct="1"/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lookat</a:t>
            </a:r>
            <a:r>
              <a:rPr lang="en-US" altLang="zh-TW" sz="2000" dirty="0">
                <a:ea typeface="新細明體" charset="-120"/>
              </a:rPr>
              <a:t>: the world point to be centered in the image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Also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specify camera orientation </a:t>
            </a:r>
            <a:r>
              <a:rPr lang="en-US" altLang="zh-TW" sz="2800" dirty="0">
                <a:ea typeface="新細明體" charset="-120"/>
              </a:rPr>
              <a:t>about the </a:t>
            </a:r>
            <a:r>
              <a:rPr lang="en-US" altLang="zh-TW" sz="2800" dirty="0" err="1">
                <a:ea typeface="新細明體" charset="-120"/>
              </a:rPr>
              <a:t>lookat-lookfrom</a:t>
            </a:r>
            <a:r>
              <a:rPr lang="en-US" altLang="zh-TW" sz="2800" dirty="0">
                <a:ea typeface="新細明體" charset="-120"/>
              </a:rPr>
              <a:t> axis</a:t>
            </a:r>
          </a:p>
        </p:txBody>
      </p:sp>
      <p:pic>
        <p:nvPicPr>
          <p:cNvPr id="11274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900488"/>
            <a:ext cx="3657600" cy="23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4115649"/>
      </p:ext>
    </p:extLst>
  </p:cSld>
  <p:clrMapOvr>
    <a:masterClrMapping/>
  </p:clrMapOvr>
  <p:transition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Implementation</a:t>
            </a:r>
          </a:p>
        </p:txBody>
      </p:sp>
      <p:sp>
        <p:nvSpPr>
          <p:cNvPr id="1128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Implementing the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lookat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/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lookfrom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/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vup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viewing scheme</a:t>
            </a:r>
          </a:p>
          <a:p>
            <a:pPr lvl="1" indent="-342900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Translate by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-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lookfrom</a:t>
            </a:r>
            <a:r>
              <a:rPr lang="en-US" altLang="zh-TW" sz="2000" dirty="0">
                <a:ea typeface="新細明體" charset="-120"/>
              </a:rPr>
              <a:t>, bring focal point to origin</a:t>
            </a:r>
          </a:p>
          <a:p>
            <a:pPr lvl="1" indent="-342900" eaLnBrk="1" hangingPunct="1"/>
            <a:r>
              <a:rPr lang="en-US" altLang="zh-TW" sz="2000" dirty="0">
                <a:ea typeface="新細明體" charset="-120"/>
              </a:rPr>
              <a:t>Rotate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lookat-lookfrom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to the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-axis </a:t>
            </a:r>
            <a:r>
              <a:rPr lang="en-US" altLang="zh-TW" sz="2000" dirty="0">
                <a:ea typeface="新細明體" charset="-120"/>
              </a:rPr>
              <a:t>with matrix R: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v = (</a:t>
            </a:r>
            <a:r>
              <a:rPr lang="en-US" altLang="zh-TW" sz="1800" i="1" dirty="0" err="1">
                <a:ea typeface="新細明體" charset="-120"/>
              </a:rPr>
              <a:t>lookat-lookfrom</a:t>
            </a:r>
            <a:r>
              <a:rPr lang="en-US" altLang="zh-TW" sz="1800" dirty="0">
                <a:ea typeface="新細明體" charset="-120"/>
              </a:rPr>
              <a:t>) (normalized) and z = [0,0,1]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rotation axis: a = (</a:t>
            </a:r>
            <a:r>
              <a:rPr lang="en-US" altLang="zh-TW" sz="1800" dirty="0" err="1">
                <a:ea typeface="新細明體" charset="-120"/>
              </a:rPr>
              <a:t>vxz</a:t>
            </a:r>
            <a:r>
              <a:rPr lang="en-US" altLang="zh-TW" sz="1800" dirty="0">
                <a:ea typeface="新細明體" charset="-120"/>
              </a:rPr>
              <a:t>)/|</a:t>
            </a:r>
            <a:r>
              <a:rPr lang="en-US" altLang="zh-TW" sz="1800" dirty="0" err="1">
                <a:ea typeface="新細明體" charset="-120"/>
              </a:rPr>
              <a:t>vxz</a:t>
            </a:r>
            <a:r>
              <a:rPr lang="en-US" altLang="zh-TW" sz="1800" dirty="0">
                <a:ea typeface="新細明體" charset="-120"/>
              </a:rPr>
              <a:t>|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rotation angle: </a:t>
            </a:r>
            <a:r>
              <a:rPr lang="en-US" altLang="zh-TW" sz="1800" dirty="0" err="1">
                <a:ea typeface="新細明體" charset="-120"/>
              </a:rPr>
              <a:t>cosθ</a:t>
            </a:r>
            <a:r>
              <a:rPr lang="en-US" altLang="zh-TW" sz="1800" dirty="0">
                <a:ea typeface="新細明體" charset="-120"/>
              </a:rPr>
              <a:t> = </a:t>
            </a:r>
            <a:r>
              <a:rPr lang="en-US" altLang="zh-TW" sz="1800" dirty="0" err="1">
                <a:ea typeface="新細明體" charset="-120"/>
              </a:rPr>
              <a:t>v•z</a:t>
            </a:r>
            <a:r>
              <a:rPr lang="en-US" altLang="zh-TW" sz="1800" dirty="0">
                <a:ea typeface="新細明體" charset="-120"/>
              </a:rPr>
              <a:t> and </a:t>
            </a:r>
            <a:r>
              <a:rPr lang="en-US" altLang="zh-TW" sz="1800" dirty="0" err="1">
                <a:ea typeface="新細明體" charset="-120"/>
              </a:rPr>
              <a:t>sinθ</a:t>
            </a:r>
            <a:r>
              <a:rPr lang="en-US" altLang="zh-TW" sz="1800" dirty="0">
                <a:ea typeface="新細明體" charset="-120"/>
              </a:rPr>
              <a:t> = |</a:t>
            </a:r>
            <a:r>
              <a:rPr lang="en-US" altLang="zh-TW" sz="1800" dirty="0" err="1">
                <a:ea typeface="新細明體" charset="-120"/>
              </a:rPr>
              <a:t>vxz</a:t>
            </a:r>
            <a:r>
              <a:rPr lang="en-US" altLang="zh-TW" sz="1800" dirty="0">
                <a:ea typeface="新細明體" charset="-120"/>
              </a:rPr>
              <a:t>|</a:t>
            </a:r>
          </a:p>
          <a:p>
            <a:pPr eaLnBrk="1" hangingPunct="1">
              <a:buFontTx/>
              <a:buNone/>
            </a:pPr>
            <a:r>
              <a:rPr lang="en-US" altLang="zh-TW" sz="2000" i="1" dirty="0">
                <a:ea typeface="新細明體" charset="-120"/>
              </a:rPr>
              <a:t>		   </a:t>
            </a:r>
            <a:r>
              <a:rPr lang="en-US" altLang="zh-TW" sz="2000" i="1" dirty="0" err="1">
                <a:ea typeface="新細明體" charset="-120"/>
              </a:rPr>
              <a:t>glRotate</a:t>
            </a:r>
            <a:r>
              <a:rPr lang="en-US" altLang="zh-TW" sz="2000" i="1" dirty="0">
                <a:ea typeface="新細明體" charset="-120"/>
              </a:rPr>
              <a:t>(</a:t>
            </a:r>
            <a:r>
              <a:rPr lang="el-GR" altLang="zh-TW" sz="2000" i="1" dirty="0"/>
              <a:t>θ, </a:t>
            </a:r>
            <a:r>
              <a:rPr lang="en-US" altLang="zh-TW" sz="2000" i="1" dirty="0">
                <a:ea typeface="新細明體" charset="-120"/>
              </a:rPr>
              <a:t>ax, ay, </a:t>
            </a:r>
            <a:r>
              <a:rPr lang="en-US" altLang="zh-TW" sz="2000" i="1" dirty="0" err="1">
                <a:ea typeface="新細明體" charset="-120"/>
              </a:rPr>
              <a:t>az</a:t>
            </a:r>
            <a:r>
              <a:rPr lang="en-US" altLang="zh-TW" sz="2000" i="1" dirty="0">
                <a:ea typeface="新細明體" charset="-120"/>
              </a:rPr>
              <a:t>)</a:t>
            </a:r>
            <a:endParaRPr lang="en-US" altLang="zh-TW" dirty="0">
              <a:ea typeface="新細明體" charset="-120"/>
            </a:endParaRPr>
          </a:p>
          <a:p>
            <a:pPr lvl="1" indent="-342900" eaLnBrk="1" hangingPunct="1"/>
            <a:r>
              <a:rPr lang="en-US" altLang="zh-TW" dirty="0">
                <a:ea typeface="新細明體" charset="-120"/>
              </a:rPr>
              <a:t>Rotate about </a:t>
            </a:r>
            <a:r>
              <a:rPr lang="en-US" altLang="zh-TW" i="1" dirty="0">
                <a:ea typeface="新細明體" charset="-120"/>
              </a:rPr>
              <a:t>z-</a:t>
            </a:r>
            <a:r>
              <a:rPr lang="en-US" altLang="zh-TW" dirty="0">
                <a:ea typeface="新細明體" charset="-120"/>
              </a:rPr>
              <a:t>axis to get </a:t>
            </a:r>
            <a:r>
              <a:rPr lang="en-US" altLang="zh-TW" i="1" dirty="0" err="1">
                <a:ea typeface="新細明體" charset="-120"/>
              </a:rPr>
              <a:t>vup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parallel to the y-axis</a:t>
            </a:r>
          </a:p>
        </p:txBody>
      </p:sp>
    </p:spTree>
    <p:extLst>
      <p:ext uri="{BB962C8B-B14F-4D97-AF65-F5344CB8AC3E}">
        <p14:creationId xmlns:p14="http://schemas.microsoft.com/office/powerpoint/2010/main" val="8762418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Whole Picture</a:t>
            </a:r>
          </a:p>
        </p:txBody>
      </p:sp>
      <p:sp>
        <p:nvSpPr>
          <p:cNvPr id="1129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219200"/>
            <a:ext cx="4267200" cy="29718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LOOKFROM</a:t>
            </a:r>
            <a:r>
              <a:rPr lang="en-US" altLang="zh-TW" sz="2000" dirty="0">
                <a:ea typeface="新細明體" charset="-120"/>
              </a:rPr>
              <a:t>: Where the camera is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LOOKAT</a:t>
            </a:r>
            <a:r>
              <a:rPr lang="en-US" altLang="zh-TW" sz="2000" dirty="0">
                <a:ea typeface="新細明體" charset="-120"/>
              </a:rPr>
              <a:t>: A point that should be centered in the image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VUP</a:t>
            </a:r>
            <a:r>
              <a:rPr lang="en-US" altLang="zh-TW" sz="2000" dirty="0">
                <a:ea typeface="新細明體" charset="-120"/>
              </a:rPr>
              <a:t>: A vector that will be pointing straight up in the image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FOV</a:t>
            </a:r>
            <a:r>
              <a:rPr lang="en-US" altLang="zh-TW" sz="2000" dirty="0">
                <a:ea typeface="新細明體" charset="-120"/>
              </a:rPr>
              <a:t>: Field-of-view angle.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: focal length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WORLD COORDINATES</a:t>
            </a:r>
          </a:p>
        </p:txBody>
      </p:sp>
      <p:pic>
        <p:nvPicPr>
          <p:cNvPr id="11294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295400"/>
            <a:ext cx="3890963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390327"/>
      </p:ext>
    </p:extLst>
  </p:cSld>
  <p:clrMapOvr>
    <a:masterClrMapping/>
  </p:clrMapOvr>
  <p:transition>
    <p:fade thruBlk="1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Project 2 Intro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5668963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You are given the following: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Rooms,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defined in 2D by the edges </a:t>
            </a:r>
            <a:r>
              <a:rPr lang="en-US" altLang="zh-TW" sz="2000" dirty="0">
                <a:ea typeface="新細明體" charset="-120"/>
              </a:rPr>
              <a:t>that surround the room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height</a:t>
            </a:r>
            <a:r>
              <a:rPr lang="en-US" altLang="zh-TW" sz="2000" dirty="0">
                <a:ea typeface="新細明體" charset="-120"/>
              </a:rPr>
              <a:t> of the ceiling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Each edge is marked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opaque or clear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For each clear edge, there is 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pointer</a:t>
            </a:r>
            <a:r>
              <a:rPr lang="en-US" altLang="zh-TW" sz="2000" dirty="0">
                <a:ea typeface="新細明體" charset="-120"/>
              </a:rPr>
              <a:t> to the thing on the other side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You know where the viewer is and what the field of view is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viewer is given as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c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,c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,c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position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view frustum is given as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viewing angle and an angle for the field of view</a:t>
            </a:r>
          </a:p>
        </p:txBody>
      </p:sp>
      <p:sp>
        <p:nvSpPr>
          <p:cNvPr id="1583108" name="Line 4"/>
          <p:cNvSpPr>
            <a:spLocks noChangeShapeType="1"/>
          </p:cNvSpPr>
          <p:nvPr/>
        </p:nvSpPr>
        <p:spPr bwMode="auto">
          <a:xfrm>
            <a:off x="6477000" y="2667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09" name="Line 5"/>
          <p:cNvSpPr>
            <a:spLocks noChangeShapeType="1"/>
          </p:cNvSpPr>
          <p:nvPr/>
        </p:nvSpPr>
        <p:spPr bwMode="auto">
          <a:xfrm>
            <a:off x="6477000" y="3505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0" name="Line 6"/>
          <p:cNvSpPr>
            <a:spLocks noChangeShapeType="1"/>
          </p:cNvSpPr>
          <p:nvPr/>
        </p:nvSpPr>
        <p:spPr bwMode="auto">
          <a:xfrm flipV="1">
            <a:off x="73152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1" name="Line 7"/>
          <p:cNvSpPr>
            <a:spLocks noChangeShapeType="1"/>
          </p:cNvSpPr>
          <p:nvPr/>
        </p:nvSpPr>
        <p:spPr bwMode="auto">
          <a:xfrm>
            <a:off x="6477000" y="2667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2" name="Line 8"/>
          <p:cNvSpPr>
            <a:spLocks noChangeShapeType="1"/>
          </p:cNvSpPr>
          <p:nvPr/>
        </p:nvSpPr>
        <p:spPr bwMode="auto">
          <a:xfrm flipV="1">
            <a:off x="6477000" y="1828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3" name="Line 9"/>
          <p:cNvSpPr>
            <a:spLocks noChangeShapeType="1"/>
          </p:cNvSpPr>
          <p:nvPr/>
        </p:nvSpPr>
        <p:spPr bwMode="auto">
          <a:xfrm>
            <a:off x="64770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4" name="Line 10"/>
          <p:cNvSpPr>
            <a:spLocks noChangeShapeType="1"/>
          </p:cNvSpPr>
          <p:nvPr/>
        </p:nvSpPr>
        <p:spPr bwMode="auto">
          <a:xfrm>
            <a:off x="73152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5" name="Line 11"/>
          <p:cNvSpPr>
            <a:spLocks noChangeShapeType="1"/>
          </p:cNvSpPr>
          <p:nvPr/>
        </p:nvSpPr>
        <p:spPr bwMode="auto">
          <a:xfrm>
            <a:off x="7315200" y="3505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6" name="Line 12"/>
          <p:cNvSpPr>
            <a:spLocks noChangeShapeType="1"/>
          </p:cNvSpPr>
          <p:nvPr/>
        </p:nvSpPr>
        <p:spPr bwMode="auto">
          <a:xfrm flipV="1">
            <a:off x="8153400" y="2667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7" name="Line 13"/>
          <p:cNvSpPr>
            <a:spLocks noChangeShapeType="1"/>
          </p:cNvSpPr>
          <p:nvPr/>
        </p:nvSpPr>
        <p:spPr bwMode="auto">
          <a:xfrm>
            <a:off x="7315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8" name="Line 14"/>
          <p:cNvSpPr>
            <a:spLocks noChangeShapeType="1"/>
          </p:cNvSpPr>
          <p:nvPr/>
        </p:nvSpPr>
        <p:spPr bwMode="auto">
          <a:xfrm>
            <a:off x="73152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19" name="Line 15"/>
          <p:cNvSpPr>
            <a:spLocks noChangeShapeType="1"/>
          </p:cNvSpPr>
          <p:nvPr/>
        </p:nvSpPr>
        <p:spPr bwMode="auto">
          <a:xfrm>
            <a:off x="8153400" y="1828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0" name="Line 16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1" name="Line 17"/>
          <p:cNvSpPr>
            <a:spLocks noChangeShapeType="1"/>
          </p:cNvSpPr>
          <p:nvPr/>
        </p:nvSpPr>
        <p:spPr bwMode="auto">
          <a:xfrm flipH="1">
            <a:off x="7162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2" name="Line 18"/>
          <p:cNvSpPr>
            <a:spLocks noChangeShapeType="1"/>
          </p:cNvSpPr>
          <p:nvPr/>
        </p:nvSpPr>
        <p:spPr bwMode="auto">
          <a:xfrm flipV="1">
            <a:off x="7696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3" name="Line 19"/>
          <p:cNvSpPr>
            <a:spLocks noChangeShapeType="1"/>
          </p:cNvSpPr>
          <p:nvPr/>
        </p:nvSpPr>
        <p:spPr bwMode="auto">
          <a:xfrm>
            <a:off x="7848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4" name="Line 20"/>
          <p:cNvSpPr>
            <a:spLocks noChangeShapeType="1"/>
          </p:cNvSpPr>
          <p:nvPr/>
        </p:nvSpPr>
        <p:spPr bwMode="auto">
          <a:xfrm flipH="1">
            <a:off x="71628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5" name="Line 21"/>
          <p:cNvSpPr>
            <a:spLocks noChangeShapeType="1"/>
          </p:cNvSpPr>
          <p:nvPr/>
        </p:nvSpPr>
        <p:spPr bwMode="auto">
          <a:xfrm>
            <a:off x="71628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6" name="Oval 22"/>
          <p:cNvSpPr>
            <a:spLocks noChangeArrowheads="1"/>
          </p:cNvSpPr>
          <p:nvPr/>
        </p:nvSpPr>
        <p:spPr bwMode="auto">
          <a:xfrm>
            <a:off x="64770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3127" name="Line 23"/>
          <p:cNvSpPr>
            <a:spLocks noChangeShapeType="1"/>
          </p:cNvSpPr>
          <p:nvPr/>
        </p:nvSpPr>
        <p:spPr bwMode="auto">
          <a:xfrm flipV="1">
            <a:off x="6553200" y="4495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8" name="Line 24"/>
          <p:cNvSpPr>
            <a:spLocks noChangeShapeType="1"/>
          </p:cNvSpPr>
          <p:nvPr/>
        </p:nvSpPr>
        <p:spPr bwMode="auto">
          <a:xfrm flipV="1">
            <a:off x="6553200" y="3886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 flipV="1">
            <a:off x="6553200" y="4648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30" name="Arc 26"/>
          <p:cNvSpPr>
            <a:spLocks/>
          </p:cNvSpPr>
          <p:nvPr/>
        </p:nvSpPr>
        <p:spPr bwMode="auto">
          <a:xfrm rot="16200000" flipV="1">
            <a:off x="6479382" y="4498181"/>
            <a:ext cx="457200" cy="604837"/>
          </a:xfrm>
          <a:custGeom>
            <a:avLst/>
            <a:gdLst>
              <a:gd name="T0" fmla="*/ 1809174 w 17262"/>
              <a:gd name="T1" fmla="*/ 0 h 21446"/>
              <a:gd name="T2" fmla="*/ 12109362 w 17262"/>
              <a:gd name="T3" fmla="*/ 6730651 h 21446"/>
              <a:gd name="T4" fmla="*/ 0 w 17262"/>
              <a:gd name="T5" fmla="*/ 17058091 h 21446"/>
              <a:gd name="T6" fmla="*/ 0 60000 65536"/>
              <a:gd name="T7" fmla="*/ 0 60000 65536"/>
              <a:gd name="T8" fmla="*/ 0 60000 65536"/>
              <a:gd name="T9" fmla="*/ 0 w 17262"/>
              <a:gd name="T10" fmla="*/ 0 h 21446"/>
              <a:gd name="T11" fmla="*/ 17262 w 17262"/>
              <a:gd name="T12" fmla="*/ 21446 h 214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62" h="21446" fill="none" extrusionOk="0">
                <a:moveTo>
                  <a:pt x="2578" y="0"/>
                </a:moveTo>
                <a:cubicBezTo>
                  <a:pt x="8421" y="703"/>
                  <a:pt x="13724" y="3759"/>
                  <a:pt x="17261" y="8462"/>
                </a:cubicBezTo>
              </a:path>
              <a:path w="17262" h="21446" stroke="0" extrusionOk="0">
                <a:moveTo>
                  <a:pt x="2578" y="0"/>
                </a:moveTo>
                <a:cubicBezTo>
                  <a:pt x="8421" y="703"/>
                  <a:pt x="13724" y="3759"/>
                  <a:pt x="17261" y="8462"/>
                </a:cubicBezTo>
                <a:lnTo>
                  <a:pt x="0" y="214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3131" name="Text Box 27"/>
          <p:cNvSpPr txBox="1">
            <a:spLocks noChangeArrowheads="1"/>
          </p:cNvSpPr>
          <p:nvPr/>
        </p:nvSpPr>
        <p:spPr bwMode="auto">
          <a:xfrm>
            <a:off x="6019800" y="5181600"/>
            <a:ext cx="120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(c</a:t>
            </a:r>
            <a:r>
              <a:rPr lang="en-US" altLang="zh-TW" b="0" i="1" baseline="-25000"/>
              <a:t>x</a:t>
            </a:r>
            <a:r>
              <a:rPr lang="en-US" altLang="zh-TW" b="0" i="1"/>
              <a:t>,c</a:t>
            </a:r>
            <a:r>
              <a:rPr lang="en-US" altLang="zh-TW" b="0" i="1" baseline="-25000"/>
              <a:t>y</a:t>
            </a:r>
            <a:r>
              <a:rPr lang="en-US" altLang="zh-TW" b="0" i="1"/>
              <a:t>,c</a:t>
            </a:r>
            <a:r>
              <a:rPr lang="en-US" altLang="zh-TW" b="0" i="1" baseline="-25000"/>
              <a:t>z</a:t>
            </a:r>
            <a:r>
              <a:rPr lang="en-US" altLang="zh-TW" b="0" i="1"/>
              <a:t>)</a:t>
            </a:r>
          </a:p>
        </p:txBody>
      </p:sp>
      <p:sp>
        <p:nvSpPr>
          <p:cNvPr id="1583132" name="Line 28"/>
          <p:cNvSpPr>
            <a:spLocks noChangeShapeType="1"/>
          </p:cNvSpPr>
          <p:nvPr/>
        </p:nvSpPr>
        <p:spPr bwMode="auto">
          <a:xfrm>
            <a:off x="6553200" y="5105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83133" name="Text Box 29"/>
          <p:cNvSpPr txBox="1">
            <a:spLocks noChangeArrowheads="1"/>
          </p:cNvSpPr>
          <p:nvPr/>
        </p:nvSpPr>
        <p:spPr bwMode="auto">
          <a:xfrm>
            <a:off x="8594725" y="5070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X</a:t>
            </a:r>
          </a:p>
        </p:txBody>
      </p:sp>
      <p:sp>
        <p:nvSpPr>
          <p:cNvPr id="1583134" name="Arc 30"/>
          <p:cNvSpPr>
            <a:spLocks/>
          </p:cNvSpPr>
          <p:nvPr/>
        </p:nvSpPr>
        <p:spPr bwMode="auto">
          <a:xfrm>
            <a:off x="7086600" y="46482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9677399 h 21600"/>
              <a:gd name="T4" fmla="*/ 0 w 21600"/>
              <a:gd name="T5" fmla="*/ 967739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33594"/>
      </p:ext>
    </p:extLst>
  </p:cSld>
  <p:clrMapOvr>
    <a:masterClrMapping/>
  </p:clrMapOvr>
  <p:transition>
    <p:fade thruBlk="1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Project 2 (2)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Represent the frustum as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left and right </a:t>
            </a:r>
            <a:r>
              <a:rPr lang="en-US" altLang="zh-TW" dirty="0">
                <a:ea typeface="新細明體" charset="-120"/>
              </a:rPr>
              <a:t>clipping line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don’t have to worry about the top and bottom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Each clip line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starts at the viewer’s position</a:t>
            </a:r>
            <a:r>
              <a:rPr lang="en-US" altLang="zh-TW" sz="2000" dirty="0">
                <a:ea typeface="新細明體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goes to infinity </a:t>
            </a:r>
            <a:r>
              <a:rPr lang="en-US" altLang="zh-TW" sz="2000" dirty="0">
                <a:ea typeface="新細明體" charset="-120"/>
              </a:rPr>
              <a:t>in the viewing direction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Write a procedure that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clips an edge to the view frustum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takes a frustum and returns the endpoints of the clipped edge</a:t>
            </a:r>
            <a:r>
              <a:rPr lang="en-US" altLang="zh-TW" sz="2000" dirty="0">
                <a:ea typeface="新細明體" charset="-120"/>
              </a:rPr>
              <a:t>, or a flag to indicate that the edge is not visible</a:t>
            </a:r>
          </a:p>
          <a:p>
            <a:pPr lvl="1" eaLnBrk="1" hangingPunct="1"/>
            <a:endParaRPr lang="zh-TW" altLang="en-US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6418250"/>
      </p:ext>
    </p:extLst>
  </p:cSld>
  <p:clrMapOvr>
    <a:masterClrMapping/>
  </p:clrMapOvr>
  <p:transition>
    <p:fade thruBlk="1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Project 2 (3)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procedure</a:t>
            </a:r>
            <a:r>
              <a:rPr lang="en-US" altLang="zh-TW" dirty="0">
                <a:ea typeface="新細明體" charset="-120"/>
              </a:rPr>
              <a:t> that takes a room and a frustum, and draws the room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Clip each edge to the frustum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edge is visible</a:t>
            </a:r>
            <a:r>
              <a:rPr lang="en-US" altLang="zh-TW" sz="2000" dirty="0">
                <a:ea typeface="新細明體" charset="-120"/>
              </a:rPr>
              <a:t>, draw the wall that the edge represents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Create the 3D wall from the 2d piece of edge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Project the vertices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Draw the polygon in 2D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edge is clear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dirty="0" err="1">
                <a:ea typeface="新細明體" charset="-120"/>
              </a:rPr>
              <a:t>recurse</a:t>
            </a:r>
            <a:r>
              <a:rPr lang="en-US" altLang="zh-TW" sz="2000" dirty="0">
                <a:ea typeface="新細明體" charset="-120"/>
              </a:rPr>
              <a:t> into neighboring polygon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Draw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floor and ceiling first</a:t>
            </a:r>
            <a:r>
              <a:rPr lang="en-US" altLang="zh-TW" dirty="0">
                <a:ea typeface="新細明體" charset="-120"/>
              </a:rPr>
              <a:t>, because they will be behind everything</a:t>
            </a:r>
          </a:p>
          <a:p>
            <a:pPr lvl="1" eaLnBrk="1" hangingPunct="1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47568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13134</TotalTime>
  <Words>5131</Words>
  <Application>Microsoft Office PowerPoint</Application>
  <PresentationFormat>如螢幕大小 (4:3)</PresentationFormat>
  <Paragraphs>762</Paragraphs>
  <Slides>96</Slides>
  <Notes>27</Notes>
  <HiddenSlides>1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96</vt:i4>
      </vt:variant>
    </vt:vector>
  </HeadingPairs>
  <TitlesOfParts>
    <vt:vector size="111" baseType="lpstr">
      <vt:lpstr>Arial Unicode MS</vt:lpstr>
      <vt:lpstr>MS PGothic</vt:lpstr>
      <vt:lpstr>新細明體</vt:lpstr>
      <vt:lpstr>Arial</vt:lpstr>
      <vt:lpstr>Arial Narrow</vt:lpstr>
      <vt:lpstr>Calibri</vt:lpstr>
      <vt:lpstr>Cambria Math</vt:lpstr>
      <vt:lpstr>Courier New</vt:lpstr>
      <vt:lpstr>Symbol</vt:lpstr>
      <vt:lpstr>Times</vt:lpstr>
      <vt:lpstr>Times New Roman</vt:lpstr>
      <vt:lpstr>Verdana</vt:lpstr>
      <vt:lpstr>TS006256058</vt:lpstr>
      <vt:lpstr>Equation</vt:lpstr>
      <vt:lpstr>方程式</vt:lpstr>
      <vt:lpstr>Last Note</vt:lpstr>
      <vt:lpstr>This Note</vt:lpstr>
      <vt:lpstr>Rendering</vt:lpstr>
      <vt:lpstr>Getting Geometry on the Screen</vt:lpstr>
      <vt:lpstr>Graphics Transform Pipeline</vt:lpstr>
      <vt:lpstr>Pipeline of Transformations</vt:lpstr>
      <vt:lpstr>View Volumes</vt:lpstr>
      <vt:lpstr>Canonical View Volume</vt:lpstr>
      <vt:lpstr>Viewing in 3D</vt:lpstr>
      <vt:lpstr>3D Viewing Process</vt:lpstr>
      <vt:lpstr>3D Synthetic Camera Model</vt:lpstr>
      <vt:lpstr>3D Synthetic Camera Model</vt:lpstr>
      <vt:lpstr>Viewing and Projection</vt:lpstr>
      <vt:lpstr>Projections</vt:lpstr>
      <vt:lpstr>Projections</vt:lpstr>
      <vt:lpstr>Planar Geometric Projections</vt:lpstr>
      <vt:lpstr>Orthographic Projection</vt:lpstr>
      <vt:lpstr>Perspective Projection</vt:lpstr>
      <vt:lpstr>Comparison</vt:lpstr>
      <vt:lpstr>Taxonomy of Planar Geometric Projections</vt:lpstr>
      <vt:lpstr>Orthographic Projection</vt:lpstr>
      <vt:lpstr>Orthographic Projection</vt:lpstr>
      <vt:lpstr>Orthographic Projection</vt:lpstr>
      <vt:lpstr>General Orthographic</vt:lpstr>
      <vt:lpstr>The Mathematics of Orthographic Parallel Projection</vt:lpstr>
      <vt:lpstr>Advantages (1/2)</vt:lpstr>
      <vt:lpstr>Advantages (2/2)</vt:lpstr>
      <vt:lpstr>Disadvantages</vt:lpstr>
      <vt:lpstr>Defining Cameras</vt:lpstr>
      <vt:lpstr>Specifying a View</vt:lpstr>
      <vt:lpstr>Arbitrary View Positions</vt:lpstr>
      <vt:lpstr>Specification of an Arbitrary 3D View</vt:lpstr>
      <vt:lpstr>VRC: The Viewing-Reference Coordinate System</vt:lpstr>
      <vt:lpstr>Infinite Parallelepiped View Volume</vt:lpstr>
      <vt:lpstr>Truncated View Volume for an Orthographic Parallel Projection</vt:lpstr>
      <vt:lpstr>Orthographic View Space</vt:lpstr>
      <vt:lpstr>Rendering the Volume</vt:lpstr>
      <vt:lpstr>The Steps of Implementation of Orthographic Parallel Projection</vt:lpstr>
      <vt:lpstr>Getting there…</vt:lpstr>
      <vt:lpstr>View Space in World Space</vt:lpstr>
      <vt:lpstr>View Space</vt:lpstr>
      <vt:lpstr>World to View</vt:lpstr>
      <vt:lpstr>Simplified to Discuss in 2D (1/3)</vt:lpstr>
      <vt:lpstr>Simplified to Discuss in 2D (2/3)</vt:lpstr>
      <vt:lpstr>Simplified to Discuss in 2D (2/2)</vt:lpstr>
      <vt:lpstr>All Together</vt:lpstr>
      <vt:lpstr>Orthographic Projection Matrix (Orthographic View to Canonical Matrix)</vt:lpstr>
      <vt:lpstr>OpenGL and Transformations</vt:lpstr>
      <vt:lpstr>OpenGL: Global vs. Object Frames / Coordinates</vt:lpstr>
      <vt:lpstr>OpenGL Camera</vt:lpstr>
      <vt:lpstr>OpenGL: Graphics Coordinate Frames</vt:lpstr>
      <vt:lpstr>Current Transformation Matrix</vt:lpstr>
      <vt:lpstr>OpenGL Matrix Functions (1/2)</vt:lpstr>
      <vt:lpstr>OpenGL Matrix Functions  (1/2)</vt:lpstr>
      <vt:lpstr>Typical Usage</vt:lpstr>
      <vt:lpstr>Left v.s. Right Handed View Space</vt:lpstr>
      <vt:lpstr>Simple Perspective Camera</vt:lpstr>
      <vt:lpstr>Advantages and Disadvantages</vt:lpstr>
      <vt:lpstr>Perspective Projection</vt:lpstr>
      <vt:lpstr>Perspective Projection</vt:lpstr>
      <vt:lpstr>Distant Objects Are Smaller</vt:lpstr>
      <vt:lpstr>Basic Perspective Projection</vt:lpstr>
      <vt:lpstr>Basic Perspective Projection</vt:lpstr>
      <vt:lpstr>Perspective Projection (Pinhole Camera)</vt:lpstr>
      <vt:lpstr>Perspective Division</vt:lpstr>
      <vt:lpstr>Simple Perspective Transformation</vt:lpstr>
      <vt:lpstr>General Perspective</vt:lpstr>
      <vt:lpstr>Truncated View Volume for an Perspective Projection</vt:lpstr>
      <vt:lpstr>General Perspective</vt:lpstr>
      <vt:lpstr>The Steps of Implementation of Perspective Projection</vt:lpstr>
      <vt:lpstr>Complete Perspective Projection </vt:lpstr>
      <vt:lpstr>Perspective Projection</vt:lpstr>
      <vt:lpstr>Mapping Lines</vt:lpstr>
      <vt:lpstr>Perspective View Volume</vt:lpstr>
      <vt:lpstr>Parallel Lines Meet?</vt:lpstr>
      <vt:lpstr>Parallel lines meet</vt:lpstr>
      <vt:lpstr>Perspective Projections</vt:lpstr>
      <vt:lpstr>Perspective Projections</vt:lpstr>
      <vt:lpstr>Vanishing points</vt:lpstr>
      <vt:lpstr>Stereo Viewing</vt:lpstr>
      <vt:lpstr>Stereo Frustum</vt:lpstr>
      <vt:lpstr>Perspective Projection Matrices</vt:lpstr>
      <vt:lpstr>OpenGL Perspective Projection </vt:lpstr>
      <vt:lpstr>Viewing and Projection</vt:lpstr>
      <vt:lpstr>Canonical  Window Transform</vt:lpstr>
      <vt:lpstr>Canonical  Window Transform</vt:lpstr>
      <vt:lpstr>Canonical  Window Transform</vt:lpstr>
      <vt:lpstr>Canonical  Window Transform</vt:lpstr>
      <vt:lpstr>Canonical  Window Transform ( OpenGL)</vt:lpstr>
      <vt:lpstr>Camera Control Values</vt:lpstr>
      <vt:lpstr>A Popular View Specification Approach</vt:lpstr>
      <vt:lpstr>Implementation</vt:lpstr>
      <vt:lpstr>The Whole Picture</vt:lpstr>
      <vt:lpstr>Project 2 Intro</vt:lpstr>
      <vt:lpstr>Project 2 (2)</vt:lpstr>
      <vt:lpstr>Project 2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CGAL</cp:lastModifiedBy>
  <cp:revision>143</cp:revision>
  <cp:lastPrinted>1601-01-01T00:00:00Z</cp:lastPrinted>
  <dcterms:created xsi:type="dcterms:W3CDTF">2011-08-24T02:40:02Z</dcterms:created>
  <dcterms:modified xsi:type="dcterms:W3CDTF">2018-10-09T06:52:33Z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