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78"/>
  </p:notesMasterIdLst>
  <p:handoutMasterIdLst>
    <p:handoutMasterId r:id="rId79"/>
  </p:handoutMasterIdLst>
  <p:sldIdLst>
    <p:sldId id="491" r:id="rId3"/>
    <p:sldId id="331" r:id="rId4"/>
    <p:sldId id="332" r:id="rId5"/>
    <p:sldId id="333" r:id="rId6"/>
    <p:sldId id="334" r:id="rId7"/>
    <p:sldId id="495" r:id="rId8"/>
    <p:sldId id="505" r:id="rId9"/>
    <p:sldId id="506" r:id="rId10"/>
    <p:sldId id="507" r:id="rId11"/>
    <p:sldId id="508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339" r:id="rId22"/>
    <p:sldId id="340" r:id="rId23"/>
    <p:sldId id="492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493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3" r:id="rId47"/>
    <p:sldId id="364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  <p:sldId id="390" r:id="rId74"/>
    <p:sldId id="391" r:id="rId75"/>
    <p:sldId id="392" r:id="rId76"/>
    <p:sldId id="494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EEFE"/>
    <a:srgbClr val="96EAFE"/>
    <a:srgbClr val="7C5989"/>
    <a:srgbClr val="000066"/>
    <a:srgbClr val="4D6B89"/>
    <a:srgbClr val="384E64"/>
    <a:srgbClr val="274E75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85905" autoAdjust="0"/>
  </p:normalViewPr>
  <p:slideViewPr>
    <p:cSldViewPr>
      <p:cViewPr varScale="1">
        <p:scale>
          <a:sx n="158" d="100"/>
          <a:sy n="158" d="100"/>
        </p:scale>
        <p:origin x="188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22A8-24DB-4C62-9C50-1A7D665A0AC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3C1DA-78F3-4155-B782-B94BFBBE8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9761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CC41-AB40-4044-9FC1-CC47A5A6ED32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E57BD-46E0-4D0B-8236-08AC4EDCC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6530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FBC3B26F-CBD1-4157-A8B6-5AF8F68FC1DB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269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8BDE1D83-B50B-4CDC-8309-263010647255}" type="slidenum">
              <a:rPr lang="zh-TW" altLang="en-US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123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81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1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D700BF0-8391-4E43-8507-3A9ECD8DDDDE}" type="slidenum">
              <a:rPr lang="zh-TW" altLang="en-US" smtClean="0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123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8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721DADD-2F13-4361-B5CC-0588BF460479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056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5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FC1106F-4AE7-462A-9458-B8D04C91F286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124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63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04DEF2B-7F9F-4E51-B55E-1EF48E8A2251}" type="slidenum">
              <a:rPr lang="zh-TW" altLang="en-US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124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07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21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2E7E9B0-2431-4A02-BB6B-8E896C0807AB}" type="slidenum">
              <a:rPr lang="zh-TW" altLang="en-US" smtClean="0"/>
              <a:pPr>
                <a:defRPr/>
              </a:pPr>
              <a:t>56</a:t>
            </a:fld>
            <a:endParaRPr lang="en-US" altLang="zh-TW"/>
          </a:p>
        </p:txBody>
      </p:sp>
      <p:sp>
        <p:nvSpPr>
          <p:cNvPr id="121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92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8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2062B46-6828-458E-AA83-E7DE56F6C6EF}" type="slidenum">
              <a:rPr lang="zh-TW" altLang="en-US" smtClean="0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121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405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1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A4B728C6-DF84-457B-A150-8D06192AF43F}" type="slidenum">
              <a:rPr lang="zh-TW" altLang="en-US" smtClean="0"/>
              <a:pPr>
                <a:defRPr/>
              </a:pPr>
              <a:t>64</a:t>
            </a:fld>
            <a:endParaRPr lang="en-US" altLang="zh-TW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983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242176F-ECDF-4D03-A613-6EB370637244}" type="slidenum">
              <a:rPr lang="zh-TW" altLang="en-US" smtClean="0"/>
              <a:pPr>
                <a:defRPr/>
              </a:pPr>
              <a:t>65</a:t>
            </a:fld>
            <a:endParaRPr lang="en-US" altLang="zh-TW"/>
          </a:p>
        </p:txBody>
      </p:sp>
      <p:sp>
        <p:nvSpPr>
          <p:cNvPr id="122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395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377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F425BC8-9A98-4DB9-8FB1-F897ED2FFBFE}" type="slidenum">
              <a:rPr lang="zh-TW" altLang="en-US" smtClean="0"/>
              <a:pPr>
                <a:defRPr/>
              </a:pPr>
              <a:t>71</a:t>
            </a:fld>
            <a:endParaRPr lang="en-US" altLang="zh-TW"/>
          </a:p>
        </p:txBody>
      </p:sp>
      <p:sp>
        <p:nvSpPr>
          <p:cNvPr id="125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3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44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7B38621-D72D-4046-BF98-A0341AA8A2F3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35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8753D19-D18E-4567-8B4C-8DBB8F912288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28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2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838E433-6673-4B59-A91F-9B16B33A04A5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12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29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3838E433-6673-4B59-A91F-9B16B33A04A5}" type="slidenum">
              <a:rPr lang="zh-TW" altLang="en-US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122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5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46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A24E680-E1C2-4869-9DB0-55C92AB0D4CE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794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5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E8CC99B0-CB55-4213-A27A-18D6D8B78043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52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3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92AA4BAA-0A21-4A57-BAE3-1A4B8C421B23}" type="slidenum">
              <a:rPr lang="zh-TW" altLang="en-US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123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65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5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2C6C99D9-F44A-4D15-9A69-B8B023D30FC1}" type="slidenum">
              <a:rPr lang="zh-TW" altLang="en-US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93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14600"/>
            <a:ext cx="9144000" cy="9144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479800"/>
            <a:ext cx="9144000" cy="6350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0C56374-977E-4424-935F-A12D278A28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621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143000"/>
            <a:ext cx="21907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219200"/>
            <a:ext cx="6419850" cy="4876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3A2306-EA26-4CD1-AF4E-2B0594819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2209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6781800" cy="9906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80772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695700"/>
            <a:ext cx="8077200" cy="209550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11/01/2010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© 2010 NTUST</a:t>
            </a: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6337D-D812-4E65-B52A-7A0DDB7AB45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5857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45CE18-FEDB-42B8-B312-8B3BA77B22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4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36F8B2E-FEF9-4C06-A6EA-B5CD37F657F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9069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772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343400" cy="4876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19200"/>
            <a:ext cx="4038600" cy="4953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C9E9954-B703-4A44-A9C2-064BB611DF7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6503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04517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208AB69-F4F1-4209-9B61-7037FCEB2A2C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9201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8001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EAAFB4-FDB7-4E54-B52B-447C3A70074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49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220D672-B12B-4FAA-A631-9CA5B5C5813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6800" cy="1045176"/>
          </a:xfrm>
          <a:prstGeom prst="rect">
            <a:avLst/>
          </a:prstGeom>
        </p:spPr>
      </p:pic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381000" y="114300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6107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F5E704-AC6B-47FB-BDE9-3FAF54BE9D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985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19199"/>
            <a:ext cx="5486400" cy="3508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77000" y="6553200"/>
            <a:ext cx="2667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C060965-0726-4D60-93AC-F14691D533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0718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381000" y="1107280"/>
            <a:ext cx="8686800" cy="74613"/>
          </a:xfrm>
          <a:prstGeom prst="rect">
            <a:avLst/>
          </a:prstGeom>
          <a:gradFill rotWithShape="0">
            <a:gsLst>
              <a:gs pos="0">
                <a:srgbClr val="DF140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" cy="1045176"/>
          </a:xfrm>
          <a:prstGeom prst="rect">
            <a:avLst/>
          </a:prstGeom>
        </p:spPr>
      </p:pic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0" y="6553200"/>
            <a:ext cx="19050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248400" y="6553200"/>
            <a:ext cx="2895600" cy="228600"/>
          </a:xfrm>
          <a:prstGeom prst="rect">
            <a:avLst/>
          </a:prstGeom>
        </p:spPr>
        <p:txBody>
          <a:bodyPr/>
          <a:lstStyle>
            <a:lvl1pPr algn="r">
              <a:defRPr lang="en-US" sz="1200" b="1" smtClean="0"/>
            </a:lvl1pPr>
          </a:lstStyle>
          <a:p>
            <a:r>
              <a:rPr lang="en-US"/>
              <a:t>@ NTUST CSIE 2011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324600"/>
            <a:ext cx="1905000" cy="228600"/>
          </a:xfrm>
          <a:prstGeom prst="rect">
            <a:avLst/>
          </a:prstGeom>
        </p:spPr>
        <p:txBody>
          <a:bodyPr/>
          <a:lstStyle>
            <a:lvl1pPr algn="r">
              <a:defRPr b="1">
                <a:latin typeface="Arial" charset="0"/>
              </a:defRPr>
            </a:lvl1pPr>
          </a:lstStyle>
          <a:p>
            <a:fld id="{A824896F-7755-466F-8C35-EAFD8CA435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8359"/>
            <a:ext cx="4572000" cy="9996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amedevelopment.tutsplus.com/tutorials/understanding-sutherland-hodgman-clipping-for-physics-engines--gamedev-11917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9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2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7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1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9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yDC4BKTabo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Last Note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Graphics transform pipeline</a:t>
            </a:r>
          </a:p>
          <a:p>
            <a:r>
              <a:rPr lang="en-US" altLang="zh-TW" dirty="0">
                <a:ea typeface="新細明體" charset="-120"/>
              </a:rPr>
              <a:t>Intro. to viewing</a:t>
            </a:r>
          </a:p>
          <a:p>
            <a:r>
              <a:rPr lang="en-US" altLang="zh-TW" dirty="0">
                <a:ea typeface="新細明體" charset="-120"/>
              </a:rPr>
              <a:t>Viewing transformations</a:t>
            </a:r>
          </a:p>
          <a:p>
            <a:r>
              <a:rPr lang="en-US" altLang="zh-TW" dirty="0">
                <a:ea typeface="新細明體" charset="-120"/>
              </a:rPr>
              <a:t>Describing cameras and views</a:t>
            </a:r>
          </a:p>
          <a:p>
            <a:r>
              <a:rPr lang="en-US" altLang="zh-TW" dirty="0">
                <a:ea typeface="新細明體" charset="-120"/>
              </a:rPr>
              <a:t>Orthogonal</a:t>
            </a:r>
          </a:p>
          <a:p>
            <a:r>
              <a:rPr lang="en-US" altLang="zh-TW" dirty="0">
                <a:ea typeface="新細明體" charset="-120"/>
              </a:rPr>
              <a:t>Perspective</a:t>
            </a:r>
          </a:p>
          <a:p>
            <a:r>
              <a:rPr lang="en-US" altLang="zh-TW" dirty="0">
                <a:ea typeface="新細明體" charset="-120"/>
              </a:rPr>
              <a:t>More details are discussed in Prof. Yao’s Fundamental of CG</a:t>
            </a:r>
          </a:p>
          <a:p>
            <a:r>
              <a:rPr lang="en-US" altLang="zh-TW" dirty="0">
                <a:ea typeface="新細明體" charset="-120"/>
              </a:rPr>
              <a:t>Project 2. is announced and is due Apr. 10</a:t>
            </a:r>
          </a:p>
        </p:txBody>
      </p:sp>
    </p:spTree>
    <p:extLst>
      <p:ext uri="{BB962C8B-B14F-4D97-AF65-F5344CB8AC3E}">
        <p14:creationId xmlns:p14="http://schemas.microsoft.com/office/powerpoint/2010/main" val="204772747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Types of Geometry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Points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are clipped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via inside/outside </a:t>
            </a:r>
            <a:r>
              <a:rPr lang="en-US" altLang="zh-TW" dirty="0">
                <a:ea typeface="新細明體" charset="-120"/>
              </a:rPr>
              <a:t>tests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Many algorithms for this task, depending on the clip region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Many algorithms for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clipping lines </a:t>
            </a:r>
            <a:r>
              <a:rPr lang="en-US" altLang="zh-TW" dirty="0">
                <a:ea typeface="新細明體" charset="-120"/>
              </a:rPr>
              <a:t>exist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You need one for the 2</a:t>
            </a:r>
            <a:r>
              <a:rPr lang="en-US" altLang="zh-TW" sz="2000" baseline="30000" dirty="0">
                <a:ea typeface="新細明體" charset="-120"/>
              </a:rPr>
              <a:t>nd</a:t>
            </a:r>
            <a:r>
              <a:rPr lang="en-US" altLang="zh-TW" sz="2000" dirty="0">
                <a:ea typeface="新細明體" charset="-120"/>
              </a:rPr>
              <a:t> project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Two main algorithms for clipping polygons exist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Sutherland-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Hodgman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Weiler</a:t>
            </a:r>
          </a:p>
        </p:txBody>
      </p:sp>
    </p:spTree>
    <p:extLst>
      <p:ext uri="{BB962C8B-B14F-4D97-AF65-F5344CB8AC3E}">
        <p14:creationId xmlns:p14="http://schemas.microsoft.com/office/powerpoint/2010/main" val="580553531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Normalizing the Viewing Frustum</a:t>
            </a:r>
          </a:p>
        </p:txBody>
      </p:sp>
      <p:sp>
        <p:nvSpPr>
          <p:cNvPr id="1116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114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Solution: transform frustum to a cube before clipping</a:t>
            </a: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r>
              <a:rPr lang="en-US" altLang="zh-TW">
                <a:ea typeface="新細明體" charset="-120"/>
              </a:rPr>
              <a:t>Converts perspective frustum to orthographic frustum. Yet another homogeneous transform!</a:t>
            </a:r>
          </a:p>
        </p:txBody>
      </p:sp>
      <p:pic>
        <p:nvPicPr>
          <p:cNvPr id="111616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089775" cy="210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 descr="http://onlinemca.com/mca_course/kurukshetra_university/semester5/computergraphics/img_computer_graphics/viewpor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86299"/>
            <a:ext cx="53244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6889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5" name="AutoShape 2" descr="50%"/>
          <p:cNvSpPr>
            <a:spLocks noChangeArrowheads="1"/>
          </p:cNvSpPr>
          <p:nvPr/>
        </p:nvSpPr>
        <p:spPr bwMode="auto">
          <a:xfrm rot="5400000">
            <a:off x="3408362" y="2079626"/>
            <a:ext cx="3013075" cy="2819400"/>
          </a:xfrm>
          <a:custGeom>
            <a:avLst/>
            <a:gdLst>
              <a:gd name="T0" fmla="*/ 363389966 w 21600"/>
              <a:gd name="T1" fmla="*/ 184005007 h 21600"/>
              <a:gd name="T2" fmla="*/ 210153326 w 21600"/>
              <a:gd name="T3" fmla="*/ 368010014 h 21600"/>
              <a:gd name="T4" fmla="*/ 56916565 w 21600"/>
              <a:gd name="T5" fmla="*/ 184005007 h 21600"/>
              <a:gd name="T6" fmla="*/ 2101533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25 w 21600"/>
              <a:gd name="T13" fmla="*/ 4725 h 21600"/>
              <a:gd name="T14" fmla="*/ 16875 w 21600"/>
              <a:gd name="T15" fmla="*/ 1687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49" y="21600"/>
                </a:lnTo>
                <a:lnTo>
                  <a:pt x="15751" y="21600"/>
                </a:lnTo>
                <a:lnTo>
                  <a:pt x="21600" y="0"/>
                </a:lnTo>
                <a:close/>
              </a:path>
            </a:pathLst>
          </a:custGeom>
          <a:pattFill prst="pct50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zh-TW" altLang="en-US"/>
          </a:p>
        </p:txBody>
      </p:sp>
      <p:sp>
        <p:nvSpPr>
          <p:cNvPr id="11171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 Planes</a:t>
            </a:r>
          </a:p>
        </p:txBody>
      </p:sp>
      <p:sp>
        <p:nvSpPr>
          <p:cNvPr id="1117187" name="Line 4"/>
          <p:cNvSpPr>
            <a:spLocks noChangeShapeType="1"/>
          </p:cNvSpPr>
          <p:nvPr/>
        </p:nvSpPr>
        <p:spPr bwMode="auto">
          <a:xfrm>
            <a:off x="1143000" y="35052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188" name="Line 5"/>
          <p:cNvSpPr>
            <a:spLocks noChangeShapeType="1"/>
          </p:cNvSpPr>
          <p:nvPr/>
        </p:nvSpPr>
        <p:spPr bwMode="auto">
          <a:xfrm flipV="1">
            <a:off x="1143000" y="1828800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189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x</a:t>
            </a:r>
            <a:r>
              <a:rPr lang="en-US" altLang="zh-TW" b="0" i="1" baseline="-25000"/>
              <a:t>v</a:t>
            </a:r>
          </a:p>
        </p:txBody>
      </p:sp>
      <p:sp>
        <p:nvSpPr>
          <p:cNvPr id="1117190" name="Rectangle 7"/>
          <p:cNvSpPr>
            <a:spLocks noChangeArrowheads="1"/>
          </p:cNvSpPr>
          <p:nvPr/>
        </p:nvSpPr>
        <p:spPr bwMode="auto">
          <a:xfrm>
            <a:off x="7239000" y="3429000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-z</a:t>
            </a:r>
            <a:r>
              <a:rPr lang="en-US" altLang="zh-TW" b="0" i="1" baseline="-25000"/>
              <a:t>v</a:t>
            </a:r>
          </a:p>
        </p:txBody>
      </p:sp>
      <p:sp>
        <p:nvSpPr>
          <p:cNvPr id="1117191" name="Line 8"/>
          <p:cNvSpPr>
            <a:spLocks noChangeShapeType="1"/>
          </p:cNvSpPr>
          <p:nvPr/>
        </p:nvSpPr>
        <p:spPr bwMode="auto">
          <a:xfrm flipV="1">
            <a:off x="1143000" y="1828800"/>
            <a:ext cx="5715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192" name="Line 9"/>
          <p:cNvSpPr>
            <a:spLocks noChangeShapeType="1"/>
          </p:cNvSpPr>
          <p:nvPr/>
        </p:nvSpPr>
        <p:spPr bwMode="auto">
          <a:xfrm>
            <a:off x="1143000" y="3505200"/>
            <a:ext cx="556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193" name="Line 10"/>
          <p:cNvSpPr>
            <a:spLocks noChangeShapeType="1"/>
          </p:cNvSpPr>
          <p:nvPr/>
        </p:nvSpPr>
        <p:spPr bwMode="auto">
          <a:xfrm>
            <a:off x="3505200" y="2514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194" name="Text Box 11"/>
          <p:cNvSpPr txBox="1">
            <a:spLocks noChangeArrowheads="1"/>
          </p:cNvSpPr>
          <p:nvPr/>
        </p:nvSpPr>
        <p:spPr bwMode="auto">
          <a:xfrm>
            <a:off x="2895600" y="17526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/>
              <a:t>Near Clip Plane</a:t>
            </a:r>
          </a:p>
        </p:txBody>
      </p:sp>
      <p:sp>
        <p:nvSpPr>
          <p:cNvPr id="1117195" name="Line 12"/>
          <p:cNvSpPr>
            <a:spLocks noChangeShapeType="1"/>
          </p:cNvSpPr>
          <p:nvPr/>
        </p:nvSpPr>
        <p:spPr bwMode="auto">
          <a:xfrm>
            <a:off x="6324600" y="18288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196" name="Text Box 13"/>
          <p:cNvSpPr txBox="1">
            <a:spLocks noChangeArrowheads="1"/>
          </p:cNvSpPr>
          <p:nvPr/>
        </p:nvSpPr>
        <p:spPr bwMode="auto">
          <a:xfrm>
            <a:off x="6324600" y="2438400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/>
              <a:t>Far Clip Plane</a:t>
            </a:r>
          </a:p>
        </p:txBody>
      </p:sp>
      <p:sp>
        <p:nvSpPr>
          <p:cNvPr id="1117197" name="Text Box 14"/>
          <p:cNvSpPr txBox="1">
            <a:spLocks noChangeArrowheads="1"/>
          </p:cNvSpPr>
          <p:nvPr/>
        </p:nvSpPr>
        <p:spPr bwMode="auto">
          <a:xfrm>
            <a:off x="4572000" y="2667000"/>
            <a:ext cx="1311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/>
              <a:t>View Volume</a:t>
            </a:r>
          </a:p>
        </p:txBody>
      </p:sp>
      <p:sp>
        <p:nvSpPr>
          <p:cNvPr id="1117198" name="Text Box 15"/>
          <p:cNvSpPr txBox="1">
            <a:spLocks noChangeArrowheads="1"/>
          </p:cNvSpPr>
          <p:nvPr/>
        </p:nvSpPr>
        <p:spPr bwMode="auto">
          <a:xfrm>
            <a:off x="7010400" y="1371600"/>
            <a:ext cx="1290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Left Clip</a:t>
            </a:r>
          </a:p>
          <a:p>
            <a:r>
              <a:rPr lang="en-US" altLang="zh-TW" b="0"/>
              <a:t>Plane</a:t>
            </a:r>
          </a:p>
        </p:txBody>
      </p:sp>
      <p:sp>
        <p:nvSpPr>
          <p:cNvPr id="1117199" name="Text Box 16"/>
          <p:cNvSpPr txBox="1">
            <a:spLocks noChangeArrowheads="1"/>
          </p:cNvSpPr>
          <p:nvPr/>
        </p:nvSpPr>
        <p:spPr bwMode="auto">
          <a:xfrm>
            <a:off x="6705600" y="4648200"/>
            <a:ext cx="1460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Right Clip</a:t>
            </a:r>
          </a:p>
          <a:p>
            <a:r>
              <a:rPr lang="en-US" altLang="zh-TW" b="0"/>
              <a:t>Plane</a:t>
            </a:r>
          </a:p>
        </p:txBody>
      </p:sp>
      <p:sp>
        <p:nvSpPr>
          <p:cNvPr id="1117200" name="Text Box 17"/>
          <p:cNvSpPr txBox="1">
            <a:spLocks noChangeArrowheads="1"/>
          </p:cNvSpPr>
          <p:nvPr/>
        </p:nvSpPr>
        <p:spPr bwMode="auto">
          <a:xfrm>
            <a:off x="6248400" y="35052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 i="1"/>
              <a:t>f</a:t>
            </a:r>
          </a:p>
        </p:txBody>
      </p:sp>
      <p:sp>
        <p:nvSpPr>
          <p:cNvPr id="1117201" name="Oval 18"/>
          <p:cNvSpPr>
            <a:spLocks noChangeArrowheads="1"/>
          </p:cNvSpPr>
          <p:nvPr/>
        </p:nvSpPr>
        <p:spPr bwMode="auto">
          <a:xfrm>
            <a:off x="6292850" y="347345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7202" name="Text Box 19"/>
          <p:cNvSpPr txBox="1">
            <a:spLocks noChangeArrowheads="1"/>
          </p:cNvSpPr>
          <p:nvPr/>
        </p:nvSpPr>
        <p:spPr bwMode="auto">
          <a:xfrm>
            <a:off x="2362200" y="31242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 i="1"/>
              <a:t>n</a:t>
            </a:r>
          </a:p>
        </p:txBody>
      </p:sp>
      <p:sp>
        <p:nvSpPr>
          <p:cNvPr id="1117203" name="Oval 20"/>
          <p:cNvSpPr>
            <a:spLocks noChangeArrowheads="1"/>
          </p:cNvSpPr>
          <p:nvPr/>
        </p:nvSpPr>
        <p:spPr bwMode="auto">
          <a:xfrm>
            <a:off x="3492500" y="3479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7204" name="Line 21"/>
          <p:cNvSpPr>
            <a:spLocks noChangeShapeType="1"/>
          </p:cNvSpPr>
          <p:nvPr/>
        </p:nvSpPr>
        <p:spPr bwMode="auto">
          <a:xfrm>
            <a:off x="27432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205" name="Line 22"/>
          <p:cNvSpPr>
            <a:spLocks noChangeShapeType="1"/>
          </p:cNvSpPr>
          <p:nvPr/>
        </p:nvSpPr>
        <p:spPr bwMode="auto">
          <a:xfrm flipH="1">
            <a:off x="2286000" y="33528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206" name="Text Box 23"/>
          <p:cNvSpPr txBox="1">
            <a:spLocks noChangeArrowheads="1"/>
          </p:cNvSpPr>
          <p:nvPr/>
        </p:nvSpPr>
        <p:spPr bwMode="auto">
          <a:xfrm>
            <a:off x="3048000" y="29718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 i="1"/>
              <a:t>l</a:t>
            </a:r>
          </a:p>
        </p:txBody>
      </p:sp>
      <p:sp>
        <p:nvSpPr>
          <p:cNvPr id="1117207" name="Line 24"/>
          <p:cNvSpPr>
            <a:spLocks noChangeShapeType="1"/>
          </p:cNvSpPr>
          <p:nvPr/>
        </p:nvSpPr>
        <p:spPr bwMode="auto">
          <a:xfrm flipV="1">
            <a:off x="34290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208" name="Line 25"/>
          <p:cNvSpPr>
            <a:spLocks noChangeShapeType="1"/>
          </p:cNvSpPr>
          <p:nvPr/>
        </p:nvSpPr>
        <p:spPr bwMode="auto">
          <a:xfrm flipV="1">
            <a:off x="342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7209" name="Text Box 26"/>
          <p:cNvSpPr txBox="1">
            <a:spLocks noChangeArrowheads="1"/>
          </p:cNvSpPr>
          <p:nvPr/>
        </p:nvSpPr>
        <p:spPr bwMode="auto">
          <a:xfrm>
            <a:off x="3048000" y="3581400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 i="1"/>
              <a:t>r</a:t>
            </a:r>
          </a:p>
        </p:txBody>
      </p:sp>
      <p:sp>
        <p:nvSpPr>
          <p:cNvPr id="1117210" name="Oval 27"/>
          <p:cNvSpPr>
            <a:spLocks noChangeArrowheads="1"/>
          </p:cNvSpPr>
          <p:nvPr/>
        </p:nvSpPr>
        <p:spPr bwMode="auto">
          <a:xfrm>
            <a:off x="3467100" y="2755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7211" name="Oval 28"/>
          <p:cNvSpPr>
            <a:spLocks noChangeArrowheads="1"/>
          </p:cNvSpPr>
          <p:nvPr/>
        </p:nvSpPr>
        <p:spPr bwMode="auto">
          <a:xfrm>
            <a:off x="3492500" y="4140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379194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Where is the Image Plane?</a:t>
            </a:r>
          </a:p>
        </p:txBody>
      </p:sp>
      <p:sp>
        <p:nvSpPr>
          <p:cNvPr id="11182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Notice that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it doesn’t really matter where the image plane is located</a:t>
            </a:r>
            <a:r>
              <a:rPr lang="en-US" altLang="zh-TW" dirty="0">
                <a:ea typeface="新細明體" charset="-120"/>
              </a:rPr>
              <a:t>, once you define the view volume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You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can move it forward and backward along the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axis </a:t>
            </a:r>
            <a:r>
              <a:rPr lang="en-US" altLang="zh-TW" sz="2000" dirty="0">
                <a:ea typeface="新細明體" charset="-120"/>
              </a:rPr>
              <a:t>and still get the same image, only scaled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left/right/top/bottom planes are defined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according to where they cut the near clip plane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Or, define the left/right and top/bottom clip planes by the </a:t>
            </a:r>
            <a:r>
              <a:rPr lang="en-US" altLang="zh-TW" b="1" i="1" dirty="0">
                <a:solidFill>
                  <a:srgbClr val="FF0000"/>
                </a:solidFill>
                <a:ea typeface="新細明體" charset="-120"/>
              </a:rPr>
              <a:t>field of view</a:t>
            </a:r>
          </a:p>
        </p:txBody>
      </p:sp>
    </p:spTree>
    <p:extLst>
      <p:ext uri="{BB962C8B-B14F-4D97-AF65-F5344CB8AC3E}">
        <p14:creationId xmlns:p14="http://schemas.microsoft.com/office/powerpoint/2010/main" val="997643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3" name="AutoShape 2" descr="50%"/>
          <p:cNvSpPr>
            <a:spLocks noChangeArrowheads="1"/>
          </p:cNvSpPr>
          <p:nvPr/>
        </p:nvSpPr>
        <p:spPr bwMode="auto">
          <a:xfrm rot="5400000">
            <a:off x="3408362" y="2247901"/>
            <a:ext cx="3013075" cy="2819400"/>
          </a:xfrm>
          <a:custGeom>
            <a:avLst/>
            <a:gdLst>
              <a:gd name="T0" fmla="*/ 363389966 w 21600"/>
              <a:gd name="T1" fmla="*/ 184005007 h 21600"/>
              <a:gd name="T2" fmla="*/ 210153326 w 21600"/>
              <a:gd name="T3" fmla="*/ 368010014 h 21600"/>
              <a:gd name="T4" fmla="*/ 56916565 w 21600"/>
              <a:gd name="T5" fmla="*/ 184005007 h 21600"/>
              <a:gd name="T6" fmla="*/ 21015332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25 w 21600"/>
              <a:gd name="T13" fmla="*/ 4725 h 21600"/>
              <a:gd name="T14" fmla="*/ 16875 w 21600"/>
              <a:gd name="T15" fmla="*/ 1687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849" y="21600"/>
                </a:lnTo>
                <a:lnTo>
                  <a:pt x="15751" y="21600"/>
                </a:lnTo>
                <a:lnTo>
                  <a:pt x="21600" y="0"/>
                </a:lnTo>
                <a:close/>
              </a:path>
            </a:pathLst>
          </a:custGeom>
          <a:pattFill prst="pct50">
            <a:fgClr>
              <a:schemeClr val="bg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zh-TW" altLang="en-US"/>
          </a:p>
        </p:txBody>
      </p:sp>
      <p:sp>
        <p:nvSpPr>
          <p:cNvPr id="11192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Field of View</a:t>
            </a:r>
          </a:p>
        </p:txBody>
      </p:sp>
      <p:sp>
        <p:nvSpPr>
          <p:cNvPr id="1119235" name="Line 4"/>
          <p:cNvSpPr>
            <a:spLocks noChangeShapeType="1"/>
          </p:cNvSpPr>
          <p:nvPr/>
        </p:nvSpPr>
        <p:spPr bwMode="auto">
          <a:xfrm>
            <a:off x="1143000" y="3673475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9236" name="Line 5"/>
          <p:cNvSpPr>
            <a:spLocks noChangeShapeType="1"/>
          </p:cNvSpPr>
          <p:nvPr/>
        </p:nvSpPr>
        <p:spPr bwMode="auto">
          <a:xfrm flipV="1">
            <a:off x="1143000" y="1997075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9237" name="Text Box 6"/>
          <p:cNvSpPr txBox="1">
            <a:spLocks noChangeArrowheads="1"/>
          </p:cNvSpPr>
          <p:nvPr/>
        </p:nvSpPr>
        <p:spPr bwMode="auto">
          <a:xfrm>
            <a:off x="685800" y="2073275"/>
            <a:ext cx="409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x</a:t>
            </a:r>
            <a:r>
              <a:rPr lang="en-US" altLang="zh-TW" b="0" i="1" baseline="-25000"/>
              <a:t>v</a:t>
            </a:r>
          </a:p>
        </p:txBody>
      </p:sp>
      <p:sp>
        <p:nvSpPr>
          <p:cNvPr id="1119238" name="Rectangle 7"/>
          <p:cNvSpPr>
            <a:spLocks noChangeArrowheads="1"/>
          </p:cNvSpPr>
          <p:nvPr/>
        </p:nvSpPr>
        <p:spPr bwMode="auto">
          <a:xfrm>
            <a:off x="7239000" y="3597275"/>
            <a:ext cx="49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-z</a:t>
            </a:r>
            <a:r>
              <a:rPr lang="en-US" altLang="zh-TW" b="0" i="1" baseline="-25000"/>
              <a:t>v</a:t>
            </a:r>
          </a:p>
        </p:txBody>
      </p:sp>
      <p:sp>
        <p:nvSpPr>
          <p:cNvPr id="1119239" name="Line 8"/>
          <p:cNvSpPr>
            <a:spLocks noChangeShapeType="1"/>
          </p:cNvSpPr>
          <p:nvPr/>
        </p:nvSpPr>
        <p:spPr bwMode="auto">
          <a:xfrm flipV="1">
            <a:off x="1143000" y="1997075"/>
            <a:ext cx="5715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9240" name="Line 9"/>
          <p:cNvSpPr>
            <a:spLocks noChangeShapeType="1"/>
          </p:cNvSpPr>
          <p:nvPr/>
        </p:nvSpPr>
        <p:spPr bwMode="auto">
          <a:xfrm>
            <a:off x="1143000" y="3673475"/>
            <a:ext cx="5562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9241" name="Line 10"/>
          <p:cNvSpPr>
            <a:spLocks noChangeShapeType="1"/>
          </p:cNvSpPr>
          <p:nvPr/>
        </p:nvSpPr>
        <p:spPr bwMode="auto">
          <a:xfrm>
            <a:off x="3505200" y="2682875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9242" name="Text Box 11"/>
          <p:cNvSpPr txBox="1">
            <a:spLocks noChangeArrowheads="1"/>
          </p:cNvSpPr>
          <p:nvPr/>
        </p:nvSpPr>
        <p:spPr bwMode="auto">
          <a:xfrm>
            <a:off x="2895600" y="1920875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/>
              <a:t>Near Clip Plane</a:t>
            </a:r>
          </a:p>
        </p:txBody>
      </p:sp>
      <p:sp>
        <p:nvSpPr>
          <p:cNvPr id="1119243" name="Line 12"/>
          <p:cNvSpPr>
            <a:spLocks noChangeShapeType="1"/>
          </p:cNvSpPr>
          <p:nvPr/>
        </p:nvSpPr>
        <p:spPr bwMode="auto">
          <a:xfrm>
            <a:off x="6324600" y="199707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19244" name="Text Box 13"/>
          <p:cNvSpPr txBox="1">
            <a:spLocks noChangeArrowheads="1"/>
          </p:cNvSpPr>
          <p:nvPr/>
        </p:nvSpPr>
        <p:spPr bwMode="auto">
          <a:xfrm>
            <a:off x="6324600" y="2606675"/>
            <a:ext cx="1447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/>
              <a:t>Far Clip Plane</a:t>
            </a:r>
          </a:p>
        </p:txBody>
      </p:sp>
      <p:sp>
        <p:nvSpPr>
          <p:cNvPr id="1119245" name="Text Box 14"/>
          <p:cNvSpPr txBox="1">
            <a:spLocks noChangeArrowheads="1"/>
          </p:cNvSpPr>
          <p:nvPr/>
        </p:nvSpPr>
        <p:spPr bwMode="auto">
          <a:xfrm>
            <a:off x="4572000" y="2835275"/>
            <a:ext cx="1311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0"/>
              <a:t>View Volume</a:t>
            </a:r>
          </a:p>
        </p:txBody>
      </p:sp>
      <p:sp>
        <p:nvSpPr>
          <p:cNvPr id="1119246" name="Text Box 15"/>
          <p:cNvSpPr txBox="1">
            <a:spLocks noChangeArrowheads="1"/>
          </p:cNvSpPr>
          <p:nvPr/>
        </p:nvSpPr>
        <p:spPr bwMode="auto">
          <a:xfrm>
            <a:off x="6934200" y="1616075"/>
            <a:ext cx="1290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Left Clip</a:t>
            </a:r>
          </a:p>
          <a:p>
            <a:r>
              <a:rPr lang="en-US" altLang="zh-TW" b="0"/>
              <a:t>Plane</a:t>
            </a:r>
          </a:p>
        </p:txBody>
      </p:sp>
      <p:sp>
        <p:nvSpPr>
          <p:cNvPr id="1119247" name="Text Box 16"/>
          <p:cNvSpPr txBox="1">
            <a:spLocks noChangeArrowheads="1"/>
          </p:cNvSpPr>
          <p:nvPr/>
        </p:nvSpPr>
        <p:spPr bwMode="auto">
          <a:xfrm>
            <a:off x="6705600" y="4816475"/>
            <a:ext cx="1460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Right Clip</a:t>
            </a:r>
          </a:p>
          <a:p>
            <a:r>
              <a:rPr lang="en-US" altLang="zh-TW" b="0"/>
              <a:t>Plane</a:t>
            </a:r>
          </a:p>
        </p:txBody>
      </p:sp>
      <p:sp>
        <p:nvSpPr>
          <p:cNvPr id="1119248" name="Text Box 17"/>
          <p:cNvSpPr txBox="1">
            <a:spLocks noChangeArrowheads="1"/>
          </p:cNvSpPr>
          <p:nvPr/>
        </p:nvSpPr>
        <p:spPr bwMode="auto">
          <a:xfrm>
            <a:off x="6248400" y="3673475"/>
            <a:ext cx="47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 i="1"/>
              <a:t>f</a:t>
            </a:r>
          </a:p>
        </p:txBody>
      </p:sp>
      <p:sp>
        <p:nvSpPr>
          <p:cNvPr id="1119249" name="Oval 18"/>
          <p:cNvSpPr>
            <a:spLocks noChangeArrowheads="1"/>
          </p:cNvSpPr>
          <p:nvPr/>
        </p:nvSpPr>
        <p:spPr bwMode="auto">
          <a:xfrm>
            <a:off x="6292850" y="36417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9250" name="Arc 19"/>
          <p:cNvSpPr>
            <a:spLocks/>
          </p:cNvSpPr>
          <p:nvPr/>
        </p:nvSpPr>
        <p:spPr bwMode="auto">
          <a:xfrm>
            <a:off x="2174875" y="3368675"/>
            <a:ext cx="111125" cy="609600"/>
          </a:xfrm>
          <a:custGeom>
            <a:avLst/>
            <a:gdLst>
              <a:gd name="T0" fmla="*/ 88749 w 26738"/>
              <a:gd name="T1" fmla="*/ 0 h 43200"/>
              <a:gd name="T2" fmla="*/ 0 w 26738"/>
              <a:gd name="T3" fmla="*/ 8478676 h 43200"/>
              <a:gd name="T4" fmla="*/ 88749 w 26738"/>
              <a:gd name="T5" fmla="*/ 4301067 h 43200"/>
              <a:gd name="T6" fmla="*/ 0 60000 65536"/>
              <a:gd name="T7" fmla="*/ 0 60000 65536"/>
              <a:gd name="T8" fmla="*/ 0 60000 65536"/>
              <a:gd name="T9" fmla="*/ 0 w 26738"/>
              <a:gd name="T10" fmla="*/ 0 h 43200"/>
              <a:gd name="T11" fmla="*/ 26738 w 267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738" h="43200" fill="none" extrusionOk="0">
                <a:moveTo>
                  <a:pt x="5138" y="0"/>
                </a:moveTo>
                <a:cubicBezTo>
                  <a:pt x="17067" y="0"/>
                  <a:pt x="26738" y="9670"/>
                  <a:pt x="26738" y="21600"/>
                </a:cubicBezTo>
                <a:cubicBezTo>
                  <a:pt x="26738" y="33529"/>
                  <a:pt x="17067" y="43200"/>
                  <a:pt x="5138" y="43200"/>
                </a:cubicBezTo>
                <a:cubicBezTo>
                  <a:pt x="3406" y="43199"/>
                  <a:pt x="1681" y="42991"/>
                  <a:pt x="-1" y="42580"/>
                </a:cubicBezTo>
              </a:path>
              <a:path w="26738" h="43200" stroke="0" extrusionOk="0">
                <a:moveTo>
                  <a:pt x="5138" y="0"/>
                </a:moveTo>
                <a:cubicBezTo>
                  <a:pt x="17067" y="0"/>
                  <a:pt x="26738" y="9670"/>
                  <a:pt x="26738" y="21600"/>
                </a:cubicBezTo>
                <a:cubicBezTo>
                  <a:pt x="26738" y="33529"/>
                  <a:pt x="17067" y="43200"/>
                  <a:pt x="5138" y="43200"/>
                </a:cubicBezTo>
                <a:cubicBezTo>
                  <a:pt x="3406" y="43199"/>
                  <a:pt x="1681" y="42991"/>
                  <a:pt x="-1" y="42580"/>
                </a:cubicBezTo>
                <a:lnTo>
                  <a:pt x="513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19251" name="Text Box 20"/>
          <p:cNvSpPr txBox="1">
            <a:spLocks noChangeArrowheads="1"/>
          </p:cNvSpPr>
          <p:nvPr/>
        </p:nvSpPr>
        <p:spPr bwMode="auto">
          <a:xfrm>
            <a:off x="2270125" y="3257550"/>
            <a:ext cx="795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FOV</a:t>
            </a:r>
          </a:p>
        </p:txBody>
      </p:sp>
      <p:sp>
        <p:nvSpPr>
          <p:cNvPr id="1119252" name="Text Box 21"/>
          <p:cNvSpPr txBox="1">
            <a:spLocks noChangeArrowheads="1"/>
          </p:cNvSpPr>
          <p:nvPr/>
        </p:nvSpPr>
        <p:spPr bwMode="auto">
          <a:xfrm>
            <a:off x="1676400" y="1219200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view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3052722032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Perspective Parameters</a:t>
            </a:r>
          </a:p>
        </p:txBody>
      </p:sp>
      <p:sp>
        <p:nvSpPr>
          <p:cNvPr id="11202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have seen several different ways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describe a perspective camera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Focal distance, Field of View, Clipping planes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The most general is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clipping planes </a:t>
            </a:r>
            <a:r>
              <a:rPr lang="en-US" altLang="zh-TW" dirty="0">
                <a:ea typeface="新細明體" charset="-120"/>
              </a:rPr>
              <a:t>– they directly describe the region of space you are viewing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For most graphics applications,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field of view </a:t>
            </a:r>
            <a:r>
              <a:rPr lang="en-US" altLang="zh-TW" dirty="0">
                <a:ea typeface="新細明體" charset="-120"/>
              </a:rPr>
              <a:t>is the most convenient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It is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image size invariant </a:t>
            </a:r>
            <a:r>
              <a:rPr lang="en-US" altLang="zh-TW" sz="2000" dirty="0">
                <a:ea typeface="新細明體" charset="-120"/>
              </a:rPr>
              <a:t>– having specified the field of view, what you see does not depend on the image size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But, not sufficient for stereo viewing (more later)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You can convert one thing to another</a:t>
            </a:r>
          </a:p>
        </p:txBody>
      </p:sp>
    </p:spTree>
    <p:extLst>
      <p:ext uri="{BB962C8B-B14F-4D97-AF65-F5344CB8AC3E}">
        <p14:creationId xmlns:p14="http://schemas.microsoft.com/office/powerpoint/2010/main" val="1417013859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Focal Distance to FOV</a:t>
            </a:r>
          </a:p>
        </p:txBody>
      </p:sp>
      <p:sp>
        <p:nvSpPr>
          <p:cNvPr id="10598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You must have the image size to do this conversion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Why? Same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, different image size, different FOV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Project 2 does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inverse conversion to find the focal length</a:t>
            </a:r>
          </a:p>
        </p:txBody>
      </p:sp>
      <p:sp>
        <p:nvSpPr>
          <p:cNvPr id="1059848" name="Line 4"/>
          <p:cNvSpPr>
            <a:spLocks noChangeShapeType="1"/>
          </p:cNvSpPr>
          <p:nvPr/>
        </p:nvSpPr>
        <p:spPr bwMode="auto">
          <a:xfrm flipV="1">
            <a:off x="533400" y="295275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49" name="Line 5"/>
          <p:cNvSpPr>
            <a:spLocks noChangeShapeType="1"/>
          </p:cNvSpPr>
          <p:nvPr/>
        </p:nvSpPr>
        <p:spPr bwMode="auto">
          <a:xfrm>
            <a:off x="533400" y="36385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0" name="Line 6"/>
          <p:cNvSpPr>
            <a:spLocks noChangeShapeType="1"/>
          </p:cNvSpPr>
          <p:nvPr/>
        </p:nvSpPr>
        <p:spPr bwMode="auto">
          <a:xfrm flipH="1">
            <a:off x="2209800" y="3409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1" name="Line 7"/>
          <p:cNvSpPr>
            <a:spLocks noChangeShapeType="1"/>
          </p:cNvSpPr>
          <p:nvPr/>
        </p:nvSpPr>
        <p:spPr bwMode="auto">
          <a:xfrm flipH="1">
            <a:off x="2209800" y="2952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2" name="Line 8"/>
          <p:cNvSpPr>
            <a:spLocks noChangeShapeType="1"/>
          </p:cNvSpPr>
          <p:nvPr/>
        </p:nvSpPr>
        <p:spPr bwMode="auto">
          <a:xfrm flipH="1">
            <a:off x="2209800" y="3028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3" name="Line 9"/>
          <p:cNvSpPr>
            <a:spLocks noChangeShapeType="1"/>
          </p:cNvSpPr>
          <p:nvPr/>
        </p:nvSpPr>
        <p:spPr bwMode="auto">
          <a:xfrm flipH="1">
            <a:off x="2209800" y="3105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4" name="Line 10"/>
          <p:cNvSpPr>
            <a:spLocks noChangeShapeType="1"/>
          </p:cNvSpPr>
          <p:nvPr/>
        </p:nvSpPr>
        <p:spPr bwMode="auto">
          <a:xfrm flipH="1">
            <a:off x="2209800" y="3181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5" name="Line 11"/>
          <p:cNvSpPr>
            <a:spLocks noChangeShapeType="1"/>
          </p:cNvSpPr>
          <p:nvPr/>
        </p:nvSpPr>
        <p:spPr bwMode="auto">
          <a:xfrm flipH="1">
            <a:off x="2209800" y="3257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6" name="Line 12"/>
          <p:cNvSpPr>
            <a:spLocks noChangeShapeType="1"/>
          </p:cNvSpPr>
          <p:nvPr/>
        </p:nvSpPr>
        <p:spPr bwMode="auto">
          <a:xfrm flipH="1">
            <a:off x="2209800" y="3333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7" name="Line 13"/>
          <p:cNvSpPr>
            <a:spLocks noChangeShapeType="1"/>
          </p:cNvSpPr>
          <p:nvPr/>
        </p:nvSpPr>
        <p:spPr bwMode="auto">
          <a:xfrm flipH="1">
            <a:off x="2209800" y="3943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8" name="Line 14"/>
          <p:cNvSpPr>
            <a:spLocks noChangeShapeType="1"/>
          </p:cNvSpPr>
          <p:nvPr/>
        </p:nvSpPr>
        <p:spPr bwMode="auto">
          <a:xfrm flipH="1">
            <a:off x="2209800" y="3486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59" name="Line 15"/>
          <p:cNvSpPr>
            <a:spLocks noChangeShapeType="1"/>
          </p:cNvSpPr>
          <p:nvPr/>
        </p:nvSpPr>
        <p:spPr bwMode="auto">
          <a:xfrm flipH="1">
            <a:off x="2209800" y="3562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0" name="Line 16"/>
          <p:cNvSpPr>
            <a:spLocks noChangeShapeType="1"/>
          </p:cNvSpPr>
          <p:nvPr/>
        </p:nvSpPr>
        <p:spPr bwMode="auto">
          <a:xfrm flipH="1">
            <a:off x="2209800" y="3638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1" name="Line 17"/>
          <p:cNvSpPr>
            <a:spLocks noChangeShapeType="1"/>
          </p:cNvSpPr>
          <p:nvPr/>
        </p:nvSpPr>
        <p:spPr bwMode="auto">
          <a:xfrm flipH="1">
            <a:off x="2209800" y="3714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2" name="Line 18"/>
          <p:cNvSpPr>
            <a:spLocks noChangeShapeType="1"/>
          </p:cNvSpPr>
          <p:nvPr/>
        </p:nvSpPr>
        <p:spPr bwMode="auto">
          <a:xfrm flipH="1">
            <a:off x="2209800" y="3790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3" name="Line 19"/>
          <p:cNvSpPr>
            <a:spLocks noChangeShapeType="1"/>
          </p:cNvSpPr>
          <p:nvPr/>
        </p:nvSpPr>
        <p:spPr bwMode="auto">
          <a:xfrm flipH="1">
            <a:off x="2209800" y="3867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4" name="Line 20"/>
          <p:cNvSpPr>
            <a:spLocks noChangeShapeType="1"/>
          </p:cNvSpPr>
          <p:nvPr/>
        </p:nvSpPr>
        <p:spPr bwMode="auto">
          <a:xfrm flipH="1">
            <a:off x="2209800" y="4019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5" name="Line 21"/>
          <p:cNvSpPr>
            <a:spLocks noChangeShapeType="1"/>
          </p:cNvSpPr>
          <p:nvPr/>
        </p:nvSpPr>
        <p:spPr bwMode="auto">
          <a:xfrm flipH="1">
            <a:off x="2209800" y="4095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6" name="Line 22"/>
          <p:cNvSpPr>
            <a:spLocks noChangeShapeType="1"/>
          </p:cNvSpPr>
          <p:nvPr/>
        </p:nvSpPr>
        <p:spPr bwMode="auto">
          <a:xfrm flipH="1">
            <a:off x="2209800" y="4171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7" name="Line 23"/>
          <p:cNvSpPr>
            <a:spLocks noChangeShapeType="1"/>
          </p:cNvSpPr>
          <p:nvPr/>
        </p:nvSpPr>
        <p:spPr bwMode="auto">
          <a:xfrm flipH="1">
            <a:off x="2209800" y="4248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8" name="Line 24"/>
          <p:cNvSpPr>
            <a:spLocks noChangeShapeType="1"/>
          </p:cNvSpPr>
          <p:nvPr/>
        </p:nvSpPr>
        <p:spPr bwMode="auto">
          <a:xfrm flipH="1">
            <a:off x="2209800" y="4324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69" name="Line 25"/>
          <p:cNvSpPr>
            <a:spLocks noChangeShapeType="1"/>
          </p:cNvSpPr>
          <p:nvPr/>
        </p:nvSpPr>
        <p:spPr bwMode="auto">
          <a:xfrm>
            <a:off x="533400" y="3638550"/>
            <a:ext cx="1676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0" name="Line 26"/>
          <p:cNvSpPr>
            <a:spLocks noChangeShapeType="1"/>
          </p:cNvSpPr>
          <p:nvPr/>
        </p:nvSpPr>
        <p:spPr bwMode="auto">
          <a:xfrm>
            <a:off x="2209800" y="2952750"/>
            <a:ext cx="0" cy="1371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1" name="Text Box 27"/>
          <p:cNvSpPr txBox="1">
            <a:spLocks noChangeArrowheads="1"/>
          </p:cNvSpPr>
          <p:nvPr/>
        </p:nvSpPr>
        <p:spPr bwMode="auto">
          <a:xfrm>
            <a:off x="1676400" y="3257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d</a:t>
            </a:r>
          </a:p>
        </p:txBody>
      </p:sp>
      <p:sp>
        <p:nvSpPr>
          <p:cNvPr id="1059872" name="Line 28"/>
          <p:cNvSpPr>
            <a:spLocks noChangeShapeType="1"/>
          </p:cNvSpPr>
          <p:nvPr/>
        </p:nvSpPr>
        <p:spPr bwMode="auto">
          <a:xfrm flipV="1">
            <a:off x="3276600" y="2190750"/>
            <a:ext cx="1676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3" name="Line 29"/>
          <p:cNvSpPr>
            <a:spLocks noChangeShapeType="1"/>
          </p:cNvSpPr>
          <p:nvPr/>
        </p:nvSpPr>
        <p:spPr bwMode="auto">
          <a:xfrm>
            <a:off x="3276600" y="363855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4" name="Line 30"/>
          <p:cNvSpPr>
            <a:spLocks noChangeShapeType="1"/>
          </p:cNvSpPr>
          <p:nvPr/>
        </p:nvSpPr>
        <p:spPr bwMode="auto">
          <a:xfrm flipH="1">
            <a:off x="4953000" y="4171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5" name="Line 31"/>
          <p:cNvSpPr>
            <a:spLocks noChangeShapeType="1"/>
          </p:cNvSpPr>
          <p:nvPr/>
        </p:nvSpPr>
        <p:spPr bwMode="auto">
          <a:xfrm flipH="1">
            <a:off x="4953000" y="3714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6" name="Line 32"/>
          <p:cNvSpPr>
            <a:spLocks noChangeShapeType="1"/>
          </p:cNvSpPr>
          <p:nvPr/>
        </p:nvSpPr>
        <p:spPr bwMode="auto">
          <a:xfrm flipH="1">
            <a:off x="4953000" y="3790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7" name="Line 33"/>
          <p:cNvSpPr>
            <a:spLocks noChangeShapeType="1"/>
          </p:cNvSpPr>
          <p:nvPr/>
        </p:nvSpPr>
        <p:spPr bwMode="auto">
          <a:xfrm flipH="1">
            <a:off x="4953000" y="3867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8" name="Line 34"/>
          <p:cNvSpPr>
            <a:spLocks noChangeShapeType="1"/>
          </p:cNvSpPr>
          <p:nvPr/>
        </p:nvSpPr>
        <p:spPr bwMode="auto">
          <a:xfrm flipH="1">
            <a:off x="4953000" y="3943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79" name="Line 35"/>
          <p:cNvSpPr>
            <a:spLocks noChangeShapeType="1"/>
          </p:cNvSpPr>
          <p:nvPr/>
        </p:nvSpPr>
        <p:spPr bwMode="auto">
          <a:xfrm flipH="1">
            <a:off x="4953000" y="4019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0" name="Line 36"/>
          <p:cNvSpPr>
            <a:spLocks noChangeShapeType="1"/>
          </p:cNvSpPr>
          <p:nvPr/>
        </p:nvSpPr>
        <p:spPr bwMode="auto">
          <a:xfrm flipH="1">
            <a:off x="4953000" y="4095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1" name="Line 37"/>
          <p:cNvSpPr>
            <a:spLocks noChangeShapeType="1"/>
          </p:cNvSpPr>
          <p:nvPr/>
        </p:nvSpPr>
        <p:spPr bwMode="auto">
          <a:xfrm flipH="1">
            <a:off x="4953000" y="4705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2" name="Line 38"/>
          <p:cNvSpPr>
            <a:spLocks noChangeShapeType="1"/>
          </p:cNvSpPr>
          <p:nvPr/>
        </p:nvSpPr>
        <p:spPr bwMode="auto">
          <a:xfrm flipH="1">
            <a:off x="4953000" y="4248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3" name="Line 39"/>
          <p:cNvSpPr>
            <a:spLocks noChangeShapeType="1"/>
          </p:cNvSpPr>
          <p:nvPr/>
        </p:nvSpPr>
        <p:spPr bwMode="auto">
          <a:xfrm flipH="1">
            <a:off x="4953000" y="4324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4" name="Line 40"/>
          <p:cNvSpPr>
            <a:spLocks noChangeShapeType="1"/>
          </p:cNvSpPr>
          <p:nvPr/>
        </p:nvSpPr>
        <p:spPr bwMode="auto">
          <a:xfrm flipH="1">
            <a:off x="4953000" y="4400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5" name="Line 41"/>
          <p:cNvSpPr>
            <a:spLocks noChangeShapeType="1"/>
          </p:cNvSpPr>
          <p:nvPr/>
        </p:nvSpPr>
        <p:spPr bwMode="auto">
          <a:xfrm flipH="1">
            <a:off x="4953000" y="4476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6" name="Line 42"/>
          <p:cNvSpPr>
            <a:spLocks noChangeShapeType="1"/>
          </p:cNvSpPr>
          <p:nvPr/>
        </p:nvSpPr>
        <p:spPr bwMode="auto">
          <a:xfrm flipH="1">
            <a:off x="4953000" y="4552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7" name="Line 43"/>
          <p:cNvSpPr>
            <a:spLocks noChangeShapeType="1"/>
          </p:cNvSpPr>
          <p:nvPr/>
        </p:nvSpPr>
        <p:spPr bwMode="auto">
          <a:xfrm flipH="1">
            <a:off x="4953000" y="4629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8" name="Line 44"/>
          <p:cNvSpPr>
            <a:spLocks noChangeShapeType="1"/>
          </p:cNvSpPr>
          <p:nvPr/>
        </p:nvSpPr>
        <p:spPr bwMode="auto">
          <a:xfrm flipH="1">
            <a:off x="4953000" y="4781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89" name="Line 45"/>
          <p:cNvSpPr>
            <a:spLocks noChangeShapeType="1"/>
          </p:cNvSpPr>
          <p:nvPr/>
        </p:nvSpPr>
        <p:spPr bwMode="auto">
          <a:xfrm flipH="1">
            <a:off x="4953000" y="4857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0" name="Line 46"/>
          <p:cNvSpPr>
            <a:spLocks noChangeShapeType="1"/>
          </p:cNvSpPr>
          <p:nvPr/>
        </p:nvSpPr>
        <p:spPr bwMode="auto">
          <a:xfrm flipH="1">
            <a:off x="4953000" y="4933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1" name="Line 47"/>
          <p:cNvSpPr>
            <a:spLocks noChangeShapeType="1"/>
          </p:cNvSpPr>
          <p:nvPr/>
        </p:nvSpPr>
        <p:spPr bwMode="auto">
          <a:xfrm flipH="1">
            <a:off x="4953000" y="5010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2" name="Line 48"/>
          <p:cNvSpPr>
            <a:spLocks noChangeShapeType="1"/>
          </p:cNvSpPr>
          <p:nvPr/>
        </p:nvSpPr>
        <p:spPr bwMode="auto">
          <a:xfrm flipH="1">
            <a:off x="4953000" y="5086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3" name="Line 49"/>
          <p:cNvSpPr>
            <a:spLocks noChangeShapeType="1"/>
          </p:cNvSpPr>
          <p:nvPr/>
        </p:nvSpPr>
        <p:spPr bwMode="auto">
          <a:xfrm>
            <a:off x="3276600" y="3638550"/>
            <a:ext cx="1676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4" name="Line 50"/>
          <p:cNvSpPr>
            <a:spLocks noChangeShapeType="1"/>
          </p:cNvSpPr>
          <p:nvPr/>
        </p:nvSpPr>
        <p:spPr bwMode="auto">
          <a:xfrm>
            <a:off x="4953000" y="2190750"/>
            <a:ext cx="0" cy="2895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5" name="Text Box 51"/>
          <p:cNvSpPr txBox="1">
            <a:spLocks noChangeArrowheads="1"/>
          </p:cNvSpPr>
          <p:nvPr/>
        </p:nvSpPr>
        <p:spPr bwMode="auto">
          <a:xfrm>
            <a:off x="4267200" y="36385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d</a:t>
            </a:r>
          </a:p>
        </p:txBody>
      </p:sp>
      <p:sp>
        <p:nvSpPr>
          <p:cNvPr id="1059896" name="Line 52"/>
          <p:cNvSpPr>
            <a:spLocks noChangeShapeType="1"/>
          </p:cNvSpPr>
          <p:nvPr/>
        </p:nvSpPr>
        <p:spPr bwMode="auto">
          <a:xfrm flipH="1">
            <a:off x="4953000" y="2647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7" name="Line 53"/>
          <p:cNvSpPr>
            <a:spLocks noChangeShapeType="1"/>
          </p:cNvSpPr>
          <p:nvPr/>
        </p:nvSpPr>
        <p:spPr bwMode="auto">
          <a:xfrm flipH="1">
            <a:off x="4953000" y="2190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8" name="Line 54"/>
          <p:cNvSpPr>
            <a:spLocks noChangeShapeType="1"/>
          </p:cNvSpPr>
          <p:nvPr/>
        </p:nvSpPr>
        <p:spPr bwMode="auto">
          <a:xfrm flipH="1">
            <a:off x="4953000" y="2266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899" name="Line 55"/>
          <p:cNvSpPr>
            <a:spLocks noChangeShapeType="1"/>
          </p:cNvSpPr>
          <p:nvPr/>
        </p:nvSpPr>
        <p:spPr bwMode="auto">
          <a:xfrm flipH="1">
            <a:off x="4953000" y="2343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0" name="Line 56"/>
          <p:cNvSpPr>
            <a:spLocks noChangeShapeType="1"/>
          </p:cNvSpPr>
          <p:nvPr/>
        </p:nvSpPr>
        <p:spPr bwMode="auto">
          <a:xfrm flipH="1">
            <a:off x="4953000" y="2419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1" name="Line 57"/>
          <p:cNvSpPr>
            <a:spLocks noChangeShapeType="1"/>
          </p:cNvSpPr>
          <p:nvPr/>
        </p:nvSpPr>
        <p:spPr bwMode="auto">
          <a:xfrm flipH="1">
            <a:off x="4953000" y="2495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2" name="Line 58"/>
          <p:cNvSpPr>
            <a:spLocks noChangeShapeType="1"/>
          </p:cNvSpPr>
          <p:nvPr/>
        </p:nvSpPr>
        <p:spPr bwMode="auto">
          <a:xfrm flipH="1">
            <a:off x="4953000" y="2571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3" name="Line 59"/>
          <p:cNvSpPr>
            <a:spLocks noChangeShapeType="1"/>
          </p:cNvSpPr>
          <p:nvPr/>
        </p:nvSpPr>
        <p:spPr bwMode="auto">
          <a:xfrm flipH="1">
            <a:off x="4953000" y="3181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4" name="Line 60"/>
          <p:cNvSpPr>
            <a:spLocks noChangeShapeType="1"/>
          </p:cNvSpPr>
          <p:nvPr/>
        </p:nvSpPr>
        <p:spPr bwMode="auto">
          <a:xfrm flipH="1">
            <a:off x="4953000" y="2724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5" name="Line 61"/>
          <p:cNvSpPr>
            <a:spLocks noChangeShapeType="1"/>
          </p:cNvSpPr>
          <p:nvPr/>
        </p:nvSpPr>
        <p:spPr bwMode="auto">
          <a:xfrm flipH="1">
            <a:off x="4953000" y="2800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6" name="Line 62"/>
          <p:cNvSpPr>
            <a:spLocks noChangeShapeType="1"/>
          </p:cNvSpPr>
          <p:nvPr/>
        </p:nvSpPr>
        <p:spPr bwMode="auto">
          <a:xfrm flipH="1">
            <a:off x="4953000" y="2876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7" name="Line 63"/>
          <p:cNvSpPr>
            <a:spLocks noChangeShapeType="1"/>
          </p:cNvSpPr>
          <p:nvPr/>
        </p:nvSpPr>
        <p:spPr bwMode="auto">
          <a:xfrm flipH="1">
            <a:off x="4953000" y="2952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8" name="Line 64"/>
          <p:cNvSpPr>
            <a:spLocks noChangeShapeType="1"/>
          </p:cNvSpPr>
          <p:nvPr/>
        </p:nvSpPr>
        <p:spPr bwMode="auto">
          <a:xfrm flipH="1">
            <a:off x="4953000" y="3028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09" name="Line 65"/>
          <p:cNvSpPr>
            <a:spLocks noChangeShapeType="1"/>
          </p:cNvSpPr>
          <p:nvPr/>
        </p:nvSpPr>
        <p:spPr bwMode="auto">
          <a:xfrm flipH="1">
            <a:off x="4953000" y="3105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10" name="Line 66"/>
          <p:cNvSpPr>
            <a:spLocks noChangeShapeType="1"/>
          </p:cNvSpPr>
          <p:nvPr/>
        </p:nvSpPr>
        <p:spPr bwMode="auto">
          <a:xfrm flipH="1">
            <a:off x="4953000" y="32575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11" name="Line 67"/>
          <p:cNvSpPr>
            <a:spLocks noChangeShapeType="1"/>
          </p:cNvSpPr>
          <p:nvPr/>
        </p:nvSpPr>
        <p:spPr bwMode="auto">
          <a:xfrm flipH="1">
            <a:off x="4953000" y="33337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12" name="Line 68"/>
          <p:cNvSpPr>
            <a:spLocks noChangeShapeType="1"/>
          </p:cNvSpPr>
          <p:nvPr/>
        </p:nvSpPr>
        <p:spPr bwMode="auto">
          <a:xfrm flipH="1">
            <a:off x="4953000" y="34099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13" name="Line 69"/>
          <p:cNvSpPr>
            <a:spLocks noChangeShapeType="1"/>
          </p:cNvSpPr>
          <p:nvPr/>
        </p:nvSpPr>
        <p:spPr bwMode="auto">
          <a:xfrm flipH="1">
            <a:off x="4953000" y="34861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14" name="Line 70"/>
          <p:cNvSpPr>
            <a:spLocks noChangeShapeType="1"/>
          </p:cNvSpPr>
          <p:nvPr/>
        </p:nvSpPr>
        <p:spPr bwMode="auto">
          <a:xfrm flipH="1">
            <a:off x="4953000" y="356235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59915" name="Text Box 71"/>
          <p:cNvSpPr txBox="1">
            <a:spLocks noChangeArrowheads="1"/>
          </p:cNvSpPr>
          <p:nvPr/>
        </p:nvSpPr>
        <p:spPr bwMode="auto">
          <a:xfrm>
            <a:off x="3505200" y="325755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FOV/2</a:t>
            </a:r>
          </a:p>
        </p:txBody>
      </p:sp>
      <p:sp>
        <p:nvSpPr>
          <p:cNvPr id="1059916" name="Arc 72"/>
          <p:cNvSpPr>
            <a:spLocks/>
          </p:cNvSpPr>
          <p:nvPr/>
        </p:nvSpPr>
        <p:spPr bwMode="auto">
          <a:xfrm>
            <a:off x="2362200" y="2952750"/>
            <a:ext cx="1981200" cy="679450"/>
          </a:xfrm>
          <a:custGeom>
            <a:avLst/>
            <a:gdLst>
              <a:gd name="T0" fmla="*/ 160662375 w 21600"/>
              <a:gd name="T1" fmla="*/ 0 h 10093"/>
              <a:gd name="T2" fmla="*/ 181720047 w 21600"/>
              <a:gd name="T3" fmla="*/ 45739849 h 10093"/>
              <a:gd name="T4" fmla="*/ 0 w 21600"/>
              <a:gd name="T5" fmla="*/ 45739849 h 10093"/>
              <a:gd name="T6" fmla="*/ 0 60000 65536"/>
              <a:gd name="T7" fmla="*/ 0 60000 65536"/>
              <a:gd name="T8" fmla="*/ 0 60000 65536"/>
              <a:gd name="T9" fmla="*/ 0 w 21600"/>
              <a:gd name="T10" fmla="*/ 0 h 10093"/>
              <a:gd name="T11" fmla="*/ 21600 w 21600"/>
              <a:gd name="T12" fmla="*/ 10093 h 100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093" fill="none" extrusionOk="0">
                <a:moveTo>
                  <a:pt x="19096" y="0"/>
                </a:moveTo>
                <a:cubicBezTo>
                  <a:pt x="20740" y="3110"/>
                  <a:pt x="21600" y="6575"/>
                  <a:pt x="21600" y="10093"/>
                </a:cubicBezTo>
              </a:path>
              <a:path w="21600" h="10093" stroke="0" extrusionOk="0">
                <a:moveTo>
                  <a:pt x="19096" y="0"/>
                </a:moveTo>
                <a:cubicBezTo>
                  <a:pt x="20740" y="3110"/>
                  <a:pt x="21600" y="6575"/>
                  <a:pt x="21600" y="10093"/>
                </a:cubicBezTo>
                <a:lnTo>
                  <a:pt x="0" y="100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59917" name="Text Box 73"/>
          <p:cNvSpPr txBox="1">
            <a:spLocks noChangeArrowheads="1"/>
          </p:cNvSpPr>
          <p:nvPr/>
        </p:nvSpPr>
        <p:spPr bwMode="auto">
          <a:xfrm>
            <a:off x="5089525" y="2689225"/>
            <a:ext cx="118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height</a:t>
            </a:r>
            <a:r>
              <a:rPr lang="en-US" altLang="zh-TW" b="0"/>
              <a:t>/2</a:t>
            </a:r>
          </a:p>
        </p:txBody>
      </p:sp>
      <p:graphicFrame>
        <p:nvGraphicFramePr>
          <p:cNvPr id="1059845" name="Object 5"/>
          <p:cNvGraphicFramePr>
            <a:graphicFrameLocks noChangeAspect="1"/>
          </p:cNvGraphicFramePr>
          <p:nvPr>
            <p:extLst/>
          </p:nvPr>
        </p:nvGraphicFramePr>
        <p:xfrm>
          <a:off x="5791200" y="3486150"/>
          <a:ext cx="300355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3" imgW="1485900" imgH="838200" progId="Equation.3">
                  <p:embed/>
                </p:oleObj>
              </mc:Choice>
              <mc:Fallback>
                <p:oleObj name="Equation" r:id="rId3" imgW="1485900" imgH="838200" progId="Equation.3">
                  <p:embed/>
                  <p:pic>
                    <p:nvPicPr>
                      <p:cNvPr id="1059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486150"/>
                        <a:ext cx="3003550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9219949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29" name="Rectangle 2"/>
          <p:cNvSpPr>
            <a:spLocks noChangeArrowheads="1"/>
          </p:cNvSpPr>
          <p:nvPr/>
        </p:nvSpPr>
        <p:spPr bwMode="auto">
          <a:xfrm>
            <a:off x="6248400" y="5105400"/>
            <a:ext cx="9144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3330" name="AutoShape 3"/>
          <p:cNvSpPr>
            <a:spLocks noChangeArrowheads="1"/>
          </p:cNvSpPr>
          <p:nvPr/>
        </p:nvSpPr>
        <p:spPr bwMode="auto">
          <a:xfrm flipH="1">
            <a:off x="6248400" y="4648200"/>
            <a:ext cx="914400" cy="457200"/>
          </a:xfrm>
          <a:prstGeom prst="rtTriangle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3331" name="AutoShape 4"/>
          <p:cNvSpPr>
            <a:spLocks noChangeArrowheads="1"/>
          </p:cNvSpPr>
          <p:nvPr/>
        </p:nvSpPr>
        <p:spPr bwMode="auto">
          <a:xfrm flipH="1" flipV="1">
            <a:off x="6248400" y="5562600"/>
            <a:ext cx="914400" cy="76200"/>
          </a:xfrm>
          <a:prstGeom prst="rtTriangle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33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OpenGL</a:t>
            </a:r>
          </a:p>
        </p:txBody>
      </p:sp>
      <p:sp>
        <p:nvSpPr>
          <p:cNvPr id="112333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Courier New" pitchFamily="49" charset="0"/>
                <a:ea typeface="新細明體" charset="-120"/>
              </a:rPr>
              <a:t>gluPerspective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(…)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Field of view in the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direction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i="1" dirty="0">
                <a:ea typeface="新細明體" charset="-120"/>
              </a:rPr>
              <a:t>FOV</a:t>
            </a:r>
            <a:r>
              <a:rPr lang="en-US" altLang="zh-TW" sz="2000" dirty="0">
                <a:ea typeface="新細明體" charset="-120"/>
              </a:rPr>
              <a:t>, (vertical field-of-view)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Aspect ratio,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 sz="2000" i="1" dirty="0">
                <a:ea typeface="新細明體" charset="-120"/>
              </a:rPr>
              <a:t>,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b="1" dirty="0">
                <a:ea typeface="新細明體" charset="-120"/>
              </a:rPr>
              <a:t>should match window aspect ratio</a:t>
            </a:r>
            <a:endParaRPr lang="en-US" altLang="zh-TW" sz="2000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Near and far </a:t>
            </a:r>
            <a:r>
              <a:rPr lang="en-US" altLang="zh-TW" sz="2000" dirty="0">
                <a:ea typeface="新細明體" charset="-120"/>
              </a:rPr>
              <a:t>clipping planes,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and </a:t>
            </a:r>
            <a:r>
              <a:rPr lang="en-US" altLang="zh-TW" sz="2000" i="1" dirty="0">
                <a:ea typeface="新細明體" charset="-120"/>
              </a:rPr>
              <a:t>f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Defines a symmetric view volume</a:t>
            </a:r>
          </a:p>
          <a:p>
            <a:pPr eaLnBrk="1" hangingPunct="1"/>
            <a:r>
              <a:rPr lang="en-US" altLang="zh-TW" dirty="0" err="1">
                <a:latin typeface="Courier New" pitchFamily="49" charset="0"/>
                <a:ea typeface="新細明體" charset="-120"/>
              </a:rPr>
              <a:t>glFrustum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(…)</a:t>
            </a:r>
            <a:endParaRPr lang="en-US" altLang="zh-TW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Give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near and far clip </a:t>
            </a:r>
            <a:r>
              <a:rPr lang="en-US" altLang="zh-TW" sz="2000" dirty="0">
                <a:ea typeface="新細明體" charset="-120"/>
              </a:rPr>
              <a:t>plane, and places where the other clip planes cross the near plane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Defines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general</a:t>
            </a:r>
            <a:r>
              <a:rPr lang="en-US" altLang="zh-TW" sz="2000" dirty="0">
                <a:ea typeface="新細明體" charset="-120"/>
              </a:rPr>
              <a:t> case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Used for stereo viewing, mostly</a:t>
            </a:r>
          </a:p>
          <a:p>
            <a:pPr lvl="1"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1123334" name="Line 7"/>
          <p:cNvSpPr>
            <a:spLocks noChangeShapeType="1"/>
          </p:cNvSpPr>
          <p:nvPr/>
        </p:nvSpPr>
        <p:spPr bwMode="auto">
          <a:xfrm>
            <a:off x="5181600" y="5486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3335" name="Line 8"/>
          <p:cNvSpPr>
            <a:spLocks noChangeShapeType="1"/>
          </p:cNvSpPr>
          <p:nvPr/>
        </p:nvSpPr>
        <p:spPr bwMode="auto">
          <a:xfrm flipV="1">
            <a:off x="5410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3336" name="Line 9"/>
          <p:cNvSpPr>
            <a:spLocks noChangeShapeType="1"/>
          </p:cNvSpPr>
          <p:nvPr/>
        </p:nvSpPr>
        <p:spPr bwMode="auto">
          <a:xfrm>
            <a:off x="62484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3337" name="Line 10"/>
          <p:cNvSpPr>
            <a:spLocks noChangeShapeType="1"/>
          </p:cNvSpPr>
          <p:nvPr/>
        </p:nvSpPr>
        <p:spPr bwMode="auto">
          <a:xfrm>
            <a:off x="5410200" y="5486400"/>
            <a:ext cx="2895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3338" name="Line 11"/>
          <p:cNvSpPr>
            <a:spLocks noChangeShapeType="1"/>
          </p:cNvSpPr>
          <p:nvPr/>
        </p:nvSpPr>
        <p:spPr bwMode="auto">
          <a:xfrm flipV="1">
            <a:off x="5410200" y="44958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3339" name="Line 12"/>
          <p:cNvSpPr>
            <a:spLocks noChangeShapeType="1"/>
          </p:cNvSpPr>
          <p:nvPr/>
        </p:nvSpPr>
        <p:spPr bwMode="auto">
          <a:xfrm>
            <a:off x="7162800" y="4648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44741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Courier New" pitchFamily="49" charset="0"/>
                <a:ea typeface="新細明體" charset="-120"/>
              </a:rPr>
              <a:t>gluPerspective</a:t>
            </a:r>
            <a:r>
              <a:rPr lang="en-US" altLang="zh-TW" sz="3200">
                <a:ea typeface="新細明體" charset="-120"/>
              </a:rPr>
              <a:t> to </a:t>
            </a:r>
            <a:r>
              <a:rPr lang="en-US" altLang="zh-TW" sz="3200">
                <a:latin typeface="Courier New" pitchFamily="49" charset="0"/>
                <a:ea typeface="新細明體" charset="-120"/>
              </a:rPr>
              <a:t>glFrustum</a:t>
            </a:r>
          </a:p>
        </p:txBody>
      </p:sp>
      <p:sp>
        <p:nvSpPr>
          <p:cNvPr id="11243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As noted previously, </a:t>
            </a:r>
            <a:r>
              <a:rPr lang="en-US" altLang="zh-TW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glu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functions don’t </a:t>
            </a:r>
            <a:r>
              <a:rPr lang="en-US" altLang="zh-TW" dirty="0">
                <a:ea typeface="新細明體" charset="-120"/>
              </a:rPr>
              <a:t>add basic functionality, they are just more convenient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So how does </a:t>
            </a:r>
            <a:r>
              <a:rPr lang="en-US" altLang="zh-TW" sz="2000" dirty="0" err="1">
                <a:solidFill>
                  <a:srgbClr val="FF0000"/>
                </a:solidFill>
                <a:latin typeface="Courier New" pitchFamily="49" charset="0"/>
                <a:ea typeface="新細明體" charset="-120"/>
              </a:rPr>
              <a:t>gluPerspective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convert to </a:t>
            </a:r>
            <a:r>
              <a:rPr lang="en-US" altLang="zh-TW" sz="2000" dirty="0" err="1">
                <a:latin typeface="Courier New" pitchFamily="49" charset="0"/>
                <a:ea typeface="新細明體" charset="-120"/>
              </a:rPr>
              <a:t>glFrustum</a:t>
            </a:r>
            <a:r>
              <a:rPr lang="en-US" altLang="zh-TW" sz="2000" dirty="0">
                <a:ea typeface="新細明體" charset="-120"/>
              </a:rPr>
              <a:t>?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Symmetric, so only need </a:t>
            </a:r>
            <a:r>
              <a:rPr lang="en-US" altLang="zh-TW" sz="2000" i="1" dirty="0">
                <a:ea typeface="新細明體" charset="-120"/>
              </a:rPr>
              <a:t>t</a:t>
            </a:r>
            <a:r>
              <a:rPr lang="en-US" altLang="zh-TW" sz="2000" dirty="0">
                <a:ea typeface="新細明體" charset="-120"/>
              </a:rPr>
              <a:t> and </a:t>
            </a:r>
            <a:r>
              <a:rPr lang="en-US" altLang="zh-TW" sz="2000" i="1" dirty="0">
                <a:ea typeface="新細明體" charset="-120"/>
              </a:rPr>
              <a:t>l</a:t>
            </a:r>
          </a:p>
          <a:p>
            <a:pPr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1124355" name="Line 4"/>
          <p:cNvSpPr>
            <a:spLocks noChangeShapeType="1"/>
          </p:cNvSpPr>
          <p:nvPr/>
        </p:nvSpPr>
        <p:spPr bwMode="auto">
          <a:xfrm>
            <a:off x="1143000" y="4953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4356" name="Line 5"/>
          <p:cNvSpPr>
            <a:spLocks noChangeShapeType="1"/>
          </p:cNvSpPr>
          <p:nvPr/>
        </p:nvSpPr>
        <p:spPr bwMode="auto">
          <a:xfrm flipV="1">
            <a:off x="11430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4357" name="Text Box 6"/>
          <p:cNvSpPr txBox="1">
            <a:spLocks noChangeArrowheads="1"/>
          </p:cNvSpPr>
          <p:nvPr/>
        </p:nvSpPr>
        <p:spPr bwMode="auto">
          <a:xfrm>
            <a:off x="685800" y="3352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y</a:t>
            </a:r>
          </a:p>
        </p:txBody>
      </p:sp>
      <p:sp>
        <p:nvSpPr>
          <p:cNvPr id="1124358" name="Text Box 7"/>
          <p:cNvSpPr txBox="1">
            <a:spLocks noChangeArrowheads="1"/>
          </p:cNvSpPr>
          <p:nvPr/>
        </p:nvSpPr>
        <p:spPr bwMode="auto">
          <a:xfrm>
            <a:off x="4175125" y="4994275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z</a:t>
            </a:r>
          </a:p>
        </p:txBody>
      </p:sp>
      <p:sp>
        <p:nvSpPr>
          <p:cNvPr id="1124359" name="Line 8"/>
          <p:cNvSpPr>
            <a:spLocks noChangeShapeType="1"/>
          </p:cNvSpPr>
          <p:nvPr/>
        </p:nvSpPr>
        <p:spPr bwMode="auto">
          <a:xfrm flipV="1">
            <a:off x="1143000" y="3429000"/>
            <a:ext cx="3733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4360" name="Arc 9"/>
          <p:cNvSpPr>
            <a:spLocks/>
          </p:cNvSpPr>
          <p:nvPr/>
        </p:nvSpPr>
        <p:spPr bwMode="auto">
          <a:xfrm>
            <a:off x="1143000" y="4267200"/>
            <a:ext cx="1981200" cy="679450"/>
          </a:xfrm>
          <a:custGeom>
            <a:avLst/>
            <a:gdLst>
              <a:gd name="T0" fmla="*/ 160662375 w 21600"/>
              <a:gd name="T1" fmla="*/ 0 h 10093"/>
              <a:gd name="T2" fmla="*/ 181720047 w 21600"/>
              <a:gd name="T3" fmla="*/ 45739849 h 10093"/>
              <a:gd name="T4" fmla="*/ 0 w 21600"/>
              <a:gd name="T5" fmla="*/ 45739849 h 10093"/>
              <a:gd name="T6" fmla="*/ 0 60000 65536"/>
              <a:gd name="T7" fmla="*/ 0 60000 65536"/>
              <a:gd name="T8" fmla="*/ 0 60000 65536"/>
              <a:gd name="T9" fmla="*/ 0 w 21600"/>
              <a:gd name="T10" fmla="*/ 0 h 10093"/>
              <a:gd name="T11" fmla="*/ 21600 w 21600"/>
              <a:gd name="T12" fmla="*/ 10093 h 100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093" fill="none" extrusionOk="0">
                <a:moveTo>
                  <a:pt x="19096" y="0"/>
                </a:moveTo>
                <a:cubicBezTo>
                  <a:pt x="20740" y="3110"/>
                  <a:pt x="21600" y="6575"/>
                  <a:pt x="21600" y="10093"/>
                </a:cubicBezTo>
              </a:path>
              <a:path w="21600" h="10093" stroke="0" extrusionOk="0">
                <a:moveTo>
                  <a:pt x="19096" y="0"/>
                </a:moveTo>
                <a:cubicBezTo>
                  <a:pt x="20740" y="3110"/>
                  <a:pt x="21600" y="6575"/>
                  <a:pt x="21600" y="10093"/>
                </a:cubicBezTo>
                <a:lnTo>
                  <a:pt x="0" y="10093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4361" name="Text Box 10"/>
          <p:cNvSpPr txBox="1">
            <a:spLocks noChangeArrowheads="1"/>
          </p:cNvSpPr>
          <p:nvPr/>
        </p:nvSpPr>
        <p:spPr bwMode="auto">
          <a:xfrm>
            <a:off x="2057400" y="4495800"/>
            <a:ext cx="101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FOV / 2</a:t>
            </a:r>
          </a:p>
        </p:txBody>
      </p:sp>
      <p:sp>
        <p:nvSpPr>
          <p:cNvPr id="1124362" name="Line 11"/>
          <p:cNvSpPr>
            <a:spLocks noChangeShapeType="1"/>
          </p:cNvSpPr>
          <p:nvPr/>
        </p:nvSpPr>
        <p:spPr bwMode="auto">
          <a:xfrm>
            <a:off x="3886200" y="3810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24363" name="AutoShape 12"/>
          <p:cNvSpPr>
            <a:spLocks/>
          </p:cNvSpPr>
          <p:nvPr/>
        </p:nvSpPr>
        <p:spPr bwMode="auto">
          <a:xfrm rot="5400000">
            <a:off x="2400300" y="3695700"/>
            <a:ext cx="228600" cy="27432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24364" name="Text Box 13"/>
          <p:cNvSpPr txBox="1">
            <a:spLocks noChangeArrowheads="1"/>
          </p:cNvSpPr>
          <p:nvPr/>
        </p:nvSpPr>
        <p:spPr bwMode="auto">
          <a:xfrm>
            <a:off x="23622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n</a:t>
            </a:r>
          </a:p>
        </p:txBody>
      </p:sp>
      <p:sp>
        <p:nvSpPr>
          <p:cNvPr id="1124365" name="Text Box 14"/>
          <p:cNvSpPr txBox="1">
            <a:spLocks noChangeArrowheads="1"/>
          </p:cNvSpPr>
          <p:nvPr/>
        </p:nvSpPr>
        <p:spPr bwMode="auto">
          <a:xfrm>
            <a:off x="3870325" y="40798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</a:t>
            </a:r>
          </a:p>
        </p:txBody>
      </p:sp>
      <p:sp>
        <p:nvSpPr>
          <p:cNvPr id="1124366" name="Text Box 15"/>
          <p:cNvSpPr txBox="1">
            <a:spLocks noChangeArrowheads="1"/>
          </p:cNvSpPr>
          <p:nvPr/>
        </p:nvSpPr>
        <p:spPr bwMode="auto">
          <a:xfrm>
            <a:off x="6172200" y="3733800"/>
            <a:ext cx="396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4000" b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36838309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Near/Far and Depth Resolution</a:t>
            </a:r>
          </a:p>
        </p:txBody>
      </p:sp>
      <p:sp>
        <p:nvSpPr>
          <p:cNvPr id="11253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It may seem sensible to specify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very near </a:t>
            </a:r>
            <a:r>
              <a:rPr lang="en-US" altLang="zh-TW" dirty="0">
                <a:ea typeface="新細明體" charset="-120"/>
              </a:rPr>
              <a:t>clipping plane and a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very far </a:t>
            </a:r>
            <a:r>
              <a:rPr lang="en-US" altLang="zh-TW" dirty="0">
                <a:ea typeface="新細明體" charset="-120"/>
              </a:rPr>
              <a:t>clipping plane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Sure to contain entire scene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But, a bad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OpenGL only has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finite number of bits </a:t>
            </a:r>
            <a:r>
              <a:rPr lang="en-US" altLang="zh-TW" sz="2000" dirty="0">
                <a:ea typeface="新細明體" charset="-120"/>
              </a:rPr>
              <a:t>to store screen depth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Too large a range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reduces resolution in depth </a:t>
            </a:r>
            <a:r>
              <a:rPr lang="en-US" altLang="zh-TW" sz="2000" dirty="0">
                <a:ea typeface="新細明體" charset="-120"/>
              </a:rPr>
              <a:t>- wrong thing may be considered “in front”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See Shirley for a more complete explanation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ea typeface="新細明體" charset="-120"/>
              </a:rPr>
              <a:t>Always place the near plane as far from the viewer as possible, and the far plane as close as possible</a:t>
            </a:r>
          </a:p>
        </p:txBody>
      </p:sp>
    </p:spTree>
    <p:extLst>
      <p:ext uri="{BB962C8B-B14F-4D97-AF65-F5344CB8AC3E}">
        <p14:creationId xmlns:p14="http://schemas.microsoft.com/office/powerpoint/2010/main" val="125474742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This Note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Clipping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Liang-</a:t>
            </a:r>
            <a:r>
              <a:rPr lang="en-US" altLang="zh-TW" sz="2000" dirty="0" err="1">
                <a:ea typeface="新細明體" charset="-120"/>
              </a:rPr>
              <a:t>Barsky</a:t>
            </a:r>
            <a:r>
              <a:rPr lang="en-US" altLang="zh-TW" sz="2000" dirty="0">
                <a:ea typeface="新細明體" charset="-120"/>
              </a:rPr>
              <a:t> Details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Weiler-Atherton clipping algorithm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Drawing points and lines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Project 2 is due Oct. 31</a:t>
            </a:r>
          </a:p>
        </p:txBody>
      </p:sp>
    </p:spTree>
    <p:extLst>
      <p:ext uri="{BB962C8B-B14F-4D97-AF65-F5344CB8AC3E}">
        <p14:creationId xmlns:p14="http://schemas.microsoft.com/office/powerpoint/2010/main" val="3390605169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Clipping Points to View Volume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A point is inside the view volume if it is on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“inside”</a:t>
            </a:r>
            <a:r>
              <a:rPr lang="en-US" altLang="zh-TW" dirty="0">
                <a:ea typeface="新細明體" charset="-120"/>
              </a:rPr>
              <a:t> of all the clipping planes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normals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to the clip planes are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considered to point inward</a:t>
            </a:r>
            <a:r>
              <a:rPr lang="en-US" altLang="zh-TW" sz="2000" dirty="0">
                <a:ea typeface="新細明體" charset="-120"/>
              </a:rPr>
              <a:t>, toward the visible region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Now we see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why</a:t>
            </a:r>
            <a:r>
              <a:rPr lang="en-US" altLang="zh-TW" dirty="0">
                <a:ea typeface="新細明體" charset="-120"/>
              </a:rPr>
              <a:t> clipping is done in canonical view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For instance, to check against the left plane: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X coordinate </a:t>
            </a:r>
            <a:r>
              <a:rPr lang="en-US" altLang="zh-TW" sz="2000" dirty="0">
                <a:ea typeface="新細明體" charset="-120"/>
              </a:rPr>
              <a:t>in 3D</a:t>
            </a:r>
            <a:r>
              <a:rPr lang="en-US" altLang="zh-TW" sz="2000" baseline="-25000" dirty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must be &gt; 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In homogeneous screen space, same as: 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screen</a:t>
            </a:r>
            <a:r>
              <a:rPr lang="en-US" altLang="zh-TW" sz="2000" i="1" baseline="-25000" dirty="0">
                <a:solidFill>
                  <a:srgbClr val="FF0000"/>
                </a:solidFill>
                <a:ea typeface="新細明體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&gt; -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screen</a:t>
            </a:r>
            <a:endParaRPr lang="en-US" altLang="zh-TW" sz="2000" i="1" baseline="-25000" dirty="0">
              <a:solidFill>
                <a:srgbClr val="FF0000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In general, a point, </a:t>
            </a:r>
            <a:r>
              <a:rPr lang="en-US" altLang="zh-TW" i="1" dirty="0">
                <a:ea typeface="新細明體" charset="-120"/>
              </a:rPr>
              <a:t>p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is “inside” a plane if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You represent the plane as 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x+n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y+n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z+d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=0</a:t>
            </a:r>
            <a:r>
              <a:rPr lang="en-US" altLang="zh-TW" sz="2000" dirty="0">
                <a:ea typeface="新細明體" charset="-120"/>
              </a:rPr>
              <a:t>, with (</a:t>
            </a:r>
            <a:r>
              <a:rPr lang="en-US" altLang="zh-TW" sz="2000" i="1" dirty="0" err="1">
                <a:ea typeface="新細明體" charset="-120"/>
              </a:rPr>
              <a:t>n</a:t>
            </a:r>
            <a:r>
              <a:rPr lang="en-US" altLang="zh-TW" sz="2000" i="1" baseline="-25000" dirty="0" err="1">
                <a:ea typeface="新細明體" charset="-120"/>
              </a:rPr>
              <a:t>x</a:t>
            </a:r>
            <a:r>
              <a:rPr lang="en-US" altLang="zh-TW" sz="2000" i="1" dirty="0" err="1">
                <a:ea typeface="新細明體" charset="-120"/>
              </a:rPr>
              <a:t>,n</a:t>
            </a:r>
            <a:r>
              <a:rPr lang="en-US" altLang="zh-TW" sz="2000" i="1" baseline="-25000" dirty="0" err="1">
                <a:ea typeface="新細明體" charset="-120"/>
              </a:rPr>
              <a:t>y</a:t>
            </a:r>
            <a:r>
              <a:rPr lang="en-US" altLang="zh-TW" sz="2000" i="1" dirty="0" err="1">
                <a:ea typeface="新細明體" charset="-120"/>
              </a:rPr>
              <a:t>,n</a:t>
            </a:r>
            <a:r>
              <a:rPr lang="en-US" altLang="zh-TW" sz="2000" i="1" baseline="-25000" dirty="0" err="1">
                <a:ea typeface="新細明體" charset="-120"/>
              </a:rPr>
              <a:t>z</a:t>
            </a:r>
            <a:r>
              <a:rPr lang="en-US" altLang="zh-TW" sz="2000" i="1" dirty="0">
                <a:ea typeface="新細明體" charset="-120"/>
              </a:rPr>
              <a:t>) </a:t>
            </a:r>
            <a:r>
              <a:rPr lang="en-US" altLang="zh-TW" sz="2000" dirty="0">
                <a:ea typeface="新細明體" charset="-120"/>
              </a:rPr>
              <a:t>pointing inward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And 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n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p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+n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p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+n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p</a:t>
            </a:r>
            <a:r>
              <a:rPr lang="en-US" altLang="zh-TW" sz="2000" i="1" baseline="-25000" dirty="0" err="1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i="1" dirty="0" err="1">
                <a:solidFill>
                  <a:srgbClr val="FF0000"/>
                </a:solidFill>
                <a:ea typeface="新細明體" charset="-120"/>
              </a:rPr>
              <a:t>+d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 &gt; 0</a:t>
            </a:r>
            <a:endParaRPr lang="en-US" altLang="zh-TW" sz="2000" dirty="0">
              <a:solidFill>
                <a:srgbClr val="FF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7070142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Sutherland-</a:t>
            </a:r>
            <a:r>
              <a:rPr lang="en-US" altLang="zh-TW" dirty="0" err="1">
                <a:ea typeface="新細明體" charset="-120"/>
              </a:rPr>
              <a:t>Hodgman</a:t>
            </a:r>
            <a:r>
              <a:rPr lang="en-US" altLang="zh-TW" dirty="0">
                <a:ea typeface="新細明體" charset="-120"/>
              </a:rPr>
              <a:t> (1/4)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21717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Clip polygons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convex</a:t>
            </a:r>
            <a:r>
              <a:rPr lang="en-US" altLang="zh-TW" dirty="0">
                <a:ea typeface="新細明體" charset="-120"/>
              </a:rPr>
              <a:t> clip regions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Clip the polygon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against each edge </a:t>
            </a:r>
            <a:r>
              <a:rPr lang="en-US" altLang="zh-TW" dirty="0">
                <a:ea typeface="新細明體" charset="-120"/>
              </a:rPr>
              <a:t>of the clip region in turn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Clip polygon each time to line containing edge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Only works for convex clip regions (Why? Example that breaks?)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762000" y="3390900"/>
            <a:ext cx="9906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4" name="Line 5"/>
          <p:cNvSpPr>
            <a:spLocks noChangeShapeType="1"/>
          </p:cNvSpPr>
          <p:nvPr/>
        </p:nvSpPr>
        <p:spPr bwMode="auto">
          <a:xfrm flipV="1">
            <a:off x="304800" y="3009900"/>
            <a:ext cx="1752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1600200" y="30099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6" name="Line 7"/>
          <p:cNvSpPr>
            <a:spLocks noChangeShapeType="1"/>
          </p:cNvSpPr>
          <p:nvPr/>
        </p:nvSpPr>
        <p:spPr bwMode="auto">
          <a:xfrm>
            <a:off x="1600200" y="37719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7" name="Line 8"/>
          <p:cNvSpPr>
            <a:spLocks noChangeShapeType="1"/>
          </p:cNvSpPr>
          <p:nvPr/>
        </p:nvSpPr>
        <p:spPr bwMode="auto">
          <a:xfrm flipH="1" flipV="1">
            <a:off x="304800" y="37719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2514600" y="3390900"/>
            <a:ext cx="9906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 flipV="1">
            <a:off x="2057400" y="31623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>
            <a:off x="3352800" y="35433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3352800" y="37719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2" name="Line 13"/>
          <p:cNvSpPr>
            <a:spLocks noChangeShapeType="1"/>
          </p:cNvSpPr>
          <p:nvPr/>
        </p:nvSpPr>
        <p:spPr bwMode="auto">
          <a:xfrm flipH="1" flipV="1">
            <a:off x="2057400" y="3771900"/>
            <a:ext cx="1436688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3" name="Line 14"/>
          <p:cNvSpPr>
            <a:spLocks noChangeShapeType="1"/>
          </p:cNvSpPr>
          <p:nvPr/>
        </p:nvSpPr>
        <p:spPr bwMode="auto">
          <a:xfrm>
            <a:off x="3505200" y="28575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4" name="Rectangle 15"/>
          <p:cNvSpPr>
            <a:spLocks noChangeArrowheads="1"/>
          </p:cNvSpPr>
          <p:nvPr/>
        </p:nvSpPr>
        <p:spPr bwMode="auto">
          <a:xfrm>
            <a:off x="4038600" y="3390900"/>
            <a:ext cx="9906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35" name="Line 16"/>
          <p:cNvSpPr>
            <a:spLocks noChangeShapeType="1"/>
          </p:cNvSpPr>
          <p:nvPr/>
        </p:nvSpPr>
        <p:spPr bwMode="auto">
          <a:xfrm flipV="1">
            <a:off x="3581400" y="31623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6" name="Line 17"/>
          <p:cNvSpPr>
            <a:spLocks noChangeShapeType="1"/>
          </p:cNvSpPr>
          <p:nvPr/>
        </p:nvSpPr>
        <p:spPr bwMode="auto">
          <a:xfrm flipH="1">
            <a:off x="4876800" y="35433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7" name="Line 18"/>
          <p:cNvSpPr>
            <a:spLocks noChangeShapeType="1"/>
          </p:cNvSpPr>
          <p:nvPr/>
        </p:nvSpPr>
        <p:spPr bwMode="auto">
          <a:xfrm>
            <a:off x="4876800" y="37719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8" name="Line 19"/>
          <p:cNvSpPr>
            <a:spLocks noChangeShapeType="1"/>
          </p:cNvSpPr>
          <p:nvPr/>
        </p:nvSpPr>
        <p:spPr bwMode="auto">
          <a:xfrm flipH="1" flipV="1">
            <a:off x="3581400" y="37719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39" name="Line 20"/>
          <p:cNvSpPr>
            <a:spLocks noChangeShapeType="1"/>
          </p:cNvSpPr>
          <p:nvPr/>
        </p:nvSpPr>
        <p:spPr bwMode="auto">
          <a:xfrm flipH="1">
            <a:off x="5029200" y="40767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0" name="Line 21"/>
          <p:cNvSpPr>
            <a:spLocks noChangeShapeType="1"/>
          </p:cNvSpPr>
          <p:nvPr/>
        </p:nvSpPr>
        <p:spPr bwMode="auto">
          <a:xfrm flipV="1">
            <a:off x="5029200" y="3162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1" name="Line 22"/>
          <p:cNvSpPr>
            <a:spLocks noChangeShapeType="1"/>
          </p:cNvSpPr>
          <p:nvPr/>
        </p:nvSpPr>
        <p:spPr bwMode="auto">
          <a:xfrm flipH="1">
            <a:off x="3657600" y="42291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2" name="Rectangle 23"/>
          <p:cNvSpPr>
            <a:spLocks noChangeArrowheads="1"/>
          </p:cNvSpPr>
          <p:nvPr/>
        </p:nvSpPr>
        <p:spPr bwMode="auto">
          <a:xfrm>
            <a:off x="5486400" y="3390900"/>
            <a:ext cx="9906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43" name="Line 24"/>
          <p:cNvSpPr>
            <a:spLocks noChangeShapeType="1"/>
          </p:cNvSpPr>
          <p:nvPr/>
        </p:nvSpPr>
        <p:spPr bwMode="auto">
          <a:xfrm flipV="1">
            <a:off x="5499100" y="3162300"/>
            <a:ext cx="977900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4" name="Line 25"/>
          <p:cNvSpPr>
            <a:spLocks noChangeShapeType="1"/>
          </p:cNvSpPr>
          <p:nvPr/>
        </p:nvSpPr>
        <p:spPr bwMode="auto">
          <a:xfrm flipH="1">
            <a:off x="6324600" y="35433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5" name="Line 26"/>
          <p:cNvSpPr>
            <a:spLocks noChangeShapeType="1"/>
          </p:cNvSpPr>
          <p:nvPr/>
        </p:nvSpPr>
        <p:spPr bwMode="auto">
          <a:xfrm>
            <a:off x="6324600" y="37719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6" name="Line 27"/>
          <p:cNvSpPr>
            <a:spLocks noChangeShapeType="1"/>
          </p:cNvSpPr>
          <p:nvPr/>
        </p:nvSpPr>
        <p:spPr bwMode="auto">
          <a:xfrm flipH="1" flipV="1">
            <a:off x="5486400" y="40005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7" name="Line 28"/>
          <p:cNvSpPr>
            <a:spLocks noChangeShapeType="1"/>
          </p:cNvSpPr>
          <p:nvPr/>
        </p:nvSpPr>
        <p:spPr bwMode="auto">
          <a:xfrm flipH="1">
            <a:off x="6477000" y="40767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8" name="Line 29"/>
          <p:cNvSpPr>
            <a:spLocks noChangeShapeType="1"/>
          </p:cNvSpPr>
          <p:nvPr/>
        </p:nvSpPr>
        <p:spPr bwMode="auto">
          <a:xfrm flipV="1">
            <a:off x="6477000" y="31623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49" name="Line 30"/>
          <p:cNvSpPr>
            <a:spLocks noChangeShapeType="1"/>
          </p:cNvSpPr>
          <p:nvPr/>
        </p:nvSpPr>
        <p:spPr bwMode="auto">
          <a:xfrm>
            <a:off x="5486400" y="28575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0" name="Line 31"/>
          <p:cNvSpPr>
            <a:spLocks noChangeShapeType="1"/>
          </p:cNvSpPr>
          <p:nvPr/>
        </p:nvSpPr>
        <p:spPr bwMode="auto">
          <a:xfrm flipH="1">
            <a:off x="6019800" y="4229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1" name="Rectangle 32"/>
          <p:cNvSpPr>
            <a:spLocks noChangeArrowheads="1"/>
          </p:cNvSpPr>
          <p:nvPr/>
        </p:nvSpPr>
        <p:spPr bwMode="auto">
          <a:xfrm>
            <a:off x="7010400" y="3390900"/>
            <a:ext cx="9906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2" name="Line 33"/>
          <p:cNvSpPr>
            <a:spLocks noChangeShapeType="1"/>
          </p:cNvSpPr>
          <p:nvPr/>
        </p:nvSpPr>
        <p:spPr bwMode="auto">
          <a:xfrm flipV="1">
            <a:off x="7023100" y="3390900"/>
            <a:ext cx="5207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3" name="Line 34"/>
          <p:cNvSpPr>
            <a:spLocks noChangeShapeType="1"/>
          </p:cNvSpPr>
          <p:nvPr/>
        </p:nvSpPr>
        <p:spPr bwMode="auto">
          <a:xfrm flipH="1">
            <a:off x="7848600" y="35433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4" name="Line 35"/>
          <p:cNvSpPr>
            <a:spLocks noChangeShapeType="1"/>
          </p:cNvSpPr>
          <p:nvPr/>
        </p:nvSpPr>
        <p:spPr bwMode="auto">
          <a:xfrm>
            <a:off x="7848600" y="37719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5" name="Line 36"/>
          <p:cNvSpPr>
            <a:spLocks noChangeShapeType="1"/>
          </p:cNvSpPr>
          <p:nvPr/>
        </p:nvSpPr>
        <p:spPr bwMode="auto">
          <a:xfrm flipH="1" flipV="1">
            <a:off x="7010400" y="40005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6" name="Line 37"/>
          <p:cNvSpPr>
            <a:spLocks noChangeShapeType="1"/>
          </p:cNvSpPr>
          <p:nvPr/>
        </p:nvSpPr>
        <p:spPr bwMode="auto">
          <a:xfrm flipH="1">
            <a:off x="8001000" y="40767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7" name="Line 38"/>
          <p:cNvSpPr>
            <a:spLocks noChangeShapeType="1"/>
          </p:cNvSpPr>
          <p:nvPr/>
        </p:nvSpPr>
        <p:spPr bwMode="auto">
          <a:xfrm flipV="1">
            <a:off x="8001000" y="33909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8" name="Line 39"/>
          <p:cNvSpPr>
            <a:spLocks noChangeShapeType="1"/>
          </p:cNvSpPr>
          <p:nvPr/>
        </p:nvSpPr>
        <p:spPr bwMode="auto">
          <a:xfrm flipH="1">
            <a:off x="7543800" y="42291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59" name="Line 40"/>
          <p:cNvSpPr>
            <a:spLocks noChangeShapeType="1"/>
          </p:cNvSpPr>
          <p:nvPr/>
        </p:nvSpPr>
        <p:spPr bwMode="auto">
          <a:xfrm flipH="1" flipV="1">
            <a:off x="7007225" y="3597275"/>
            <a:ext cx="317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0760" name="Line 41"/>
          <p:cNvSpPr>
            <a:spLocks noChangeShapeType="1"/>
          </p:cNvSpPr>
          <p:nvPr/>
        </p:nvSpPr>
        <p:spPr bwMode="auto">
          <a:xfrm flipH="1">
            <a:off x="6781800" y="33909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1315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  <a:hlinkClick r:id="rId2"/>
              </a:rPr>
              <a:t>Sutherland-</a:t>
            </a:r>
            <a:r>
              <a:rPr lang="en-US" altLang="zh-TW" dirty="0" err="1">
                <a:ea typeface="新細明體" charset="-120"/>
                <a:hlinkClick r:id="rId2"/>
              </a:rPr>
              <a:t>Hodgman</a:t>
            </a:r>
            <a:r>
              <a:rPr lang="en-US" altLang="zh-TW" dirty="0">
                <a:ea typeface="新細明體" charset="-120"/>
              </a:rPr>
              <a:t> (1/4)</a:t>
            </a:r>
          </a:p>
        </p:txBody>
      </p:sp>
      <p:pic>
        <p:nvPicPr>
          <p:cNvPr id="11266" name="Picture 2" descr="http://upload.wikimedia.org/wikipedia/commons/thumb/5/53/Sutherland-Hodgman_clipping_sample.svg/505px-Sutherland-Hodgman_clipping_sam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89" y="1066800"/>
            <a:ext cx="5098732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By Davide P. Cervone. Used with permission.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3429000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957983"/>
            <a:ext cx="47434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44867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Sutherland-</a:t>
            </a:r>
            <a:r>
              <a:rPr lang="en-US" altLang="zh-TW" dirty="0" err="1">
                <a:ea typeface="新細明體" charset="-120"/>
              </a:rPr>
              <a:t>Hodgman</a:t>
            </a:r>
            <a:r>
              <a:rPr lang="en-US" altLang="zh-TW" dirty="0">
                <a:ea typeface="新細明體" charset="-120"/>
              </a:rPr>
              <a:t> (2/4)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5638800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To clip a polygon to a line/plane: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Consider the polygon as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 list of vertices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One side </a:t>
            </a:r>
            <a:r>
              <a:rPr lang="en-US" altLang="zh-TW" sz="2000" dirty="0">
                <a:ea typeface="新細明體" charset="-120"/>
              </a:rPr>
              <a:t>of the line/plane is considered inside the clip region,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other side </a:t>
            </a:r>
            <a:r>
              <a:rPr lang="en-US" altLang="zh-TW" sz="2000" dirty="0">
                <a:ea typeface="新細明體" charset="-120"/>
              </a:rPr>
              <a:t>is outside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We are going to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rewrite the polygon one vertex at a time</a:t>
            </a:r>
            <a:r>
              <a:rPr lang="en-US" altLang="zh-TW" sz="2000" dirty="0">
                <a:ea typeface="新細明體" charset="-120"/>
              </a:rPr>
              <a:t> – the rewritten polygon will be the polygon clipped to the line/plane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Check start vertex: if “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inside</a:t>
            </a:r>
            <a:r>
              <a:rPr lang="en-US" altLang="zh-TW" sz="2000" dirty="0">
                <a:ea typeface="新細明體" charset="-120"/>
              </a:rPr>
              <a:t>”,</a:t>
            </a:r>
            <a:r>
              <a:rPr lang="en-US" altLang="zh-TW" sz="2000" i="1" dirty="0">
                <a:ea typeface="新細明體" charset="-120"/>
              </a:rPr>
              <a:t> emit</a:t>
            </a:r>
            <a:r>
              <a:rPr lang="en-US" altLang="zh-TW" sz="2000" dirty="0">
                <a:ea typeface="新細明體" charset="-120"/>
              </a:rPr>
              <a:t> it, otherwise ignore it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Continue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processing vertices as follows</a:t>
            </a:r>
            <a:r>
              <a:rPr lang="en-US" altLang="zh-TW" sz="2000" dirty="0">
                <a:ea typeface="新細明體" charset="-120"/>
              </a:rPr>
              <a:t>…</a:t>
            </a:r>
          </a:p>
          <a:p>
            <a:pPr lvl="1"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31747" name="AutoShape 4"/>
          <p:cNvSpPr>
            <a:spLocks noChangeArrowheads="1"/>
          </p:cNvSpPr>
          <p:nvPr/>
        </p:nvSpPr>
        <p:spPr bwMode="auto">
          <a:xfrm rot="557438">
            <a:off x="7315200" y="1676400"/>
            <a:ext cx="838200" cy="1219200"/>
          </a:xfrm>
          <a:prstGeom prst="pentagon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7924800" y="28194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0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7010400" y="26670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4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7010400" y="17526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3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7620000" y="12954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2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8153400" y="2057400"/>
            <a:ext cx="393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1</a:t>
            </a:r>
          </a:p>
        </p:txBody>
      </p:sp>
      <p:sp>
        <p:nvSpPr>
          <p:cNvPr id="31753" name="Text Box 10"/>
          <p:cNvSpPr txBox="1">
            <a:spLocks noChangeArrowheads="1"/>
          </p:cNvSpPr>
          <p:nvPr/>
        </p:nvSpPr>
        <p:spPr bwMode="auto">
          <a:xfrm>
            <a:off x="6019800" y="3352800"/>
            <a:ext cx="4032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0</a:t>
            </a:r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8458200" y="3352800"/>
            <a:ext cx="4032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4</a:t>
            </a:r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7848600" y="3352800"/>
            <a:ext cx="4032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3</a:t>
            </a:r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7239000" y="3352800"/>
            <a:ext cx="4032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2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6629400" y="3352800"/>
            <a:ext cx="4032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 i="1"/>
              <a:t>p</a:t>
            </a:r>
            <a:r>
              <a:rPr lang="en-US" altLang="zh-TW" sz="2000" b="0" i="1" baseline="-25000"/>
              <a:t>1</a:t>
            </a:r>
          </a:p>
        </p:txBody>
      </p:sp>
      <p:cxnSp>
        <p:nvCxnSpPr>
          <p:cNvPr id="31758" name="AutoShape 15"/>
          <p:cNvCxnSpPr>
            <a:cxnSpLocks noChangeShapeType="1"/>
            <a:stCxn id="31753" idx="3"/>
            <a:endCxn id="31757" idx="1"/>
          </p:cNvCxnSpPr>
          <p:nvPr/>
        </p:nvCxnSpPr>
        <p:spPr bwMode="auto">
          <a:xfrm>
            <a:off x="6423025" y="3556000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59" name="AutoShape 16"/>
          <p:cNvCxnSpPr>
            <a:cxnSpLocks noChangeShapeType="1"/>
            <a:stCxn id="31757" idx="3"/>
            <a:endCxn id="31756" idx="1"/>
          </p:cNvCxnSpPr>
          <p:nvPr/>
        </p:nvCxnSpPr>
        <p:spPr bwMode="auto">
          <a:xfrm>
            <a:off x="7032625" y="3556000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0" name="AutoShape 17"/>
          <p:cNvCxnSpPr>
            <a:cxnSpLocks noChangeShapeType="1"/>
            <a:stCxn id="31756" idx="3"/>
            <a:endCxn id="31755" idx="1"/>
          </p:cNvCxnSpPr>
          <p:nvPr/>
        </p:nvCxnSpPr>
        <p:spPr bwMode="auto">
          <a:xfrm>
            <a:off x="7642225" y="3556000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761" name="AutoShape 18"/>
          <p:cNvCxnSpPr>
            <a:cxnSpLocks noChangeShapeType="1"/>
            <a:stCxn id="31755" idx="3"/>
            <a:endCxn id="31754" idx="1"/>
          </p:cNvCxnSpPr>
          <p:nvPr/>
        </p:nvCxnSpPr>
        <p:spPr bwMode="auto">
          <a:xfrm>
            <a:off x="8251825" y="3556000"/>
            <a:ext cx="206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1762" name="Rectangle 19"/>
          <p:cNvSpPr>
            <a:spLocks noChangeArrowheads="1"/>
          </p:cNvSpPr>
          <p:nvPr/>
        </p:nvSpPr>
        <p:spPr bwMode="auto">
          <a:xfrm>
            <a:off x="6858000" y="4267200"/>
            <a:ext cx="10668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0"/>
              <a:t>Clipper</a:t>
            </a:r>
          </a:p>
        </p:txBody>
      </p:sp>
      <p:sp>
        <p:nvSpPr>
          <p:cNvPr id="31763" name="Line 20"/>
          <p:cNvSpPr>
            <a:spLocks noChangeShapeType="1"/>
          </p:cNvSpPr>
          <p:nvPr/>
        </p:nvSpPr>
        <p:spPr bwMode="auto">
          <a:xfrm>
            <a:off x="60198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64" name="Line 21"/>
          <p:cNvSpPr>
            <a:spLocks noChangeShapeType="1"/>
          </p:cNvSpPr>
          <p:nvPr/>
        </p:nvSpPr>
        <p:spPr bwMode="auto">
          <a:xfrm>
            <a:off x="7924800" y="4724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1765" name="Text Box 22"/>
          <p:cNvSpPr txBox="1">
            <a:spLocks noChangeArrowheads="1"/>
          </p:cNvSpPr>
          <p:nvPr/>
        </p:nvSpPr>
        <p:spPr bwMode="auto">
          <a:xfrm>
            <a:off x="6019800" y="4343400"/>
            <a:ext cx="930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b="0"/>
              <a:t>points in</a:t>
            </a:r>
          </a:p>
        </p:txBody>
      </p:sp>
      <p:sp>
        <p:nvSpPr>
          <p:cNvPr id="31766" name="Text Box 23"/>
          <p:cNvSpPr txBox="1">
            <a:spLocks noChangeArrowheads="1"/>
          </p:cNvSpPr>
          <p:nvPr/>
        </p:nvSpPr>
        <p:spPr bwMode="auto">
          <a:xfrm>
            <a:off x="7924800" y="4343400"/>
            <a:ext cx="930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2000" b="0"/>
              <a:t>points out</a:t>
            </a:r>
          </a:p>
        </p:txBody>
      </p:sp>
    </p:spTree>
    <p:extLst>
      <p:ext uri="{BB962C8B-B14F-4D97-AF65-F5344CB8AC3E}">
        <p14:creationId xmlns:p14="http://schemas.microsoft.com/office/powerpoint/2010/main" val="1188655171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dirty="0"/>
              <a:t>Sutherland-</a:t>
            </a:r>
            <a:r>
              <a:rPr lang="en-US" altLang="en-US" dirty="0" err="1"/>
              <a:t>Hodgman</a:t>
            </a:r>
            <a:r>
              <a:rPr lang="en-US" altLang="en-US" dirty="0"/>
              <a:t> (3/4)</a:t>
            </a:r>
          </a:p>
        </p:txBody>
      </p:sp>
      <p:sp>
        <p:nvSpPr>
          <p:cNvPr id="32770" name="Line 3"/>
          <p:cNvSpPr>
            <a:spLocks noChangeShapeType="1"/>
          </p:cNvSpPr>
          <p:nvPr/>
        </p:nvSpPr>
        <p:spPr bwMode="auto">
          <a:xfrm>
            <a:off x="1143000" y="1219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14313" y="1268413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b="0"/>
              <a:t>Inside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1219200" y="1268413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Outside</a:t>
            </a:r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 rot="-5400000">
            <a:off x="495300" y="2324100"/>
            <a:ext cx="1219200" cy="990600"/>
          </a:xfrm>
          <a:prstGeom prst="parallelogram">
            <a:avLst>
              <a:gd name="adj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74" name="Line 7"/>
          <p:cNvSpPr>
            <a:spLocks noChangeShapeType="1"/>
          </p:cNvSpPr>
          <p:nvPr/>
        </p:nvSpPr>
        <p:spPr bwMode="auto">
          <a:xfrm>
            <a:off x="609600" y="22098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5" name="Text Box 8"/>
          <p:cNvSpPr txBox="1">
            <a:spLocks noChangeArrowheads="1"/>
          </p:cNvSpPr>
          <p:nvPr/>
        </p:nvSpPr>
        <p:spPr bwMode="auto">
          <a:xfrm>
            <a:off x="517525" y="17938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s</a:t>
            </a:r>
          </a:p>
        </p:txBody>
      </p:sp>
      <p:sp>
        <p:nvSpPr>
          <p:cNvPr id="32776" name="Text Box 9"/>
          <p:cNvSpPr txBox="1">
            <a:spLocks noChangeArrowheads="1"/>
          </p:cNvSpPr>
          <p:nvPr/>
        </p:nvSpPr>
        <p:spPr bwMode="auto">
          <a:xfrm>
            <a:off x="457200" y="3048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p</a:t>
            </a:r>
          </a:p>
        </p:txBody>
      </p:sp>
      <p:sp>
        <p:nvSpPr>
          <p:cNvPr id="32777" name="Text Box 10"/>
          <p:cNvSpPr txBox="1">
            <a:spLocks noChangeArrowheads="1"/>
          </p:cNvSpPr>
          <p:nvPr/>
        </p:nvSpPr>
        <p:spPr bwMode="auto">
          <a:xfrm>
            <a:off x="515938" y="4156075"/>
            <a:ext cx="1258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0"/>
              <a:t>Output p</a:t>
            </a:r>
          </a:p>
        </p:txBody>
      </p:sp>
      <p:sp>
        <p:nvSpPr>
          <p:cNvPr id="32778" name="Line 11"/>
          <p:cNvSpPr>
            <a:spLocks noChangeShapeType="1"/>
          </p:cNvSpPr>
          <p:nvPr/>
        </p:nvSpPr>
        <p:spPr bwMode="auto">
          <a:xfrm>
            <a:off x="3276600" y="1219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2347913" y="1268413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b="0"/>
              <a:t>Inside</a:t>
            </a:r>
          </a:p>
        </p:txBody>
      </p:sp>
      <p:sp>
        <p:nvSpPr>
          <p:cNvPr id="32780" name="Text Box 13"/>
          <p:cNvSpPr txBox="1">
            <a:spLocks noChangeArrowheads="1"/>
          </p:cNvSpPr>
          <p:nvPr/>
        </p:nvSpPr>
        <p:spPr bwMode="auto">
          <a:xfrm>
            <a:off x="3352800" y="1268413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Outside</a:t>
            </a:r>
          </a:p>
        </p:txBody>
      </p:sp>
      <p:sp>
        <p:nvSpPr>
          <p:cNvPr id="32781" name="AutoShape 14"/>
          <p:cNvSpPr>
            <a:spLocks noChangeArrowheads="1"/>
          </p:cNvSpPr>
          <p:nvPr/>
        </p:nvSpPr>
        <p:spPr bwMode="auto">
          <a:xfrm rot="-5400000">
            <a:off x="2628900" y="2324100"/>
            <a:ext cx="1219200" cy="990600"/>
          </a:xfrm>
          <a:prstGeom prst="parallelogram">
            <a:avLst>
              <a:gd name="adj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2" name="Text Box 15"/>
          <p:cNvSpPr txBox="1">
            <a:spLocks noChangeArrowheads="1"/>
          </p:cNvSpPr>
          <p:nvPr/>
        </p:nvSpPr>
        <p:spPr bwMode="auto">
          <a:xfrm>
            <a:off x="2590800" y="31242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s</a:t>
            </a:r>
          </a:p>
        </p:txBody>
      </p:sp>
      <p:sp>
        <p:nvSpPr>
          <p:cNvPr id="32783" name="Text Box 16"/>
          <p:cNvSpPr txBox="1">
            <a:spLocks noChangeArrowheads="1"/>
          </p:cNvSpPr>
          <p:nvPr/>
        </p:nvSpPr>
        <p:spPr bwMode="auto">
          <a:xfrm>
            <a:off x="35814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p</a:t>
            </a: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2682875" y="4156075"/>
            <a:ext cx="119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0"/>
              <a:t>Output i</a:t>
            </a:r>
          </a:p>
        </p:txBody>
      </p:sp>
      <p:sp>
        <p:nvSpPr>
          <p:cNvPr id="32785" name="Line 18"/>
          <p:cNvSpPr>
            <a:spLocks noChangeShapeType="1"/>
          </p:cNvSpPr>
          <p:nvPr/>
        </p:nvSpPr>
        <p:spPr bwMode="auto">
          <a:xfrm>
            <a:off x="5486400" y="1219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4557713" y="1268413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b="0"/>
              <a:t>Inside</a:t>
            </a:r>
          </a:p>
        </p:txBody>
      </p:sp>
      <p:sp>
        <p:nvSpPr>
          <p:cNvPr id="32787" name="Text Box 20"/>
          <p:cNvSpPr txBox="1">
            <a:spLocks noChangeArrowheads="1"/>
          </p:cNvSpPr>
          <p:nvPr/>
        </p:nvSpPr>
        <p:spPr bwMode="auto">
          <a:xfrm>
            <a:off x="5562600" y="1268413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Outside</a:t>
            </a:r>
          </a:p>
        </p:txBody>
      </p:sp>
      <p:sp>
        <p:nvSpPr>
          <p:cNvPr id="32788" name="AutoShape 21"/>
          <p:cNvSpPr>
            <a:spLocks noChangeArrowheads="1"/>
          </p:cNvSpPr>
          <p:nvPr/>
        </p:nvSpPr>
        <p:spPr bwMode="auto">
          <a:xfrm rot="-5400000">
            <a:off x="4838700" y="2324100"/>
            <a:ext cx="1219200" cy="990600"/>
          </a:xfrm>
          <a:prstGeom prst="parallelogram">
            <a:avLst>
              <a:gd name="adj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89" name="Line 22"/>
          <p:cNvSpPr>
            <a:spLocks noChangeShapeType="1"/>
          </p:cNvSpPr>
          <p:nvPr/>
        </p:nvSpPr>
        <p:spPr bwMode="auto">
          <a:xfrm flipV="1">
            <a:off x="5943600" y="25146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90" name="Text Box 23"/>
          <p:cNvSpPr txBox="1">
            <a:spLocks noChangeArrowheads="1"/>
          </p:cNvSpPr>
          <p:nvPr/>
        </p:nvSpPr>
        <p:spPr bwMode="auto">
          <a:xfrm>
            <a:off x="5791200" y="3429000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s</a:t>
            </a:r>
          </a:p>
        </p:txBody>
      </p:sp>
      <p:sp>
        <p:nvSpPr>
          <p:cNvPr id="32791" name="Text Box 24"/>
          <p:cNvSpPr txBox="1">
            <a:spLocks noChangeArrowheads="1"/>
          </p:cNvSpPr>
          <p:nvPr/>
        </p:nvSpPr>
        <p:spPr bwMode="auto">
          <a:xfrm>
            <a:off x="5791200" y="2057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p</a:t>
            </a:r>
          </a:p>
        </p:txBody>
      </p:sp>
      <p:sp>
        <p:nvSpPr>
          <p:cNvPr id="32792" name="Text Box 25"/>
          <p:cNvSpPr txBox="1">
            <a:spLocks noChangeArrowheads="1"/>
          </p:cNvSpPr>
          <p:nvPr/>
        </p:nvSpPr>
        <p:spPr bwMode="auto">
          <a:xfrm>
            <a:off x="4783138" y="4156075"/>
            <a:ext cx="1411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0"/>
              <a:t>No output</a:t>
            </a:r>
          </a:p>
        </p:txBody>
      </p:sp>
      <p:sp>
        <p:nvSpPr>
          <p:cNvPr id="32793" name="Line 26"/>
          <p:cNvSpPr>
            <a:spLocks noChangeShapeType="1"/>
          </p:cNvSpPr>
          <p:nvPr/>
        </p:nvSpPr>
        <p:spPr bwMode="auto">
          <a:xfrm>
            <a:off x="7620000" y="1219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94" name="Text Box 27"/>
          <p:cNvSpPr txBox="1">
            <a:spLocks noChangeArrowheads="1"/>
          </p:cNvSpPr>
          <p:nvPr/>
        </p:nvSpPr>
        <p:spPr bwMode="auto">
          <a:xfrm>
            <a:off x="6691313" y="1268413"/>
            <a:ext cx="803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2000" b="0"/>
              <a:t>Inside</a:t>
            </a:r>
          </a:p>
        </p:txBody>
      </p:sp>
      <p:sp>
        <p:nvSpPr>
          <p:cNvPr id="32795" name="Text Box 28"/>
          <p:cNvSpPr txBox="1">
            <a:spLocks noChangeArrowheads="1"/>
          </p:cNvSpPr>
          <p:nvPr/>
        </p:nvSpPr>
        <p:spPr bwMode="auto">
          <a:xfrm>
            <a:off x="7696200" y="1268413"/>
            <a:ext cx="973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Outside</a:t>
            </a:r>
          </a:p>
        </p:txBody>
      </p:sp>
      <p:sp>
        <p:nvSpPr>
          <p:cNvPr id="32796" name="AutoShape 29"/>
          <p:cNvSpPr>
            <a:spLocks noChangeArrowheads="1"/>
          </p:cNvSpPr>
          <p:nvPr/>
        </p:nvSpPr>
        <p:spPr bwMode="auto">
          <a:xfrm rot="-5400000">
            <a:off x="6972300" y="2324100"/>
            <a:ext cx="1219200" cy="990600"/>
          </a:xfrm>
          <a:prstGeom prst="parallelogram">
            <a:avLst>
              <a:gd name="adj" fmla="val 307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797" name="Line 30"/>
          <p:cNvSpPr>
            <a:spLocks noChangeShapeType="1"/>
          </p:cNvSpPr>
          <p:nvPr/>
        </p:nvSpPr>
        <p:spPr bwMode="auto">
          <a:xfrm flipH="1" flipV="1">
            <a:off x="7075488" y="22098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798" name="Text Box 31"/>
          <p:cNvSpPr txBox="1">
            <a:spLocks noChangeArrowheads="1"/>
          </p:cNvSpPr>
          <p:nvPr/>
        </p:nvSpPr>
        <p:spPr bwMode="auto">
          <a:xfrm>
            <a:off x="7913688" y="1981200"/>
            <a:ext cx="303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s</a:t>
            </a:r>
          </a:p>
        </p:txBody>
      </p:sp>
      <p:sp>
        <p:nvSpPr>
          <p:cNvPr id="32799" name="Text Box 32"/>
          <p:cNvSpPr txBox="1">
            <a:spLocks noChangeArrowheads="1"/>
          </p:cNvSpPr>
          <p:nvPr/>
        </p:nvSpPr>
        <p:spPr bwMode="auto">
          <a:xfrm>
            <a:off x="6923088" y="1752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p</a:t>
            </a:r>
          </a:p>
        </p:txBody>
      </p:sp>
      <p:sp>
        <p:nvSpPr>
          <p:cNvPr id="32800" name="Text Box 33"/>
          <p:cNvSpPr txBox="1">
            <a:spLocks noChangeArrowheads="1"/>
          </p:cNvSpPr>
          <p:nvPr/>
        </p:nvSpPr>
        <p:spPr bwMode="auto">
          <a:xfrm>
            <a:off x="6656388" y="4156075"/>
            <a:ext cx="193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0"/>
              <a:t>Output i and p</a:t>
            </a:r>
          </a:p>
        </p:txBody>
      </p:sp>
      <p:sp>
        <p:nvSpPr>
          <p:cNvPr id="32801" name="Line 34"/>
          <p:cNvSpPr>
            <a:spLocks noChangeShapeType="1"/>
          </p:cNvSpPr>
          <p:nvPr/>
        </p:nvSpPr>
        <p:spPr bwMode="auto">
          <a:xfrm>
            <a:off x="2743200" y="3124200"/>
            <a:ext cx="9906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2802" name="Text Box 35"/>
          <p:cNvSpPr txBox="1">
            <a:spLocks noChangeArrowheads="1"/>
          </p:cNvSpPr>
          <p:nvPr/>
        </p:nvSpPr>
        <p:spPr bwMode="auto">
          <a:xfrm>
            <a:off x="3048000" y="32766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i</a:t>
            </a:r>
          </a:p>
        </p:txBody>
      </p:sp>
      <p:sp>
        <p:nvSpPr>
          <p:cNvPr id="32803" name="Text Box 36"/>
          <p:cNvSpPr txBox="1">
            <a:spLocks noChangeArrowheads="1"/>
          </p:cNvSpPr>
          <p:nvPr/>
        </p:nvSpPr>
        <p:spPr bwMode="auto">
          <a:xfrm>
            <a:off x="7380288" y="1905000"/>
            <a:ext cx="26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685449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dirty="0"/>
              <a:t>Sutherland-</a:t>
            </a:r>
            <a:r>
              <a:rPr lang="en-US" altLang="en-US" dirty="0" err="1"/>
              <a:t>Hodgman</a:t>
            </a:r>
            <a:r>
              <a:rPr lang="en-US" altLang="en-US" dirty="0"/>
              <a:t> (4/4)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/>
            <a:r>
              <a:rPr lang="en-US" altLang="en-US" dirty="0"/>
              <a:t>Look at </a:t>
            </a:r>
            <a:r>
              <a:rPr lang="en-US" altLang="en-US" dirty="0">
                <a:solidFill>
                  <a:srgbClr val="FF0000"/>
                </a:solidFill>
              </a:rPr>
              <a:t>the next vertex </a:t>
            </a:r>
            <a:r>
              <a:rPr lang="en-US" altLang="en-US" dirty="0"/>
              <a:t>in the list, </a:t>
            </a:r>
            <a:r>
              <a:rPr lang="en-US" altLang="en-US" b="1" dirty="0"/>
              <a:t>p</a:t>
            </a:r>
            <a:r>
              <a:rPr lang="en-US" altLang="en-US" dirty="0"/>
              <a:t>, and the edge from the last vertex, </a:t>
            </a:r>
            <a:r>
              <a:rPr lang="en-US" altLang="en-US" b="1" dirty="0"/>
              <a:t>s</a:t>
            </a:r>
            <a:r>
              <a:rPr lang="en-US" altLang="en-US" dirty="0"/>
              <a:t>, to </a:t>
            </a:r>
            <a:r>
              <a:rPr lang="en-US" altLang="en-US" b="1" dirty="0"/>
              <a:t>p</a:t>
            </a:r>
            <a:r>
              <a:rPr lang="en-US" altLang="en-US" dirty="0"/>
              <a:t>. If the…</a:t>
            </a:r>
          </a:p>
          <a:p>
            <a:pPr lvl="1" eaLnBrk="1" hangingPunct="1"/>
            <a:r>
              <a:rPr lang="en-US" altLang="en-US" sz="2000" dirty="0"/>
              <a:t>polygon edge </a:t>
            </a:r>
            <a:r>
              <a:rPr lang="en-US" altLang="en-US" sz="2000" dirty="0">
                <a:solidFill>
                  <a:srgbClr val="FF0000"/>
                </a:solidFill>
              </a:rPr>
              <a:t>crosses</a:t>
            </a:r>
            <a:r>
              <a:rPr lang="en-US" altLang="en-US" sz="2000" dirty="0"/>
              <a:t> the clip line/plane going </a:t>
            </a:r>
            <a:r>
              <a:rPr lang="en-US" altLang="en-US" sz="2000" dirty="0">
                <a:solidFill>
                  <a:srgbClr val="FF0000"/>
                </a:solidFill>
              </a:rPr>
              <a:t>from out to in</a:t>
            </a:r>
            <a:r>
              <a:rPr lang="en-US" altLang="en-US" sz="2000" dirty="0"/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emit crossing point</a:t>
            </a:r>
            <a:r>
              <a:rPr lang="en-US" altLang="en-US" sz="2000" dirty="0"/>
              <a:t>, </a:t>
            </a:r>
            <a:r>
              <a:rPr lang="en-US" altLang="en-US" sz="2000" b="1" dirty="0"/>
              <a:t>i</a:t>
            </a:r>
            <a:r>
              <a:rPr lang="en-US" altLang="en-US" sz="2000" dirty="0"/>
              <a:t>, next vertex, </a:t>
            </a:r>
            <a:r>
              <a:rPr lang="en-US" altLang="en-US" sz="2000" b="1" dirty="0"/>
              <a:t>p</a:t>
            </a:r>
          </a:p>
          <a:p>
            <a:pPr lvl="1" eaLnBrk="1" hangingPunct="1"/>
            <a:r>
              <a:rPr lang="en-US" altLang="en-US" sz="2000" dirty="0"/>
              <a:t>polygon edge </a:t>
            </a:r>
            <a:r>
              <a:rPr lang="en-US" altLang="en-US" sz="2000" dirty="0">
                <a:solidFill>
                  <a:srgbClr val="FF0000"/>
                </a:solidFill>
              </a:rPr>
              <a:t>crosses</a:t>
            </a:r>
            <a:r>
              <a:rPr lang="en-US" altLang="en-US" sz="2000" dirty="0"/>
              <a:t> clip line/plane going </a:t>
            </a:r>
            <a:r>
              <a:rPr lang="en-US" altLang="en-US" sz="2000" dirty="0">
                <a:solidFill>
                  <a:srgbClr val="FF0000"/>
                </a:solidFill>
              </a:rPr>
              <a:t>from in to out</a:t>
            </a:r>
            <a:r>
              <a:rPr lang="en-US" altLang="en-US" sz="2000" dirty="0"/>
              <a:t>: emit crossing, </a:t>
            </a:r>
            <a:r>
              <a:rPr lang="en-US" altLang="en-US" sz="2000" b="1" dirty="0"/>
              <a:t>i</a:t>
            </a:r>
          </a:p>
          <a:p>
            <a:pPr lvl="1" eaLnBrk="1" hangingPunct="1"/>
            <a:r>
              <a:rPr lang="en-US" altLang="en-US" sz="2000" dirty="0"/>
              <a:t>polygon edge goes </a:t>
            </a:r>
            <a:r>
              <a:rPr lang="en-US" altLang="en-US" sz="2000" dirty="0">
                <a:solidFill>
                  <a:srgbClr val="FF0000"/>
                </a:solidFill>
              </a:rPr>
              <a:t>from out to out</a:t>
            </a:r>
            <a:r>
              <a:rPr lang="en-US" altLang="en-US" sz="2000" dirty="0"/>
              <a:t>: emit nothing</a:t>
            </a:r>
          </a:p>
          <a:p>
            <a:pPr lvl="1" eaLnBrk="1" hangingPunct="1"/>
            <a:r>
              <a:rPr lang="en-US" altLang="en-US" sz="2000" dirty="0"/>
              <a:t>polygon edge goes </a:t>
            </a:r>
            <a:r>
              <a:rPr lang="en-US" altLang="en-US" sz="2000" dirty="0">
                <a:solidFill>
                  <a:srgbClr val="FF0000"/>
                </a:solidFill>
              </a:rPr>
              <a:t>from in to in</a:t>
            </a:r>
            <a:r>
              <a:rPr lang="en-US" altLang="en-US" sz="2000" dirty="0"/>
              <a:t>: emit next vertex, </a:t>
            </a:r>
            <a:r>
              <a:rPr lang="en-US" altLang="en-US" sz="20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93845160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8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Inside-Outside Testing</a:t>
            </a:r>
          </a:p>
        </p:txBody>
      </p:sp>
      <p:sp>
        <p:nvSpPr>
          <p:cNvPr id="11858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219200"/>
            <a:ext cx="3960813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Lines/planes store a vector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pointing toward </a:t>
            </a:r>
            <a:r>
              <a:rPr lang="en-US" altLang="zh-TW" dirty="0">
                <a:ea typeface="新細明體" charset="-120"/>
              </a:rPr>
              <a:t>the inside of the clip region –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 outward pointing normal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Could re-define for inward pointing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Dot products </a:t>
            </a:r>
            <a:r>
              <a:rPr lang="en-US" altLang="zh-TW" dirty="0">
                <a:ea typeface="新細明體" charset="-120"/>
              </a:rPr>
              <a:t>give inside/outside information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Note that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(a vector) </a:t>
            </a:r>
            <a:r>
              <a:rPr lang="en-US" altLang="zh-TW" dirty="0">
                <a:ea typeface="新細明體" charset="-120"/>
              </a:rPr>
              <a:t>is any point on the clip line/plane</a:t>
            </a:r>
          </a:p>
        </p:txBody>
      </p:sp>
      <p:sp>
        <p:nvSpPr>
          <p:cNvPr id="1185817" name="Line 4"/>
          <p:cNvSpPr>
            <a:spLocks noChangeShapeType="1"/>
          </p:cNvSpPr>
          <p:nvPr/>
        </p:nvSpPr>
        <p:spPr bwMode="auto">
          <a:xfrm>
            <a:off x="6477000" y="33528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85818" name="Text Box 5"/>
          <p:cNvSpPr txBox="1">
            <a:spLocks noChangeArrowheads="1"/>
          </p:cNvSpPr>
          <p:nvPr/>
        </p:nvSpPr>
        <p:spPr bwMode="auto">
          <a:xfrm>
            <a:off x="6883654" y="3361944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b="0"/>
              <a:t>Outside</a:t>
            </a:r>
          </a:p>
        </p:txBody>
      </p:sp>
      <p:sp>
        <p:nvSpPr>
          <p:cNvPr id="1185819" name="Text Box 6"/>
          <p:cNvSpPr txBox="1">
            <a:spLocks noChangeArrowheads="1"/>
          </p:cNvSpPr>
          <p:nvPr/>
        </p:nvSpPr>
        <p:spPr bwMode="auto">
          <a:xfrm>
            <a:off x="5154613" y="335280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dirty="0"/>
              <a:t>Inside</a:t>
            </a:r>
          </a:p>
        </p:txBody>
      </p:sp>
      <p:sp>
        <p:nvSpPr>
          <p:cNvPr id="1185820" name="Line 7"/>
          <p:cNvSpPr>
            <a:spLocks noChangeShapeType="1"/>
          </p:cNvSpPr>
          <p:nvPr/>
        </p:nvSpPr>
        <p:spPr bwMode="auto">
          <a:xfrm flipH="1">
            <a:off x="5181600" y="4267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85821" name="Text Box 8"/>
          <p:cNvSpPr txBox="1">
            <a:spLocks noChangeArrowheads="1"/>
          </p:cNvSpPr>
          <p:nvPr/>
        </p:nvSpPr>
        <p:spPr bwMode="auto">
          <a:xfrm>
            <a:off x="4800600" y="40386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185822" name="Line 9"/>
          <p:cNvSpPr>
            <a:spLocks noChangeShapeType="1"/>
          </p:cNvSpPr>
          <p:nvPr/>
        </p:nvSpPr>
        <p:spPr bwMode="auto">
          <a:xfrm flipV="1">
            <a:off x="4876800" y="4267200"/>
            <a:ext cx="3200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85823" name="Oval 10"/>
          <p:cNvSpPr>
            <a:spLocks noChangeArrowheads="1"/>
          </p:cNvSpPr>
          <p:nvPr/>
        </p:nvSpPr>
        <p:spPr bwMode="auto">
          <a:xfrm>
            <a:off x="4800600" y="5181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24" name="Oval 11"/>
          <p:cNvSpPr>
            <a:spLocks noChangeArrowheads="1"/>
          </p:cNvSpPr>
          <p:nvPr/>
        </p:nvSpPr>
        <p:spPr bwMode="auto">
          <a:xfrm>
            <a:off x="8001000" y="4191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25" name="Oval 12"/>
          <p:cNvSpPr>
            <a:spLocks noChangeArrowheads="1"/>
          </p:cNvSpPr>
          <p:nvPr/>
        </p:nvSpPr>
        <p:spPr bwMode="auto">
          <a:xfrm>
            <a:off x="6408738" y="4689475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26" name="Text Box 13"/>
          <p:cNvSpPr txBox="1">
            <a:spLocks noChangeArrowheads="1"/>
          </p:cNvSpPr>
          <p:nvPr/>
        </p:nvSpPr>
        <p:spPr bwMode="auto">
          <a:xfrm>
            <a:off x="4403725" y="5070475"/>
            <a:ext cx="303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s</a:t>
            </a:r>
          </a:p>
        </p:txBody>
      </p:sp>
      <p:sp>
        <p:nvSpPr>
          <p:cNvPr id="1185827" name="Text Box 14"/>
          <p:cNvSpPr txBox="1">
            <a:spLocks noChangeArrowheads="1"/>
          </p:cNvSpPr>
          <p:nvPr/>
        </p:nvSpPr>
        <p:spPr bwMode="auto">
          <a:xfrm>
            <a:off x="8137525" y="4003675"/>
            <a:ext cx="396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85828" name="Text Box 15"/>
          <p:cNvSpPr txBox="1">
            <a:spLocks noChangeArrowheads="1"/>
          </p:cNvSpPr>
          <p:nvPr/>
        </p:nvSpPr>
        <p:spPr bwMode="auto">
          <a:xfrm>
            <a:off x="6537325" y="4689475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i</a:t>
            </a:r>
          </a:p>
        </p:txBody>
      </p:sp>
      <p:sp>
        <p:nvSpPr>
          <p:cNvPr id="1185829" name="Oval 16"/>
          <p:cNvSpPr>
            <a:spLocks noChangeArrowheads="1"/>
          </p:cNvSpPr>
          <p:nvPr/>
        </p:nvSpPr>
        <p:spPr bwMode="auto">
          <a:xfrm>
            <a:off x="6400800" y="3886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85830" name="Text Box 17"/>
          <p:cNvSpPr txBox="1">
            <a:spLocks noChangeArrowheads="1"/>
          </p:cNvSpPr>
          <p:nvPr/>
        </p:nvSpPr>
        <p:spPr bwMode="auto">
          <a:xfrm>
            <a:off x="655320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graphicFrame>
        <p:nvGraphicFramePr>
          <p:cNvPr id="1185814" name="Object 22"/>
          <p:cNvGraphicFramePr>
            <a:graphicFrameLocks noChangeAspect="1"/>
          </p:cNvGraphicFramePr>
          <p:nvPr/>
        </p:nvGraphicFramePr>
        <p:xfrm>
          <a:off x="5715000" y="1752600"/>
          <a:ext cx="19812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863225" imgH="660113" progId="Equation.3">
                  <p:embed/>
                </p:oleObj>
              </mc:Choice>
              <mc:Fallback>
                <p:oleObj name="Equation" r:id="rId3" imgW="863225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19812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35611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6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Finding Intersection </a:t>
            </a:r>
            <a:r>
              <a:rPr lang="en-US" altLang="zh-TW" dirty="0" err="1">
                <a:ea typeface="新細明體" charset="-120"/>
              </a:rPr>
              <a:t>Pts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11868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Use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parametric form for the edge </a:t>
            </a:r>
            <a:r>
              <a:rPr lang="en-US" altLang="zh-TW" dirty="0">
                <a:ea typeface="新細明體" charset="-120"/>
              </a:rPr>
              <a:t>between two points, </a:t>
            </a:r>
            <a:r>
              <a:rPr lang="en-US" altLang="zh-TW" b="1" dirty="0">
                <a:ea typeface="新細明體" charset="-120"/>
              </a:rPr>
              <a:t>x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b="1" dirty="0">
                <a:ea typeface="新細明體" charset="-120"/>
              </a:rPr>
              <a:t>x</a:t>
            </a:r>
            <a:r>
              <a:rPr lang="en-US" altLang="zh-TW" baseline="-25000" dirty="0">
                <a:ea typeface="新細明體" charset="-120"/>
              </a:rPr>
              <a:t>2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For planes of the form </a:t>
            </a:r>
            <a:r>
              <a:rPr lang="en-US" altLang="zh-TW" i="1" dirty="0">
                <a:ea typeface="新細明體" charset="-120"/>
              </a:rPr>
              <a:t>x=a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Similar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forms for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y=a, z=a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Solution for general plane can also be found</a:t>
            </a:r>
          </a:p>
        </p:txBody>
      </p:sp>
      <p:graphicFrame>
        <p:nvGraphicFramePr>
          <p:cNvPr id="118685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394970"/>
              </p:ext>
            </p:extLst>
          </p:nvPr>
        </p:nvGraphicFramePr>
        <p:xfrm>
          <a:off x="2286000" y="1828800"/>
          <a:ext cx="4953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Equation" r:id="rId3" imgW="2094591" imgH="215806" progId="Equation.3">
                  <p:embed/>
                </p:oleObj>
              </mc:Choice>
              <mc:Fallback>
                <p:oleObj name="Equation" r:id="rId3" imgW="20945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49530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685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020998"/>
              </p:ext>
            </p:extLst>
          </p:nvPr>
        </p:nvGraphicFramePr>
        <p:xfrm>
          <a:off x="1066800" y="2873375"/>
          <a:ext cx="69389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5" imgW="3175000" imgH="431800" progId="Equation.3">
                  <p:embed/>
                </p:oleObj>
              </mc:Choice>
              <mc:Fallback>
                <p:oleObj name="Equation" r:id="rId5" imgW="3175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73375"/>
                        <a:ext cx="6938963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379889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Inside/Outside in Screen Space</a:t>
            </a:r>
          </a:p>
        </p:txBody>
      </p:sp>
      <p:sp>
        <p:nvSpPr>
          <p:cNvPr id="11878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In canonical screen space, clip planes are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i="1" baseline="-25000" dirty="0" err="1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±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1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y</a:t>
            </a:r>
            <a:r>
              <a:rPr lang="en-US" altLang="zh-TW" i="1" baseline="-25000" dirty="0" err="1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s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=±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1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  <a:cs typeface="Times New Roman" pitchFamily="18" charset="0"/>
              </a:rPr>
              <a:t>,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i="1" baseline="-25000" dirty="0" err="1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=±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1</a:t>
            </a:r>
            <a:endParaRPr lang="en-US" altLang="zh-TW" i="1" dirty="0">
              <a:solidFill>
                <a:srgbClr val="FF0000"/>
              </a:solidFill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Inside/Outside reduces to comparisons before perspective divide</a:t>
            </a:r>
          </a:p>
        </p:txBody>
      </p:sp>
      <p:graphicFrame>
        <p:nvGraphicFramePr>
          <p:cNvPr id="1187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558765"/>
              </p:ext>
            </p:extLst>
          </p:nvPr>
        </p:nvGraphicFramePr>
        <p:xfrm>
          <a:off x="3352800" y="2362200"/>
          <a:ext cx="22098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914400" imgH="685800" progId="Equation.3">
                  <p:embed/>
                </p:oleObj>
              </mc:Choice>
              <mc:Fallback>
                <p:oleObj name="Equation" r:id="rId3" imgW="9144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62200"/>
                        <a:ext cx="2209800" cy="165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505210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Hardware Sutherland-Hodgman</a:t>
            </a:r>
          </a:p>
        </p:txBody>
      </p:sp>
      <p:sp>
        <p:nvSpPr>
          <p:cNvPr id="1222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981200"/>
          </a:xfrm>
        </p:spPr>
        <p:txBody>
          <a:bodyPr lIns="90487" tIns="44450" rIns="90487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Suitable </a:t>
            </a:r>
            <a:r>
              <a:rPr lang="en-US" altLang="en-US" dirty="0">
                <a:solidFill>
                  <a:srgbClr val="FF0000"/>
                </a:solidFill>
              </a:rPr>
              <a:t>for hardware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Only need the clip edge</a:t>
            </a:r>
            <a:r>
              <a:rPr lang="en-US" altLang="en-US" sz="2000" dirty="0"/>
              <a:t>, the endpoints of the current edge, and the last output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Polygon edges are output as they are found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FF0000"/>
                </a:solidFill>
              </a:rPr>
              <a:t>passed right on</a:t>
            </a:r>
            <a:r>
              <a:rPr lang="en-US" altLang="en-US" sz="2000" dirty="0"/>
              <a:t> to the next clip region 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Algorithm also </a:t>
            </a:r>
            <a:r>
              <a:rPr lang="en-US" altLang="en-US" sz="2000" dirty="0">
                <a:solidFill>
                  <a:srgbClr val="FF0000"/>
                </a:solidFill>
              </a:rPr>
              <a:t>works for clipping lines and points</a:t>
            </a:r>
          </a:p>
        </p:txBody>
      </p:sp>
      <p:sp>
        <p:nvSpPr>
          <p:cNvPr id="1222659" name="Rectangle 4"/>
          <p:cNvSpPr>
            <a:spLocks noChangeArrowheads="1"/>
          </p:cNvSpPr>
          <p:nvPr/>
        </p:nvSpPr>
        <p:spPr bwMode="auto">
          <a:xfrm>
            <a:off x="2895600" y="3581400"/>
            <a:ext cx="1143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2660" name="Text Box 5"/>
          <p:cNvSpPr txBox="1">
            <a:spLocks noChangeArrowheads="1"/>
          </p:cNvSpPr>
          <p:nvPr/>
        </p:nvSpPr>
        <p:spPr bwMode="auto">
          <a:xfrm>
            <a:off x="3124200" y="3581400"/>
            <a:ext cx="71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Clip Top</a:t>
            </a:r>
          </a:p>
        </p:txBody>
      </p:sp>
      <p:sp>
        <p:nvSpPr>
          <p:cNvPr id="1222661" name="Line 6"/>
          <p:cNvSpPr>
            <a:spLocks noChangeShapeType="1"/>
          </p:cNvSpPr>
          <p:nvPr/>
        </p:nvSpPr>
        <p:spPr bwMode="auto">
          <a:xfrm>
            <a:off x="2362200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2662" name="Text Box 7"/>
          <p:cNvSpPr txBox="1">
            <a:spLocks noChangeArrowheads="1"/>
          </p:cNvSpPr>
          <p:nvPr/>
        </p:nvSpPr>
        <p:spPr bwMode="auto">
          <a:xfrm>
            <a:off x="685800" y="3733800"/>
            <a:ext cx="1511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b="0"/>
              <a:t>Vertices in</a:t>
            </a:r>
          </a:p>
        </p:txBody>
      </p:sp>
      <p:sp>
        <p:nvSpPr>
          <p:cNvPr id="1222663" name="Line 8"/>
          <p:cNvSpPr>
            <a:spLocks noChangeShapeType="1"/>
          </p:cNvSpPr>
          <p:nvPr/>
        </p:nvSpPr>
        <p:spPr bwMode="auto">
          <a:xfrm>
            <a:off x="40386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2664" name="Rectangle 9"/>
          <p:cNvSpPr>
            <a:spLocks noChangeArrowheads="1"/>
          </p:cNvSpPr>
          <p:nvPr/>
        </p:nvSpPr>
        <p:spPr bwMode="auto">
          <a:xfrm>
            <a:off x="4876800" y="3581400"/>
            <a:ext cx="1143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2665" name="Text Box 10"/>
          <p:cNvSpPr txBox="1">
            <a:spLocks noChangeArrowheads="1"/>
          </p:cNvSpPr>
          <p:nvPr/>
        </p:nvSpPr>
        <p:spPr bwMode="auto">
          <a:xfrm>
            <a:off x="4953000" y="3581400"/>
            <a:ext cx="99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Clip Right</a:t>
            </a:r>
          </a:p>
        </p:txBody>
      </p:sp>
      <p:sp>
        <p:nvSpPr>
          <p:cNvPr id="1222666" name="Line 11"/>
          <p:cNvSpPr>
            <a:spLocks noChangeShapeType="1"/>
          </p:cNvSpPr>
          <p:nvPr/>
        </p:nvSpPr>
        <p:spPr bwMode="auto">
          <a:xfrm>
            <a:off x="60198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2667" name="Rectangle 12"/>
          <p:cNvSpPr>
            <a:spLocks noChangeArrowheads="1"/>
          </p:cNvSpPr>
          <p:nvPr/>
        </p:nvSpPr>
        <p:spPr bwMode="auto">
          <a:xfrm>
            <a:off x="6858000" y="3581400"/>
            <a:ext cx="1143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2668" name="Text Box 13"/>
          <p:cNvSpPr txBox="1">
            <a:spLocks noChangeArrowheads="1"/>
          </p:cNvSpPr>
          <p:nvPr/>
        </p:nvSpPr>
        <p:spPr bwMode="auto">
          <a:xfrm>
            <a:off x="6858000" y="35814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Clip Bottom</a:t>
            </a:r>
          </a:p>
        </p:txBody>
      </p:sp>
      <p:sp>
        <p:nvSpPr>
          <p:cNvPr id="1222669" name="Line 14"/>
          <p:cNvSpPr>
            <a:spLocks noChangeShapeType="1"/>
          </p:cNvSpPr>
          <p:nvPr/>
        </p:nvSpPr>
        <p:spPr bwMode="auto">
          <a:xfrm>
            <a:off x="74676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2670" name="Rectangle 15"/>
          <p:cNvSpPr>
            <a:spLocks noChangeArrowheads="1"/>
          </p:cNvSpPr>
          <p:nvPr/>
        </p:nvSpPr>
        <p:spPr bwMode="auto">
          <a:xfrm>
            <a:off x="6858000" y="4800600"/>
            <a:ext cx="1143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2671" name="Text Box 16"/>
          <p:cNvSpPr txBox="1">
            <a:spLocks noChangeArrowheads="1"/>
          </p:cNvSpPr>
          <p:nvPr/>
        </p:nvSpPr>
        <p:spPr bwMode="auto">
          <a:xfrm>
            <a:off x="6858000" y="4800600"/>
            <a:ext cx="1143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Clip Left</a:t>
            </a:r>
          </a:p>
        </p:txBody>
      </p:sp>
      <p:sp>
        <p:nvSpPr>
          <p:cNvPr id="1222672" name="Line 17"/>
          <p:cNvSpPr>
            <a:spLocks noChangeShapeType="1"/>
          </p:cNvSpPr>
          <p:nvPr/>
        </p:nvSpPr>
        <p:spPr bwMode="auto">
          <a:xfrm flipH="1">
            <a:off x="61722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2673" name="Text Box 18"/>
          <p:cNvSpPr txBox="1">
            <a:spLocks noChangeArrowheads="1"/>
          </p:cNvSpPr>
          <p:nvPr/>
        </p:nvSpPr>
        <p:spPr bwMode="auto">
          <a:xfrm>
            <a:off x="228600" y="4953000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b="0"/>
              <a:t>Clipped vertices out</a:t>
            </a:r>
          </a:p>
        </p:txBody>
      </p:sp>
      <p:sp>
        <p:nvSpPr>
          <p:cNvPr id="1222674" name="Rectangle 19"/>
          <p:cNvSpPr>
            <a:spLocks noChangeArrowheads="1"/>
          </p:cNvSpPr>
          <p:nvPr/>
        </p:nvSpPr>
        <p:spPr bwMode="auto">
          <a:xfrm>
            <a:off x="3352800" y="4800600"/>
            <a:ext cx="1143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2675" name="Text Box 20"/>
          <p:cNvSpPr txBox="1">
            <a:spLocks noChangeArrowheads="1"/>
          </p:cNvSpPr>
          <p:nvPr/>
        </p:nvSpPr>
        <p:spPr bwMode="auto">
          <a:xfrm>
            <a:off x="3581400" y="4800600"/>
            <a:ext cx="711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Clip Far</a:t>
            </a:r>
          </a:p>
        </p:txBody>
      </p:sp>
      <p:sp>
        <p:nvSpPr>
          <p:cNvPr id="1222676" name="Line 21"/>
          <p:cNvSpPr>
            <a:spLocks noChangeShapeType="1"/>
          </p:cNvSpPr>
          <p:nvPr/>
        </p:nvSpPr>
        <p:spPr bwMode="auto">
          <a:xfrm>
            <a:off x="28194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2677" name="Line 22"/>
          <p:cNvSpPr>
            <a:spLocks noChangeShapeType="1"/>
          </p:cNvSpPr>
          <p:nvPr/>
        </p:nvSpPr>
        <p:spPr bwMode="auto">
          <a:xfrm>
            <a:off x="44958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22678" name="Rectangle 23"/>
          <p:cNvSpPr>
            <a:spLocks noChangeArrowheads="1"/>
          </p:cNvSpPr>
          <p:nvPr/>
        </p:nvSpPr>
        <p:spPr bwMode="auto">
          <a:xfrm>
            <a:off x="5029200" y="4800600"/>
            <a:ext cx="1143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2679" name="Text Box 24"/>
          <p:cNvSpPr txBox="1">
            <a:spLocks noChangeArrowheads="1"/>
          </p:cNvSpPr>
          <p:nvPr/>
        </p:nvSpPr>
        <p:spPr bwMode="auto">
          <a:xfrm>
            <a:off x="5105400" y="4800600"/>
            <a:ext cx="99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b="0"/>
              <a:t>Clip Near</a:t>
            </a:r>
          </a:p>
        </p:txBody>
      </p:sp>
    </p:spTree>
    <p:extLst>
      <p:ext uri="{BB962C8B-B14F-4D97-AF65-F5344CB8AC3E}">
        <p14:creationId xmlns:p14="http://schemas.microsoft.com/office/powerpoint/2010/main" val="19162558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Review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View Space </a:t>
            </a:r>
            <a:r>
              <a:rPr lang="en-US" altLang="zh-TW" dirty="0">
                <a:ea typeface="新細明體" charset="-120"/>
              </a:rPr>
              <a:t>is a coordinate system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with the viewer looking</a:t>
            </a:r>
            <a:r>
              <a:rPr lang="en-US" altLang="zh-TW" dirty="0">
                <a:ea typeface="新細明體" charset="-120"/>
              </a:rPr>
              <a:t> down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–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axis</a:t>
            </a:r>
            <a:r>
              <a:rPr lang="en-US" altLang="zh-TW" dirty="0">
                <a:ea typeface="新細明體" charset="-120"/>
              </a:rPr>
              <a:t>, with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to the right and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The 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World→View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transformation takes points in world space and converts them into points in view space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The Projection matrix, or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View → Canonical </a:t>
            </a:r>
            <a:r>
              <a:rPr lang="en-US" altLang="zh-TW" dirty="0">
                <a:ea typeface="新細明體" charset="-120"/>
              </a:rPr>
              <a:t>matrix, takes points in view space and converts them into points in Canonical View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b="1" dirty="0">
                <a:ea typeface="新細明體" charset="-120"/>
              </a:rPr>
              <a:t>Canonical View Space </a:t>
            </a:r>
            <a:r>
              <a:rPr lang="en-US" altLang="zh-TW" sz="2000" dirty="0">
                <a:ea typeface="新細明體" charset="-120"/>
              </a:rPr>
              <a:t>is a coordinate system with the viewer looking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along –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z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,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x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to the right,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y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up,</a:t>
            </a:r>
            <a:r>
              <a:rPr lang="en-US" altLang="zh-TW" sz="2000" dirty="0">
                <a:ea typeface="新細明體" charset="-120"/>
              </a:rPr>
              <a:t> and everything to be drawn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inside the cube [-1,1]x[-1,1]x[-1,1] </a:t>
            </a:r>
            <a:r>
              <a:rPr lang="en-US" altLang="zh-TW" sz="2000" dirty="0">
                <a:ea typeface="新細明體" charset="-120"/>
              </a:rPr>
              <a:t>using parallel projection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GL camera</a:t>
            </a:r>
            <a:r>
              <a:rPr lang="en-US" altLang="zh-TW" dirty="0">
                <a:ea typeface="新細明體" charset="-120"/>
              </a:rPr>
              <a:t>: GL_MODELVIEW, GL_PROJECTION, </a:t>
            </a:r>
            <a:r>
              <a:rPr lang="en-US" altLang="zh-TW" dirty="0" err="1">
                <a:ea typeface="新細明體" charset="-120"/>
              </a:rPr>
              <a:t>glortho</a:t>
            </a:r>
            <a:r>
              <a:rPr lang="en-US" altLang="zh-TW" dirty="0">
                <a:ea typeface="新細明體" charset="-120"/>
              </a:rPr>
              <a:t>…, </a:t>
            </a:r>
            <a:r>
              <a:rPr lang="en-US" altLang="zh-TW" dirty="0" err="1">
                <a:ea typeface="新細明體" charset="-120"/>
              </a:rPr>
              <a:t>gluLookAt</a:t>
            </a:r>
            <a:r>
              <a:rPr lang="en-US" altLang="zh-TW" dirty="0">
                <a:ea typeface="新細明體" charset="-12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692504261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dirty="0"/>
              <a:t>Sutherland-</a:t>
            </a:r>
            <a:r>
              <a:rPr lang="en-US" altLang="en-US" dirty="0" err="1"/>
              <a:t>Hodgman</a:t>
            </a:r>
            <a:r>
              <a:rPr lang="en-US" altLang="en-US" dirty="0"/>
              <a:t> Pseudo Code</a:t>
            </a:r>
          </a:p>
        </p:txBody>
      </p:sp>
      <p:sp>
        <p:nvSpPr>
          <p:cNvPr id="4" name="矩形 3"/>
          <p:cNvSpPr/>
          <p:nvPr/>
        </p:nvSpPr>
        <p:spPr>
          <a:xfrm>
            <a:off x="381000" y="1219200"/>
            <a:ext cx="8458200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List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outputList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subjectPolygon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   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for (Edge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clipEdge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in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clipPolygon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do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List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inputList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outputList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outputList.clear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();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Point S =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inputList.last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;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for (Point E in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inputList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do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if (E inside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clipEdge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then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if (S not inside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clipEdge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then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 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outputList.add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ComputeIntersection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S,E,clipEdge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));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end if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outputList.add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(E);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else if (S inside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clipEdge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 then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   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outputList.add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ComputeIntersection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(</a:t>
            </a:r>
            <a:r>
              <a:rPr lang="en-US" altLang="zh-TW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S,E,clipEdge</a:t>
            </a: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));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end if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   S = E;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   done</a:t>
            </a:r>
            <a:endParaRPr lang="zh-TW" altLang="zh-TW" sz="1600" kern="100" dirty="0"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  <a:p>
            <a:pPr>
              <a:lnSpc>
                <a:spcPts val="156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6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 done</a:t>
            </a:r>
            <a:endParaRPr lang="zh-TW" altLang="zh-TW" sz="1600" kern="100" dirty="0">
              <a:effectLst/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008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Another Way to Clip: Early Rejection</a:t>
            </a:r>
          </a:p>
        </p:txBody>
      </p:sp>
      <p:sp>
        <p:nvSpPr>
          <p:cNvPr id="12339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If a polygonal object is closed, then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no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back-facing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face </a:t>
            </a:r>
            <a:r>
              <a:rPr lang="en-US" altLang="zh-TW" dirty="0">
                <a:ea typeface="新細明體" charset="-120"/>
              </a:rPr>
              <a:t>is visible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Front-facing</a:t>
            </a:r>
            <a:r>
              <a:rPr lang="en-US" altLang="zh-TW" sz="2000" dirty="0">
                <a:ea typeface="新細明體" charset="-120"/>
              </a:rPr>
              <a:t> faces must occlude all back-facing ones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Reject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back-facing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polygons </a:t>
            </a:r>
            <a:r>
              <a:rPr lang="en-US" altLang="zh-TW" sz="2000" dirty="0">
                <a:ea typeface="新細明體" charset="-120"/>
              </a:rPr>
              <a:t>in view space</a:t>
            </a:r>
          </a:p>
          <a:p>
            <a:pPr lvl="2" eaLnBrk="1" hangingPunct="1"/>
            <a:r>
              <a:rPr lang="en-US" altLang="zh-TW" sz="1800" dirty="0">
                <a:ea typeface="新細明體" charset="-120"/>
              </a:rPr>
              <a:t>Transform face normal and check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OpenGL supports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optional </a:t>
            </a:r>
            <a:r>
              <a:rPr lang="en-US" altLang="zh-TW" sz="2000" i="1" dirty="0">
                <a:solidFill>
                  <a:srgbClr val="FF0000"/>
                </a:solidFill>
                <a:ea typeface="新細明體" charset="-120"/>
              </a:rPr>
              <a:t>back-face culling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(and front-face culling too)</a:t>
            </a:r>
            <a:endParaRPr lang="en-US" altLang="zh-TW" sz="2000" i="1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Bounding volumes</a:t>
            </a:r>
            <a:r>
              <a:rPr lang="en-US" altLang="zh-TW" dirty="0">
                <a:ea typeface="新細明體" charset="-120"/>
              </a:rPr>
              <a:t> enclosing many polygons can be checked against the view volume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Done in software in world or view space</a:t>
            </a:r>
          </a:p>
          <a:p>
            <a:pPr eaLnBrk="1" hangingPunct="1"/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Visibility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can reject whole chunks of geometry without even looking at them</a:t>
            </a:r>
          </a:p>
          <a:p>
            <a:pPr lvl="1" eaLnBrk="1" hangingPunct="1"/>
            <a:endParaRPr lang="en-US" altLang="zh-TW" sz="20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3800954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 In General</a:t>
            </a:r>
          </a:p>
        </p:txBody>
      </p:sp>
      <p:sp>
        <p:nvSpPr>
          <p:cNvPr id="12410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Apart from clipping to the view volume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clipping</a:t>
            </a:r>
            <a:r>
              <a:rPr lang="en-US" altLang="zh-TW" dirty="0">
                <a:ea typeface="新細明體" charset="-120"/>
              </a:rPr>
              <a:t> is a basic operation in many other algorithms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Special purpose rendering </a:t>
            </a:r>
            <a:r>
              <a:rPr lang="en-US" altLang="zh-TW" sz="2000" dirty="0">
                <a:ea typeface="新細明體" charset="-120"/>
              </a:rPr>
              <a:t>might use different clipping (Project 2)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Breaking space</a:t>
            </a:r>
            <a:r>
              <a:rPr lang="en-US" altLang="zh-TW" sz="2000" dirty="0">
                <a:ea typeface="新細明體" charset="-120"/>
              </a:rPr>
              <a:t> up into chunks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2D drawing and windowing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Modeling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May require more complex geometry than rectangular boxes</a:t>
            </a:r>
          </a:p>
        </p:txBody>
      </p:sp>
    </p:spTree>
    <p:extLst>
      <p:ext uri="{BB962C8B-B14F-4D97-AF65-F5344CB8AC3E}">
        <p14:creationId xmlns:p14="http://schemas.microsoft.com/office/powerpoint/2010/main" val="1305896961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Additional Clipping Planes</a:t>
            </a:r>
          </a:p>
        </p:txBody>
      </p:sp>
      <p:sp>
        <p:nvSpPr>
          <p:cNvPr id="12441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Useful for doing things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like cut-away views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Use a clip plane to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cut off part </a:t>
            </a:r>
            <a:r>
              <a:rPr lang="en-US" altLang="zh-TW" sz="2000" dirty="0">
                <a:ea typeface="新細明體" charset="-120"/>
              </a:rPr>
              <a:t>of the object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Only works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if piece to be left behind is convex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OpenGL allows you to do it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Also one way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query OpenGL for all objects </a:t>
            </a:r>
            <a:r>
              <a:rPr lang="en-US" altLang="zh-TW" dirty="0">
                <a:ea typeface="新細明體" charset="-120"/>
              </a:rPr>
              <a:t>in a region of space (uses the </a:t>
            </a:r>
            <a:r>
              <a:rPr lang="en-US" altLang="zh-TW" i="1" dirty="0">
                <a:ea typeface="新細明體" charset="-120"/>
              </a:rPr>
              <a:t>selection</a:t>
            </a:r>
            <a:r>
              <a:rPr lang="en-US" altLang="zh-TW" dirty="0">
                <a:ea typeface="新細明體" charset="-120"/>
              </a:rPr>
              <a:t> mechanism)</a:t>
            </a:r>
          </a:p>
        </p:txBody>
      </p:sp>
    </p:spTree>
    <p:extLst>
      <p:ext uri="{BB962C8B-B14F-4D97-AF65-F5344CB8AC3E}">
        <p14:creationId xmlns:p14="http://schemas.microsoft.com/office/powerpoint/2010/main" val="341335752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0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3119438"/>
            <a:ext cx="2286000" cy="16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609600" y="1295400"/>
            <a:ext cx="8077200" cy="4343400"/>
          </a:xfrm>
          <a:blipFill rotWithShape="1">
            <a:blip r:embed="rId3"/>
            <a:stretch>
              <a:fillRect l="-604" t="-702" b="-8848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93987" name="Title 2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Line Clipping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976938" y="2819400"/>
            <a:ext cx="571500" cy="228600"/>
          </a:xfrm>
          <a:prstGeom prst="rightArrow">
            <a:avLst>
              <a:gd name="adj1" fmla="val 50000"/>
              <a:gd name="adj2" fmla="val 62500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068638" y="1333500"/>
            <a:ext cx="3713162" cy="1409700"/>
            <a:chOff x="3048000" y="1371600"/>
            <a:chExt cx="3713108" cy="1410138"/>
          </a:xfrm>
        </p:grpSpPr>
        <p:grpSp>
          <p:nvGrpSpPr>
            <p:cNvPr id="1193992" name="Group 18"/>
            <p:cNvGrpSpPr>
              <a:grpSpLocks/>
            </p:cNvGrpSpPr>
            <p:nvPr/>
          </p:nvGrpSpPr>
          <p:grpSpPr bwMode="auto">
            <a:xfrm>
              <a:off x="3048000" y="1371600"/>
              <a:ext cx="3713108" cy="1410138"/>
              <a:chOff x="1222" y="1208"/>
              <a:chExt cx="1938" cy="736"/>
            </a:xfrm>
          </p:grpSpPr>
          <p:grpSp>
            <p:nvGrpSpPr>
              <p:cNvPr id="1193994" name="Group 15"/>
              <p:cNvGrpSpPr>
                <a:grpSpLocks/>
              </p:cNvGrpSpPr>
              <p:nvPr/>
            </p:nvGrpSpPr>
            <p:grpSpPr bwMode="auto">
              <a:xfrm>
                <a:off x="1768" y="1288"/>
                <a:ext cx="568" cy="568"/>
                <a:chOff x="208" y="1320"/>
                <a:chExt cx="568" cy="568"/>
              </a:xfrm>
            </p:grpSpPr>
            <p:sp>
              <p:nvSpPr>
                <p:cNvPr id="1193998" name="Rectangle 8"/>
                <p:cNvSpPr>
                  <a:spLocks noChangeArrowheads="1"/>
                </p:cNvSpPr>
                <p:nvPr/>
              </p:nvSpPr>
              <p:spPr bwMode="auto">
                <a:xfrm>
                  <a:off x="224" y="1344"/>
                  <a:ext cx="528" cy="520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TW"/>
                </a:p>
              </p:txBody>
            </p:sp>
            <p:sp>
              <p:nvSpPr>
                <p:cNvPr id="1193999" name="Oval 10"/>
                <p:cNvSpPr>
                  <a:spLocks noChangeArrowheads="1"/>
                </p:cNvSpPr>
                <p:nvPr/>
              </p:nvSpPr>
              <p:spPr bwMode="auto">
                <a:xfrm>
                  <a:off x="720" y="1320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TW"/>
                </a:p>
              </p:txBody>
            </p:sp>
            <p:sp>
              <p:nvSpPr>
                <p:cNvPr id="1194000" name="Oval 11"/>
                <p:cNvSpPr>
                  <a:spLocks noChangeArrowheads="1"/>
                </p:cNvSpPr>
                <p:nvPr/>
              </p:nvSpPr>
              <p:spPr bwMode="auto">
                <a:xfrm>
                  <a:off x="208" y="1832"/>
                  <a:ext cx="56" cy="56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TW"/>
                </a:p>
              </p:txBody>
            </p:sp>
          </p:grpSp>
          <p:sp>
            <p:nvSpPr>
              <p:cNvPr id="1193995" name="Text Box 13"/>
              <p:cNvSpPr txBox="1">
                <a:spLocks noChangeArrowheads="1"/>
              </p:cNvSpPr>
              <p:nvPr/>
            </p:nvSpPr>
            <p:spPr bwMode="auto">
              <a:xfrm>
                <a:off x="1222" y="1767"/>
                <a:ext cx="864" cy="1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 i="1"/>
                  <a:t>(x</a:t>
                </a:r>
                <a:r>
                  <a:rPr lang="en-US" altLang="zh-TW" sz="1600" i="1" baseline="-25000"/>
                  <a:t>min </a:t>
                </a:r>
                <a:r>
                  <a:rPr lang="en-US" altLang="zh-TW" sz="1600" i="1"/>
                  <a:t>, y</a:t>
                </a:r>
                <a:r>
                  <a:rPr lang="en-US" altLang="zh-TW" sz="1600" i="1" baseline="-25000"/>
                  <a:t>min</a:t>
                </a:r>
                <a:r>
                  <a:rPr lang="en-US" altLang="zh-TW" sz="1600" i="1"/>
                  <a:t>)</a:t>
                </a:r>
              </a:p>
            </p:txBody>
          </p:sp>
          <p:sp>
            <p:nvSpPr>
              <p:cNvPr id="1193996" name="Text Box 14"/>
              <p:cNvSpPr txBox="1">
                <a:spLocks noChangeArrowheads="1"/>
              </p:cNvSpPr>
              <p:nvPr/>
            </p:nvSpPr>
            <p:spPr bwMode="auto">
              <a:xfrm>
                <a:off x="2320" y="1208"/>
                <a:ext cx="840" cy="1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600" i="1"/>
                  <a:t>(x</a:t>
                </a:r>
                <a:r>
                  <a:rPr lang="en-US" altLang="zh-TW" sz="1600" i="1" baseline="-25000"/>
                  <a:t>max </a:t>
                </a:r>
                <a:r>
                  <a:rPr lang="en-US" altLang="zh-TW" sz="1600" i="1"/>
                  <a:t>, y</a:t>
                </a:r>
                <a:r>
                  <a:rPr lang="en-US" altLang="zh-TW" sz="1600" baseline="-25000"/>
                  <a:t>max</a:t>
                </a:r>
                <a:r>
                  <a:rPr lang="en-US" altLang="zh-TW" sz="1600"/>
                  <a:t>)</a:t>
                </a:r>
              </a:p>
            </p:txBody>
          </p:sp>
          <p:sp>
            <p:nvSpPr>
              <p:cNvPr id="1193997" name="Text Box 14"/>
              <p:cNvSpPr txBox="1">
                <a:spLocks noChangeArrowheads="1"/>
              </p:cNvSpPr>
              <p:nvPr/>
            </p:nvSpPr>
            <p:spPr bwMode="auto">
              <a:xfrm>
                <a:off x="2057" y="1486"/>
                <a:ext cx="301" cy="14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1200" i="1"/>
                  <a:t>(x, y</a:t>
                </a:r>
                <a:r>
                  <a:rPr lang="en-US" altLang="zh-TW" sz="1200"/>
                  <a:t>)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4648177" y="1905166"/>
              <a:ext cx="76199" cy="762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64538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Parametric form for line segment</a:t>
            </a:r>
          </a:p>
          <a:p>
            <a:pPr eaLnBrk="1" hangingPunct="1">
              <a:buFontTx/>
              <a:buNone/>
            </a:pPr>
            <a:endParaRPr lang="en-US" altLang="zh-TW" sz="600" dirty="0">
              <a:ea typeface="新細明體" charset="-120"/>
            </a:endParaRPr>
          </a:p>
          <a:p>
            <a:pPr eaLnBrk="1" hangingPunct="1">
              <a:buFontTx/>
              <a:buNone/>
            </a:pPr>
            <a:r>
              <a:rPr lang="en-US" altLang="zh-TW" i="1" dirty="0">
                <a:ea typeface="新細明體" charset="-120"/>
              </a:rPr>
              <a:t>		X = x</a:t>
            </a:r>
            <a:r>
              <a:rPr lang="en-US" altLang="zh-TW" i="1" baseline="-25000" dirty="0">
                <a:ea typeface="新細明體" charset="-120"/>
              </a:rPr>
              <a:t>0</a:t>
            </a:r>
            <a:r>
              <a:rPr lang="en-US" altLang="zh-TW" i="1" dirty="0">
                <a:ea typeface="新細明體" charset="-120"/>
              </a:rPr>
              <a:t> + t(x</a:t>
            </a:r>
            <a:r>
              <a:rPr lang="en-US" altLang="zh-TW" i="1" baseline="-25000" dirty="0">
                <a:ea typeface="新細明體" charset="-120"/>
              </a:rPr>
              <a:t>1</a:t>
            </a:r>
            <a:r>
              <a:rPr lang="en-US" altLang="zh-TW" i="1" dirty="0">
                <a:ea typeface="新細明體" charset="-120"/>
              </a:rPr>
              <a:t> – x</a:t>
            </a:r>
            <a:r>
              <a:rPr lang="en-US" altLang="zh-TW" i="1" baseline="-25000" dirty="0">
                <a:ea typeface="新細明體" charset="-120"/>
              </a:rPr>
              <a:t>0</a:t>
            </a:r>
            <a:r>
              <a:rPr lang="en-US" altLang="zh-TW" i="1" dirty="0">
                <a:ea typeface="新細明體" charset="-120"/>
              </a:rPr>
              <a:t>)</a:t>
            </a:r>
            <a:r>
              <a:rPr lang="en-US" altLang="zh-TW" dirty="0">
                <a:ea typeface="新細明體" charset="-120"/>
              </a:rPr>
              <a:t>       0 </a:t>
            </a:r>
            <a:r>
              <a:rPr lang="en-US" altLang="zh-TW" u="sng" dirty="0">
                <a:ea typeface="新細明體" charset="-120"/>
              </a:rPr>
              <a:t>&lt;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t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u="sng" dirty="0">
                <a:ea typeface="新細明體" charset="-120"/>
              </a:rPr>
              <a:t>&lt;</a:t>
            </a:r>
            <a:r>
              <a:rPr lang="en-US" altLang="zh-TW" dirty="0">
                <a:ea typeface="新細明體" charset="-120"/>
              </a:rPr>
              <a:t> 1</a:t>
            </a:r>
          </a:p>
          <a:p>
            <a:pPr eaLnBrk="1" hangingPunct="1">
              <a:buFontTx/>
              <a:buNone/>
            </a:pPr>
            <a:r>
              <a:rPr lang="en-US" altLang="zh-TW" i="1" dirty="0">
                <a:ea typeface="新細明體" charset="-120"/>
              </a:rPr>
              <a:t>		Y = y</a:t>
            </a:r>
            <a:r>
              <a:rPr lang="en-US" altLang="zh-TW" i="1" baseline="-25000" dirty="0">
                <a:ea typeface="新細明體" charset="-120"/>
              </a:rPr>
              <a:t>0</a:t>
            </a:r>
            <a:r>
              <a:rPr lang="en-US" altLang="zh-TW" i="1" dirty="0">
                <a:ea typeface="新細明體" charset="-120"/>
              </a:rPr>
              <a:t> + t(y</a:t>
            </a:r>
            <a:r>
              <a:rPr lang="en-US" altLang="zh-TW" i="1" baseline="-25000" dirty="0">
                <a:ea typeface="新細明體" charset="-120"/>
              </a:rPr>
              <a:t>1</a:t>
            </a:r>
            <a:r>
              <a:rPr lang="en-US" altLang="zh-TW" i="1" dirty="0">
                <a:ea typeface="新細明體" charset="-120"/>
              </a:rPr>
              <a:t> –  y</a:t>
            </a:r>
            <a:r>
              <a:rPr lang="en-US" altLang="zh-TW" i="1" baseline="-25000" dirty="0">
                <a:ea typeface="新細明體" charset="-120"/>
              </a:rPr>
              <a:t>0</a:t>
            </a:r>
            <a:r>
              <a:rPr lang="en-US" altLang="zh-TW" i="1" dirty="0">
                <a:ea typeface="新細明體" charset="-120"/>
              </a:rPr>
              <a:t>)</a:t>
            </a:r>
            <a:endParaRPr lang="en-US" altLang="zh-TW" dirty="0">
              <a:ea typeface="新細明體" charset="-120"/>
            </a:endParaRPr>
          </a:p>
          <a:p>
            <a:pPr eaLnBrk="1" hangingPunct="1">
              <a:buFontTx/>
              <a:buNone/>
            </a:pPr>
            <a:r>
              <a:rPr lang="en-US" altLang="zh-TW" i="1" dirty="0">
                <a:ea typeface="新細明體" charset="-120"/>
              </a:rPr>
              <a:t>		P(t) = P</a:t>
            </a:r>
            <a:r>
              <a:rPr lang="en-US" altLang="zh-TW" i="1" baseline="-25000" dirty="0">
                <a:ea typeface="新細明體" charset="-120"/>
              </a:rPr>
              <a:t>0</a:t>
            </a:r>
            <a:r>
              <a:rPr lang="en-US" altLang="zh-TW" i="1" dirty="0">
                <a:ea typeface="新細明體" charset="-120"/>
              </a:rPr>
              <a:t> + t(P</a:t>
            </a:r>
            <a:r>
              <a:rPr lang="en-US" altLang="zh-TW" i="1" baseline="-25000" dirty="0">
                <a:ea typeface="新細明體" charset="-120"/>
              </a:rPr>
              <a:t>1</a:t>
            </a:r>
            <a:r>
              <a:rPr lang="en-US" altLang="zh-TW" i="1" dirty="0">
                <a:ea typeface="新細明體" charset="-120"/>
              </a:rPr>
              <a:t> – P</a:t>
            </a:r>
            <a:r>
              <a:rPr lang="en-US" altLang="zh-TW" i="1" baseline="-25000" dirty="0">
                <a:ea typeface="新細明體" charset="-120"/>
              </a:rPr>
              <a:t>0</a:t>
            </a:r>
            <a:r>
              <a:rPr lang="en-US" altLang="zh-TW" i="1" dirty="0">
                <a:ea typeface="新細明體" charset="-120"/>
              </a:rPr>
              <a:t>)</a:t>
            </a:r>
          </a:p>
          <a:p>
            <a:pPr eaLnBrk="1" hangingPunct="1">
              <a:buFontTx/>
              <a:buNone/>
            </a:pPr>
            <a:endParaRPr lang="en-US" altLang="zh-TW" sz="1200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“true,” i.e.,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interior intersection</a:t>
            </a:r>
            <a:r>
              <a:rPr lang="en-US" altLang="zh-TW" dirty="0">
                <a:ea typeface="新細明體" charset="-120"/>
              </a:rPr>
              <a:t>, if </a:t>
            </a:r>
            <a:r>
              <a:rPr lang="en-US" altLang="zh-TW" i="1" dirty="0">
                <a:ea typeface="新細明體" charset="-120"/>
              </a:rPr>
              <a:t>s</a:t>
            </a:r>
            <a:r>
              <a:rPr lang="en-US" altLang="zh-TW" i="1" baseline="-25000" dirty="0">
                <a:ea typeface="新細明體" charset="-120"/>
              </a:rPr>
              <a:t>edge</a:t>
            </a:r>
            <a:r>
              <a:rPr lang="en-US" altLang="zh-TW" dirty="0">
                <a:ea typeface="新細明體" charset="-120"/>
              </a:rPr>
              <a:t> and </a:t>
            </a:r>
            <a:r>
              <a:rPr lang="en-US" altLang="zh-TW" i="1" dirty="0" err="1">
                <a:ea typeface="新細明體" charset="-120"/>
              </a:rPr>
              <a:t>t</a:t>
            </a:r>
            <a:r>
              <a:rPr lang="en-US" altLang="zh-TW" i="1" baseline="-25000" dirty="0" err="1">
                <a:ea typeface="新細明體" charset="-120"/>
              </a:rPr>
              <a:t>line</a:t>
            </a:r>
            <a:r>
              <a:rPr lang="en-US" altLang="zh-TW" dirty="0">
                <a:ea typeface="新細明體" charset="-120"/>
              </a:rPr>
              <a:t> in [0,1] 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(hard to compute)</a:t>
            </a:r>
          </a:p>
          <a:p>
            <a:pPr eaLnBrk="1" hangingPunct="1">
              <a:buFontTx/>
              <a:buNone/>
            </a:pPr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1195010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Parametric Line Formulation For Clipping</a:t>
            </a:r>
          </a:p>
        </p:txBody>
      </p:sp>
      <p:pic>
        <p:nvPicPr>
          <p:cNvPr id="4" name="Picture 6" descr="0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1781175"/>
            <a:ext cx="2333625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0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4060825"/>
            <a:ext cx="2819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28777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 Lines</a:t>
            </a:r>
          </a:p>
        </p:txBody>
      </p:sp>
      <p:sp>
        <p:nvSpPr>
          <p:cNvPr id="1196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Lines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can also be clipped by Sutherland-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Hodgman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Slower than necessary, unless you already have hardware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Better algorithms exist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Cohen-Sutherland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Liang-</a:t>
            </a:r>
            <a:r>
              <a:rPr lang="en-US" altLang="zh-TW" sz="2000" dirty="0" err="1">
                <a:ea typeface="新細明體" charset="-120"/>
              </a:rPr>
              <a:t>Barsky</a:t>
            </a:r>
            <a:endParaRPr lang="en-US" altLang="zh-TW" sz="2000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 err="1">
                <a:ea typeface="新細明體" charset="-120"/>
              </a:rPr>
              <a:t>Nicholl</a:t>
            </a:r>
            <a:r>
              <a:rPr lang="en-US" altLang="zh-TW" sz="2000" dirty="0">
                <a:ea typeface="新細明體" charset="-120"/>
              </a:rPr>
              <a:t>-Lee-</a:t>
            </a:r>
            <a:r>
              <a:rPr lang="en-US" altLang="zh-TW" sz="2000" dirty="0" err="1">
                <a:ea typeface="新細明體" charset="-120"/>
              </a:rPr>
              <a:t>Nicholl</a:t>
            </a:r>
            <a:r>
              <a:rPr lang="en-US" altLang="zh-TW" sz="2000" dirty="0">
                <a:ea typeface="新細明體" charset="-120"/>
              </a:rPr>
              <a:t> (we won’t cover this one – only good for 2D)</a:t>
            </a:r>
          </a:p>
          <a:p>
            <a:pPr lvl="1" eaLnBrk="1" hangingPunct="1"/>
            <a:endParaRPr lang="zh-TW" altLang="en-US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2151206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Cohen-Sutherland (1)</a:t>
            </a:r>
          </a:p>
        </p:txBody>
      </p:sp>
      <p:sp>
        <p:nvSpPr>
          <p:cNvPr id="1197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Works basically the same as Sutherland-</a:t>
            </a:r>
            <a:r>
              <a:rPr lang="en-US" altLang="zh-TW" dirty="0" err="1">
                <a:ea typeface="新細明體" charset="-120"/>
              </a:rPr>
              <a:t>Hodgman</a:t>
            </a:r>
            <a:endParaRPr lang="en-US" altLang="zh-TW" dirty="0">
              <a:ea typeface="新細明體" charset="-120"/>
            </a:endParaRP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Was developed earlier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Clip line against each edge of clip region in turn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both endpoints outside, discard line and stop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both endpoints in, continue to next edge (or finish)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one in, one out, chop line at crossing </a:t>
            </a:r>
            <a:r>
              <a:rPr lang="en-US" altLang="zh-TW" sz="2000" dirty="0" err="1">
                <a:ea typeface="新細明體" charset="-120"/>
              </a:rPr>
              <a:t>pt</a:t>
            </a:r>
            <a:r>
              <a:rPr lang="en-US" altLang="zh-TW" sz="2000" dirty="0">
                <a:ea typeface="新細明體" charset="-120"/>
              </a:rPr>
              <a:t> and continue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Works in both 2D and 3D for convex clipping regions</a:t>
            </a:r>
          </a:p>
        </p:txBody>
      </p:sp>
    </p:spTree>
    <p:extLst>
      <p:ext uri="{BB962C8B-B14F-4D97-AF65-F5344CB8AC3E}">
        <p14:creationId xmlns:p14="http://schemas.microsoft.com/office/powerpoint/2010/main" val="4184493573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Cohen-Sutherland (2)</a:t>
            </a:r>
          </a:p>
        </p:txBody>
      </p:sp>
      <p:sp>
        <p:nvSpPr>
          <p:cNvPr id="1198082" name="Line 3"/>
          <p:cNvSpPr>
            <a:spLocks noChangeShapeType="1"/>
          </p:cNvSpPr>
          <p:nvPr/>
        </p:nvSpPr>
        <p:spPr bwMode="auto">
          <a:xfrm flipV="1">
            <a:off x="1066800" y="1600200"/>
            <a:ext cx="2895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83" name="Line 4"/>
          <p:cNvSpPr>
            <a:spLocks noChangeShapeType="1"/>
          </p:cNvSpPr>
          <p:nvPr/>
        </p:nvSpPr>
        <p:spPr bwMode="auto">
          <a:xfrm>
            <a:off x="1066800" y="1905000"/>
            <a:ext cx="2514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84" name="Line 5"/>
          <p:cNvSpPr>
            <a:spLocks noChangeShapeType="1"/>
          </p:cNvSpPr>
          <p:nvPr/>
        </p:nvSpPr>
        <p:spPr bwMode="auto">
          <a:xfrm>
            <a:off x="3200400" y="17526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85" name="Line 6"/>
          <p:cNvSpPr>
            <a:spLocks noChangeShapeType="1"/>
          </p:cNvSpPr>
          <p:nvPr/>
        </p:nvSpPr>
        <p:spPr bwMode="auto">
          <a:xfrm flipH="1">
            <a:off x="1143000" y="29718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86" name="Line 7"/>
          <p:cNvSpPr>
            <a:spLocks noChangeShapeType="1"/>
          </p:cNvSpPr>
          <p:nvPr/>
        </p:nvSpPr>
        <p:spPr bwMode="auto">
          <a:xfrm>
            <a:off x="1524000" y="17526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87" name="Text Box 8"/>
          <p:cNvSpPr txBox="1">
            <a:spLocks noChangeArrowheads="1"/>
          </p:cNvSpPr>
          <p:nvPr/>
        </p:nvSpPr>
        <p:spPr bwMode="auto">
          <a:xfrm>
            <a:off x="1371600" y="1420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1</a:t>
            </a:r>
          </a:p>
        </p:txBody>
      </p:sp>
      <p:sp>
        <p:nvSpPr>
          <p:cNvPr id="1198088" name="Text Box 9"/>
          <p:cNvSpPr txBox="1">
            <a:spLocks noChangeArrowheads="1"/>
          </p:cNvSpPr>
          <p:nvPr/>
        </p:nvSpPr>
        <p:spPr bwMode="auto">
          <a:xfrm>
            <a:off x="3048000" y="1420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2</a:t>
            </a:r>
          </a:p>
        </p:txBody>
      </p:sp>
      <p:sp>
        <p:nvSpPr>
          <p:cNvPr id="1198089" name="Text Box 10"/>
          <p:cNvSpPr txBox="1">
            <a:spLocks noChangeArrowheads="1"/>
          </p:cNvSpPr>
          <p:nvPr/>
        </p:nvSpPr>
        <p:spPr bwMode="auto">
          <a:xfrm>
            <a:off x="762000" y="1725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3</a:t>
            </a:r>
          </a:p>
        </p:txBody>
      </p:sp>
      <p:sp>
        <p:nvSpPr>
          <p:cNvPr id="1198090" name="Text Box 11"/>
          <p:cNvSpPr txBox="1">
            <a:spLocks noChangeArrowheads="1"/>
          </p:cNvSpPr>
          <p:nvPr/>
        </p:nvSpPr>
        <p:spPr bwMode="auto">
          <a:xfrm>
            <a:off x="762000" y="27924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4</a:t>
            </a:r>
          </a:p>
        </p:txBody>
      </p:sp>
      <p:sp>
        <p:nvSpPr>
          <p:cNvPr id="1198091" name="Line 12"/>
          <p:cNvSpPr>
            <a:spLocks noChangeShapeType="1"/>
          </p:cNvSpPr>
          <p:nvPr/>
        </p:nvSpPr>
        <p:spPr bwMode="auto">
          <a:xfrm flipV="1">
            <a:off x="5715000" y="1600200"/>
            <a:ext cx="2438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92" name="Line 13"/>
          <p:cNvSpPr>
            <a:spLocks noChangeShapeType="1"/>
          </p:cNvSpPr>
          <p:nvPr/>
        </p:nvSpPr>
        <p:spPr bwMode="auto">
          <a:xfrm>
            <a:off x="5257800" y="1905000"/>
            <a:ext cx="2514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93" name="Line 14"/>
          <p:cNvSpPr>
            <a:spLocks noChangeShapeType="1"/>
          </p:cNvSpPr>
          <p:nvPr/>
        </p:nvSpPr>
        <p:spPr bwMode="auto">
          <a:xfrm>
            <a:off x="7391400" y="17526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94" name="Line 15"/>
          <p:cNvSpPr>
            <a:spLocks noChangeShapeType="1"/>
          </p:cNvSpPr>
          <p:nvPr/>
        </p:nvSpPr>
        <p:spPr bwMode="auto">
          <a:xfrm flipH="1">
            <a:off x="5334000" y="29718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95" name="Line 16"/>
          <p:cNvSpPr>
            <a:spLocks noChangeShapeType="1"/>
          </p:cNvSpPr>
          <p:nvPr/>
        </p:nvSpPr>
        <p:spPr bwMode="auto">
          <a:xfrm>
            <a:off x="5715000" y="17526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096" name="Text Box 17"/>
          <p:cNvSpPr txBox="1">
            <a:spLocks noChangeArrowheads="1"/>
          </p:cNvSpPr>
          <p:nvPr/>
        </p:nvSpPr>
        <p:spPr bwMode="auto">
          <a:xfrm>
            <a:off x="55626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1</a:t>
            </a:r>
          </a:p>
        </p:txBody>
      </p:sp>
      <p:sp>
        <p:nvSpPr>
          <p:cNvPr id="1198097" name="Text Box 18"/>
          <p:cNvSpPr txBox="1">
            <a:spLocks noChangeArrowheads="1"/>
          </p:cNvSpPr>
          <p:nvPr/>
        </p:nvSpPr>
        <p:spPr bwMode="auto">
          <a:xfrm>
            <a:off x="72390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2</a:t>
            </a:r>
          </a:p>
        </p:txBody>
      </p:sp>
      <p:sp>
        <p:nvSpPr>
          <p:cNvPr id="1198098" name="Text Box 19"/>
          <p:cNvSpPr txBox="1">
            <a:spLocks noChangeArrowheads="1"/>
          </p:cNvSpPr>
          <p:nvPr/>
        </p:nvSpPr>
        <p:spPr bwMode="auto">
          <a:xfrm>
            <a:off x="4953000" y="1725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3</a:t>
            </a:r>
          </a:p>
        </p:txBody>
      </p:sp>
      <p:sp>
        <p:nvSpPr>
          <p:cNvPr id="1198099" name="Text Box 20"/>
          <p:cNvSpPr txBox="1">
            <a:spLocks noChangeArrowheads="1"/>
          </p:cNvSpPr>
          <p:nvPr/>
        </p:nvSpPr>
        <p:spPr bwMode="auto">
          <a:xfrm>
            <a:off x="4953000" y="27924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4</a:t>
            </a:r>
          </a:p>
        </p:txBody>
      </p:sp>
      <p:sp>
        <p:nvSpPr>
          <p:cNvPr id="1198100" name="Line 21"/>
          <p:cNvSpPr>
            <a:spLocks noChangeShapeType="1"/>
          </p:cNvSpPr>
          <p:nvPr/>
        </p:nvSpPr>
        <p:spPr bwMode="auto">
          <a:xfrm>
            <a:off x="3810000" y="2362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01" name="Line 22"/>
          <p:cNvSpPr>
            <a:spLocks noChangeShapeType="1"/>
          </p:cNvSpPr>
          <p:nvPr/>
        </p:nvSpPr>
        <p:spPr bwMode="auto">
          <a:xfrm>
            <a:off x="5715000" y="17526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02" name="Line 23"/>
          <p:cNvSpPr>
            <a:spLocks noChangeShapeType="1"/>
          </p:cNvSpPr>
          <p:nvPr/>
        </p:nvSpPr>
        <p:spPr bwMode="auto">
          <a:xfrm flipV="1">
            <a:off x="5715000" y="4267200"/>
            <a:ext cx="1676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03" name="Line 24"/>
          <p:cNvSpPr>
            <a:spLocks noChangeShapeType="1"/>
          </p:cNvSpPr>
          <p:nvPr/>
        </p:nvSpPr>
        <p:spPr bwMode="auto">
          <a:xfrm>
            <a:off x="5257800" y="4038600"/>
            <a:ext cx="2514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04" name="Line 25"/>
          <p:cNvSpPr>
            <a:spLocks noChangeShapeType="1"/>
          </p:cNvSpPr>
          <p:nvPr/>
        </p:nvSpPr>
        <p:spPr bwMode="auto">
          <a:xfrm>
            <a:off x="7391400" y="38862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05" name="Line 26"/>
          <p:cNvSpPr>
            <a:spLocks noChangeShapeType="1"/>
          </p:cNvSpPr>
          <p:nvPr/>
        </p:nvSpPr>
        <p:spPr bwMode="auto">
          <a:xfrm flipH="1">
            <a:off x="5334000" y="51054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06" name="Line 27"/>
          <p:cNvSpPr>
            <a:spLocks noChangeShapeType="1"/>
          </p:cNvSpPr>
          <p:nvPr/>
        </p:nvSpPr>
        <p:spPr bwMode="auto">
          <a:xfrm>
            <a:off x="5715000" y="38862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07" name="Text Box 28"/>
          <p:cNvSpPr txBox="1">
            <a:spLocks noChangeArrowheads="1"/>
          </p:cNvSpPr>
          <p:nvPr/>
        </p:nvSpPr>
        <p:spPr bwMode="auto">
          <a:xfrm>
            <a:off x="4953000" y="38592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3</a:t>
            </a:r>
          </a:p>
        </p:txBody>
      </p:sp>
      <p:sp>
        <p:nvSpPr>
          <p:cNvPr id="1198108" name="Text Box 29"/>
          <p:cNvSpPr txBox="1">
            <a:spLocks noChangeArrowheads="1"/>
          </p:cNvSpPr>
          <p:nvPr/>
        </p:nvSpPr>
        <p:spPr bwMode="auto">
          <a:xfrm>
            <a:off x="4953000" y="49260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4</a:t>
            </a:r>
          </a:p>
        </p:txBody>
      </p:sp>
      <p:sp>
        <p:nvSpPr>
          <p:cNvPr id="1198109" name="Line 30"/>
          <p:cNvSpPr>
            <a:spLocks noChangeShapeType="1"/>
          </p:cNvSpPr>
          <p:nvPr/>
        </p:nvSpPr>
        <p:spPr bwMode="auto">
          <a:xfrm>
            <a:off x="7391400" y="38100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10" name="Line 31"/>
          <p:cNvSpPr>
            <a:spLocks noChangeShapeType="1"/>
          </p:cNvSpPr>
          <p:nvPr/>
        </p:nvSpPr>
        <p:spPr bwMode="auto">
          <a:xfrm>
            <a:off x="6553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11" name="Text Box 32"/>
          <p:cNvSpPr txBox="1">
            <a:spLocks noChangeArrowheads="1"/>
          </p:cNvSpPr>
          <p:nvPr/>
        </p:nvSpPr>
        <p:spPr bwMode="auto">
          <a:xfrm>
            <a:off x="13716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1</a:t>
            </a:r>
          </a:p>
        </p:txBody>
      </p:sp>
      <p:sp>
        <p:nvSpPr>
          <p:cNvPr id="1198112" name="Text Box 33"/>
          <p:cNvSpPr txBox="1">
            <a:spLocks noChangeArrowheads="1"/>
          </p:cNvSpPr>
          <p:nvPr/>
        </p:nvSpPr>
        <p:spPr bwMode="auto">
          <a:xfrm>
            <a:off x="3048000" y="5638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2</a:t>
            </a:r>
          </a:p>
        </p:txBody>
      </p:sp>
      <p:sp>
        <p:nvSpPr>
          <p:cNvPr id="1198113" name="Line 34"/>
          <p:cNvSpPr>
            <a:spLocks noChangeShapeType="1"/>
          </p:cNvSpPr>
          <p:nvPr/>
        </p:nvSpPr>
        <p:spPr bwMode="auto">
          <a:xfrm flipV="1">
            <a:off x="1981200" y="42672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14" name="Line 35"/>
          <p:cNvSpPr>
            <a:spLocks noChangeShapeType="1"/>
          </p:cNvSpPr>
          <p:nvPr/>
        </p:nvSpPr>
        <p:spPr bwMode="auto">
          <a:xfrm>
            <a:off x="1066800" y="4038600"/>
            <a:ext cx="2514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15" name="Line 36"/>
          <p:cNvSpPr>
            <a:spLocks noChangeShapeType="1"/>
          </p:cNvSpPr>
          <p:nvPr/>
        </p:nvSpPr>
        <p:spPr bwMode="auto">
          <a:xfrm>
            <a:off x="3200400" y="38862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16" name="Line 37"/>
          <p:cNvSpPr>
            <a:spLocks noChangeShapeType="1"/>
          </p:cNvSpPr>
          <p:nvPr/>
        </p:nvSpPr>
        <p:spPr bwMode="auto">
          <a:xfrm flipH="1">
            <a:off x="1143000" y="51054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17" name="Line 38"/>
          <p:cNvSpPr>
            <a:spLocks noChangeShapeType="1"/>
          </p:cNvSpPr>
          <p:nvPr/>
        </p:nvSpPr>
        <p:spPr bwMode="auto">
          <a:xfrm>
            <a:off x="1524000" y="38862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18" name="Text Box 39"/>
          <p:cNvSpPr txBox="1">
            <a:spLocks noChangeArrowheads="1"/>
          </p:cNvSpPr>
          <p:nvPr/>
        </p:nvSpPr>
        <p:spPr bwMode="auto">
          <a:xfrm>
            <a:off x="762000" y="38592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3</a:t>
            </a:r>
          </a:p>
        </p:txBody>
      </p:sp>
      <p:sp>
        <p:nvSpPr>
          <p:cNvPr id="1198119" name="Text Box 40"/>
          <p:cNvSpPr txBox="1">
            <a:spLocks noChangeArrowheads="1"/>
          </p:cNvSpPr>
          <p:nvPr/>
        </p:nvSpPr>
        <p:spPr bwMode="auto">
          <a:xfrm>
            <a:off x="762000" y="49260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4</a:t>
            </a:r>
          </a:p>
        </p:txBody>
      </p:sp>
      <p:sp>
        <p:nvSpPr>
          <p:cNvPr id="1198120" name="Line 41"/>
          <p:cNvSpPr>
            <a:spLocks noChangeShapeType="1"/>
          </p:cNvSpPr>
          <p:nvPr/>
        </p:nvSpPr>
        <p:spPr bwMode="auto">
          <a:xfrm flipH="1">
            <a:off x="1143000" y="5105400"/>
            <a:ext cx="243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21" name="Line 42"/>
          <p:cNvSpPr>
            <a:spLocks noChangeShapeType="1"/>
          </p:cNvSpPr>
          <p:nvPr/>
        </p:nvSpPr>
        <p:spPr bwMode="auto">
          <a:xfrm flipH="1">
            <a:off x="3810000" y="46482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8122" name="Text Box 43"/>
          <p:cNvSpPr txBox="1">
            <a:spLocks noChangeArrowheads="1"/>
          </p:cNvSpPr>
          <p:nvPr/>
        </p:nvSpPr>
        <p:spPr bwMode="auto">
          <a:xfrm>
            <a:off x="5562600" y="137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1</a:t>
            </a:r>
          </a:p>
        </p:txBody>
      </p:sp>
      <p:sp>
        <p:nvSpPr>
          <p:cNvPr id="1198123" name="Text Box 44"/>
          <p:cNvSpPr txBox="1">
            <a:spLocks noChangeArrowheads="1"/>
          </p:cNvSpPr>
          <p:nvPr/>
        </p:nvSpPr>
        <p:spPr bwMode="auto">
          <a:xfrm>
            <a:off x="7239000" y="137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8193334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Cohen-Sutherland (3)</a:t>
            </a:r>
          </a:p>
        </p:txBody>
      </p:sp>
      <p:sp>
        <p:nvSpPr>
          <p:cNvPr id="1199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Some cases lead to premature acceptance or rejection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both</a:t>
            </a:r>
            <a:r>
              <a:rPr lang="en-US" altLang="zh-TW" sz="2000" dirty="0">
                <a:ea typeface="新細明體" charset="-120"/>
              </a:rPr>
              <a:t> endpoints are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inside</a:t>
            </a:r>
            <a:r>
              <a:rPr lang="en-US" altLang="zh-TW" sz="2000" dirty="0">
                <a:ea typeface="新細明體" charset="-120"/>
              </a:rPr>
              <a:t> all edges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If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both</a:t>
            </a:r>
            <a:r>
              <a:rPr lang="en-US" altLang="zh-TW" sz="2000" dirty="0">
                <a:ea typeface="新細明體" charset="-120"/>
              </a:rPr>
              <a:t> endpoints are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outside</a:t>
            </a:r>
            <a:r>
              <a:rPr lang="en-US" altLang="zh-TW" sz="2000" dirty="0">
                <a:ea typeface="新細明體" charset="-120"/>
              </a:rPr>
              <a:t> one edge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General rule of clipping – if a fast test can cover many cases, do it first</a:t>
            </a:r>
          </a:p>
        </p:txBody>
      </p:sp>
      <p:sp>
        <p:nvSpPr>
          <p:cNvPr id="1199107" name="Line 4"/>
          <p:cNvSpPr>
            <a:spLocks noChangeShapeType="1"/>
          </p:cNvSpPr>
          <p:nvPr/>
        </p:nvSpPr>
        <p:spPr bwMode="auto">
          <a:xfrm flipV="1">
            <a:off x="1752600" y="43434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08" name="Line 5"/>
          <p:cNvSpPr>
            <a:spLocks noChangeShapeType="1"/>
          </p:cNvSpPr>
          <p:nvPr/>
        </p:nvSpPr>
        <p:spPr bwMode="auto">
          <a:xfrm>
            <a:off x="1066800" y="4038600"/>
            <a:ext cx="2514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09" name="Line 6"/>
          <p:cNvSpPr>
            <a:spLocks noChangeShapeType="1"/>
          </p:cNvSpPr>
          <p:nvPr/>
        </p:nvSpPr>
        <p:spPr bwMode="auto">
          <a:xfrm>
            <a:off x="3200400" y="38862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10" name="Line 7"/>
          <p:cNvSpPr>
            <a:spLocks noChangeShapeType="1"/>
          </p:cNvSpPr>
          <p:nvPr/>
        </p:nvSpPr>
        <p:spPr bwMode="auto">
          <a:xfrm flipH="1">
            <a:off x="1143000" y="51054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11" name="Line 8"/>
          <p:cNvSpPr>
            <a:spLocks noChangeShapeType="1"/>
          </p:cNvSpPr>
          <p:nvPr/>
        </p:nvSpPr>
        <p:spPr bwMode="auto">
          <a:xfrm>
            <a:off x="1524000" y="38862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12" name="Line 9"/>
          <p:cNvSpPr>
            <a:spLocks noChangeShapeType="1"/>
          </p:cNvSpPr>
          <p:nvPr/>
        </p:nvSpPr>
        <p:spPr bwMode="auto">
          <a:xfrm flipV="1">
            <a:off x="7162800" y="3810000"/>
            <a:ext cx="609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13" name="Line 10"/>
          <p:cNvSpPr>
            <a:spLocks noChangeShapeType="1"/>
          </p:cNvSpPr>
          <p:nvPr/>
        </p:nvSpPr>
        <p:spPr bwMode="auto">
          <a:xfrm>
            <a:off x="4648200" y="4038600"/>
            <a:ext cx="2514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14" name="Line 11"/>
          <p:cNvSpPr>
            <a:spLocks noChangeShapeType="1"/>
          </p:cNvSpPr>
          <p:nvPr/>
        </p:nvSpPr>
        <p:spPr bwMode="auto">
          <a:xfrm>
            <a:off x="6781800" y="3886200"/>
            <a:ext cx="0" cy="1676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15" name="Line 12"/>
          <p:cNvSpPr>
            <a:spLocks noChangeShapeType="1"/>
          </p:cNvSpPr>
          <p:nvPr/>
        </p:nvSpPr>
        <p:spPr bwMode="auto">
          <a:xfrm flipH="1">
            <a:off x="4724400" y="5105400"/>
            <a:ext cx="2438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199116" name="Line 13"/>
          <p:cNvSpPr>
            <a:spLocks noChangeShapeType="1"/>
          </p:cNvSpPr>
          <p:nvPr/>
        </p:nvSpPr>
        <p:spPr bwMode="auto">
          <a:xfrm>
            <a:off x="5105400" y="3886200"/>
            <a:ext cx="0" cy="1752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245230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</a:t>
            </a:r>
          </a:p>
        </p:txBody>
      </p:sp>
      <p:sp>
        <p:nvSpPr>
          <p:cNvPr id="22530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Viewports and Algorithms</a:t>
            </a:r>
          </a:p>
        </p:txBody>
      </p:sp>
      <p:pic>
        <p:nvPicPr>
          <p:cNvPr id="22531" name="Picture 6" descr="temp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0" y="1371600"/>
            <a:ext cx="3505200" cy="28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662509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Cohen-Sutherland - Details</a:t>
            </a:r>
          </a:p>
        </p:txBody>
      </p:sp>
      <p:sp>
        <p:nvSpPr>
          <p:cNvPr id="1200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Only need to clip line against edges where one endpoint is out</a:t>
            </a:r>
          </a:p>
          <a:p>
            <a:pPr eaLnBrk="1" hangingPunct="1"/>
            <a:r>
              <a:rPr lang="en-US" altLang="en-US" dirty="0"/>
              <a:t>Use </a:t>
            </a:r>
            <a:r>
              <a:rPr lang="en-US" altLang="en-US" i="1" dirty="0" err="1"/>
              <a:t>outcode</a:t>
            </a:r>
            <a:r>
              <a:rPr lang="en-US" altLang="en-US" dirty="0"/>
              <a:t> to record endpoint in/out </a:t>
            </a:r>
            <a:r>
              <a:rPr lang="en-US" altLang="en-US" dirty="0" err="1"/>
              <a:t>wrt</a:t>
            </a:r>
            <a:r>
              <a:rPr lang="en-US" altLang="en-US" dirty="0"/>
              <a:t> each edge.  One bit per edge, 1 if out, 0 if in.</a:t>
            </a:r>
          </a:p>
          <a:p>
            <a:pPr eaLnBrk="1" hangingPunct="1"/>
            <a:r>
              <a:rPr lang="en-US" altLang="en-US" dirty="0"/>
              <a:t>Trivial reject:  </a:t>
            </a:r>
          </a:p>
          <a:p>
            <a:pPr lvl="1" eaLnBrk="1" hangingPunct="1"/>
            <a:r>
              <a:rPr lang="en-US" altLang="en-US" dirty="0" err="1"/>
              <a:t>outcode</a:t>
            </a:r>
            <a:r>
              <a:rPr lang="en-US" altLang="en-US" dirty="0"/>
              <a:t>(x1) &amp; </a:t>
            </a:r>
            <a:r>
              <a:rPr lang="en-US" altLang="en-US" dirty="0" err="1"/>
              <a:t>outcode</a:t>
            </a:r>
            <a:r>
              <a:rPr lang="en-US" altLang="en-US" dirty="0"/>
              <a:t>(x2)!=0</a:t>
            </a:r>
          </a:p>
          <a:p>
            <a:pPr eaLnBrk="1" hangingPunct="1"/>
            <a:r>
              <a:rPr lang="en-US" altLang="en-US" dirty="0"/>
              <a:t>Trivial accept:</a:t>
            </a:r>
          </a:p>
          <a:p>
            <a:pPr lvl="1" eaLnBrk="1" hangingPunct="1"/>
            <a:r>
              <a:rPr lang="en-US" altLang="en-US" dirty="0" err="1"/>
              <a:t>outcode</a:t>
            </a:r>
            <a:r>
              <a:rPr lang="en-US" altLang="en-US" dirty="0"/>
              <a:t>(x1) | </a:t>
            </a:r>
            <a:r>
              <a:rPr lang="en-US" altLang="en-US" dirty="0" err="1"/>
              <a:t>outcode</a:t>
            </a:r>
            <a:r>
              <a:rPr lang="en-US" altLang="en-US" dirty="0"/>
              <a:t>(x2)==0</a:t>
            </a:r>
          </a:p>
          <a:p>
            <a:pPr eaLnBrk="1" hangingPunct="1"/>
            <a:r>
              <a:rPr lang="en-US" altLang="en-US" dirty="0"/>
              <a:t>Which edges to clip against?</a:t>
            </a:r>
          </a:p>
          <a:p>
            <a:pPr lvl="1" eaLnBrk="1" hangingPunct="1"/>
            <a:r>
              <a:rPr lang="en-US" altLang="en-US" dirty="0" err="1"/>
              <a:t>outcode</a:t>
            </a:r>
            <a:r>
              <a:rPr lang="en-US" altLang="en-US" dirty="0"/>
              <a:t>(x1) ^ </a:t>
            </a:r>
            <a:r>
              <a:rPr lang="en-US" altLang="en-US" dirty="0" err="1"/>
              <a:t>outcode</a:t>
            </a:r>
            <a:r>
              <a:rPr lang="en-US" altLang="en-US" dirty="0"/>
              <a:t>(x2)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1200131" name="Line 4"/>
          <p:cNvSpPr>
            <a:spLocks noChangeShapeType="1"/>
          </p:cNvSpPr>
          <p:nvPr/>
        </p:nvSpPr>
        <p:spPr bwMode="auto">
          <a:xfrm>
            <a:off x="5715000" y="25908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00132" name="Line 5"/>
          <p:cNvSpPr>
            <a:spLocks noChangeShapeType="1"/>
          </p:cNvSpPr>
          <p:nvPr/>
        </p:nvSpPr>
        <p:spPr bwMode="auto">
          <a:xfrm>
            <a:off x="7924800" y="25908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00133" name="Line 6"/>
          <p:cNvSpPr>
            <a:spLocks noChangeShapeType="1"/>
          </p:cNvSpPr>
          <p:nvPr/>
        </p:nvSpPr>
        <p:spPr bwMode="auto">
          <a:xfrm>
            <a:off x="5181600" y="3200400"/>
            <a:ext cx="3429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00134" name="Line 7"/>
          <p:cNvSpPr>
            <a:spLocks noChangeShapeType="1"/>
          </p:cNvSpPr>
          <p:nvPr/>
        </p:nvSpPr>
        <p:spPr bwMode="auto">
          <a:xfrm>
            <a:off x="5181600" y="4343400"/>
            <a:ext cx="3429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00135" name="Text Box 8"/>
          <p:cNvSpPr txBox="1">
            <a:spLocks noChangeArrowheads="1"/>
          </p:cNvSpPr>
          <p:nvPr/>
        </p:nvSpPr>
        <p:spPr bwMode="auto">
          <a:xfrm>
            <a:off x="55626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1</a:t>
            </a:r>
          </a:p>
        </p:txBody>
      </p:sp>
      <p:sp>
        <p:nvSpPr>
          <p:cNvPr id="1200136" name="Text Box 9"/>
          <p:cNvSpPr txBox="1">
            <a:spLocks noChangeArrowheads="1"/>
          </p:cNvSpPr>
          <p:nvPr/>
        </p:nvSpPr>
        <p:spPr bwMode="auto">
          <a:xfrm>
            <a:off x="7772400" y="220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2</a:t>
            </a:r>
          </a:p>
        </p:txBody>
      </p:sp>
      <p:sp>
        <p:nvSpPr>
          <p:cNvPr id="1200137" name="Text Box 10"/>
          <p:cNvSpPr txBox="1">
            <a:spLocks noChangeArrowheads="1"/>
          </p:cNvSpPr>
          <p:nvPr/>
        </p:nvSpPr>
        <p:spPr bwMode="auto">
          <a:xfrm>
            <a:off x="48768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3</a:t>
            </a:r>
          </a:p>
        </p:txBody>
      </p:sp>
      <p:sp>
        <p:nvSpPr>
          <p:cNvPr id="1200138" name="Text Box 11"/>
          <p:cNvSpPr txBox="1">
            <a:spLocks noChangeArrowheads="1"/>
          </p:cNvSpPr>
          <p:nvPr/>
        </p:nvSpPr>
        <p:spPr bwMode="auto">
          <a:xfrm>
            <a:off x="48768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4</a:t>
            </a:r>
          </a:p>
        </p:txBody>
      </p:sp>
      <p:sp>
        <p:nvSpPr>
          <p:cNvPr id="1200139" name="Line 12"/>
          <p:cNvSpPr>
            <a:spLocks noChangeShapeType="1"/>
          </p:cNvSpPr>
          <p:nvPr/>
        </p:nvSpPr>
        <p:spPr bwMode="auto">
          <a:xfrm flipH="1" flipV="1">
            <a:off x="6477000" y="2743200"/>
            <a:ext cx="18288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00140" name="Text Box 13"/>
          <p:cNvSpPr txBox="1">
            <a:spLocks noChangeArrowheads="1"/>
          </p:cNvSpPr>
          <p:nvPr/>
        </p:nvSpPr>
        <p:spPr bwMode="auto">
          <a:xfrm>
            <a:off x="6477000" y="23622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0010</a:t>
            </a:r>
          </a:p>
        </p:txBody>
      </p:sp>
      <p:sp>
        <p:nvSpPr>
          <p:cNvPr id="1200141" name="Text Box 14"/>
          <p:cNvSpPr txBox="1">
            <a:spLocks noChangeArrowheads="1"/>
          </p:cNvSpPr>
          <p:nvPr/>
        </p:nvSpPr>
        <p:spPr bwMode="auto">
          <a:xfrm>
            <a:off x="7620000" y="48768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0101</a:t>
            </a:r>
          </a:p>
        </p:txBody>
      </p:sp>
      <p:sp>
        <p:nvSpPr>
          <p:cNvPr id="1200142" name="Oval 15"/>
          <p:cNvSpPr>
            <a:spLocks noChangeArrowheads="1"/>
          </p:cNvSpPr>
          <p:nvPr/>
        </p:nvSpPr>
        <p:spPr bwMode="auto">
          <a:xfrm>
            <a:off x="8229600" y="48006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00143" name="Oval 16"/>
          <p:cNvSpPr>
            <a:spLocks noChangeArrowheads="1"/>
          </p:cNvSpPr>
          <p:nvPr/>
        </p:nvSpPr>
        <p:spPr bwMode="auto">
          <a:xfrm>
            <a:off x="6400800" y="2667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85042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ea typeface="新細明體" charset="-120"/>
              </a:rPr>
              <a:t>Divide plane into 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9 regions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ea typeface="新細明體" charset="-120"/>
              </a:rPr>
              <a:t>Compute the sign bit of 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4 comparisons </a:t>
            </a:r>
            <a:r>
              <a:rPr lang="en-US" altLang="zh-TW" sz="1600" dirty="0">
                <a:ea typeface="新細明體" charset="-120"/>
              </a:rPr>
              <a:t>between a vertex and an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dirty="0" err="1">
                <a:ea typeface="新細明體" charset="-120"/>
              </a:rPr>
              <a:t>ymax</a:t>
            </a:r>
            <a:r>
              <a:rPr lang="en-US" altLang="zh-TW" sz="1400" dirty="0">
                <a:ea typeface="新細明體" charset="-120"/>
              </a:rPr>
              <a:t> – y;  y – </a:t>
            </a:r>
            <a:r>
              <a:rPr lang="en-US" altLang="zh-TW" sz="1400" dirty="0" err="1">
                <a:ea typeface="新細明體" charset="-120"/>
              </a:rPr>
              <a:t>ymin</a:t>
            </a:r>
            <a:r>
              <a:rPr lang="en-US" altLang="zh-TW" sz="1400" dirty="0">
                <a:ea typeface="新細明體" charset="-120"/>
              </a:rPr>
              <a:t>; </a:t>
            </a:r>
            <a:r>
              <a:rPr lang="en-US" altLang="zh-TW" sz="1400" dirty="0" err="1">
                <a:ea typeface="新細明體" charset="-120"/>
              </a:rPr>
              <a:t>xmax</a:t>
            </a:r>
            <a:r>
              <a:rPr lang="en-US" altLang="zh-TW" sz="1400" dirty="0">
                <a:ea typeface="新細明體" charset="-120"/>
              </a:rPr>
              <a:t> – x; x - </a:t>
            </a:r>
            <a:r>
              <a:rPr lang="en-US" altLang="zh-TW" sz="1400" dirty="0" err="1">
                <a:ea typeface="新細明體" charset="-120"/>
              </a:rPr>
              <a:t>xmin</a:t>
            </a:r>
            <a:endParaRPr lang="en-US" altLang="zh-TW" sz="1400" dirty="0">
              <a:ea typeface="新細明體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dirty="0">
                <a:ea typeface="新細明體" charset="-120"/>
              </a:rPr>
              <a:t>point lies inside only if all four sign bits are 0, otherwise exceeds edge</a:t>
            </a:r>
          </a:p>
          <a:p>
            <a:pPr eaLnBrk="1" hangingPunct="1">
              <a:lnSpc>
                <a:spcPct val="8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4 bit </a:t>
            </a:r>
            <a:r>
              <a:rPr lang="en-US" altLang="zh-TW" sz="1600" dirty="0" err="1">
                <a:solidFill>
                  <a:srgbClr val="FF0000"/>
                </a:solidFill>
                <a:ea typeface="新細明體" charset="-120"/>
              </a:rPr>
              <a:t>outcode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 records results of four bounds tests</a:t>
            </a:r>
            <a:r>
              <a:rPr lang="en-US" altLang="zh-TW" sz="1600" dirty="0">
                <a:ea typeface="新細明體" charset="-12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b="1" dirty="0">
                <a:ea typeface="新細明體" charset="-120"/>
              </a:rPr>
              <a:t>First bit:      </a:t>
            </a:r>
            <a:r>
              <a:rPr lang="en-US" altLang="zh-TW" sz="1400" dirty="0">
                <a:ea typeface="新細明體" charset="-120"/>
              </a:rPr>
              <a:t>outside </a:t>
            </a:r>
            <a:r>
              <a:rPr lang="en-US" altLang="zh-TW" sz="1400" dirty="0" err="1">
                <a:ea typeface="新細明體" charset="-120"/>
              </a:rPr>
              <a:t>halfplane</a:t>
            </a:r>
            <a:r>
              <a:rPr lang="en-US" altLang="zh-TW" sz="1400" dirty="0">
                <a:ea typeface="新細明體" charset="-120"/>
              </a:rPr>
              <a:t> of top edge, above top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b="1" dirty="0">
                <a:ea typeface="新細明體" charset="-120"/>
              </a:rPr>
              <a:t>Second bit:  </a:t>
            </a:r>
            <a:r>
              <a:rPr lang="en-US" altLang="zh-TW" sz="1400" dirty="0">
                <a:ea typeface="新細明體" charset="-120"/>
              </a:rPr>
              <a:t>outside </a:t>
            </a:r>
            <a:r>
              <a:rPr lang="en-US" altLang="zh-TW" sz="1400" dirty="0" err="1">
                <a:ea typeface="新細明體" charset="-120"/>
              </a:rPr>
              <a:t>halfplane</a:t>
            </a:r>
            <a:r>
              <a:rPr lang="en-US" altLang="zh-TW" sz="1400" dirty="0">
                <a:ea typeface="新細明體" charset="-120"/>
              </a:rPr>
              <a:t> of bottom </a:t>
            </a:r>
            <a:r>
              <a:rPr lang="en-US" altLang="zh-TW" sz="1400" dirty="0" err="1">
                <a:ea typeface="新細明體" charset="-120"/>
              </a:rPr>
              <a:t>bottom</a:t>
            </a:r>
            <a:r>
              <a:rPr lang="en-US" altLang="zh-TW" sz="1400" dirty="0">
                <a:ea typeface="新細明體" charset="-120"/>
              </a:rPr>
              <a:t>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b="1" dirty="0">
                <a:ea typeface="新細明體" charset="-120"/>
              </a:rPr>
              <a:t>Third bit:     </a:t>
            </a:r>
            <a:r>
              <a:rPr lang="en-US" altLang="zh-TW" sz="1400" dirty="0">
                <a:ea typeface="新細明體" charset="-120"/>
              </a:rPr>
              <a:t>outside </a:t>
            </a:r>
            <a:r>
              <a:rPr lang="en-US" altLang="zh-TW" sz="1400" dirty="0" err="1">
                <a:ea typeface="新細明體" charset="-120"/>
              </a:rPr>
              <a:t>halfplane</a:t>
            </a:r>
            <a:r>
              <a:rPr lang="en-US" altLang="zh-TW" sz="1400" dirty="0">
                <a:ea typeface="新細明體" charset="-120"/>
              </a:rPr>
              <a:t> of right edge, to edge, below right of right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 b="1" dirty="0">
                <a:ea typeface="新細明體" charset="-120"/>
              </a:rPr>
              <a:t>Fourth bit:   </a:t>
            </a:r>
            <a:r>
              <a:rPr lang="en-US" altLang="zh-TW" sz="1400" dirty="0">
                <a:ea typeface="新細明體" charset="-120"/>
              </a:rPr>
              <a:t>outside </a:t>
            </a:r>
            <a:r>
              <a:rPr lang="en-US" altLang="zh-TW" sz="1400" dirty="0" err="1">
                <a:ea typeface="新細明體" charset="-120"/>
              </a:rPr>
              <a:t>halfplane</a:t>
            </a:r>
            <a:r>
              <a:rPr lang="en-US" altLang="zh-TW" sz="1400" dirty="0">
                <a:ea typeface="新細明體" charset="-120"/>
              </a:rPr>
              <a:t> of left edge, to left of left edge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ea typeface="新細明體" charset="-120"/>
              </a:rPr>
              <a:t>Compute </a:t>
            </a:r>
            <a:r>
              <a:rPr lang="en-US" altLang="zh-TW" sz="1600" dirty="0" err="1">
                <a:ea typeface="新細明體" charset="-120"/>
              </a:rPr>
              <a:t>outcodes</a:t>
            </a:r>
            <a:r>
              <a:rPr lang="en-US" altLang="zh-TW" sz="1600" dirty="0">
                <a:ea typeface="新細明體" charset="-120"/>
              </a:rPr>
              <a:t> for </a:t>
            </a:r>
            <a:r>
              <a:rPr lang="en-US" altLang="zh-TW" sz="1600" dirty="0">
                <a:solidFill>
                  <a:srgbClr val="FF0000"/>
                </a:solidFill>
                <a:ea typeface="新細明體" charset="-120"/>
              </a:rPr>
              <a:t>both vertices of each edge </a:t>
            </a:r>
            <a:r>
              <a:rPr lang="en-US" altLang="zh-TW" sz="1600" dirty="0">
                <a:ea typeface="新細明體" charset="-120"/>
              </a:rPr>
              <a:t>(denoted OC</a:t>
            </a:r>
            <a:r>
              <a:rPr lang="en-US" altLang="zh-TW" sz="1600" baseline="-25000" dirty="0">
                <a:ea typeface="新細明體" charset="-120"/>
              </a:rPr>
              <a:t>0</a:t>
            </a:r>
            <a:r>
              <a:rPr lang="en-US" altLang="zh-TW" sz="1600" dirty="0">
                <a:ea typeface="新細明體" charset="-120"/>
              </a:rPr>
              <a:t>  and OC</a:t>
            </a:r>
            <a:r>
              <a:rPr lang="en-US" altLang="zh-TW" sz="1600" baseline="-25000" dirty="0">
                <a:ea typeface="新細明體" charset="-120"/>
              </a:rPr>
              <a:t>1</a:t>
            </a:r>
            <a:r>
              <a:rPr lang="en-US" altLang="zh-TW" sz="16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ea typeface="新細明體" charset="-120"/>
              </a:rPr>
              <a:t>Lines with OC</a:t>
            </a:r>
            <a:r>
              <a:rPr lang="en-US" altLang="zh-TW" sz="1600" baseline="-25000" dirty="0">
                <a:ea typeface="新細明體" charset="-120"/>
              </a:rPr>
              <a:t>0  </a:t>
            </a:r>
            <a:r>
              <a:rPr lang="en-US" altLang="zh-TW" sz="1600" dirty="0">
                <a:ea typeface="新細明體" charset="-120"/>
              </a:rPr>
              <a:t>= 0 and OC</a:t>
            </a:r>
            <a:r>
              <a:rPr lang="en-US" altLang="zh-TW" sz="1600" baseline="-25000" dirty="0">
                <a:ea typeface="新細明體" charset="-120"/>
              </a:rPr>
              <a:t>1  </a:t>
            </a:r>
            <a:r>
              <a:rPr lang="en-US" altLang="zh-TW" sz="1600" dirty="0">
                <a:ea typeface="新細明體" charset="-120"/>
              </a:rPr>
              <a:t>= 0 can be </a:t>
            </a:r>
            <a:r>
              <a:rPr lang="en-US" altLang="zh-TW" sz="1600" i="1" dirty="0">
                <a:solidFill>
                  <a:srgbClr val="FF0000"/>
                </a:solidFill>
                <a:ea typeface="新細明體" charset="-120"/>
              </a:rPr>
              <a:t>trivially accepted </a:t>
            </a:r>
            <a:r>
              <a:rPr lang="en-US" altLang="zh-TW" sz="1600" dirty="0">
                <a:ea typeface="新細明體" charset="-120"/>
              </a:rPr>
              <a:t>(i.e., </a:t>
            </a:r>
            <a:r>
              <a:rPr lang="en-US" altLang="zh-TW" sz="1600" dirty="0" err="1">
                <a:ea typeface="新細明體" charset="-120"/>
              </a:rPr>
              <a:t>outcode</a:t>
            </a:r>
            <a:r>
              <a:rPr lang="en-US" altLang="zh-TW" sz="1600" dirty="0">
                <a:ea typeface="新細明體" charset="-120"/>
              </a:rPr>
              <a:t> 0000)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ea typeface="新細明體" charset="-120"/>
              </a:rPr>
              <a:t>Lines lying entirely in a half plane outside an edge can be </a:t>
            </a:r>
            <a:r>
              <a:rPr lang="en-US" altLang="zh-TW" sz="1600" i="1" dirty="0">
                <a:solidFill>
                  <a:srgbClr val="FF0000"/>
                </a:solidFill>
                <a:ea typeface="新細明體" charset="-120"/>
              </a:rPr>
              <a:t>trivially rejected</a:t>
            </a:r>
            <a:r>
              <a:rPr lang="en-US" altLang="zh-TW" sz="1600" dirty="0">
                <a:ea typeface="新細明體" charset="-120"/>
              </a:rPr>
              <a:t>: OC0 AND OC1 </a:t>
            </a:r>
            <a:r>
              <a:rPr lang="en-US" altLang="zh-TW" sz="1600" dirty="0">
                <a:ea typeface="新細明體" charset="-120"/>
                <a:sym typeface="Symbol" pitchFamily="18" charset="2"/>
              </a:rPr>
              <a:t></a:t>
            </a:r>
            <a:r>
              <a:rPr lang="en-US" altLang="zh-TW" sz="1600" dirty="0">
                <a:ea typeface="新細明體" charset="-120"/>
              </a:rPr>
              <a:t> 0 (i.e., they share an “outside” bit)</a:t>
            </a:r>
          </a:p>
        </p:txBody>
      </p:sp>
      <p:sp>
        <p:nvSpPr>
          <p:cNvPr id="1202178" name="Title 2"/>
          <p:cNvSpPr>
            <a:spLocks noGrp="1"/>
          </p:cNvSpPr>
          <p:nvPr>
            <p:ph type="title"/>
          </p:nvPr>
        </p:nvSpPr>
        <p:spPr>
          <a:xfrm>
            <a:off x="1143000" y="0"/>
            <a:ext cx="75438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Outcodes for Cohen-Sutherland  Line Clipping in 2D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28800" y="2208212"/>
            <a:ext cx="4219575" cy="1906588"/>
            <a:chOff x="122238" y="3076575"/>
            <a:chExt cx="5775325" cy="2609850"/>
          </a:xfrm>
        </p:grpSpPr>
        <p:pic>
          <p:nvPicPr>
            <p:cNvPr id="1202182" name="Picture 205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06638" y="3076575"/>
              <a:ext cx="3590925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02183" name="Group 2056"/>
            <p:cNvGrpSpPr>
              <a:grpSpLocks/>
            </p:cNvGrpSpPr>
            <p:nvPr/>
          </p:nvGrpSpPr>
          <p:grpSpPr bwMode="auto">
            <a:xfrm>
              <a:off x="122238" y="4298950"/>
              <a:ext cx="3141663" cy="366713"/>
              <a:chOff x="77" y="2612"/>
              <a:chExt cx="1979" cy="231"/>
            </a:xfrm>
          </p:grpSpPr>
          <p:sp>
            <p:nvSpPr>
              <p:cNvPr id="1202192" name="Line 1036"/>
              <p:cNvSpPr>
                <a:spLocks noChangeShapeType="1"/>
              </p:cNvSpPr>
              <p:nvPr/>
            </p:nvSpPr>
            <p:spPr bwMode="auto">
              <a:xfrm>
                <a:off x="1408" y="2768"/>
                <a:ext cx="648" cy="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202193" name="Text Box 1037"/>
              <p:cNvSpPr txBox="1">
                <a:spLocks noChangeArrowheads="1"/>
              </p:cNvSpPr>
              <p:nvPr/>
            </p:nvSpPr>
            <p:spPr bwMode="auto">
              <a:xfrm>
                <a:off x="77" y="2612"/>
                <a:ext cx="1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1800"/>
                  <a:t>Clip Rectangle</a:t>
                </a:r>
              </a:p>
            </p:txBody>
          </p:sp>
        </p:grpSp>
        <p:cxnSp>
          <p:nvCxnSpPr>
            <p:cNvPr id="1202184" name="Straight Connector 10"/>
            <p:cNvCxnSpPr>
              <a:cxnSpLocks noChangeShapeType="1"/>
            </p:cNvCxnSpPr>
            <p:nvPr/>
          </p:nvCxnSpPr>
          <p:spPr bwMode="auto">
            <a:xfrm rot="5400000" flipH="1" flipV="1">
              <a:off x="3096419" y="3417094"/>
              <a:ext cx="663575" cy="1587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2185" name="Straight Connector 11"/>
            <p:cNvCxnSpPr>
              <a:cxnSpLocks noChangeShapeType="1"/>
            </p:cNvCxnSpPr>
            <p:nvPr/>
          </p:nvCxnSpPr>
          <p:spPr bwMode="auto">
            <a:xfrm rot="5400000" flipH="1" flipV="1">
              <a:off x="4120356" y="3404394"/>
              <a:ext cx="655638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2186" name="Straight Connector 12"/>
            <p:cNvCxnSpPr>
              <a:cxnSpLocks noChangeShapeType="1"/>
            </p:cNvCxnSpPr>
            <p:nvPr/>
          </p:nvCxnSpPr>
          <p:spPr bwMode="auto">
            <a:xfrm rot="16200000" flipV="1">
              <a:off x="3053556" y="5247482"/>
              <a:ext cx="760413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2187" name="Straight Connector 13"/>
            <p:cNvCxnSpPr>
              <a:cxnSpLocks noChangeShapeType="1"/>
            </p:cNvCxnSpPr>
            <p:nvPr/>
          </p:nvCxnSpPr>
          <p:spPr bwMode="auto">
            <a:xfrm rot="16200000" flipV="1">
              <a:off x="4071937" y="5245101"/>
              <a:ext cx="758825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2188" name="Straight Connector 14"/>
            <p:cNvCxnSpPr>
              <a:cxnSpLocks noChangeShapeType="1"/>
            </p:cNvCxnSpPr>
            <p:nvPr/>
          </p:nvCxnSpPr>
          <p:spPr bwMode="auto">
            <a:xfrm flipV="1">
              <a:off x="4506913" y="4818063"/>
              <a:ext cx="882650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2189" name="Straight Connector 15"/>
            <p:cNvCxnSpPr>
              <a:cxnSpLocks noChangeShapeType="1"/>
            </p:cNvCxnSpPr>
            <p:nvPr/>
          </p:nvCxnSpPr>
          <p:spPr bwMode="auto">
            <a:xfrm flipV="1">
              <a:off x="4510088" y="3797300"/>
              <a:ext cx="873125" cy="158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2190" name="Straight Connector 16"/>
            <p:cNvCxnSpPr>
              <a:cxnSpLocks noChangeShapeType="1"/>
            </p:cNvCxnSpPr>
            <p:nvPr/>
          </p:nvCxnSpPr>
          <p:spPr bwMode="auto">
            <a:xfrm>
              <a:off x="2471738" y="3797300"/>
              <a:ext cx="909637" cy="31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1202191" name="Straight Connector 17"/>
            <p:cNvCxnSpPr>
              <a:cxnSpLocks noChangeShapeType="1"/>
            </p:cNvCxnSpPr>
            <p:nvPr/>
          </p:nvCxnSpPr>
          <p:spPr bwMode="auto">
            <a:xfrm>
              <a:off x="2478088" y="4810125"/>
              <a:ext cx="88423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095405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5626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r>
              <a:rPr lang="en-US" altLang="zh-TW" sz="1800">
                <a:ea typeface="新細明體" charset="-120"/>
              </a:rPr>
              <a:t>Very similar to 2D</a:t>
            </a: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r>
              <a:rPr lang="en-US" altLang="zh-TW" sz="1800">
                <a:ea typeface="新細明體" charset="-120"/>
              </a:rPr>
              <a:t>Divide volume into 27 regions (Picture a Rubik’s cube)</a:t>
            </a: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r>
              <a:rPr lang="en-US" altLang="zh-TW" sz="1800">
                <a:ea typeface="新細明體" charset="-120"/>
              </a:rPr>
              <a:t>6-bit outcode records results of 6 bounds tests</a:t>
            </a: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endParaRPr lang="en-US" altLang="zh-TW" sz="26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r>
              <a:rPr lang="en-US" altLang="zh-TW" sz="1600" b="1">
                <a:ea typeface="新細明體" charset="-120"/>
              </a:rPr>
              <a:t>First bit</a:t>
            </a:r>
            <a:r>
              <a:rPr lang="en-US" altLang="zh-TW" sz="1600">
                <a:ea typeface="新細明體" charset="-120"/>
              </a:rPr>
              <a:t>: 	outside back plane, behind back plane</a:t>
            </a: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r>
              <a:rPr lang="en-US" altLang="zh-TW" sz="1600" b="1">
                <a:ea typeface="新細明體" charset="-120"/>
              </a:rPr>
              <a:t>Second bit</a:t>
            </a:r>
            <a:r>
              <a:rPr lang="en-US" altLang="zh-TW" sz="1600">
                <a:ea typeface="新細明體" charset="-120"/>
              </a:rPr>
              <a:t>: 	outside front plane, in front of front plane </a:t>
            </a: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r>
              <a:rPr lang="en-US" altLang="zh-TW" sz="1600" b="1">
                <a:ea typeface="新細明體" charset="-120"/>
              </a:rPr>
              <a:t>Third bit</a:t>
            </a:r>
            <a:r>
              <a:rPr lang="en-US" altLang="zh-TW" sz="1600">
                <a:ea typeface="新細明體" charset="-120"/>
              </a:rPr>
              <a:t>: 	outside top plane, above top plane</a:t>
            </a: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r>
              <a:rPr lang="en-US" altLang="zh-TW" sz="1600" b="1">
                <a:ea typeface="新細明體" charset="-120"/>
              </a:rPr>
              <a:t>Fourth bit</a:t>
            </a:r>
            <a:r>
              <a:rPr lang="en-US" altLang="zh-TW" sz="1600">
                <a:ea typeface="新細明體" charset="-120"/>
              </a:rPr>
              <a:t>: 	outside bottom plane, below bottom plane</a:t>
            </a: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r>
              <a:rPr lang="en-US" altLang="zh-TW" sz="1600" b="1">
                <a:ea typeface="新細明體" charset="-120"/>
              </a:rPr>
              <a:t>Fifth bit</a:t>
            </a:r>
            <a:r>
              <a:rPr lang="en-US" altLang="zh-TW" sz="1600">
                <a:ea typeface="新細明體" charset="-120"/>
              </a:rPr>
              <a:t>:	outside right plane, to right of right plane</a:t>
            </a: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r>
              <a:rPr lang="en-US" altLang="zh-TW" sz="1600" b="1">
                <a:ea typeface="新細明體" charset="-120"/>
              </a:rPr>
              <a:t>Sixth bit</a:t>
            </a:r>
            <a:r>
              <a:rPr lang="en-US" altLang="zh-TW" sz="1600">
                <a:ea typeface="新細明體" charset="-120"/>
              </a:rPr>
              <a:t>: 	outside left plane, to left of left plane</a:t>
            </a:r>
          </a:p>
          <a:p>
            <a:pPr eaLnBrk="1" hangingPunct="1">
              <a:lnSpc>
                <a:spcPct val="60000"/>
              </a:lnSpc>
              <a:buFontTx/>
              <a:buNone/>
              <a:tabLst>
                <a:tab pos="1371600" algn="l"/>
              </a:tabLst>
            </a:pPr>
            <a:endParaRPr lang="en-US" altLang="zh-TW" sz="1400">
              <a:ea typeface="新細明體" charset="-120"/>
            </a:endParaRPr>
          </a:p>
          <a:p>
            <a:pPr eaLnBrk="1" hangingPunct="1">
              <a:lnSpc>
                <a:spcPct val="60000"/>
              </a:lnSpc>
              <a:tabLst>
                <a:tab pos="1371600" algn="l"/>
              </a:tabLst>
            </a:pPr>
            <a:r>
              <a:rPr lang="en-US" altLang="zh-TW" sz="1800">
                <a:ea typeface="新細明體" charset="-120"/>
              </a:rPr>
              <a:t>Again, Lines with </a:t>
            </a:r>
            <a:r>
              <a:rPr lang="en-US" altLang="zh-TW" sz="1800" i="1">
                <a:ea typeface="新細明體" charset="-120"/>
              </a:rPr>
              <a:t>OC</a:t>
            </a:r>
            <a:r>
              <a:rPr lang="en-US" altLang="zh-TW" sz="1800" i="1" baseline="-25000">
                <a:ea typeface="新細明體" charset="-120"/>
              </a:rPr>
              <a:t>0</a:t>
            </a:r>
            <a:r>
              <a:rPr lang="en-US" altLang="zh-TW" sz="1800">
                <a:ea typeface="新細明體" charset="-120"/>
              </a:rPr>
              <a:t> = 0 and </a:t>
            </a:r>
            <a:r>
              <a:rPr lang="en-US" altLang="zh-TW" sz="1800" i="1">
                <a:ea typeface="新細明體" charset="-120"/>
              </a:rPr>
              <a:t>OC</a:t>
            </a:r>
            <a:r>
              <a:rPr lang="en-US" altLang="zh-TW" sz="1800" i="1" baseline="-25000">
                <a:ea typeface="新細明體" charset="-120"/>
              </a:rPr>
              <a:t>1</a:t>
            </a:r>
            <a:r>
              <a:rPr lang="en-US" altLang="zh-TW" sz="1800">
                <a:ea typeface="新細明體" charset="-120"/>
              </a:rPr>
              <a:t> = 0 can be </a:t>
            </a:r>
            <a:r>
              <a:rPr lang="en-US" altLang="zh-TW" sz="1800" i="1">
                <a:ea typeface="新細明體" charset="-120"/>
              </a:rPr>
              <a:t>trivially accepted</a:t>
            </a:r>
          </a:p>
          <a:p>
            <a:pPr eaLnBrk="1" hangingPunct="1">
              <a:lnSpc>
                <a:spcPct val="70000"/>
              </a:lnSpc>
              <a:tabLst>
                <a:tab pos="1371600" algn="l"/>
              </a:tabLst>
            </a:pPr>
            <a:r>
              <a:rPr lang="en-US" altLang="zh-TW" sz="1800">
                <a:ea typeface="新細明體" charset="-120"/>
              </a:rPr>
              <a:t>Lines lying entirely in a volume on outside of a plane can be </a:t>
            </a:r>
            <a:r>
              <a:rPr lang="en-US" altLang="zh-TW" sz="1800" i="1">
                <a:ea typeface="新細明體" charset="-120"/>
              </a:rPr>
              <a:t>trivially rejected</a:t>
            </a:r>
            <a:r>
              <a:rPr lang="en-US" altLang="zh-TW" sz="1800">
                <a:ea typeface="新細明體" charset="-120"/>
              </a:rPr>
              <a:t>: </a:t>
            </a:r>
            <a:r>
              <a:rPr lang="en-US" altLang="zh-TW" sz="1800" i="1">
                <a:ea typeface="新細明體" charset="-120"/>
              </a:rPr>
              <a:t>OC</a:t>
            </a:r>
            <a:r>
              <a:rPr lang="en-US" altLang="zh-TW" sz="1800" i="1" baseline="-25000">
                <a:ea typeface="新細明體" charset="-120"/>
              </a:rPr>
              <a:t>0</a:t>
            </a:r>
            <a:r>
              <a:rPr lang="en-US" altLang="zh-TW" sz="1800">
                <a:ea typeface="新細明體" charset="-120"/>
              </a:rPr>
              <a:t> AND </a:t>
            </a:r>
            <a:r>
              <a:rPr lang="en-US" altLang="zh-TW" sz="1800" i="1">
                <a:ea typeface="新細明體" charset="-120"/>
              </a:rPr>
              <a:t>OC</a:t>
            </a:r>
            <a:r>
              <a:rPr lang="en-US" altLang="zh-TW" sz="1800" i="1" baseline="-25000">
                <a:ea typeface="新細明體" charset="-120"/>
              </a:rPr>
              <a:t>1</a:t>
            </a:r>
            <a:r>
              <a:rPr lang="en-US" altLang="zh-TW" sz="1800">
                <a:ea typeface="新細明體" charset="-120"/>
              </a:rPr>
              <a:t> </a:t>
            </a:r>
            <a:r>
              <a:rPr lang="en-US" altLang="zh-TW" sz="1800">
                <a:ea typeface="新細明體" charset="-120"/>
                <a:cs typeface="Times New Roman" pitchFamily="18" charset="0"/>
                <a:sym typeface="Symbol" pitchFamily="18" charset="2"/>
              </a:rPr>
              <a:t></a:t>
            </a:r>
            <a:r>
              <a:rPr lang="en-US" altLang="zh-TW" sz="1800">
                <a:ea typeface="新細明體" charset="-120"/>
              </a:rPr>
              <a:t> 0 (i.e., they share an “outside” bit)</a:t>
            </a:r>
          </a:p>
          <a:p>
            <a:pPr eaLnBrk="1" hangingPunct="1">
              <a:lnSpc>
                <a:spcPct val="80000"/>
              </a:lnSpc>
              <a:tabLst>
                <a:tab pos="1371600" algn="l"/>
              </a:tabLst>
            </a:pPr>
            <a:endParaRPr lang="en-US" altLang="zh-TW" sz="2200">
              <a:ea typeface="新細明體" charset="-120"/>
            </a:endParaRPr>
          </a:p>
        </p:txBody>
      </p:sp>
      <p:sp>
        <p:nvSpPr>
          <p:cNvPr id="1203202" name="Title 2"/>
          <p:cNvSpPr>
            <a:spLocks noGrp="1"/>
          </p:cNvSpPr>
          <p:nvPr>
            <p:ph type="title"/>
          </p:nvPr>
        </p:nvSpPr>
        <p:spPr>
          <a:xfrm>
            <a:off x="1143000" y="76200"/>
            <a:ext cx="7543800" cy="838200"/>
          </a:xfrm>
        </p:spPr>
        <p:txBody>
          <a:bodyPr/>
          <a:lstStyle/>
          <a:p>
            <a:pPr eaLnBrk="1" hangingPunct="1"/>
            <a:r>
              <a:rPr lang="en-US" altLang="zh-TW" sz="3200" dirty="0" err="1">
                <a:ea typeface="新細明體" charset="-120"/>
              </a:rPr>
              <a:t>Outcodes</a:t>
            </a:r>
            <a:r>
              <a:rPr lang="en-US" altLang="zh-TW" sz="3200" dirty="0">
                <a:ea typeface="新細明體" charset="-120"/>
              </a:rPr>
              <a:t> for Cohen-Sutherland  Line Clipping in 3D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562600" y="2063750"/>
            <a:ext cx="2284413" cy="984250"/>
            <a:chOff x="5564187" y="1911350"/>
            <a:chExt cx="2284413" cy="984250"/>
          </a:xfrm>
        </p:grpSpPr>
        <p:sp>
          <p:nvSpPr>
            <p:cNvPr id="1203221" name="Text Box 58"/>
            <p:cNvSpPr txBox="1">
              <a:spLocks noChangeArrowheads="1"/>
            </p:cNvSpPr>
            <p:nvPr/>
          </p:nvSpPr>
          <p:spPr bwMode="auto">
            <a:xfrm>
              <a:off x="5564187" y="1911350"/>
              <a:ext cx="2284413" cy="984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Top plane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001000 (above)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000000 (below)</a:t>
              </a:r>
            </a:p>
          </p:txBody>
        </p:sp>
        <p:cxnSp>
          <p:nvCxnSpPr>
            <p:cNvPr id="1203222" name="Straight Connector 45"/>
            <p:cNvCxnSpPr>
              <a:cxnSpLocks noChangeShapeType="1"/>
            </p:cNvCxnSpPr>
            <p:nvPr/>
          </p:nvCxnSpPr>
          <p:spPr bwMode="auto">
            <a:xfrm>
              <a:off x="5653087" y="2597150"/>
              <a:ext cx="16510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296988" y="2057400"/>
            <a:ext cx="2284412" cy="984250"/>
            <a:chOff x="1296988" y="1905000"/>
            <a:chExt cx="2284412" cy="984250"/>
          </a:xfrm>
        </p:grpSpPr>
        <p:cxnSp>
          <p:nvCxnSpPr>
            <p:cNvPr id="1203219" name="Straight Connector 45"/>
            <p:cNvCxnSpPr>
              <a:cxnSpLocks noChangeShapeType="1"/>
            </p:cNvCxnSpPr>
            <p:nvPr/>
          </p:nvCxnSpPr>
          <p:spPr bwMode="auto">
            <a:xfrm>
              <a:off x="1397000" y="2597150"/>
              <a:ext cx="16510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03220" name="Text Box 58"/>
            <p:cNvSpPr txBox="1">
              <a:spLocks noChangeArrowheads="1"/>
            </p:cNvSpPr>
            <p:nvPr/>
          </p:nvSpPr>
          <p:spPr bwMode="auto">
            <a:xfrm>
              <a:off x="1296988" y="1905000"/>
              <a:ext cx="2284412" cy="984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Back plane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000000 (in front)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100000 (behind)</a:t>
              </a: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429000" y="3124200"/>
            <a:ext cx="2284413" cy="984250"/>
            <a:chOff x="3429000" y="2971800"/>
            <a:chExt cx="2284412" cy="984250"/>
          </a:xfrm>
        </p:grpSpPr>
        <p:sp>
          <p:nvSpPr>
            <p:cNvPr id="1203217" name="Text Box 58"/>
            <p:cNvSpPr txBox="1">
              <a:spLocks noChangeArrowheads="1"/>
            </p:cNvSpPr>
            <p:nvPr/>
          </p:nvSpPr>
          <p:spPr bwMode="auto">
            <a:xfrm>
              <a:off x="3429000" y="2971800"/>
              <a:ext cx="2284412" cy="984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Right plane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000000 (to left of)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000010 (to right of)</a:t>
              </a:r>
            </a:p>
          </p:txBody>
        </p:sp>
        <p:cxnSp>
          <p:nvCxnSpPr>
            <p:cNvPr id="1203218" name="Straight Connector 45"/>
            <p:cNvCxnSpPr>
              <a:cxnSpLocks noChangeShapeType="1"/>
            </p:cNvCxnSpPr>
            <p:nvPr/>
          </p:nvCxnSpPr>
          <p:spPr bwMode="auto">
            <a:xfrm>
              <a:off x="3503612" y="3656012"/>
              <a:ext cx="16510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1296988" y="3124200"/>
            <a:ext cx="2284412" cy="993775"/>
            <a:chOff x="1296987" y="2971800"/>
            <a:chExt cx="2284413" cy="994005"/>
          </a:xfrm>
        </p:grpSpPr>
        <p:sp>
          <p:nvSpPr>
            <p:cNvPr id="1203215" name="Text Box 58"/>
            <p:cNvSpPr txBox="1">
              <a:spLocks noChangeArrowheads="1"/>
            </p:cNvSpPr>
            <p:nvPr/>
          </p:nvSpPr>
          <p:spPr bwMode="auto">
            <a:xfrm>
              <a:off x="1296987" y="2971800"/>
              <a:ext cx="2284413" cy="99400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Bottom plane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000000 (above)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000100 (below)</a:t>
              </a:r>
            </a:p>
          </p:txBody>
        </p:sp>
        <p:cxnSp>
          <p:nvCxnSpPr>
            <p:cNvPr id="1203216" name="Straight Connector 45"/>
            <p:cNvCxnSpPr>
              <a:cxnSpLocks noChangeShapeType="1"/>
            </p:cNvCxnSpPr>
            <p:nvPr/>
          </p:nvCxnSpPr>
          <p:spPr bwMode="auto">
            <a:xfrm>
              <a:off x="1397000" y="3657600"/>
              <a:ext cx="16510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429000" y="2057400"/>
            <a:ext cx="2284413" cy="984250"/>
            <a:chOff x="3430587" y="1905000"/>
            <a:chExt cx="2284413" cy="984250"/>
          </a:xfrm>
        </p:grpSpPr>
        <p:sp>
          <p:nvSpPr>
            <p:cNvPr id="1203213" name="Text Box 58"/>
            <p:cNvSpPr txBox="1">
              <a:spLocks noChangeArrowheads="1"/>
            </p:cNvSpPr>
            <p:nvPr/>
          </p:nvSpPr>
          <p:spPr bwMode="auto">
            <a:xfrm>
              <a:off x="3430587" y="1905000"/>
              <a:ext cx="2284413" cy="984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Front plane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010000 (in front)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000000 (behind)</a:t>
              </a:r>
            </a:p>
          </p:txBody>
        </p:sp>
        <p:cxnSp>
          <p:nvCxnSpPr>
            <p:cNvPr id="1203214" name="Straight Connector 45"/>
            <p:cNvCxnSpPr>
              <a:cxnSpLocks noChangeShapeType="1"/>
            </p:cNvCxnSpPr>
            <p:nvPr/>
          </p:nvCxnSpPr>
          <p:spPr bwMode="auto">
            <a:xfrm>
              <a:off x="3530600" y="2589212"/>
              <a:ext cx="16510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5564188" y="3132138"/>
            <a:ext cx="1979612" cy="984250"/>
            <a:chOff x="5564187" y="2979738"/>
            <a:chExt cx="1979613" cy="984250"/>
          </a:xfrm>
        </p:grpSpPr>
        <p:sp>
          <p:nvSpPr>
            <p:cNvPr id="1203211" name="Text Box 58"/>
            <p:cNvSpPr txBox="1">
              <a:spLocks noChangeArrowheads="1"/>
            </p:cNvSpPr>
            <p:nvPr/>
          </p:nvSpPr>
          <p:spPr bwMode="auto">
            <a:xfrm>
              <a:off x="5564187" y="2979738"/>
              <a:ext cx="1979613" cy="984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600"/>
                <a:t>Left plane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000001 (to left of)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1400"/>
                <a:t>000000 (to right of)</a:t>
              </a:r>
            </a:p>
          </p:txBody>
        </p:sp>
        <p:cxnSp>
          <p:nvCxnSpPr>
            <p:cNvPr id="1203212" name="Straight Connector 45"/>
            <p:cNvCxnSpPr>
              <a:cxnSpLocks noChangeShapeType="1"/>
            </p:cNvCxnSpPr>
            <p:nvPr/>
          </p:nvCxnSpPr>
          <p:spPr bwMode="auto">
            <a:xfrm>
              <a:off x="5664200" y="3656012"/>
              <a:ext cx="165100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2557185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zh-TW" sz="1800" dirty="0">
                <a:ea typeface="新細明體" charset="-120"/>
              </a:rPr>
              <a:t>If we can 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neither trivially accept/reject (T/A, T/R), </a:t>
            </a:r>
            <a:r>
              <a:rPr lang="en-US" altLang="zh-TW" sz="1800" dirty="0">
                <a:ea typeface="新細明體" charset="-120"/>
              </a:rPr>
              <a:t>divide and conquer 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Subdivide line into two segments; then T/A or T/R one or both segments:</a:t>
            </a:r>
          </a:p>
          <a:p>
            <a:pPr lvl="1" eaLnBrk="1" hangingPunct="1"/>
            <a:endParaRPr lang="en-US" altLang="zh-TW" sz="1600" dirty="0">
              <a:ea typeface="新細明體" charset="-120"/>
            </a:endParaRPr>
          </a:p>
          <a:p>
            <a:pPr lvl="1" eaLnBrk="1" hangingPunct="1"/>
            <a:endParaRPr lang="en-US" altLang="zh-TW" sz="1600" dirty="0">
              <a:ea typeface="新細明體" charset="-120"/>
            </a:endParaRPr>
          </a:p>
          <a:p>
            <a:pPr lvl="1" eaLnBrk="1" hangingPunct="1"/>
            <a:endParaRPr lang="en-US" altLang="zh-TW" sz="1600" dirty="0">
              <a:ea typeface="新細明體" charset="-120"/>
            </a:endParaRPr>
          </a:p>
          <a:p>
            <a:pPr lvl="1" eaLnBrk="1" hangingPunct="1"/>
            <a:endParaRPr lang="en-US" altLang="zh-TW" sz="1600" dirty="0">
              <a:ea typeface="新細明體" charset="-120"/>
            </a:endParaRPr>
          </a:p>
          <a:p>
            <a:pPr lvl="1" eaLnBrk="1" hangingPunct="1"/>
            <a:endParaRPr lang="en-US" altLang="zh-TW" sz="1600" dirty="0">
              <a:ea typeface="新細明體" charset="-120"/>
            </a:endParaRPr>
          </a:p>
          <a:p>
            <a:pPr lvl="1" eaLnBrk="1" hangingPunct="1">
              <a:buFontTx/>
              <a:buNone/>
            </a:pPr>
            <a:endParaRPr lang="en-US" altLang="zh-TW" sz="1300" dirty="0">
              <a:ea typeface="新細明體" charset="-120"/>
            </a:endParaRP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use a clip edge to cut line</a:t>
            </a: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use </a:t>
            </a:r>
            <a:r>
              <a:rPr lang="en-US" altLang="zh-TW" sz="1600" dirty="0" err="1">
                <a:ea typeface="新細明體" charset="-120"/>
              </a:rPr>
              <a:t>outcodes</a:t>
            </a:r>
            <a:r>
              <a:rPr lang="en-US" altLang="zh-TW" sz="1600" dirty="0">
                <a:ea typeface="新細明體" charset="-120"/>
              </a:rPr>
              <a:t> to choose edge that is crossed </a:t>
            </a:r>
          </a:p>
          <a:p>
            <a:pPr lvl="2" eaLnBrk="1" hangingPunct="1"/>
            <a:r>
              <a:rPr lang="en-US" altLang="zh-TW" sz="1400" dirty="0">
                <a:ea typeface="新細明體" charset="-120"/>
              </a:rPr>
              <a:t>edges where the two </a:t>
            </a:r>
            <a:r>
              <a:rPr lang="en-US" altLang="zh-TW" sz="1400" dirty="0" err="1">
                <a:ea typeface="新細明體" charset="-120"/>
              </a:rPr>
              <a:t>outcodes</a:t>
            </a:r>
            <a:r>
              <a:rPr lang="en-US" altLang="zh-TW" sz="1400" dirty="0">
                <a:ea typeface="新細明體" charset="-120"/>
              </a:rPr>
              <a:t> differ at that particular bit are crossed</a:t>
            </a: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pick an order for checking edges: top – bottom – right – left</a:t>
            </a: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compute the intersection point</a:t>
            </a:r>
          </a:p>
          <a:p>
            <a:pPr lvl="2" eaLnBrk="1" hangingPunct="1"/>
            <a:r>
              <a:rPr lang="en-US" altLang="zh-TW" sz="1400" dirty="0">
                <a:ea typeface="新細明體" charset="-120"/>
              </a:rPr>
              <a:t>the clip edge fixes either </a:t>
            </a:r>
            <a:r>
              <a:rPr lang="en-US" altLang="zh-TW" sz="1400" i="1" dirty="0">
                <a:ea typeface="新細明體" charset="-120"/>
              </a:rPr>
              <a:t>x</a:t>
            </a:r>
            <a:r>
              <a:rPr lang="en-US" altLang="zh-TW" sz="1400" dirty="0">
                <a:ea typeface="新細明體" charset="-120"/>
              </a:rPr>
              <a:t> or </a:t>
            </a:r>
            <a:r>
              <a:rPr lang="en-US" altLang="zh-TW" sz="1400" i="1" dirty="0">
                <a:ea typeface="新細明體" charset="-120"/>
              </a:rPr>
              <a:t>y</a:t>
            </a:r>
            <a:r>
              <a:rPr lang="en-US" altLang="zh-TW" sz="1400" dirty="0">
                <a:ea typeface="新細明體" charset="-120"/>
              </a:rPr>
              <a:t> </a:t>
            </a:r>
          </a:p>
          <a:p>
            <a:pPr lvl="2" eaLnBrk="1" hangingPunct="1"/>
            <a:r>
              <a:rPr lang="en-US" altLang="zh-TW" sz="1400" dirty="0">
                <a:ea typeface="新細明體" charset="-120"/>
              </a:rPr>
              <a:t>can substitute into the line equation </a:t>
            </a:r>
          </a:p>
          <a:p>
            <a:pPr lvl="1" eaLnBrk="1" hangingPunct="1"/>
            <a:r>
              <a:rPr lang="en-US" altLang="zh-TW" sz="1600" dirty="0">
                <a:ea typeface="新細明體" charset="-120"/>
              </a:rPr>
              <a:t>iterate for the newly shortened line, “extra” clips may happen (e.g., E-I at H)</a:t>
            </a:r>
          </a:p>
          <a:p>
            <a:pPr eaLnBrk="1" hangingPunct="1">
              <a:buFontTx/>
              <a:buNone/>
            </a:pPr>
            <a:endParaRPr lang="en-US" altLang="zh-TW" sz="1800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1204226" name="Title 2"/>
          <p:cNvSpPr>
            <a:spLocks noGrp="1"/>
          </p:cNvSpPr>
          <p:nvPr>
            <p:ph type="title"/>
          </p:nvPr>
        </p:nvSpPr>
        <p:spPr>
          <a:xfrm>
            <a:off x="1295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Cohen-Sutherland Algorithm (1/2)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286000" y="1828800"/>
            <a:ext cx="3973513" cy="1743075"/>
            <a:chOff x="399" y="3405"/>
            <a:chExt cx="3336" cy="1570"/>
          </a:xfrm>
        </p:grpSpPr>
        <p:sp>
          <p:nvSpPr>
            <p:cNvPr id="1204230" name="Rectangle 6"/>
            <p:cNvSpPr>
              <a:spLocks noChangeArrowheads="1"/>
            </p:cNvSpPr>
            <p:nvPr/>
          </p:nvSpPr>
          <p:spPr bwMode="auto">
            <a:xfrm>
              <a:off x="1344" y="3984"/>
              <a:ext cx="1200" cy="4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 sz="1600"/>
            </a:p>
          </p:txBody>
        </p:sp>
        <p:sp>
          <p:nvSpPr>
            <p:cNvPr id="1204231" name="Line 7"/>
            <p:cNvSpPr>
              <a:spLocks noChangeShapeType="1"/>
            </p:cNvSpPr>
            <p:nvPr/>
          </p:nvSpPr>
          <p:spPr bwMode="auto">
            <a:xfrm>
              <a:off x="672" y="398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4232" name="Line 8"/>
            <p:cNvSpPr>
              <a:spLocks noChangeShapeType="1"/>
            </p:cNvSpPr>
            <p:nvPr/>
          </p:nvSpPr>
          <p:spPr bwMode="auto">
            <a:xfrm>
              <a:off x="672" y="4464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4233" name="Line 9"/>
            <p:cNvSpPr>
              <a:spLocks noChangeShapeType="1"/>
            </p:cNvSpPr>
            <p:nvPr/>
          </p:nvSpPr>
          <p:spPr bwMode="auto">
            <a:xfrm>
              <a:off x="1344" y="35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4234" name="Line 10"/>
            <p:cNvSpPr>
              <a:spLocks noChangeShapeType="1"/>
            </p:cNvSpPr>
            <p:nvPr/>
          </p:nvSpPr>
          <p:spPr bwMode="auto">
            <a:xfrm>
              <a:off x="2544" y="3552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4235" name="Text Box 12"/>
            <p:cNvSpPr txBox="1">
              <a:spLocks noChangeArrowheads="1"/>
            </p:cNvSpPr>
            <p:nvPr/>
          </p:nvSpPr>
          <p:spPr bwMode="auto">
            <a:xfrm>
              <a:off x="399" y="4248"/>
              <a:ext cx="997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1600"/>
                <a:t>Clip rectangle</a:t>
              </a:r>
            </a:p>
          </p:txBody>
        </p:sp>
        <p:sp>
          <p:nvSpPr>
            <p:cNvPr id="1204236" name="Oval 13"/>
            <p:cNvSpPr>
              <a:spLocks noChangeArrowheads="1"/>
            </p:cNvSpPr>
            <p:nvPr/>
          </p:nvSpPr>
          <p:spPr bwMode="auto">
            <a:xfrm>
              <a:off x="1320" y="377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37" name="Line 14"/>
            <p:cNvSpPr>
              <a:spLocks noChangeShapeType="1"/>
            </p:cNvSpPr>
            <p:nvPr/>
          </p:nvSpPr>
          <p:spPr bwMode="auto">
            <a:xfrm>
              <a:off x="768" y="3552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4238" name="Line 15"/>
            <p:cNvSpPr>
              <a:spLocks noChangeShapeType="1"/>
            </p:cNvSpPr>
            <p:nvPr/>
          </p:nvSpPr>
          <p:spPr bwMode="auto">
            <a:xfrm flipH="1">
              <a:off x="1440" y="3792"/>
              <a:ext cx="211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4239" name="Oval 16"/>
            <p:cNvSpPr>
              <a:spLocks noChangeArrowheads="1"/>
            </p:cNvSpPr>
            <p:nvPr/>
          </p:nvSpPr>
          <p:spPr bwMode="auto">
            <a:xfrm>
              <a:off x="756" y="3531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0" name="Oval 17"/>
            <p:cNvSpPr>
              <a:spLocks noChangeArrowheads="1"/>
            </p:cNvSpPr>
            <p:nvPr/>
          </p:nvSpPr>
          <p:spPr bwMode="auto">
            <a:xfrm>
              <a:off x="1764" y="396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1" name="Oval 18"/>
            <p:cNvSpPr>
              <a:spLocks noChangeArrowheads="1"/>
            </p:cNvSpPr>
            <p:nvPr/>
          </p:nvSpPr>
          <p:spPr bwMode="auto">
            <a:xfrm>
              <a:off x="1995" y="4053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2" name="Oval 19"/>
            <p:cNvSpPr>
              <a:spLocks noChangeArrowheads="1"/>
            </p:cNvSpPr>
            <p:nvPr/>
          </p:nvSpPr>
          <p:spPr bwMode="auto">
            <a:xfrm>
              <a:off x="2517" y="4245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3" name="Oval 20"/>
            <p:cNvSpPr>
              <a:spLocks noChangeArrowheads="1"/>
            </p:cNvSpPr>
            <p:nvPr/>
          </p:nvSpPr>
          <p:spPr bwMode="auto">
            <a:xfrm>
              <a:off x="2115" y="4443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4" name="Oval 21"/>
            <p:cNvSpPr>
              <a:spLocks noChangeArrowheads="1"/>
            </p:cNvSpPr>
            <p:nvPr/>
          </p:nvSpPr>
          <p:spPr bwMode="auto">
            <a:xfrm>
              <a:off x="1413" y="477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5" name="Oval 22"/>
            <p:cNvSpPr>
              <a:spLocks noChangeArrowheads="1"/>
            </p:cNvSpPr>
            <p:nvPr/>
          </p:nvSpPr>
          <p:spPr bwMode="auto">
            <a:xfrm>
              <a:off x="3138" y="396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6" name="Oval 23"/>
            <p:cNvSpPr>
              <a:spLocks noChangeArrowheads="1"/>
            </p:cNvSpPr>
            <p:nvPr/>
          </p:nvSpPr>
          <p:spPr bwMode="auto">
            <a:xfrm>
              <a:off x="3525" y="3777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4247" name="Text Box 24"/>
            <p:cNvSpPr txBox="1">
              <a:spLocks noChangeArrowheads="1"/>
            </p:cNvSpPr>
            <p:nvPr/>
          </p:nvSpPr>
          <p:spPr bwMode="auto">
            <a:xfrm>
              <a:off x="768" y="3405"/>
              <a:ext cx="231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D</a:t>
              </a:r>
            </a:p>
          </p:txBody>
        </p:sp>
        <p:sp>
          <p:nvSpPr>
            <p:cNvPr id="1204248" name="Text Box 25"/>
            <p:cNvSpPr txBox="1">
              <a:spLocks noChangeArrowheads="1"/>
            </p:cNvSpPr>
            <p:nvPr/>
          </p:nvSpPr>
          <p:spPr bwMode="auto">
            <a:xfrm>
              <a:off x="1344" y="3645"/>
              <a:ext cx="221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C</a:t>
              </a:r>
            </a:p>
          </p:txBody>
        </p:sp>
        <p:sp>
          <p:nvSpPr>
            <p:cNvPr id="1204249" name="Text Box 26"/>
            <p:cNvSpPr txBox="1">
              <a:spLocks noChangeArrowheads="1"/>
            </p:cNvSpPr>
            <p:nvPr/>
          </p:nvSpPr>
          <p:spPr bwMode="auto">
            <a:xfrm>
              <a:off x="1776" y="3789"/>
              <a:ext cx="22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B</a:t>
              </a:r>
            </a:p>
          </p:txBody>
        </p:sp>
        <p:sp>
          <p:nvSpPr>
            <p:cNvPr id="1204250" name="Text Box 27"/>
            <p:cNvSpPr txBox="1">
              <a:spLocks noChangeArrowheads="1"/>
            </p:cNvSpPr>
            <p:nvPr/>
          </p:nvSpPr>
          <p:spPr bwMode="auto">
            <a:xfrm>
              <a:off x="2016" y="3981"/>
              <a:ext cx="220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A</a:t>
              </a:r>
            </a:p>
          </p:txBody>
        </p:sp>
        <p:sp>
          <p:nvSpPr>
            <p:cNvPr id="1204251" name="Text Box 28"/>
            <p:cNvSpPr txBox="1">
              <a:spLocks noChangeArrowheads="1"/>
            </p:cNvSpPr>
            <p:nvPr/>
          </p:nvSpPr>
          <p:spPr bwMode="auto">
            <a:xfrm>
              <a:off x="1440" y="4748"/>
              <a:ext cx="212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E</a:t>
              </a:r>
            </a:p>
          </p:txBody>
        </p:sp>
        <p:sp>
          <p:nvSpPr>
            <p:cNvPr id="1204252" name="Text Box 29"/>
            <p:cNvSpPr txBox="1">
              <a:spLocks noChangeArrowheads="1"/>
            </p:cNvSpPr>
            <p:nvPr/>
          </p:nvSpPr>
          <p:spPr bwMode="auto">
            <a:xfrm>
              <a:off x="2112" y="4461"/>
              <a:ext cx="20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F</a:t>
              </a:r>
            </a:p>
          </p:txBody>
        </p:sp>
        <p:sp>
          <p:nvSpPr>
            <p:cNvPr id="1204253" name="Text Box 30"/>
            <p:cNvSpPr txBox="1">
              <a:spLocks noChangeArrowheads="1"/>
            </p:cNvSpPr>
            <p:nvPr/>
          </p:nvSpPr>
          <p:spPr bwMode="auto">
            <a:xfrm>
              <a:off x="2544" y="4221"/>
              <a:ext cx="231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G</a:t>
              </a:r>
            </a:p>
          </p:txBody>
        </p:sp>
        <p:sp>
          <p:nvSpPr>
            <p:cNvPr id="1204254" name="Text Box 31"/>
            <p:cNvSpPr txBox="1">
              <a:spLocks noChangeArrowheads="1"/>
            </p:cNvSpPr>
            <p:nvPr/>
          </p:nvSpPr>
          <p:spPr bwMode="auto">
            <a:xfrm>
              <a:off x="3120" y="3981"/>
              <a:ext cx="22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H</a:t>
              </a:r>
            </a:p>
          </p:txBody>
        </p:sp>
        <p:sp>
          <p:nvSpPr>
            <p:cNvPr id="1204255" name="Text Box 32"/>
            <p:cNvSpPr txBox="1">
              <a:spLocks noChangeArrowheads="1"/>
            </p:cNvSpPr>
            <p:nvPr/>
          </p:nvSpPr>
          <p:spPr bwMode="auto">
            <a:xfrm>
              <a:off x="3552" y="3741"/>
              <a:ext cx="18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6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13845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zh-TW" sz="1900">
                <a:ea typeface="新細明體" charset="-120"/>
              </a:rPr>
              <a:t>y = y0 + slope*(x - x0)  and  x = x0 + (1/slope)*(y - y0) </a:t>
            </a:r>
            <a:endParaRPr lang="en-US" altLang="zh-TW" sz="1900" b="1">
              <a:ea typeface="新細明體" charset="-120"/>
            </a:endParaRPr>
          </a:p>
          <a:p>
            <a:pPr eaLnBrk="1" hangingPunct="1"/>
            <a:r>
              <a:rPr lang="en-US" altLang="zh-TW" sz="1900" b="1">
                <a:ea typeface="新細明體" charset="-120"/>
              </a:rPr>
              <a:t>Algorithm:</a:t>
            </a:r>
            <a:endParaRPr lang="en-US" altLang="zh-TW" sz="900" b="1">
              <a:ea typeface="新細明體" charset="-120"/>
            </a:endParaRPr>
          </a:p>
        </p:txBody>
      </p:sp>
      <p:sp>
        <p:nvSpPr>
          <p:cNvPr id="1205250" name="Title 2"/>
          <p:cNvSpPr>
            <a:spLocks noGrp="1"/>
          </p:cNvSpPr>
          <p:nvPr>
            <p:ph type="title"/>
          </p:nvPr>
        </p:nvSpPr>
        <p:spPr>
          <a:xfrm>
            <a:off x="1143000" y="2286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Cohen- Sutherland Algorithm (2/2)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1704975"/>
            <a:ext cx="4800600" cy="44180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err="1">
                <a:ea typeface="+mn-ea"/>
              </a:rPr>
              <a:t>ComputeOutCode</a:t>
            </a:r>
            <a:r>
              <a:rPr lang="en-US" sz="1400" dirty="0">
                <a:ea typeface="+mn-ea"/>
              </a:rPr>
              <a:t>(x0, y0, outcode0); </a:t>
            </a:r>
          </a:p>
          <a:p>
            <a:pPr>
              <a:defRPr/>
            </a:pPr>
            <a:r>
              <a:rPr lang="en-US" sz="1400" dirty="0" err="1">
                <a:ea typeface="+mn-ea"/>
              </a:rPr>
              <a:t>ComputeOutCode</a:t>
            </a:r>
            <a:r>
              <a:rPr lang="en-US" sz="1400" dirty="0">
                <a:ea typeface="+mn-ea"/>
              </a:rPr>
              <a:t>(x1, y1, outcode1);</a:t>
            </a:r>
          </a:p>
          <a:p>
            <a:pPr>
              <a:defRPr/>
            </a:pPr>
            <a:endParaRPr lang="en-US" sz="1400" dirty="0">
              <a:ea typeface="+mn-ea"/>
            </a:endParaRPr>
          </a:p>
          <a:p>
            <a:pPr>
              <a:defRPr/>
            </a:pPr>
            <a:r>
              <a:rPr lang="en-US" sz="1400" dirty="0">
                <a:ea typeface="+mn-ea"/>
              </a:rPr>
              <a:t>repeat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check for trivial reject or trivial accept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pick the point that is outside the clip rectangle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if TOP then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      x = x0 + (x1 – x0) * (</a:t>
            </a:r>
            <a:r>
              <a:rPr lang="en-US" sz="1400" dirty="0" err="1">
                <a:ea typeface="+mn-ea"/>
              </a:rPr>
              <a:t>ymax</a:t>
            </a:r>
            <a:r>
              <a:rPr lang="en-US" sz="1400" dirty="0">
                <a:ea typeface="+mn-ea"/>
              </a:rPr>
              <a:t> – y0)/(y1 – y0); y = </a:t>
            </a:r>
            <a:r>
              <a:rPr lang="en-US" sz="1400" dirty="0" err="1">
                <a:ea typeface="+mn-ea"/>
              </a:rPr>
              <a:t>ymax</a:t>
            </a:r>
            <a:r>
              <a:rPr lang="en-US" sz="1400" dirty="0">
                <a:ea typeface="+mn-ea"/>
              </a:rPr>
              <a:t>;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else if BOTTOM then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      x = x0 + (x1 – x0) * (</a:t>
            </a:r>
            <a:r>
              <a:rPr lang="en-US" sz="1400" dirty="0" err="1">
                <a:ea typeface="+mn-ea"/>
              </a:rPr>
              <a:t>ymin</a:t>
            </a:r>
            <a:r>
              <a:rPr lang="en-US" sz="1400" dirty="0">
                <a:ea typeface="+mn-ea"/>
              </a:rPr>
              <a:t> – y0)/(y1 – y0); y = </a:t>
            </a:r>
            <a:r>
              <a:rPr lang="en-US" sz="1400" dirty="0" err="1">
                <a:ea typeface="+mn-ea"/>
              </a:rPr>
              <a:t>ymin</a:t>
            </a:r>
            <a:r>
              <a:rPr lang="en-US" sz="1400" dirty="0">
                <a:ea typeface="+mn-ea"/>
              </a:rPr>
              <a:t>;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else if RIGHT then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      y = y0 + (y1 – y0) * (</a:t>
            </a:r>
            <a:r>
              <a:rPr lang="en-US" sz="1400" dirty="0" err="1">
                <a:ea typeface="+mn-ea"/>
              </a:rPr>
              <a:t>xmax</a:t>
            </a:r>
            <a:r>
              <a:rPr lang="en-US" sz="1400" dirty="0">
                <a:ea typeface="+mn-ea"/>
              </a:rPr>
              <a:t> – x0)/(x1 – x0); x = </a:t>
            </a:r>
            <a:r>
              <a:rPr lang="en-US" sz="1400" dirty="0" err="1">
                <a:ea typeface="+mn-ea"/>
              </a:rPr>
              <a:t>xmax</a:t>
            </a:r>
            <a:r>
              <a:rPr lang="en-US" sz="1400" dirty="0">
                <a:ea typeface="+mn-ea"/>
              </a:rPr>
              <a:t>;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else if LEFT then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      y = y0 + (y1 – y0) * (</a:t>
            </a:r>
            <a:r>
              <a:rPr lang="en-US" sz="1400" dirty="0" err="1">
                <a:ea typeface="+mn-ea"/>
              </a:rPr>
              <a:t>xmin</a:t>
            </a:r>
            <a:r>
              <a:rPr lang="en-US" sz="1400" dirty="0">
                <a:ea typeface="+mn-ea"/>
              </a:rPr>
              <a:t> – x0)/(x1 – x0); x = </a:t>
            </a:r>
            <a:r>
              <a:rPr lang="en-US" sz="1400" dirty="0" err="1">
                <a:ea typeface="+mn-ea"/>
              </a:rPr>
              <a:t>xmin</a:t>
            </a:r>
            <a:r>
              <a:rPr lang="en-US" sz="1400" dirty="0">
                <a:ea typeface="+mn-ea"/>
              </a:rPr>
              <a:t>;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if (x0, y0 is the outer point) then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      x0 = x; y0 = y; </a:t>
            </a:r>
            <a:r>
              <a:rPr lang="en-US" sz="1400" dirty="0" err="1">
                <a:ea typeface="+mn-ea"/>
              </a:rPr>
              <a:t>ComputeOutCode</a:t>
            </a:r>
            <a:r>
              <a:rPr lang="en-US" sz="1400" dirty="0">
                <a:ea typeface="+mn-ea"/>
              </a:rPr>
              <a:t>(x0, y0, outcode0)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else</a:t>
            </a:r>
          </a:p>
          <a:p>
            <a:pPr marL="182880">
              <a:defRPr/>
            </a:pPr>
            <a:r>
              <a:rPr lang="en-US" sz="1400" dirty="0">
                <a:ea typeface="+mn-ea"/>
              </a:rPr>
              <a:t>      x1 = x; y1 = y; </a:t>
            </a:r>
            <a:r>
              <a:rPr lang="en-US" sz="1400" dirty="0" err="1">
                <a:ea typeface="+mn-ea"/>
              </a:rPr>
              <a:t>ComputeOutCode</a:t>
            </a:r>
            <a:r>
              <a:rPr lang="en-US" sz="1400" dirty="0">
                <a:ea typeface="+mn-ea"/>
              </a:rPr>
              <a:t>(x1, y1, outcode1)</a:t>
            </a:r>
          </a:p>
          <a:p>
            <a:pPr>
              <a:defRPr/>
            </a:pPr>
            <a:r>
              <a:rPr lang="en-US" sz="1400" dirty="0">
                <a:ea typeface="+mn-ea"/>
              </a:rPr>
              <a:t>until done</a:t>
            </a:r>
          </a:p>
          <a:p>
            <a:pPr>
              <a:defRPr/>
            </a:pPr>
            <a:endParaRPr lang="en-US" sz="15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4572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89" name="Title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620000" cy="6096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charset="-120"/>
              </a:rPr>
              <a:t>Sutherland-Hodgman Polygon Clipping</a:t>
            </a:r>
          </a:p>
        </p:txBody>
      </p:sp>
      <p:pic>
        <p:nvPicPr>
          <p:cNvPr id="4" name="Picture 6" descr="013"/>
          <p:cNvPicPr>
            <a:picLocks noChangeAspect="1" noChangeArrowheads="1"/>
          </p:cNvPicPr>
          <p:nvPr/>
        </p:nvPicPr>
        <p:blipFill>
          <a:blip r:embed="rId2"/>
          <a:srcRect t="58467"/>
          <a:stretch>
            <a:fillRect/>
          </a:stretch>
        </p:blipFill>
        <p:spPr bwMode="auto">
          <a:xfrm>
            <a:off x="2286000" y="3733800"/>
            <a:ext cx="3886200" cy="217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013"/>
          <p:cNvPicPr>
            <a:picLocks noChangeAspect="1" noChangeArrowheads="1"/>
          </p:cNvPicPr>
          <p:nvPr/>
        </p:nvPicPr>
        <p:blipFill>
          <a:blip r:embed="rId2"/>
          <a:srcRect b="60071"/>
          <a:stretch>
            <a:fillRect/>
          </a:stretch>
        </p:blipFill>
        <p:spPr bwMode="auto">
          <a:xfrm>
            <a:off x="2362200" y="1447800"/>
            <a:ext cx="3627438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45884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TW" sz="1800" i="1" dirty="0">
                <a:ea typeface="新細明體" charset="-120"/>
              </a:rPr>
              <a:t>D = P</a:t>
            </a:r>
            <a:r>
              <a:rPr lang="en-US" altLang="zh-TW" sz="1800" i="1" baseline="-25000" dirty="0">
                <a:ea typeface="新細明體" charset="-120"/>
              </a:rPr>
              <a:t>1</a:t>
            </a:r>
            <a:r>
              <a:rPr lang="en-US" altLang="zh-TW" sz="1800" i="1" dirty="0">
                <a:ea typeface="新細明體" charset="-120"/>
              </a:rPr>
              <a:t> – P</a:t>
            </a:r>
            <a:r>
              <a:rPr lang="en-US" altLang="zh-TW" sz="1800" i="1" baseline="-25000" dirty="0">
                <a:ea typeface="新細明體" charset="-120"/>
              </a:rPr>
              <a:t>0</a:t>
            </a:r>
            <a:r>
              <a:rPr lang="en-US" altLang="zh-TW" sz="1800" i="1" dirty="0">
                <a:ea typeface="新細明體" charset="-120"/>
              </a:rPr>
              <a:t> = (x</a:t>
            </a:r>
            <a:r>
              <a:rPr lang="en-US" altLang="zh-TW" sz="1800" i="1" baseline="-25000" dirty="0">
                <a:ea typeface="新細明體" charset="-120"/>
              </a:rPr>
              <a:t>1</a:t>
            </a:r>
            <a:r>
              <a:rPr lang="en-US" altLang="zh-TW" sz="1800" i="1" dirty="0">
                <a:ea typeface="新細明體" charset="-120"/>
              </a:rPr>
              <a:t> – x</a:t>
            </a:r>
            <a:r>
              <a:rPr lang="en-US" altLang="zh-TW" sz="1800" i="1" baseline="-25000" dirty="0">
                <a:ea typeface="新細明體" charset="-120"/>
              </a:rPr>
              <a:t>0</a:t>
            </a:r>
            <a:r>
              <a:rPr lang="en-US" altLang="zh-TW" sz="1800" i="1" dirty="0">
                <a:ea typeface="新細明體" charset="-120"/>
              </a:rPr>
              <a:t>, y</a:t>
            </a:r>
            <a:r>
              <a:rPr lang="en-US" altLang="zh-TW" sz="1800" i="1" baseline="-25000" dirty="0">
                <a:ea typeface="新細明體" charset="-120"/>
              </a:rPr>
              <a:t>1</a:t>
            </a:r>
            <a:r>
              <a:rPr lang="en-US" altLang="zh-TW" sz="1800" i="1" dirty="0">
                <a:ea typeface="新細明體" charset="-120"/>
              </a:rPr>
              <a:t> – y</a:t>
            </a:r>
            <a:r>
              <a:rPr lang="en-US" altLang="zh-TW" sz="1800" i="1" baseline="-25000" dirty="0">
                <a:ea typeface="新細明體" charset="-120"/>
              </a:rPr>
              <a:t>0</a:t>
            </a:r>
            <a:r>
              <a:rPr lang="en-US" altLang="zh-TW" sz="1800" i="1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1800" dirty="0">
                <a:ea typeface="新細明體" charset="-120"/>
              </a:rPr>
              <a:t>Leave </a:t>
            </a:r>
            <a:r>
              <a:rPr lang="en-US" altLang="zh-TW" sz="1800" i="1" dirty="0" err="1">
                <a:ea typeface="新細明體" charset="-120"/>
              </a:rPr>
              <a:t>P</a:t>
            </a:r>
            <a:r>
              <a:rPr lang="en-US" altLang="zh-TW" sz="1800" i="1" baseline="-25000" dirty="0" err="1">
                <a:ea typeface="新細明體" charset="-120"/>
              </a:rPr>
              <a:t>E</a:t>
            </a:r>
            <a:r>
              <a:rPr lang="en-US" altLang="zh-TW" sz="1800" i="1" baseline="-50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 as 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an arbitrary point on clip edge</a:t>
            </a:r>
            <a:r>
              <a:rPr lang="en-US" altLang="zh-TW" sz="1800" dirty="0">
                <a:ea typeface="新細明體" charset="-120"/>
              </a:rPr>
              <a:t>;   it’s a free variable and drops out 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76200"/>
            <a:ext cx="7772400" cy="990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600" dirty="0">
                <a:ea typeface="新細明體" charset="-120"/>
              </a:rPr>
              <a:t>Parametric Line Clipping for Upright Clip Rectangle </a:t>
            </a:r>
            <a:r>
              <a:rPr lang="en-US" altLang="zh-TW" sz="1600" dirty="0">
                <a:ea typeface="新細明體" charset="-120"/>
              </a:rPr>
              <a:t>(1/2)</a:t>
            </a:r>
            <a:endParaRPr lang="en-US" altLang="zh-TW" sz="3600" dirty="0">
              <a:ea typeface="新細明體" charset="-120"/>
            </a:endParaRPr>
          </a:p>
        </p:txBody>
      </p:sp>
      <p:sp>
        <p:nvSpPr>
          <p:cNvPr id="4" name="Text Box 46"/>
          <p:cNvSpPr txBox="1">
            <a:spLocks noChangeArrowheads="1"/>
          </p:cNvSpPr>
          <p:nvPr/>
        </p:nvSpPr>
        <p:spPr bwMode="auto">
          <a:xfrm>
            <a:off x="2209800" y="1981200"/>
            <a:ext cx="609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Calculations for Parametric Line Clipping Algorithm</a:t>
            </a:r>
          </a:p>
        </p:txBody>
      </p: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371600" y="2362200"/>
            <a:ext cx="6596063" cy="3657600"/>
            <a:chOff x="160" y="2768"/>
            <a:chExt cx="4040" cy="2240"/>
          </a:xfrm>
        </p:grpSpPr>
        <p:sp>
          <p:nvSpPr>
            <p:cNvPr id="1207359" name="Rectangle 4"/>
            <p:cNvSpPr>
              <a:spLocks noChangeArrowheads="1"/>
            </p:cNvSpPr>
            <p:nvPr/>
          </p:nvSpPr>
          <p:spPr bwMode="auto">
            <a:xfrm>
              <a:off x="3342" y="4588"/>
              <a:ext cx="85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TW" sz="1200"/>
            </a:p>
          </p:txBody>
        </p:sp>
        <p:sp>
          <p:nvSpPr>
            <p:cNvPr id="1207360" name="Rectangle 5"/>
            <p:cNvSpPr>
              <a:spLocks noChangeArrowheads="1"/>
            </p:cNvSpPr>
            <p:nvPr/>
          </p:nvSpPr>
          <p:spPr bwMode="auto">
            <a:xfrm>
              <a:off x="2382" y="4588"/>
              <a:ext cx="9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-x,y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 y</a:t>
              </a:r>
              <a:r>
                <a:rPr lang="en-US" altLang="zh-TW" sz="1400" baseline="-25000"/>
                <a:t>max</a:t>
              </a:r>
              <a:r>
                <a:rPr lang="en-US" altLang="zh-TW" sz="1400"/>
                <a:t>)</a:t>
              </a:r>
            </a:p>
          </p:txBody>
        </p:sp>
        <p:sp>
          <p:nvSpPr>
            <p:cNvPr id="1207361" name="Rectangle 6"/>
            <p:cNvSpPr>
              <a:spLocks noChangeArrowheads="1"/>
            </p:cNvSpPr>
            <p:nvPr/>
          </p:nvSpPr>
          <p:spPr bwMode="auto">
            <a:xfrm>
              <a:off x="1776" y="4588"/>
              <a:ext cx="606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(x, y</a:t>
              </a:r>
              <a:r>
                <a:rPr lang="en-US" altLang="zh-TW" sz="1400" baseline="-25000"/>
                <a:t>max</a:t>
              </a:r>
              <a:r>
                <a:rPr lang="en-US" altLang="zh-TW" sz="1400"/>
                <a:t>)</a:t>
              </a:r>
            </a:p>
          </p:txBody>
        </p:sp>
        <p:sp>
          <p:nvSpPr>
            <p:cNvPr id="1207362" name="Rectangle 7"/>
            <p:cNvSpPr>
              <a:spLocks noChangeArrowheads="1"/>
            </p:cNvSpPr>
            <p:nvPr/>
          </p:nvSpPr>
          <p:spPr bwMode="auto">
            <a:xfrm>
              <a:off x="1104" y="4588"/>
              <a:ext cx="67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(0,1)</a:t>
              </a:r>
            </a:p>
          </p:txBody>
        </p:sp>
        <p:sp>
          <p:nvSpPr>
            <p:cNvPr id="1207363" name="Rectangle 8"/>
            <p:cNvSpPr>
              <a:spLocks noChangeArrowheads="1"/>
            </p:cNvSpPr>
            <p:nvPr/>
          </p:nvSpPr>
          <p:spPr bwMode="auto">
            <a:xfrm>
              <a:off x="160" y="4588"/>
              <a:ext cx="944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top: y = y</a:t>
              </a:r>
              <a:r>
                <a:rPr lang="en-US" altLang="zh-TW" sz="1400" baseline="-25000"/>
                <a:t>max</a:t>
              </a:r>
            </a:p>
          </p:txBody>
        </p:sp>
        <p:sp>
          <p:nvSpPr>
            <p:cNvPr id="1207364" name="Rectangle 9"/>
            <p:cNvSpPr>
              <a:spLocks noChangeArrowheads="1"/>
            </p:cNvSpPr>
            <p:nvPr/>
          </p:nvSpPr>
          <p:spPr bwMode="auto">
            <a:xfrm>
              <a:off x="3342" y="4096"/>
              <a:ext cx="85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TW" sz="1200"/>
            </a:p>
          </p:txBody>
        </p:sp>
        <p:sp>
          <p:nvSpPr>
            <p:cNvPr id="1207365" name="Rectangle 10"/>
            <p:cNvSpPr>
              <a:spLocks noChangeArrowheads="1"/>
            </p:cNvSpPr>
            <p:nvPr/>
          </p:nvSpPr>
          <p:spPr bwMode="auto">
            <a:xfrm>
              <a:off x="2382" y="4096"/>
              <a:ext cx="9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-x,y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 y</a:t>
              </a:r>
              <a:r>
                <a:rPr lang="en-US" altLang="zh-TW" sz="1400" baseline="-25000"/>
                <a:t>min</a:t>
              </a:r>
              <a:r>
                <a:rPr lang="en-US" altLang="zh-TW" sz="1400"/>
                <a:t>)</a:t>
              </a:r>
            </a:p>
          </p:txBody>
        </p:sp>
        <p:sp>
          <p:nvSpPr>
            <p:cNvPr id="1207366" name="Rectangle 11"/>
            <p:cNvSpPr>
              <a:spLocks noChangeArrowheads="1"/>
            </p:cNvSpPr>
            <p:nvPr/>
          </p:nvSpPr>
          <p:spPr bwMode="auto">
            <a:xfrm>
              <a:off x="1776" y="4096"/>
              <a:ext cx="606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(x, y</a:t>
              </a:r>
              <a:r>
                <a:rPr lang="en-US" altLang="zh-TW" sz="1400" baseline="-25000"/>
                <a:t>min</a:t>
              </a:r>
              <a:r>
                <a:rPr lang="en-US" altLang="zh-TW" sz="1400"/>
                <a:t>)</a:t>
              </a:r>
            </a:p>
          </p:txBody>
        </p:sp>
        <p:sp>
          <p:nvSpPr>
            <p:cNvPr id="1207367" name="Rectangle 12"/>
            <p:cNvSpPr>
              <a:spLocks noChangeArrowheads="1"/>
            </p:cNvSpPr>
            <p:nvPr/>
          </p:nvSpPr>
          <p:spPr bwMode="auto">
            <a:xfrm>
              <a:off x="1104" y="4096"/>
              <a:ext cx="67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(0,-1)</a:t>
              </a:r>
            </a:p>
          </p:txBody>
        </p:sp>
        <p:sp>
          <p:nvSpPr>
            <p:cNvPr id="1207368" name="Rectangle 13"/>
            <p:cNvSpPr>
              <a:spLocks noChangeArrowheads="1"/>
            </p:cNvSpPr>
            <p:nvPr/>
          </p:nvSpPr>
          <p:spPr bwMode="auto">
            <a:xfrm>
              <a:off x="160" y="4096"/>
              <a:ext cx="944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200"/>
                <a:t>bottom:</a:t>
              </a:r>
              <a:r>
                <a:rPr lang="en-US" altLang="zh-TW" sz="1400"/>
                <a:t> </a:t>
              </a:r>
              <a:r>
                <a:rPr lang="en-US" altLang="zh-TW" sz="1200"/>
                <a:t>y</a:t>
              </a:r>
              <a:r>
                <a:rPr lang="en-US" altLang="zh-TW" sz="1400"/>
                <a:t> </a:t>
              </a:r>
              <a:r>
                <a:rPr lang="en-US" altLang="zh-TW" sz="1200"/>
                <a:t>=</a:t>
              </a:r>
              <a:r>
                <a:rPr lang="en-US" altLang="zh-TW" sz="1400"/>
                <a:t> </a:t>
              </a:r>
              <a:r>
                <a:rPr lang="en-US" altLang="zh-TW" sz="1200"/>
                <a:t>y</a:t>
              </a:r>
              <a:r>
                <a:rPr lang="en-US" altLang="zh-TW" sz="1200" baseline="-25000"/>
                <a:t>min</a:t>
              </a:r>
            </a:p>
          </p:txBody>
        </p:sp>
        <p:sp>
          <p:nvSpPr>
            <p:cNvPr id="1207369" name="Rectangle 14"/>
            <p:cNvSpPr>
              <a:spLocks noChangeArrowheads="1"/>
            </p:cNvSpPr>
            <p:nvPr/>
          </p:nvSpPr>
          <p:spPr bwMode="auto">
            <a:xfrm>
              <a:off x="3342" y="3661"/>
              <a:ext cx="858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TW" sz="1200"/>
            </a:p>
          </p:txBody>
        </p:sp>
        <p:sp>
          <p:nvSpPr>
            <p:cNvPr id="1207370" name="Rectangle 15"/>
            <p:cNvSpPr>
              <a:spLocks noChangeArrowheads="1"/>
            </p:cNvSpPr>
            <p:nvPr/>
          </p:nvSpPr>
          <p:spPr bwMode="auto">
            <a:xfrm>
              <a:off x="2382" y="3661"/>
              <a:ext cx="960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 x</a:t>
              </a:r>
              <a:r>
                <a:rPr lang="en-US" altLang="zh-TW" sz="1400" baseline="-25000"/>
                <a:t>max</a:t>
              </a:r>
              <a:r>
                <a:rPr lang="en-US" altLang="zh-TW" sz="1400"/>
                <a:t>,y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-y)</a:t>
              </a:r>
            </a:p>
          </p:txBody>
        </p:sp>
        <p:sp>
          <p:nvSpPr>
            <p:cNvPr id="1207371" name="Rectangle 16"/>
            <p:cNvSpPr>
              <a:spLocks noChangeArrowheads="1"/>
            </p:cNvSpPr>
            <p:nvPr/>
          </p:nvSpPr>
          <p:spPr bwMode="auto">
            <a:xfrm>
              <a:off x="1776" y="3661"/>
              <a:ext cx="606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</a:t>
              </a:r>
              <a:r>
                <a:rPr lang="en-US" altLang="zh-TW" sz="1400" baseline="-25000"/>
                <a:t>max</a:t>
              </a:r>
              <a:r>
                <a:rPr lang="en-US" altLang="zh-TW" sz="1400"/>
                <a:t>,y)</a:t>
              </a:r>
            </a:p>
          </p:txBody>
        </p:sp>
        <p:sp>
          <p:nvSpPr>
            <p:cNvPr id="1207372" name="Rectangle 17"/>
            <p:cNvSpPr>
              <a:spLocks noChangeArrowheads="1"/>
            </p:cNvSpPr>
            <p:nvPr/>
          </p:nvSpPr>
          <p:spPr bwMode="auto">
            <a:xfrm>
              <a:off x="1104" y="3661"/>
              <a:ext cx="672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(1,0)</a:t>
              </a:r>
            </a:p>
          </p:txBody>
        </p:sp>
        <p:sp>
          <p:nvSpPr>
            <p:cNvPr id="1207373" name="Rectangle 18"/>
            <p:cNvSpPr>
              <a:spLocks noChangeArrowheads="1"/>
            </p:cNvSpPr>
            <p:nvPr/>
          </p:nvSpPr>
          <p:spPr bwMode="auto">
            <a:xfrm>
              <a:off x="160" y="3661"/>
              <a:ext cx="944" cy="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right: x = x</a:t>
              </a:r>
              <a:r>
                <a:rPr lang="en-US" altLang="zh-TW" sz="1400" baseline="-25000"/>
                <a:t>max</a:t>
              </a:r>
            </a:p>
          </p:txBody>
        </p:sp>
        <p:sp>
          <p:nvSpPr>
            <p:cNvPr id="1207374" name="Rectangle 19"/>
            <p:cNvSpPr>
              <a:spLocks noChangeArrowheads="1"/>
            </p:cNvSpPr>
            <p:nvPr/>
          </p:nvSpPr>
          <p:spPr bwMode="auto">
            <a:xfrm>
              <a:off x="3342" y="3217"/>
              <a:ext cx="858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TW" sz="1200"/>
            </a:p>
          </p:txBody>
        </p:sp>
        <p:sp>
          <p:nvSpPr>
            <p:cNvPr id="1207375" name="Rectangle 20"/>
            <p:cNvSpPr>
              <a:spLocks noChangeArrowheads="1"/>
            </p:cNvSpPr>
            <p:nvPr/>
          </p:nvSpPr>
          <p:spPr bwMode="auto">
            <a:xfrm>
              <a:off x="2382" y="3217"/>
              <a:ext cx="960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 x</a:t>
              </a:r>
              <a:r>
                <a:rPr lang="en-US" altLang="zh-TW" sz="1400" baseline="-25000"/>
                <a:t>min</a:t>
              </a:r>
              <a:r>
                <a:rPr lang="en-US" altLang="zh-TW" sz="1400"/>
                <a:t>,y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-y)</a:t>
              </a:r>
            </a:p>
          </p:txBody>
        </p:sp>
        <p:sp>
          <p:nvSpPr>
            <p:cNvPr id="1207376" name="Rectangle 21"/>
            <p:cNvSpPr>
              <a:spLocks noChangeArrowheads="1"/>
            </p:cNvSpPr>
            <p:nvPr/>
          </p:nvSpPr>
          <p:spPr bwMode="auto">
            <a:xfrm>
              <a:off x="1776" y="3217"/>
              <a:ext cx="606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(x</a:t>
              </a:r>
              <a:r>
                <a:rPr lang="en-US" altLang="zh-TW" sz="1400" baseline="-25000"/>
                <a:t>min</a:t>
              </a:r>
              <a:r>
                <a:rPr lang="en-US" altLang="zh-TW" sz="1400"/>
                <a:t>, y)</a:t>
              </a:r>
            </a:p>
          </p:txBody>
        </p:sp>
        <p:sp>
          <p:nvSpPr>
            <p:cNvPr id="1207377" name="Rectangle 22"/>
            <p:cNvSpPr>
              <a:spLocks noChangeArrowheads="1"/>
            </p:cNvSpPr>
            <p:nvPr/>
          </p:nvSpPr>
          <p:spPr bwMode="auto">
            <a:xfrm>
              <a:off x="1104" y="3217"/>
              <a:ext cx="67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(-1,0)</a:t>
              </a:r>
            </a:p>
          </p:txBody>
        </p:sp>
        <p:sp>
          <p:nvSpPr>
            <p:cNvPr id="1207378" name="Rectangle 23"/>
            <p:cNvSpPr>
              <a:spLocks noChangeArrowheads="1"/>
            </p:cNvSpPr>
            <p:nvPr/>
          </p:nvSpPr>
          <p:spPr bwMode="auto">
            <a:xfrm>
              <a:off x="160" y="3217"/>
              <a:ext cx="944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left: x = x</a:t>
              </a:r>
              <a:r>
                <a:rPr lang="en-US" altLang="zh-TW" sz="1400" baseline="-25000"/>
                <a:t>min</a:t>
              </a:r>
            </a:p>
          </p:txBody>
        </p:sp>
        <p:sp>
          <p:nvSpPr>
            <p:cNvPr id="1207379" name="Rectangle 24"/>
            <p:cNvSpPr>
              <a:spLocks noChangeArrowheads="1"/>
            </p:cNvSpPr>
            <p:nvPr/>
          </p:nvSpPr>
          <p:spPr bwMode="auto">
            <a:xfrm>
              <a:off x="3342" y="2768"/>
              <a:ext cx="858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TW" sz="1200"/>
            </a:p>
          </p:txBody>
        </p:sp>
        <p:sp>
          <p:nvSpPr>
            <p:cNvPr id="1207380" name="Rectangle 25"/>
            <p:cNvSpPr>
              <a:spLocks noChangeArrowheads="1"/>
            </p:cNvSpPr>
            <p:nvPr/>
          </p:nvSpPr>
          <p:spPr bwMode="auto">
            <a:xfrm>
              <a:off x="2382" y="2768"/>
              <a:ext cx="960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P</a:t>
              </a:r>
              <a:r>
                <a:rPr lang="en-US" altLang="zh-TW" sz="1400" baseline="-25000"/>
                <a:t>0</a:t>
              </a:r>
              <a:r>
                <a:rPr lang="en-US" altLang="zh-TW" sz="1400"/>
                <a:t>-P</a:t>
              </a:r>
              <a:r>
                <a:rPr lang="en-US" altLang="zh-TW" sz="1400" baseline="-25000"/>
                <a:t>E</a:t>
              </a:r>
              <a:r>
                <a:rPr lang="en-US" altLang="zh-TW" sz="1400" baseline="-50000"/>
                <a:t>i</a:t>
              </a:r>
            </a:p>
            <a:p>
              <a:pPr>
                <a:spcBef>
                  <a:spcPct val="20000"/>
                </a:spcBef>
              </a:pPr>
              <a:endParaRPr lang="en-US" altLang="zh-TW" sz="1400"/>
            </a:p>
          </p:txBody>
        </p:sp>
        <p:sp>
          <p:nvSpPr>
            <p:cNvPr id="1207381" name="Rectangle 26"/>
            <p:cNvSpPr>
              <a:spLocks noChangeArrowheads="1"/>
            </p:cNvSpPr>
            <p:nvPr/>
          </p:nvSpPr>
          <p:spPr bwMode="auto">
            <a:xfrm>
              <a:off x="1776" y="2768"/>
              <a:ext cx="606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P</a:t>
              </a:r>
              <a:r>
                <a:rPr lang="en-US" altLang="zh-TW" sz="1400" baseline="-25000"/>
                <a:t>E</a:t>
              </a:r>
              <a:r>
                <a:rPr lang="en-US" altLang="zh-TW" sz="1400" baseline="-50000"/>
                <a:t>i</a:t>
              </a:r>
            </a:p>
          </p:txBody>
        </p:sp>
        <p:sp>
          <p:nvSpPr>
            <p:cNvPr id="1207382" name="Rectangle 27"/>
            <p:cNvSpPr>
              <a:spLocks noChangeArrowheads="1"/>
            </p:cNvSpPr>
            <p:nvPr/>
          </p:nvSpPr>
          <p:spPr bwMode="auto">
            <a:xfrm>
              <a:off x="1104" y="2768"/>
              <a:ext cx="672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Normal N</a:t>
              </a:r>
              <a:r>
                <a:rPr lang="en-US" altLang="zh-TW" sz="1400" baseline="-25000"/>
                <a:t>i</a:t>
              </a:r>
            </a:p>
          </p:txBody>
        </p:sp>
        <p:sp>
          <p:nvSpPr>
            <p:cNvPr id="1207383" name="Rectangle 28"/>
            <p:cNvSpPr>
              <a:spLocks noChangeArrowheads="1"/>
            </p:cNvSpPr>
            <p:nvPr/>
          </p:nvSpPr>
          <p:spPr bwMode="auto">
            <a:xfrm>
              <a:off x="160" y="2768"/>
              <a:ext cx="944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TW" sz="1400"/>
                <a:t>Clip Edge</a:t>
              </a:r>
              <a:r>
                <a:rPr lang="en-US" altLang="zh-TW" sz="1400" baseline="-25000"/>
                <a:t>i</a:t>
              </a:r>
            </a:p>
          </p:txBody>
        </p:sp>
        <p:sp>
          <p:nvSpPr>
            <p:cNvPr id="1207384" name="Line 29"/>
            <p:cNvSpPr>
              <a:spLocks noChangeShapeType="1"/>
            </p:cNvSpPr>
            <p:nvPr/>
          </p:nvSpPr>
          <p:spPr bwMode="auto">
            <a:xfrm>
              <a:off x="192" y="5008"/>
              <a:ext cx="3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85" name="Line 30"/>
            <p:cNvSpPr>
              <a:spLocks noChangeShapeType="1"/>
            </p:cNvSpPr>
            <p:nvPr/>
          </p:nvSpPr>
          <p:spPr bwMode="auto">
            <a:xfrm>
              <a:off x="160" y="2768"/>
              <a:ext cx="0" cy="417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86" name="Line 31"/>
            <p:cNvSpPr>
              <a:spLocks noChangeShapeType="1"/>
            </p:cNvSpPr>
            <p:nvPr/>
          </p:nvSpPr>
          <p:spPr bwMode="auto">
            <a:xfrm>
              <a:off x="4200" y="2768"/>
              <a:ext cx="0" cy="417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87" name="Line 32"/>
            <p:cNvSpPr>
              <a:spLocks noChangeShapeType="1"/>
            </p:cNvSpPr>
            <p:nvPr/>
          </p:nvSpPr>
          <p:spPr bwMode="auto">
            <a:xfrm>
              <a:off x="160" y="3661"/>
              <a:ext cx="0" cy="419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88" name="Line 33"/>
            <p:cNvSpPr>
              <a:spLocks noChangeShapeType="1"/>
            </p:cNvSpPr>
            <p:nvPr/>
          </p:nvSpPr>
          <p:spPr bwMode="auto">
            <a:xfrm>
              <a:off x="160" y="4096"/>
              <a:ext cx="0" cy="42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89" name="Line 34"/>
            <p:cNvSpPr>
              <a:spLocks noChangeShapeType="1"/>
            </p:cNvSpPr>
            <p:nvPr/>
          </p:nvSpPr>
          <p:spPr bwMode="auto">
            <a:xfrm>
              <a:off x="160" y="4588"/>
              <a:ext cx="0" cy="42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90" name="Line 35"/>
            <p:cNvSpPr>
              <a:spLocks noChangeShapeType="1"/>
            </p:cNvSpPr>
            <p:nvPr/>
          </p:nvSpPr>
          <p:spPr bwMode="auto">
            <a:xfrm>
              <a:off x="200" y="2768"/>
              <a:ext cx="38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91" name="Line 36"/>
            <p:cNvSpPr>
              <a:spLocks noChangeShapeType="1"/>
            </p:cNvSpPr>
            <p:nvPr/>
          </p:nvSpPr>
          <p:spPr bwMode="auto">
            <a:xfrm>
              <a:off x="160" y="3217"/>
              <a:ext cx="0" cy="42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92" name="Line 37"/>
            <p:cNvSpPr>
              <a:spLocks noChangeShapeType="1"/>
            </p:cNvSpPr>
            <p:nvPr/>
          </p:nvSpPr>
          <p:spPr bwMode="auto">
            <a:xfrm>
              <a:off x="4200" y="3217"/>
              <a:ext cx="0" cy="42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93" name="Line 38"/>
            <p:cNvSpPr>
              <a:spLocks noChangeShapeType="1"/>
            </p:cNvSpPr>
            <p:nvPr/>
          </p:nvSpPr>
          <p:spPr bwMode="auto">
            <a:xfrm>
              <a:off x="4200" y="3661"/>
              <a:ext cx="0" cy="419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94" name="Line 39"/>
            <p:cNvSpPr>
              <a:spLocks noChangeShapeType="1"/>
            </p:cNvSpPr>
            <p:nvPr/>
          </p:nvSpPr>
          <p:spPr bwMode="auto">
            <a:xfrm>
              <a:off x="4200" y="4096"/>
              <a:ext cx="0" cy="42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7395" name="Line 40"/>
            <p:cNvSpPr>
              <a:spLocks noChangeShapeType="1"/>
            </p:cNvSpPr>
            <p:nvPr/>
          </p:nvSpPr>
          <p:spPr bwMode="auto">
            <a:xfrm>
              <a:off x="4200" y="4588"/>
              <a:ext cx="0" cy="42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graphicFrame>
          <p:nvGraphicFramePr>
            <p:cNvPr id="1207348" name="Object 52"/>
            <p:cNvGraphicFramePr>
              <a:graphicFrameLocks noChangeAspect="1"/>
            </p:cNvGraphicFramePr>
            <p:nvPr/>
          </p:nvGraphicFramePr>
          <p:xfrm>
            <a:off x="3216" y="2832"/>
            <a:ext cx="76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8" name="Equation" r:id="rId3" imgW="1206500" imgH="558800" progId="Equation.3">
                    <p:embed/>
                  </p:oleObj>
                </mc:Choice>
                <mc:Fallback>
                  <p:oleObj name="Equation" r:id="rId3" imgW="1206500" imgH="558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760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7349" name="Object 53"/>
            <p:cNvGraphicFramePr>
              <a:graphicFrameLocks noChangeAspect="1"/>
            </p:cNvGraphicFramePr>
            <p:nvPr/>
          </p:nvGraphicFramePr>
          <p:xfrm>
            <a:off x="3312" y="3264"/>
            <a:ext cx="5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9" name="Equation" r:id="rId5" imgW="914400" imgH="533400" progId="Equation.3">
                    <p:embed/>
                  </p:oleObj>
                </mc:Choice>
                <mc:Fallback>
                  <p:oleObj name="Equation" r:id="rId5" imgW="9144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264"/>
                          <a:ext cx="576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7350" name="Object 54"/>
            <p:cNvGraphicFramePr>
              <a:graphicFrameLocks noChangeAspect="1"/>
            </p:cNvGraphicFramePr>
            <p:nvPr/>
          </p:nvGraphicFramePr>
          <p:xfrm>
            <a:off x="3312" y="3688"/>
            <a:ext cx="5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0" name="Equation" r:id="rId7" imgW="939392" imgH="533169" progId="Equation.3">
                    <p:embed/>
                  </p:oleObj>
                </mc:Choice>
                <mc:Fallback>
                  <p:oleObj name="Equation" r:id="rId7" imgW="939392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688"/>
                          <a:ext cx="59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7351" name="Object 55"/>
            <p:cNvGraphicFramePr>
              <a:graphicFrameLocks noChangeAspect="1"/>
            </p:cNvGraphicFramePr>
            <p:nvPr/>
          </p:nvGraphicFramePr>
          <p:xfrm>
            <a:off x="3312" y="4152"/>
            <a:ext cx="5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1" name="Equation" r:id="rId9" imgW="939392" imgH="533169" progId="Equation.3">
                    <p:embed/>
                  </p:oleObj>
                </mc:Choice>
                <mc:Fallback>
                  <p:oleObj name="Equation" r:id="rId9" imgW="939392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152"/>
                          <a:ext cx="59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7352" name="Object 56"/>
            <p:cNvGraphicFramePr>
              <a:graphicFrameLocks noChangeAspect="1"/>
            </p:cNvGraphicFramePr>
            <p:nvPr/>
          </p:nvGraphicFramePr>
          <p:xfrm>
            <a:off x="3312" y="4656"/>
            <a:ext cx="6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2" name="Equation" r:id="rId11" imgW="952087" imgH="533169" progId="Equation.3">
                    <p:embed/>
                  </p:oleObj>
                </mc:Choice>
                <mc:Fallback>
                  <p:oleObj name="Equation" r:id="rId11" imgW="952087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4656"/>
                          <a:ext cx="60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7396" name="Line 47"/>
            <p:cNvSpPr>
              <a:spLocks noChangeShapeType="1"/>
            </p:cNvSpPr>
            <p:nvPr/>
          </p:nvSpPr>
          <p:spPr bwMode="auto">
            <a:xfrm>
              <a:off x="200" y="3224"/>
              <a:ext cx="3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339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6781800" cy="990600"/>
          </a:xfrm>
        </p:spPr>
        <p:txBody>
          <a:bodyPr/>
          <a:lstStyle/>
          <a:p>
            <a:pPr eaLnBrk="1" hangingPunct="1"/>
            <a:r>
              <a:rPr lang="en-US" altLang="ja-JP" sz="3200">
                <a:ea typeface="MS PGothic" pitchFamily="34" charset="-128"/>
              </a:rPr>
              <a:t>Canonical View Volume for</a:t>
            </a:r>
            <a:br>
              <a:rPr lang="en-US" altLang="ja-JP" sz="3200">
                <a:ea typeface="MS PGothic" pitchFamily="34" charset="-128"/>
              </a:rPr>
            </a:br>
            <a:r>
              <a:rPr lang="en-US" altLang="ja-JP" sz="3200">
                <a:ea typeface="MS PGothic" pitchFamily="34" charset="-128"/>
              </a:rPr>
              <a:t>Orthographic Parallel Projection</a:t>
            </a:r>
          </a:p>
        </p:txBody>
      </p:sp>
      <p:sp>
        <p:nvSpPr>
          <p:cNvPr id="122880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400550"/>
            <a:ext cx="8077200" cy="1390650"/>
          </a:xfrm>
        </p:spPr>
        <p:txBody>
          <a:bodyPr/>
          <a:lstStyle/>
          <a:p>
            <a:pPr eaLnBrk="1" hangingPunct="1"/>
            <a:r>
              <a:rPr lang="en-US" altLang="ja-JP" sz="2000">
                <a:ea typeface="MS PGothic" pitchFamily="34" charset="-128"/>
              </a:rPr>
              <a:t>x = -1, y = -1, z = 0</a:t>
            </a:r>
          </a:p>
          <a:p>
            <a:pPr eaLnBrk="1" hangingPunct="1"/>
            <a:r>
              <a:rPr lang="en-US" altLang="ja-JP" sz="2000">
                <a:ea typeface="MS PGothic" pitchFamily="34" charset="-128"/>
              </a:rPr>
              <a:t>x = 1, y = 1, z = -1</a:t>
            </a:r>
          </a:p>
        </p:txBody>
      </p:sp>
      <p:grpSp>
        <p:nvGrpSpPr>
          <p:cNvPr id="1228803" name="Group 4"/>
          <p:cNvGrpSpPr>
            <a:grpSpLocks/>
          </p:cNvGrpSpPr>
          <p:nvPr/>
        </p:nvGrpSpPr>
        <p:grpSpPr bwMode="auto">
          <a:xfrm>
            <a:off x="2843213" y="1628775"/>
            <a:ext cx="3673475" cy="3035300"/>
            <a:chOff x="1791" y="1389"/>
            <a:chExt cx="2314" cy="1912"/>
          </a:xfrm>
        </p:grpSpPr>
        <p:sp>
          <p:nvSpPr>
            <p:cNvPr id="1228806" name="Line 5"/>
            <p:cNvSpPr>
              <a:spLocks noChangeShapeType="1"/>
            </p:cNvSpPr>
            <p:nvPr/>
          </p:nvSpPr>
          <p:spPr bwMode="auto">
            <a:xfrm flipV="1">
              <a:off x="3333" y="1591"/>
              <a:ext cx="1" cy="17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07" name="Line 6"/>
            <p:cNvSpPr>
              <a:spLocks noChangeShapeType="1"/>
            </p:cNvSpPr>
            <p:nvPr/>
          </p:nvSpPr>
          <p:spPr bwMode="auto">
            <a:xfrm flipV="1">
              <a:off x="3333" y="1591"/>
              <a:ext cx="1" cy="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08" name="Line 7"/>
            <p:cNvSpPr>
              <a:spLocks noChangeShapeType="1"/>
            </p:cNvSpPr>
            <p:nvPr/>
          </p:nvSpPr>
          <p:spPr bwMode="auto">
            <a:xfrm flipH="1">
              <a:off x="3379" y="2078"/>
              <a:ext cx="167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09" name="Line 8"/>
            <p:cNvSpPr>
              <a:spLocks noChangeShapeType="1"/>
            </p:cNvSpPr>
            <p:nvPr/>
          </p:nvSpPr>
          <p:spPr bwMode="auto">
            <a:xfrm>
              <a:off x="2043" y="2398"/>
              <a:ext cx="14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10" name="Rectangle 9"/>
            <p:cNvSpPr>
              <a:spLocks noChangeArrowheads="1"/>
            </p:cNvSpPr>
            <p:nvPr/>
          </p:nvSpPr>
          <p:spPr bwMode="auto">
            <a:xfrm>
              <a:off x="2746" y="1782"/>
              <a:ext cx="579" cy="1211"/>
            </a:xfrm>
            <a:prstGeom prst="rect">
              <a:avLst/>
            </a:prstGeom>
            <a:noFill/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11" name="Line 10"/>
            <p:cNvSpPr>
              <a:spLocks noChangeShapeType="1"/>
            </p:cNvSpPr>
            <p:nvPr/>
          </p:nvSpPr>
          <p:spPr bwMode="auto">
            <a:xfrm flipH="1">
              <a:off x="3337" y="179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12" name="Line 11"/>
            <p:cNvSpPr>
              <a:spLocks noChangeShapeType="1"/>
            </p:cNvSpPr>
            <p:nvPr/>
          </p:nvSpPr>
          <p:spPr bwMode="auto">
            <a:xfrm flipH="1">
              <a:off x="3333" y="2997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13" name="Line 12"/>
            <p:cNvSpPr>
              <a:spLocks noChangeShapeType="1"/>
            </p:cNvSpPr>
            <p:nvPr/>
          </p:nvSpPr>
          <p:spPr bwMode="auto">
            <a:xfrm>
              <a:off x="2559" y="1994"/>
              <a:ext cx="112" cy="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14" name="Line 13"/>
            <p:cNvSpPr>
              <a:spLocks noChangeShapeType="1"/>
            </p:cNvSpPr>
            <p:nvPr/>
          </p:nvSpPr>
          <p:spPr bwMode="auto">
            <a:xfrm>
              <a:off x="2555" y="1994"/>
              <a:ext cx="112" cy="4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8815" name="Text Box 14"/>
            <p:cNvSpPr txBox="1">
              <a:spLocks noChangeArrowheads="1"/>
            </p:cNvSpPr>
            <p:nvPr/>
          </p:nvSpPr>
          <p:spPr bwMode="auto">
            <a:xfrm>
              <a:off x="3409" y="2882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-1</a:t>
              </a:r>
            </a:p>
          </p:txBody>
        </p:sp>
        <p:sp>
          <p:nvSpPr>
            <p:cNvPr id="1228816" name="Text Box 15"/>
            <p:cNvSpPr txBox="1">
              <a:spLocks noChangeArrowheads="1"/>
            </p:cNvSpPr>
            <p:nvPr/>
          </p:nvSpPr>
          <p:spPr bwMode="auto">
            <a:xfrm>
              <a:off x="2472" y="2383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-1</a:t>
              </a:r>
            </a:p>
          </p:txBody>
        </p:sp>
        <p:sp>
          <p:nvSpPr>
            <p:cNvPr id="1228817" name="Text Box 16"/>
            <p:cNvSpPr txBox="1">
              <a:spLocks noChangeArrowheads="1"/>
            </p:cNvSpPr>
            <p:nvPr/>
          </p:nvSpPr>
          <p:spPr bwMode="auto">
            <a:xfrm>
              <a:off x="3424" y="1661"/>
              <a:ext cx="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1228818" name="Text Box 17"/>
            <p:cNvSpPr txBox="1">
              <a:spLocks noChangeArrowheads="1"/>
            </p:cNvSpPr>
            <p:nvPr/>
          </p:nvSpPr>
          <p:spPr bwMode="auto">
            <a:xfrm>
              <a:off x="1791" y="2251"/>
              <a:ext cx="2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-z</a:t>
              </a:r>
            </a:p>
          </p:txBody>
        </p:sp>
        <p:sp>
          <p:nvSpPr>
            <p:cNvPr id="1228819" name="Text Box 18"/>
            <p:cNvSpPr txBox="1">
              <a:spLocks noChangeArrowheads="1"/>
            </p:cNvSpPr>
            <p:nvPr/>
          </p:nvSpPr>
          <p:spPr bwMode="auto">
            <a:xfrm>
              <a:off x="3031" y="1389"/>
              <a:ext cx="5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x or y</a:t>
              </a:r>
            </a:p>
          </p:txBody>
        </p:sp>
        <p:sp>
          <p:nvSpPr>
            <p:cNvPr id="1228820" name="Text Box 19"/>
            <p:cNvSpPr txBox="1">
              <a:spLocks noChangeArrowheads="1"/>
            </p:cNvSpPr>
            <p:nvPr/>
          </p:nvSpPr>
          <p:spPr bwMode="auto">
            <a:xfrm>
              <a:off x="2018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Back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1228821" name="Text Box 20"/>
            <p:cNvSpPr txBox="1">
              <a:spLocks noChangeArrowheads="1"/>
            </p:cNvSpPr>
            <p:nvPr/>
          </p:nvSpPr>
          <p:spPr bwMode="auto">
            <a:xfrm>
              <a:off x="3544" y="1888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Front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5668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ja-JP" sz="3200" dirty="0">
                <a:ea typeface="MS PGothic" pitchFamily="34" charset="-128"/>
              </a:rPr>
              <a:t>The Extension of</a:t>
            </a:r>
            <a:br>
              <a:rPr lang="en-US" altLang="ja-JP" sz="3200" dirty="0">
                <a:ea typeface="MS PGothic" pitchFamily="34" charset="-128"/>
              </a:rPr>
            </a:br>
            <a:r>
              <a:rPr lang="en-US" altLang="ja-JP" sz="3200" dirty="0">
                <a:ea typeface="MS PGothic" pitchFamily="34" charset="-128"/>
              </a:rPr>
              <a:t>the Cohen-Sutherland Algorithm</a:t>
            </a:r>
          </a:p>
        </p:txBody>
      </p:sp>
      <p:sp>
        <p:nvSpPr>
          <p:cNvPr id="1230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1900">
                <a:ea typeface="MS PGothic" pitchFamily="34" charset="-128"/>
              </a:rPr>
              <a:t>bit 1 – point is above view volume	  y &gt; 1</a:t>
            </a:r>
          </a:p>
          <a:p>
            <a:pPr eaLnBrk="1" hangingPunct="1"/>
            <a:r>
              <a:rPr lang="en-US" altLang="ja-JP" sz="1900">
                <a:ea typeface="MS PGothic" pitchFamily="34" charset="-128"/>
              </a:rPr>
              <a:t>bit 2 – point is below view volume	  y &lt; -1</a:t>
            </a:r>
          </a:p>
          <a:p>
            <a:pPr eaLnBrk="1" hangingPunct="1"/>
            <a:r>
              <a:rPr lang="en-US" altLang="ja-JP" sz="1900">
                <a:ea typeface="MS PGothic" pitchFamily="34" charset="-128"/>
              </a:rPr>
              <a:t>bit 3 – point is right of view volume	  x &gt; 1</a:t>
            </a:r>
          </a:p>
          <a:p>
            <a:pPr eaLnBrk="1" hangingPunct="1"/>
            <a:r>
              <a:rPr lang="en-US" altLang="ja-JP" sz="1900">
                <a:ea typeface="MS PGothic" pitchFamily="34" charset="-128"/>
              </a:rPr>
              <a:t>bit 4 – point is left of view volume	  x &lt; -1</a:t>
            </a:r>
          </a:p>
          <a:p>
            <a:pPr eaLnBrk="1" hangingPunct="1"/>
            <a:r>
              <a:rPr lang="en-US" altLang="ja-JP" sz="1900">
                <a:ea typeface="MS PGothic" pitchFamily="34" charset="-128"/>
              </a:rPr>
              <a:t>bit 5 – point is behind view volume	  z &lt; -1</a:t>
            </a:r>
          </a:p>
          <a:p>
            <a:pPr eaLnBrk="1" hangingPunct="1"/>
            <a:r>
              <a:rPr lang="en-US" altLang="ja-JP" sz="1900">
                <a:ea typeface="MS PGothic" pitchFamily="34" charset="-128"/>
              </a:rPr>
              <a:t>bit 6 – point is in front of view volume	  z &gt; 0</a:t>
            </a:r>
          </a:p>
          <a:p>
            <a:pPr eaLnBrk="1" hangingPunct="1"/>
            <a:endParaRPr lang="ja-JP" altLang="en-US" sz="190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9541246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Intersection of a 3D Line</a:t>
            </a:r>
          </a:p>
        </p:txBody>
      </p:sp>
      <p:sp>
        <p:nvSpPr>
          <p:cNvPr id="1191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a line from		      to		  can be represented as</a:t>
            </a:r>
          </a:p>
          <a:p>
            <a:pPr eaLnBrk="1" hangingPunct="1"/>
            <a:endParaRPr lang="en-US" altLang="ja-JP">
              <a:ea typeface="MS PGothic" pitchFamily="34" charset="-128"/>
            </a:endParaRPr>
          </a:p>
          <a:p>
            <a:pPr eaLnBrk="1" hangingPunct="1"/>
            <a:endParaRPr lang="en-US" altLang="ja-JP">
              <a:ea typeface="MS PGothic" pitchFamily="34" charset="-128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endParaRPr lang="en-US" altLang="zh-TW">
              <a:ea typeface="新細明體" charset="-120"/>
            </a:endParaRPr>
          </a:p>
          <a:p>
            <a:pPr eaLnBrk="1" hangingPunct="1"/>
            <a:r>
              <a:rPr lang="en-US" altLang="ja-JP">
                <a:ea typeface="MS PGothic" pitchFamily="34" charset="-128"/>
              </a:rPr>
              <a:t>so when y = 1</a:t>
            </a:r>
          </a:p>
        </p:txBody>
      </p:sp>
      <p:graphicFrame>
        <p:nvGraphicFramePr>
          <p:cNvPr id="1191014" name="Object 10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26400336"/>
              </p:ext>
            </p:extLst>
          </p:nvPr>
        </p:nvGraphicFramePr>
        <p:xfrm>
          <a:off x="3733800" y="2286000"/>
          <a:ext cx="111918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7" name="方程式" r:id="rId4" imgW="520248" imgH="177646" progId="Equation.3">
                  <p:embed/>
                </p:oleObj>
              </mc:Choice>
              <mc:Fallback>
                <p:oleObj name="方程式" r:id="rId4" imgW="520248" imgH="17764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86000"/>
                        <a:ext cx="111918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1015" name="Object 10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18738382"/>
              </p:ext>
            </p:extLst>
          </p:nvPr>
        </p:nvGraphicFramePr>
        <p:xfrm>
          <a:off x="2209800" y="1295400"/>
          <a:ext cx="1371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方程式" r:id="rId6" imgW="812447" imgH="228501" progId="Equation.3">
                  <p:embed/>
                </p:oleObj>
              </mc:Choice>
              <mc:Fallback>
                <p:oleObj name="方程式" r:id="rId6" imgW="812447" imgH="228501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95400"/>
                        <a:ext cx="13716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1016" name="Object 10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79988435"/>
              </p:ext>
            </p:extLst>
          </p:nvPr>
        </p:nvGraphicFramePr>
        <p:xfrm>
          <a:off x="3886200" y="1311275"/>
          <a:ext cx="12954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方程式" r:id="rId8" imgW="748975" imgH="215806" progId="Equation.3">
                  <p:embed/>
                </p:oleObj>
              </mc:Choice>
              <mc:Fallback>
                <p:oleObj name="方程式" r:id="rId8" imgW="748975" imgH="215806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11275"/>
                        <a:ext cx="12954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1017" name="Object 10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11906698"/>
              </p:ext>
            </p:extLst>
          </p:nvPr>
        </p:nvGraphicFramePr>
        <p:xfrm>
          <a:off x="914400" y="1752600"/>
          <a:ext cx="2430463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方程式" r:id="rId10" imgW="1130300" imgH="685800" progId="Equation.3">
                  <p:embed/>
                </p:oleObj>
              </mc:Choice>
              <mc:Fallback>
                <p:oleObj name="方程式" r:id="rId10" imgW="1130300" imgH="6858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2430463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1018" name="Object 10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08785604"/>
              </p:ext>
            </p:extLst>
          </p:nvPr>
        </p:nvGraphicFramePr>
        <p:xfrm>
          <a:off x="1066800" y="3810000"/>
          <a:ext cx="3222625" cy="192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方程式" r:id="rId12" imgW="1498600" imgH="889000" progId="Equation.3">
                  <p:embed/>
                </p:oleObj>
              </mc:Choice>
              <mc:Fallback>
                <p:oleObj name="方程式" r:id="rId12" imgW="1498600" imgH="889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3222625" cy="192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50193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Perspective Projection Problem</a:t>
            </a:r>
          </a:p>
        </p:txBody>
      </p:sp>
      <p:sp>
        <p:nvSpPr>
          <p:cNvPr id="24578" name="Line 3"/>
          <p:cNvSpPr>
            <a:spLocks noChangeShapeType="1"/>
          </p:cNvSpPr>
          <p:nvPr/>
        </p:nvSpPr>
        <p:spPr bwMode="auto">
          <a:xfrm flipV="1">
            <a:off x="2057400" y="2362200"/>
            <a:ext cx="1524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2057400" y="3581400"/>
            <a:ext cx="1524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124200" y="27432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 flipV="1">
            <a:off x="1143000" y="3124200"/>
            <a:ext cx="2438400" cy="2286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584325" y="3367088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eye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1600200" y="1981200"/>
            <a:ext cx="141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Top View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3505200" y="2819400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0"/>
              <a:t>a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990600" y="3048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0" dirty="0"/>
              <a:t>b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5410200" y="2667000"/>
            <a:ext cx="1828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5410200" y="2971800"/>
            <a:ext cx="685800" cy="685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6934200" y="2971800"/>
            <a:ext cx="304800" cy="685800"/>
          </a:xfrm>
          <a:prstGeom prst="rect">
            <a:avLst/>
          </a:prstGeom>
          <a:solidFill>
            <a:srgbClr val="33CC33"/>
          </a:solidFill>
          <a:ln w="952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6019800" y="3124200"/>
            <a:ext cx="285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0"/>
              <a:t>a</a:t>
            </a:r>
          </a:p>
        </p:txBody>
      </p:sp>
      <p:sp>
        <p:nvSpPr>
          <p:cNvPr id="24590" name="Text Box 15"/>
          <p:cNvSpPr txBox="1">
            <a:spLocks noChangeArrowheads="1"/>
          </p:cNvSpPr>
          <p:nvPr/>
        </p:nvSpPr>
        <p:spPr bwMode="auto">
          <a:xfrm>
            <a:off x="6705600" y="3124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0"/>
              <a:t>b</a:t>
            </a:r>
          </a:p>
        </p:txBody>
      </p:sp>
      <p:sp>
        <p:nvSpPr>
          <p:cNvPr id="24591" name="Text Box 16"/>
          <p:cNvSpPr txBox="1">
            <a:spLocks noChangeArrowheads="1"/>
          </p:cNvSpPr>
          <p:nvPr/>
        </p:nvSpPr>
        <p:spPr bwMode="auto">
          <a:xfrm>
            <a:off x="5867400" y="1981200"/>
            <a:ext cx="944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56821715"/>
      </p:ext>
    </p:extLst>
  </p:cSld>
  <p:clrMapOvr>
    <a:masterClrMapping/>
  </p:clrMapOvr>
  <p:transition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6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6781800" cy="990600"/>
          </a:xfrm>
        </p:spPr>
        <p:txBody>
          <a:bodyPr/>
          <a:lstStyle/>
          <a:p>
            <a:pPr eaLnBrk="1" hangingPunct="1"/>
            <a:r>
              <a:rPr lang="en-US" altLang="ja-JP" sz="3200" dirty="0">
                <a:ea typeface="MS PGothic" pitchFamily="34" charset="-128"/>
              </a:rPr>
              <a:t>Canonical View Volume for</a:t>
            </a:r>
            <a:br>
              <a:rPr lang="en-US" altLang="ja-JP" sz="3200" dirty="0">
                <a:ea typeface="MS PGothic" pitchFamily="34" charset="-128"/>
              </a:rPr>
            </a:br>
            <a:r>
              <a:rPr lang="en-US" altLang="ja-JP" sz="3200" dirty="0">
                <a:ea typeface="MS PGothic" pitchFamily="34" charset="-128"/>
              </a:rPr>
              <a:t>Perspective Projection</a:t>
            </a:r>
          </a:p>
        </p:txBody>
      </p:sp>
      <p:sp>
        <p:nvSpPr>
          <p:cNvPr id="123597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4400550"/>
            <a:ext cx="8077200" cy="1390650"/>
          </a:xfrm>
        </p:spPr>
        <p:txBody>
          <a:bodyPr/>
          <a:lstStyle/>
          <a:p>
            <a:pPr eaLnBrk="1" hangingPunct="1"/>
            <a:r>
              <a:rPr lang="en-US" altLang="ja-JP" sz="2000">
                <a:ea typeface="MS PGothic" pitchFamily="34" charset="-128"/>
              </a:rPr>
              <a:t>x = z, y = z, z = -z</a:t>
            </a:r>
            <a:r>
              <a:rPr lang="en-US" altLang="ja-JP" sz="2000" baseline="-25000">
                <a:ea typeface="MS PGothic" pitchFamily="34" charset="-128"/>
              </a:rPr>
              <a:t>min</a:t>
            </a:r>
          </a:p>
          <a:p>
            <a:pPr eaLnBrk="1" hangingPunct="1"/>
            <a:r>
              <a:rPr lang="en-US" altLang="ja-JP" sz="2000">
                <a:ea typeface="MS PGothic" pitchFamily="34" charset="-128"/>
              </a:rPr>
              <a:t>x = -z, y = -z, z = -1</a:t>
            </a:r>
          </a:p>
        </p:txBody>
      </p:sp>
      <p:grpSp>
        <p:nvGrpSpPr>
          <p:cNvPr id="1235971" name="Group 4"/>
          <p:cNvGrpSpPr>
            <a:grpSpLocks/>
          </p:cNvGrpSpPr>
          <p:nvPr/>
        </p:nvGrpSpPr>
        <p:grpSpPr bwMode="auto">
          <a:xfrm>
            <a:off x="2701925" y="1628775"/>
            <a:ext cx="3768725" cy="3035300"/>
            <a:chOff x="1702" y="1389"/>
            <a:chExt cx="2374" cy="1912"/>
          </a:xfrm>
        </p:grpSpPr>
        <p:sp>
          <p:nvSpPr>
            <p:cNvPr id="1235974" name="Line 5"/>
            <p:cNvSpPr>
              <a:spLocks noChangeShapeType="1"/>
            </p:cNvSpPr>
            <p:nvPr/>
          </p:nvSpPr>
          <p:spPr bwMode="auto">
            <a:xfrm flipV="1">
              <a:off x="3343" y="1591"/>
              <a:ext cx="1" cy="17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75" name="Line 6"/>
            <p:cNvSpPr>
              <a:spLocks noChangeShapeType="1"/>
            </p:cNvSpPr>
            <p:nvPr/>
          </p:nvSpPr>
          <p:spPr bwMode="auto">
            <a:xfrm flipV="1">
              <a:off x="3343" y="1591"/>
              <a:ext cx="1" cy="17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76" name="Line 7"/>
            <p:cNvSpPr>
              <a:spLocks noChangeShapeType="1"/>
            </p:cNvSpPr>
            <p:nvPr/>
          </p:nvSpPr>
          <p:spPr bwMode="auto">
            <a:xfrm flipH="1">
              <a:off x="1965" y="2398"/>
              <a:ext cx="155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77" name="Freeform 8"/>
            <p:cNvSpPr>
              <a:spLocks/>
            </p:cNvSpPr>
            <p:nvPr/>
          </p:nvSpPr>
          <p:spPr bwMode="auto">
            <a:xfrm>
              <a:off x="2747" y="1795"/>
              <a:ext cx="421" cy="1211"/>
            </a:xfrm>
            <a:custGeom>
              <a:avLst/>
              <a:gdLst>
                <a:gd name="T0" fmla="*/ 421 w 421"/>
                <a:gd name="T1" fmla="*/ 420 h 1211"/>
                <a:gd name="T2" fmla="*/ 0 w 421"/>
                <a:gd name="T3" fmla="*/ 0 h 1211"/>
                <a:gd name="T4" fmla="*/ 0 w 421"/>
                <a:gd name="T5" fmla="*/ 1211 h 1211"/>
                <a:gd name="T6" fmla="*/ 421 w 421"/>
                <a:gd name="T7" fmla="*/ 790 h 1211"/>
                <a:gd name="T8" fmla="*/ 421 w 421"/>
                <a:gd name="T9" fmla="*/ 420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1"/>
                <a:gd name="T16" fmla="*/ 0 h 1211"/>
                <a:gd name="T17" fmla="*/ 421 w 421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1" h="1211">
                  <a:moveTo>
                    <a:pt x="421" y="420"/>
                  </a:moveTo>
                  <a:lnTo>
                    <a:pt x="0" y="0"/>
                  </a:lnTo>
                  <a:lnTo>
                    <a:pt x="0" y="1211"/>
                  </a:lnTo>
                  <a:lnTo>
                    <a:pt x="421" y="790"/>
                  </a:lnTo>
                  <a:lnTo>
                    <a:pt x="421" y="42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78" name="Line 9"/>
            <p:cNvSpPr>
              <a:spLocks noChangeShapeType="1"/>
            </p:cNvSpPr>
            <p:nvPr/>
          </p:nvSpPr>
          <p:spPr bwMode="auto">
            <a:xfrm flipH="1">
              <a:off x="3230" y="1790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79" name="Line 10"/>
            <p:cNvSpPr>
              <a:spLocks noChangeShapeType="1"/>
            </p:cNvSpPr>
            <p:nvPr/>
          </p:nvSpPr>
          <p:spPr bwMode="auto">
            <a:xfrm flipH="1">
              <a:off x="3230" y="3006"/>
              <a:ext cx="10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80" name="Line 11"/>
            <p:cNvSpPr>
              <a:spLocks noChangeShapeType="1"/>
            </p:cNvSpPr>
            <p:nvPr/>
          </p:nvSpPr>
          <p:spPr bwMode="auto">
            <a:xfrm>
              <a:off x="2402" y="1940"/>
              <a:ext cx="275" cy="1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81" name="Freeform 12"/>
            <p:cNvSpPr>
              <a:spLocks/>
            </p:cNvSpPr>
            <p:nvPr/>
          </p:nvSpPr>
          <p:spPr bwMode="auto">
            <a:xfrm>
              <a:off x="3164" y="2207"/>
              <a:ext cx="179" cy="382"/>
            </a:xfrm>
            <a:custGeom>
              <a:avLst/>
              <a:gdLst>
                <a:gd name="T0" fmla="*/ 0 w 179"/>
                <a:gd name="T1" fmla="*/ 0 h 382"/>
                <a:gd name="T2" fmla="*/ 179 w 179"/>
                <a:gd name="T3" fmla="*/ 191 h 382"/>
                <a:gd name="T4" fmla="*/ 0 w 179"/>
                <a:gd name="T5" fmla="*/ 382 h 382"/>
                <a:gd name="T6" fmla="*/ 0 60000 65536"/>
                <a:gd name="T7" fmla="*/ 0 60000 65536"/>
                <a:gd name="T8" fmla="*/ 0 60000 65536"/>
                <a:gd name="T9" fmla="*/ 0 w 179"/>
                <a:gd name="T10" fmla="*/ 0 h 382"/>
                <a:gd name="T11" fmla="*/ 179 w 179"/>
                <a:gd name="T12" fmla="*/ 382 h 3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" h="382">
                  <a:moveTo>
                    <a:pt x="0" y="0"/>
                  </a:moveTo>
                  <a:lnTo>
                    <a:pt x="179" y="191"/>
                  </a:lnTo>
                  <a:lnTo>
                    <a:pt x="0" y="38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82" name="Line 13"/>
            <p:cNvSpPr>
              <a:spLocks noChangeShapeType="1"/>
            </p:cNvSpPr>
            <p:nvPr/>
          </p:nvSpPr>
          <p:spPr bwMode="auto">
            <a:xfrm flipH="1">
              <a:off x="3243" y="2261"/>
              <a:ext cx="145" cy="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83" name="Line 14"/>
            <p:cNvSpPr>
              <a:spLocks noChangeShapeType="1"/>
            </p:cNvSpPr>
            <p:nvPr/>
          </p:nvSpPr>
          <p:spPr bwMode="auto">
            <a:xfrm flipH="1">
              <a:off x="3243" y="2160"/>
              <a:ext cx="317" cy="1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35984" name="Text Box 15"/>
            <p:cNvSpPr txBox="1">
              <a:spLocks noChangeArrowheads="1"/>
            </p:cNvSpPr>
            <p:nvPr/>
          </p:nvSpPr>
          <p:spPr bwMode="auto">
            <a:xfrm>
              <a:off x="2971" y="2886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-1</a:t>
              </a:r>
            </a:p>
          </p:txBody>
        </p:sp>
        <p:sp>
          <p:nvSpPr>
            <p:cNvPr id="1235985" name="Text Box 16"/>
            <p:cNvSpPr txBox="1">
              <a:spLocks noChangeArrowheads="1"/>
            </p:cNvSpPr>
            <p:nvPr/>
          </p:nvSpPr>
          <p:spPr bwMode="auto">
            <a:xfrm>
              <a:off x="2472" y="2387"/>
              <a:ext cx="2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-1</a:t>
              </a:r>
            </a:p>
          </p:txBody>
        </p:sp>
        <p:sp>
          <p:nvSpPr>
            <p:cNvPr id="1235986" name="Text Box 17"/>
            <p:cNvSpPr txBox="1">
              <a:spLocks noChangeArrowheads="1"/>
            </p:cNvSpPr>
            <p:nvPr/>
          </p:nvSpPr>
          <p:spPr bwMode="auto">
            <a:xfrm>
              <a:off x="3016" y="1661"/>
              <a:ext cx="2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1</a:t>
              </a:r>
            </a:p>
          </p:txBody>
        </p:sp>
        <p:sp>
          <p:nvSpPr>
            <p:cNvPr id="1235987" name="Text Box 18"/>
            <p:cNvSpPr txBox="1">
              <a:spLocks noChangeArrowheads="1"/>
            </p:cNvSpPr>
            <p:nvPr/>
          </p:nvSpPr>
          <p:spPr bwMode="auto">
            <a:xfrm>
              <a:off x="1702" y="2251"/>
              <a:ext cx="2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-z</a:t>
              </a:r>
            </a:p>
          </p:txBody>
        </p:sp>
        <p:sp>
          <p:nvSpPr>
            <p:cNvPr id="1235988" name="Text Box 19"/>
            <p:cNvSpPr txBox="1">
              <a:spLocks noChangeArrowheads="1"/>
            </p:cNvSpPr>
            <p:nvPr/>
          </p:nvSpPr>
          <p:spPr bwMode="auto">
            <a:xfrm>
              <a:off x="3061" y="1389"/>
              <a:ext cx="5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x or y</a:t>
              </a:r>
            </a:p>
          </p:txBody>
        </p:sp>
        <p:sp>
          <p:nvSpPr>
            <p:cNvPr id="1235989" name="Text Box 20"/>
            <p:cNvSpPr txBox="1">
              <a:spLocks noChangeArrowheads="1"/>
            </p:cNvSpPr>
            <p:nvPr/>
          </p:nvSpPr>
          <p:spPr bwMode="auto">
            <a:xfrm>
              <a:off x="1882" y="1661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Back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  <p:sp>
          <p:nvSpPr>
            <p:cNvPr id="1235990" name="Text Box 21"/>
            <p:cNvSpPr txBox="1">
              <a:spLocks noChangeArrowheads="1"/>
            </p:cNvSpPr>
            <p:nvPr/>
          </p:nvSpPr>
          <p:spPr bwMode="auto">
            <a:xfrm>
              <a:off x="3515" y="1888"/>
              <a:ext cx="56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Front</a:t>
              </a:r>
            </a:p>
            <a:p>
              <a:r>
                <a:rPr kumimoji="1" lang="en-US" altLang="ja-JP" sz="1800">
                  <a:latin typeface="Verdana" pitchFamily="34" charset="0"/>
                  <a:ea typeface="MS PGothic" pitchFamily="34" charset="-128"/>
                </a:rPr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0881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ja-JP" sz="3200" dirty="0">
                <a:ea typeface="MS PGothic" pitchFamily="34" charset="-128"/>
              </a:rPr>
              <a:t>The Extension of</a:t>
            </a:r>
            <a:br>
              <a:rPr lang="en-US" altLang="ja-JP" sz="3200" dirty="0">
                <a:ea typeface="MS PGothic" pitchFamily="34" charset="-128"/>
              </a:rPr>
            </a:br>
            <a:r>
              <a:rPr lang="en-US" altLang="ja-JP" sz="3200" dirty="0">
                <a:ea typeface="MS PGothic" pitchFamily="34" charset="-128"/>
              </a:rPr>
              <a:t>the Cohen-Sutherland Algorithm</a:t>
            </a:r>
          </a:p>
        </p:txBody>
      </p:sp>
      <p:sp>
        <p:nvSpPr>
          <p:cNvPr id="1238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bit 1 – point is above view volume	  y &gt; -z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bit 2 – point is below view volume  y &lt; z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bit 3 – point is right of view volume  x &gt; -z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bit 4 – point is left of view volume	  x &lt; z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bit 5 – point is behind view volume  z &lt; -1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bit 6 – point is in front of view volume  z &gt; </a:t>
            </a:r>
            <a:r>
              <a:rPr lang="en-US" altLang="ja-JP" dirty="0" err="1">
                <a:ea typeface="MS PGothic" pitchFamily="34" charset="-128"/>
              </a:rPr>
              <a:t>z</a:t>
            </a:r>
            <a:r>
              <a:rPr lang="en-US" altLang="ja-JP" baseline="-25000" dirty="0" err="1">
                <a:ea typeface="MS PGothic" pitchFamily="34" charset="-128"/>
              </a:rPr>
              <a:t>min</a:t>
            </a:r>
            <a:endParaRPr lang="en-US" altLang="ja-JP" baseline="-25000" dirty="0">
              <a:ea typeface="MS PGothic" pitchFamily="34" charset="-128"/>
            </a:endParaRPr>
          </a:p>
          <a:p>
            <a:pPr eaLnBrk="1" hangingPunct="1"/>
            <a:endParaRPr lang="ja-JP" altLang="en-US" dirty="0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646172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Intersection of a 3D Line</a:t>
            </a:r>
          </a:p>
        </p:txBody>
      </p:sp>
      <p:sp>
        <p:nvSpPr>
          <p:cNvPr id="11919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so when y = z</a:t>
            </a:r>
          </a:p>
        </p:txBody>
      </p:sp>
      <p:graphicFrame>
        <p:nvGraphicFramePr>
          <p:cNvPr id="1191958" name="Object 2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83432070"/>
              </p:ext>
            </p:extLst>
          </p:nvPr>
        </p:nvGraphicFramePr>
        <p:xfrm>
          <a:off x="838200" y="1752600"/>
          <a:ext cx="3724275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方程式" r:id="rId4" imgW="1727200" imgH="1117600" progId="Equation.3">
                  <p:embed/>
                </p:oleObj>
              </mc:Choice>
              <mc:Fallback>
                <p:oleObj name="方程式" r:id="rId4" imgW="1727200" imgH="1117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3724275" cy="243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654641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620000" cy="990600"/>
          </a:xfrm>
        </p:spPr>
        <p:txBody>
          <a:bodyPr/>
          <a:lstStyle/>
          <a:p>
            <a:pPr eaLnBrk="1" hangingPunct="1"/>
            <a:r>
              <a:rPr lang="en-US" altLang="ja-JP" sz="3200" dirty="0">
                <a:ea typeface="MS PGothic" pitchFamily="34" charset="-128"/>
              </a:rPr>
              <a:t>Clipping in</a:t>
            </a:r>
            <a:r>
              <a:rPr lang="en-US" altLang="zh-TW" sz="3200" dirty="0">
                <a:ea typeface="MS PGothic" pitchFamily="34" charset="-128"/>
              </a:rPr>
              <a:t> </a:t>
            </a:r>
            <a:r>
              <a:rPr lang="en-US" altLang="ja-JP" sz="3200" dirty="0">
                <a:ea typeface="MS PGothic" pitchFamily="34" charset="-128"/>
              </a:rPr>
              <a:t>Homogeneous Coordinates</a:t>
            </a:r>
          </a:p>
        </p:txBody>
      </p:sp>
      <p:sp>
        <p:nvSpPr>
          <p:cNvPr id="1192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Why clip in</a:t>
            </a:r>
            <a:r>
              <a:rPr lang="zh-TW" altLang="en-US" dirty="0">
                <a:ea typeface="MS PGothic" pitchFamily="34" charset="-128"/>
              </a:rPr>
              <a:t> </a:t>
            </a:r>
            <a:r>
              <a:rPr lang="en-US" altLang="ja-JP" b="1" dirty="0">
                <a:ea typeface="MS PGothic" pitchFamily="34" charset="-128"/>
              </a:rPr>
              <a:t>homogeneous coordinates</a:t>
            </a:r>
            <a:r>
              <a:rPr lang="en-US" altLang="ja-JP" dirty="0">
                <a:ea typeface="MS PGothic" pitchFamily="34" charset="-128"/>
              </a:rPr>
              <a:t> ?</a:t>
            </a:r>
          </a:p>
          <a:p>
            <a:pPr lvl="1" eaLnBrk="1" hangingPunct="1"/>
            <a:r>
              <a:rPr lang="en-US" altLang="ja-JP" dirty="0">
                <a:ea typeface="MS PGothic" pitchFamily="34" charset="-128"/>
              </a:rPr>
              <a:t>it is possible to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transform the </a:t>
            </a:r>
            <a:r>
              <a:rPr lang="en-US" altLang="ja-JP" i="1" dirty="0">
                <a:solidFill>
                  <a:srgbClr val="FF0000"/>
                </a:solidFill>
                <a:ea typeface="MS PGothic" pitchFamily="34" charset="-128"/>
              </a:rPr>
              <a:t>perspective-projection canonical view volume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 into the </a:t>
            </a:r>
            <a:r>
              <a:rPr lang="en-US" altLang="ja-JP" i="1" dirty="0">
                <a:solidFill>
                  <a:srgbClr val="FF0000"/>
                </a:solidFill>
                <a:ea typeface="MS PGothic" pitchFamily="34" charset="-128"/>
              </a:rPr>
              <a:t>parallel-projection canonical view volume</a:t>
            </a:r>
          </a:p>
        </p:txBody>
      </p:sp>
      <p:graphicFrame>
        <p:nvGraphicFramePr>
          <p:cNvPr id="1192985" name="Object 2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3200400"/>
          <a:ext cx="3960813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方程式" r:id="rId4" imgW="2527300" imgH="1016000" progId="Equation.3">
                  <p:embed/>
                </p:oleObj>
              </mc:Choice>
              <mc:Fallback>
                <p:oleObj name="方程式" r:id="rId4" imgW="2527300" imgH="10160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960813" cy="160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43697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990600"/>
          </a:xfrm>
        </p:spPr>
        <p:txBody>
          <a:bodyPr/>
          <a:lstStyle/>
          <a:p>
            <a:pPr eaLnBrk="1" hangingPunct="1"/>
            <a:r>
              <a:rPr lang="en-US" altLang="ja-JP" sz="3600">
                <a:ea typeface="MS PGothic" pitchFamily="34" charset="-128"/>
              </a:rPr>
              <a:t>Clipping in</a:t>
            </a:r>
            <a:r>
              <a:rPr lang="en-US" altLang="zh-TW" sz="3600">
                <a:ea typeface="MS PGothic" pitchFamily="34" charset="-128"/>
              </a:rPr>
              <a:t> </a:t>
            </a:r>
            <a:r>
              <a:rPr lang="en-US" altLang="ja-JP" sz="3600">
                <a:ea typeface="MS PGothic" pitchFamily="34" charset="-128"/>
              </a:rPr>
              <a:t>Homogeneous Coordinates</a:t>
            </a:r>
          </a:p>
        </p:txBody>
      </p:sp>
      <p:sp>
        <p:nvSpPr>
          <p:cNvPr id="1246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The corresponding plane equations are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X</a:t>
            </a:r>
            <a:r>
              <a:rPr lang="en-US" altLang="ja-JP" sz="2000" dirty="0">
                <a:ea typeface="MS PGothic" pitchFamily="34" charset="-128"/>
              </a:rPr>
              <a:t> = -W</a:t>
            </a: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X = W</a:t>
            </a: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Y = -W</a:t>
            </a: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Y = W</a:t>
            </a: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Z = -W</a:t>
            </a:r>
          </a:p>
          <a:p>
            <a:pPr lvl="1" eaLnBrk="1" hangingPunct="1"/>
            <a:r>
              <a:rPr lang="en-US" altLang="ja-JP" sz="2000" dirty="0">
                <a:ea typeface="MS PGothic" pitchFamily="34" charset="-128"/>
              </a:rPr>
              <a:t>Z = 0</a:t>
            </a:r>
          </a:p>
        </p:txBody>
      </p:sp>
    </p:spTree>
    <p:extLst>
      <p:ext uri="{BB962C8B-B14F-4D97-AF65-F5344CB8AC3E}">
        <p14:creationId xmlns:p14="http://schemas.microsoft.com/office/powerpoint/2010/main" val="274108225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dirty="0">
                <a:ea typeface="新細明體" charset="-120"/>
              </a:rPr>
              <a:t>Examine </a:t>
            </a:r>
            <a:r>
              <a:rPr lang="en-US" altLang="zh-TW" i="1" dirty="0">
                <a:ea typeface="新細明體" charset="-120"/>
              </a:rPr>
              <a:t>t</a:t>
            </a:r>
            <a:r>
              <a:rPr lang="en-US" altLang="zh-TW" dirty="0">
                <a:ea typeface="新細明體" charset="-120"/>
              </a:rPr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numerator</a:t>
            </a:r>
            <a:r>
              <a:rPr lang="en-US" altLang="zh-TW" sz="2000" dirty="0">
                <a:ea typeface="新細明體" charset="-120"/>
              </a:rPr>
              <a:t> is just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directed distance </a:t>
            </a:r>
            <a:r>
              <a:rPr lang="en-US" altLang="zh-TW" sz="2000" dirty="0">
                <a:ea typeface="新細明體" charset="-120"/>
              </a:rPr>
              <a:t>to an edge;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sign corresponds to OC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denominator</a:t>
            </a:r>
            <a:r>
              <a:rPr lang="en-US" altLang="zh-TW" sz="2000" dirty="0">
                <a:ea typeface="新細明體" charset="-120"/>
              </a:rPr>
              <a:t> is just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horizontal or vertical projection of the line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b="1" i="1" dirty="0">
                <a:ea typeface="新細明體" charset="-120"/>
              </a:rPr>
              <a:t>dx</a:t>
            </a:r>
            <a:r>
              <a:rPr lang="en-US" altLang="zh-TW" sz="2000" dirty="0">
                <a:ea typeface="新細明體" charset="-120"/>
              </a:rPr>
              <a:t> or </a:t>
            </a:r>
            <a:r>
              <a:rPr lang="en-US" altLang="zh-TW" sz="2000" b="1" i="1" dirty="0" err="1">
                <a:ea typeface="新細明體" charset="-120"/>
              </a:rPr>
              <a:t>dy</a:t>
            </a:r>
            <a:r>
              <a:rPr lang="en-US" altLang="zh-TW" sz="2000" dirty="0">
                <a:ea typeface="新細明體" charset="-120"/>
              </a:rPr>
              <a:t>; sign determines PE or PL for a given 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ratio is constant of proportionality</a:t>
            </a:r>
            <a:r>
              <a:rPr lang="en-US" altLang="zh-TW" sz="2000" dirty="0">
                <a:ea typeface="新細明體" charset="-120"/>
              </a:rPr>
              <a:t>: “how far over” from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i="1" baseline="-25000" dirty="0">
                <a:ea typeface="新細明體" charset="-120"/>
              </a:rPr>
              <a:t>0</a:t>
            </a:r>
            <a:r>
              <a:rPr lang="en-US" altLang="zh-TW" sz="2000" dirty="0">
                <a:ea typeface="新細明體" charset="-120"/>
              </a:rPr>
              <a:t> to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i="1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 intersection is relative to </a:t>
            </a:r>
            <a:r>
              <a:rPr lang="en-US" altLang="zh-TW" sz="2000" b="1" i="1" dirty="0">
                <a:ea typeface="新細明體" charset="-120"/>
              </a:rPr>
              <a:t>dx</a:t>
            </a:r>
            <a:r>
              <a:rPr lang="en-US" altLang="zh-TW" sz="2000" dirty="0">
                <a:ea typeface="新細明體" charset="-120"/>
              </a:rPr>
              <a:t> or </a:t>
            </a:r>
            <a:r>
              <a:rPr lang="en-US" altLang="zh-TW" sz="2000" b="1" i="1" dirty="0" err="1">
                <a:ea typeface="新細明體" charset="-120"/>
              </a:rPr>
              <a:t>dy</a:t>
            </a:r>
            <a:endParaRPr lang="en-US" altLang="zh-TW" sz="2000" b="1" i="1" dirty="0">
              <a:ea typeface="新細明體" charset="-120"/>
            </a:endParaRPr>
          </a:p>
          <a:p>
            <a:pPr eaLnBrk="1" hangingPunct="1">
              <a:buFontTx/>
              <a:buNone/>
            </a:pPr>
            <a:endParaRPr lang="en-US" altLang="zh-TW" sz="1800" i="1" dirty="0">
              <a:ea typeface="新細明體" charset="-120"/>
            </a:endParaRPr>
          </a:p>
          <a:p>
            <a:pPr eaLnBrk="1" hangingPunct="1">
              <a:buFontTx/>
              <a:buNone/>
            </a:pPr>
            <a:endParaRPr lang="en-US" altLang="zh-TW" dirty="0">
              <a:ea typeface="新細明體" charset="-120"/>
            </a:endParaRPr>
          </a:p>
        </p:txBody>
      </p:sp>
      <p:sp>
        <p:nvSpPr>
          <p:cNvPr id="1210370" name="Title 2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Parametric Line Clipping for </a:t>
            </a:r>
            <a:br>
              <a:rPr lang="en-US" altLang="zh-TW" sz="3200" dirty="0">
                <a:ea typeface="新細明體" charset="-120"/>
              </a:rPr>
            </a:br>
            <a:r>
              <a:rPr lang="en-US" altLang="zh-TW" sz="3200" dirty="0">
                <a:ea typeface="新細明體" charset="-120"/>
              </a:rPr>
              <a:t>Upright Clip Rectangle </a:t>
            </a:r>
            <a:r>
              <a:rPr lang="en-US" altLang="zh-TW" sz="1400" dirty="0">
                <a:ea typeface="新細明體" charset="-120"/>
              </a:rPr>
              <a:t>(2/2)</a:t>
            </a:r>
            <a:endParaRPr lang="en-US" altLang="zh-TW" sz="32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7142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Liang-Barsky Clipping</a:t>
            </a:r>
          </a:p>
        </p:txBody>
      </p:sp>
      <p:sp>
        <p:nvSpPr>
          <p:cNvPr id="1211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4196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Parametric clipping </a:t>
            </a:r>
            <a:r>
              <a:rPr lang="en-US" altLang="en-US" dirty="0"/>
              <a:t>- view line in parametric form and reason about the parameter values</a:t>
            </a:r>
          </a:p>
          <a:p>
            <a:pPr lvl="1" eaLnBrk="1" hangingPunct="1"/>
            <a:r>
              <a:rPr lang="en-US" altLang="en-US" sz="2000" dirty="0"/>
              <a:t>Parametric form: </a:t>
            </a:r>
            <a:r>
              <a:rPr lang="en-US" altLang="en-US" sz="2000" b="1" dirty="0"/>
              <a:t>x</a:t>
            </a:r>
            <a:r>
              <a:rPr lang="en-US" altLang="en-US" sz="2000" dirty="0"/>
              <a:t> =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+(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-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</a:t>
            </a:r>
            <a:r>
              <a:rPr lang="en-US" altLang="en-US" sz="2000" i="1" dirty="0"/>
              <a:t>t</a:t>
            </a:r>
          </a:p>
          <a:p>
            <a:pPr lvl="1" eaLnBrk="1" hangingPunct="1"/>
            <a:r>
              <a:rPr lang="en-US" altLang="en-US" sz="2000" i="1" dirty="0"/>
              <a:t>t</a:t>
            </a:r>
            <a:r>
              <a:rPr lang="en-US" altLang="en-US" sz="2000" dirty="0">
                <a:sym typeface="Symbol" pitchFamily="18" charset="2"/>
              </a:rPr>
              <a:t>[0,1] are points between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2</a:t>
            </a:r>
            <a:endParaRPr lang="en-US" altLang="en-US" sz="2000" i="1" dirty="0">
              <a:sym typeface="Symbol" pitchFamily="18" charset="2"/>
            </a:endParaRPr>
          </a:p>
          <a:p>
            <a:pPr eaLnBrk="1" hangingPunct="1"/>
            <a:r>
              <a:rPr lang="en-US" altLang="en-US" dirty="0"/>
              <a:t>Liang-</a:t>
            </a:r>
            <a:r>
              <a:rPr lang="en-US" altLang="en-US" dirty="0" err="1"/>
              <a:t>Barsky</a:t>
            </a:r>
            <a:r>
              <a:rPr lang="en-US" altLang="en-US" dirty="0"/>
              <a:t> is </a:t>
            </a:r>
            <a:r>
              <a:rPr lang="en-US" altLang="en-US" dirty="0">
                <a:solidFill>
                  <a:srgbClr val="FF0000"/>
                </a:solidFill>
              </a:rPr>
              <a:t>more efficient </a:t>
            </a:r>
            <a:r>
              <a:rPr lang="en-US" altLang="en-US" dirty="0"/>
              <a:t>than Cohen-Sutherland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Computing intersection vertices </a:t>
            </a:r>
            <a:r>
              <a:rPr lang="en-US" altLang="en-US" sz="2000" dirty="0"/>
              <a:t>is most expensive part of clipping</a:t>
            </a:r>
          </a:p>
          <a:p>
            <a:pPr lvl="1" eaLnBrk="1" hangingPunct="1"/>
            <a:r>
              <a:rPr lang="en-US" altLang="en-US" sz="2000" dirty="0"/>
              <a:t>Cohen-Sutherland </a:t>
            </a:r>
            <a:r>
              <a:rPr lang="en-US" altLang="en-US" sz="2000" dirty="0">
                <a:solidFill>
                  <a:srgbClr val="FF0000"/>
                </a:solidFill>
              </a:rPr>
              <a:t>may compute intersection vertices </a:t>
            </a:r>
            <a:r>
              <a:rPr lang="en-US" altLang="en-US" sz="2000" dirty="0"/>
              <a:t>that are later clipped off, and hence don’t contribute to the final answer</a:t>
            </a:r>
          </a:p>
          <a:p>
            <a:pPr eaLnBrk="1" hangingPunct="1"/>
            <a:r>
              <a:rPr lang="en-US" altLang="en-US" dirty="0"/>
              <a:t>Works for convex clip regions in 2D or 3D</a:t>
            </a:r>
          </a:p>
        </p:txBody>
      </p:sp>
    </p:spTree>
    <p:extLst>
      <p:ext uri="{BB962C8B-B14F-4D97-AF65-F5344CB8AC3E}">
        <p14:creationId xmlns:p14="http://schemas.microsoft.com/office/powerpoint/2010/main" val="117220388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Parametric Clipping</a:t>
            </a:r>
          </a:p>
        </p:txBody>
      </p:sp>
      <p:sp>
        <p:nvSpPr>
          <p:cNvPr id="1213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32766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 dirty="0"/>
              <a:t>Recall, points </a:t>
            </a:r>
            <a:r>
              <a:rPr lang="en-US" altLang="en-US" dirty="0">
                <a:solidFill>
                  <a:srgbClr val="FF0000"/>
                </a:solidFill>
              </a:rPr>
              <a:t>inside a convex region </a:t>
            </a:r>
            <a:r>
              <a:rPr lang="en-US" altLang="en-US" dirty="0"/>
              <a:t>are inside all clip planes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Parametric clipping finds the values of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dirty="0"/>
              <a:t>, the parameter, that correspond to points inside the clip region</a:t>
            </a:r>
          </a:p>
          <a:p>
            <a:pPr eaLnBrk="1" hangingPunct="1"/>
            <a:r>
              <a:rPr lang="en-US" altLang="en-US" dirty="0"/>
              <a:t>Consider a </a:t>
            </a:r>
            <a:r>
              <a:rPr lang="en-US" altLang="en-US" dirty="0">
                <a:solidFill>
                  <a:srgbClr val="FF0000"/>
                </a:solidFill>
              </a:rPr>
              <a:t>rectangular clip region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213443" name="Rectangle 4"/>
          <p:cNvSpPr>
            <a:spLocks noChangeArrowheads="1"/>
          </p:cNvSpPr>
          <p:nvPr/>
        </p:nvSpPr>
        <p:spPr bwMode="auto">
          <a:xfrm>
            <a:off x="3429000" y="3581400"/>
            <a:ext cx="2743200" cy="1828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3444" name="Text Box 5"/>
          <p:cNvSpPr txBox="1">
            <a:spLocks noChangeArrowheads="1"/>
          </p:cNvSpPr>
          <p:nvPr/>
        </p:nvSpPr>
        <p:spPr bwMode="auto">
          <a:xfrm>
            <a:off x="1752600" y="4191000"/>
            <a:ext cx="159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Left, x=x</a:t>
            </a:r>
            <a:r>
              <a:rPr lang="en-US" altLang="zh-TW" b="0" i="1" baseline="-25000"/>
              <a:t>min</a:t>
            </a:r>
          </a:p>
        </p:txBody>
      </p:sp>
      <p:sp>
        <p:nvSpPr>
          <p:cNvPr id="1213445" name="Text Box 6"/>
          <p:cNvSpPr txBox="1">
            <a:spLocks noChangeArrowheads="1"/>
          </p:cNvSpPr>
          <p:nvPr/>
        </p:nvSpPr>
        <p:spPr bwMode="auto">
          <a:xfrm>
            <a:off x="6324600" y="4191000"/>
            <a:ext cx="180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Right, x=x</a:t>
            </a:r>
            <a:r>
              <a:rPr lang="en-US" altLang="zh-TW" b="0" i="1" baseline="-25000"/>
              <a:t>max</a:t>
            </a:r>
          </a:p>
        </p:txBody>
      </p:sp>
      <p:sp>
        <p:nvSpPr>
          <p:cNvPr id="1213446" name="Text Box 7"/>
          <p:cNvSpPr txBox="1">
            <a:spLocks noChangeArrowheads="1"/>
          </p:cNvSpPr>
          <p:nvPr/>
        </p:nvSpPr>
        <p:spPr bwMode="auto">
          <a:xfrm>
            <a:off x="3810000" y="5410200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Bottom, y=y</a:t>
            </a:r>
            <a:r>
              <a:rPr lang="en-US" altLang="zh-TW" b="0" i="1" baseline="-25000"/>
              <a:t>min</a:t>
            </a:r>
          </a:p>
        </p:txBody>
      </p:sp>
      <p:sp>
        <p:nvSpPr>
          <p:cNvPr id="1213447" name="Text Box 8"/>
          <p:cNvSpPr txBox="1">
            <a:spLocks noChangeArrowheads="1"/>
          </p:cNvSpPr>
          <p:nvPr/>
        </p:nvSpPr>
        <p:spPr bwMode="auto">
          <a:xfrm>
            <a:off x="3886200" y="3124200"/>
            <a:ext cx="170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Top, y =y</a:t>
            </a:r>
            <a:r>
              <a:rPr lang="en-US" altLang="zh-TW" b="0" i="1" baseline="-2500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9373045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Parametric Intersection</a:t>
            </a:r>
          </a:p>
        </p:txBody>
      </p:sp>
      <p:sp>
        <p:nvSpPr>
          <p:cNvPr id="1215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9144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Consider line to be infinite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Find parametric intersections</a:t>
            </a:r>
          </a:p>
        </p:txBody>
      </p:sp>
      <p:sp>
        <p:nvSpPr>
          <p:cNvPr id="1215491" name="Line 4"/>
          <p:cNvSpPr>
            <a:spLocks noChangeShapeType="1"/>
          </p:cNvSpPr>
          <p:nvPr/>
        </p:nvSpPr>
        <p:spPr bwMode="auto">
          <a:xfrm>
            <a:off x="3581400" y="2667000"/>
            <a:ext cx="0" cy="2895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492" name="Line 5"/>
          <p:cNvSpPr>
            <a:spLocks noChangeShapeType="1"/>
          </p:cNvSpPr>
          <p:nvPr/>
        </p:nvSpPr>
        <p:spPr bwMode="auto">
          <a:xfrm>
            <a:off x="6172200" y="1828800"/>
            <a:ext cx="0" cy="3810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493" name="Line 6"/>
          <p:cNvSpPr>
            <a:spLocks noChangeShapeType="1"/>
          </p:cNvSpPr>
          <p:nvPr/>
        </p:nvSpPr>
        <p:spPr bwMode="auto">
          <a:xfrm>
            <a:off x="1905000" y="2895600"/>
            <a:ext cx="6324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494" name="Line 7"/>
          <p:cNvSpPr>
            <a:spLocks noChangeShapeType="1"/>
          </p:cNvSpPr>
          <p:nvPr/>
        </p:nvSpPr>
        <p:spPr bwMode="auto">
          <a:xfrm>
            <a:off x="1828800" y="4800600"/>
            <a:ext cx="6400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495" name="Line 8"/>
          <p:cNvSpPr>
            <a:spLocks noChangeShapeType="1"/>
          </p:cNvSpPr>
          <p:nvPr/>
        </p:nvSpPr>
        <p:spPr bwMode="auto">
          <a:xfrm flipV="1">
            <a:off x="1066800" y="1371600"/>
            <a:ext cx="670560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496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833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</a:t>
            </a:r>
            <a:r>
              <a:rPr lang="en-US" altLang="zh-TW" b="0" i="1" baseline="-25000"/>
              <a:t>bottom</a:t>
            </a:r>
          </a:p>
        </p:txBody>
      </p:sp>
      <p:sp>
        <p:nvSpPr>
          <p:cNvPr id="1215497" name="Line 10"/>
          <p:cNvSpPr>
            <a:spLocks noChangeShapeType="1"/>
          </p:cNvSpPr>
          <p:nvPr/>
        </p:nvSpPr>
        <p:spPr bwMode="auto">
          <a:xfrm flipH="1">
            <a:off x="6172200" y="2362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498" name="Line 11"/>
          <p:cNvSpPr>
            <a:spLocks noChangeShapeType="1"/>
          </p:cNvSpPr>
          <p:nvPr/>
        </p:nvSpPr>
        <p:spPr bwMode="auto">
          <a:xfrm>
            <a:off x="5181600" y="2743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499" name="Line 12"/>
          <p:cNvSpPr>
            <a:spLocks noChangeShapeType="1"/>
          </p:cNvSpPr>
          <p:nvPr/>
        </p:nvSpPr>
        <p:spPr bwMode="auto">
          <a:xfrm>
            <a:off x="2438400" y="4572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500" name="Line 13"/>
          <p:cNvSpPr>
            <a:spLocks noChangeShapeType="1"/>
          </p:cNvSpPr>
          <p:nvPr/>
        </p:nvSpPr>
        <p:spPr bwMode="auto">
          <a:xfrm flipH="1" flipV="1">
            <a:off x="3581400" y="41148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5501" name="Text Box 14"/>
          <p:cNvSpPr txBox="1">
            <a:spLocks noChangeArrowheads="1"/>
          </p:cNvSpPr>
          <p:nvPr/>
        </p:nvSpPr>
        <p:spPr bwMode="auto">
          <a:xfrm>
            <a:off x="3733800" y="4038600"/>
            <a:ext cx="53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</a:t>
            </a:r>
            <a:r>
              <a:rPr lang="en-US" altLang="zh-TW" b="0" i="1" baseline="-25000"/>
              <a:t>left</a:t>
            </a:r>
          </a:p>
        </p:txBody>
      </p:sp>
      <p:sp>
        <p:nvSpPr>
          <p:cNvPr id="1215502" name="Text Box 15"/>
          <p:cNvSpPr txBox="1">
            <a:spLocks noChangeArrowheads="1"/>
          </p:cNvSpPr>
          <p:nvPr/>
        </p:nvSpPr>
        <p:spPr bwMode="auto">
          <a:xfrm>
            <a:off x="4648200" y="23622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</a:t>
            </a:r>
            <a:r>
              <a:rPr lang="en-US" altLang="zh-TW" b="0" i="1" baseline="-25000"/>
              <a:t>top</a:t>
            </a:r>
          </a:p>
        </p:txBody>
      </p:sp>
      <p:sp>
        <p:nvSpPr>
          <p:cNvPr id="1215503" name="Text Box 16"/>
          <p:cNvSpPr txBox="1">
            <a:spLocks noChangeArrowheads="1"/>
          </p:cNvSpPr>
          <p:nvPr/>
        </p:nvSpPr>
        <p:spPr bwMode="auto">
          <a:xfrm>
            <a:off x="6553200" y="2133600"/>
            <a:ext cx="665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t</a:t>
            </a:r>
            <a:r>
              <a:rPr lang="en-US" altLang="zh-TW" b="0" i="1" baseline="-2500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08806467"/>
      </p:ext>
    </p:extLst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Entering and Leaving</a:t>
            </a:r>
            <a:endParaRPr lang="en-US" altLang="zh-TW" i="1" dirty="0">
              <a:ea typeface="新細明體" charset="-120"/>
            </a:endParaRPr>
          </a:p>
        </p:txBody>
      </p:sp>
      <p:sp>
        <p:nvSpPr>
          <p:cNvPr id="1216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824538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Recall, a point is inside a view volume if it is on the inside of every clip edge/plane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Consider the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left clip edge </a:t>
            </a:r>
            <a:r>
              <a:rPr lang="en-US" altLang="zh-TW" dirty="0">
                <a:ea typeface="新細明體" charset="-120"/>
              </a:rPr>
              <a:t>and the infinite line. Two cases:</a:t>
            </a:r>
          </a:p>
          <a:p>
            <a:pPr lvl="1" eaLnBrk="1" hangingPunct="1"/>
            <a:r>
              <a:rPr lang="en-US" altLang="zh-TW" sz="2000" i="1" dirty="0">
                <a:ea typeface="新細明體" charset="-120"/>
              </a:rPr>
              <a:t>t&lt;</a:t>
            </a:r>
            <a:r>
              <a:rPr lang="en-US" altLang="zh-TW" sz="2000" i="1" dirty="0" err="1">
                <a:ea typeface="新細明體" charset="-120"/>
              </a:rPr>
              <a:t>t</a:t>
            </a:r>
            <a:r>
              <a:rPr lang="en-US" altLang="zh-TW" sz="2000" i="1" baseline="-25000" dirty="0" err="1">
                <a:ea typeface="新細明體" charset="-120"/>
              </a:rPr>
              <a:t>left</a:t>
            </a:r>
            <a:r>
              <a:rPr lang="en-US" altLang="zh-TW" sz="2000" dirty="0">
                <a:ea typeface="新細明體" charset="-120"/>
              </a:rPr>
              <a:t> is inside, </a:t>
            </a:r>
            <a:r>
              <a:rPr lang="en-US" altLang="zh-TW" sz="2000" i="1" dirty="0">
                <a:ea typeface="新細明體" charset="-120"/>
              </a:rPr>
              <a:t>t&gt;</a:t>
            </a:r>
            <a:r>
              <a:rPr lang="en-US" altLang="zh-TW" sz="2000" i="1" dirty="0" err="1">
                <a:ea typeface="新細明體" charset="-120"/>
              </a:rPr>
              <a:t>t</a:t>
            </a:r>
            <a:r>
              <a:rPr lang="en-US" altLang="zh-TW" sz="2000" i="1" baseline="-25000" dirty="0" err="1">
                <a:ea typeface="新細明體" charset="-120"/>
              </a:rPr>
              <a:t>left</a:t>
            </a:r>
            <a:r>
              <a:rPr lang="en-US" altLang="zh-TW" sz="2000" dirty="0">
                <a:ea typeface="新細明體" charset="-120"/>
              </a:rPr>
              <a:t> is outside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</a:t>
            </a:r>
            <a:r>
              <a:rPr lang="en-US" altLang="zh-TW" sz="2000" i="1" dirty="0">
                <a:ea typeface="新細明體" charset="-120"/>
                <a:sym typeface="Symbol" pitchFamily="18" charset="2"/>
              </a:rPr>
              <a:t>leaving</a:t>
            </a:r>
          </a:p>
          <a:p>
            <a:pPr lvl="1" eaLnBrk="1" hangingPunct="1"/>
            <a:r>
              <a:rPr lang="en-US" altLang="zh-TW" sz="2000" i="1" dirty="0">
                <a:ea typeface="新細明體" charset="-120"/>
              </a:rPr>
              <a:t>t&lt;</a:t>
            </a:r>
            <a:r>
              <a:rPr lang="en-US" altLang="zh-TW" sz="2000" i="1" dirty="0" err="1">
                <a:ea typeface="新細明體" charset="-120"/>
              </a:rPr>
              <a:t>t</a:t>
            </a:r>
            <a:r>
              <a:rPr lang="en-US" altLang="zh-TW" sz="2000" i="1" baseline="-25000" dirty="0" err="1">
                <a:ea typeface="新細明體" charset="-120"/>
              </a:rPr>
              <a:t>left</a:t>
            </a:r>
            <a:r>
              <a:rPr lang="en-US" altLang="zh-TW" sz="2000" dirty="0">
                <a:ea typeface="新細明體" charset="-120"/>
              </a:rPr>
              <a:t> is outside, </a:t>
            </a:r>
            <a:r>
              <a:rPr lang="en-US" altLang="zh-TW" sz="2000" i="1" dirty="0">
                <a:ea typeface="新細明體" charset="-120"/>
              </a:rPr>
              <a:t>t&gt;</a:t>
            </a:r>
            <a:r>
              <a:rPr lang="en-US" altLang="zh-TW" sz="2000" i="1" dirty="0" err="1">
                <a:ea typeface="新細明體" charset="-120"/>
              </a:rPr>
              <a:t>t</a:t>
            </a:r>
            <a:r>
              <a:rPr lang="en-US" altLang="zh-TW" sz="2000" i="1" baseline="-25000" dirty="0" err="1">
                <a:ea typeface="新細明體" charset="-120"/>
              </a:rPr>
              <a:t>left</a:t>
            </a:r>
            <a:r>
              <a:rPr lang="en-US" altLang="zh-TW" sz="2000" dirty="0">
                <a:ea typeface="新細明體" charset="-120"/>
              </a:rPr>
              <a:t> is inside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 </a:t>
            </a:r>
            <a:r>
              <a:rPr lang="en-US" altLang="zh-TW" sz="2000" i="1" dirty="0">
                <a:ea typeface="新細明體" charset="-120"/>
                <a:sym typeface="Symbol" pitchFamily="18" charset="2"/>
              </a:rPr>
              <a:t>entering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To be inside a clip plane we either: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Started inside</a:t>
            </a:r>
            <a:r>
              <a:rPr lang="en-US" altLang="zh-TW" sz="2000" dirty="0">
                <a:ea typeface="新細明體" charset="-120"/>
              </a:rPr>
              <a:t>, and have not left yet</a:t>
            </a:r>
          </a:p>
          <a:p>
            <a:pPr lvl="1" eaLnBrk="1" hangingPunct="1"/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Started outside</a:t>
            </a:r>
            <a:r>
              <a:rPr lang="en-US" altLang="zh-TW" sz="2000" dirty="0">
                <a:ea typeface="新細明體" charset="-120"/>
              </a:rPr>
              <a:t>, and have entered</a:t>
            </a:r>
            <a:endParaRPr lang="en-US" altLang="zh-TW" sz="2000" i="1" dirty="0">
              <a:ea typeface="新細明體" charset="-120"/>
              <a:sym typeface="Symbol" pitchFamily="18" charset="2"/>
            </a:endParaRPr>
          </a:p>
        </p:txBody>
      </p:sp>
      <p:sp>
        <p:nvSpPr>
          <p:cNvPr id="1216515" name="Line 4"/>
          <p:cNvSpPr>
            <a:spLocks noChangeShapeType="1"/>
          </p:cNvSpPr>
          <p:nvPr/>
        </p:nvSpPr>
        <p:spPr bwMode="auto">
          <a:xfrm>
            <a:off x="7543800" y="1600200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6516" name="Text Box 5"/>
          <p:cNvSpPr txBox="1">
            <a:spLocks noChangeArrowheads="1"/>
          </p:cNvSpPr>
          <p:nvPr/>
        </p:nvSpPr>
        <p:spPr bwMode="auto">
          <a:xfrm>
            <a:off x="6858000" y="5715000"/>
            <a:ext cx="1358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Clip edge</a:t>
            </a:r>
          </a:p>
        </p:txBody>
      </p:sp>
      <p:sp>
        <p:nvSpPr>
          <p:cNvPr id="1216517" name="Line 6"/>
          <p:cNvSpPr>
            <a:spLocks noChangeShapeType="1"/>
          </p:cNvSpPr>
          <p:nvPr/>
        </p:nvSpPr>
        <p:spPr bwMode="auto">
          <a:xfrm>
            <a:off x="75438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6518" name="Text Box 7"/>
          <p:cNvSpPr txBox="1">
            <a:spLocks noChangeArrowheads="1"/>
          </p:cNvSpPr>
          <p:nvPr/>
        </p:nvSpPr>
        <p:spPr bwMode="auto">
          <a:xfrm>
            <a:off x="7772400" y="37338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inside</a:t>
            </a:r>
          </a:p>
        </p:txBody>
      </p:sp>
      <p:sp>
        <p:nvSpPr>
          <p:cNvPr id="1216519" name="Line 8"/>
          <p:cNvSpPr>
            <a:spLocks noChangeShapeType="1"/>
          </p:cNvSpPr>
          <p:nvPr/>
        </p:nvSpPr>
        <p:spPr bwMode="auto">
          <a:xfrm flipV="1">
            <a:off x="6781800" y="2057400"/>
            <a:ext cx="16764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6520" name="Text Box 9"/>
          <p:cNvSpPr txBox="1">
            <a:spLocks noChangeArrowheads="1"/>
          </p:cNvSpPr>
          <p:nvPr/>
        </p:nvSpPr>
        <p:spPr bwMode="auto">
          <a:xfrm>
            <a:off x="7604125" y="1565275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entering</a:t>
            </a:r>
          </a:p>
        </p:txBody>
      </p:sp>
      <p:sp>
        <p:nvSpPr>
          <p:cNvPr id="1216521" name="Line 10"/>
          <p:cNvSpPr>
            <a:spLocks noChangeShapeType="1"/>
          </p:cNvSpPr>
          <p:nvPr/>
        </p:nvSpPr>
        <p:spPr bwMode="auto">
          <a:xfrm>
            <a:off x="6705600" y="4572000"/>
            <a:ext cx="1600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6522" name="Text Box 11"/>
          <p:cNvSpPr txBox="1">
            <a:spLocks noChangeArrowheads="1"/>
          </p:cNvSpPr>
          <p:nvPr/>
        </p:nvSpPr>
        <p:spPr bwMode="auto">
          <a:xfrm>
            <a:off x="7696200" y="4876800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 i="1"/>
              <a:t>leaving</a:t>
            </a:r>
          </a:p>
        </p:txBody>
      </p:sp>
    </p:spTree>
    <p:extLst>
      <p:ext uri="{BB962C8B-B14F-4D97-AF65-F5344CB8AC3E}">
        <p14:creationId xmlns:p14="http://schemas.microsoft.com/office/powerpoint/2010/main" val="177604346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</a:t>
            </a:r>
          </a:p>
        </p:txBody>
      </p:sp>
      <p:sp>
        <p:nvSpPr>
          <p:cNvPr id="1115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Something is missing between projection and viewing...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Before projecting, we need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eliminate the portion of scene that is outside the viewing frustum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Need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to clip objects to the frustum </a:t>
            </a:r>
            <a:r>
              <a:rPr lang="en-US" altLang="zh-TW" dirty="0">
                <a:ea typeface="新細明體" charset="-120"/>
              </a:rPr>
              <a:t>(truncated pyramid)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Now in a canonical position but it still seems kind of tricky...</a:t>
            </a:r>
          </a:p>
        </p:txBody>
      </p:sp>
      <p:pic>
        <p:nvPicPr>
          <p:cNvPr id="11151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514600"/>
            <a:ext cx="42100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1726220"/>
      </p:ext>
    </p:extLst>
  </p:cSld>
  <p:clrMapOvr>
    <a:masterClrMapping/>
  </p:clrMapOvr>
  <p:transition>
    <p:fade thruBlk="1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7" name="Rectangle 2"/>
          <p:cNvSpPr>
            <a:spLocks noChangeArrowheads="1"/>
          </p:cNvSpPr>
          <p:nvPr/>
        </p:nvSpPr>
        <p:spPr bwMode="auto">
          <a:xfrm>
            <a:off x="3886200" y="4114800"/>
            <a:ext cx="2209800" cy="12954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17538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Liang-Barsky Intuition</a:t>
            </a:r>
          </a:p>
        </p:txBody>
      </p:sp>
      <p:sp>
        <p:nvSpPr>
          <p:cNvPr id="121753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To be inside the clip region, you must have entered every clip edge before you have left any clip edge</a:t>
            </a:r>
          </a:p>
        </p:txBody>
      </p:sp>
      <p:sp>
        <p:nvSpPr>
          <p:cNvPr id="1217540" name="Line 5"/>
          <p:cNvSpPr>
            <a:spLocks noChangeShapeType="1"/>
          </p:cNvSpPr>
          <p:nvPr/>
        </p:nvSpPr>
        <p:spPr bwMode="auto">
          <a:xfrm>
            <a:off x="3863975" y="3436938"/>
            <a:ext cx="0" cy="2479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41" name="Line 6"/>
          <p:cNvSpPr>
            <a:spLocks noChangeShapeType="1"/>
          </p:cNvSpPr>
          <p:nvPr/>
        </p:nvSpPr>
        <p:spPr bwMode="auto">
          <a:xfrm>
            <a:off x="6096000" y="2438400"/>
            <a:ext cx="31750" cy="35290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42" name="Line 7"/>
          <p:cNvSpPr>
            <a:spLocks noChangeShapeType="1"/>
          </p:cNvSpPr>
          <p:nvPr/>
        </p:nvSpPr>
        <p:spPr bwMode="auto">
          <a:xfrm>
            <a:off x="2398713" y="4108450"/>
            <a:ext cx="55260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43" name="Line 8"/>
          <p:cNvSpPr>
            <a:spLocks noChangeShapeType="1"/>
          </p:cNvSpPr>
          <p:nvPr/>
        </p:nvSpPr>
        <p:spPr bwMode="auto">
          <a:xfrm flipV="1">
            <a:off x="152400" y="5399088"/>
            <a:ext cx="7772400" cy="11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44" name="Line 9"/>
          <p:cNvSpPr>
            <a:spLocks noChangeShapeType="1"/>
          </p:cNvSpPr>
          <p:nvPr/>
        </p:nvSpPr>
        <p:spPr bwMode="auto">
          <a:xfrm flipV="1">
            <a:off x="1665288" y="3074988"/>
            <a:ext cx="5859462" cy="294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45" name="Text Box 10"/>
          <p:cNvSpPr txBox="1">
            <a:spLocks noChangeArrowheads="1"/>
          </p:cNvSpPr>
          <p:nvPr/>
        </p:nvSpPr>
        <p:spPr bwMode="auto">
          <a:xfrm>
            <a:off x="2209800" y="48768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Enter</a:t>
            </a:r>
          </a:p>
        </p:txBody>
      </p:sp>
      <p:sp>
        <p:nvSpPr>
          <p:cNvPr id="1217546" name="Text Box 11"/>
          <p:cNvSpPr txBox="1">
            <a:spLocks noChangeArrowheads="1"/>
          </p:cNvSpPr>
          <p:nvPr/>
        </p:nvSpPr>
        <p:spPr bwMode="auto">
          <a:xfrm>
            <a:off x="3995738" y="4883150"/>
            <a:ext cx="84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Enter</a:t>
            </a:r>
          </a:p>
        </p:txBody>
      </p:sp>
      <p:sp>
        <p:nvSpPr>
          <p:cNvPr id="1217547" name="Text Box 12"/>
          <p:cNvSpPr txBox="1">
            <a:spLocks noChangeArrowheads="1"/>
          </p:cNvSpPr>
          <p:nvPr/>
        </p:nvSpPr>
        <p:spPr bwMode="auto">
          <a:xfrm>
            <a:off x="4724400" y="35814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Leave</a:t>
            </a:r>
          </a:p>
        </p:txBody>
      </p:sp>
      <p:sp>
        <p:nvSpPr>
          <p:cNvPr id="1217548" name="Text Box 13"/>
          <p:cNvSpPr txBox="1">
            <a:spLocks noChangeArrowheads="1"/>
          </p:cNvSpPr>
          <p:nvPr/>
        </p:nvSpPr>
        <p:spPr bwMode="auto">
          <a:xfrm>
            <a:off x="6459538" y="3540125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Leave</a:t>
            </a:r>
          </a:p>
        </p:txBody>
      </p:sp>
      <p:sp>
        <p:nvSpPr>
          <p:cNvPr id="1217549" name="Line 14"/>
          <p:cNvSpPr>
            <a:spLocks noChangeShapeType="1"/>
          </p:cNvSpPr>
          <p:nvPr/>
        </p:nvSpPr>
        <p:spPr bwMode="auto">
          <a:xfrm flipH="1">
            <a:off x="6127750" y="3746500"/>
            <a:ext cx="331788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50" name="Line 15"/>
          <p:cNvSpPr>
            <a:spLocks noChangeShapeType="1"/>
          </p:cNvSpPr>
          <p:nvPr/>
        </p:nvSpPr>
        <p:spPr bwMode="auto">
          <a:xfrm>
            <a:off x="5260975" y="4005263"/>
            <a:ext cx="200025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51" name="Line 16"/>
          <p:cNvSpPr>
            <a:spLocks noChangeShapeType="1"/>
          </p:cNvSpPr>
          <p:nvPr/>
        </p:nvSpPr>
        <p:spPr bwMode="auto">
          <a:xfrm>
            <a:off x="2863850" y="5245100"/>
            <a:ext cx="66675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52" name="Line 17"/>
          <p:cNvSpPr>
            <a:spLocks noChangeShapeType="1"/>
          </p:cNvSpPr>
          <p:nvPr/>
        </p:nvSpPr>
        <p:spPr bwMode="auto">
          <a:xfrm flipH="1" flipV="1">
            <a:off x="3863975" y="4935538"/>
            <a:ext cx="19843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53" name="Line 18"/>
          <p:cNvSpPr>
            <a:spLocks noChangeShapeType="1"/>
          </p:cNvSpPr>
          <p:nvPr/>
        </p:nvSpPr>
        <p:spPr bwMode="auto">
          <a:xfrm flipV="1">
            <a:off x="381000" y="2438400"/>
            <a:ext cx="64008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54" name="Text Box 19"/>
          <p:cNvSpPr txBox="1">
            <a:spLocks noChangeArrowheads="1"/>
          </p:cNvSpPr>
          <p:nvPr/>
        </p:nvSpPr>
        <p:spPr bwMode="auto">
          <a:xfrm>
            <a:off x="762000" y="44196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Enter</a:t>
            </a:r>
          </a:p>
        </p:txBody>
      </p:sp>
      <p:sp>
        <p:nvSpPr>
          <p:cNvPr id="1217555" name="Text Box 20"/>
          <p:cNvSpPr txBox="1">
            <a:spLocks noChangeArrowheads="1"/>
          </p:cNvSpPr>
          <p:nvPr/>
        </p:nvSpPr>
        <p:spPr bwMode="auto">
          <a:xfrm>
            <a:off x="1981200" y="33528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Leave</a:t>
            </a:r>
          </a:p>
        </p:txBody>
      </p:sp>
      <p:sp>
        <p:nvSpPr>
          <p:cNvPr id="1217556" name="Text Box 21"/>
          <p:cNvSpPr txBox="1">
            <a:spLocks noChangeArrowheads="1"/>
          </p:cNvSpPr>
          <p:nvPr/>
        </p:nvSpPr>
        <p:spPr bwMode="auto">
          <a:xfrm>
            <a:off x="3200400" y="2971800"/>
            <a:ext cx="842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Enter</a:t>
            </a:r>
          </a:p>
        </p:txBody>
      </p:sp>
      <p:sp>
        <p:nvSpPr>
          <p:cNvPr id="1217557" name="Text Box 22"/>
          <p:cNvSpPr txBox="1">
            <a:spLocks noChangeArrowheads="1"/>
          </p:cNvSpPr>
          <p:nvPr/>
        </p:nvSpPr>
        <p:spPr bwMode="auto">
          <a:xfrm>
            <a:off x="4876800" y="2438400"/>
            <a:ext cx="927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Leave</a:t>
            </a:r>
          </a:p>
        </p:txBody>
      </p:sp>
      <p:sp>
        <p:nvSpPr>
          <p:cNvPr id="1217558" name="Line 23"/>
          <p:cNvSpPr>
            <a:spLocks noChangeShapeType="1"/>
          </p:cNvSpPr>
          <p:nvPr/>
        </p:nvSpPr>
        <p:spPr bwMode="auto">
          <a:xfrm>
            <a:off x="5791200" y="2667000"/>
            <a:ext cx="331788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59" name="Line 24"/>
          <p:cNvSpPr>
            <a:spLocks noChangeShapeType="1"/>
          </p:cNvSpPr>
          <p:nvPr/>
        </p:nvSpPr>
        <p:spPr bwMode="auto">
          <a:xfrm flipH="1">
            <a:off x="838200" y="4953000"/>
            <a:ext cx="22860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60" name="Line 25"/>
          <p:cNvSpPr>
            <a:spLocks noChangeShapeType="1"/>
          </p:cNvSpPr>
          <p:nvPr/>
        </p:nvSpPr>
        <p:spPr bwMode="auto">
          <a:xfrm>
            <a:off x="2895600" y="3733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17561" name="Line 26"/>
          <p:cNvSpPr>
            <a:spLocks noChangeShapeType="1"/>
          </p:cNvSpPr>
          <p:nvPr/>
        </p:nvSpPr>
        <p:spPr bwMode="auto">
          <a:xfrm>
            <a:off x="36576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301797"/>
      </p:ext>
    </p:extLst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When are we Inside?</a:t>
            </a:r>
          </a:p>
        </p:txBody>
      </p:sp>
      <p:sp>
        <p:nvSpPr>
          <p:cNvPr id="12185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want parameter values that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are inside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all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the clip planes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Last parameter value to enter </a:t>
            </a:r>
            <a:r>
              <a:rPr lang="en-US" altLang="zh-TW" dirty="0">
                <a:ea typeface="新細明體" charset="-120"/>
              </a:rPr>
              <a:t>is the start of the visible segment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First parameter value to leave </a:t>
            </a:r>
            <a:r>
              <a:rPr lang="en-US" altLang="zh-TW" dirty="0">
                <a:ea typeface="新細明體" charset="-120"/>
              </a:rPr>
              <a:t>is the end of the visible segment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If we leave some clip plane before we enter another, we cannot see any part of the line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First to leave will be before last to enter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All this leads to an algorithm –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Liang-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Barsky</a:t>
            </a:r>
            <a:endParaRPr lang="en-US" altLang="zh-TW" dirty="0">
              <a:solidFill>
                <a:srgbClr val="FF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6527079"/>
      </p:ext>
    </p:extLst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When are we Inside?</a:t>
            </a:r>
          </a:p>
        </p:txBody>
      </p:sp>
      <p:sp>
        <p:nvSpPr>
          <p:cNvPr id="1219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 want parameter values that are inside </a:t>
            </a:r>
            <a:r>
              <a:rPr lang="en-US" altLang="zh-TW" i="1" dirty="0">
                <a:ea typeface="新細明體" charset="-120"/>
              </a:rPr>
              <a:t>all</a:t>
            </a:r>
            <a:r>
              <a:rPr lang="en-US" altLang="zh-TW" dirty="0">
                <a:ea typeface="新細明體" charset="-120"/>
              </a:rPr>
              <a:t> the clip planes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Any clip plane that we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started inside </a:t>
            </a:r>
            <a:r>
              <a:rPr lang="en-US" altLang="zh-TW" dirty="0">
                <a:ea typeface="新細明體" charset="-120"/>
              </a:rPr>
              <a:t>we must not have left yet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First parameter value to leave is the end of the visible segment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Any clip plane that we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started outside </a:t>
            </a:r>
            <a:r>
              <a:rPr lang="en-US" altLang="zh-TW" dirty="0">
                <a:ea typeface="新細明體" charset="-120"/>
              </a:rPr>
              <a:t>we must have already entered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Last parameter value to enter is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the start of the visible segment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If we leave some clip plane before we enter another, we cannot see any part of the line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All this leads to an algorithm – Liang-</a:t>
            </a:r>
            <a:r>
              <a:rPr lang="en-US" altLang="zh-TW" dirty="0" err="1">
                <a:ea typeface="新細明體" charset="-120"/>
              </a:rPr>
              <a:t>Barsky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655736"/>
      </p:ext>
    </p:extLst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0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Liang-Barsky Sub-Tasks</a:t>
            </a:r>
          </a:p>
        </p:txBody>
      </p:sp>
      <p:sp>
        <p:nvSpPr>
          <p:cNvPr id="1220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Find parametric intersection points</a:t>
            </a:r>
          </a:p>
          <a:p>
            <a:pPr marL="838200" lvl="1" indent="-381000" eaLnBrk="1" hangingPunct="1"/>
            <a:r>
              <a:rPr lang="en-US" altLang="zh-TW" sz="2000" dirty="0">
                <a:ea typeface="新細明體" charset="-120"/>
              </a:rPr>
              <a:t>Parameter values where line crosses each clip edge/plane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Find entering/leaving flags</a:t>
            </a:r>
          </a:p>
          <a:p>
            <a:pPr marL="838200" lvl="1" indent="-381000" eaLnBrk="1" hangingPunct="1"/>
            <a:r>
              <a:rPr lang="en-US" altLang="zh-TW" sz="2000" dirty="0">
                <a:ea typeface="新細明體" charset="-120"/>
              </a:rPr>
              <a:t>For every clip edge/plane, are either entering or leaving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Find last parameter to enter, and first one to leave</a:t>
            </a:r>
          </a:p>
          <a:p>
            <a:pPr marL="838200" lvl="1" indent="-381000" eaLnBrk="1" hangingPunct="1"/>
            <a:r>
              <a:rPr lang="en-US" altLang="zh-TW" sz="2000" dirty="0">
                <a:ea typeface="新細明體" charset="-120"/>
              </a:rPr>
              <a:t>Check that enter before leave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Convert these into endpoints of clipped segment</a:t>
            </a:r>
          </a:p>
        </p:txBody>
      </p:sp>
    </p:spTree>
    <p:extLst>
      <p:ext uri="{BB962C8B-B14F-4D97-AF65-F5344CB8AC3E}">
        <p14:creationId xmlns:p14="http://schemas.microsoft.com/office/powerpoint/2010/main" val="3222170505"/>
      </p:ext>
    </p:extLst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92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en-US"/>
              <a:t>Parametric Intersection</a:t>
            </a:r>
          </a:p>
        </p:txBody>
      </p:sp>
      <p:sp>
        <p:nvSpPr>
          <p:cNvPr id="11889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Segment goes from (</a:t>
            </a:r>
            <a:r>
              <a:rPr lang="en-US" altLang="zh-TW" i="1" dirty="0">
                <a:ea typeface="新細明體" charset="-120"/>
              </a:rPr>
              <a:t>x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,</a:t>
            </a:r>
            <a:r>
              <a:rPr lang="en-US" altLang="zh-TW" i="1" dirty="0">
                <a:ea typeface="新細明體" charset="-120"/>
              </a:rPr>
              <a:t>y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) to (</a:t>
            </a:r>
            <a:r>
              <a:rPr lang="en-US" altLang="zh-TW" i="1" dirty="0">
                <a:ea typeface="新細明體" charset="-120"/>
              </a:rPr>
              <a:t>x</a:t>
            </a:r>
            <a:r>
              <a:rPr lang="en-US" altLang="zh-TW" baseline="-25000" dirty="0">
                <a:ea typeface="新細明體" charset="-120"/>
              </a:rPr>
              <a:t>2</a:t>
            </a:r>
            <a:r>
              <a:rPr lang="en-US" altLang="zh-TW" dirty="0">
                <a:ea typeface="新細明體" charset="-120"/>
              </a:rPr>
              <a:t>,</a:t>
            </a:r>
            <a:r>
              <a:rPr lang="en-US" altLang="zh-TW" i="1" dirty="0">
                <a:ea typeface="新細明體" charset="-120"/>
              </a:rPr>
              <a:t>y</a:t>
            </a:r>
            <a:r>
              <a:rPr lang="en-US" altLang="zh-TW" baseline="-25000" dirty="0">
                <a:ea typeface="新細明體" charset="-120"/>
              </a:rPr>
              <a:t>2</a:t>
            </a:r>
            <a:r>
              <a:rPr lang="en-US" altLang="zh-TW" dirty="0">
                <a:ea typeface="新細明體" charset="-120"/>
              </a:rPr>
              <a:t>):</a:t>
            </a:r>
          </a:p>
          <a:p>
            <a:pPr eaLnBrk="1" hangingPunct="1"/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dirty="0">
                <a:ea typeface="新細明體" charset="-120"/>
              </a:rPr>
              <a:t>Rectangular clip region with </a:t>
            </a:r>
            <a:r>
              <a:rPr lang="en-US" altLang="zh-TW" i="1" dirty="0" err="1">
                <a:ea typeface="新細明體" charset="-120"/>
              </a:rPr>
              <a:t>x</a:t>
            </a:r>
            <a:r>
              <a:rPr lang="en-US" altLang="zh-TW" baseline="-25000" dirty="0" err="1">
                <a:ea typeface="新細明體" charset="-120"/>
              </a:rPr>
              <a:t>min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i="1" dirty="0" err="1">
                <a:ea typeface="新細明體" charset="-120"/>
              </a:rPr>
              <a:t>x</a:t>
            </a:r>
            <a:r>
              <a:rPr lang="en-US" altLang="zh-TW" baseline="-25000" dirty="0" err="1">
                <a:ea typeface="新細明體" charset="-120"/>
              </a:rPr>
              <a:t>max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i="1" dirty="0" err="1">
                <a:ea typeface="新細明體" charset="-120"/>
              </a:rPr>
              <a:t>y</a:t>
            </a:r>
            <a:r>
              <a:rPr lang="en-US" altLang="zh-TW" baseline="-25000" dirty="0" err="1">
                <a:ea typeface="新細明體" charset="-120"/>
              </a:rPr>
              <a:t>min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i="1" dirty="0" err="1">
                <a:ea typeface="新細明體" charset="-120"/>
              </a:rPr>
              <a:t>y</a:t>
            </a:r>
            <a:r>
              <a:rPr lang="en-US" altLang="zh-TW" baseline="-25000" dirty="0" err="1">
                <a:ea typeface="新細明體" charset="-120"/>
              </a:rPr>
              <a:t>max</a:t>
            </a:r>
            <a:endParaRPr lang="en-US" altLang="zh-TW" dirty="0">
              <a:ea typeface="新細明體" charset="-120"/>
            </a:endParaRPr>
          </a:p>
          <a:p>
            <a:pPr eaLnBrk="1" hangingPunct="1"/>
            <a:r>
              <a:rPr lang="en-US" altLang="zh-TW" b="1" dirty="0">
                <a:ea typeface="新細明體" charset="-120"/>
              </a:rPr>
              <a:t>Infinite</a:t>
            </a:r>
            <a:r>
              <a:rPr lang="en-US" altLang="zh-TW" dirty="0">
                <a:ea typeface="新細明體" charset="-120"/>
              </a:rPr>
              <a:t> line intersects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rectangular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clip region edges </a:t>
            </a:r>
            <a:r>
              <a:rPr lang="en-US" altLang="zh-TW" dirty="0">
                <a:ea typeface="新細明體" charset="-120"/>
              </a:rPr>
              <a:t>when:</a:t>
            </a:r>
          </a:p>
        </p:txBody>
      </p:sp>
      <p:graphicFrame>
        <p:nvGraphicFramePr>
          <p:cNvPr id="1188926" name="Objec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564695"/>
              </p:ext>
            </p:extLst>
          </p:nvPr>
        </p:nvGraphicFramePr>
        <p:xfrm>
          <a:off x="1066800" y="3505200"/>
          <a:ext cx="11747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11747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927" name="Objec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289281"/>
              </p:ext>
            </p:extLst>
          </p:nvPr>
        </p:nvGraphicFramePr>
        <p:xfrm>
          <a:off x="3810000" y="3124200"/>
          <a:ext cx="483552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6" imgW="1955800" imgH="914400" progId="Equation.3">
                  <p:embed/>
                </p:oleObj>
              </mc:Choice>
              <mc:Fallback>
                <p:oleObj name="Equation" r:id="rId6" imgW="195580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124200"/>
                        <a:ext cx="4835525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931" name="Rectangle 6"/>
          <p:cNvSpPr>
            <a:spLocks noChangeArrowheads="1"/>
          </p:cNvSpPr>
          <p:nvPr/>
        </p:nvSpPr>
        <p:spPr bwMode="auto">
          <a:xfrm>
            <a:off x="2743200" y="3810000"/>
            <a:ext cx="103028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altLang="en-US" b="0">
                <a:latin typeface="Times" pitchFamily="18" charset="0"/>
              </a:rPr>
              <a:t>where</a:t>
            </a:r>
          </a:p>
        </p:txBody>
      </p:sp>
      <p:graphicFrame>
        <p:nvGraphicFramePr>
          <p:cNvPr id="1188928" name="Object 6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045794"/>
              </p:ext>
            </p:extLst>
          </p:nvPr>
        </p:nvGraphicFramePr>
        <p:xfrm>
          <a:off x="5943600" y="1066800"/>
          <a:ext cx="12192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8" imgW="762000" imgH="457200" progId="Equation.3">
                  <p:embed/>
                </p:oleObj>
              </mc:Choice>
              <mc:Fallback>
                <p:oleObj name="Equation" r:id="rId8" imgW="7620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066800"/>
                        <a:ext cx="12192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53577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9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Entering or Leaving?</a:t>
            </a:r>
          </a:p>
        </p:txBody>
      </p:sp>
      <p:sp>
        <p:nvSpPr>
          <p:cNvPr id="11899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902325" cy="4267200"/>
          </a:xfrm>
        </p:spPr>
        <p:txBody>
          <a:bodyPr/>
          <a:lstStyle/>
          <a:p>
            <a:pPr eaLnBrk="1" hangingPunct="1"/>
            <a:r>
              <a:rPr lang="en-US" altLang="en-US" dirty="0"/>
              <a:t>When </a:t>
            </a:r>
            <a:r>
              <a:rPr lang="en-US" altLang="en-US" i="1" dirty="0" err="1">
                <a:solidFill>
                  <a:srgbClr val="FF000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en-US" dirty="0">
                <a:solidFill>
                  <a:srgbClr val="FF0000"/>
                </a:solidFill>
              </a:rPr>
              <a:t>&lt;0</a:t>
            </a:r>
            <a:r>
              <a:rPr lang="en-US" altLang="en-US" dirty="0"/>
              <a:t>, as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dirty="0">
                <a:solidFill>
                  <a:srgbClr val="FF0000"/>
                </a:solidFill>
              </a:rPr>
              <a:t> increases </a:t>
            </a:r>
            <a:r>
              <a:rPr lang="en-US" altLang="en-US" dirty="0"/>
              <a:t>line goes from outside to inside – </a:t>
            </a:r>
            <a:r>
              <a:rPr lang="en-US" altLang="en-US" dirty="0">
                <a:solidFill>
                  <a:srgbClr val="FF0000"/>
                </a:solidFill>
              </a:rPr>
              <a:t>entering</a:t>
            </a:r>
          </a:p>
          <a:p>
            <a:pPr eaLnBrk="1" hangingPunct="1"/>
            <a:r>
              <a:rPr lang="en-US" altLang="en-US" dirty="0"/>
              <a:t>When </a:t>
            </a:r>
            <a:r>
              <a:rPr lang="en-US" altLang="en-US" i="1" dirty="0" err="1">
                <a:solidFill>
                  <a:srgbClr val="FF000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en-US" dirty="0">
                <a:solidFill>
                  <a:srgbClr val="FF0000"/>
                </a:solidFill>
              </a:rPr>
              <a:t>&gt;0</a:t>
            </a:r>
            <a:r>
              <a:rPr lang="en-US" altLang="en-US" dirty="0"/>
              <a:t>, line goes from inside to outside – </a:t>
            </a:r>
            <a:r>
              <a:rPr lang="en-US" altLang="en-US" dirty="0">
                <a:solidFill>
                  <a:srgbClr val="FF0000"/>
                </a:solidFill>
              </a:rPr>
              <a:t>leaving</a:t>
            </a:r>
          </a:p>
          <a:p>
            <a:pPr eaLnBrk="1" hangingPunct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=0, line is parallel to an edge</a:t>
            </a:r>
          </a:p>
          <a:p>
            <a:pPr lvl="1" eaLnBrk="1" hangingPunct="1"/>
            <a:r>
              <a:rPr lang="en-US" altLang="en-US" dirty="0"/>
              <a:t>Special case: one endpoint outside, no part of segment visible, otherwise, ignore this clip edge and continue</a:t>
            </a:r>
          </a:p>
        </p:txBody>
      </p:sp>
      <p:graphicFrame>
        <p:nvGraphicFramePr>
          <p:cNvPr id="1189910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1019347"/>
              </p:ext>
            </p:extLst>
          </p:nvPr>
        </p:nvGraphicFramePr>
        <p:xfrm>
          <a:off x="6858000" y="1447800"/>
          <a:ext cx="1981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4" imgW="1028700" imgH="914400" progId="Equation.3">
                  <p:embed/>
                </p:oleObj>
              </mc:Choice>
              <mc:Fallback>
                <p:oleObj name="Equation" r:id="rId4" imgW="102870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447800"/>
                        <a:ext cx="1981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5234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Find Visible Segment </a:t>
            </a:r>
            <a:r>
              <a:rPr lang="en-US" altLang="zh-TW" i="1">
                <a:ea typeface="新細明體" charset="-120"/>
              </a:rPr>
              <a:t>t</a:t>
            </a:r>
            <a:r>
              <a:rPr lang="en-US" altLang="zh-TW">
                <a:ea typeface="新細明體" charset="-120"/>
              </a:rPr>
              <a:t>s</a:t>
            </a:r>
          </a:p>
        </p:txBody>
      </p:sp>
      <p:sp>
        <p:nvSpPr>
          <p:cNvPr id="12277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Last parameter is enter is </a:t>
            </a:r>
            <a:r>
              <a:rPr lang="en-US" altLang="en-US" i="1" dirty="0" err="1">
                <a:solidFill>
                  <a:srgbClr val="FF0000"/>
                </a:solidFill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small</a:t>
            </a:r>
            <a:r>
              <a:rPr lang="en-US" altLang="en-US" dirty="0">
                <a:solidFill>
                  <a:srgbClr val="FF0000"/>
                </a:solidFill>
              </a:rPr>
              <a:t>=max(0, entering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dirty="0">
                <a:solidFill>
                  <a:srgbClr val="FF0000"/>
                </a:solidFill>
              </a:rPr>
              <a:t>’s)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First parameter is leave is </a:t>
            </a:r>
            <a:r>
              <a:rPr lang="en-US" altLang="en-US" i="1" dirty="0" err="1">
                <a:solidFill>
                  <a:srgbClr val="FF0000"/>
                </a:solidFill>
              </a:rPr>
              <a:t>t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large</a:t>
            </a:r>
            <a:r>
              <a:rPr lang="en-US" altLang="en-US" dirty="0">
                <a:solidFill>
                  <a:srgbClr val="FF0000"/>
                </a:solidFill>
              </a:rPr>
              <a:t>=min(1, leaving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dirty="0">
                <a:solidFill>
                  <a:srgbClr val="FF0000"/>
                </a:solidFill>
              </a:rPr>
              <a:t>’s)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small</a:t>
            </a:r>
            <a:r>
              <a:rPr lang="en-US" altLang="en-US" dirty="0"/>
              <a:t>&gt;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large</a:t>
            </a:r>
            <a:r>
              <a:rPr lang="en-US" altLang="en-US" dirty="0"/>
              <a:t>, there is no visible segment</a:t>
            </a:r>
            <a:endParaRPr lang="en-US" altLang="en-US" i="1" baseline="-25000" dirty="0"/>
          </a:p>
          <a:p>
            <a:pPr eaLnBrk="1" hangingPunct="1"/>
            <a:r>
              <a:rPr lang="en-US" altLang="en-US" dirty="0"/>
              <a:t>If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small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large</a:t>
            </a:r>
            <a:r>
              <a:rPr lang="en-US" altLang="en-US" dirty="0"/>
              <a:t>, there is a line segment</a:t>
            </a:r>
          </a:p>
          <a:p>
            <a:pPr lvl="1" eaLnBrk="1" hangingPunct="1"/>
            <a:r>
              <a:rPr lang="en-US" altLang="en-US" sz="2000" dirty="0"/>
              <a:t>Compute endpoints by substituting </a:t>
            </a:r>
            <a:r>
              <a:rPr lang="en-US" altLang="en-US" sz="2000" i="1" dirty="0"/>
              <a:t>t</a:t>
            </a:r>
            <a:r>
              <a:rPr lang="en-US" altLang="en-US" sz="2000" dirty="0"/>
              <a:t> values into parametric equation for the line segment</a:t>
            </a:r>
          </a:p>
          <a:p>
            <a:pPr eaLnBrk="1" hangingPunct="1"/>
            <a:r>
              <a:rPr lang="en-US" altLang="en-US" dirty="0"/>
              <a:t>Improvement (and actual Liang-</a:t>
            </a:r>
            <a:r>
              <a:rPr lang="en-US" altLang="en-US" dirty="0" err="1"/>
              <a:t>Barsky</a:t>
            </a:r>
            <a:r>
              <a:rPr lang="en-US" altLang="en-US" dirty="0"/>
              <a:t>):</a:t>
            </a:r>
          </a:p>
          <a:p>
            <a:pPr lvl="1" eaLnBrk="1" hangingPunct="1"/>
            <a:r>
              <a:rPr lang="en-US" altLang="en-US" sz="2000" dirty="0"/>
              <a:t>compute </a:t>
            </a:r>
            <a:r>
              <a:rPr lang="en-US" altLang="en-US" sz="2000" i="1" dirty="0"/>
              <a:t>t</a:t>
            </a:r>
            <a:r>
              <a:rPr lang="en-US" altLang="en-US" sz="2000" dirty="0"/>
              <a:t>’s for each edge in turn (some rejects occur earlier like this)</a:t>
            </a:r>
          </a:p>
          <a:p>
            <a:pPr eaLnBrk="1" hangingPunct="1">
              <a:buFontTx/>
              <a:buNone/>
            </a:pPr>
            <a:endParaRPr lang="zh-TW" altLang="en-US" i="1" baseline="-250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5017830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257" name="AutoShape 2"/>
          <p:cNvSpPr>
            <a:spLocks noChangeArrowheads="1"/>
          </p:cNvSpPr>
          <p:nvPr/>
        </p:nvSpPr>
        <p:spPr bwMode="auto">
          <a:xfrm flipH="1" flipV="1">
            <a:off x="6781800" y="5562600"/>
            <a:ext cx="1524000" cy="685800"/>
          </a:xfrm>
          <a:prstGeom prst="rtTriangle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48258" name="AutoShape 3"/>
          <p:cNvSpPr>
            <a:spLocks noChangeArrowheads="1"/>
          </p:cNvSpPr>
          <p:nvPr/>
        </p:nvSpPr>
        <p:spPr bwMode="auto">
          <a:xfrm flipH="1">
            <a:off x="6781800" y="2895600"/>
            <a:ext cx="1524000" cy="838200"/>
          </a:xfrm>
          <a:prstGeom prst="rtTriangle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48259" name="Rectangle 4"/>
          <p:cNvSpPr>
            <a:spLocks noChangeArrowheads="1"/>
          </p:cNvSpPr>
          <p:nvPr/>
        </p:nvSpPr>
        <p:spPr bwMode="auto">
          <a:xfrm>
            <a:off x="6781800" y="3733800"/>
            <a:ext cx="1524000" cy="18288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48260" name="Rectangle 5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Liang-Barsky</a:t>
            </a:r>
          </a:p>
        </p:txBody>
      </p:sp>
      <p:sp>
        <p:nvSpPr>
          <p:cNvPr id="1248261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zh-TW" dirty="0">
                <a:ea typeface="新細明體" charset="-120"/>
              </a:rPr>
              <a:t>Liang-</a:t>
            </a:r>
            <a:r>
              <a:rPr lang="en-US" altLang="zh-TW" dirty="0" err="1">
                <a:ea typeface="新細明體" charset="-120"/>
              </a:rPr>
              <a:t>Barsky</a:t>
            </a:r>
            <a:r>
              <a:rPr lang="en-US" altLang="zh-TW" dirty="0">
                <a:ea typeface="新細明體" charset="-120"/>
              </a:rPr>
              <a:t> works for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any convex clip region</a:t>
            </a:r>
          </a:p>
          <a:p>
            <a:pPr marL="838200" lvl="1" indent="-381000" eaLnBrk="1" hangingPunct="1"/>
            <a:r>
              <a:rPr lang="en-US" altLang="zh-TW" dirty="0">
                <a:ea typeface="新細明體" charset="-120"/>
              </a:rPr>
              <a:t>E.g. Perspective view volume in world or view coordinates</a:t>
            </a:r>
          </a:p>
          <a:p>
            <a:pPr marL="457200" indent="-457200" eaLnBrk="1" hangingPunct="1"/>
            <a:r>
              <a:rPr lang="en-US" altLang="zh-TW" dirty="0">
                <a:ea typeface="新細明體" charset="-120"/>
              </a:rPr>
              <a:t>Require a way to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perform steps 1 and 2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zh-TW" dirty="0">
                <a:ea typeface="新細明體" charset="-120"/>
              </a:rPr>
              <a:t>Compute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intersection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t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for all clip lines/planes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Label them </a:t>
            </a:r>
            <a:r>
              <a:rPr lang="en-US" altLang="zh-TW" dirty="0">
                <a:ea typeface="新細明體" charset="-120"/>
              </a:rPr>
              <a:t>as entering or exiting</a:t>
            </a:r>
          </a:p>
          <a:p>
            <a:pPr marL="457200" indent="-457200" eaLnBrk="1" hangingPunct="1"/>
            <a:endParaRPr lang="zh-TW" altLang="en-US" dirty="0">
              <a:ea typeface="新細明體" charset="-120"/>
            </a:endParaRPr>
          </a:p>
        </p:txBody>
      </p:sp>
      <p:sp>
        <p:nvSpPr>
          <p:cNvPr id="1248262" name="Line 7"/>
          <p:cNvSpPr>
            <a:spLocks noChangeShapeType="1"/>
          </p:cNvSpPr>
          <p:nvPr/>
        </p:nvSpPr>
        <p:spPr bwMode="auto">
          <a:xfrm flipV="1">
            <a:off x="4953000" y="2667000"/>
            <a:ext cx="37338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8263" name="Line 8"/>
          <p:cNvSpPr>
            <a:spLocks noChangeShapeType="1"/>
          </p:cNvSpPr>
          <p:nvPr/>
        </p:nvSpPr>
        <p:spPr bwMode="auto">
          <a:xfrm>
            <a:off x="4953000" y="4724400"/>
            <a:ext cx="3733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8264" name="Line 9"/>
          <p:cNvSpPr>
            <a:spLocks noChangeShapeType="1"/>
          </p:cNvSpPr>
          <p:nvPr/>
        </p:nvSpPr>
        <p:spPr bwMode="auto">
          <a:xfrm>
            <a:off x="6781800" y="3505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8265" name="Line 10"/>
          <p:cNvSpPr>
            <a:spLocks noChangeShapeType="1"/>
          </p:cNvSpPr>
          <p:nvPr/>
        </p:nvSpPr>
        <p:spPr bwMode="auto">
          <a:xfrm flipV="1">
            <a:off x="6019800" y="3810000"/>
            <a:ext cx="266700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8266" name="Text Box 11"/>
          <p:cNvSpPr txBox="1">
            <a:spLocks noChangeArrowheads="1"/>
          </p:cNvSpPr>
          <p:nvPr/>
        </p:nvSpPr>
        <p:spPr bwMode="auto">
          <a:xfrm>
            <a:off x="6477000" y="3124200"/>
            <a:ext cx="677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Near</a:t>
            </a:r>
          </a:p>
        </p:txBody>
      </p:sp>
      <p:sp>
        <p:nvSpPr>
          <p:cNvPr id="1248267" name="Line 12"/>
          <p:cNvSpPr>
            <a:spLocks noChangeShapeType="1"/>
          </p:cNvSpPr>
          <p:nvPr/>
        </p:nvSpPr>
        <p:spPr bwMode="auto">
          <a:xfrm>
            <a:off x="8305800" y="25146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8268" name="Text Box 13"/>
          <p:cNvSpPr txBox="1">
            <a:spLocks noChangeArrowheads="1"/>
          </p:cNvSpPr>
          <p:nvPr/>
        </p:nvSpPr>
        <p:spPr bwMode="auto">
          <a:xfrm>
            <a:off x="7924800" y="220980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Far</a:t>
            </a:r>
          </a:p>
        </p:txBody>
      </p:sp>
      <p:sp>
        <p:nvSpPr>
          <p:cNvPr id="1248269" name="Text Box 14"/>
          <p:cNvSpPr txBox="1">
            <a:spLocks noChangeArrowheads="1"/>
          </p:cNvSpPr>
          <p:nvPr/>
        </p:nvSpPr>
        <p:spPr bwMode="auto">
          <a:xfrm>
            <a:off x="5181600" y="39624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Left</a:t>
            </a:r>
          </a:p>
        </p:txBody>
      </p:sp>
      <p:sp>
        <p:nvSpPr>
          <p:cNvPr id="1248270" name="Text Box 15"/>
          <p:cNvSpPr txBox="1">
            <a:spLocks noChangeArrowheads="1"/>
          </p:cNvSpPr>
          <p:nvPr/>
        </p:nvSpPr>
        <p:spPr bwMode="auto">
          <a:xfrm>
            <a:off x="5181600" y="5029200"/>
            <a:ext cx="747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826617488"/>
      </p:ext>
    </p:extLst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 View Space</a:t>
            </a:r>
          </a:p>
        </p:txBody>
      </p:sp>
      <p:sp>
        <p:nvSpPr>
          <p:cNvPr id="12492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12954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For Project 2, you need to clip edges to a view frustum in world space</a:t>
            </a:r>
          </a:p>
          <a:p>
            <a:pPr eaLnBrk="1" hangingPunct="1"/>
            <a:r>
              <a:rPr lang="en-US" altLang="zh-TW" dirty="0">
                <a:ea typeface="新細明體" charset="-120"/>
              </a:rPr>
              <a:t>Situation is:</a:t>
            </a:r>
          </a:p>
        </p:txBody>
      </p:sp>
      <p:sp>
        <p:nvSpPr>
          <p:cNvPr id="1249283" name="Oval 4"/>
          <p:cNvSpPr>
            <a:spLocks noChangeArrowheads="1"/>
          </p:cNvSpPr>
          <p:nvPr/>
        </p:nvSpPr>
        <p:spPr bwMode="auto">
          <a:xfrm>
            <a:off x="3352800" y="4114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49284" name="Line 5"/>
          <p:cNvSpPr>
            <a:spLocks noChangeShapeType="1"/>
          </p:cNvSpPr>
          <p:nvPr/>
        </p:nvSpPr>
        <p:spPr bwMode="auto">
          <a:xfrm flipV="1">
            <a:off x="3429000" y="2514600"/>
            <a:ext cx="762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9285" name="Line 6"/>
          <p:cNvSpPr>
            <a:spLocks noChangeShapeType="1"/>
          </p:cNvSpPr>
          <p:nvPr/>
        </p:nvSpPr>
        <p:spPr bwMode="auto">
          <a:xfrm flipV="1">
            <a:off x="3429000" y="2590800"/>
            <a:ext cx="27432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9286" name="Text Box 7"/>
          <p:cNvSpPr txBox="1">
            <a:spLocks noChangeArrowheads="1"/>
          </p:cNvSpPr>
          <p:nvPr/>
        </p:nvSpPr>
        <p:spPr bwMode="auto">
          <a:xfrm>
            <a:off x="2971800" y="4267200"/>
            <a:ext cx="89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eye, </a:t>
            </a:r>
            <a:r>
              <a:rPr lang="en-US" altLang="zh-TW"/>
              <a:t>e</a:t>
            </a:r>
          </a:p>
        </p:txBody>
      </p:sp>
      <p:sp>
        <p:nvSpPr>
          <p:cNvPr id="1249287" name="Text Box 8"/>
          <p:cNvSpPr txBox="1">
            <a:spLocks noChangeArrowheads="1"/>
          </p:cNvSpPr>
          <p:nvPr/>
        </p:nvSpPr>
        <p:spPr bwMode="auto">
          <a:xfrm>
            <a:off x="4038600" y="2743200"/>
            <a:ext cx="1131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frustum</a:t>
            </a:r>
          </a:p>
        </p:txBody>
      </p:sp>
      <p:sp>
        <p:nvSpPr>
          <p:cNvPr id="1249288" name="Text Box 9"/>
          <p:cNvSpPr txBox="1">
            <a:spLocks noChangeArrowheads="1"/>
          </p:cNvSpPr>
          <p:nvPr/>
        </p:nvSpPr>
        <p:spPr bwMode="auto">
          <a:xfrm>
            <a:off x="6156325" y="2479675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  <a:r>
              <a:rPr lang="en-US" altLang="zh-TW" b="0" i="1" baseline="-25000"/>
              <a:t>right</a:t>
            </a:r>
          </a:p>
        </p:txBody>
      </p:sp>
      <p:sp>
        <p:nvSpPr>
          <p:cNvPr id="1249289" name="Text Box 10"/>
          <p:cNvSpPr txBox="1">
            <a:spLocks noChangeArrowheads="1"/>
          </p:cNvSpPr>
          <p:nvPr/>
        </p:nvSpPr>
        <p:spPr bwMode="auto">
          <a:xfrm>
            <a:off x="3581400" y="2057400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  <a:r>
              <a:rPr lang="en-US" altLang="zh-TW" b="0" i="1" baseline="-25000"/>
              <a:t>left</a:t>
            </a:r>
          </a:p>
        </p:txBody>
      </p:sp>
      <p:sp>
        <p:nvSpPr>
          <p:cNvPr id="1249290" name="Line 11"/>
          <p:cNvSpPr>
            <a:spLocks noChangeShapeType="1"/>
          </p:cNvSpPr>
          <p:nvPr/>
        </p:nvSpPr>
        <p:spPr bwMode="auto">
          <a:xfrm>
            <a:off x="1371600" y="3429000"/>
            <a:ext cx="4648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49291" name="Text Box 12"/>
          <p:cNvSpPr txBox="1">
            <a:spLocks noChangeArrowheads="1"/>
          </p:cNvSpPr>
          <p:nvPr/>
        </p:nvSpPr>
        <p:spPr bwMode="auto">
          <a:xfrm>
            <a:off x="914400" y="3124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  <a:r>
              <a:rPr lang="en-US" altLang="zh-TW" b="0" i="1" baseline="-25000"/>
              <a:t>1</a:t>
            </a:r>
          </a:p>
        </p:txBody>
      </p:sp>
      <p:sp>
        <p:nvSpPr>
          <p:cNvPr id="1249292" name="Text Box 13"/>
          <p:cNvSpPr txBox="1">
            <a:spLocks noChangeArrowheads="1"/>
          </p:cNvSpPr>
          <p:nvPr/>
        </p:nvSpPr>
        <p:spPr bwMode="auto">
          <a:xfrm>
            <a:off x="6096000" y="35052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  <a:r>
              <a:rPr lang="en-US" altLang="zh-TW" b="0" i="1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5476663"/>
      </p:ext>
    </p:extLst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3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First Step</a:t>
            </a:r>
          </a:p>
        </p:txBody>
      </p:sp>
      <p:sp>
        <p:nvSpPr>
          <p:cNvPr id="12503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Compute inside/outside for endpoints of the line segment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Determine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which side of each clip plane </a:t>
            </a:r>
            <a:r>
              <a:rPr lang="en-US" altLang="zh-TW" sz="2000" dirty="0">
                <a:ea typeface="新細明體" charset="-120"/>
              </a:rPr>
              <a:t>the segment endpoints lie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Use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cross product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What do we know if (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i="1" baseline="-25000" dirty="0">
                <a:ea typeface="新細明體" charset="-120"/>
              </a:rPr>
              <a:t>1 </a:t>
            </a:r>
            <a:r>
              <a:rPr lang="en-US" altLang="zh-TW" sz="2000" dirty="0">
                <a:ea typeface="新細明體" charset="-120"/>
              </a:rPr>
              <a:t>- </a:t>
            </a:r>
            <a:r>
              <a:rPr lang="en-US" altLang="zh-TW" sz="2000" b="1" dirty="0">
                <a:ea typeface="新細明體" charset="-120"/>
              </a:rPr>
              <a:t>e</a:t>
            </a:r>
            <a:r>
              <a:rPr lang="en-US" altLang="zh-TW" sz="2000" dirty="0">
                <a:ea typeface="新細明體" charset="-120"/>
              </a:rPr>
              <a:t>)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 (</a:t>
            </a:r>
            <a:r>
              <a:rPr lang="en-US" altLang="zh-TW" sz="2000" b="1" dirty="0" err="1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000" i="1" baseline="-25000" dirty="0" err="1">
                <a:ea typeface="新細明體" charset="-120"/>
                <a:sym typeface="Symbol" pitchFamily="18" charset="2"/>
              </a:rPr>
              <a:t>left</a:t>
            </a:r>
            <a:r>
              <a:rPr lang="en-US" altLang="zh-TW" sz="2000" i="1" baseline="-25000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- </a:t>
            </a:r>
            <a:r>
              <a:rPr lang="en-US" altLang="zh-TW" sz="2000" b="1" dirty="0">
                <a:ea typeface="新細明體" charset="-120"/>
                <a:sym typeface="Symbol" pitchFamily="18" charset="2"/>
              </a:rPr>
              <a:t>e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) &gt; 0 ?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  <a:sym typeface="Symbol" pitchFamily="18" charset="2"/>
              </a:rPr>
              <a:t>Other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cross products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give other information</a:t>
            </a:r>
          </a:p>
          <a:p>
            <a:pPr eaLnBrk="1" hangingPunct="1"/>
            <a:r>
              <a:rPr lang="en-US" altLang="zh-TW" dirty="0">
                <a:ea typeface="新細明體" charset="-120"/>
                <a:sym typeface="Symbol" pitchFamily="18" charset="2"/>
              </a:rPr>
              <a:t>What can we say if both segment endpoints are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outside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one clip plane?</a:t>
            </a:r>
          </a:p>
          <a:p>
            <a:pPr lvl="1" eaLnBrk="1" hangingPunct="1"/>
            <a:r>
              <a:rPr lang="en-US" altLang="zh-TW" dirty="0">
                <a:ea typeface="新細明體" charset="-120"/>
                <a:sym typeface="Symbol" pitchFamily="18" charset="2"/>
              </a:rPr>
              <a:t>Stop here if we can, otherwise…</a:t>
            </a:r>
          </a:p>
          <a:p>
            <a:pPr lvl="1" eaLnBrk="1" hangingPunct="1"/>
            <a:endParaRPr lang="zh-TW" altLang="en-US" dirty="0">
              <a:ea typeface="新細明體" charset="-12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569907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Parts</a:t>
            </a:r>
            <a:r>
              <a:rPr lang="en-US" altLang="zh-TW" dirty="0">
                <a:ea typeface="新細明體" charset="-120"/>
              </a:rPr>
              <a:t> of the geometry to be rendered may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lie outside </a:t>
            </a:r>
            <a:r>
              <a:rPr lang="en-US" altLang="zh-TW" dirty="0">
                <a:ea typeface="新細明體" charset="-120"/>
              </a:rPr>
              <a:t>the view volume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View volume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maps to memory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Out-of-view geometry </a:t>
            </a:r>
            <a:r>
              <a:rPr lang="en-US" altLang="zh-TW" sz="2000" dirty="0">
                <a:ea typeface="新細明體" charset="-120"/>
              </a:rPr>
              <a:t>generates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invalid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Geometry outside the view volume also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behaves very strangely </a:t>
            </a:r>
            <a:r>
              <a:rPr lang="en-US" altLang="zh-TW" sz="2000" dirty="0">
                <a:ea typeface="新細明體" charset="-120"/>
              </a:rPr>
              <a:t>under perspective projection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800" dirty="0">
                <a:solidFill>
                  <a:srgbClr val="FF0000"/>
                </a:solidFill>
                <a:ea typeface="新細明體" charset="-120"/>
              </a:rPr>
              <a:t>Triangles can be split into two pieces</a:t>
            </a:r>
            <a:r>
              <a:rPr lang="en-US" altLang="zh-TW" sz="1800" dirty="0">
                <a:ea typeface="新細明體" charset="-120"/>
              </a:rPr>
              <a:t>, for instanc</a:t>
            </a:r>
            <a:r>
              <a:rPr lang="en-US" altLang="zh-TW" dirty="0">
                <a:ea typeface="新細明體" charset="-120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Clipping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removes parts of the geometry that are outside the view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Best done in canonical space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before perspective divide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Before dividing out the homogeneous coordinate</a:t>
            </a:r>
          </a:p>
        </p:txBody>
      </p:sp>
    </p:spTree>
    <p:extLst>
      <p:ext uri="{BB962C8B-B14F-4D97-AF65-F5344CB8AC3E}">
        <p14:creationId xmlns:p14="http://schemas.microsoft.com/office/powerpoint/2010/main" val="1842214817"/>
      </p:ext>
    </p:extLst>
  </p:cSld>
  <p:clrMapOvr>
    <a:masterClrMapping/>
  </p:clrMapOvr>
  <p:transition>
    <p:fade thruBlk="1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Finding Parametric Intersection</a:t>
            </a:r>
          </a:p>
        </p:txBody>
      </p:sp>
      <p:sp>
        <p:nvSpPr>
          <p:cNvPr id="1125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57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Left clip edge: </a:t>
            </a:r>
            <a:r>
              <a:rPr lang="en-US" altLang="en-US" b="1"/>
              <a:t>x</a:t>
            </a:r>
            <a:r>
              <a:rPr lang="en-US" altLang="en-US"/>
              <a:t> = </a:t>
            </a:r>
            <a:r>
              <a:rPr lang="en-US" altLang="en-US" b="1"/>
              <a:t>e </a:t>
            </a:r>
            <a:r>
              <a:rPr lang="en-US" altLang="en-US"/>
              <a:t>+ (</a:t>
            </a:r>
            <a:r>
              <a:rPr lang="en-US" altLang="en-US" b="1"/>
              <a:t>x</a:t>
            </a:r>
            <a:r>
              <a:rPr lang="en-US" altLang="en-US" i="1" baseline="-25000"/>
              <a:t>left </a:t>
            </a:r>
            <a:r>
              <a:rPr lang="en-US" altLang="en-US"/>
              <a:t>- </a:t>
            </a:r>
            <a:r>
              <a:rPr lang="en-US" altLang="en-US" b="1"/>
              <a:t>e</a:t>
            </a:r>
            <a:r>
              <a:rPr lang="en-US" altLang="en-US"/>
              <a:t>) </a:t>
            </a:r>
            <a:r>
              <a:rPr lang="en-US" altLang="en-US" i="1"/>
              <a:t>t</a:t>
            </a:r>
          </a:p>
          <a:p>
            <a:pPr eaLnBrk="1" hangingPunct="1"/>
            <a:r>
              <a:rPr lang="en-US" altLang="en-US"/>
              <a:t>Line: </a:t>
            </a:r>
            <a:r>
              <a:rPr lang="en-US" altLang="en-US" b="1"/>
              <a:t>x</a:t>
            </a:r>
            <a:r>
              <a:rPr lang="en-US" altLang="en-US"/>
              <a:t> = </a:t>
            </a:r>
            <a:r>
              <a:rPr lang="en-US" altLang="en-US" b="1"/>
              <a:t>x</a:t>
            </a:r>
            <a:r>
              <a:rPr lang="en-US" altLang="en-US" baseline="-25000"/>
              <a:t>1 </a:t>
            </a:r>
            <a:r>
              <a:rPr lang="en-US" altLang="en-US"/>
              <a:t>+ (</a:t>
            </a:r>
            <a:r>
              <a:rPr lang="en-US" altLang="en-US" b="1"/>
              <a:t>x</a:t>
            </a:r>
            <a:r>
              <a:rPr lang="en-US" altLang="en-US" baseline="-25000"/>
              <a:t>2 </a:t>
            </a:r>
            <a:r>
              <a:rPr lang="en-US" altLang="en-US"/>
              <a:t>- </a:t>
            </a:r>
            <a:r>
              <a:rPr lang="en-US" altLang="en-US" b="1"/>
              <a:t>x</a:t>
            </a:r>
            <a:r>
              <a:rPr lang="en-US" altLang="en-US" baseline="-25000"/>
              <a:t>1</a:t>
            </a:r>
            <a:r>
              <a:rPr lang="en-US" altLang="en-US"/>
              <a:t>) </a:t>
            </a:r>
            <a:r>
              <a:rPr lang="en-US" altLang="en-US" i="1"/>
              <a:t>s</a:t>
            </a:r>
          </a:p>
          <a:p>
            <a:pPr eaLnBrk="1" hangingPunct="1"/>
            <a:r>
              <a:rPr lang="en-US" altLang="en-US"/>
              <a:t>Solve simultaneous equations in </a:t>
            </a:r>
            <a:r>
              <a:rPr lang="en-US" altLang="en-US" i="1"/>
              <a:t>t</a:t>
            </a:r>
            <a:r>
              <a:rPr lang="en-US" altLang="en-US"/>
              <a:t> and </a:t>
            </a:r>
            <a:r>
              <a:rPr lang="en-US" altLang="en-US" i="1"/>
              <a:t>s</a:t>
            </a:r>
            <a:r>
              <a:rPr lang="en-US" altLang="en-US"/>
              <a:t>: 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Use endpoint inside/outside information to label as entering or leaving </a:t>
            </a:r>
          </a:p>
          <a:p>
            <a:pPr eaLnBrk="1" hangingPunct="1"/>
            <a:r>
              <a:rPr lang="en-US" altLang="en-US"/>
              <a:t>Now we have general Liang-Barsky case</a:t>
            </a:r>
          </a:p>
          <a:p>
            <a:pPr eaLnBrk="1" hangingPunct="1"/>
            <a:endParaRPr lang="zh-TW" altLang="en-US">
              <a:ea typeface="新細明體" charset="-120"/>
            </a:endParaRPr>
          </a:p>
        </p:txBody>
      </p:sp>
      <p:graphicFrame>
        <p:nvGraphicFramePr>
          <p:cNvPr id="1125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304970"/>
              </p:ext>
            </p:extLst>
          </p:nvPr>
        </p:nvGraphicFramePr>
        <p:xfrm>
          <a:off x="1905000" y="2608262"/>
          <a:ext cx="53340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2286000" imgH="482600" progId="Equation.3">
                  <p:embed/>
                </p:oleObj>
              </mc:Choice>
              <mc:Fallback>
                <p:oleObj name="Equation" r:id="rId3" imgW="2286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608262"/>
                        <a:ext cx="5334000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680019"/>
      </p:ext>
    </p:extLst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General Clipping</a:t>
            </a:r>
          </a:p>
        </p:txBody>
      </p:sp>
      <p:sp>
        <p:nvSpPr>
          <p:cNvPr id="1252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Liang-</a:t>
            </a:r>
            <a:r>
              <a:rPr lang="en-US" altLang="en-US" dirty="0" err="1"/>
              <a:t>Barsky</a:t>
            </a:r>
            <a:r>
              <a:rPr lang="en-US" altLang="en-US" dirty="0"/>
              <a:t> can be generalized to </a:t>
            </a:r>
            <a:r>
              <a:rPr lang="en-US" altLang="en-US" dirty="0">
                <a:solidFill>
                  <a:srgbClr val="FF0000"/>
                </a:solidFill>
              </a:rPr>
              <a:t>clip line segments </a:t>
            </a:r>
            <a:r>
              <a:rPr lang="en-US" altLang="en-US" dirty="0"/>
              <a:t>to arbitrary polygonal clip regions</a:t>
            </a:r>
          </a:p>
          <a:p>
            <a:pPr lvl="1" eaLnBrk="1" hangingPunct="1"/>
            <a:r>
              <a:rPr lang="en-US" altLang="en-US" sz="2000" dirty="0"/>
              <a:t>Consider clip edges as non-infinite segments</a:t>
            </a:r>
          </a:p>
          <a:p>
            <a:pPr lvl="1" eaLnBrk="1" hangingPunct="1"/>
            <a:r>
              <a:rPr lang="en-US" altLang="en-US" sz="2000" dirty="0"/>
              <a:t>Look at all intersecting </a:t>
            </a:r>
            <a:r>
              <a:rPr lang="en-US" altLang="en-US" sz="2000" i="1" dirty="0" err="1"/>
              <a:t>t</a:t>
            </a:r>
            <a:r>
              <a:rPr lang="en-US" altLang="en-US" sz="2000" dirty="0" err="1"/>
              <a:t>s</a:t>
            </a:r>
            <a:r>
              <a:rPr lang="en-US" altLang="en-US" sz="2000" dirty="0"/>
              <a:t> between 0 and 1</a:t>
            </a:r>
          </a:p>
          <a:p>
            <a:pPr eaLnBrk="1" hangingPunct="1"/>
            <a:r>
              <a:rPr lang="en-US" altLang="en-US" dirty="0"/>
              <a:t>Clipping general polygons against general clip regions is quite hard: Weiler-Atherton algorithm</a:t>
            </a:r>
          </a:p>
          <a:p>
            <a:pPr lvl="1" eaLnBrk="1" hangingPunct="1"/>
            <a:r>
              <a:rPr lang="en-US" altLang="en-US" sz="2000" dirty="0"/>
              <a:t>Start with polygons </a:t>
            </a:r>
            <a:r>
              <a:rPr lang="en-US" altLang="en-US" sz="2000" dirty="0">
                <a:solidFill>
                  <a:srgbClr val="FF0000"/>
                </a:solidFill>
              </a:rPr>
              <a:t>as lists of vertices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Replace crossing points </a:t>
            </a:r>
            <a:r>
              <a:rPr lang="en-US" altLang="en-US" sz="2000" dirty="0"/>
              <a:t>with vertices</a:t>
            </a:r>
          </a:p>
          <a:p>
            <a:pPr lvl="1" eaLnBrk="1" hangingPunct="1"/>
            <a:r>
              <a:rPr lang="en-US" altLang="en-US" sz="2000" dirty="0">
                <a:solidFill>
                  <a:srgbClr val="FF0000"/>
                </a:solidFill>
              </a:rPr>
              <a:t>Double all edges and form linked lists of edges</a:t>
            </a:r>
          </a:p>
          <a:p>
            <a:pPr lvl="1" eaLnBrk="1" hangingPunct="1"/>
            <a:r>
              <a:rPr lang="en-US" altLang="en-US" sz="2000" dirty="0"/>
              <a:t>Adjust </a:t>
            </a:r>
            <a:r>
              <a:rPr lang="en-US" altLang="en-US" sz="2000" dirty="0">
                <a:solidFill>
                  <a:srgbClr val="FF0000"/>
                </a:solidFill>
              </a:rPr>
              <a:t>links at crossing vertices</a:t>
            </a:r>
          </a:p>
          <a:p>
            <a:pPr lvl="1" eaLnBrk="1" hangingPunct="1"/>
            <a:r>
              <a:rPr lang="en-US" altLang="en-US" sz="2000" dirty="0"/>
              <a:t>Enumerate polygon patches</a:t>
            </a:r>
          </a:p>
        </p:txBody>
      </p:sp>
      <p:sp>
        <p:nvSpPr>
          <p:cNvPr id="1252355" name="Line 4"/>
          <p:cNvSpPr>
            <a:spLocks noChangeShapeType="1"/>
          </p:cNvSpPr>
          <p:nvPr/>
        </p:nvSpPr>
        <p:spPr bwMode="auto">
          <a:xfrm>
            <a:off x="7010400" y="182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56" name="Line 5"/>
          <p:cNvSpPr>
            <a:spLocks noChangeShapeType="1"/>
          </p:cNvSpPr>
          <p:nvPr/>
        </p:nvSpPr>
        <p:spPr bwMode="auto">
          <a:xfrm>
            <a:off x="7010400" y="2743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57" name="Line 6"/>
          <p:cNvSpPr>
            <a:spLocks noChangeShapeType="1"/>
          </p:cNvSpPr>
          <p:nvPr/>
        </p:nvSpPr>
        <p:spPr bwMode="auto">
          <a:xfrm flipV="1">
            <a:off x="7391400" y="1981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58" name="Line 7"/>
          <p:cNvSpPr>
            <a:spLocks noChangeShapeType="1"/>
          </p:cNvSpPr>
          <p:nvPr/>
        </p:nvSpPr>
        <p:spPr bwMode="auto">
          <a:xfrm>
            <a:off x="7543800" y="1981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59" name="Line 8"/>
          <p:cNvSpPr>
            <a:spLocks noChangeShapeType="1"/>
          </p:cNvSpPr>
          <p:nvPr/>
        </p:nvSpPr>
        <p:spPr bwMode="auto">
          <a:xfrm flipV="1">
            <a:off x="7848600" y="1981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60" name="Line 9"/>
          <p:cNvSpPr>
            <a:spLocks noChangeShapeType="1"/>
          </p:cNvSpPr>
          <p:nvPr/>
        </p:nvSpPr>
        <p:spPr bwMode="auto">
          <a:xfrm>
            <a:off x="8077200" y="1981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61" name="Line 10"/>
          <p:cNvSpPr>
            <a:spLocks noChangeShapeType="1"/>
          </p:cNvSpPr>
          <p:nvPr/>
        </p:nvSpPr>
        <p:spPr bwMode="auto">
          <a:xfrm flipV="1">
            <a:off x="8458200" y="1828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62" name="Line 11"/>
          <p:cNvSpPr>
            <a:spLocks noChangeShapeType="1"/>
          </p:cNvSpPr>
          <p:nvPr/>
        </p:nvSpPr>
        <p:spPr bwMode="auto">
          <a:xfrm flipH="1">
            <a:off x="7010400" y="1828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2363" name="Line 12"/>
          <p:cNvSpPr>
            <a:spLocks noChangeShapeType="1"/>
          </p:cNvSpPr>
          <p:nvPr/>
        </p:nvSpPr>
        <p:spPr bwMode="auto">
          <a:xfrm flipV="1">
            <a:off x="7239000" y="22860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07962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4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  <a:hlinkClick r:id="rId2"/>
              </a:rPr>
              <a:t>Weiler-Atherton</a:t>
            </a:r>
            <a:r>
              <a:rPr lang="en-US" altLang="zh-TW" dirty="0">
                <a:ea typeface="新細明體" charset="-120"/>
              </a:rPr>
              <a:t> – Form Lists</a:t>
            </a:r>
          </a:p>
        </p:txBody>
      </p:sp>
      <p:sp>
        <p:nvSpPr>
          <p:cNvPr id="1254402" name="Rectangle 3"/>
          <p:cNvSpPr>
            <a:spLocks noChangeArrowheads="1"/>
          </p:cNvSpPr>
          <p:nvPr/>
        </p:nvSpPr>
        <p:spPr bwMode="auto">
          <a:xfrm>
            <a:off x="1219200" y="1295400"/>
            <a:ext cx="1447800" cy="10668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03" name="Rectangle 4"/>
          <p:cNvSpPr>
            <a:spLocks noChangeArrowheads="1"/>
          </p:cNvSpPr>
          <p:nvPr/>
        </p:nvSpPr>
        <p:spPr bwMode="auto">
          <a:xfrm>
            <a:off x="1219200" y="2362200"/>
            <a:ext cx="4572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04" name="Rectangle 5"/>
          <p:cNvSpPr>
            <a:spLocks noChangeArrowheads="1"/>
          </p:cNvSpPr>
          <p:nvPr/>
        </p:nvSpPr>
        <p:spPr bwMode="auto">
          <a:xfrm>
            <a:off x="1219200" y="2819400"/>
            <a:ext cx="1447800" cy="9906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05" name="Rectangle 6"/>
          <p:cNvSpPr>
            <a:spLocks noChangeArrowheads="1"/>
          </p:cNvSpPr>
          <p:nvPr/>
        </p:nvSpPr>
        <p:spPr bwMode="auto">
          <a:xfrm>
            <a:off x="1981200" y="1828800"/>
            <a:ext cx="14478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06" name="Oval 7"/>
          <p:cNvSpPr>
            <a:spLocks noChangeArrowheads="1"/>
          </p:cNvSpPr>
          <p:nvPr/>
        </p:nvSpPr>
        <p:spPr bwMode="auto">
          <a:xfrm>
            <a:off x="1143000" y="1219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07" name="Oval 8"/>
          <p:cNvSpPr>
            <a:spLocks noChangeArrowheads="1"/>
          </p:cNvSpPr>
          <p:nvPr/>
        </p:nvSpPr>
        <p:spPr bwMode="auto">
          <a:xfrm>
            <a:off x="2590800" y="1219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08" name="Oval 9"/>
          <p:cNvSpPr>
            <a:spLocks noChangeArrowheads="1"/>
          </p:cNvSpPr>
          <p:nvPr/>
        </p:nvSpPr>
        <p:spPr bwMode="auto">
          <a:xfrm>
            <a:off x="1143000" y="3733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09" name="Oval 10"/>
          <p:cNvSpPr>
            <a:spLocks noChangeArrowheads="1"/>
          </p:cNvSpPr>
          <p:nvPr/>
        </p:nvSpPr>
        <p:spPr bwMode="auto">
          <a:xfrm>
            <a:off x="2590800" y="37338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0" name="Oval 11"/>
          <p:cNvSpPr>
            <a:spLocks noChangeArrowheads="1"/>
          </p:cNvSpPr>
          <p:nvPr/>
        </p:nvSpPr>
        <p:spPr bwMode="auto">
          <a:xfrm>
            <a:off x="2590800" y="2743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1" name="Oval 12"/>
          <p:cNvSpPr>
            <a:spLocks noChangeArrowheads="1"/>
          </p:cNvSpPr>
          <p:nvPr/>
        </p:nvSpPr>
        <p:spPr bwMode="auto">
          <a:xfrm>
            <a:off x="1600200" y="27432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2" name="Oval 13"/>
          <p:cNvSpPr>
            <a:spLocks noChangeArrowheads="1"/>
          </p:cNvSpPr>
          <p:nvPr/>
        </p:nvSpPr>
        <p:spPr bwMode="auto">
          <a:xfrm>
            <a:off x="1600200" y="2286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3" name="Oval 14"/>
          <p:cNvSpPr>
            <a:spLocks noChangeArrowheads="1"/>
          </p:cNvSpPr>
          <p:nvPr/>
        </p:nvSpPr>
        <p:spPr bwMode="auto">
          <a:xfrm>
            <a:off x="2590800" y="22860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4" name="Oval 15"/>
          <p:cNvSpPr>
            <a:spLocks noChangeArrowheads="1"/>
          </p:cNvSpPr>
          <p:nvPr/>
        </p:nvSpPr>
        <p:spPr bwMode="auto">
          <a:xfrm>
            <a:off x="1905000" y="1752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5" name="Oval 16"/>
          <p:cNvSpPr>
            <a:spLocks noChangeArrowheads="1"/>
          </p:cNvSpPr>
          <p:nvPr/>
        </p:nvSpPr>
        <p:spPr bwMode="auto">
          <a:xfrm>
            <a:off x="1905000" y="3200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6" name="Oval 17"/>
          <p:cNvSpPr>
            <a:spLocks noChangeArrowheads="1"/>
          </p:cNvSpPr>
          <p:nvPr/>
        </p:nvSpPr>
        <p:spPr bwMode="auto">
          <a:xfrm>
            <a:off x="3352800" y="17526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7" name="Oval 18"/>
          <p:cNvSpPr>
            <a:spLocks noChangeArrowheads="1"/>
          </p:cNvSpPr>
          <p:nvPr/>
        </p:nvSpPr>
        <p:spPr bwMode="auto">
          <a:xfrm>
            <a:off x="3352800" y="3200400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8" name="Oval 19"/>
          <p:cNvSpPr>
            <a:spLocks noChangeArrowheads="1"/>
          </p:cNvSpPr>
          <p:nvPr/>
        </p:nvSpPr>
        <p:spPr bwMode="auto">
          <a:xfrm>
            <a:off x="5127625" y="1317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19" name="Oval 20"/>
          <p:cNvSpPr>
            <a:spLocks noChangeArrowheads="1"/>
          </p:cNvSpPr>
          <p:nvPr/>
        </p:nvSpPr>
        <p:spPr bwMode="auto">
          <a:xfrm>
            <a:off x="6575425" y="1317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0" name="Oval 21"/>
          <p:cNvSpPr>
            <a:spLocks noChangeArrowheads="1"/>
          </p:cNvSpPr>
          <p:nvPr/>
        </p:nvSpPr>
        <p:spPr bwMode="auto">
          <a:xfrm>
            <a:off x="5127625" y="38322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1" name="Oval 22"/>
          <p:cNvSpPr>
            <a:spLocks noChangeArrowheads="1"/>
          </p:cNvSpPr>
          <p:nvPr/>
        </p:nvSpPr>
        <p:spPr bwMode="auto">
          <a:xfrm>
            <a:off x="6575425" y="38322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2" name="Oval 23"/>
          <p:cNvSpPr>
            <a:spLocks noChangeArrowheads="1"/>
          </p:cNvSpPr>
          <p:nvPr/>
        </p:nvSpPr>
        <p:spPr bwMode="auto">
          <a:xfrm>
            <a:off x="6575425" y="2841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3" name="Oval 24"/>
          <p:cNvSpPr>
            <a:spLocks noChangeArrowheads="1"/>
          </p:cNvSpPr>
          <p:nvPr/>
        </p:nvSpPr>
        <p:spPr bwMode="auto">
          <a:xfrm>
            <a:off x="5584825" y="2841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4" name="Oval 25"/>
          <p:cNvSpPr>
            <a:spLocks noChangeArrowheads="1"/>
          </p:cNvSpPr>
          <p:nvPr/>
        </p:nvSpPr>
        <p:spPr bwMode="auto">
          <a:xfrm>
            <a:off x="5584825" y="23844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5" name="Oval 26"/>
          <p:cNvSpPr>
            <a:spLocks noChangeArrowheads="1"/>
          </p:cNvSpPr>
          <p:nvPr/>
        </p:nvSpPr>
        <p:spPr bwMode="auto">
          <a:xfrm>
            <a:off x="6575425" y="23844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6" name="Oval 27"/>
          <p:cNvSpPr>
            <a:spLocks noChangeArrowheads="1"/>
          </p:cNvSpPr>
          <p:nvPr/>
        </p:nvSpPr>
        <p:spPr bwMode="auto">
          <a:xfrm>
            <a:off x="5889625" y="18510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7" name="Oval 28"/>
          <p:cNvSpPr>
            <a:spLocks noChangeArrowheads="1"/>
          </p:cNvSpPr>
          <p:nvPr/>
        </p:nvSpPr>
        <p:spPr bwMode="auto">
          <a:xfrm>
            <a:off x="5889625" y="32988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8" name="Oval 29"/>
          <p:cNvSpPr>
            <a:spLocks noChangeArrowheads="1"/>
          </p:cNvSpPr>
          <p:nvPr/>
        </p:nvSpPr>
        <p:spPr bwMode="auto">
          <a:xfrm>
            <a:off x="7337425" y="18510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4429" name="Oval 30"/>
          <p:cNvSpPr>
            <a:spLocks noChangeArrowheads="1"/>
          </p:cNvSpPr>
          <p:nvPr/>
        </p:nvSpPr>
        <p:spPr bwMode="auto">
          <a:xfrm>
            <a:off x="7337425" y="32988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4430" name="AutoShape 31"/>
          <p:cNvCxnSpPr>
            <a:cxnSpLocks noChangeShapeType="1"/>
            <a:stCxn id="1254420" idx="1"/>
            <a:endCxn id="1254418" idx="3"/>
          </p:cNvCxnSpPr>
          <p:nvPr/>
        </p:nvCxnSpPr>
        <p:spPr bwMode="auto">
          <a:xfrm rot="-5400000">
            <a:off x="3946525" y="265112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1" name="AutoShape 32"/>
          <p:cNvCxnSpPr>
            <a:cxnSpLocks noChangeShapeType="1"/>
            <a:stCxn id="1254418" idx="7"/>
            <a:endCxn id="1254419" idx="1"/>
          </p:cNvCxnSpPr>
          <p:nvPr/>
        </p:nvCxnSpPr>
        <p:spPr bwMode="auto">
          <a:xfrm rot="5400000" flipV="1">
            <a:off x="5926931" y="670719"/>
            <a:ext cx="1588" cy="1339850"/>
          </a:xfrm>
          <a:prstGeom prst="curvedConnector3">
            <a:avLst>
              <a:gd name="adj1" fmla="val -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2" name="AutoShape 33"/>
          <p:cNvCxnSpPr>
            <a:cxnSpLocks noChangeShapeType="1"/>
            <a:stCxn id="1254419" idx="3"/>
            <a:endCxn id="1254418" idx="5"/>
          </p:cNvCxnSpPr>
          <p:nvPr/>
        </p:nvCxnSpPr>
        <p:spPr bwMode="auto">
          <a:xfrm rot="5400000">
            <a:off x="5926931" y="778669"/>
            <a:ext cx="1588" cy="1339850"/>
          </a:xfrm>
          <a:prstGeom prst="curvedConnector3">
            <a:avLst>
              <a:gd name="adj1" fmla="val 3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3" name="AutoShape 34"/>
          <p:cNvCxnSpPr>
            <a:cxnSpLocks noChangeShapeType="1"/>
            <a:stCxn id="1254418" idx="5"/>
            <a:endCxn id="1254420" idx="7"/>
          </p:cNvCxnSpPr>
          <p:nvPr/>
        </p:nvCxnSpPr>
        <p:spPr bwMode="auto">
          <a:xfrm rot="5400000">
            <a:off x="4054475" y="265112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4" name="AutoShape 35"/>
          <p:cNvCxnSpPr>
            <a:cxnSpLocks noChangeShapeType="1"/>
            <a:stCxn id="1254425" idx="1"/>
            <a:endCxn id="1254419" idx="3"/>
          </p:cNvCxnSpPr>
          <p:nvPr/>
        </p:nvCxnSpPr>
        <p:spPr bwMode="auto">
          <a:xfrm rot="-5400000">
            <a:off x="6118225" y="1927225"/>
            <a:ext cx="958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5" name="AutoShape 36"/>
          <p:cNvCxnSpPr>
            <a:cxnSpLocks noChangeShapeType="1"/>
            <a:stCxn id="1254425" idx="3"/>
            <a:endCxn id="1254424" idx="5"/>
          </p:cNvCxnSpPr>
          <p:nvPr/>
        </p:nvCxnSpPr>
        <p:spPr bwMode="auto">
          <a:xfrm rot="5400000">
            <a:off x="6155531" y="2074069"/>
            <a:ext cx="1588" cy="882650"/>
          </a:xfrm>
          <a:prstGeom prst="curvedConnector3">
            <a:avLst>
              <a:gd name="adj1" fmla="val 1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6" name="AutoShape 37"/>
          <p:cNvCxnSpPr>
            <a:cxnSpLocks noChangeShapeType="1"/>
            <a:stCxn id="1254424" idx="5"/>
            <a:endCxn id="1254423" idx="7"/>
          </p:cNvCxnSpPr>
          <p:nvPr/>
        </p:nvCxnSpPr>
        <p:spPr bwMode="auto">
          <a:xfrm rot="5400000">
            <a:off x="5540375" y="2689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7" name="AutoShape 38"/>
          <p:cNvCxnSpPr>
            <a:cxnSpLocks noChangeShapeType="1"/>
            <a:stCxn id="1254423" idx="7"/>
            <a:endCxn id="1254422" idx="1"/>
          </p:cNvCxnSpPr>
          <p:nvPr/>
        </p:nvCxnSpPr>
        <p:spPr bwMode="auto">
          <a:xfrm rot="5400000" flipV="1">
            <a:off x="6155531" y="2423319"/>
            <a:ext cx="1588" cy="882650"/>
          </a:xfrm>
          <a:prstGeom prst="curvedConnector3">
            <a:avLst>
              <a:gd name="adj1" fmla="val -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8" name="AutoShape 39"/>
          <p:cNvCxnSpPr>
            <a:cxnSpLocks noChangeShapeType="1"/>
            <a:stCxn id="1254422" idx="5"/>
            <a:endCxn id="1254421" idx="7"/>
          </p:cNvCxnSpPr>
          <p:nvPr/>
        </p:nvCxnSpPr>
        <p:spPr bwMode="auto">
          <a:xfrm rot="5400000">
            <a:off x="6264275" y="3413125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39" name="AutoShape 40"/>
          <p:cNvCxnSpPr>
            <a:cxnSpLocks noChangeShapeType="1"/>
            <a:stCxn id="1254420" idx="7"/>
            <a:endCxn id="1254421" idx="1"/>
          </p:cNvCxnSpPr>
          <p:nvPr/>
        </p:nvCxnSpPr>
        <p:spPr bwMode="auto">
          <a:xfrm rot="5400000" flipV="1">
            <a:off x="5926931" y="3185319"/>
            <a:ext cx="1588" cy="1339850"/>
          </a:xfrm>
          <a:prstGeom prst="curvedConnector3">
            <a:avLst>
              <a:gd name="adj1" fmla="val -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0" name="AutoShape 41"/>
          <p:cNvCxnSpPr>
            <a:cxnSpLocks noChangeShapeType="1"/>
            <a:stCxn id="1254424" idx="7"/>
            <a:endCxn id="1254425" idx="1"/>
          </p:cNvCxnSpPr>
          <p:nvPr/>
        </p:nvCxnSpPr>
        <p:spPr bwMode="auto">
          <a:xfrm rot="5400000" flipV="1">
            <a:off x="6155531" y="1966119"/>
            <a:ext cx="1588" cy="882650"/>
          </a:xfrm>
          <a:prstGeom prst="curvedConnector3">
            <a:avLst>
              <a:gd name="adj1" fmla="val -2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1" name="AutoShape 42"/>
          <p:cNvCxnSpPr>
            <a:cxnSpLocks noChangeShapeType="1"/>
            <a:stCxn id="1254423" idx="1"/>
            <a:endCxn id="1254424" idx="3"/>
          </p:cNvCxnSpPr>
          <p:nvPr/>
        </p:nvCxnSpPr>
        <p:spPr bwMode="auto">
          <a:xfrm rot="-5400000">
            <a:off x="5432425" y="2689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2" name="AutoShape 43"/>
          <p:cNvCxnSpPr>
            <a:cxnSpLocks noChangeShapeType="1"/>
            <a:stCxn id="1254421" idx="3"/>
            <a:endCxn id="1254420" idx="5"/>
          </p:cNvCxnSpPr>
          <p:nvPr/>
        </p:nvCxnSpPr>
        <p:spPr bwMode="auto">
          <a:xfrm rot="5400000">
            <a:off x="5926931" y="3293269"/>
            <a:ext cx="1588" cy="1339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3" name="AutoShape 44"/>
          <p:cNvCxnSpPr>
            <a:cxnSpLocks noChangeShapeType="1"/>
            <a:stCxn id="1254421" idx="1"/>
            <a:endCxn id="1254422" idx="3"/>
          </p:cNvCxnSpPr>
          <p:nvPr/>
        </p:nvCxnSpPr>
        <p:spPr bwMode="auto">
          <a:xfrm rot="-5400000">
            <a:off x="6156325" y="3413125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4" name="AutoShape 45"/>
          <p:cNvCxnSpPr>
            <a:cxnSpLocks noChangeShapeType="1"/>
            <a:stCxn id="1254422" idx="3"/>
            <a:endCxn id="1254423" idx="5"/>
          </p:cNvCxnSpPr>
          <p:nvPr/>
        </p:nvCxnSpPr>
        <p:spPr bwMode="auto">
          <a:xfrm rot="5400000">
            <a:off x="6155531" y="2531269"/>
            <a:ext cx="1588" cy="882650"/>
          </a:xfrm>
          <a:prstGeom prst="curvedConnector3">
            <a:avLst>
              <a:gd name="adj1" fmla="val 1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5" name="AutoShape 46"/>
          <p:cNvCxnSpPr>
            <a:cxnSpLocks noChangeShapeType="1"/>
            <a:stCxn id="1254419" idx="5"/>
            <a:endCxn id="1254425" idx="7"/>
          </p:cNvCxnSpPr>
          <p:nvPr/>
        </p:nvCxnSpPr>
        <p:spPr bwMode="auto">
          <a:xfrm rot="5400000">
            <a:off x="6226175" y="1927225"/>
            <a:ext cx="958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6" name="AutoShape 47"/>
          <p:cNvCxnSpPr>
            <a:cxnSpLocks noChangeShapeType="1"/>
            <a:stCxn id="1254427" idx="1"/>
            <a:endCxn id="1254426" idx="3"/>
          </p:cNvCxnSpPr>
          <p:nvPr/>
        </p:nvCxnSpPr>
        <p:spPr bwMode="auto">
          <a:xfrm rot="-5400000">
            <a:off x="5241925" y="2651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7" name="AutoShape 48"/>
          <p:cNvCxnSpPr>
            <a:cxnSpLocks noChangeShapeType="1"/>
            <a:stCxn id="1254426" idx="7"/>
            <a:endCxn id="1254428" idx="1"/>
          </p:cNvCxnSpPr>
          <p:nvPr/>
        </p:nvCxnSpPr>
        <p:spPr bwMode="auto">
          <a:xfrm rot="5400000" flipV="1">
            <a:off x="6688931" y="1204119"/>
            <a:ext cx="1588" cy="1339850"/>
          </a:xfrm>
          <a:prstGeom prst="curvedConnector3">
            <a:avLst>
              <a:gd name="adj1" fmla="val -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8" name="AutoShape 49"/>
          <p:cNvCxnSpPr>
            <a:cxnSpLocks noChangeShapeType="1"/>
            <a:stCxn id="1254428" idx="5"/>
            <a:endCxn id="1254429" idx="7"/>
          </p:cNvCxnSpPr>
          <p:nvPr/>
        </p:nvCxnSpPr>
        <p:spPr bwMode="auto">
          <a:xfrm rot="5400000">
            <a:off x="6797675" y="2651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49" name="AutoShape 50"/>
          <p:cNvCxnSpPr>
            <a:cxnSpLocks noChangeShapeType="1"/>
            <a:stCxn id="1254429" idx="3"/>
            <a:endCxn id="1254427" idx="5"/>
          </p:cNvCxnSpPr>
          <p:nvPr/>
        </p:nvCxnSpPr>
        <p:spPr bwMode="auto">
          <a:xfrm rot="5400000">
            <a:off x="6688931" y="2759869"/>
            <a:ext cx="1588" cy="1339850"/>
          </a:xfrm>
          <a:prstGeom prst="curvedConnector3">
            <a:avLst>
              <a:gd name="adj1" fmla="val 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50" name="AutoShape 51"/>
          <p:cNvCxnSpPr>
            <a:cxnSpLocks noChangeShapeType="1"/>
            <a:stCxn id="1254428" idx="3"/>
            <a:endCxn id="1254426" idx="5"/>
          </p:cNvCxnSpPr>
          <p:nvPr/>
        </p:nvCxnSpPr>
        <p:spPr bwMode="auto">
          <a:xfrm rot="5400000">
            <a:off x="6688931" y="1312069"/>
            <a:ext cx="1588" cy="1339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51" name="AutoShape 52"/>
          <p:cNvCxnSpPr>
            <a:cxnSpLocks noChangeShapeType="1"/>
            <a:stCxn id="1254426" idx="5"/>
            <a:endCxn id="1254427" idx="7"/>
          </p:cNvCxnSpPr>
          <p:nvPr/>
        </p:nvCxnSpPr>
        <p:spPr bwMode="auto">
          <a:xfrm rot="5400000">
            <a:off x="5349875" y="2651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52" name="AutoShape 53"/>
          <p:cNvCxnSpPr>
            <a:cxnSpLocks noChangeShapeType="1"/>
            <a:stCxn id="1254429" idx="1"/>
            <a:endCxn id="1254428" idx="3"/>
          </p:cNvCxnSpPr>
          <p:nvPr/>
        </p:nvCxnSpPr>
        <p:spPr bwMode="auto">
          <a:xfrm rot="-5400000">
            <a:off x="6689725" y="2651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4453" name="AutoShape 54"/>
          <p:cNvCxnSpPr>
            <a:cxnSpLocks noChangeShapeType="1"/>
            <a:stCxn id="1254427" idx="7"/>
            <a:endCxn id="1254429" idx="1"/>
          </p:cNvCxnSpPr>
          <p:nvPr/>
        </p:nvCxnSpPr>
        <p:spPr bwMode="auto">
          <a:xfrm rot="5400000" flipV="1">
            <a:off x="6688931" y="2651919"/>
            <a:ext cx="1588" cy="1339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4454" name="Text Box 55"/>
          <p:cNvSpPr txBox="1">
            <a:spLocks noChangeArrowheads="1"/>
          </p:cNvSpPr>
          <p:nvPr/>
        </p:nvSpPr>
        <p:spPr bwMode="auto">
          <a:xfrm>
            <a:off x="1143000" y="4114800"/>
            <a:ext cx="2409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Original Polygons</a:t>
            </a:r>
          </a:p>
        </p:txBody>
      </p:sp>
      <p:sp>
        <p:nvSpPr>
          <p:cNvPr id="1254455" name="Text Box 56"/>
          <p:cNvSpPr txBox="1">
            <a:spLocks noChangeArrowheads="1"/>
          </p:cNvSpPr>
          <p:nvPr/>
        </p:nvSpPr>
        <p:spPr bwMode="auto">
          <a:xfrm>
            <a:off x="4800600" y="4191000"/>
            <a:ext cx="29495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Double Linked Lists -</a:t>
            </a:r>
          </a:p>
          <a:p>
            <a:r>
              <a:rPr lang="en-US" altLang="zh-TW" b="0" i="1"/>
              <a:t>outside</a:t>
            </a:r>
            <a:r>
              <a:rPr lang="en-US" altLang="zh-TW" b="0"/>
              <a:t> and </a:t>
            </a:r>
            <a:r>
              <a:rPr lang="en-US" altLang="zh-TW" b="0" i="1"/>
              <a:t>inside</a:t>
            </a:r>
            <a:r>
              <a:rPr lang="en-US" altLang="zh-TW" b="0"/>
              <a:t> lists</a:t>
            </a:r>
          </a:p>
        </p:txBody>
      </p:sp>
    </p:spTree>
    <p:extLst>
      <p:ext uri="{BB962C8B-B14F-4D97-AF65-F5344CB8AC3E}">
        <p14:creationId xmlns:p14="http://schemas.microsoft.com/office/powerpoint/2010/main" val="4292306230"/>
      </p:ext>
    </p:extLst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ea typeface="新細明體" charset="-120"/>
              </a:rPr>
              <a:t>Weiler-Atherton – Find Crossings</a:t>
            </a:r>
          </a:p>
        </p:txBody>
      </p:sp>
      <p:sp>
        <p:nvSpPr>
          <p:cNvPr id="1255426" name="Text Box 3"/>
          <p:cNvSpPr txBox="1">
            <a:spLocks noChangeArrowheads="1"/>
          </p:cNvSpPr>
          <p:nvPr/>
        </p:nvSpPr>
        <p:spPr bwMode="auto">
          <a:xfrm>
            <a:off x="5334000" y="4495800"/>
            <a:ext cx="3322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Crossing vertices added –</a:t>
            </a:r>
          </a:p>
          <a:p>
            <a:r>
              <a:rPr lang="en-US" altLang="zh-TW" b="0"/>
              <a:t>links re-written</a:t>
            </a:r>
          </a:p>
        </p:txBody>
      </p:sp>
      <p:sp>
        <p:nvSpPr>
          <p:cNvPr id="1255427" name="Oval 4"/>
          <p:cNvSpPr>
            <a:spLocks noChangeArrowheads="1"/>
          </p:cNvSpPr>
          <p:nvPr/>
        </p:nvSpPr>
        <p:spPr bwMode="auto">
          <a:xfrm>
            <a:off x="479425" y="1698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28" name="Oval 5"/>
          <p:cNvSpPr>
            <a:spLocks noChangeArrowheads="1"/>
          </p:cNvSpPr>
          <p:nvPr/>
        </p:nvSpPr>
        <p:spPr bwMode="auto">
          <a:xfrm>
            <a:off x="1927225" y="1698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29" name="Oval 6"/>
          <p:cNvSpPr>
            <a:spLocks noChangeArrowheads="1"/>
          </p:cNvSpPr>
          <p:nvPr/>
        </p:nvSpPr>
        <p:spPr bwMode="auto">
          <a:xfrm>
            <a:off x="479425" y="42132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0" name="Oval 7"/>
          <p:cNvSpPr>
            <a:spLocks noChangeArrowheads="1"/>
          </p:cNvSpPr>
          <p:nvPr/>
        </p:nvSpPr>
        <p:spPr bwMode="auto">
          <a:xfrm>
            <a:off x="1927225" y="42132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1" name="Oval 8"/>
          <p:cNvSpPr>
            <a:spLocks noChangeArrowheads="1"/>
          </p:cNvSpPr>
          <p:nvPr/>
        </p:nvSpPr>
        <p:spPr bwMode="auto">
          <a:xfrm>
            <a:off x="1927225" y="3222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2" name="Oval 9"/>
          <p:cNvSpPr>
            <a:spLocks noChangeArrowheads="1"/>
          </p:cNvSpPr>
          <p:nvPr/>
        </p:nvSpPr>
        <p:spPr bwMode="auto">
          <a:xfrm>
            <a:off x="936625" y="3222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3" name="Oval 10"/>
          <p:cNvSpPr>
            <a:spLocks noChangeArrowheads="1"/>
          </p:cNvSpPr>
          <p:nvPr/>
        </p:nvSpPr>
        <p:spPr bwMode="auto">
          <a:xfrm>
            <a:off x="936625" y="27654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4" name="Oval 11"/>
          <p:cNvSpPr>
            <a:spLocks noChangeArrowheads="1"/>
          </p:cNvSpPr>
          <p:nvPr/>
        </p:nvSpPr>
        <p:spPr bwMode="auto">
          <a:xfrm>
            <a:off x="1927225" y="27654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5" name="Oval 12"/>
          <p:cNvSpPr>
            <a:spLocks noChangeArrowheads="1"/>
          </p:cNvSpPr>
          <p:nvPr/>
        </p:nvSpPr>
        <p:spPr bwMode="auto">
          <a:xfrm>
            <a:off x="1241425" y="22320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6" name="Oval 13"/>
          <p:cNvSpPr>
            <a:spLocks noChangeArrowheads="1"/>
          </p:cNvSpPr>
          <p:nvPr/>
        </p:nvSpPr>
        <p:spPr bwMode="auto">
          <a:xfrm>
            <a:off x="1241425" y="36798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7" name="Oval 14"/>
          <p:cNvSpPr>
            <a:spLocks noChangeArrowheads="1"/>
          </p:cNvSpPr>
          <p:nvPr/>
        </p:nvSpPr>
        <p:spPr bwMode="auto">
          <a:xfrm>
            <a:off x="2689225" y="22320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38" name="Oval 15"/>
          <p:cNvSpPr>
            <a:spLocks noChangeArrowheads="1"/>
          </p:cNvSpPr>
          <p:nvPr/>
        </p:nvSpPr>
        <p:spPr bwMode="auto">
          <a:xfrm>
            <a:off x="2689225" y="36798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5439" name="AutoShape 16"/>
          <p:cNvCxnSpPr>
            <a:cxnSpLocks noChangeShapeType="1"/>
            <a:stCxn id="1255429" idx="1"/>
            <a:endCxn id="1255427" idx="3"/>
          </p:cNvCxnSpPr>
          <p:nvPr/>
        </p:nvCxnSpPr>
        <p:spPr bwMode="auto">
          <a:xfrm rot="-5400000">
            <a:off x="-701675" y="303212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0" name="AutoShape 17"/>
          <p:cNvCxnSpPr>
            <a:cxnSpLocks noChangeShapeType="1"/>
            <a:stCxn id="1255427" idx="7"/>
            <a:endCxn id="1255428" idx="1"/>
          </p:cNvCxnSpPr>
          <p:nvPr/>
        </p:nvCxnSpPr>
        <p:spPr bwMode="auto">
          <a:xfrm rot="5400000" flipV="1">
            <a:off x="1278731" y="1051719"/>
            <a:ext cx="1588" cy="1339850"/>
          </a:xfrm>
          <a:prstGeom prst="curvedConnector3">
            <a:avLst>
              <a:gd name="adj1" fmla="val -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1" name="AutoShape 18"/>
          <p:cNvCxnSpPr>
            <a:cxnSpLocks noChangeShapeType="1"/>
            <a:stCxn id="1255428" idx="3"/>
            <a:endCxn id="1255427" idx="5"/>
          </p:cNvCxnSpPr>
          <p:nvPr/>
        </p:nvCxnSpPr>
        <p:spPr bwMode="auto">
          <a:xfrm rot="5400000">
            <a:off x="1278731" y="1159669"/>
            <a:ext cx="1588" cy="1339850"/>
          </a:xfrm>
          <a:prstGeom prst="curvedConnector3">
            <a:avLst>
              <a:gd name="adj1" fmla="val 3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2" name="AutoShape 19"/>
          <p:cNvCxnSpPr>
            <a:cxnSpLocks noChangeShapeType="1"/>
            <a:stCxn id="1255427" idx="5"/>
            <a:endCxn id="1255429" idx="7"/>
          </p:cNvCxnSpPr>
          <p:nvPr/>
        </p:nvCxnSpPr>
        <p:spPr bwMode="auto">
          <a:xfrm rot="5400000">
            <a:off x="-593725" y="303212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3" name="AutoShape 20"/>
          <p:cNvCxnSpPr>
            <a:cxnSpLocks noChangeShapeType="1"/>
            <a:stCxn id="1255434" idx="1"/>
            <a:endCxn id="1255428" idx="3"/>
          </p:cNvCxnSpPr>
          <p:nvPr/>
        </p:nvCxnSpPr>
        <p:spPr bwMode="auto">
          <a:xfrm rot="-5400000">
            <a:off x="1470025" y="2308225"/>
            <a:ext cx="958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4" name="AutoShape 21"/>
          <p:cNvCxnSpPr>
            <a:cxnSpLocks noChangeShapeType="1"/>
            <a:stCxn id="1255434" idx="3"/>
            <a:endCxn id="1255433" idx="5"/>
          </p:cNvCxnSpPr>
          <p:nvPr/>
        </p:nvCxnSpPr>
        <p:spPr bwMode="auto">
          <a:xfrm rot="5400000">
            <a:off x="1507331" y="2455069"/>
            <a:ext cx="1588" cy="882650"/>
          </a:xfrm>
          <a:prstGeom prst="curvedConnector3">
            <a:avLst>
              <a:gd name="adj1" fmla="val 1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5" name="AutoShape 22"/>
          <p:cNvCxnSpPr>
            <a:cxnSpLocks noChangeShapeType="1"/>
            <a:stCxn id="1255433" idx="5"/>
            <a:endCxn id="1255432" idx="7"/>
          </p:cNvCxnSpPr>
          <p:nvPr/>
        </p:nvCxnSpPr>
        <p:spPr bwMode="auto">
          <a:xfrm rot="5400000">
            <a:off x="892175" y="3070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6" name="AutoShape 23"/>
          <p:cNvCxnSpPr>
            <a:cxnSpLocks noChangeShapeType="1"/>
            <a:stCxn id="1255432" idx="7"/>
            <a:endCxn id="1255431" idx="1"/>
          </p:cNvCxnSpPr>
          <p:nvPr/>
        </p:nvCxnSpPr>
        <p:spPr bwMode="auto">
          <a:xfrm rot="5400000" flipV="1">
            <a:off x="1507331" y="2804319"/>
            <a:ext cx="1588" cy="882650"/>
          </a:xfrm>
          <a:prstGeom prst="curvedConnector3">
            <a:avLst>
              <a:gd name="adj1" fmla="val -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7" name="AutoShape 24"/>
          <p:cNvCxnSpPr>
            <a:cxnSpLocks noChangeShapeType="1"/>
            <a:stCxn id="1255431" idx="5"/>
            <a:endCxn id="1255430" idx="7"/>
          </p:cNvCxnSpPr>
          <p:nvPr/>
        </p:nvCxnSpPr>
        <p:spPr bwMode="auto">
          <a:xfrm rot="5400000">
            <a:off x="1616075" y="3794125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8" name="AutoShape 25"/>
          <p:cNvCxnSpPr>
            <a:cxnSpLocks noChangeShapeType="1"/>
            <a:stCxn id="1255429" idx="7"/>
            <a:endCxn id="1255430" idx="1"/>
          </p:cNvCxnSpPr>
          <p:nvPr/>
        </p:nvCxnSpPr>
        <p:spPr bwMode="auto">
          <a:xfrm rot="5400000" flipV="1">
            <a:off x="1278731" y="3566319"/>
            <a:ext cx="1588" cy="1339850"/>
          </a:xfrm>
          <a:prstGeom prst="curvedConnector3">
            <a:avLst>
              <a:gd name="adj1" fmla="val -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49" name="AutoShape 26"/>
          <p:cNvCxnSpPr>
            <a:cxnSpLocks noChangeShapeType="1"/>
            <a:stCxn id="1255433" idx="7"/>
            <a:endCxn id="1255434" idx="1"/>
          </p:cNvCxnSpPr>
          <p:nvPr/>
        </p:nvCxnSpPr>
        <p:spPr bwMode="auto">
          <a:xfrm rot="5400000" flipV="1">
            <a:off x="1507331" y="2347119"/>
            <a:ext cx="1588" cy="882650"/>
          </a:xfrm>
          <a:prstGeom prst="curvedConnector3">
            <a:avLst>
              <a:gd name="adj1" fmla="val -23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0" name="AutoShape 27"/>
          <p:cNvCxnSpPr>
            <a:cxnSpLocks noChangeShapeType="1"/>
            <a:stCxn id="1255432" idx="1"/>
            <a:endCxn id="1255433" idx="3"/>
          </p:cNvCxnSpPr>
          <p:nvPr/>
        </p:nvCxnSpPr>
        <p:spPr bwMode="auto">
          <a:xfrm rot="-5400000">
            <a:off x="784225" y="3070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1" name="AutoShape 28"/>
          <p:cNvCxnSpPr>
            <a:cxnSpLocks noChangeShapeType="1"/>
            <a:stCxn id="1255430" idx="3"/>
            <a:endCxn id="1255429" idx="5"/>
          </p:cNvCxnSpPr>
          <p:nvPr/>
        </p:nvCxnSpPr>
        <p:spPr bwMode="auto">
          <a:xfrm rot="5400000">
            <a:off x="1278731" y="3674269"/>
            <a:ext cx="1588" cy="1339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2" name="AutoShape 29"/>
          <p:cNvCxnSpPr>
            <a:cxnSpLocks noChangeShapeType="1"/>
            <a:stCxn id="1255430" idx="1"/>
            <a:endCxn id="1255431" idx="3"/>
          </p:cNvCxnSpPr>
          <p:nvPr/>
        </p:nvCxnSpPr>
        <p:spPr bwMode="auto">
          <a:xfrm rot="-5400000">
            <a:off x="1508125" y="3794125"/>
            <a:ext cx="882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3" name="AutoShape 30"/>
          <p:cNvCxnSpPr>
            <a:cxnSpLocks noChangeShapeType="1"/>
            <a:stCxn id="1255431" idx="3"/>
            <a:endCxn id="1255432" idx="5"/>
          </p:cNvCxnSpPr>
          <p:nvPr/>
        </p:nvCxnSpPr>
        <p:spPr bwMode="auto">
          <a:xfrm rot="5400000">
            <a:off x="1507331" y="2912269"/>
            <a:ext cx="1588" cy="882650"/>
          </a:xfrm>
          <a:prstGeom prst="curvedConnector3">
            <a:avLst>
              <a:gd name="adj1" fmla="val 1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4" name="AutoShape 31"/>
          <p:cNvCxnSpPr>
            <a:cxnSpLocks noChangeShapeType="1"/>
            <a:stCxn id="1255428" idx="5"/>
            <a:endCxn id="1255434" idx="7"/>
          </p:cNvCxnSpPr>
          <p:nvPr/>
        </p:nvCxnSpPr>
        <p:spPr bwMode="auto">
          <a:xfrm rot="5400000">
            <a:off x="1577975" y="2308225"/>
            <a:ext cx="958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5" name="AutoShape 32"/>
          <p:cNvCxnSpPr>
            <a:cxnSpLocks noChangeShapeType="1"/>
            <a:stCxn id="1255436" idx="1"/>
            <a:endCxn id="1255435" idx="3"/>
          </p:cNvCxnSpPr>
          <p:nvPr/>
        </p:nvCxnSpPr>
        <p:spPr bwMode="auto">
          <a:xfrm rot="-5400000">
            <a:off x="593725" y="3032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6" name="AutoShape 33"/>
          <p:cNvCxnSpPr>
            <a:cxnSpLocks noChangeShapeType="1"/>
            <a:stCxn id="1255435" idx="7"/>
            <a:endCxn id="1255437" idx="1"/>
          </p:cNvCxnSpPr>
          <p:nvPr/>
        </p:nvCxnSpPr>
        <p:spPr bwMode="auto">
          <a:xfrm rot="5400000" flipV="1">
            <a:off x="2040731" y="1585119"/>
            <a:ext cx="1588" cy="1339850"/>
          </a:xfrm>
          <a:prstGeom prst="curvedConnector3">
            <a:avLst>
              <a:gd name="adj1" fmla="val -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7" name="AutoShape 34"/>
          <p:cNvCxnSpPr>
            <a:cxnSpLocks noChangeShapeType="1"/>
            <a:stCxn id="1255437" idx="5"/>
            <a:endCxn id="1255438" idx="7"/>
          </p:cNvCxnSpPr>
          <p:nvPr/>
        </p:nvCxnSpPr>
        <p:spPr bwMode="auto">
          <a:xfrm rot="5400000">
            <a:off x="2149475" y="3032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8" name="AutoShape 35"/>
          <p:cNvCxnSpPr>
            <a:cxnSpLocks noChangeShapeType="1"/>
            <a:stCxn id="1255438" idx="3"/>
            <a:endCxn id="1255436" idx="5"/>
          </p:cNvCxnSpPr>
          <p:nvPr/>
        </p:nvCxnSpPr>
        <p:spPr bwMode="auto">
          <a:xfrm rot="5400000">
            <a:off x="2040731" y="3140869"/>
            <a:ext cx="1588" cy="1339850"/>
          </a:xfrm>
          <a:prstGeom prst="curvedConnector3">
            <a:avLst>
              <a:gd name="adj1" fmla="val 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59" name="AutoShape 36"/>
          <p:cNvCxnSpPr>
            <a:cxnSpLocks noChangeShapeType="1"/>
            <a:stCxn id="1255437" idx="3"/>
            <a:endCxn id="1255435" idx="5"/>
          </p:cNvCxnSpPr>
          <p:nvPr/>
        </p:nvCxnSpPr>
        <p:spPr bwMode="auto">
          <a:xfrm rot="5400000">
            <a:off x="2040731" y="1693069"/>
            <a:ext cx="1588" cy="1339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60" name="AutoShape 37"/>
          <p:cNvCxnSpPr>
            <a:cxnSpLocks noChangeShapeType="1"/>
            <a:stCxn id="1255435" idx="5"/>
            <a:endCxn id="1255436" idx="7"/>
          </p:cNvCxnSpPr>
          <p:nvPr/>
        </p:nvCxnSpPr>
        <p:spPr bwMode="auto">
          <a:xfrm rot="5400000">
            <a:off x="701675" y="3032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61" name="AutoShape 38"/>
          <p:cNvCxnSpPr>
            <a:cxnSpLocks noChangeShapeType="1"/>
            <a:stCxn id="1255438" idx="1"/>
            <a:endCxn id="1255437" idx="3"/>
          </p:cNvCxnSpPr>
          <p:nvPr/>
        </p:nvCxnSpPr>
        <p:spPr bwMode="auto">
          <a:xfrm rot="-5400000">
            <a:off x="2041525" y="3032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62" name="AutoShape 39"/>
          <p:cNvCxnSpPr>
            <a:cxnSpLocks noChangeShapeType="1"/>
            <a:stCxn id="1255436" idx="7"/>
            <a:endCxn id="1255438" idx="1"/>
          </p:cNvCxnSpPr>
          <p:nvPr/>
        </p:nvCxnSpPr>
        <p:spPr bwMode="auto">
          <a:xfrm rot="5400000" flipV="1">
            <a:off x="2040731" y="3032919"/>
            <a:ext cx="1588" cy="1339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5463" name="Oval 40"/>
          <p:cNvSpPr>
            <a:spLocks noChangeArrowheads="1"/>
          </p:cNvSpPr>
          <p:nvPr/>
        </p:nvSpPr>
        <p:spPr bwMode="auto">
          <a:xfrm>
            <a:off x="5965825" y="1698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64" name="Oval 41"/>
          <p:cNvSpPr>
            <a:spLocks noChangeArrowheads="1"/>
          </p:cNvSpPr>
          <p:nvPr/>
        </p:nvSpPr>
        <p:spPr bwMode="auto">
          <a:xfrm>
            <a:off x="7413625" y="1698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65" name="Oval 42"/>
          <p:cNvSpPr>
            <a:spLocks noChangeArrowheads="1"/>
          </p:cNvSpPr>
          <p:nvPr/>
        </p:nvSpPr>
        <p:spPr bwMode="auto">
          <a:xfrm>
            <a:off x="5965825" y="42132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66" name="Oval 43"/>
          <p:cNvSpPr>
            <a:spLocks noChangeArrowheads="1"/>
          </p:cNvSpPr>
          <p:nvPr/>
        </p:nvSpPr>
        <p:spPr bwMode="auto">
          <a:xfrm>
            <a:off x="7413625" y="42132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67" name="Oval 44"/>
          <p:cNvSpPr>
            <a:spLocks noChangeArrowheads="1"/>
          </p:cNvSpPr>
          <p:nvPr/>
        </p:nvSpPr>
        <p:spPr bwMode="auto">
          <a:xfrm>
            <a:off x="7413625" y="3222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68" name="Oval 45"/>
          <p:cNvSpPr>
            <a:spLocks noChangeArrowheads="1"/>
          </p:cNvSpPr>
          <p:nvPr/>
        </p:nvSpPr>
        <p:spPr bwMode="auto">
          <a:xfrm>
            <a:off x="6423025" y="32226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69" name="Oval 46"/>
          <p:cNvSpPr>
            <a:spLocks noChangeArrowheads="1"/>
          </p:cNvSpPr>
          <p:nvPr/>
        </p:nvSpPr>
        <p:spPr bwMode="auto">
          <a:xfrm>
            <a:off x="6423025" y="27654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70" name="Oval 47"/>
          <p:cNvSpPr>
            <a:spLocks noChangeArrowheads="1"/>
          </p:cNvSpPr>
          <p:nvPr/>
        </p:nvSpPr>
        <p:spPr bwMode="auto">
          <a:xfrm>
            <a:off x="7413625" y="27654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71" name="Oval 48"/>
          <p:cNvSpPr>
            <a:spLocks noChangeArrowheads="1"/>
          </p:cNvSpPr>
          <p:nvPr/>
        </p:nvSpPr>
        <p:spPr bwMode="auto">
          <a:xfrm>
            <a:off x="6727825" y="22320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72" name="Oval 49"/>
          <p:cNvSpPr>
            <a:spLocks noChangeArrowheads="1"/>
          </p:cNvSpPr>
          <p:nvPr/>
        </p:nvSpPr>
        <p:spPr bwMode="auto">
          <a:xfrm>
            <a:off x="6727825" y="36798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73" name="Oval 50"/>
          <p:cNvSpPr>
            <a:spLocks noChangeArrowheads="1"/>
          </p:cNvSpPr>
          <p:nvPr/>
        </p:nvSpPr>
        <p:spPr bwMode="auto">
          <a:xfrm>
            <a:off x="8175625" y="22320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474" name="Oval 51"/>
          <p:cNvSpPr>
            <a:spLocks noChangeArrowheads="1"/>
          </p:cNvSpPr>
          <p:nvPr/>
        </p:nvSpPr>
        <p:spPr bwMode="auto">
          <a:xfrm>
            <a:off x="8175625" y="36798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5475" name="AutoShape 52"/>
          <p:cNvCxnSpPr>
            <a:cxnSpLocks noChangeShapeType="1"/>
            <a:stCxn id="1255465" idx="1"/>
            <a:endCxn id="1255463" idx="3"/>
          </p:cNvCxnSpPr>
          <p:nvPr/>
        </p:nvCxnSpPr>
        <p:spPr bwMode="auto">
          <a:xfrm rot="-5400000">
            <a:off x="4784725" y="303212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76" name="AutoShape 53"/>
          <p:cNvCxnSpPr>
            <a:cxnSpLocks noChangeShapeType="1"/>
            <a:stCxn id="1255463" idx="7"/>
            <a:endCxn id="1255464" idx="1"/>
          </p:cNvCxnSpPr>
          <p:nvPr/>
        </p:nvCxnSpPr>
        <p:spPr bwMode="auto">
          <a:xfrm rot="5400000" flipV="1">
            <a:off x="6765131" y="1051719"/>
            <a:ext cx="1588" cy="1339850"/>
          </a:xfrm>
          <a:prstGeom prst="curvedConnector3">
            <a:avLst>
              <a:gd name="adj1" fmla="val -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77" name="AutoShape 54"/>
          <p:cNvCxnSpPr>
            <a:cxnSpLocks noChangeShapeType="1"/>
            <a:stCxn id="1255464" idx="3"/>
            <a:endCxn id="1255463" idx="5"/>
          </p:cNvCxnSpPr>
          <p:nvPr/>
        </p:nvCxnSpPr>
        <p:spPr bwMode="auto">
          <a:xfrm rot="5400000">
            <a:off x="6765131" y="1159669"/>
            <a:ext cx="1588" cy="1339850"/>
          </a:xfrm>
          <a:prstGeom prst="curvedConnector3">
            <a:avLst>
              <a:gd name="adj1" fmla="val 3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78" name="AutoShape 55"/>
          <p:cNvCxnSpPr>
            <a:cxnSpLocks noChangeShapeType="1"/>
            <a:stCxn id="1255463" idx="5"/>
            <a:endCxn id="1255465" idx="7"/>
          </p:cNvCxnSpPr>
          <p:nvPr/>
        </p:nvCxnSpPr>
        <p:spPr bwMode="auto">
          <a:xfrm rot="5400000">
            <a:off x="4892675" y="303212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79" name="AutoShape 56"/>
          <p:cNvCxnSpPr>
            <a:cxnSpLocks noChangeShapeType="1"/>
            <a:stCxn id="1255500" idx="1"/>
            <a:endCxn id="1255464" idx="3"/>
          </p:cNvCxnSpPr>
          <p:nvPr/>
        </p:nvCxnSpPr>
        <p:spPr bwMode="auto">
          <a:xfrm rot="-5400000">
            <a:off x="7223125" y="20415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0" name="AutoShape 57"/>
          <p:cNvCxnSpPr>
            <a:cxnSpLocks noChangeShapeType="1"/>
            <a:stCxn id="1255470" idx="3"/>
            <a:endCxn id="1255501" idx="5"/>
          </p:cNvCxnSpPr>
          <p:nvPr/>
        </p:nvCxnSpPr>
        <p:spPr bwMode="auto">
          <a:xfrm rot="5400000">
            <a:off x="7146131" y="2607469"/>
            <a:ext cx="1588" cy="577850"/>
          </a:xfrm>
          <a:prstGeom prst="curvedConnector3">
            <a:avLst>
              <a:gd name="adj1" fmla="val -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1" name="AutoShape 58"/>
          <p:cNvCxnSpPr>
            <a:cxnSpLocks noChangeShapeType="1"/>
            <a:stCxn id="1255469" idx="5"/>
            <a:endCxn id="1255468" idx="7"/>
          </p:cNvCxnSpPr>
          <p:nvPr/>
        </p:nvCxnSpPr>
        <p:spPr bwMode="auto">
          <a:xfrm rot="5400000">
            <a:off x="6378575" y="3070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2" name="AutoShape 59"/>
          <p:cNvCxnSpPr>
            <a:cxnSpLocks noChangeShapeType="1"/>
            <a:stCxn id="1255468" idx="7"/>
            <a:endCxn id="1255502" idx="1"/>
          </p:cNvCxnSpPr>
          <p:nvPr/>
        </p:nvCxnSpPr>
        <p:spPr bwMode="auto">
          <a:xfrm rot="5400000" flipV="1">
            <a:off x="6650831" y="3147219"/>
            <a:ext cx="1588" cy="196850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3" name="AutoShape 60"/>
          <p:cNvCxnSpPr>
            <a:cxnSpLocks noChangeShapeType="1"/>
            <a:stCxn id="1255499" idx="5"/>
            <a:endCxn id="1255466" idx="7"/>
          </p:cNvCxnSpPr>
          <p:nvPr/>
        </p:nvCxnSpPr>
        <p:spPr bwMode="auto">
          <a:xfrm rot="5400000">
            <a:off x="7331075" y="40227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4" name="AutoShape 61"/>
          <p:cNvCxnSpPr>
            <a:cxnSpLocks noChangeShapeType="1"/>
            <a:stCxn id="1255465" idx="7"/>
            <a:endCxn id="1255466" idx="1"/>
          </p:cNvCxnSpPr>
          <p:nvPr/>
        </p:nvCxnSpPr>
        <p:spPr bwMode="auto">
          <a:xfrm rot="5400000" flipV="1">
            <a:off x="6765131" y="3566319"/>
            <a:ext cx="1588" cy="1339850"/>
          </a:xfrm>
          <a:prstGeom prst="curvedConnector3">
            <a:avLst>
              <a:gd name="adj1" fmla="val -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5" name="AutoShape 62"/>
          <p:cNvCxnSpPr>
            <a:cxnSpLocks noChangeShapeType="1"/>
            <a:stCxn id="1255501" idx="7"/>
            <a:endCxn id="1255470" idx="1"/>
          </p:cNvCxnSpPr>
          <p:nvPr/>
        </p:nvCxnSpPr>
        <p:spPr bwMode="auto">
          <a:xfrm rot="5400000" flipV="1">
            <a:off x="7146131" y="2499519"/>
            <a:ext cx="1588" cy="577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6" name="AutoShape 63"/>
          <p:cNvCxnSpPr>
            <a:cxnSpLocks noChangeShapeType="1"/>
            <a:stCxn id="1255468" idx="1"/>
            <a:endCxn id="1255469" idx="3"/>
          </p:cNvCxnSpPr>
          <p:nvPr/>
        </p:nvCxnSpPr>
        <p:spPr bwMode="auto">
          <a:xfrm rot="-5400000">
            <a:off x="6270625" y="3070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7" name="AutoShape 64"/>
          <p:cNvCxnSpPr>
            <a:cxnSpLocks noChangeShapeType="1"/>
            <a:stCxn id="1255466" idx="3"/>
            <a:endCxn id="1255465" idx="5"/>
          </p:cNvCxnSpPr>
          <p:nvPr/>
        </p:nvCxnSpPr>
        <p:spPr bwMode="auto">
          <a:xfrm rot="5400000">
            <a:off x="6765131" y="3674269"/>
            <a:ext cx="1588" cy="1339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8" name="AutoShape 65"/>
          <p:cNvCxnSpPr>
            <a:cxnSpLocks noChangeShapeType="1"/>
            <a:stCxn id="1255466" idx="1"/>
            <a:endCxn id="1255499" idx="3"/>
          </p:cNvCxnSpPr>
          <p:nvPr/>
        </p:nvCxnSpPr>
        <p:spPr bwMode="auto">
          <a:xfrm rot="-5400000">
            <a:off x="7223125" y="40227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89" name="AutoShape 66"/>
          <p:cNvCxnSpPr>
            <a:cxnSpLocks noChangeShapeType="1"/>
            <a:stCxn id="1255502" idx="3"/>
            <a:endCxn id="1255468" idx="5"/>
          </p:cNvCxnSpPr>
          <p:nvPr/>
        </p:nvCxnSpPr>
        <p:spPr bwMode="auto">
          <a:xfrm rot="5400000">
            <a:off x="6650831" y="3255169"/>
            <a:ext cx="1588" cy="1968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0" name="AutoShape 67"/>
          <p:cNvCxnSpPr>
            <a:cxnSpLocks noChangeShapeType="1"/>
            <a:stCxn id="1255464" idx="5"/>
            <a:endCxn id="1255500" idx="7"/>
          </p:cNvCxnSpPr>
          <p:nvPr/>
        </p:nvCxnSpPr>
        <p:spPr bwMode="auto">
          <a:xfrm rot="5400000">
            <a:off x="7331075" y="20415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1" name="AutoShape 68"/>
          <p:cNvCxnSpPr>
            <a:cxnSpLocks noChangeShapeType="1"/>
            <a:stCxn id="1255472" idx="1"/>
            <a:endCxn id="1255502" idx="3"/>
          </p:cNvCxnSpPr>
          <p:nvPr/>
        </p:nvCxnSpPr>
        <p:spPr bwMode="auto">
          <a:xfrm rot="-5400000">
            <a:off x="6575425" y="35274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2" name="AutoShape 69"/>
          <p:cNvCxnSpPr>
            <a:cxnSpLocks noChangeShapeType="1"/>
            <a:stCxn id="1255500" idx="7"/>
            <a:endCxn id="1255473" idx="1"/>
          </p:cNvCxnSpPr>
          <p:nvPr/>
        </p:nvCxnSpPr>
        <p:spPr bwMode="auto">
          <a:xfrm rot="5400000" flipV="1">
            <a:off x="7870031" y="1928019"/>
            <a:ext cx="1588" cy="654050"/>
          </a:xfrm>
          <a:prstGeom prst="curvedConnector3">
            <a:avLst>
              <a:gd name="adj1" fmla="val -1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3" name="AutoShape 70"/>
          <p:cNvCxnSpPr>
            <a:cxnSpLocks noChangeShapeType="1"/>
            <a:stCxn id="1255473" idx="5"/>
            <a:endCxn id="1255474" idx="7"/>
          </p:cNvCxnSpPr>
          <p:nvPr/>
        </p:nvCxnSpPr>
        <p:spPr bwMode="auto">
          <a:xfrm rot="5400000">
            <a:off x="7635875" y="3032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4" name="AutoShape 71"/>
          <p:cNvCxnSpPr>
            <a:cxnSpLocks noChangeShapeType="1"/>
            <a:stCxn id="1255474" idx="3"/>
            <a:endCxn id="1255499" idx="5"/>
          </p:cNvCxnSpPr>
          <p:nvPr/>
        </p:nvCxnSpPr>
        <p:spPr bwMode="auto">
          <a:xfrm rot="5400000">
            <a:off x="7870031" y="3483769"/>
            <a:ext cx="1588" cy="654050"/>
          </a:xfrm>
          <a:prstGeom prst="curvedConnector3">
            <a:avLst>
              <a:gd name="adj1" fmla="val -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5" name="AutoShape 72"/>
          <p:cNvCxnSpPr>
            <a:cxnSpLocks noChangeShapeType="1"/>
            <a:stCxn id="1255473" idx="3"/>
            <a:endCxn id="1255500" idx="5"/>
          </p:cNvCxnSpPr>
          <p:nvPr/>
        </p:nvCxnSpPr>
        <p:spPr bwMode="auto">
          <a:xfrm rot="5400000">
            <a:off x="7870031" y="2035969"/>
            <a:ext cx="1588" cy="6540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6" name="AutoShape 73"/>
          <p:cNvCxnSpPr>
            <a:cxnSpLocks noChangeShapeType="1"/>
            <a:stCxn id="1255471" idx="5"/>
            <a:endCxn id="1255501" idx="7"/>
          </p:cNvCxnSpPr>
          <p:nvPr/>
        </p:nvCxnSpPr>
        <p:spPr bwMode="auto">
          <a:xfrm rot="5400000">
            <a:off x="6645275" y="25749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7" name="AutoShape 74"/>
          <p:cNvCxnSpPr>
            <a:cxnSpLocks noChangeShapeType="1"/>
            <a:stCxn id="1255474" idx="1"/>
            <a:endCxn id="1255473" idx="3"/>
          </p:cNvCxnSpPr>
          <p:nvPr/>
        </p:nvCxnSpPr>
        <p:spPr bwMode="auto">
          <a:xfrm rot="-5400000">
            <a:off x="7527925" y="30321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498" name="AutoShape 75"/>
          <p:cNvCxnSpPr>
            <a:cxnSpLocks noChangeShapeType="1"/>
            <a:stCxn id="1255499" idx="7"/>
            <a:endCxn id="1255474" idx="1"/>
          </p:cNvCxnSpPr>
          <p:nvPr/>
        </p:nvCxnSpPr>
        <p:spPr bwMode="auto">
          <a:xfrm rot="5400000" flipV="1">
            <a:off x="7870031" y="3375819"/>
            <a:ext cx="1588" cy="654050"/>
          </a:xfrm>
          <a:prstGeom prst="curvedConnector3">
            <a:avLst>
              <a:gd name="adj1" fmla="val -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5499" name="Oval 76"/>
          <p:cNvSpPr>
            <a:spLocks noChangeArrowheads="1"/>
          </p:cNvSpPr>
          <p:nvPr/>
        </p:nvSpPr>
        <p:spPr bwMode="auto">
          <a:xfrm>
            <a:off x="7413625" y="36798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500" name="Oval 77"/>
          <p:cNvSpPr>
            <a:spLocks noChangeArrowheads="1"/>
          </p:cNvSpPr>
          <p:nvPr/>
        </p:nvSpPr>
        <p:spPr bwMode="auto">
          <a:xfrm>
            <a:off x="7413625" y="22320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501" name="Oval 78"/>
          <p:cNvSpPr>
            <a:spLocks noChangeArrowheads="1"/>
          </p:cNvSpPr>
          <p:nvPr/>
        </p:nvSpPr>
        <p:spPr bwMode="auto">
          <a:xfrm>
            <a:off x="6727825" y="27654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502" name="Oval 79"/>
          <p:cNvSpPr>
            <a:spLocks noChangeArrowheads="1"/>
          </p:cNvSpPr>
          <p:nvPr/>
        </p:nvSpPr>
        <p:spPr bwMode="auto">
          <a:xfrm>
            <a:off x="6727825" y="32226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5503" name="AutoShape 80"/>
          <p:cNvCxnSpPr>
            <a:cxnSpLocks noChangeShapeType="1"/>
            <a:stCxn id="1255499" idx="3"/>
            <a:endCxn id="1255472" idx="5"/>
          </p:cNvCxnSpPr>
          <p:nvPr/>
        </p:nvCxnSpPr>
        <p:spPr bwMode="auto">
          <a:xfrm rot="5400000">
            <a:off x="7146131" y="3521869"/>
            <a:ext cx="1588" cy="577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04" name="AutoShape 81"/>
          <p:cNvCxnSpPr>
            <a:cxnSpLocks noChangeShapeType="1"/>
            <a:stCxn id="1255472" idx="7"/>
            <a:endCxn id="1255499" idx="1"/>
          </p:cNvCxnSpPr>
          <p:nvPr/>
        </p:nvCxnSpPr>
        <p:spPr bwMode="auto">
          <a:xfrm rot="5400000" flipV="1">
            <a:off x="7146131" y="3413919"/>
            <a:ext cx="1588" cy="577850"/>
          </a:xfrm>
          <a:prstGeom prst="curvedConnector3">
            <a:avLst>
              <a:gd name="adj1" fmla="val -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05" name="AutoShape 82"/>
          <p:cNvCxnSpPr>
            <a:cxnSpLocks noChangeShapeType="1"/>
            <a:stCxn id="1255502" idx="5"/>
            <a:endCxn id="1255472" idx="7"/>
          </p:cNvCxnSpPr>
          <p:nvPr/>
        </p:nvCxnSpPr>
        <p:spPr bwMode="auto">
          <a:xfrm rot="5400000">
            <a:off x="6683375" y="35274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06" name="AutoShape 83"/>
          <p:cNvCxnSpPr>
            <a:cxnSpLocks noChangeShapeType="1"/>
            <a:stCxn id="1255467" idx="3"/>
            <a:endCxn id="1255502" idx="5"/>
          </p:cNvCxnSpPr>
          <p:nvPr/>
        </p:nvCxnSpPr>
        <p:spPr bwMode="auto">
          <a:xfrm rot="5400000">
            <a:off x="7146131" y="3064669"/>
            <a:ext cx="1588" cy="5778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07" name="AutoShape 84"/>
          <p:cNvCxnSpPr>
            <a:cxnSpLocks noChangeShapeType="1"/>
            <a:stCxn id="1255499" idx="1"/>
            <a:endCxn id="1255467" idx="3"/>
          </p:cNvCxnSpPr>
          <p:nvPr/>
        </p:nvCxnSpPr>
        <p:spPr bwMode="auto">
          <a:xfrm rot="-5400000">
            <a:off x="7261225" y="35274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08" name="AutoShape 85"/>
          <p:cNvCxnSpPr>
            <a:cxnSpLocks noChangeShapeType="1"/>
            <a:stCxn id="1255502" idx="7"/>
            <a:endCxn id="1255467" idx="1"/>
          </p:cNvCxnSpPr>
          <p:nvPr/>
        </p:nvCxnSpPr>
        <p:spPr bwMode="auto">
          <a:xfrm rot="5400000" flipV="1">
            <a:off x="7146131" y="2956719"/>
            <a:ext cx="1588" cy="577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09" name="AutoShape 86"/>
          <p:cNvCxnSpPr>
            <a:cxnSpLocks noChangeShapeType="1"/>
            <a:stCxn id="1255501" idx="5"/>
            <a:endCxn id="1255502" idx="7"/>
          </p:cNvCxnSpPr>
          <p:nvPr/>
        </p:nvCxnSpPr>
        <p:spPr bwMode="auto">
          <a:xfrm rot="5400000">
            <a:off x="6683375" y="3070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10" name="AutoShape 87"/>
          <p:cNvCxnSpPr>
            <a:cxnSpLocks noChangeShapeType="1"/>
            <a:stCxn id="1255502" idx="1"/>
            <a:endCxn id="1255501" idx="3"/>
          </p:cNvCxnSpPr>
          <p:nvPr/>
        </p:nvCxnSpPr>
        <p:spPr bwMode="auto">
          <a:xfrm rot="-5400000">
            <a:off x="6575425" y="3070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11" name="AutoShape 88"/>
          <p:cNvCxnSpPr>
            <a:cxnSpLocks noChangeShapeType="1"/>
            <a:stCxn id="1255501" idx="3"/>
            <a:endCxn id="1255469" idx="5"/>
          </p:cNvCxnSpPr>
          <p:nvPr/>
        </p:nvCxnSpPr>
        <p:spPr bwMode="auto">
          <a:xfrm rot="5400000">
            <a:off x="6650831" y="2797969"/>
            <a:ext cx="1588" cy="1968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12" name="AutoShape 89"/>
          <p:cNvCxnSpPr>
            <a:cxnSpLocks noChangeShapeType="1"/>
            <a:stCxn id="1255469" idx="7"/>
            <a:endCxn id="1255501" idx="1"/>
          </p:cNvCxnSpPr>
          <p:nvPr/>
        </p:nvCxnSpPr>
        <p:spPr bwMode="auto">
          <a:xfrm rot="5400000" flipV="1">
            <a:off x="6650831" y="2690019"/>
            <a:ext cx="1588" cy="196850"/>
          </a:xfrm>
          <a:prstGeom prst="curvedConnector3">
            <a:avLst>
              <a:gd name="adj1" fmla="val -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13" name="AutoShape 90"/>
          <p:cNvCxnSpPr>
            <a:cxnSpLocks noChangeShapeType="1"/>
            <a:stCxn id="1255501" idx="1"/>
            <a:endCxn id="1255471" idx="3"/>
          </p:cNvCxnSpPr>
          <p:nvPr/>
        </p:nvCxnSpPr>
        <p:spPr bwMode="auto">
          <a:xfrm rot="-5400000">
            <a:off x="6537325" y="25749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14" name="AutoShape 91"/>
          <p:cNvCxnSpPr>
            <a:cxnSpLocks noChangeShapeType="1"/>
            <a:stCxn id="1255500" idx="3"/>
            <a:endCxn id="1255471" idx="5"/>
          </p:cNvCxnSpPr>
          <p:nvPr/>
        </p:nvCxnSpPr>
        <p:spPr bwMode="auto">
          <a:xfrm rot="5400000">
            <a:off x="7146131" y="2074069"/>
            <a:ext cx="1588" cy="577850"/>
          </a:xfrm>
          <a:prstGeom prst="curvedConnector3">
            <a:avLst>
              <a:gd name="adj1" fmla="val 1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15" name="AutoShape 92"/>
          <p:cNvCxnSpPr>
            <a:cxnSpLocks noChangeShapeType="1"/>
            <a:stCxn id="1255467" idx="5"/>
            <a:endCxn id="1255499" idx="7"/>
          </p:cNvCxnSpPr>
          <p:nvPr/>
        </p:nvCxnSpPr>
        <p:spPr bwMode="auto">
          <a:xfrm rot="5400000">
            <a:off x="7369175" y="35274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16" name="AutoShape 93"/>
          <p:cNvCxnSpPr>
            <a:cxnSpLocks noChangeShapeType="1"/>
            <a:stCxn id="1255471" idx="7"/>
            <a:endCxn id="1255500" idx="1"/>
          </p:cNvCxnSpPr>
          <p:nvPr/>
        </p:nvCxnSpPr>
        <p:spPr bwMode="auto">
          <a:xfrm rot="5400000" flipV="1">
            <a:off x="7146131" y="1966119"/>
            <a:ext cx="1588" cy="577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5517" name="Oval 94"/>
          <p:cNvSpPr>
            <a:spLocks noChangeArrowheads="1"/>
          </p:cNvSpPr>
          <p:nvPr/>
        </p:nvSpPr>
        <p:spPr bwMode="auto">
          <a:xfrm>
            <a:off x="4038600" y="16764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518" name="Line 95"/>
          <p:cNvSpPr>
            <a:spLocks noChangeShapeType="1"/>
          </p:cNvSpPr>
          <p:nvPr/>
        </p:nvSpPr>
        <p:spPr bwMode="auto">
          <a:xfrm flipV="1">
            <a:off x="4191000" y="12192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19" name="Line 96"/>
          <p:cNvSpPr>
            <a:spLocks noChangeShapeType="1"/>
          </p:cNvSpPr>
          <p:nvPr/>
        </p:nvSpPr>
        <p:spPr bwMode="auto">
          <a:xfrm flipV="1">
            <a:off x="4572000" y="12192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0" name="Line 97"/>
          <p:cNvSpPr>
            <a:spLocks noChangeShapeType="1"/>
          </p:cNvSpPr>
          <p:nvPr/>
        </p:nvSpPr>
        <p:spPr bwMode="auto">
          <a:xfrm flipH="1" flipV="1">
            <a:off x="3505200" y="22098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1" name="Line 98"/>
          <p:cNvSpPr>
            <a:spLocks noChangeShapeType="1"/>
          </p:cNvSpPr>
          <p:nvPr/>
        </p:nvSpPr>
        <p:spPr bwMode="auto">
          <a:xfrm flipH="1" flipV="1">
            <a:off x="3505200" y="18288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2" name="Oval 99"/>
          <p:cNvSpPr>
            <a:spLocks noChangeArrowheads="1"/>
          </p:cNvSpPr>
          <p:nvPr/>
        </p:nvSpPr>
        <p:spPr bwMode="auto">
          <a:xfrm>
            <a:off x="4038600" y="3886200"/>
            <a:ext cx="685800" cy="685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5523" name="Line 100"/>
          <p:cNvSpPr>
            <a:spLocks noChangeShapeType="1"/>
          </p:cNvSpPr>
          <p:nvPr/>
        </p:nvSpPr>
        <p:spPr bwMode="auto">
          <a:xfrm flipV="1">
            <a:off x="4191000" y="3429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4" name="Line 101"/>
          <p:cNvSpPr>
            <a:spLocks noChangeShapeType="1"/>
          </p:cNvSpPr>
          <p:nvPr/>
        </p:nvSpPr>
        <p:spPr bwMode="auto">
          <a:xfrm flipV="1">
            <a:off x="4572000" y="3429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5" name="Line 102"/>
          <p:cNvSpPr>
            <a:spLocks noChangeShapeType="1"/>
          </p:cNvSpPr>
          <p:nvPr/>
        </p:nvSpPr>
        <p:spPr bwMode="auto">
          <a:xfrm flipH="1" flipV="1">
            <a:off x="4572000" y="4419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6" name="Line 103"/>
          <p:cNvSpPr>
            <a:spLocks noChangeShapeType="1"/>
          </p:cNvSpPr>
          <p:nvPr/>
        </p:nvSpPr>
        <p:spPr bwMode="auto">
          <a:xfrm flipH="1" flipV="1">
            <a:off x="3505200" y="4038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7" name="Line 104"/>
          <p:cNvSpPr>
            <a:spLocks noChangeShapeType="1"/>
          </p:cNvSpPr>
          <p:nvPr/>
        </p:nvSpPr>
        <p:spPr bwMode="auto">
          <a:xfrm flipH="1" flipV="1">
            <a:off x="4572000" y="4038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8" name="Line 105"/>
          <p:cNvSpPr>
            <a:spLocks noChangeShapeType="1"/>
          </p:cNvSpPr>
          <p:nvPr/>
        </p:nvSpPr>
        <p:spPr bwMode="auto">
          <a:xfrm flipV="1">
            <a:off x="4572000" y="4419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29" name="Line 106"/>
          <p:cNvSpPr>
            <a:spLocks noChangeShapeType="1"/>
          </p:cNvSpPr>
          <p:nvPr/>
        </p:nvSpPr>
        <p:spPr bwMode="auto">
          <a:xfrm flipH="1" flipV="1">
            <a:off x="3505200" y="44196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30" name="Line 107"/>
          <p:cNvSpPr>
            <a:spLocks noChangeShapeType="1"/>
          </p:cNvSpPr>
          <p:nvPr/>
        </p:nvSpPr>
        <p:spPr bwMode="auto">
          <a:xfrm flipV="1">
            <a:off x="4191000" y="4419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31" name="Line 108"/>
          <p:cNvSpPr>
            <a:spLocks noChangeShapeType="1"/>
          </p:cNvSpPr>
          <p:nvPr/>
        </p:nvSpPr>
        <p:spPr bwMode="auto">
          <a:xfrm>
            <a:off x="4343400" y="2971800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55532" name="Oval 109"/>
          <p:cNvSpPr>
            <a:spLocks noChangeArrowheads="1"/>
          </p:cNvSpPr>
          <p:nvPr/>
        </p:nvSpPr>
        <p:spPr bwMode="auto">
          <a:xfrm>
            <a:off x="1924050" y="22479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5533" name="AutoShape 110"/>
          <p:cNvCxnSpPr>
            <a:cxnSpLocks noChangeShapeType="1"/>
            <a:stCxn id="1255470" idx="1"/>
            <a:endCxn id="1255500" idx="3"/>
          </p:cNvCxnSpPr>
          <p:nvPr/>
        </p:nvCxnSpPr>
        <p:spPr bwMode="auto">
          <a:xfrm rot="-5400000">
            <a:off x="7223125" y="25749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5534" name="AutoShape 111"/>
          <p:cNvCxnSpPr>
            <a:cxnSpLocks noChangeShapeType="1"/>
            <a:stCxn id="1255500" idx="5"/>
            <a:endCxn id="1255470" idx="7"/>
          </p:cNvCxnSpPr>
          <p:nvPr/>
        </p:nvCxnSpPr>
        <p:spPr bwMode="auto">
          <a:xfrm rot="5400000">
            <a:off x="7331075" y="25749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82467280"/>
      </p:ext>
    </p:extLst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charset="-120"/>
              </a:rPr>
              <a:t>Weiler-Atherton – Enumerate</a:t>
            </a:r>
          </a:p>
        </p:txBody>
      </p:sp>
      <p:sp>
        <p:nvSpPr>
          <p:cNvPr id="1256450" name="Oval 3"/>
          <p:cNvSpPr>
            <a:spLocks noChangeArrowheads="1"/>
          </p:cNvSpPr>
          <p:nvPr/>
        </p:nvSpPr>
        <p:spPr bwMode="auto">
          <a:xfrm>
            <a:off x="327025" y="12731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51" name="Oval 4"/>
          <p:cNvSpPr>
            <a:spLocks noChangeArrowheads="1"/>
          </p:cNvSpPr>
          <p:nvPr/>
        </p:nvSpPr>
        <p:spPr bwMode="auto">
          <a:xfrm>
            <a:off x="1774825" y="12731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52" name="Oval 5"/>
          <p:cNvSpPr>
            <a:spLocks noChangeArrowheads="1"/>
          </p:cNvSpPr>
          <p:nvPr/>
        </p:nvSpPr>
        <p:spPr bwMode="auto">
          <a:xfrm>
            <a:off x="327025" y="37877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53" name="Oval 6"/>
          <p:cNvSpPr>
            <a:spLocks noChangeArrowheads="1"/>
          </p:cNvSpPr>
          <p:nvPr/>
        </p:nvSpPr>
        <p:spPr bwMode="auto">
          <a:xfrm>
            <a:off x="1774825" y="37877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54" name="Oval 7"/>
          <p:cNvSpPr>
            <a:spLocks noChangeArrowheads="1"/>
          </p:cNvSpPr>
          <p:nvPr/>
        </p:nvSpPr>
        <p:spPr bwMode="auto">
          <a:xfrm>
            <a:off x="2536825" y="18065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55" name="Oval 8"/>
          <p:cNvSpPr>
            <a:spLocks noChangeArrowheads="1"/>
          </p:cNvSpPr>
          <p:nvPr/>
        </p:nvSpPr>
        <p:spPr bwMode="auto">
          <a:xfrm>
            <a:off x="2536825" y="32543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456" name="AutoShape 9"/>
          <p:cNvCxnSpPr>
            <a:cxnSpLocks noChangeShapeType="1"/>
            <a:stCxn id="1256452" idx="1"/>
            <a:endCxn id="1256450" idx="3"/>
          </p:cNvCxnSpPr>
          <p:nvPr/>
        </p:nvCxnSpPr>
        <p:spPr bwMode="auto">
          <a:xfrm rot="-5400000">
            <a:off x="-854075" y="260667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57" name="AutoShape 10"/>
          <p:cNvCxnSpPr>
            <a:cxnSpLocks noChangeShapeType="1"/>
            <a:stCxn id="1256450" idx="7"/>
            <a:endCxn id="1256451" idx="1"/>
          </p:cNvCxnSpPr>
          <p:nvPr/>
        </p:nvCxnSpPr>
        <p:spPr bwMode="auto">
          <a:xfrm rot="5400000" flipV="1">
            <a:off x="1126331" y="626269"/>
            <a:ext cx="1588" cy="1339850"/>
          </a:xfrm>
          <a:prstGeom prst="curvedConnector3">
            <a:avLst>
              <a:gd name="adj1" fmla="val -2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58" name="AutoShape 11"/>
          <p:cNvCxnSpPr>
            <a:cxnSpLocks noChangeShapeType="1"/>
            <a:stCxn id="1256464" idx="5"/>
            <a:endCxn id="1256453" idx="7"/>
          </p:cNvCxnSpPr>
          <p:nvPr/>
        </p:nvCxnSpPr>
        <p:spPr bwMode="auto">
          <a:xfrm rot="5400000">
            <a:off x="1692275" y="359727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59" name="AutoShape 12"/>
          <p:cNvCxnSpPr>
            <a:cxnSpLocks noChangeShapeType="1"/>
            <a:stCxn id="1256453" idx="3"/>
            <a:endCxn id="1256452" idx="5"/>
          </p:cNvCxnSpPr>
          <p:nvPr/>
        </p:nvCxnSpPr>
        <p:spPr bwMode="auto">
          <a:xfrm rot="5400000">
            <a:off x="1126331" y="3248819"/>
            <a:ext cx="1588" cy="1339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60" name="AutoShape 13"/>
          <p:cNvCxnSpPr>
            <a:cxnSpLocks noChangeShapeType="1"/>
            <a:stCxn id="1256451" idx="5"/>
            <a:endCxn id="1256465" idx="7"/>
          </p:cNvCxnSpPr>
          <p:nvPr/>
        </p:nvCxnSpPr>
        <p:spPr bwMode="auto">
          <a:xfrm rot="5400000">
            <a:off x="1692275" y="161607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61" name="AutoShape 14"/>
          <p:cNvCxnSpPr>
            <a:cxnSpLocks noChangeShapeType="1"/>
            <a:stCxn id="1256465" idx="7"/>
            <a:endCxn id="1256454" idx="1"/>
          </p:cNvCxnSpPr>
          <p:nvPr/>
        </p:nvCxnSpPr>
        <p:spPr bwMode="auto">
          <a:xfrm rot="5400000" flipV="1">
            <a:off x="2231231" y="1502569"/>
            <a:ext cx="1588" cy="654050"/>
          </a:xfrm>
          <a:prstGeom prst="curvedConnector3">
            <a:avLst>
              <a:gd name="adj1" fmla="val -17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62" name="AutoShape 15"/>
          <p:cNvCxnSpPr>
            <a:cxnSpLocks noChangeShapeType="1"/>
            <a:stCxn id="1256454" idx="5"/>
            <a:endCxn id="1256455" idx="7"/>
          </p:cNvCxnSpPr>
          <p:nvPr/>
        </p:nvCxnSpPr>
        <p:spPr bwMode="auto">
          <a:xfrm rot="5400000">
            <a:off x="1997075" y="260667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63" name="AutoShape 16"/>
          <p:cNvCxnSpPr>
            <a:cxnSpLocks noChangeShapeType="1"/>
            <a:stCxn id="1256455" idx="3"/>
            <a:endCxn id="1256464" idx="5"/>
          </p:cNvCxnSpPr>
          <p:nvPr/>
        </p:nvCxnSpPr>
        <p:spPr bwMode="auto">
          <a:xfrm rot="5400000">
            <a:off x="2231231" y="3058319"/>
            <a:ext cx="1588" cy="654050"/>
          </a:xfrm>
          <a:prstGeom prst="curvedConnector3">
            <a:avLst>
              <a:gd name="adj1" fmla="val -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464" name="Oval 17"/>
          <p:cNvSpPr>
            <a:spLocks noChangeArrowheads="1"/>
          </p:cNvSpPr>
          <p:nvPr/>
        </p:nvSpPr>
        <p:spPr bwMode="auto">
          <a:xfrm>
            <a:off x="1774825" y="32543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65" name="Oval 18"/>
          <p:cNvSpPr>
            <a:spLocks noChangeArrowheads="1"/>
          </p:cNvSpPr>
          <p:nvPr/>
        </p:nvSpPr>
        <p:spPr bwMode="auto">
          <a:xfrm>
            <a:off x="1774825" y="18065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66" name="Oval 19"/>
          <p:cNvSpPr>
            <a:spLocks noChangeArrowheads="1"/>
          </p:cNvSpPr>
          <p:nvPr/>
        </p:nvSpPr>
        <p:spPr bwMode="auto">
          <a:xfrm>
            <a:off x="2994025" y="12731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67" name="Oval 20"/>
          <p:cNvSpPr>
            <a:spLocks noChangeArrowheads="1"/>
          </p:cNvSpPr>
          <p:nvPr/>
        </p:nvSpPr>
        <p:spPr bwMode="auto">
          <a:xfrm>
            <a:off x="4441825" y="12731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68" name="Oval 21"/>
          <p:cNvSpPr>
            <a:spLocks noChangeArrowheads="1"/>
          </p:cNvSpPr>
          <p:nvPr/>
        </p:nvSpPr>
        <p:spPr bwMode="auto">
          <a:xfrm>
            <a:off x="2994025" y="37877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69" name="Oval 22"/>
          <p:cNvSpPr>
            <a:spLocks noChangeArrowheads="1"/>
          </p:cNvSpPr>
          <p:nvPr/>
        </p:nvSpPr>
        <p:spPr bwMode="auto">
          <a:xfrm>
            <a:off x="4441825" y="37877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70" name="Oval 23"/>
          <p:cNvSpPr>
            <a:spLocks noChangeArrowheads="1"/>
          </p:cNvSpPr>
          <p:nvPr/>
        </p:nvSpPr>
        <p:spPr bwMode="auto">
          <a:xfrm>
            <a:off x="3451225" y="27971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71" name="Oval 24"/>
          <p:cNvSpPr>
            <a:spLocks noChangeArrowheads="1"/>
          </p:cNvSpPr>
          <p:nvPr/>
        </p:nvSpPr>
        <p:spPr bwMode="auto">
          <a:xfrm>
            <a:off x="3451225" y="23399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72" name="Oval 25"/>
          <p:cNvSpPr>
            <a:spLocks noChangeArrowheads="1"/>
          </p:cNvSpPr>
          <p:nvPr/>
        </p:nvSpPr>
        <p:spPr bwMode="auto">
          <a:xfrm>
            <a:off x="3756025" y="18065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73" name="Oval 26"/>
          <p:cNvSpPr>
            <a:spLocks noChangeArrowheads="1"/>
          </p:cNvSpPr>
          <p:nvPr/>
        </p:nvSpPr>
        <p:spPr bwMode="auto">
          <a:xfrm>
            <a:off x="3756025" y="32543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474" name="AutoShape 27"/>
          <p:cNvCxnSpPr>
            <a:cxnSpLocks noChangeShapeType="1"/>
            <a:stCxn id="1256467" idx="3"/>
            <a:endCxn id="1256466" idx="5"/>
          </p:cNvCxnSpPr>
          <p:nvPr/>
        </p:nvCxnSpPr>
        <p:spPr bwMode="auto">
          <a:xfrm rot="5400000">
            <a:off x="3793331" y="734219"/>
            <a:ext cx="1588" cy="1339850"/>
          </a:xfrm>
          <a:prstGeom prst="curvedConnector3">
            <a:avLst>
              <a:gd name="adj1" fmla="val 3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75" name="AutoShape 28"/>
          <p:cNvCxnSpPr>
            <a:cxnSpLocks noChangeShapeType="1"/>
            <a:stCxn id="1256466" idx="5"/>
            <a:endCxn id="1256468" idx="7"/>
          </p:cNvCxnSpPr>
          <p:nvPr/>
        </p:nvCxnSpPr>
        <p:spPr bwMode="auto">
          <a:xfrm rot="5400000">
            <a:off x="1920875" y="2606675"/>
            <a:ext cx="2406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76" name="AutoShape 29"/>
          <p:cNvCxnSpPr>
            <a:cxnSpLocks noChangeShapeType="1"/>
            <a:stCxn id="1256483" idx="1"/>
            <a:endCxn id="1256467" idx="3"/>
          </p:cNvCxnSpPr>
          <p:nvPr/>
        </p:nvCxnSpPr>
        <p:spPr bwMode="auto">
          <a:xfrm rot="-5400000">
            <a:off x="4251325" y="161607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77" name="AutoShape 30"/>
          <p:cNvCxnSpPr>
            <a:cxnSpLocks noChangeShapeType="1"/>
            <a:stCxn id="1256468" idx="7"/>
            <a:endCxn id="1256469" idx="1"/>
          </p:cNvCxnSpPr>
          <p:nvPr/>
        </p:nvCxnSpPr>
        <p:spPr bwMode="auto">
          <a:xfrm rot="5400000" flipV="1">
            <a:off x="3793331" y="3140869"/>
            <a:ext cx="1588" cy="1339850"/>
          </a:xfrm>
          <a:prstGeom prst="curvedConnector3">
            <a:avLst>
              <a:gd name="adj1" fmla="val -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78" name="AutoShape 31"/>
          <p:cNvCxnSpPr>
            <a:cxnSpLocks noChangeShapeType="1"/>
            <a:stCxn id="1256470" idx="1"/>
            <a:endCxn id="1256471" idx="3"/>
          </p:cNvCxnSpPr>
          <p:nvPr/>
        </p:nvCxnSpPr>
        <p:spPr bwMode="auto">
          <a:xfrm rot="-5400000">
            <a:off x="3298825" y="264477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79" name="AutoShape 32"/>
          <p:cNvCxnSpPr>
            <a:cxnSpLocks noChangeShapeType="1"/>
            <a:stCxn id="1256469" idx="1"/>
            <a:endCxn id="1256482" idx="3"/>
          </p:cNvCxnSpPr>
          <p:nvPr/>
        </p:nvCxnSpPr>
        <p:spPr bwMode="auto">
          <a:xfrm rot="-5400000">
            <a:off x="4251325" y="359727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80" name="AutoShape 33"/>
          <p:cNvCxnSpPr>
            <a:cxnSpLocks noChangeShapeType="1"/>
            <a:stCxn id="1256485" idx="3"/>
            <a:endCxn id="1256470" idx="5"/>
          </p:cNvCxnSpPr>
          <p:nvPr/>
        </p:nvCxnSpPr>
        <p:spPr bwMode="auto">
          <a:xfrm rot="5400000">
            <a:off x="3679031" y="2829719"/>
            <a:ext cx="1588" cy="1968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81" name="AutoShape 34"/>
          <p:cNvCxnSpPr>
            <a:cxnSpLocks noChangeShapeType="1"/>
            <a:stCxn id="1256473" idx="1"/>
            <a:endCxn id="1256485" idx="3"/>
          </p:cNvCxnSpPr>
          <p:nvPr/>
        </p:nvCxnSpPr>
        <p:spPr bwMode="auto">
          <a:xfrm rot="-5400000">
            <a:off x="3603625" y="310197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482" name="Oval 35"/>
          <p:cNvSpPr>
            <a:spLocks noChangeArrowheads="1"/>
          </p:cNvSpPr>
          <p:nvPr/>
        </p:nvSpPr>
        <p:spPr bwMode="auto">
          <a:xfrm>
            <a:off x="4441825" y="32543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83" name="Oval 36"/>
          <p:cNvSpPr>
            <a:spLocks noChangeArrowheads="1"/>
          </p:cNvSpPr>
          <p:nvPr/>
        </p:nvSpPr>
        <p:spPr bwMode="auto">
          <a:xfrm>
            <a:off x="4441825" y="18065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84" name="Oval 37"/>
          <p:cNvSpPr>
            <a:spLocks noChangeArrowheads="1"/>
          </p:cNvSpPr>
          <p:nvPr/>
        </p:nvSpPr>
        <p:spPr bwMode="auto">
          <a:xfrm>
            <a:off x="3756025" y="23399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85" name="Oval 38"/>
          <p:cNvSpPr>
            <a:spLocks noChangeArrowheads="1"/>
          </p:cNvSpPr>
          <p:nvPr/>
        </p:nvSpPr>
        <p:spPr bwMode="auto">
          <a:xfrm>
            <a:off x="3756025" y="27971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486" name="AutoShape 39"/>
          <p:cNvCxnSpPr>
            <a:cxnSpLocks noChangeShapeType="1"/>
            <a:stCxn id="1256482" idx="3"/>
            <a:endCxn id="1256473" idx="5"/>
          </p:cNvCxnSpPr>
          <p:nvPr/>
        </p:nvCxnSpPr>
        <p:spPr bwMode="auto">
          <a:xfrm rot="5400000">
            <a:off x="4174331" y="3096419"/>
            <a:ext cx="1588" cy="577850"/>
          </a:xfrm>
          <a:prstGeom prst="curvedConnector3">
            <a:avLst>
              <a:gd name="adj1" fmla="val 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87" name="AutoShape 40"/>
          <p:cNvCxnSpPr>
            <a:cxnSpLocks noChangeShapeType="1"/>
            <a:stCxn id="1256471" idx="7"/>
            <a:endCxn id="1256484" idx="1"/>
          </p:cNvCxnSpPr>
          <p:nvPr/>
        </p:nvCxnSpPr>
        <p:spPr bwMode="auto">
          <a:xfrm rot="5400000" flipV="1">
            <a:off x="3679031" y="2264569"/>
            <a:ext cx="1588" cy="196850"/>
          </a:xfrm>
          <a:prstGeom prst="curvedConnector3">
            <a:avLst>
              <a:gd name="adj1" fmla="val -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88" name="AutoShape 41"/>
          <p:cNvCxnSpPr>
            <a:cxnSpLocks noChangeShapeType="1"/>
            <a:stCxn id="1256484" idx="1"/>
            <a:endCxn id="1256472" idx="3"/>
          </p:cNvCxnSpPr>
          <p:nvPr/>
        </p:nvCxnSpPr>
        <p:spPr bwMode="auto">
          <a:xfrm rot="-5400000">
            <a:off x="3565525" y="214947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89" name="AutoShape 42"/>
          <p:cNvCxnSpPr>
            <a:cxnSpLocks noChangeShapeType="1"/>
            <a:stCxn id="1256472" idx="7"/>
            <a:endCxn id="1256483" idx="1"/>
          </p:cNvCxnSpPr>
          <p:nvPr/>
        </p:nvCxnSpPr>
        <p:spPr bwMode="auto">
          <a:xfrm rot="5400000" flipV="1">
            <a:off x="4174331" y="1540669"/>
            <a:ext cx="1588" cy="577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490" name="Text Box 43"/>
          <p:cNvSpPr txBox="1">
            <a:spLocks noChangeArrowheads="1"/>
          </p:cNvSpPr>
          <p:nvPr/>
        </p:nvSpPr>
        <p:spPr bwMode="auto">
          <a:xfrm>
            <a:off x="152400" y="4038600"/>
            <a:ext cx="2525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0"/>
              <a:t>“</a:t>
            </a:r>
            <a:r>
              <a:rPr lang="en-US" altLang="zh-TW" b="0"/>
              <a:t>Not clip not poly”</a:t>
            </a:r>
          </a:p>
        </p:txBody>
      </p:sp>
      <p:sp>
        <p:nvSpPr>
          <p:cNvPr id="1256491" name="Text Box 44"/>
          <p:cNvSpPr txBox="1">
            <a:spLocks noChangeArrowheads="1"/>
          </p:cNvSpPr>
          <p:nvPr/>
        </p:nvSpPr>
        <p:spPr bwMode="auto">
          <a:xfrm>
            <a:off x="2743200" y="4038600"/>
            <a:ext cx="207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0"/>
              <a:t>“</a:t>
            </a:r>
            <a:r>
              <a:rPr lang="en-US" altLang="zh-TW" b="0"/>
              <a:t>Clip not Poly”</a:t>
            </a:r>
          </a:p>
        </p:txBody>
      </p:sp>
      <p:sp>
        <p:nvSpPr>
          <p:cNvPr id="1256492" name="Oval 45"/>
          <p:cNvSpPr>
            <a:spLocks noChangeArrowheads="1"/>
          </p:cNvSpPr>
          <p:nvPr/>
        </p:nvSpPr>
        <p:spPr bwMode="auto">
          <a:xfrm>
            <a:off x="6194425" y="27971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93" name="Oval 46"/>
          <p:cNvSpPr>
            <a:spLocks noChangeArrowheads="1"/>
          </p:cNvSpPr>
          <p:nvPr/>
        </p:nvSpPr>
        <p:spPr bwMode="auto">
          <a:xfrm>
            <a:off x="6194425" y="233997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94" name="Oval 47"/>
          <p:cNvSpPr>
            <a:spLocks noChangeArrowheads="1"/>
          </p:cNvSpPr>
          <p:nvPr/>
        </p:nvSpPr>
        <p:spPr bwMode="auto">
          <a:xfrm>
            <a:off x="5508625" y="18065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95" name="Oval 48"/>
          <p:cNvSpPr>
            <a:spLocks noChangeArrowheads="1"/>
          </p:cNvSpPr>
          <p:nvPr/>
        </p:nvSpPr>
        <p:spPr bwMode="auto">
          <a:xfrm>
            <a:off x="5508625" y="325437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496" name="AutoShape 49"/>
          <p:cNvCxnSpPr>
            <a:cxnSpLocks noChangeShapeType="1"/>
            <a:stCxn id="1256500" idx="7"/>
            <a:endCxn id="1256493" idx="1"/>
          </p:cNvCxnSpPr>
          <p:nvPr/>
        </p:nvCxnSpPr>
        <p:spPr bwMode="auto">
          <a:xfrm rot="5400000" flipV="1">
            <a:off x="5926931" y="2074069"/>
            <a:ext cx="1588" cy="577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497" name="AutoShape 50"/>
          <p:cNvCxnSpPr>
            <a:cxnSpLocks noChangeShapeType="1"/>
            <a:stCxn id="1256494" idx="5"/>
            <a:endCxn id="1256500" idx="7"/>
          </p:cNvCxnSpPr>
          <p:nvPr/>
        </p:nvCxnSpPr>
        <p:spPr bwMode="auto">
          <a:xfrm rot="5400000">
            <a:off x="5426075" y="214947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498" name="Oval 51"/>
          <p:cNvSpPr>
            <a:spLocks noChangeArrowheads="1"/>
          </p:cNvSpPr>
          <p:nvPr/>
        </p:nvSpPr>
        <p:spPr bwMode="auto">
          <a:xfrm>
            <a:off x="6194425" y="32543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499" name="Oval 52"/>
          <p:cNvSpPr>
            <a:spLocks noChangeArrowheads="1"/>
          </p:cNvSpPr>
          <p:nvPr/>
        </p:nvSpPr>
        <p:spPr bwMode="auto">
          <a:xfrm>
            <a:off x="6194425" y="18065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00" name="Oval 53"/>
          <p:cNvSpPr>
            <a:spLocks noChangeArrowheads="1"/>
          </p:cNvSpPr>
          <p:nvPr/>
        </p:nvSpPr>
        <p:spPr bwMode="auto">
          <a:xfrm>
            <a:off x="5508625" y="23399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01" name="Oval 54"/>
          <p:cNvSpPr>
            <a:spLocks noChangeArrowheads="1"/>
          </p:cNvSpPr>
          <p:nvPr/>
        </p:nvSpPr>
        <p:spPr bwMode="auto">
          <a:xfrm>
            <a:off x="5508625" y="279717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502" name="AutoShape 55"/>
          <p:cNvCxnSpPr>
            <a:cxnSpLocks noChangeShapeType="1"/>
            <a:stCxn id="1256495" idx="7"/>
            <a:endCxn id="1256498" idx="1"/>
          </p:cNvCxnSpPr>
          <p:nvPr/>
        </p:nvCxnSpPr>
        <p:spPr bwMode="auto">
          <a:xfrm rot="5400000" flipV="1">
            <a:off x="5926931" y="2988469"/>
            <a:ext cx="1588" cy="577850"/>
          </a:xfrm>
          <a:prstGeom prst="curvedConnector3">
            <a:avLst>
              <a:gd name="adj1" fmla="val -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03" name="AutoShape 56"/>
          <p:cNvCxnSpPr>
            <a:cxnSpLocks noChangeShapeType="1"/>
            <a:stCxn id="1256501" idx="5"/>
            <a:endCxn id="1256495" idx="7"/>
          </p:cNvCxnSpPr>
          <p:nvPr/>
        </p:nvCxnSpPr>
        <p:spPr bwMode="auto">
          <a:xfrm rot="5400000">
            <a:off x="5464175" y="310197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04" name="AutoShape 57"/>
          <p:cNvCxnSpPr>
            <a:cxnSpLocks noChangeShapeType="1"/>
            <a:stCxn id="1256492" idx="3"/>
            <a:endCxn id="1256501" idx="5"/>
          </p:cNvCxnSpPr>
          <p:nvPr/>
        </p:nvCxnSpPr>
        <p:spPr bwMode="auto">
          <a:xfrm rot="5400000">
            <a:off x="5926931" y="2639219"/>
            <a:ext cx="1588" cy="5778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05" name="AutoShape 58"/>
          <p:cNvCxnSpPr>
            <a:cxnSpLocks noChangeShapeType="1"/>
            <a:stCxn id="1256498" idx="1"/>
            <a:endCxn id="1256492" idx="3"/>
          </p:cNvCxnSpPr>
          <p:nvPr/>
        </p:nvCxnSpPr>
        <p:spPr bwMode="auto">
          <a:xfrm rot="-5400000">
            <a:off x="6042025" y="310197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06" name="AutoShape 59"/>
          <p:cNvCxnSpPr>
            <a:cxnSpLocks noChangeShapeType="1"/>
            <a:stCxn id="1256499" idx="3"/>
            <a:endCxn id="1256494" idx="5"/>
          </p:cNvCxnSpPr>
          <p:nvPr/>
        </p:nvCxnSpPr>
        <p:spPr bwMode="auto">
          <a:xfrm rot="5400000">
            <a:off x="5926931" y="1648619"/>
            <a:ext cx="1588" cy="577850"/>
          </a:xfrm>
          <a:prstGeom prst="curvedConnector3">
            <a:avLst>
              <a:gd name="adj1" fmla="val 1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07" name="AutoShape 60"/>
          <p:cNvCxnSpPr>
            <a:cxnSpLocks noChangeShapeType="1"/>
            <a:stCxn id="1256493" idx="1"/>
            <a:endCxn id="1256499" idx="3"/>
          </p:cNvCxnSpPr>
          <p:nvPr/>
        </p:nvCxnSpPr>
        <p:spPr bwMode="auto">
          <a:xfrm rot="-5400000">
            <a:off x="6003925" y="214947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508" name="Text Box 61"/>
          <p:cNvSpPr txBox="1">
            <a:spLocks noChangeArrowheads="1"/>
          </p:cNvSpPr>
          <p:nvPr/>
        </p:nvSpPr>
        <p:spPr bwMode="auto">
          <a:xfrm>
            <a:off x="4800600" y="3505200"/>
            <a:ext cx="2128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0"/>
              <a:t>“</a:t>
            </a:r>
            <a:r>
              <a:rPr lang="en-US" altLang="zh-TW" b="0"/>
              <a:t>Clip and Poly”</a:t>
            </a:r>
          </a:p>
        </p:txBody>
      </p:sp>
      <p:sp>
        <p:nvSpPr>
          <p:cNvPr id="1256509" name="Oval 62"/>
          <p:cNvSpPr>
            <a:spLocks noChangeArrowheads="1"/>
          </p:cNvSpPr>
          <p:nvPr/>
        </p:nvSpPr>
        <p:spPr bwMode="auto">
          <a:xfrm>
            <a:off x="838200" y="2743200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10" name="Oval 63"/>
          <p:cNvSpPr>
            <a:spLocks noChangeArrowheads="1"/>
          </p:cNvSpPr>
          <p:nvPr/>
        </p:nvSpPr>
        <p:spPr bwMode="auto">
          <a:xfrm>
            <a:off x="838200" y="2286000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511" name="AutoShape 64"/>
          <p:cNvCxnSpPr>
            <a:cxnSpLocks noChangeShapeType="1"/>
            <a:stCxn id="1256510" idx="5"/>
            <a:endCxn id="1256509" idx="7"/>
          </p:cNvCxnSpPr>
          <p:nvPr/>
        </p:nvCxnSpPr>
        <p:spPr bwMode="auto">
          <a:xfrm rot="5400000">
            <a:off x="793750" y="2590800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12" name="AutoShape 65"/>
          <p:cNvCxnSpPr>
            <a:cxnSpLocks noChangeShapeType="1"/>
            <a:stCxn id="1256509" idx="7"/>
            <a:endCxn id="1256514" idx="1"/>
          </p:cNvCxnSpPr>
          <p:nvPr/>
        </p:nvCxnSpPr>
        <p:spPr bwMode="auto">
          <a:xfrm rot="5400000" flipV="1">
            <a:off x="1066006" y="2667794"/>
            <a:ext cx="1588" cy="196850"/>
          </a:xfrm>
          <a:prstGeom prst="curvedConnector3">
            <a:avLst>
              <a:gd name="adj1" fmla="val -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513" name="Oval 66"/>
          <p:cNvSpPr>
            <a:spLocks noChangeArrowheads="1"/>
          </p:cNvSpPr>
          <p:nvPr/>
        </p:nvSpPr>
        <p:spPr bwMode="auto">
          <a:xfrm>
            <a:off x="1143000" y="2286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14" name="Oval 67"/>
          <p:cNvSpPr>
            <a:spLocks noChangeArrowheads="1"/>
          </p:cNvSpPr>
          <p:nvPr/>
        </p:nvSpPr>
        <p:spPr bwMode="auto">
          <a:xfrm>
            <a:off x="1143000" y="2743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515" name="AutoShape 68"/>
          <p:cNvCxnSpPr>
            <a:cxnSpLocks noChangeShapeType="1"/>
            <a:stCxn id="1256514" idx="1"/>
            <a:endCxn id="1256513" idx="3"/>
          </p:cNvCxnSpPr>
          <p:nvPr/>
        </p:nvCxnSpPr>
        <p:spPr bwMode="auto">
          <a:xfrm rot="-5400000">
            <a:off x="990600" y="2590800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16" name="AutoShape 69"/>
          <p:cNvCxnSpPr>
            <a:cxnSpLocks noChangeShapeType="1"/>
            <a:stCxn id="1256513" idx="3"/>
            <a:endCxn id="1256510" idx="5"/>
          </p:cNvCxnSpPr>
          <p:nvPr/>
        </p:nvCxnSpPr>
        <p:spPr bwMode="auto">
          <a:xfrm rot="5400000">
            <a:off x="1066006" y="2318544"/>
            <a:ext cx="1588" cy="1968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517" name="Text Box 70"/>
          <p:cNvSpPr txBox="1">
            <a:spLocks noChangeArrowheads="1"/>
          </p:cNvSpPr>
          <p:nvPr/>
        </p:nvSpPr>
        <p:spPr bwMode="auto">
          <a:xfrm>
            <a:off x="3124200" y="4800600"/>
            <a:ext cx="2746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0"/>
              <a:t>Every link used once</a:t>
            </a:r>
          </a:p>
        </p:txBody>
      </p:sp>
      <p:sp>
        <p:nvSpPr>
          <p:cNvPr id="1256518" name="Oval 71"/>
          <p:cNvSpPr>
            <a:spLocks noChangeArrowheads="1"/>
          </p:cNvSpPr>
          <p:nvPr/>
        </p:nvSpPr>
        <p:spPr bwMode="auto">
          <a:xfrm>
            <a:off x="7794625" y="27654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19" name="Oval 72"/>
          <p:cNvSpPr>
            <a:spLocks noChangeArrowheads="1"/>
          </p:cNvSpPr>
          <p:nvPr/>
        </p:nvSpPr>
        <p:spPr bwMode="auto">
          <a:xfrm>
            <a:off x="7794625" y="2308225"/>
            <a:ext cx="152400" cy="1524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20" name="Oval 73"/>
          <p:cNvSpPr>
            <a:spLocks noChangeArrowheads="1"/>
          </p:cNvSpPr>
          <p:nvPr/>
        </p:nvSpPr>
        <p:spPr bwMode="auto">
          <a:xfrm>
            <a:off x="8556625" y="17748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21" name="Oval 74"/>
          <p:cNvSpPr>
            <a:spLocks noChangeArrowheads="1"/>
          </p:cNvSpPr>
          <p:nvPr/>
        </p:nvSpPr>
        <p:spPr bwMode="auto">
          <a:xfrm>
            <a:off x="8556625" y="3222625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522" name="AutoShape 75"/>
          <p:cNvCxnSpPr>
            <a:cxnSpLocks noChangeShapeType="1"/>
            <a:stCxn id="1256519" idx="3"/>
            <a:endCxn id="1256528" idx="5"/>
          </p:cNvCxnSpPr>
          <p:nvPr/>
        </p:nvCxnSpPr>
        <p:spPr bwMode="auto">
          <a:xfrm rot="5400000">
            <a:off x="7527131" y="2150269"/>
            <a:ext cx="1588" cy="577850"/>
          </a:xfrm>
          <a:prstGeom prst="curvedConnector3">
            <a:avLst>
              <a:gd name="adj1" fmla="val -7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23" name="AutoShape 76"/>
          <p:cNvCxnSpPr>
            <a:cxnSpLocks noChangeShapeType="1"/>
            <a:stCxn id="1256520" idx="3"/>
            <a:endCxn id="1256527" idx="5"/>
          </p:cNvCxnSpPr>
          <p:nvPr/>
        </p:nvCxnSpPr>
        <p:spPr bwMode="auto">
          <a:xfrm rot="5400000">
            <a:off x="8251031" y="1578769"/>
            <a:ext cx="1588" cy="654050"/>
          </a:xfrm>
          <a:prstGeom prst="curvedConnector3">
            <a:avLst>
              <a:gd name="adj1" fmla="val 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24" name="AutoShape 77"/>
          <p:cNvCxnSpPr>
            <a:cxnSpLocks noChangeShapeType="1"/>
            <a:stCxn id="1256521" idx="1"/>
            <a:endCxn id="1256520" idx="3"/>
          </p:cNvCxnSpPr>
          <p:nvPr/>
        </p:nvCxnSpPr>
        <p:spPr bwMode="auto">
          <a:xfrm rot="-5400000">
            <a:off x="7908925" y="2574925"/>
            <a:ext cx="13398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25" name="AutoShape 78"/>
          <p:cNvCxnSpPr>
            <a:cxnSpLocks noChangeShapeType="1"/>
            <a:stCxn id="1256526" idx="7"/>
            <a:endCxn id="1256521" idx="1"/>
          </p:cNvCxnSpPr>
          <p:nvPr/>
        </p:nvCxnSpPr>
        <p:spPr bwMode="auto">
          <a:xfrm rot="5400000" flipV="1">
            <a:off x="8251031" y="2918619"/>
            <a:ext cx="1588" cy="654050"/>
          </a:xfrm>
          <a:prstGeom prst="curvedConnector3">
            <a:avLst>
              <a:gd name="adj1" fmla="val -35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526" name="Oval 79"/>
          <p:cNvSpPr>
            <a:spLocks noChangeArrowheads="1"/>
          </p:cNvSpPr>
          <p:nvPr/>
        </p:nvSpPr>
        <p:spPr bwMode="auto">
          <a:xfrm>
            <a:off x="7794625" y="32226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27" name="Oval 80"/>
          <p:cNvSpPr>
            <a:spLocks noChangeArrowheads="1"/>
          </p:cNvSpPr>
          <p:nvPr/>
        </p:nvSpPr>
        <p:spPr bwMode="auto">
          <a:xfrm>
            <a:off x="7794625" y="17748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28" name="Oval 81"/>
          <p:cNvSpPr>
            <a:spLocks noChangeArrowheads="1"/>
          </p:cNvSpPr>
          <p:nvPr/>
        </p:nvSpPr>
        <p:spPr bwMode="auto">
          <a:xfrm>
            <a:off x="7108825" y="23082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56529" name="Oval 82"/>
          <p:cNvSpPr>
            <a:spLocks noChangeArrowheads="1"/>
          </p:cNvSpPr>
          <p:nvPr/>
        </p:nvSpPr>
        <p:spPr bwMode="auto">
          <a:xfrm>
            <a:off x="7108825" y="27654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56530" name="AutoShape 83"/>
          <p:cNvCxnSpPr>
            <a:cxnSpLocks noChangeShapeType="1"/>
            <a:stCxn id="1256529" idx="7"/>
            <a:endCxn id="1256518" idx="1"/>
          </p:cNvCxnSpPr>
          <p:nvPr/>
        </p:nvCxnSpPr>
        <p:spPr bwMode="auto">
          <a:xfrm rot="5400000" flipV="1">
            <a:off x="7527131" y="2499519"/>
            <a:ext cx="1588" cy="577850"/>
          </a:xfrm>
          <a:prstGeom prst="curvedConnector3">
            <a:avLst>
              <a:gd name="adj1" fmla="val -1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31" name="AutoShape 84"/>
          <p:cNvCxnSpPr>
            <a:cxnSpLocks noChangeShapeType="1"/>
            <a:stCxn id="1256528" idx="5"/>
            <a:endCxn id="1256529" idx="7"/>
          </p:cNvCxnSpPr>
          <p:nvPr/>
        </p:nvCxnSpPr>
        <p:spPr bwMode="auto">
          <a:xfrm rot="5400000">
            <a:off x="7064375" y="26130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32" name="AutoShape 85"/>
          <p:cNvCxnSpPr>
            <a:cxnSpLocks noChangeShapeType="1"/>
            <a:stCxn id="1256518" idx="5"/>
            <a:endCxn id="1256526" idx="7"/>
          </p:cNvCxnSpPr>
          <p:nvPr/>
        </p:nvCxnSpPr>
        <p:spPr bwMode="auto">
          <a:xfrm rot="5400000">
            <a:off x="7750175" y="3070225"/>
            <a:ext cx="349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56533" name="AutoShape 86"/>
          <p:cNvCxnSpPr>
            <a:cxnSpLocks noChangeShapeType="1"/>
            <a:stCxn id="1256527" idx="5"/>
            <a:endCxn id="1256519" idx="7"/>
          </p:cNvCxnSpPr>
          <p:nvPr/>
        </p:nvCxnSpPr>
        <p:spPr bwMode="auto">
          <a:xfrm rot="5400000">
            <a:off x="7712075" y="2117725"/>
            <a:ext cx="4254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56534" name="Text Box 87"/>
          <p:cNvSpPr txBox="1">
            <a:spLocks noChangeArrowheads="1"/>
          </p:cNvSpPr>
          <p:nvPr/>
        </p:nvSpPr>
        <p:spPr bwMode="auto">
          <a:xfrm>
            <a:off x="6934200" y="3505200"/>
            <a:ext cx="2078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b="0"/>
              <a:t>“</a:t>
            </a:r>
            <a:r>
              <a:rPr lang="en-US" altLang="zh-TW" b="0"/>
              <a:t>Poly not Clip”</a:t>
            </a:r>
          </a:p>
        </p:txBody>
      </p:sp>
    </p:spTree>
    <p:extLst>
      <p:ext uri="{BB962C8B-B14F-4D97-AF65-F5344CB8AC3E}">
        <p14:creationId xmlns:p14="http://schemas.microsoft.com/office/powerpoint/2010/main" val="72325828"/>
      </p:ext>
    </p:extLst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371600"/>
            <a:ext cx="8229600" cy="4648200"/>
          </a:xfrm>
          <a:blipFill rotWithShape="1">
            <a:blip r:embed="rId2"/>
            <a:stretch>
              <a:fillRect l="-222" t="-393" r="-444"/>
            </a:stretch>
          </a:blipFill>
          <a:extLst/>
        </p:spPr>
        <p:txBody>
          <a:bodyPr/>
          <a:lstStyle/>
          <a:p>
            <a:pPr eaLnBrk="1" hangingPunct="1"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206274" name="Title 2"/>
          <p:cNvSpPr>
            <a:spLocks noGrp="1"/>
          </p:cNvSpPr>
          <p:nvPr>
            <p:ph type="title"/>
          </p:nvPr>
        </p:nvSpPr>
        <p:spPr>
          <a:xfrm>
            <a:off x="1138238" y="228600"/>
            <a:ext cx="7543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Scan Conversion after Clipping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400175" y="2590800"/>
            <a:ext cx="2181225" cy="228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4229100" y="4497388"/>
            <a:ext cx="4533900" cy="1522412"/>
            <a:chOff x="1905000" y="4267200"/>
            <a:chExt cx="5334000" cy="1989138"/>
          </a:xfrm>
        </p:grpSpPr>
        <p:sp>
          <p:nvSpPr>
            <p:cNvPr id="1206305" name="Oval 47"/>
            <p:cNvSpPr>
              <a:spLocks noChangeArrowheads="1"/>
            </p:cNvSpPr>
            <p:nvPr/>
          </p:nvSpPr>
          <p:spPr bwMode="auto">
            <a:xfrm>
              <a:off x="2171700" y="4267200"/>
              <a:ext cx="266700" cy="24447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06" name="Line 6"/>
            <p:cNvSpPr>
              <a:spLocks noChangeShapeType="1"/>
            </p:cNvSpPr>
            <p:nvPr/>
          </p:nvSpPr>
          <p:spPr bwMode="auto">
            <a:xfrm>
              <a:off x="2838450" y="4656138"/>
              <a:ext cx="426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07" name="Line 7"/>
            <p:cNvSpPr>
              <a:spLocks noChangeShapeType="1"/>
            </p:cNvSpPr>
            <p:nvPr/>
          </p:nvSpPr>
          <p:spPr bwMode="auto">
            <a:xfrm>
              <a:off x="2838450" y="5722938"/>
              <a:ext cx="4267200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08" name="Line 8"/>
            <p:cNvSpPr>
              <a:spLocks noChangeShapeType="1"/>
            </p:cNvSpPr>
            <p:nvPr/>
          </p:nvSpPr>
          <p:spPr bwMode="auto">
            <a:xfrm flipV="1">
              <a:off x="3238500" y="5189538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09" name="Line 9"/>
            <p:cNvSpPr>
              <a:spLocks noChangeShapeType="1"/>
            </p:cNvSpPr>
            <p:nvPr/>
          </p:nvSpPr>
          <p:spPr bwMode="auto">
            <a:xfrm flipV="1">
              <a:off x="357187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0" name="Line 10"/>
            <p:cNvSpPr>
              <a:spLocks noChangeShapeType="1"/>
            </p:cNvSpPr>
            <p:nvPr/>
          </p:nvSpPr>
          <p:spPr bwMode="auto">
            <a:xfrm flipV="1">
              <a:off x="390525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1" name="Line 11"/>
            <p:cNvSpPr>
              <a:spLocks noChangeShapeType="1"/>
            </p:cNvSpPr>
            <p:nvPr/>
          </p:nvSpPr>
          <p:spPr bwMode="auto">
            <a:xfrm flipV="1">
              <a:off x="423862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2" name="Line 13"/>
            <p:cNvSpPr>
              <a:spLocks noChangeShapeType="1"/>
            </p:cNvSpPr>
            <p:nvPr/>
          </p:nvSpPr>
          <p:spPr bwMode="auto">
            <a:xfrm flipV="1">
              <a:off x="457200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3" name="Line 14"/>
            <p:cNvSpPr>
              <a:spLocks noChangeShapeType="1"/>
            </p:cNvSpPr>
            <p:nvPr/>
          </p:nvSpPr>
          <p:spPr bwMode="auto">
            <a:xfrm flipV="1">
              <a:off x="490537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4" name="Line 15"/>
            <p:cNvSpPr>
              <a:spLocks noChangeShapeType="1"/>
            </p:cNvSpPr>
            <p:nvPr/>
          </p:nvSpPr>
          <p:spPr bwMode="auto">
            <a:xfrm flipV="1">
              <a:off x="523875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5" name="Line 16"/>
            <p:cNvSpPr>
              <a:spLocks noChangeShapeType="1"/>
            </p:cNvSpPr>
            <p:nvPr/>
          </p:nvSpPr>
          <p:spPr bwMode="auto">
            <a:xfrm flipV="1">
              <a:off x="557212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6" name="Line 17"/>
            <p:cNvSpPr>
              <a:spLocks noChangeShapeType="1"/>
            </p:cNvSpPr>
            <p:nvPr/>
          </p:nvSpPr>
          <p:spPr bwMode="auto">
            <a:xfrm flipV="1">
              <a:off x="590550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7" name="Line 18"/>
            <p:cNvSpPr>
              <a:spLocks noChangeShapeType="1"/>
            </p:cNvSpPr>
            <p:nvPr/>
          </p:nvSpPr>
          <p:spPr bwMode="auto">
            <a:xfrm flipV="1">
              <a:off x="623887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8" name="Line 19"/>
            <p:cNvSpPr>
              <a:spLocks noChangeShapeType="1"/>
            </p:cNvSpPr>
            <p:nvPr/>
          </p:nvSpPr>
          <p:spPr bwMode="auto">
            <a:xfrm flipV="1">
              <a:off x="6572250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19" name="Line 20"/>
            <p:cNvSpPr>
              <a:spLocks noChangeShapeType="1"/>
            </p:cNvSpPr>
            <p:nvPr/>
          </p:nvSpPr>
          <p:spPr bwMode="auto">
            <a:xfrm flipV="1">
              <a:off x="6905625" y="4456113"/>
              <a:ext cx="0" cy="180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20" name="Line 21"/>
            <p:cNvSpPr>
              <a:spLocks noChangeShapeType="1"/>
            </p:cNvSpPr>
            <p:nvPr/>
          </p:nvSpPr>
          <p:spPr bwMode="auto">
            <a:xfrm>
              <a:off x="3238500" y="5189538"/>
              <a:ext cx="38671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21" name="Line 22"/>
            <p:cNvSpPr>
              <a:spLocks noChangeShapeType="1"/>
            </p:cNvSpPr>
            <p:nvPr/>
          </p:nvSpPr>
          <p:spPr bwMode="auto">
            <a:xfrm>
              <a:off x="2838450" y="5456238"/>
              <a:ext cx="42672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22" name="Line 24"/>
            <p:cNvSpPr>
              <a:spLocks noChangeShapeType="1"/>
            </p:cNvSpPr>
            <p:nvPr/>
          </p:nvSpPr>
          <p:spPr bwMode="auto">
            <a:xfrm flipV="1">
              <a:off x="3238500" y="4456113"/>
              <a:ext cx="0" cy="733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23" name="Text Box 48"/>
            <p:cNvSpPr txBox="1">
              <a:spLocks noChangeArrowheads="1"/>
            </p:cNvSpPr>
            <p:nvPr/>
          </p:nvSpPr>
          <p:spPr bwMode="auto">
            <a:xfrm>
              <a:off x="4305300" y="4783931"/>
              <a:ext cx="313928" cy="320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B</a:t>
              </a:r>
            </a:p>
          </p:txBody>
        </p:sp>
        <p:sp>
          <p:nvSpPr>
            <p:cNvPr id="1206324" name="Text Box 49"/>
            <p:cNvSpPr txBox="1">
              <a:spLocks noChangeArrowheads="1"/>
            </p:cNvSpPr>
            <p:nvPr/>
          </p:nvSpPr>
          <p:spPr bwMode="auto">
            <a:xfrm>
              <a:off x="4972050" y="4783931"/>
              <a:ext cx="316706" cy="320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/>
                <a:t>A</a:t>
              </a:r>
            </a:p>
          </p:txBody>
        </p:sp>
        <p:sp>
          <p:nvSpPr>
            <p:cNvPr id="1206325" name="Text Box 50"/>
            <p:cNvSpPr txBox="1">
              <a:spLocks noChangeArrowheads="1"/>
            </p:cNvSpPr>
            <p:nvPr/>
          </p:nvSpPr>
          <p:spPr bwMode="auto">
            <a:xfrm>
              <a:off x="2505075" y="4313040"/>
              <a:ext cx="76954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/>
                <a:t>x = x</a:t>
              </a:r>
              <a:r>
                <a:rPr lang="en-US" altLang="zh-TW" sz="1400" i="1" baseline="-25000"/>
                <a:t>min</a:t>
              </a:r>
            </a:p>
          </p:txBody>
        </p:sp>
        <p:sp>
          <p:nvSpPr>
            <p:cNvPr id="1206326" name="Text Box 51"/>
            <p:cNvSpPr txBox="1">
              <a:spLocks noChangeArrowheads="1"/>
            </p:cNvSpPr>
            <p:nvPr/>
          </p:nvSpPr>
          <p:spPr bwMode="auto">
            <a:xfrm>
              <a:off x="2305050" y="4940896"/>
              <a:ext cx="76954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/>
                <a:t>y = y</a:t>
              </a:r>
              <a:r>
                <a:rPr lang="en-US" altLang="zh-TW" sz="1400" i="1" baseline="-25000"/>
                <a:t>min</a:t>
              </a:r>
            </a:p>
          </p:txBody>
        </p:sp>
        <p:sp>
          <p:nvSpPr>
            <p:cNvPr id="1206327" name="Text Box 52"/>
            <p:cNvSpPr txBox="1">
              <a:spLocks noChangeArrowheads="1"/>
            </p:cNvSpPr>
            <p:nvPr/>
          </p:nvSpPr>
          <p:spPr bwMode="auto">
            <a:xfrm>
              <a:off x="1905000" y="5522913"/>
              <a:ext cx="10556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>
                  <a:solidFill>
                    <a:srgbClr val="A50021"/>
                  </a:solidFill>
                </a:rPr>
                <a:t>y = y</a:t>
              </a:r>
              <a:r>
                <a:rPr lang="en-US" altLang="zh-TW" sz="1400" i="1" baseline="-25000">
                  <a:solidFill>
                    <a:srgbClr val="A50021"/>
                  </a:solidFill>
                </a:rPr>
                <a:t>min</a:t>
              </a:r>
              <a:r>
                <a:rPr lang="en-US" altLang="zh-TW" sz="1400" baseline="-25000">
                  <a:solidFill>
                    <a:srgbClr val="A50021"/>
                  </a:solidFill>
                </a:rPr>
                <a:t> </a:t>
              </a:r>
              <a:r>
                <a:rPr lang="en-US" altLang="zh-TW" sz="1400">
                  <a:solidFill>
                    <a:srgbClr val="A50021"/>
                  </a:solidFill>
                </a:rPr>
                <a:t>– 1</a:t>
              </a:r>
            </a:p>
          </p:txBody>
        </p:sp>
        <p:sp>
          <p:nvSpPr>
            <p:cNvPr id="1206328" name="Text Box 53"/>
            <p:cNvSpPr txBox="1">
              <a:spLocks noChangeArrowheads="1"/>
            </p:cNvSpPr>
            <p:nvPr/>
          </p:nvSpPr>
          <p:spPr bwMode="auto">
            <a:xfrm>
              <a:off x="1905000" y="5207596"/>
              <a:ext cx="12251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400" i="1">
                  <a:solidFill>
                    <a:schemeClr val="accent2"/>
                  </a:solidFill>
                </a:rPr>
                <a:t>y = y</a:t>
              </a:r>
              <a:r>
                <a:rPr lang="en-US" altLang="zh-TW" sz="1400" i="1" baseline="-25000">
                  <a:solidFill>
                    <a:schemeClr val="accent2"/>
                  </a:solidFill>
                </a:rPr>
                <a:t>min</a:t>
              </a:r>
              <a:r>
                <a:rPr lang="en-US" altLang="zh-TW" sz="1400" baseline="-25000">
                  <a:solidFill>
                    <a:schemeClr val="accent2"/>
                  </a:solidFill>
                </a:rPr>
                <a:t> </a:t>
              </a:r>
              <a:r>
                <a:rPr lang="en-US" altLang="zh-TW" sz="1400">
                  <a:solidFill>
                    <a:schemeClr val="accent2"/>
                  </a:solidFill>
                </a:rPr>
                <a:t>– 1/2</a:t>
              </a:r>
            </a:p>
          </p:txBody>
        </p:sp>
        <p:sp>
          <p:nvSpPr>
            <p:cNvPr id="1206329" name="Oval 61"/>
            <p:cNvSpPr>
              <a:spLocks noChangeArrowheads="1"/>
            </p:cNvSpPr>
            <p:nvPr/>
          </p:nvSpPr>
          <p:spPr bwMode="auto">
            <a:xfrm>
              <a:off x="310515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0" name="Oval 62"/>
            <p:cNvSpPr>
              <a:spLocks noChangeArrowheads="1"/>
            </p:cNvSpPr>
            <p:nvPr/>
          </p:nvSpPr>
          <p:spPr bwMode="auto">
            <a:xfrm>
              <a:off x="3438525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1" name="Oval 63"/>
            <p:cNvSpPr>
              <a:spLocks noChangeArrowheads="1"/>
            </p:cNvSpPr>
            <p:nvPr/>
          </p:nvSpPr>
          <p:spPr bwMode="auto">
            <a:xfrm>
              <a:off x="377190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2" name="Oval 64"/>
            <p:cNvSpPr>
              <a:spLocks noChangeArrowheads="1"/>
            </p:cNvSpPr>
            <p:nvPr/>
          </p:nvSpPr>
          <p:spPr bwMode="auto">
            <a:xfrm>
              <a:off x="4438650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3" name="Oval 65"/>
            <p:cNvSpPr>
              <a:spLocks noChangeArrowheads="1"/>
            </p:cNvSpPr>
            <p:nvPr/>
          </p:nvSpPr>
          <p:spPr bwMode="auto">
            <a:xfrm>
              <a:off x="4772025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4" name="Oval 66"/>
            <p:cNvSpPr>
              <a:spLocks noChangeArrowheads="1"/>
            </p:cNvSpPr>
            <p:nvPr/>
          </p:nvSpPr>
          <p:spPr bwMode="auto">
            <a:xfrm>
              <a:off x="5105400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5" name="Oval 67"/>
            <p:cNvSpPr>
              <a:spLocks noChangeArrowheads="1"/>
            </p:cNvSpPr>
            <p:nvPr/>
          </p:nvSpPr>
          <p:spPr bwMode="auto">
            <a:xfrm>
              <a:off x="5438775" y="55895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6" name="Oval 68"/>
            <p:cNvSpPr>
              <a:spLocks noChangeArrowheads="1"/>
            </p:cNvSpPr>
            <p:nvPr/>
          </p:nvSpPr>
          <p:spPr bwMode="auto">
            <a:xfrm>
              <a:off x="577215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7" name="Oval 69"/>
            <p:cNvSpPr>
              <a:spLocks noChangeArrowheads="1"/>
            </p:cNvSpPr>
            <p:nvPr/>
          </p:nvSpPr>
          <p:spPr bwMode="auto">
            <a:xfrm>
              <a:off x="6105525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8" name="Oval 70"/>
            <p:cNvSpPr>
              <a:spLocks noChangeArrowheads="1"/>
            </p:cNvSpPr>
            <p:nvPr/>
          </p:nvSpPr>
          <p:spPr bwMode="auto">
            <a:xfrm>
              <a:off x="6438900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39" name="Oval 71"/>
            <p:cNvSpPr>
              <a:spLocks noChangeArrowheads="1"/>
            </p:cNvSpPr>
            <p:nvPr/>
          </p:nvSpPr>
          <p:spPr bwMode="auto">
            <a:xfrm>
              <a:off x="3105150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0" name="Oval 72"/>
            <p:cNvSpPr>
              <a:spLocks noChangeArrowheads="1"/>
            </p:cNvSpPr>
            <p:nvPr/>
          </p:nvSpPr>
          <p:spPr bwMode="auto">
            <a:xfrm>
              <a:off x="3438525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1" name="Oval 73"/>
            <p:cNvSpPr>
              <a:spLocks noChangeArrowheads="1"/>
            </p:cNvSpPr>
            <p:nvPr/>
          </p:nvSpPr>
          <p:spPr bwMode="auto">
            <a:xfrm>
              <a:off x="3771900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2" name="Oval 74"/>
            <p:cNvSpPr>
              <a:spLocks noChangeArrowheads="1"/>
            </p:cNvSpPr>
            <p:nvPr/>
          </p:nvSpPr>
          <p:spPr bwMode="auto">
            <a:xfrm>
              <a:off x="4105275" y="5589588"/>
              <a:ext cx="266700" cy="2667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3" name="Line 54"/>
            <p:cNvSpPr>
              <a:spLocks noChangeShapeType="1"/>
            </p:cNvSpPr>
            <p:nvPr/>
          </p:nvSpPr>
          <p:spPr bwMode="auto">
            <a:xfrm flipV="1">
              <a:off x="2838450" y="4322763"/>
              <a:ext cx="4400550" cy="173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6344" name="Oval 75"/>
            <p:cNvSpPr>
              <a:spLocks noChangeArrowheads="1"/>
            </p:cNvSpPr>
            <p:nvPr/>
          </p:nvSpPr>
          <p:spPr bwMode="auto">
            <a:xfrm>
              <a:off x="5772150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5" name="Oval 76"/>
            <p:cNvSpPr>
              <a:spLocks noChangeArrowheads="1"/>
            </p:cNvSpPr>
            <p:nvPr/>
          </p:nvSpPr>
          <p:spPr bwMode="auto">
            <a:xfrm>
              <a:off x="6105525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6" name="Oval 77"/>
            <p:cNvSpPr>
              <a:spLocks noChangeArrowheads="1"/>
            </p:cNvSpPr>
            <p:nvPr/>
          </p:nvSpPr>
          <p:spPr bwMode="auto">
            <a:xfrm>
              <a:off x="6438900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7" name="Oval 78"/>
            <p:cNvSpPr>
              <a:spLocks noChangeArrowheads="1"/>
            </p:cNvSpPr>
            <p:nvPr/>
          </p:nvSpPr>
          <p:spPr bwMode="auto">
            <a:xfrm>
              <a:off x="6772275" y="45227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8" name="Oval 79"/>
            <p:cNvSpPr>
              <a:spLocks noChangeArrowheads="1"/>
            </p:cNvSpPr>
            <p:nvPr/>
          </p:nvSpPr>
          <p:spPr bwMode="auto">
            <a:xfrm>
              <a:off x="5105400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49" name="Oval 80"/>
            <p:cNvSpPr>
              <a:spLocks noChangeArrowheads="1"/>
            </p:cNvSpPr>
            <p:nvPr/>
          </p:nvSpPr>
          <p:spPr bwMode="auto">
            <a:xfrm>
              <a:off x="5438775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50" name="Oval 81"/>
            <p:cNvSpPr>
              <a:spLocks noChangeArrowheads="1"/>
            </p:cNvSpPr>
            <p:nvPr/>
          </p:nvSpPr>
          <p:spPr bwMode="auto">
            <a:xfrm>
              <a:off x="4772025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51" name="Oval 82"/>
            <p:cNvSpPr>
              <a:spLocks noChangeArrowheads="1"/>
            </p:cNvSpPr>
            <p:nvPr/>
          </p:nvSpPr>
          <p:spPr bwMode="auto">
            <a:xfrm>
              <a:off x="4438650" y="5056188"/>
              <a:ext cx="266700" cy="266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52" name="Oval 83"/>
            <p:cNvSpPr>
              <a:spLocks noChangeArrowheads="1"/>
            </p:cNvSpPr>
            <p:nvPr/>
          </p:nvSpPr>
          <p:spPr bwMode="auto">
            <a:xfrm>
              <a:off x="4105275" y="5056188"/>
              <a:ext cx="266700" cy="266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  <p:sp>
          <p:nvSpPr>
            <p:cNvPr id="1206353" name="AutoShape 20"/>
            <p:cNvSpPr>
              <a:spLocks noChangeArrowheads="1"/>
            </p:cNvSpPr>
            <p:nvPr/>
          </p:nvSpPr>
          <p:spPr bwMode="auto">
            <a:xfrm>
              <a:off x="4288536" y="5428577"/>
              <a:ext cx="229172" cy="45719"/>
            </a:xfrm>
            <a:prstGeom prst="flowChartTermina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TW"/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798513" y="1981200"/>
            <a:ext cx="6669087" cy="1955800"/>
            <a:chOff x="503978" y="1548825"/>
            <a:chExt cx="7722219" cy="2428374"/>
          </a:xfrm>
        </p:grpSpPr>
        <p:grpSp>
          <p:nvGrpSpPr>
            <p:cNvPr id="1206280" name="Group 89"/>
            <p:cNvGrpSpPr>
              <a:grpSpLocks/>
            </p:cNvGrpSpPr>
            <p:nvPr/>
          </p:nvGrpSpPr>
          <p:grpSpPr bwMode="auto">
            <a:xfrm>
              <a:off x="503978" y="1548825"/>
              <a:ext cx="7722219" cy="2428374"/>
              <a:chOff x="503978" y="1548825"/>
              <a:chExt cx="7722219" cy="2428374"/>
            </a:xfrm>
          </p:grpSpPr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46" y="2667000"/>
                <a:ext cx="2957314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6667" b="-51111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TW" altLang="en-US">
                    <a:noFill/>
                    <a:ea typeface="+mn-ea"/>
                  </a:rPr>
                  <a:t> </a:t>
                </a:r>
              </a:p>
            </p:txBody>
          </p:sp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78" y="2074432"/>
                <a:ext cx="3486748" cy="420234"/>
              </a:xfrm>
              <a:prstGeom prst="rect">
                <a:avLst/>
              </a:prstGeom>
              <a:blipFill rotWithShape="1"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pPr>
                  <a:defRPr/>
                </a:pPr>
                <a:r>
                  <a:rPr lang="zh-TW" altLang="en-US">
                    <a:noFill/>
                    <a:ea typeface="+mn-ea"/>
                  </a:rPr>
                  <a:t> </a:t>
                </a:r>
              </a:p>
            </p:txBody>
          </p:sp>
          <p:grpSp>
            <p:nvGrpSpPr>
              <p:cNvPr id="1206285" name="Group 63"/>
              <p:cNvGrpSpPr>
                <a:grpSpLocks/>
              </p:cNvGrpSpPr>
              <p:nvPr/>
            </p:nvGrpSpPr>
            <p:grpSpPr bwMode="auto">
              <a:xfrm>
                <a:off x="3505200" y="1548825"/>
                <a:ext cx="4720997" cy="2428374"/>
                <a:chOff x="2133600" y="3634800"/>
                <a:chExt cx="4720997" cy="2428374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3538509" y="4626255"/>
                  <a:ext cx="240803" cy="240472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3538509" y="4206414"/>
                  <a:ext cx="240803" cy="238502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628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3238500" y="3962400"/>
                  <a:ext cx="0" cy="1600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3634800"/>
                  <a:ext cx="2133600" cy="58477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  <a:ea typeface="+mn-ea"/>
                    </a:rPr>
                    <a:t> </a:t>
                  </a:r>
                </a:p>
              </p:txBody>
            </p:sp>
            <p:sp>
              <p:nvSpPr>
                <p:cNvPr id="1206290" name="Line 21"/>
                <p:cNvSpPr>
                  <a:spLocks noChangeShapeType="1"/>
                </p:cNvSpPr>
                <p:nvPr/>
              </p:nvSpPr>
              <p:spPr bwMode="auto">
                <a:xfrm>
                  <a:off x="3238500" y="5562600"/>
                  <a:ext cx="21717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478399"/>
                  <a:ext cx="2133600" cy="58477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  <a:ea typeface="+mn-ea"/>
                    </a:rPr>
                    <a:t> </a:t>
                  </a:r>
                </a:p>
              </p:txBody>
            </p: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3657992" y="3962000"/>
                  <a:ext cx="0" cy="16005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441113" y="5148592"/>
                  <a:ext cx="297234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2439274" y="4746491"/>
                  <a:ext cx="297050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439274" y="4342419"/>
                  <a:ext cx="2970509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3538509" y="4535585"/>
                  <a:ext cx="24080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3810561" y="4535585"/>
                  <a:ext cx="1066148" cy="0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953" y="4305893"/>
                  <a:ext cx="1252538" cy="3693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8980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zh-TW" altLang="en-US">
                      <a:noFill/>
                      <a:ea typeface="+mn-ea"/>
                    </a:rPr>
                    <a:t> </a:t>
                  </a:r>
                </a:p>
              </p:txBody>
            </p:sp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548" y="3886200"/>
                  <a:ext cx="1252538" cy="36933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8980"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zh-TW" altLang="en-US">
                      <a:noFill/>
                      <a:ea typeface="+mn-ea"/>
                    </a:rPr>
                    <a:t> </a:t>
                  </a:r>
                </a:p>
              </p:txBody>
            </p:sp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736068"/>
                  <a:ext cx="125253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pPr>
                    <a:defRPr/>
                  </a:pPr>
                  <a:r>
                    <a:rPr lang="en-US">
                      <a:noFill/>
                      <a:ea typeface="+mn-ea"/>
                    </a:rPr>
                    <a:t> </a:t>
                  </a:r>
                </a:p>
              </p:txBody>
            </p:sp>
            <p:sp>
              <p:nvSpPr>
                <p:cNvPr id="1206301" name="TextBox 79"/>
                <p:cNvSpPr txBox="1">
                  <a:spLocks noChangeArrowheads="1"/>
                </p:cNvSpPr>
                <p:nvPr/>
              </p:nvSpPr>
              <p:spPr bwMode="auto">
                <a:xfrm>
                  <a:off x="3789940" y="5117265"/>
                  <a:ext cx="3064657" cy="420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altLang="zh-TW" sz="1600"/>
                    <a:t>Clip rectangle</a:t>
                  </a: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2134135" y="3977768"/>
                  <a:ext cx="3123079" cy="14901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/>
                <p:nvPr/>
              </p:nvSpPr>
              <p:spPr>
                <a:xfrm>
                  <a:off x="3113889" y="4626255"/>
                  <a:ext cx="238964" cy="240472"/>
                </a:xfrm>
                <a:prstGeom prst="ellipse">
                  <a:avLst/>
                </a:prstGeom>
                <a:solidFill>
                  <a:schemeClr val="tx1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6304" name="AutoShape 20"/>
                <p:cNvSpPr>
                  <a:spLocks noChangeArrowheads="1"/>
                </p:cNvSpPr>
                <p:nvPr/>
              </p:nvSpPr>
              <p:spPr bwMode="auto">
                <a:xfrm>
                  <a:off x="3124772" y="4899067"/>
                  <a:ext cx="228028" cy="45719"/>
                </a:xfrm>
                <a:prstGeom prst="flowChartTerminator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altLang="zh-TW"/>
                </a:p>
              </p:txBody>
            </p:sp>
          </p:grpSp>
        </p:grpSp>
        <p:cxnSp>
          <p:nvCxnSpPr>
            <p:cNvPr id="7" name="Straight Arrow Connector 6"/>
            <p:cNvCxnSpPr/>
            <p:nvPr/>
          </p:nvCxnSpPr>
          <p:spPr>
            <a:xfrm>
              <a:off x="3571910" y="2358941"/>
              <a:ext cx="867624" cy="2325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3571910" y="2833971"/>
              <a:ext cx="867624" cy="19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38875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In hardware, clipping is done </a:t>
            </a: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in canonical space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before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perspective divide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Before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dividing out the homogeneous coordinate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Clipping is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useful</a:t>
            </a:r>
            <a:r>
              <a:rPr lang="en-US" altLang="zh-TW" dirty="0">
                <a:ea typeface="新細明體" charset="-120"/>
              </a:rPr>
              <a:t> in many other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Building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BSP trees </a:t>
            </a:r>
            <a:r>
              <a:rPr lang="en-US" altLang="zh-TW" sz="2000" dirty="0">
                <a:ea typeface="新細明體" charset="-120"/>
              </a:rPr>
              <a:t>for visibility and spatial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Hidden surface </a:t>
            </a:r>
            <a:r>
              <a:rPr lang="en-US" altLang="zh-TW" sz="2000" dirty="0">
                <a:ea typeface="新細明體" charset="-120"/>
              </a:rPr>
              <a:t>removal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Removing hidden lines in line drawings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Finding intersection/union/difference </a:t>
            </a:r>
            <a:r>
              <a:rPr lang="en-US" altLang="zh-TW" sz="2000" dirty="0">
                <a:ea typeface="新細明體" charset="-120"/>
              </a:rPr>
              <a:t>of polygonal regions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2D drawing programs</a:t>
            </a:r>
            <a:r>
              <a:rPr lang="en-US" altLang="zh-TW" sz="2000" dirty="0">
                <a:ea typeface="新細明體" charset="-120"/>
              </a:rPr>
              <a:t>: cropping, arbitrary clipping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We will make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explicit assumptions </a:t>
            </a:r>
            <a:r>
              <a:rPr lang="en-US" altLang="zh-TW" dirty="0">
                <a:ea typeface="新細明體" charset="-120"/>
              </a:rPr>
              <a:t>about the geometry and the clip region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Assumption depend on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110649646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Clipping Terminology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5902325" cy="434340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Clip region</a:t>
            </a:r>
            <a:r>
              <a:rPr lang="en-US" altLang="zh-TW" dirty="0">
                <a:ea typeface="新細明體" charset="-120"/>
              </a:rPr>
              <a:t>: the region we wish to restrict the output to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Geometry</a:t>
            </a:r>
            <a:r>
              <a:rPr lang="en-US" altLang="zh-TW" dirty="0">
                <a:ea typeface="新細明體" charset="-120"/>
              </a:rPr>
              <a:t>: the thing we are clipping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Only those parts of the geometry that lie inside the clip region will be output</a:t>
            </a:r>
          </a:p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Clipping edge/plane</a:t>
            </a:r>
            <a:r>
              <a:rPr lang="en-US" altLang="zh-TW" dirty="0">
                <a:ea typeface="新細明體" charset="-120"/>
              </a:rPr>
              <a:t>: an infinite line or plane and we want to output only the geometry on one side of it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Frequently, one edge or face of the clip region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7239000" y="1981200"/>
            <a:ext cx="1371600" cy="9906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2" name="AutoShape 5"/>
          <p:cNvSpPr>
            <a:spLocks noChangeArrowheads="1"/>
          </p:cNvSpPr>
          <p:nvPr/>
        </p:nvSpPr>
        <p:spPr bwMode="auto">
          <a:xfrm>
            <a:off x="7086600" y="1828800"/>
            <a:ext cx="1676400" cy="1295400"/>
          </a:xfrm>
          <a:prstGeom prst="plus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>
            <a:off x="6781800" y="18288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6537325" y="14859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0"/>
              <a:t>Clip region</a:t>
            </a:r>
          </a:p>
        </p:txBody>
      </p:sp>
      <p:sp>
        <p:nvSpPr>
          <p:cNvPr id="27655" name="Line 8"/>
          <p:cNvSpPr>
            <a:spLocks noChangeShapeType="1"/>
          </p:cNvSpPr>
          <p:nvPr/>
        </p:nvSpPr>
        <p:spPr bwMode="auto">
          <a:xfrm flipH="1">
            <a:off x="8305800" y="152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7696200" y="12192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0"/>
              <a:t>Geometry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8001000" y="3352800"/>
            <a:ext cx="0" cy="381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7658" name="Rectangle 11"/>
          <p:cNvSpPr>
            <a:spLocks noChangeArrowheads="1"/>
          </p:cNvSpPr>
          <p:nvPr/>
        </p:nvSpPr>
        <p:spPr bwMode="auto">
          <a:xfrm>
            <a:off x="7239000" y="3886200"/>
            <a:ext cx="1371600" cy="9906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AutoShape 12"/>
          <p:cNvSpPr>
            <a:spLocks noChangeArrowheads="1"/>
          </p:cNvSpPr>
          <p:nvPr/>
        </p:nvSpPr>
        <p:spPr bwMode="auto">
          <a:xfrm>
            <a:off x="7239000" y="3886200"/>
            <a:ext cx="1371600" cy="990600"/>
          </a:xfrm>
          <a:prstGeom prst="plus">
            <a:avLst>
              <a:gd name="adj" fmla="val 1714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7467600" y="4876800"/>
            <a:ext cx="88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452916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TS006256058">
  <a:themeElements>
    <a:clrScheme name="Cloud skipper design template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loud skipper design 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 skipper design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 skipper design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 skipper design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B293D44-CF12-42FB-A90A-456DFC87D2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TS006256058</Template>
  <TotalTime>8781</TotalTime>
  <Words>4318</Words>
  <Application>Microsoft Office PowerPoint</Application>
  <PresentationFormat>如螢幕大小 (4:3)</PresentationFormat>
  <Paragraphs>761</Paragraphs>
  <Slides>75</Slides>
  <Notes>19</Notes>
  <HiddenSlides>3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75</vt:i4>
      </vt:variant>
    </vt:vector>
  </HeadingPairs>
  <TitlesOfParts>
    <vt:vector size="89" baseType="lpstr">
      <vt:lpstr>MS PGothic</vt:lpstr>
      <vt:lpstr>細明體</vt:lpstr>
      <vt:lpstr>新細明體</vt:lpstr>
      <vt:lpstr>Arial</vt:lpstr>
      <vt:lpstr>Arial Narrow</vt:lpstr>
      <vt:lpstr>Calibri</vt:lpstr>
      <vt:lpstr>Courier New</vt:lpstr>
      <vt:lpstr>Symbol</vt:lpstr>
      <vt:lpstr>Times</vt:lpstr>
      <vt:lpstr>Times New Roman</vt:lpstr>
      <vt:lpstr>Verdana</vt:lpstr>
      <vt:lpstr>TS006256058</vt:lpstr>
      <vt:lpstr>Equation</vt:lpstr>
      <vt:lpstr>方程式</vt:lpstr>
      <vt:lpstr>Last Note</vt:lpstr>
      <vt:lpstr>This Note</vt:lpstr>
      <vt:lpstr>Review</vt:lpstr>
      <vt:lpstr>Clipping</vt:lpstr>
      <vt:lpstr>Perspective Projection Problem</vt:lpstr>
      <vt:lpstr>Clipping</vt:lpstr>
      <vt:lpstr>Clipping</vt:lpstr>
      <vt:lpstr>Clipping</vt:lpstr>
      <vt:lpstr>Clipping Terminology</vt:lpstr>
      <vt:lpstr>Types of Geometry</vt:lpstr>
      <vt:lpstr>Normalizing the Viewing Frustum</vt:lpstr>
      <vt:lpstr>Clipping Planes</vt:lpstr>
      <vt:lpstr>Where is the Image Plane?</vt:lpstr>
      <vt:lpstr>Field of View</vt:lpstr>
      <vt:lpstr>Perspective Parameters</vt:lpstr>
      <vt:lpstr>Focal Distance to FOV</vt:lpstr>
      <vt:lpstr>OpenGL</vt:lpstr>
      <vt:lpstr>gluPerspective to glFrustum</vt:lpstr>
      <vt:lpstr>Near/Far and Depth Resolution</vt:lpstr>
      <vt:lpstr>Clipping Points to View Volume</vt:lpstr>
      <vt:lpstr>Sutherland-Hodgman (1/4)</vt:lpstr>
      <vt:lpstr>Sutherland-Hodgman (1/4)</vt:lpstr>
      <vt:lpstr>Sutherland-Hodgman (2/4)</vt:lpstr>
      <vt:lpstr>Sutherland-Hodgman (3/4)</vt:lpstr>
      <vt:lpstr>Sutherland-Hodgman (4/4)</vt:lpstr>
      <vt:lpstr>Inside-Outside Testing</vt:lpstr>
      <vt:lpstr>Finding Intersection Pts</vt:lpstr>
      <vt:lpstr>Inside/Outside in Screen Space</vt:lpstr>
      <vt:lpstr>Hardware Sutherland-Hodgman</vt:lpstr>
      <vt:lpstr>Sutherland-Hodgman Pseudo Code</vt:lpstr>
      <vt:lpstr>Another Way to Clip: Early Rejection</vt:lpstr>
      <vt:lpstr>Clipping In General</vt:lpstr>
      <vt:lpstr>Additional Clipping Planes</vt:lpstr>
      <vt:lpstr>Line Clipping</vt:lpstr>
      <vt:lpstr>Parametric Line Formulation For Clipping</vt:lpstr>
      <vt:lpstr>Clipping Lines</vt:lpstr>
      <vt:lpstr>Cohen-Sutherland (1)</vt:lpstr>
      <vt:lpstr>Cohen-Sutherland (2)</vt:lpstr>
      <vt:lpstr>Cohen-Sutherland (3)</vt:lpstr>
      <vt:lpstr>Cohen-Sutherland - Details</vt:lpstr>
      <vt:lpstr>Outcodes for Cohen-Sutherland  Line Clipping in 2D</vt:lpstr>
      <vt:lpstr>Outcodes for Cohen-Sutherland  Line Clipping in 3D</vt:lpstr>
      <vt:lpstr>Cohen-Sutherland Algorithm (1/2)</vt:lpstr>
      <vt:lpstr>Cohen- Sutherland Algorithm (2/2)</vt:lpstr>
      <vt:lpstr>Sutherland-Hodgman Polygon Clipping</vt:lpstr>
      <vt:lpstr>Parametric Line Clipping for Upright Clip Rectangle (1/2)</vt:lpstr>
      <vt:lpstr>Canonical View Volume for Orthographic Parallel Projection</vt:lpstr>
      <vt:lpstr>The Extension of the Cohen-Sutherland Algorithm</vt:lpstr>
      <vt:lpstr>Intersection of a 3D Line</vt:lpstr>
      <vt:lpstr>Canonical View Volume for Perspective Projection</vt:lpstr>
      <vt:lpstr>The Extension of the Cohen-Sutherland Algorithm</vt:lpstr>
      <vt:lpstr>Intersection of a 3D Line</vt:lpstr>
      <vt:lpstr>Clipping in Homogeneous Coordinates</vt:lpstr>
      <vt:lpstr>Clipping in Homogeneous Coordinates</vt:lpstr>
      <vt:lpstr>Parametric Line Clipping for  Upright Clip Rectangle (2/2)</vt:lpstr>
      <vt:lpstr>Liang-Barsky Clipping</vt:lpstr>
      <vt:lpstr>Parametric Clipping</vt:lpstr>
      <vt:lpstr>Parametric Intersection</vt:lpstr>
      <vt:lpstr>Entering and Leaving</vt:lpstr>
      <vt:lpstr>Liang-Barsky Intuition</vt:lpstr>
      <vt:lpstr>When are we Inside?</vt:lpstr>
      <vt:lpstr>When are we Inside?</vt:lpstr>
      <vt:lpstr>Liang-Barsky Sub-Tasks</vt:lpstr>
      <vt:lpstr>Parametric Intersection</vt:lpstr>
      <vt:lpstr>Entering or Leaving?</vt:lpstr>
      <vt:lpstr>Find Visible Segment ts</vt:lpstr>
      <vt:lpstr>General Liang-Barsky</vt:lpstr>
      <vt:lpstr>In View Space</vt:lpstr>
      <vt:lpstr>First Step</vt:lpstr>
      <vt:lpstr>Finding Parametric Intersection</vt:lpstr>
      <vt:lpstr>General Clipping</vt:lpstr>
      <vt:lpstr>Weiler-Atherton – Form Lists</vt:lpstr>
      <vt:lpstr>Weiler-Atherton – Find Crossings</vt:lpstr>
      <vt:lpstr>Weiler-Atherton – Enumerate</vt:lpstr>
      <vt:lpstr>Scan Conversion after Clipping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Bad News</dc:title>
  <dc:creator>Dobry</dc:creator>
  <cp:lastModifiedBy>CGAL</cp:lastModifiedBy>
  <cp:revision>113</cp:revision>
  <cp:lastPrinted>1601-01-01T00:00:00Z</cp:lastPrinted>
  <dcterms:created xsi:type="dcterms:W3CDTF">2011-08-24T02:40:02Z</dcterms:created>
  <dcterms:modified xsi:type="dcterms:W3CDTF">2018-10-11T02:07:06Z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TC062560581033</vt:lpwstr>
  </property>
</Properties>
</file>